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80" r:id="rId2"/>
    <p:sldId id="257" r:id="rId3"/>
    <p:sldId id="260" r:id="rId4"/>
    <p:sldId id="258" r:id="rId5"/>
    <p:sldId id="267" r:id="rId6"/>
    <p:sldId id="259" r:id="rId7"/>
    <p:sldId id="270" r:id="rId8"/>
    <p:sldId id="263" r:id="rId9"/>
    <p:sldId id="272" r:id="rId10"/>
    <p:sldId id="274" r:id="rId11"/>
    <p:sldId id="273" r:id="rId12"/>
    <p:sldId id="264" r:id="rId13"/>
    <p:sldId id="281" r:id="rId14"/>
    <p:sldId id="282" r:id="rId15"/>
    <p:sldId id="288" r:id="rId16"/>
    <p:sldId id="283" r:id="rId17"/>
    <p:sldId id="284" r:id="rId18"/>
    <p:sldId id="285" r:id="rId19"/>
    <p:sldId id="286" r:id="rId20"/>
    <p:sldId id="289" r:id="rId21"/>
    <p:sldId id="290" r:id="rId22"/>
    <p:sldId id="287" r:id="rId23"/>
    <p:sldId id="291" r:id="rId24"/>
    <p:sldId id="292" r:id="rId25"/>
    <p:sldId id="293" r:id="rId26"/>
    <p:sldId id="294" r:id="rId27"/>
    <p:sldId id="295" r:id="rId28"/>
    <p:sldId id="296" r:id="rId29"/>
    <p:sldId id="297" r:id="rId30"/>
    <p:sldId id="298" r:id="rId31"/>
    <p:sldId id="299" r:id="rId32"/>
    <p:sldId id="300" r:id="rId33"/>
    <p:sldId id="301" r:id="rId34"/>
    <p:sldId id="304" r:id="rId35"/>
    <p:sldId id="302" r:id="rId36"/>
    <p:sldId id="303" r:id="rId37"/>
    <p:sldId id="305" r:id="rId38"/>
  </p:sldIdLst>
  <p:sldSz cx="9144000" cy="5715000" type="screen16x1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FF"/>
    <a:srgbClr val="A10A13"/>
    <a:srgbClr val="FCCCCF"/>
    <a:srgbClr val="FBB3B8"/>
    <a:srgbClr val="F7717B"/>
    <a:srgbClr val="F4424F"/>
    <a:srgbClr val="CA0C1A"/>
    <a:srgbClr val="F99198"/>
    <a:srgbClr val="E80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4" autoAdjust="0"/>
    <p:restoredTop sz="98725" autoAdjust="0"/>
  </p:normalViewPr>
  <p:slideViewPr>
    <p:cSldViewPr showGuides="1">
      <p:cViewPr varScale="1">
        <p:scale>
          <a:sx n="65" d="100"/>
          <a:sy n="65" d="100"/>
        </p:scale>
        <p:origin x="-1038" y="-102"/>
      </p:cViewPr>
      <p:guideLst>
        <p:guide orient="horz" pos="180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wa00485\&#26700;&#38754;\&#20809;&#22823;&#36151;&#21518;&#22797;&#20272;&#27719;&#24635;&#25253;&#21578;\&#20462;&#25913;&#31295;\&#65288;&#20809;&#22823;&#36164;&#20135;&#22797;&#20272;&#27719;&#24635;&#34920;11.20&#65289;-&#20462;&#25913;&#3129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样本数量</c:v>
                </c:pt>
              </c:strCache>
            </c:strRef>
          </c:tx>
          <c:dPt>
            <c:idx val="0"/>
            <c:bubble3D val="0"/>
            <c:spPr>
              <a:solidFill>
                <a:srgbClr val="A10A13"/>
              </a:solidFill>
            </c:spPr>
            <c:extLst>
              <c:ext xmlns:c16="http://schemas.microsoft.com/office/drawing/2014/chart" uri="{C3380CC4-5D6E-409C-BE32-E72D297353CC}">
                <c16:uniqueId val="{00000001-7FE6-4321-ACF8-FBCCD547AC55}"/>
              </c:ext>
            </c:extLst>
          </c:dPt>
          <c:dPt>
            <c:idx val="1"/>
            <c:bubble3D val="0"/>
            <c:spPr>
              <a:solidFill>
                <a:srgbClr val="E80E1E"/>
              </a:solidFill>
            </c:spPr>
            <c:extLst>
              <c:ext xmlns:c16="http://schemas.microsoft.com/office/drawing/2014/chart" uri="{C3380CC4-5D6E-409C-BE32-E72D297353CC}">
                <c16:uniqueId val="{00000003-7FE6-4321-ACF8-FBCCD547AC55}"/>
              </c:ext>
            </c:extLst>
          </c:dPt>
          <c:dPt>
            <c:idx val="2"/>
            <c:bubble3D val="0"/>
            <c:spPr>
              <a:solidFill>
                <a:srgbClr val="F6646E"/>
              </a:solidFill>
            </c:spPr>
            <c:extLst>
              <c:ext xmlns:c16="http://schemas.microsoft.com/office/drawing/2014/chart" uri="{C3380CC4-5D6E-409C-BE32-E72D297353CC}">
                <c16:uniqueId val="{00000005-7FE6-4321-ACF8-FBCCD547AC55}"/>
              </c:ext>
            </c:extLst>
          </c:dPt>
          <c:dPt>
            <c:idx val="3"/>
            <c:bubble3D val="0"/>
            <c:spPr>
              <a:solidFill>
                <a:srgbClr val="F99198"/>
              </a:solidFill>
            </c:spPr>
            <c:extLst>
              <c:ext xmlns:c16="http://schemas.microsoft.com/office/drawing/2014/chart" uri="{C3380CC4-5D6E-409C-BE32-E72D297353CC}">
                <c16:uniqueId val="{00000007-7FE6-4321-ACF8-FBCCD547AC55}"/>
              </c:ext>
            </c:extLst>
          </c:dPt>
          <c:dPt>
            <c:idx val="4"/>
            <c:bubble3D val="0"/>
            <c:spPr>
              <a:solidFill>
                <a:srgbClr val="FBB3B8"/>
              </a:solidFill>
            </c:spPr>
            <c:extLst>
              <c:ext xmlns:c16="http://schemas.microsoft.com/office/drawing/2014/chart" uri="{C3380CC4-5D6E-409C-BE32-E72D297353CC}">
                <c16:uniqueId val="{00000009-7FE6-4321-ACF8-FBCCD547AC55}"/>
              </c:ext>
            </c:extLst>
          </c:dPt>
          <c:dLbls>
            <c:dLbl>
              <c:idx val="0"/>
              <c:layout>
                <c:manualLayout>
                  <c:x val="-0.22674123942852001"/>
                  <c:y val="0.14630635082721699"/>
                </c:manualLayout>
              </c:layout>
              <c:tx>
                <c:rich>
                  <a:bodyPr rot="0" spcFirstLastPara="0" vertOverflow="ellipsis" vert="horz" wrap="square" lIns="38100" tIns="19050" rIns="38100" bIns="19050" anchor="ctr" anchorCtr="1"/>
                  <a:lstStyle/>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050">
                        <a:solidFill>
                          <a:schemeClr val="bg1"/>
                        </a:solidFill>
                        <a:latin typeface="微软雅黑" panose="020B0503020204020204" pitchFamily="34" charset="-122"/>
                        <a:ea typeface="微软雅黑" panose="020B0503020204020204" pitchFamily="34" charset="-122"/>
                      </a:rPr>
                      <a:t>HHHT</a:t>
                    </a:r>
                    <a:r>
                      <a:rPr lang="en-US" altLang="zh-CN">
                        <a:solidFill>
                          <a:schemeClr val="bg1"/>
                        </a:solidFill>
                      </a:rPr>
                      <a:t>, 65, </a:t>
                    </a:r>
                  </a:p>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solidFill>
                          <a:schemeClr val="bg1"/>
                        </a:solidFill>
                      </a:rPr>
                      <a:t>24%</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FE6-4321-ACF8-FBCCD547AC55}"/>
                </c:ext>
              </c:extLst>
            </c:dLbl>
            <c:dLbl>
              <c:idx val="1"/>
              <c:layout>
                <c:manualLayout>
                  <c:x val="-0.112376235425472"/>
                  <c:y val="-0.145712345838547"/>
                </c:manualLayout>
              </c:layout>
              <c:tx>
                <c:rich>
                  <a:bodyPr rot="0" spcFirstLastPara="0" vertOverflow="ellipsis" vert="horz" wrap="square" lIns="38100" tIns="19050" rIns="38100" bIns="19050" anchor="ctr" anchorCtr="1"/>
                  <a:lstStyle/>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050">
                        <a:solidFill>
                          <a:schemeClr val="bg1"/>
                        </a:solidFill>
                        <a:latin typeface="微软雅黑" panose="020B0503020204020204" pitchFamily="34" charset="-122"/>
                        <a:ea typeface="微软雅黑" panose="020B0503020204020204" pitchFamily="34" charset="-122"/>
                      </a:rPr>
                      <a:t>HLJ</a:t>
                    </a:r>
                    <a:r>
                      <a:rPr lang="en-US" altLang="zh-CN"/>
                      <a:t>, 26, </a:t>
                    </a:r>
                  </a:p>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9%</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FE6-4321-ACF8-FBCCD547AC55}"/>
                </c:ext>
              </c:extLst>
            </c:dLbl>
            <c:dLbl>
              <c:idx val="2"/>
              <c:layout>
                <c:manualLayout>
                  <c:x val="-0.138466596603394"/>
                  <c:y val="-0.238772392272949"/>
                </c:manualLayout>
              </c:layout>
              <c:tx>
                <c:rich>
                  <a:bodyPr rot="0" spcFirstLastPara="0" vertOverflow="ellipsis" vert="horz" wrap="square" lIns="38100" tIns="19050" rIns="38100" bIns="19050" anchor="ctr" anchorCtr="1"/>
                  <a:lstStyle/>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050">
                        <a:solidFill>
                          <a:schemeClr val="bg1"/>
                        </a:solidFill>
                        <a:latin typeface="微软雅黑" panose="020B0503020204020204" pitchFamily="34" charset="-122"/>
                        <a:ea typeface="微软雅黑" panose="020B0503020204020204" pitchFamily="34" charset="-122"/>
                      </a:rPr>
                      <a:t>CQ</a:t>
                    </a:r>
                    <a:r>
                      <a:rPr lang="en-US" altLang="zh-CN"/>
                      <a:t>, 23, </a:t>
                    </a:r>
                  </a:p>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8%</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FE6-4321-ACF8-FBCCD547AC55}"/>
                </c:ext>
              </c:extLst>
            </c:dLbl>
            <c:dLbl>
              <c:idx val="3"/>
              <c:layout>
                <c:manualLayout>
                  <c:x val="-0.111441753804684"/>
                  <c:y val="-0.30026420950889599"/>
                </c:manualLayout>
              </c:layout>
              <c:tx>
                <c:rich>
                  <a:bodyPr rot="0" spcFirstLastPara="0" vertOverflow="ellipsis" vert="horz" wrap="square" lIns="38100" tIns="19050" rIns="38100" bIns="19050" anchor="ctr" anchorCtr="1"/>
                  <a:lstStyle/>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050">
                        <a:solidFill>
                          <a:schemeClr val="bg1"/>
                        </a:solidFill>
                        <a:latin typeface="微软雅黑" panose="020B0503020204020204" pitchFamily="34" charset="-122"/>
                        <a:ea typeface="微软雅黑" panose="020B0503020204020204" pitchFamily="34" charset="-122"/>
                      </a:rPr>
                      <a:t>XA</a:t>
                    </a:r>
                    <a:r>
                      <a:rPr lang="en-US" altLang="zh-CN"/>
                      <a:t>, 19, </a:t>
                    </a:r>
                  </a:p>
                  <a:p>
                    <a:pPr>
                      <a:lnSpc>
                        <a:spcPts val="2400"/>
                      </a:lnSpc>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7%</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FE6-4321-ACF8-FBCCD547AC55}"/>
                </c:ext>
              </c:extLst>
            </c:dLbl>
            <c:dLbl>
              <c:idx val="4"/>
              <c:layout>
                <c:manualLayout>
                  <c:x val="0.24949246644973799"/>
                  <c:y val="-9.5355540513992296E-2"/>
                </c:manualLayout>
              </c:layout>
              <c:tx>
                <c:rich>
                  <a:bodyPr rot="0" spcFirstLastPara="0" vertOverflow="ellipsis" vert="horz" wrap="square" lIns="38100" tIns="19050" rIns="38100" bIns="19050" anchor="ctr" anchorCtr="1"/>
                  <a:lstStyle/>
                  <a:p>
                    <a:pPr>
                      <a:lnSpc>
                        <a:spcPts val="2400"/>
                      </a:lnSpc>
                      <a:defRPr lang="zh-CN"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sz="1050">
                        <a:solidFill>
                          <a:schemeClr val="tx1"/>
                        </a:solidFill>
                        <a:latin typeface="微软雅黑" panose="020B0503020204020204" pitchFamily="34" charset="-122"/>
                        <a:ea typeface="微软雅黑" panose="020B0503020204020204" pitchFamily="34" charset="-122"/>
                      </a:rPr>
                      <a:t>其</a:t>
                    </a:r>
                    <a:r>
                      <a:rPr lang="zh-CN" altLang="en-US">
                        <a:solidFill>
                          <a:schemeClr val="tx1"/>
                        </a:solidFill>
                      </a:rPr>
                      <a:t>余</a:t>
                    </a:r>
                    <a:r>
                      <a:rPr lang="en-US" altLang="zh-CN">
                        <a:solidFill>
                          <a:schemeClr val="tx1"/>
                        </a:solidFill>
                      </a:rPr>
                      <a:t>, 144,</a:t>
                    </a:r>
                  </a:p>
                  <a:p>
                    <a:pPr>
                      <a:lnSpc>
                        <a:spcPts val="2400"/>
                      </a:lnSpc>
                      <a:defRPr lang="zh-CN"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sz="2400">
                        <a:solidFill>
                          <a:schemeClr val="tx1"/>
                        </a:solidFill>
                      </a:rPr>
                      <a:t> </a:t>
                    </a:r>
                    <a:r>
                      <a:rPr lang="en-US" altLang="zh-CN" sz="2000">
                        <a:solidFill>
                          <a:schemeClr val="tx1"/>
                        </a:solidFill>
                      </a:rPr>
                      <a:t>52%</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7FE6-4321-ACF8-FBCCD547AC55}"/>
                </c:ext>
              </c:extLst>
            </c:dLbl>
            <c:spPr>
              <a:noFill/>
              <a:ln>
                <a:noFill/>
              </a:ln>
              <a:effectLst/>
            </c:spPr>
            <c:txPr>
              <a:bodyPr rot="0" spcFirstLastPara="0" vertOverflow="ellipsis" vert="horz" wrap="square" lIns="38100" tIns="19050" rIns="38100" bIns="19050" anchor="ctr" anchorCtr="1"/>
              <a:lstStyle/>
              <a:p>
                <a:pPr>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Sheet1!$A$2:$A$6</c:f>
              <c:strCache>
                <c:ptCount val="5"/>
                <c:pt idx="0">
                  <c:v>呼和浩特</c:v>
                </c:pt>
                <c:pt idx="1">
                  <c:v>黑龙江</c:v>
                </c:pt>
                <c:pt idx="2">
                  <c:v>重庆</c:v>
                </c:pt>
                <c:pt idx="3">
                  <c:v>西安</c:v>
                </c:pt>
                <c:pt idx="4">
                  <c:v>其余</c:v>
                </c:pt>
              </c:strCache>
            </c:strRef>
          </c:cat>
          <c:val>
            <c:numRef>
              <c:f>Sheet1!$B$2:$B$6</c:f>
              <c:numCache>
                <c:formatCode>General</c:formatCode>
                <c:ptCount val="5"/>
                <c:pt idx="0">
                  <c:v>65</c:v>
                </c:pt>
                <c:pt idx="1">
                  <c:v>26</c:v>
                </c:pt>
                <c:pt idx="2">
                  <c:v>23</c:v>
                </c:pt>
                <c:pt idx="3">
                  <c:v>19</c:v>
                </c:pt>
                <c:pt idx="4">
                  <c:v>144</c:v>
                </c:pt>
              </c:numCache>
            </c:numRef>
          </c:val>
          <c:extLst>
            <c:ext xmlns:c16="http://schemas.microsoft.com/office/drawing/2014/chart" uri="{C3380CC4-5D6E-409C-BE32-E72D297353CC}">
              <c16:uniqueId val="{0000000A-7FE6-4321-ACF8-FBCCD547AC55}"/>
            </c:ext>
          </c:extLst>
        </c:ser>
        <c:ser>
          <c:idx val="1"/>
          <c:order val="1"/>
          <c:tx>
            <c:strRef>
              <c:f>Sheet1!$C$1</c:f>
              <c:strCache>
                <c:ptCount val="1"/>
                <c:pt idx="0">
                  <c:v>列1</c:v>
                </c:pt>
              </c:strCache>
            </c:strRef>
          </c:tx>
          <c:dPt>
            <c:idx val="0"/>
            <c:bubble3D val="0"/>
            <c:extLst>
              <c:ext xmlns:c16="http://schemas.microsoft.com/office/drawing/2014/chart" uri="{C3380CC4-5D6E-409C-BE32-E72D297353CC}">
                <c16:uniqueId val="{0000000B-7FE6-4321-ACF8-FBCCD547AC55}"/>
              </c:ext>
            </c:extLst>
          </c:dPt>
          <c:dPt>
            <c:idx val="1"/>
            <c:bubble3D val="0"/>
            <c:extLst>
              <c:ext xmlns:c16="http://schemas.microsoft.com/office/drawing/2014/chart" uri="{C3380CC4-5D6E-409C-BE32-E72D297353CC}">
                <c16:uniqueId val="{0000000C-7FE6-4321-ACF8-FBCCD547AC55}"/>
              </c:ext>
            </c:extLst>
          </c:dPt>
          <c:dPt>
            <c:idx val="2"/>
            <c:bubble3D val="0"/>
            <c:extLst>
              <c:ext xmlns:c16="http://schemas.microsoft.com/office/drawing/2014/chart" uri="{C3380CC4-5D6E-409C-BE32-E72D297353CC}">
                <c16:uniqueId val="{0000000D-7FE6-4321-ACF8-FBCCD547AC55}"/>
              </c:ext>
            </c:extLst>
          </c:dPt>
          <c:dPt>
            <c:idx val="3"/>
            <c:bubble3D val="0"/>
            <c:extLst>
              <c:ext xmlns:c16="http://schemas.microsoft.com/office/drawing/2014/chart" uri="{C3380CC4-5D6E-409C-BE32-E72D297353CC}">
                <c16:uniqueId val="{0000000E-7FE6-4321-ACF8-FBCCD547AC55}"/>
              </c:ext>
            </c:extLst>
          </c:dPt>
          <c:dPt>
            <c:idx val="4"/>
            <c:bubble3D val="0"/>
            <c:extLst>
              <c:ext xmlns:c16="http://schemas.microsoft.com/office/drawing/2014/chart" uri="{C3380CC4-5D6E-409C-BE32-E72D297353CC}">
                <c16:uniqueId val="{0000000F-7FE6-4321-ACF8-FBCCD547AC55}"/>
              </c:ext>
            </c:extLst>
          </c:dPt>
          <c:cat>
            <c:strRef>
              <c:f>Sheet1!$A$2:$A$6</c:f>
              <c:strCache>
                <c:ptCount val="5"/>
                <c:pt idx="0">
                  <c:v>呼和浩特</c:v>
                </c:pt>
                <c:pt idx="1">
                  <c:v>黑龙江</c:v>
                </c:pt>
                <c:pt idx="2">
                  <c:v>重庆</c:v>
                </c:pt>
                <c:pt idx="3">
                  <c:v>西安</c:v>
                </c:pt>
                <c:pt idx="4">
                  <c:v>其余</c:v>
                </c:pt>
              </c:strCache>
            </c:strRef>
          </c:cat>
          <c:val>
            <c:numRef>
              <c:f>Sheet1!$C$2:$C$6</c:f>
              <c:numCache>
                <c:formatCode>0%</c:formatCode>
                <c:ptCount val="5"/>
                <c:pt idx="0">
                  <c:v>0.22</c:v>
                </c:pt>
                <c:pt idx="1">
                  <c:v>9.0000000000000094E-2</c:v>
                </c:pt>
                <c:pt idx="2">
                  <c:v>8.0000000000000099E-2</c:v>
                </c:pt>
                <c:pt idx="3">
                  <c:v>0.06</c:v>
                </c:pt>
                <c:pt idx="4">
                  <c:v>0.49</c:v>
                </c:pt>
              </c:numCache>
            </c:numRef>
          </c:val>
          <c:extLst>
            <c:ext xmlns:c16="http://schemas.microsoft.com/office/drawing/2014/chart" uri="{C3380CC4-5D6E-409C-BE32-E72D297353CC}">
              <c16:uniqueId val="{00000010-7FE6-4321-ACF8-FBCCD547AC55}"/>
            </c:ext>
          </c:extLst>
        </c:ser>
        <c:dLbls>
          <c:showLegendKey val="0"/>
          <c:showVal val="0"/>
          <c:showCatName val="0"/>
          <c:showSerName val="0"/>
          <c:showPercent val="0"/>
          <c:showBubbleSize val="0"/>
          <c:showLeaderLines val="1"/>
        </c:dLbls>
        <c:firstSliceAng val="15"/>
      </c:pieChart>
      <c:spPr>
        <a:noFill/>
        <a:ln>
          <a:noFill/>
        </a:ln>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A10A13"/>
              </a:solidFill>
            </c:spPr>
            <c:extLst>
              <c:ext xmlns:c16="http://schemas.microsoft.com/office/drawing/2014/chart" uri="{C3380CC4-5D6E-409C-BE32-E72D297353CC}">
                <c16:uniqueId val="{00000001-9953-4E3A-BB97-7D3DBB1E079E}"/>
              </c:ext>
            </c:extLst>
          </c:dPt>
          <c:dPt>
            <c:idx val="1"/>
            <c:bubble3D val="0"/>
            <c:spPr>
              <a:solidFill>
                <a:srgbClr val="C60C19"/>
              </a:solidFill>
            </c:spPr>
            <c:extLst>
              <c:ext xmlns:c16="http://schemas.microsoft.com/office/drawing/2014/chart" uri="{C3380CC4-5D6E-409C-BE32-E72D297353CC}">
                <c16:uniqueId val="{00000003-9953-4E3A-BB97-7D3DBB1E079E}"/>
              </c:ext>
            </c:extLst>
          </c:dPt>
          <c:dPt>
            <c:idx val="2"/>
            <c:bubble3D val="0"/>
            <c:spPr>
              <a:solidFill>
                <a:srgbClr val="F4424F"/>
              </a:solidFill>
            </c:spPr>
            <c:extLst>
              <c:ext xmlns:c16="http://schemas.microsoft.com/office/drawing/2014/chart" uri="{C3380CC4-5D6E-409C-BE32-E72D297353CC}">
                <c16:uniqueId val="{00000005-9953-4E3A-BB97-7D3DBB1E079E}"/>
              </c:ext>
            </c:extLst>
          </c:dPt>
          <c:dPt>
            <c:idx val="3"/>
            <c:bubble3D val="0"/>
            <c:spPr>
              <a:solidFill>
                <a:srgbClr val="F99198"/>
              </a:solidFill>
            </c:spPr>
            <c:extLst>
              <c:ext xmlns:c16="http://schemas.microsoft.com/office/drawing/2014/chart" uri="{C3380CC4-5D6E-409C-BE32-E72D297353CC}">
                <c16:uniqueId val="{00000007-9953-4E3A-BB97-7D3DBB1E079E}"/>
              </c:ext>
            </c:extLst>
          </c:dPt>
          <c:dPt>
            <c:idx val="4"/>
            <c:bubble3D val="0"/>
            <c:spPr>
              <a:solidFill>
                <a:srgbClr val="FBB3B8"/>
              </a:solidFill>
            </c:spPr>
            <c:extLst>
              <c:ext xmlns:c16="http://schemas.microsoft.com/office/drawing/2014/chart" uri="{C3380CC4-5D6E-409C-BE32-E72D297353CC}">
                <c16:uniqueId val="{00000009-9953-4E3A-BB97-7D3DBB1E079E}"/>
              </c:ext>
            </c:extLst>
          </c:dPt>
          <c:dPt>
            <c:idx val="5"/>
            <c:bubble3D val="0"/>
            <c:spPr>
              <a:solidFill>
                <a:srgbClr val="FCCCCF"/>
              </a:solidFill>
            </c:spPr>
            <c:extLst>
              <c:ext xmlns:c16="http://schemas.microsoft.com/office/drawing/2014/chart" uri="{C3380CC4-5D6E-409C-BE32-E72D297353CC}">
                <c16:uniqueId val="{0000000B-9953-4E3A-BB97-7D3DBB1E079E}"/>
              </c:ext>
            </c:extLst>
          </c:dPt>
          <c:dLbls>
            <c:dLbl>
              <c:idx val="0"/>
              <c:layout>
                <c:manualLayout>
                  <c:x val="-0.18693995475769001"/>
                  <c:y val="0.13226428627967801"/>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NN,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131.2,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800"/>
                      <a:t>29%</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953-4E3A-BB97-7D3DBB1E079E}"/>
                </c:ext>
              </c:extLst>
            </c:dLbl>
            <c:dLbl>
              <c:idx val="1"/>
              <c:layout>
                <c:manualLayout>
                  <c:x val="-0.124448709189892"/>
                  <c:y val="-0.20708255469799"/>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TJ,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50.85,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800"/>
                      <a:t>11%</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953-4E3A-BB97-7D3DBB1E079E}"/>
                </c:ext>
              </c:extLst>
            </c:dLbl>
            <c:dLbl>
              <c:idx val="2"/>
              <c:layout>
                <c:manualLayout>
                  <c:x val="-0.116289913654327"/>
                  <c:y val="-0.30193510651588401"/>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en-US" altLang="zh-CN">
                      <a:solidFill>
                        <a:schemeClr val="bg1"/>
                      </a:solidFill>
                    </a:endParaRP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solidFill>
                          <a:schemeClr val="bg1"/>
                        </a:solidFill>
                      </a:rPr>
                      <a:t>SZ,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solidFill>
                          <a:schemeClr val="bg1"/>
                        </a:solidFill>
                      </a:rPr>
                      <a:t>41.31,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800">
                        <a:solidFill>
                          <a:schemeClr val="bg1"/>
                        </a:solidFill>
                      </a:rPr>
                      <a:t>9%</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953-4E3A-BB97-7D3DBB1E079E}"/>
                </c:ext>
              </c:extLst>
            </c:dLbl>
            <c:dLbl>
              <c:idx val="3"/>
              <c:layout>
                <c:manualLayout>
                  <c:x val="8.8638573884964003E-2"/>
                  <c:y val="-0.26739114522933999"/>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solidFill>
                          <a:schemeClr val="bg1"/>
                        </a:solidFill>
                      </a:rPr>
                      <a:t>HLJ, </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solidFill>
                          <a:schemeClr val="bg1"/>
                        </a:solidFill>
                      </a:rPr>
                      <a:t>31.55,</a:t>
                    </a:r>
                  </a:p>
                  <a:p>
                    <a:pPr>
                      <a:lnSpc>
                        <a:spcPts val="1900"/>
                      </a:lnSpc>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1800">
                        <a:solidFill>
                          <a:schemeClr val="bg1"/>
                        </a:solidFill>
                      </a:rPr>
                      <a:t> 7%</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953-4E3A-BB97-7D3DBB1E079E}"/>
                </c:ext>
              </c:extLst>
            </c:dLbl>
            <c:dLbl>
              <c:idx val="4"/>
              <c:layout>
                <c:manualLayout>
                  <c:x val="0.109296962618828"/>
                  <c:y val="-0.26606586575508101"/>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ZZ, </a:t>
                    </a:r>
                  </a:p>
                  <a:p>
                    <a:pPr>
                      <a:lnSpc>
                        <a:spcPts val="1900"/>
                      </a:lnSpc>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27.18,</a:t>
                    </a:r>
                  </a:p>
                  <a:p>
                    <a:pPr>
                      <a:lnSpc>
                        <a:spcPts val="1900"/>
                      </a:lnSpc>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1800"/>
                      <a:t> 6%</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953-4E3A-BB97-7D3DBB1E079E}"/>
                </c:ext>
              </c:extLst>
            </c:dLbl>
            <c:dLbl>
              <c:idx val="5"/>
              <c:layout>
                <c:manualLayout>
                  <c:x val="0.28352960944175698"/>
                  <c:y val="9.2770308256149306E-2"/>
                </c:manualLayout>
              </c:layout>
              <c:tx>
                <c:rich>
                  <a:bodyPr rot="0" spcFirstLastPara="0" vertOverflow="ellipsis" vert="horz" wrap="square" lIns="38100" tIns="19050" rIns="38100" bIns="19050" anchor="ctr" anchorCtr="1"/>
                  <a:lstStyle/>
                  <a:p>
                    <a:pPr>
                      <a:lnSpc>
                        <a:spcPts val="1900"/>
                      </a:lnSpc>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第四季度</a:t>
                    </a:r>
                    <a:r>
                      <a:rPr lang="en-US" altLang="zh-CN"/>
                      <a:t>, 176.91, </a:t>
                    </a:r>
                    <a:endParaRPr lang="zh-CN" altLang="en-US"/>
                  </a:p>
                  <a:p>
                    <a:pPr>
                      <a:lnSpc>
                        <a:spcPts val="1900"/>
                      </a:lnSpc>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1800"/>
                      <a:t>38%</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953-4E3A-BB97-7D3DBB1E079E}"/>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Sheet1!$A$2:$A$7</c:f>
              <c:strCache>
                <c:ptCount val="6"/>
                <c:pt idx="0">
                  <c:v>南宁</c:v>
                </c:pt>
                <c:pt idx="1">
                  <c:v>天津</c:v>
                </c:pt>
                <c:pt idx="2">
                  <c:v>深圳</c:v>
                </c:pt>
                <c:pt idx="3">
                  <c:v>黑龙江</c:v>
                </c:pt>
                <c:pt idx="4">
                  <c:v>郑州</c:v>
                </c:pt>
                <c:pt idx="5">
                  <c:v>第四季度</c:v>
                </c:pt>
              </c:strCache>
            </c:strRef>
          </c:cat>
          <c:val>
            <c:numRef>
              <c:f>Sheet1!$B$2:$B$7</c:f>
              <c:numCache>
                <c:formatCode>General</c:formatCode>
                <c:ptCount val="6"/>
                <c:pt idx="0">
                  <c:v>131.19999999999999</c:v>
                </c:pt>
                <c:pt idx="1">
                  <c:v>50.85</c:v>
                </c:pt>
                <c:pt idx="2">
                  <c:v>41.31</c:v>
                </c:pt>
                <c:pt idx="3">
                  <c:v>31.55</c:v>
                </c:pt>
                <c:pt idx="4">
                  <c:v>27.18</c:v>
                </c:pt>
                <c:pt idx="5">
                  <c:v>176.91</c:v>
                </c:pt>
              </c:numCache>
            </c:numRef>
          </c:val>
          <c:extLst>
            <c:ext xmlns:c16="http://schemas.microsoft.com/office/drawing/2014/chart" uri="{C3380CC4-5D6E-409C-BE32-E72D297353CC}">
              <c16:uniqueId val="{0000000C-9953-4E3A-BB97-7D3DBB1E079E}"/>
            </c:ext>
          </c:extLst>
        </c:ser>
        <c:ser>
          <c:idx val="1"/>
          <c:order val="1"/>
          <c:tx>
            <c:strRef>
              <c:f>Sheet1!$C$1</c:f>
              <c:strCache>
                <c:ptCount val="1"/>
                <c:pt idx="0">
                  <c:v>列1</c:v>
                </c:pt>
              </c:strCache>
            </c:strRef>
          </c:tx>
          <c:dPt>
            <c:idx val="0"/>
            <c:bubble3D val="0"/>
            <c:extLst>
              <c:ext xmlns:c16="http://schemas.microsoft.com/office/drawing/2014/chart" uri="{C3380CC4-5D6E-409C-BE32-E72D297353CC}">
                <c16:uniqueId val="{0000000D-9953-4E3A-BB97-7D3DBB1E079E}"/>
              </c:ext>
            </c:extLst>
          </c:dPt>
          <c:dPt>
            <c:idx val="1"/>
            <c:bubble3D val="0"/>
            <c:extLst>
              <c:ext xmlns:c16="http://schemas.microsoft.com/office/drawing/2014/chart" uri="{C3380CC4-5D6E-409C-BE32-E72D297353CC}">
                <c16:uniqueId val="{0000000E-9953-4E3A-BB97-7D3DBB1E079E}"/>
              </c:ext>
            </c:extLst>
          </c:dPt>
          <c:dPt>
            <c:idx val="2"/>
            <c:bubble3D val="0"/>
            <c:extLst>
              <c:ext xmlns:c16="http://schemas.microsoft.com/office/drawing/2014/chart" uri="{C3380CC4-5D6E-409C-BE32-E72D297353CC}">
                <c16:uniqueId val="{0000000F-9953-4E3A-BB97-7D3DBB1E079E}"/>
              </c:ext>
            </c:extLst>
          </c:dPt>
          <c:dPt>
            <c:idx val="3"/>
            <c:bubble3D val="0"/>
            <c:extLst>
              <c:ext xmlns:c16="http://schemas.microsoft.com/office/drawing/2014/chart" uri="{C3380CC4-5D6E-409C-BE32-E72D297353CC}">
                <c16:uniqueId val="{00000010-9953-4E3A-BB97-7D3DBB1E079E}"/>
              </c:ext>
            </c:extLst>
          </c:dPt>
          <c:dPt>
            <c:idx val="4"/>
            <c:bubble3D val="0"/>
            <c:extLst>
              <c:ext xmlns:c16="http://schemas.microsoft.com/office/drawing/2014/chart" uri="{C3380CC4-5D6E-409C-BE32-E72D297353CC}">
                <c16:uniqueId val="{00000011-9953-4E3A-BB97-7D3DBB1E079E}"/>
              </c:ext>
            </c:extLst>
          </c:dPt>
          <c:dPt>
            <c:idx val="5"/>
            <c:bubble3D val="0"/>
            <c:extLst>
              <c:ext xmlns:c16="http://schemas.microsoft.com/office/drawing/2014/chart" uri="{C3380CC4-5D6E-409C-BE32-E72D297353CC}">
                <c16:uniqueId val="{00000012-9953-4E3A-BB97-7D3DBB1E079E}"/>
              </c:ext>
            </c:extLst>
          </c:dPt>
          <c:cat>
            <c:strRef>
              <c:f>Sheet1!$A$2:$A$7</c:f>
              <c:strCache>
                <c:ptCount val="6"/>
                <c:pt idx="0">
                  <c:v>南宁</c:v>
                </c:pt>
                <c:pt idx="1">
                  <c:v>天津</c:v>
                </c:pt>
                <c:pt idx="2">
                  <c:v>深圳</c:v>
                </c:pt>
                <c:pt idx="3">
                  <c:v>黑龙江</c:v>
                </c:pt>
                <c:pt idx="4">
                  <c:v>郑州</c:v>
                </c:pt>
                <c:pt idx="5">
                  <c:v>第四季度</c:v>
                </c:pt>
              </c:strCache>
            </c:strRef>
          </c:cat>
          <c:val>
            <c:numRef>
              <c:f>Sheet1!$C$2:$C$7</c:f>
              <c:numCache>
                <c:formatCode>0%</c:formatCode>
                <c:ptCount val="6"/>
                <c:pt idx="0">
                  <c:v>0.28999999999999998</c:v>
                </c:pt>
                <c:pt idx="1">
                  <c:v>0.11</c:v>
                </c:pt>
                <c:pt idx="2">
                  <c:v>0.09</c:v>
                </c:pt>
                <c:pt idx="3">
                  <c:v>7.0000000000000007E-2</c:v>
                </c:pt>
                <c:pt idx="4">
                  <c:v>0.06</c:v>
                </c:pt>
                <c:pt idx="5">
                  <c:v>0.38</c:v>
                </c:pt>
              </c:numCache>
            </c:numRef>
          </c:val>
          <c:extLst>
            <c:ext xmlns:c16="http://schemas.microsoft.com/office/drawing/2014/chart" uri="{C3380CC4-5D6E-409C-BE32-E72D297353CC}">
              <c16:uniqueId val="{00000013-9953-4E3A-BB97-7D3DBB1E079E}"/>
            </c:ext>
          </c:extLst>
        </c:ser>
        <c:dLbls>
          <c:showLegendKey val="0"/>
          <c:showVal val="0"/>
          <c:showCatName val="0"/>
          <c:showSerName val="0"/>
          <c:showPercent val="0"/>
          <c:showBubbleSize val="0"/>
          <c:showLeaderLines val="1"/>
        </c:dLbls>
        <c:firstSliceAng val="15"/>
      </c:pieChart>
      <c:spPr>
        <a:noFill/>
        <a:ln>
          <a:noFill/>
        </a:ln>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A10A13"/>
              </a:solidFill>
            </c:spPr>
            <c:extLst>
              <c:ext xmlns:c16="http://schemas.microsoft.com/office/drawing/2014/chart" uri="{C3380CC4-5D6E-409C-BE32-E72D297353CC}">
                <c16:uniqueId val="{00000001-6CD9-4C06-92D4-E3A335BEA0CD}"/>
              </c:ext>
            </c:extLst>
          </c:dPt>
          <c:dPt>
            <c:idx val="1"/>
            <c:bubble3D val="0"/>
            <c:spPr>
              <a:solidFill>
                <a:srgbClr val="B32608"/>
              </a:solidFill>
            </c:spPr>
            <c:extLst>
              <c:ext xmlns:c16="http://schemas.microsoft.com/office/drawing/2014/chart" uri="{C3380CC4-5D6E-409C-BE32-E72D297353CC}">
                <c16:uniqueId val="{00000003-6CD9-4C06-92D4-E3A335BEA0CD}"/>
              </c:ext>
            </c:extLst>
          </c:dPt>
          <c:dPt>
            <c:idx val="2"/>
            <c:bubble3D val="0"/>
            <c:spPr>
              <a:solidFill>
                <a:srgbClr val="CA0C1A"/>
              </a:solidFill>
            </c:spPr>
            <c:extLst>
              <c:ext xmlns:c16="http://schemas.microsoft.com/office/drawing/2014/chart" uri="{C3380CC4-5D6E-409C-BE32-E72D297353CC}">
                <c16:uniqueId val="{00000005-6CD9-4C06-92D4-E3A335BEA0CD}"/>
              </c:ext>
            </c:extLst>
          </c:dPt>
          <c:dPt>
            <c:idx val="3"/>
            <c:bubble3D val="0"/>
            <c:spPr>
              <a:solidFill>
                <a:srgbClr val="F7717B"/>
              </a:solidFill>
            </c:spPr>
            <c:extLst>
              <c:ext xmlns:c16="http://schemas.microsoft.com/office/drawing/2014/chart" uri="{C3380CC4-5D6E-409C-BE32-E72D297353CC}">
                <c16:uniqueId val="{00000007-6CD9-4C06-92D4-E3A335BEA0CD}"/>
              </c:ext>
            </c:extLst>
          </c:dPt>
          <c:dPt>
            <c:idx val="4"/>
            <c:bubble3D val="0"/>
            <c:spPr>
              <a:solidFill>
                <a:srgbClr val="FBB3B8"/>
              </a:solidFill>
            </c:spPr>
            <c:extLst>
              <c:ext xmlns:c16="http://schemas.microsoft.com/office/drawing/2014/chart" uri="{C3380CC4-5D6E-409C-BE32-E72D297353CC}">
                <c16:uniqueId val="{00000009-6CD9-4C06-92D4-E3A335BEA0CD}"/>
              </c:ext>
            </c:extLst>
          </c:dPt>
          <c:dPt>
            <c:idx val="5"/>
            <c:bubble3D val="0"/>
            <c:spPr>
              <a:solidFill>
                <a:srgbClr val="FCCCCF"/>
              </a:solidFill>
            </c:spPr>
            <c:extLst>
              <c:ext xmlns:c16="http://schemas.microsoft.com/office/drawing/2014/chart" uri="{C3380CC4-5D6E-409C-BE32-E72D297353CC}">
                <c16:uniqueId val="{0000000B-6CD9-4C06-92D4-E3A335BEA0CD}"/>
              </c:ext>
            </c:extLst>
          </c:dPt>
          <c:dLbls>
            <c:dLbl>
              <c:idx val="0"/>
              <c:layout>
                <c:manualLayout>
                  <c:x val="-0.25139197707176197"/>
                  <c:y val="-0.136840909719467"/>
                </c:manualLayout>
              </c:layout>
              <c:tx>
                <c:rich>
                  <a:bodyPr rot="0" spcFirstLastPara="0" vertOverflow="ellipsis" vert="horz" wrap="square" lIns="38100" tIns="19050" rIns="38100" bIns="19050" anchor="ctr" anchorCtr="1"/>
                  <a:lstStyle/>
                  <a:p>
                    <a:pPr>
                      <a:lnSpc>
                        <a:spcPts val="24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ltLang="en-US"/>
                  </a:p>
                  <a:p>
                    <a:pPr>
                      <a:lnSpc>
                        <a:spcPts val="24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a:t>动产</a:t>
                    </a:r>
                    <a:r>
                      <a:rPr lang="en-US" altLang="zh-CN"/>
                      <a:t>, </a:t>
                    </a:r>
                    <a:endParaRPr lang="zh-CN" altLang="en-US"/>
                  </a:p>
                  <a:p>
                    <a:pPr>
                      <a:lnSpc>
                        <a:spcPts val="24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157,</a:t>
                    </a:r>
                  </a:p>
                  <a:p>
                    <a:pPr>
                      <a:lnSpc>
                        <a:spcPts val="24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 </a:t>
                    </a:r>
                    <a:r>
                      <a:rPr lang="en-US" altLang="zh-CN" sz="2000"/>
                      <a:t>52%</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CD9-4C06-92D4-E3A335BEA0CD}"/>
                </c:ext>
              </c:extLst>
            </c:dLbl>
            <c:dLbl>
              <c:idx val="1"/>
              <c:layout>
                <c:manualLayout>
                  <c:x val="0.211033955216408"/>
                  <c:y val="-0.31757497787475603"/>
                </c:manualLayout>
              </c:layout>
              <c:tx>
                <c:rich>
                  <a:bodyPr rot="0" spcFirstLastPara="0" vertOverflow="ellipsis" vert="horz" wrap="square" lIns="38100" tIns="19050" rIns="38100" bIns="19050" anchor="ctr" anchorCtr="1"/>
                  <a:lstStyle/>
                  <a:p>
                    <a:pPr>
                      <a:lnSpc>
                        <a:spcPts val="21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a:t>机器设备</a:t>
                    </a:r>
                    <a:r>
                      <a:rPr lang="en-US" altLang="zh-CN"/>
                      <a:t>, </a:t>
                    </a:r>
                    <a:endParaRPr lang="zh-CN" altLang="en-US"/>
                  </a:p>
                  <a:p>
                    <a:pPr>
                      <a:lnSpc>
                        <a:spcPts val="21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44, </a:t>
                    </a:r>
                    <a:endParaRPr lang="zh-CN" altLang="en-US"/>
                  </a:p>
                  <a:p>
                    <a:pPr>
                      <a:lnSpc>
                        <a:spcPts val="21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15%</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CD9-4C06-92D4-E3A335BEA0CD}"/>
                </c:ext>
              </c:extLst>
            </c:dLbl>
            <c:dLbl>
              <c:idx val="2"/>
              <c:layout>
                <c:manualLayout>
                  <c:x val="0.110948294401169"/>
                  <c:y val="-0.104393281042576"/>
                </c:manualLayout>
              </c:layout>
              <c:tx>
                <c:rich>
                  <a:bodyPr/>
                  <a:lstStyle/>
                  <a:p>
                    <a:r>
                      <a:rPr lang="zh-CN" altLang="en-US"/>
                      <a:t>收费权</a:t>
                    </a:r>
                    <a:r>
                      <a:rPr lang="en-US" altLang="zh-CN"/>
                      <a:t>, 40, </a:t>
                    </a:r>
                    <a:r>
                      <a:rPr lang="en-US" altLang="zh-CN" sz="2000"/>
                      <a:t>13%</a:t>
                    </a:r>
                  </a:p>
                </c:rich>
              </c:tx>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CD9-4C06-92D4-E3A335BEA0CD}"/>
                </c:ext>
              </c:extLst>
            </c:dLbl>
            <c:dLbl>
              <c:idx val="3"/>
              <c:layout>
                <c:manualLayout>
                  <c:x val="3.1826045364141499E-2"/>
                  <c:y val="-4.30641621351242E-2"/>
                </c:manualLayout>
              </c:layout>
              <c:tx>
                <c:rich>
                  <a:bodyPr rot="0" spcFirstLastPara="0" vertOverflow="ellipsis" vert="horz" wrap="square" lIns="38100" tIns="19050" rIns="38100" bIns="19050" anchor="ctr" anchorCtr="1"/>
                  <a:lstStyle/>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厂房</a:t>
                    </a:r>
                    <a:r>
                      <a:rPr lang="en-US" altLang="zh-CN"/>
                      <a:t>, </a:t>
                    </a:r>
                    <a:endParaRPr lang="zh-CN" altLang="en-US"/>
                  </a:p>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19, </a:t>
                    </a:r>
                    <a:endParaRPr lang="zh-CN" altLang="en-US"/>
                  </a:p>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2000"/>
                      <a:t>6%</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6CD9-4C06-92D4-E3A335BEA0CD}"/>
                </c:ext>
              </c:extLst>
            </c:dLbl>
            <c:dLbl>
              <c:idx val="4"/>
              <c:layout>
                <c:manualLayout>
                  <c:x val="0.10498762130737301"/>
                  <c:y val="1.42698874697089E-2"/>
                </c:manualLayout>
              </c:layout>
              <c:tx>
                <c:rich>
                  <a:bodyPr rot="0" spcFirstLastPara="0" vertOverflow="ellipsis" vert="horz" wrap="square" lIns="38100" tIns="19050" rIns="38100" bIns="19050" anchor="ctr" anchorCtr="1"/>
                  <a:lstStyle/>
                  <a:p>
                    <a:pPr>
                      <a:lnSpc>
                        <a:spcPts val="20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非上市股权</a:t>
                    </a:r>
                    <a:r>
                      <a:rPr lang="en-US" altLang="zh-CN"/>
                      <a:t>, 14, </a:t>
                    </a:r>
                    <a:endParaRPr lang="zh-CN" altLang="en-US"/>
                  </a:p>
                  <a:p>
                    <a:pPr>
                      <a:lnSpc>
                        <a:spcPts val="20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2000"/>
                      <a:t>5%</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6CD9-4C06-92D4-E3A335BEA0CD}"/>
                </c:ext>
              </c:extLst>
            </c:dLbl>
            <c:dLbl>
              <c:idx val="5"/>
              <c:layout>
                <c:manualLayout>
                  <c:x val="6.7985668778419495E-2"/>
                  <c:y val="5.9264950454235098E-2"/>
                </c:manualLayout>
              </c:layout>
              <c:tx>
                <c:rich>
                  <a:bodyPr rot="0" spcFirstLastPara="0" vertOverflow="ellipsis" vert="horz" wrap="square" lIns="38100" tIns="19050" rIns="38100" bIns="19050" anchor="ctr" anchorCtr="1"/>
                  <a:lstStyle/>
                  <a:p>
                    <a:pPr>
                      <a:lnSpc>
                        <a:spcPts val="14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ltLang="en-US"/>
                  </a:p>
                  <a:p>
                    <a:pPr>
                      <a:lnSpc>
                        <a:spcPts val="14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其他</a:t>
                    </a:r>
                    <a:r>
                      <a:rPr lang="en-US" altLang="zh-CN"/>
                      <a:t>,</a:t>
                    </a:r>
                  </a:p>
                  <a:p>
                    <a:pPr>
                      <a:lnSpc>
                        <a:spcPts val="14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 26, </a:t>
                    </a:r>
                    <a:endParaRPr lang="zh-CN" altLang="en-US"/>
                  </a:p>
                  <a:p>
                    <a:pPr>
                      <a:lnSpc>
                        <a:spcPts val="14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9%</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6CD9-4C06-92D4-E3A335BEA0CD}"/>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Sheet1!$A$2:$A$7</c:f>
              <c:strCache>
                <c:ptCount val="6"/>
                <c:pt idx="0">
                  <c:v>动产</c:v>
                </c:pt>
                <c:pt idx="1">
                  <c:v>机器设备</c:v>
                </c:pt>
                <c:pt idx="2">
                  <c:v>收费权</c:v>
                </c:pt>
                <c:pt idx="3">
                  <c:v>厂房</c:v>
                </c:pt>
                <c:pt idx="4">
                  <c:v>非上市股权</c:v>
                </c:pt>
                <c:pt idx="5">
                  <c:v>其他</c:v>
                </c:pt>
              </c:strCache>
            </c:strRef>
          </c:cat>
          <c:val>
            <c:numRef>
              <c:f>Sheet1!$B$2:$B$7</c:f>
              <c:numCache>
                <c:formatCode>General</c:formatCode>
                <c:ptCount val="6"/>
                <c:pt idx="0">
                  <c:v>157</c:v>
                </c:pt>
                <c:pt idx="1">
                  <c:v>44</c:v>
                </c:pt>
                <c:pt idx="2">
                  <c:v>40</c:v>
                </c:pt>
                <c:pt idx="3">
                  <c:v>19</c:v>
                </c:pt>
                <c:pt idx="4">
                  <c:v>14</c:v>
                </c:pt>
                <c:pt idx="5">
                  <c:v>26</c:v>
                </c:pt>
              </c:numCache>
            </c:numRef>
          </c:val>
          <c:extLst>
            <c:ext xmlns:c16="http://schemas.microsoft.com/office/drawing/2014/chart" uri="{C3380CC4-5D6E-409C-BE32-E72D297353CC}">
              <c16:uniqueId val="{0000000C-6CD9-4C06-92D4-E3A335BEA0CD}"/>
            </c:ext>
          </c:extLst>
        </c:ser>
        <c:ser>
          <c:idx val="1"/>
          <c:order val="1"/>
          <c:tx>
            <c:strRef>
              <c:f>Sheet1!$C$1</c:f>
              <c:strCache>
                <c:ptCount val="1"/>
                <c:pt idx="0">
                  <c:v>列1</c:v>
                </c:pt>
              </c:strCache>
            </c:strRef>
          </c:tx>
          <c:dPt>
            <c:idx val="0"/>
            <c:bubble3D val="0"/>
            <c:extLst>
              <c:ext xmlns:c16="http://schemas.microsoft.com/office/drawing/2014/chart" uri="{C3380CC4-5D6E-409C-BE32-E72D297353CC}">
                <c16:uniqueId val="{0000000D-6CD9-4C06-92D4-E3A335BEA0CD}"/>
              </c:ext>
            </c:extLst>
          </c:dPt>
          <c:dPt>
            <c:idx val="1"/>
            <c:bubble3D val="0"/>
            <c:extLst>
              <c:ext xmlns:c16="http://schemas.microsoft.com/office/drawing/2014/chart" uri="{C3380CC4-5D6E-409C-BE32-E72D297353CC}">
                <c16:uniqueId val="{0000000E-6CD9-4C06-92D4-E3A335BEA0CD}"/>
              </c:ext>
            </c:extLst>
          </c:dPt>
          <c:dPt>
            <c:idx val="2"/>
            <c:bubble3D val="0"/>
            <c:extLst>
              <c:ext xmlns:c16="http://schemas.microsoft.com/office/drawing/2014/chart" uri="{C3380CC4-5D6E-409C-BE32-E72D297353CC}">
                <c16:uniqueId val="{0000000F-6CD9-4C06-92D4-E3A335BEA0CD}"/>
              </c:ext>
            </c:extLst>
          </c:dPt>
          <c:dPt>
            <c:idx val="3"/>
            <c:bubble3D val="0"/>
            <c:extLst>
              <c:ext xmlns:c16="http://schemas.microsoft.com/office/drawing/2014/chart" uri="{C3380CC4-5D6E-409C-BE32-E72D297353CC}">
                <c16:uniqueId val="{00000010-6CD9-4C06-92D4-E3A335BEA0CD}"/>
              </c:ext>
            </c:extLst>
          </c:dPt>
          <c:dPt>
            <c:idx val="4"/>
            <c:bubble3D val="0"/>
            <c:extLst>
              <c:ext xmlns:c16="http://schemas.microsoft.com/office/drawing/2014/chart" uri="{C3380CC4-5D6E-409C-BE32-E72D297353CC}">
                <c16:uniqueId val="{00000011-6CD9-4C06-92D4-E3A335BEA0CD}"/>
              </c:ext>
            </c:extLst>
          </c:dPt>
          <c:dPt>
            <c:idx val="5"/>
            <c:bubble3D val="0"/>
            <c:extLst>
              <c:ext xmlns:c16="http://schemas.microsoft.com/office/drawing/2014/chart" uri="{C3380CC4-5D6E-409C-BE32-E72D297353CC}">
                <c16:uniqueId val="{00000012-6CD9-4C06-92D4-E3A335BEA0CD}"/>
              </c:ext>
            </c:extLst>
          </c:dPt>
          <c:cat>
            <c:strRef>
              <c:f>Sheet1!$A$2:$A$7</c:f>
              <c:strCache>
                <c:ptCount val="6"/>
                <c:pt idx="0">
                  <c:v>动产</c:v>
                </c:pt>
                <c:pt idx="1">
                  <c:v>机器设备</c:v>
                </c:pt>
                <c:pt idx="2">
                  <c:v>收费权</c:v>
                </c:pt>
                <c:pt idx="3">
                  <c:v>厂房</c:v>
                </c:pt>
                <c:pt idx="4">
                  <c:v>非上市股权</c:v>
                </c:pt>
                <c:pt idx="5">
                  <c:v>其他</c:v>
                </c:pt>
              </c:strCache>
            </c:strRef>
          </c:cat>
          <c:val>
            <c:numRef>
              <c:f>Sheet1!$C$2:$C$7</c:f>
              <c:numCache>
                <c:formatCode>0%</c:formatCode>
                <c:ptCount val="6"/>
                <c:pt idx="0">
                  <c:v>0.52</c:v>
                </c:pt>
                <c:pt idx="1">
                  <c:v>0.15</c:v>
                </c:pt>
                <c:pt idx="2">
                  <c:v>0.13</c:v>
                </c:pt>
                <c:pt idx="3">
                  <c:v>0.06</c:v>
                </c:pt>
                <c:pt idx="4">
                  <c:v>0.05</c:v>
                </c:pt>
                <c:pt idx="5">
                  <c:v>0.09</c:v>
                </c:pt>
              </c:numCache>
            </c:numRef>
          </c:val>
          <c:extLst>
            <c:ext xmlns:c16="http://schemas.microsoft.com/office/drawing/2014/chart" uri="{C3380CC4-5D6E-409C-BE32-E72D297353CC}">
              <c16:uniqueId val="{00000013-6CD9-4C06-92D4-E3A335BEA0CD}"/>
            </c:ext>
          </c:extLst>
        </c:ser>
        <c:dLbls>
          <c:showLegendKey val="0"/>
          <c:showVal val="0"/>
          <c:showCatName val="0"/>
          <c:showSerName val="0"/>
          <c:showPercent val="0"/>
          <c:showBubbleSize val="0"/>
          <c:showLeaderLines val="1"/>
        </c:dLbls>
        <c:firstSliceAng val="15"/>
      </c:pieChart>
      <c:spPr>
        <a:noFill/>
        <a:ln>
          <a:noFill/>
        </a:ln>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85558867455"/>
          <c:y val="0.17004208266735099"/>
          <c:w val="0.81708788871765103"/>
          <c:h val="0.78036314249038696"/>
        </c:manualLayout>
      </c:layout>
      <c:pieChart>
        <c:varyColors val="1"/>
        <c:ser>
          <c:idx val="0"/>
          <c:order val="0"/>
          <c:tx>
            <c:strRef>
              <c:f>Sheet1!$B$1</c:f>
              <c:strCache>
                <c:ptCount val="1"/>
                <c:pt idx="0">
                  <c:v>销售额</c:v>
                </c:pt>
              </c:strCache>
            </c:strRef>
          </c:tx>
          <c:dPt>
            <c:idx val="0"/>
            <c:bubble3D val="0"/>
            <c:spPr>
              <a:solidFill>
                <a:srgbClr val="A10A13"/>
              </a:solidFill>
            </c:spPr>
            <c:extLst>
              <c:ext xmlns:c16="http://schemas.microsoft.com/office/drawing/2014/chart" uri="{C3380CC4-5D6E-409C-BE32-E72D297353CC}">
                <c16:uniqueId val="{00000001-D395-4B29-9813-DF801BF6F776}"/>
              </c:ext>
            </c:extLst>
          </c:dPt>
          <c:dPt>
            <c:idx val="1"/>
            <c:bubble3D val="0"/>
            <c:spPr>
              <a:solidFill>
                <a:srgbClr val="CA0C1A"/>
              </a:solidFill>
            </c:spPr>
            <c:extLst>
              <c:ext xmlns:c16="http://schemas.microsoft.com/office/drawing/2014/chart" uri="{C3380CC4-5D6E-409C-BE32-E72D297353CC}">
                <c16:uniqueId val="{00000003-D395-4B29-9813-DF801BF6F776}"/>
              </c:ext>
            </c:extLst>
          </c:dPt>
          <c:dPt>
            <c:idx val="2"/>
            <c:bubble3D val="0"/>
            <c:spPr>
              <a:solidFill>
                <a:srgbClr val="F4424F"/>
              </a:solidFill>
            </c:spPr>
            <c:extLst>
              <c:ext xmlns:c16="http://schemas.microsoft.com/office/drawing/2014/chart" uri="{C3380CC4-5D6E-409C-BE32-E72D297353CC}">
                <c16:uniqueId val="{00000005-D395-4B29-9813-DF801BF6F776}"/>
              </c:ext>
            </c:extLst>
          </c:dPt>
          <c:dPt>
            <c:idx val="3"/>
            <c:bubble3D val="0"/>
            <c:spPr>
              <a:solidFill>
                <a:srgbClr val="F7717B"/>
              </a:solidFill>
            </c:spPr>
            <c:extLst>
              <c:ext xmlns:c16="http://schemas.microsoft.com/office/drawing/2014/chart" uri="{C3380CC4-5D6E-409C-BE32-E72D297353CC}">
                <c16:uniqueId val="{00000007-D395-4B29-9813-DF801BF6F776}"/>
              </c:ext>
            </c:extLst>
          </c:dPt>
          <c:dPt>
            <c:idx val="4"/>
            <c:bubble3D val="0"/>
            <c:spPr>
              <a:solidFill>
                <a:srgbClr val="FBB3B8"/>
              </a:solidFill>
            </c:spPr>
            <c:extLst>
              <c:ext xmlns:c16="http://schemas.microsoft.com/office/drawing/2014/chart" uri="{C3380CC4-5D6E-409C-BE32-E72D297353CC}">
                <c16:uniqueId val="{00000009-D395-4B29-9813-DF801BF6F776}"/>
              </c:ext>
            </c:extLst>
          </c:dPt>
          <c:dPt>
            <c:idx val="5"/>
            <c:bubble3D val="0"/>
            <c:spPr>
              <a:solidFill>
                <a:srgbClr val="FCCCCF"/>
              </a:solidFill>
            </c:spPr>
            <c:extLst>
              <c:ext xmlns:c16="http://schemas.microsoft.com/office/drawing/2014/chart" uri="{C3380CC4-5D6E-409C-BE32-E72D297353CC}">
                <c16:uniqueId val="{0000000B-D395-4B29-9813-DF801BF6F776}"/>
              </c:ext>
            </c:extLst>
          </c:dPt>
          <c:dLbls>
            <c:dLbl>
              <c:idx val="0"/>
              <c:layout>
                <c:manualLayout>
                  <c:x val="-0.27944594621658297"/>
                  <c:y val="4.5080695301294299E-2"/>
                </c:manualLayout>
              </c:layout>
              <c:tx>
                <c:rich>
                  <a:bodyPr rot="0" spcFirstLastPara="0" vertOverflow="ellipsis" vert="horz" wrap="square" lIns="38100" tIns="19050" rIns="38100" bIns="19050" anchor="ctr" anchorCtr="1"/>
                  <a:lstStyle/>
                  <a:p>
                    <a:pPr>
                      <a:lnSpc>
                        <a:spcPts val="22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a:t>收费权</a:t>
                    </a:r>
                    <a:r>
                      <a:rPr lang="en-US" altLang="zh-CN"/>
                      <a:t>, 224.65, </a:t>
                    </a:r>
                    <a:endParaRPr lang="zh-CN" altLang="en-US"/>
                  </a:p>
                  <a:p>
                    <a:pPr>
                      <a:lnSpc>
                        <a:spcPts val="22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49%</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395-4B29-9813-DF801BF6F776}"/>
                </c:ext>
              </c:extLst>
            </c:dLbl>
            <c:dLbl>
              <c:idx val="1"/>
              <c:layout>
                <c:manualLayout>
                  <c:x val="0.177323162555695"/>
                  <c:y val="-0.263399928808212"/>
                </c:manualLayout>
              </c:layout>
              <c:tx>
                <c:rich>
                  <a:bodyPr rot="0" spcFirstLastPara="0" vertOverflow="ellipsis" vert="horz" wrap="square" lIns="38100" tIns="19050" rIns="38100" bIns="19050" anchor="ctr" anchorCtr="1"/>
                  <a:lstStyle/>
                  <a:p>
                    <a:pPr>
                      <a:lnSpc>
                        <a:spcPts val="20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a:t>动产</a:t>
                    </a:r>
                    <a:r>
                      <a:rPr lang="en-US" altLang="zh-CN"/>
                      <a:t>,</a:t>
                    </a:r>
                  </a:p>
                  <a:p>
                    <a:pPr>
                      <a:lnSpc>
                        <a:spcPts val="20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 66.23, </a:t>
                    </a:r>
                    <a:endParaRPr lang="zh-CN" altLang="en-US"/>
                  </a:p>
                  <a:p>
                    <a:pPr>
                      <a:lnSpc>
                        <a:spcPts val="20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14%</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395-4B29-9813-DF801BF6F776}"/>
                </c:ext>
              </c:extLst>
            </c:dLbl>
            <c:dLbl>
              <c:idx val="2"/>
              <c:layout>
                <c:manualLayout>
                  <c:x val="0.17811992764473"/>
                  <c:y val="-0.14676824212074299"/>
                </c:manualLayout>
              </c:layout>
              <c:tx>
                <c:rich>
                  <a:bodyPr rot="0" spcFirstLastPara="0" vertOverflow="ellipsis" vert="horz" wrap="square" lIns="38100" tIns="19050" rIns="38100" bIns="19050" anchor="ctr" anchorCtr="1"/>
                  <a:lstStyle/>
                  <a:p>
                    <a:pPr>
                      <a:lnSpc>
                        <a:spcPts val="22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a:t>厂房</a:t>
                    </a:r>
                    <a:r>
                      <a:rPr lang="en-US" altLang="zh-CN"/>
                      <a:t>, </a:t>
                    </a:r>
                    <a:endParaRPr lang="zh-CN" altLang="en-US"/>
                  </a:p>
                  <a:p>
                    <a:pPr>
                      <a:lnSpc>
                        <a:spcPts val="22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a:t>61.78, </a:t>
                    </a:r>
                    <a:endParaRPr lang="zh-CN" altLang="en-US"/>
                  </a:p>
                  <a:p>
                    <a:pPr>
                      <a:lnSpc>
                        <a:spcPts val="2200"/>
                      </a:lnSpc>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sz="2000"/>
                      <a:t>14%</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395-4B29-9813-DF801BF6F776}"/>
                </c:ext>
              </c:extLst>
            </c:dLbl>
            <c:dLbl>
              <c:idx val="3"/>
              <c:layout>
                <c:manualLayout>
                  <c:x val="1.0278709232807201E-3"/>
                  <c:y val="-5.5491462349891697E-2"/>
                </c:manualLayout>
              </c:layout>
              <c:tx>
                <c:rich>
                  <a:bodyPr rot="0" spcFirstLastPara="0" vertOverflow="ellipsis" vert="horz" wrap="square" lIns="38100" tIns="19050" rIns="38100" bIns="19050" anchor="ctr" anchorCtr="1"/>
                  <a:lstStyle/>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非上市公司股权</a:t>
                    </a:r>
                    <a:r>
                      <a:rPr lang="en-US" altLang="zh-CN"/>
                      <a:t>, </a:t>
                    </a:r>
                    <a:endParaRPr lang="zh-CN" altLang="en-US"/>
                  </a:p>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29.87, </a:t>
                    </a:r>
                    <a:endParaRPr lang="zh-CN" altLang="en-US"/>
                  </a:p>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2000"/>
                      <a:t>7%</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D395-4B29-9813-DF801BF6F776}"/>
                </c:ext>
              </c:extLst>
            </c:dLbl>
            <c:dLbl>
              <c:idx val="4"/>
              <c:layout>
                <c:manualLayout>
                  <c:x val="8.91548916697502E-2"/>
                  <c:y val="-1.14746736362576E-2"/>
                </c:manualLayout>
              </c:layout>
              <c:tx>
                <c:rich>
                  <a:bodyPr rot="0" spcFirstLastPara="0" vertOverflow="ellipsis" vert="horz" wrap="square" lIns="38100" tIns="19050" rIns="38100" bIns="19050" anchor="ctr" anchorCtr="1"/>
                  <a:lstStyle/>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机器设备</a:t>
                    </a:r>
                    <a:r>
                      <a:rPr lang="en-US" altLang="zh-CN"/>
                      <a:t>, 29.26, </a:t>
                    </a:r>
                    <a:endParaRPr lang="zh-CN" altLang="en-US"/>
                  </a:p>
                  <a:p>
                    <a:pPr>
                      <a:lnSpc>
                        <a:spcPts val="22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2000"/>
                      <a:t>6%</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D395-4B29-9813-DF801BF6F776}"/>
                </c:ext>
              </c:extLst>
            </c:dLbl>
            <c:dLbl>
              <c:idx val="5"/>
              <c:layout>
                <c:manualLayout>
                  <c:x val="0.12380579113960299"/>
                  <c:y val="0"/>
                </c:manualLayout>
              </c:layout>
              <c:tx>
                <c:rich>
                  <a:bodyPr rot="0" spcFirstLastPara="0" vertOverflow="ellipsis" vert="horz" wrap="square" lIns="38100" tIns="19050" rIns="38100" bIns="19050" anchor="ctr" anchorCtr="1"/>
                  <a:lstStyle/>
                  <a:p>
                    <a:pPr>
                      <a:lnSpc>
                        <a:spcPts val="26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其他</a:t>
                    </a:r>
                    <a:r>
                      <a:rPr lang="en-US" altLang="zh-CN"/>
                      <a:t>, </a:t>
                    </a:r>
                    <a:endParaRPr lang="zh-CN" altLang="en-US"/>
                  </a:p>
                  <a:p>
                    <a:pPr>
                      <a:lnSpc>
                        <a:spcPts val="26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47.21, </a:t>
                    </a:r>
                    <a:endParaRPr lang="zh-CN" altLang="en-US"/>
                  </a:p>
                  <a:p>
                    <a:pPr>
                      <a:lnSpc>
                        <a:spcPts val="2600"/>
                      </a:lnSpc>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2000"/>
                      <a:t>10%</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D395-4B29-9813-DF801BF6F776}"/>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Sheet1!$A$2:$A$7</c:f>
              <c:strCache>
                <c:ptCount val="6"/>
                <c:pt idx="0">
                  <c:v>收费权</c:v>
                </c:pt>
                <c:pt idx="1">
                  <c:v>动产</c:v>
                </c:pt>
                <c:pt idx="2">
                  <c:v>厂房</c:v>
                </c:pt>
                <c:pt idx="3">
                  <c:v>非上市公司股权</c:v>
                </c:pt>
                <c:pt idx="4">
                  <c:v>机器设备</c:v>
                </c:pt>
                <c:pt idx="5">
                  <c:v>其他</c:v>
                </c:pt>
              </c:strCache>
            </c:strRef>
          </c:cat>
          <c:val>
            <c:numRef>
              <c:f>Sheet1!$B$2:$B$7</c:f>
              <c:numCache>
                <c:formatCode>General</c:formatCode>
                <c:ptCount val="6"/>
                <c:pt idx="0">
                  <c:v>224.65</c:v>
                </c:pt>
                <c:pt idx="1">
                  <c:v>66.23</c:v>
                </c:pt>
                <c:pt idx="2">
                  <c:v>61.78</c:v>
                </c:pt>
                <c:pt idx="3">
                  <c:v>29.87</c:v>
                </c:pt>
                <c:pt idx="4">
                  <c:v>29.26</c:v>
                </c:pt>
                <c:pt idx="5">
                  <c:v>47.21</c:v>
                </c:pt>
              </c:numCache>
            </c:numRef>
          </c:val>
          <c:extLst>
            <c:ext xmlns:c16="http://schemas.microsoft.com/office/drawing/2014/chart" uri="{C3380CC4-5D6E-409C-BE32-E72D297353CC}">
              <c16:uniqueId val="{0000000C-D395-4B29-9813-DF801BF6F776}"/>
            </c:ext>
          </c:extLst>
        </c:ser>
        <c:ser>
          <c:idx val="1"/>
          <c:order val="1"/>
          <c:tx>
            <c:strRef>
              <c:f>Sheet1!$C$1</c:f>
              <c:strCache>
                <c:ptCount val="1"/>
                <c:pt idx="0">
                  <c:v>列1</c:v>
                </c:pt>
              </c:strCache>
            </c:strRef>
          </c:tx>
          <c:dPt>
            <c:idx val="0"/>
            <c:bubble3D val="0"/>
            <c:extLst>
              <c:ext xmlns:c16="http://schemas.microsoft.com/office/drawing/2014/chart" uri="{C3380CC4-5D6E-409C-BE32-E72D297353CC}">
                <c16:uniqueId val="{0000000D-D395-4B29-9813-DF801BF6F776}"/>
              </c:ext>
            </c:extLst>
          </c:dPt>
          <c:dPt>
            <c:idx val="1"/>
            <c:bubble3D val="0"/>
            <c:extLst>
              <c:ext xmlns:c16="http://schemas.microsoft.com/office/drawing/2014/chart" uri="{C3380CC4-5D6E-409C-BE32-E72D297353CC}">
                <c16:uniqueId val="{0000000E-D395-4B29-9813-DF801BF6F776}"/>
              </c:ext>
            </c:extLst>
          </c:dPt>
          <c:dPt>
            <c:idx val="2"/>
            <c:bubble3D val="0"/>
            <c:extLst>
              <c:ext xmlns:c16="http://schemas.microsoft.com/office/drawing/2014/chart" uri="{C3380CC4-5D6E-409C-BE32-E72D297353CC}">
                <c16:uniqueId val="{0000000F-D395-4B29-9813-DF801BF6F776}"/>
              </c:ext>
            </c:extLst>
          </c:dPt>
          <c:dPt>
            <c:idx val="3"/>
            <c:bubble3D val="0"/>
            <c:extLst>
              <c:ext xmlns:c16="http://schemas.microsoft.com/office/drawing/2014/chart" uri="{C3380CC4-5D6E-409C-BE32-E72D297353CC}">
                <c16:uniqueId val="{00000010-D395-4B29-9813-DF801BF6F776}"/>
              </c:ext>
            </c:extLst>
          </c:dPt>
          <c:dPt>
            <c:idx val="4"/>
            <c:bubble3D val="0"/>
            <c:extLst>
              <c:ext xmlns:c16="http://schemas.microsoft.com/office/drawing/2014/chart" uri="{C3380CC4-5D6E-409C-BE32-E72D297353CC}">
                <c16:uniqueId val="{00000011-D395-4B29-9813-DF801BF6F776}"/>
              </c:ext>
            </c:extLst>
          </c:dPt>
          <c:dPt>
            <c:idx val="5"/>
            <c:bubble3D val="0"/>
            <c:extLst>
              <c:ext xmlns:c16="http://schemas.microsoft.com/office/drawing/2014/chart" uri="{C3380CC4-5D6E-409C-BE32-E72D297353CC}">
                <c16:uniqueId val="{00000012-D395-4B29-9813-DF801BF6F776}"/>
              </c:ext>
            </c:extLst>
          </c:dPt>
          <c:cat>
            <c:strRef>
              <c:f>Sheet1!$A$2:$A$7</c:f>
              <c:strCache>
                <c:ptCount val="6"/>
                <c:pt idx="0">
                  <c:v>收费权</c:v>
                </c:pt>
                <c:pt idx="1">
                  <c:v>动产</c:v>
                </c:pt>
                <c:pt idx="2">
                  <c:v>厂房</c:v>
                </c:pt>
                <c:pt idx="3">
                  <c:v>非上市公司股权</c:v>
                </c:pt>
                <c:pt idx="4">
                  <c:v>机器设备</c:v>
                </c:pt>
                <c:pt idx="5">
                  <c:v>其他</c:v>
                </c:pt>
              </c:strCache>
            </c:strRef>
          </c:cat>
          <c:val>
            <c:numRef>
              <c:f>Sheet1!$C$2:$C$7</c:f>
              <c:numCache>
                <c:formatCode>0%</c:formatCode>
                <c:ptCount val="6"/>
                <c:pt idx="0">
                  <c:v>0.49</c:v>
                </c:pt>
                <c:pt idx="1">
                  <c:v>0.14000000000000001</c:v>
                </c:pt>
                <c:pt idx="2">
                  <c:v>0.14000000000000001</c:v>
                </c:pt>
                <c:pt idx="3">
                  <c:v>7.0000000000000007E-2</c:v>
                </c:pt>
                <c:pt idx="4">
                  <c:v>0.06</c:v>
                </c:pt>
                <c:pt idx="5">
                  <c:v>0.1</c:v>
                </c:pt>
              </c:numCache>
            </c:numRef>
          </c:val>
          <c:extLst>
            <c:ext xmlns:c16="http://schemas.microsoft.com/office/drawing/2014/chart" uri="{C3380CC4-5D6E-409C-BE32-E72D297353CC}">
              <c16:uniqueId val="{00000013-D395-4B29-9813-DF801BF6F776}"/>
            </c:ext>
          </c:extLst>
        </c:ser>
        <c:dLbls>
          <c:showLegendKey val="0"/>
          <c:showVal val="0"/>
          <c:showCatName val="0"/>
          <c:showSerName val="0"/>
          <c:showPercent val="0"/>
          <c:showBubbleSize val="0"/>
          <c:showLeaderLines val="1"/>
        </c:dLbls>
        <c:firstSliceAng val="15"/>
      </c:pieChart>
      <c:spPr>
        <a:noFill/>
        <a:ln>
          <a:noFill/>
        </a:ln>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sz="1600">
                <a:latin typeface="微软雅黑" panose="020B0503020204020204" pitchFamily="34" charset="-122"/>
                <a:ea typeface="微软雅黑" panose="020B0503020204020204" pitchFamily="34" charset="-122"/>
              </a:rPr>
              <a:t>增减值率</a:t>
            </a:r>
          </a:p>
        </c:rich>
      </c:tx>
      <c:overlay val="0"/>
    </c:title>
    <c:autoTitleDeleted val="0"/>
    <c:plotArea>
      <c:layout/>
      <c:barChart>
        <c:barDir val="col"/>
        <c:grouping val="clustered"/>
        <c:varyColors val="0"/>
        <c:ser>
          <c:idx val="0"/>
          <c:order val="0"/>
          <c:tx>
            <c:strRef>
              <c:f>'汇总大表 扣除后剩余 分行分析'!$M$478</c:f>
              <c:strCache>
                <c:ptCount val="1"/>
                <c:pt idx="0">
                  <c:v>增减值率</c:v>
                </c:pt>
              </c:strCache>
            </c:strRef>
          </c:tx>
          <c:spPr>
            <a:solidFill>
              <a:srgbClr val="A10A13"/>
            </a:solidFill>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'汇总大表 扣除后剩余 分行分析'!$J$479:$J$483</c:f>
              <c:strCache>
                <c:ptCount val="5"/>
                <c:pt idx="0">
                  <c:v>车辆</c:v>
                </c:pt>
                <c:pt idx="1">
                  <c:v>其他交通运输工具</c:v>
                </c:pt>
                <c:pt idx="2">
                  <c:v>机器设备</c:v>
                </c:pt>
                <c:pt idx="3">
                  <c:v>其他权利</c:v>
                </c:pt>
                <c:pt idx="4">
                  <c:v>收费权</c:v>
                </c:pt>
              </c:strCache>
            </c:strRef>
          </c:cat>
          <c:val>
            <c:numRef>
              <c:f>'汇总大表 扣除后剩余 分行分析'!$M$479:$M$483</c:f>
              <c:numCache>
                <c:formatCode>General</c:formatCode>
                <c:ptCount val="5"/>
                <c:pt idx="0">
                  <c:v>-0.20329572843678101</c:v>
                </c:pt>
                <c:pt idx="1">
                  <c:v>-0.18054130328829901</c:v>
                </c:pt>
                <c:pt idx="2">
                  <c:v>-0.130412953561034</c:v>
                </c:pt>
                <c:pt idx="3">
                  <c:v>-8.3943470117487498E-2</c:v>
                </c:pt>
                <c:pt idx="4">
                  <c:v>-8.37314550116844E-2</c:v>
                </c:pt>
              </c:numCache>
            </c:numRef>
          </c:val>
          <c:extLst>
            <c:ext xmlns:c16="http://schemas.microsoft.com/office/drawing/2014/chart" uri="{C3380CC4-5D6E-409C-BE32-E72D297353CC}">
              <c16:uniqueId val="{00000000-6C73-43DF-A3FF-3C7EFFE9A9E9}"/>
            </c:ext>
          </c:extLst>
        </c:ser>
        <c:dLbls>
          <c:showLegendKey val="0"/>
          <c:showVal val="0"/>
          <c:showCatName val="0"/>
          <c:showSerName val="0"/>
          <c:showPercent val="0"/>
          <c:showBubbleSize val="0"/>
        </c:dLbls>
        <c:gapWidth val="150"/>
        <c:axId val="288040448"/>
        <c:axId val="73768960"/>
      </c:barChart>
      <c:catAx>
        <c:axId val="28804044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73768960"/>
        <c:crosses val="autoZero"/>
        <c:auto val="0"/>
        <c:lblAlgn val="ctr"/>
        <c:lblOffset val="100"/>
        <c:noMultiLvlLbl val="0"/>
      </c:catAx>
      <c:valAx>
        <c:axId val="73768960"/>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88040448"/>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8FC7D-19CE-4723-9546-F817B5321C4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91A19-5D34-42DD-8749-4641397662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091A19-5D34-42DD-8749-4641397662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36E776-913F-45BE-ACDF-2307D031CAAE}"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CD4985-643D-4C9C-86CC-6DF5A0D39304}"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3D1515-6DFA-44BF-A784-061CF9123226}"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FAC4B2-D3B5-4FC9-9861-7658A5B9396D}"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08C019-3150-4C36-BFCE-C3B117A6DDD9}"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19706B-21CC-4AA8-A444-62AE2500D036}"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F54FF4-748D-473B-8B1F-DE124CA1029F}" type="datetime1">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10013C-9B0B-4055-8D34-AAECB0DEB56A}"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B603A5-1F3D-49A3-B9DC-6113C42C99D8}" type="datetime1">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E1043C-80C4-4B3B-8BA3-9D62B1AB11CA}"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8953D71-F2E8-4298-855E-F4A60D3E791E}"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2A8BC0-0B57-4FB9-9550-1F6C2F1EF7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3CFBA57-FD73-4786-8A47-A0193806C401}" type="datetime1">
              <a:rPr lang="zh-CN" altLang="en-US" smtClean="0"/>
              <a:t>2021/1/6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A2A8BC0-0B57-4FB9-9550-1F6C2F1EF7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w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3001516"/>
            <a:ext cx="9157698" cy="2713484"/>
          </a:xfrm>
          <a:prstGeom prst="rect">
            <a:avLst/>
          </a:prstGeom>
          <a:blipFill dpi="0" rotWithShape="1">
            <a:blip r:embed="rId5">
              <a:lum bright="10000" contrast="10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3" descr="条码"/>
          <p:cNvPicPr>
            <a:picLocks noChangeAspect="1" noChangeArrowheads="1"/>
          </p:cNvPicPr>
          <p:nvPr/>
        </p:nvPicPr>
        <p:blipFill>
          <a:blip r:embed="rId6">
            <a:duotone>
              <a:schemeClr val="bg2">
                <a:shade val="45000"/>
                <a:satMod val="135000"/>
              </a:schemeClr>
              <a:prstClr val="white"/>
            </a:duotone>
            <a:lum contrast="20000"/>
          </a:blip>
          <a:stretch>
            <a:fillRect/>
          </a:stretch>
        </p:blipFill>
        <p:spPr bwMode="auto">
          <a:xfrm>
            <a:off x="3599892" y="5237107"/>
            <a:ext cx="1944216" cy="284689"/>
          </a:xfrm>
          <a:prstGeom prst="rect">
            <a:avLst/>
          </a:prstGeom>
          <a:noFill/>
          <a:ln w="9525">
            <a:noFill/>
            <a:miter lim="800000"/>
            <a:headEnd/>
            <a:tailEnd/>
          </a:ln>
        </p:spPr>
      </p:pic>
      <p:grpSp>
        <p:nvGrpSpPr>
          <p:cNvPr id="3" name="组合 20"/>
          <p:cNvGrpSpPr/>
          <p:nvPr/>
        </p:nvGrpSpPr>
        <p:grpSpPr>
          <a:xfrm>
            <a:off x="3279323" y="4599649"/>
            <a:ext cx="2555508" cy="562107"/>
            <a:chOff x="6144301" y="3937620"/>
            <a:chExt cx="2555508" cy="562107"/>
          </a:xfrm>
        </p:grpSpPr>
        <p:sp>
          <p:nvSpPr>
            <p:cNvPr id="16" name="矩形 6"/>
            <p:cNvSpPr>
              <a:spLocks noChangeArrowheads="1"/>
            </p:cNvSpPr>
            <p:nvPr/>
          </p:nvSpPr>
          <p:spPr bwMode="auto">
            <a:xfrm>
              <a:off x="6144301" y="3937620"/>
              <a:ext cx="2555508" cy="276999"/>
            </a:xfrm>
            <a:prstGeom prst="rect">
              <a:avLst/>
            </a:prstGeom>
            <a:noFill/>
            <a:ln w="9525">
              <a:noFill/>
              <a:miter lim="800000"/>
            </a:ln>
          </p:spPr>
          <p:txBody>
            <a:bodyPr wrap="none">
              <a:spAutoFit/>
            </a:bodyPr>
            <a:lstStyle/>
            <a:p>
              <a:pPr algn="ctr"/>
              <a:r>
                <a:rPr lang="en-US" altLang="zh-CN" sz="1200">
                  <a:solidFill>
                    <a:schemeClr val="bg1"/>
                  </a:solidFill>
                </a:rPr>
                <a:t>Leading  Innovating  Perfect-executing</a:t>
              </a:r>
            </a:p>
          </p:txBody>
        </p:sp>
        <p:sp>
          <p:nvSpPr>
            <p:cNvPr id="17" name="矩形 16"/>
            <p:cNvSpPr/>
            <p:nvPr/>
          </p:nvSpPr>
          <p:spPr>
            <a:xfrm>
              <a:off x="6173135" y="4130395"/>
              <a:ext cx="2509020" cy="369332"/>
            </a:xfrm>
            <a:prstGeom prst="rect">
              <a:avLst/>
            </a:prstGeom>
          </p:spPr>
          <p:txBody>
            <a:bodyPr wrap="none">
              <a:spAutoFit/>
            </a:bodyPr>
            <a:lstStyle/>
            <a:p>
              <a:pPr algn="ctr"/>
              <a:r>
                <a:rPr lang="zh-CN" altLang="en-US">
                  <a:solidFill>
                    <a:schemeClr val="bg1"/>
                  </a:solidFill>
                  <a:latin typeface="华文行楷" panose="02010800040101010101" pitchFamily="2" charset="-122"/>
                  <a:ea typeface="华文行楷" panose="02010800040101010101" pitchFamily="2" charset="-122"/>
                </a:rPr>
                <a:t>领先、创新、完美执行</a:t>
              </a:r>
            </a:p>
          </p:txBody>
        </p:sp>
      </p:grpSp>
      <p:sp>
        <p:nvSpPr>
          <p:cNvPr id="18" name="灯片编号占位符 17"/>
          <p:cNvSpPr>
            <a:spLocks noGrp="1"/>
          </p:cNvSpPr>
          <p:nvPr>
            <p:ph type="sldNum" sz="quarter" idx="12"/>
          </p:nvPr>
        </p:nvSpPr>
        <p:spPr/>
        <p:txBody>
          <a:bodyPr/>
          <a:lstStyle/>
          <a:p>
            <a:fld id="{7A2A8BC0-0B57-4FB9-9550-1F6C2F1EF75C}" type="slidenum">
              <a:rPr lang="zh-CN" altLang="en-US" smtClean="0"/>
              <a:t>1</a:t>
            </a:fld>
            <a:endParaRPr lang="zh-CN" altLang="en-US"/>
          </a:p>
        </p:txBody>
      </p:sp>
      <p:sp>
        <p:nvSpPr>
          <p:cNvPr id="19" name="矩形 18"/>
          <p:cNvSpPr>
            <a:spLocks noChangeAspect="1"/>
          </p:cNvSpPr>
          <p:nvPr/>
        </p:nvSpPr>
        <p:spPr>
          <a:xfrm>
            <a:off x="4230000" y="697260"/>
            <a:ext cx="684000" cy="653683"/>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600">
                <a:solidFill>
                  <a:schemeClr val="bg1"/>
                </a:solidFill>
                <a:latin typeface="Exotc350 Bd BT" panose="04030805050B02020A03" pitchFamily="82" charset="0"/>
                <a:ea typeface="华文楷体" panose="02010600040101010101" pitchFamily="2" charset="-122"/>
              </a:rPr>
              <a:t>LOGO</a:t>
            </a:r>
            <a:endParaRPr lang="zh-CN" altLang="en-US" sz="1600">
              <a:solidFill>
                <a:schemeClr val="bg1"/>
              </a:solidFill>
              <a:latin typeface="Exotc350 Bd BT" panose="04030805050B02020A03" pitchFamily="82" charset="0"/>
              <a:ea typeface="华文楷体" panose="02010600040101010101" pitchFamily="2" charset="-122"/>
            </a:endParaRPr>
          </a:p>
        </p:txBody>
      </p:sp>
      <p:sp>
        <p:nvSpPr>
          <p:cNvPr id="20" name="矩形 19"/>
          <p:cNvSpPr/>
          <p:nvPr/>
        </p:nvSpPr>
        <p:spPr>
          <a:xfrm>
            <a:off x="3228714" y="1609614"/>
            <a:ext cx="2743835" cy="460375"/>
          </a:xfrm>
          <a:prstGeom prst="rect">
            <a:avLst/>
          </a:prstGeom>
        </p:spPr>
        <p:txBody>
          <a:bodyPr wrap="none">
            <a:spAutoFit/>
          </a:bodyPr>
          <a:lstStyle/>
          <a:p>
            <a:pPr algn="ctr"/>
            <a:r>
              <a:rPr lang="zh-CN" altLang="en-US" sz="2400">
                <a:solidFill>
                  <a:srgbClr val="A10A13"/>
                </a:solidFill>
                <a:latin typeface="微软雅黑" panose="020B0503020204020204" pitchFamily="34" charset="-122"/>
                <a:ea typeface="微软雅黑" panose="020B0503020204020204" pitchFamily="34" charset="-122"/>
              </a:rPr>
              <a:t>某某银行</a:t>
            </a:r>
            <a:r>
              <a:rPr lang="en-US" altLang="zh-CN" sz="2400">
                <a:solidFill>
                  <a:srgbClr val="A10A13"/>
                </a:solidFill>
                <a:latin typeface="微软雅黑" panose="020B0503020204020204" pitchFamily="34" charset="-122"/>
                <a:ea typeface="微软雅黑" panose="020B0503020204020204" pitchFamily="34" charset="-122"/>
              </a:rPr>
              <a:t>202X</a:t>
            </a:r>
            <a:r>
              <a:rPr lang="zh-CN" altLang="en-US" sz="2400">
                <a:solidFill>
                  <a:srgbClr val="A10A13"/>
                </a:solidFill>
                <a:latin typeface="微软雅黑" panose="020B0503020204020204" pitchFamily="34" charset="-122"/>
                <a:ea typeface="微软雅黑" panose="020B0503020204020204" pitchFamily="34" charset="-122"/>
              </a:rPr>
              <a:t>年度</a:t>
            </a:r>
          </a:p>
        </p:txBody>
      </p:sp>
      <p:sp>
        <p:nvSpPr>
          <p:cNvPr id="21" name="矩形 20"/>
          <p:cNvSpPr/>
          <p:nvPr/>
        </p:nvSpPr>
        <p:spPr>
          <a:xfrm>
            <a:off x="720432" y="2065412"/>
            <a:ext cx="7742825" cy="1620957"/>
          </a:xfrm>
          <a:prstGeom prst="rect">
            <a:avLst/>
          </a:prstGeom>
        </p:spPr>
        <p:txBody>
          <a:bodyPr wrap="none">
            <a:spAutoFit/>
          </a:bodyPr>
          <a:lstStyle/>
          <a:p>
            <a:pPr algn="ctr">
              <a:lnSpc>
                <a:spcPts val="5000"/>
              </a:lnSpc>
            </a:pPr>
            <a:r>
              <a:rPr lang="zh-CN" altLang="en-US" sz="2400">
                <a:solidFill>
                  <a:srgbClr val="A10A13"/>
                </a:solidFill>
                <a:latin typeface="微软雅黑" panose="020B0503020204020204" pitchFamily="34" charset="-122"/>
                <a:ea typeface="微软雅黑" panose="020B0503020204020204" pitchFamily="34" charset="-122"/>
              </a:rPr>
              <a:t>中长期授信对公抵押物贷后</a:t>
            </a:r>
            <a:endParaRPr lang="en-US" altLang="zh-CN" sz="2400">
              <a:solidFill>
                <a:srgbClr val="A10A13"/>
              </a:solidFill>
              <a:latin typeface="微软雅黑" panose="020B0503020204020204" pitchFamily="34" charset="-122"/>
              <a:ea typeface="微软雅黑" panose="020B0503020204020204" pitchFamily="34" charset="-122"/>
            </a:endParaRPr>
          </a:p>
          <a:p>
            <a:pPr algn="ctr">
              <a:lnSpc>
                <a:spcPts val="5000"/>
              </a:lnSpc>
            </a:pPr>
            <a:r>
              <a:rPr lang="zh-CN" altLang="en-US" sz="4800" b="1">
                <a:solidFill>
                  <a:srgbClr val="A10A13"/>
                </a:solidFill>
                <a:latin typeface="微软雅黑" panose="020B0503020204020204" pitchFamily="34" charset="-122"/>
                <a:ea typeface="微软雅黑" panose="020B0503020204020204" pitchFamily="34" charset="-122"/>
              </a:rPr>
              <a:t>银行资产复估管理汇总报告</a:t>
            </a:r>
            <a:endParaRPr lang="en-US" altLang="zh-CN" sz="4800" b="1">
              <a:solidFill>
                <a:srgbClr val="A10A13"/>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实战</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模板</a:t>
            </a:r>
          </a:p>
        </p:txBody>
      </p:sp>
      <p:cxnSp>
        <p:nvCxnSpPr>
          <p:cNvPr id="22" name="直接连接符 21"/>
          <p:cNvCxnSpPr/>
          <p:nvPr/>
        </p:nvCxnSpPr>
        <p:spPr>
          <a:xfrm>
            <a:off x="1043608" y="2137420"/>
            <a:ext cx="6948000" cy="0"/>
          </a:xfrm>
          <a:prstGeom prst="line">
            <a:avLst/>
          </a:prstGeom>
          <a:ln w="12700">
            <a:solidFill>
              <a:srgbClr val="A10A13"/>
            </a:solidFill>
          </a:ln>
        </p:spPr>
        <p:style>
          <a:lnRef idx="1">
            <a:schemeClr val="accent1"/>
          </a:lnRef>
          <a:fillRef idx="0">
            <a:schemeClr val="accent1"/>
          </a:fillRef>
          <a:effectRef idx="0">
            <a:schemeClr val="accent1"/>
          </a:effectRef>
          <a:fontRef idx="minor">
            <a:schemeClr val="tx1"/>
          </a:fontRef>
        </p:style>
      </p:cxnSp>
      <p:pic>
        <p:nvPicPr>
          <p:cNvPr id="5" name="El Dorado Dubstep Re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881836"/>
            <a:ext cx="609600" cy="609600"/>
          </a:xfrm>
          <a:prstGeom prst="rect">
            <a:avLst/>
          </a:prstGeom>
        </p:spPr>
      </p:pic>
      <p:sp>
        <p:nvSpPr>
          <p:cNvPr id="6" name="文本框 5"/>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fill="hold"/>
                                        <p:tgtEl>
                                          <p:spTgt spid="15"/>
                                        </p:tgtEl>
                                        <p:attrNameLst>
                                          <p:attrName>ppt_x</p:attrName>
                                        </p:attrNameLst>
                                      </p:cBhvr>
                                      <p:tavLst>
                                        <p:tav tm="0">
                                          <p:val>
                                            <p:strVal val="#ppt_x"/>
                                          </p:val>
                                        </p:tav>
                                        <p:tav tm="100000">
                                          <p:val>
                                            <p:strVal val="#ppt_x"/>
                                          </p:val>
                                        </p:tav>
                                      </p:tavLst>
                                    </p:anim>
                                    <p:anim calcmode="lin" valueType="num">
                                      <p:cBhvr additive="base">
                                        <p:cTn id="10" dur="500" fill="hold"/>
                                        <p:tgtEl>
                                          <p:spTgt spid="15"/>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400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9" grpId="0" animBg="1"/>
      <p:bldP spid="20" grpId="0"/>
      <p:bldP spid="2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357758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79712" y="2140316"/>
            <a:ext cx="7524000" cy="1440160"/>
          </a:xfrm>
          <a:prstGeom prst="parallelogram">
            <a:avLst/>
          </a:prstGeom>
          <a:solidFill>
            <a:srgbClr val="A10A13"/>
          </a:solidFill>
          <a:ln w="9525">
            <a:noFill/>
            <a:miter lim="800000"/>
          </a:ln>
        </p:spPr>
        <p:txBody>
          <a:bodyPr wrap="none" anchor="ctr"/>
          <a:lstStyle/>
          <a:p>
            <a:pPr defTabSz="1028700" fontAlgn="base">
              <a:spcBef>
                <a:spcPct val="0"/>
              </a:spcBef>
              <a:spcAft>
                <a:spcPct val="0"/>
              </a:spcAft>
            </a:pPr>
            <a:endParaRPr lang="zh-CN" altLang="en-US" sz="2000">
              <a:solidFill>
                <a:schemeClr val="tx1"/>
              </a:solidFill>
              <a:latin typeface="华文楷体" panose="02010600040101010101" pitchFamily="2" charset="-122"/>
              <a:ea typeface="华文楷体" panose="02010600040101010101" pitchFamily="2" charset="-122"/>
            </a:endParaRPr>
          </a:p>
        </p:txBody>
      </p:sp>
      <p:sp>
        <p:nvSpPr>
          <p:cNvPr id="16" name="平行四边形 15"/>
          <p:cNvSpPr/>
          <p:nvPr/>
        </p:nvSpPr>
        <p:spPr>
          <a:xfrm>
            <a:off x="-396552" y="2140316"/>
            <a:ext cx="2808312" cy="1440160"/>
          </a:xfrm>
          <a:prstGeom prst="parallelogram">
            <a:avLst/>
          </a:prstGeom>
          <a:blipFill>
            <a:blip r:embed="rId3">
              <a:grayscl/>
              <a:lum contrast="10000"/>
            </a:blip>
            <a:stretch>
              <a:fillRect/>
            </a:stretch>
          </a:blipFill>
          <a:ln w="9525">
            <a:noFill/>
            <a:miter lim="800000"/>
          </a:ln>
        </p:spPr>
        <p:txBody>
          <a:bodyPr wrap="none" anchor="ctr"/>
          <a:lstStyle/>
          <a:p>
            <a:pPr defTabSz="1028700" fontAlgn="base">
              <a:spcBef>
                <a:spcPct val="0"/>
              </a:spcBef>
              <a:spcAft>
                <a:spcPct val="0"/>
              </a:spcAft>
            </a:pPr>
            <a:endParaRPr lang="zh-CN" altLang="en-US" sz="2000">
              <a:latin typeface="华文楷体" panose="02010600040101010101" pitchFamily="2" charset="-122"/>
              <a:ea typeface="华文楷体" panose="02010600040101010101" pitchFamily="2" charset="-122"/>
            </a:endParaRPr>
          </a:p>
        </p:txBody>
      </p:sp>
      <p:sp>
        <p:nvSpPr>
          <p:cNvPr id="17" name="矩形 16"/>
          <p:cNvSpPr/>
          <p:nvPr/>
        </p:nvSpPr>
        <p:spPr>
          <a:xfrm>
            <a:off x="2483768" y="2449029"/>
            <a:ext cx="6552728" cy="769441"/>
          </a:xfrm>
          <a:prstGeom prst="rect">
            <a:avLst/>
          </a:prstGeom>
        </p:spPr>
        <p:txBody>
          <a:bodyPr wrap="square">
            <a:spAutoFit/>
          </a:bodyPr>
          <a:lstStyle/>
          <a:p>
            <a:pPr algn="ctr"/>
            <a:r>
              <a:rPr lang="zh-CN" altLang="en-US" sz="4400" b="1">
                <a:solidFill>
                  <a:schemeClr val="bg1"/>
                </a:solidFill>
                <a:latin typeface="微软雅黑" panose="020B0503020204020204" pitchFamily="34" charset="-122"/>
                <a:ea typeface="微软雅黑" panose="020B0503020204020204" pitchFamily="34" charset="-122"/>
              </a:rPr>
              <a:t>结果分析及管理建议</a:t>
            </a:r>
          </a:p>
        </p:txBody>
      </p:sp>
      <p:sp>
        <p:nvSpPr>
          <p:cNvPr id="24" name="矩形 17"/>
          <p:cNvSpPr>
            <a:spLocks noChangeArrowheads="1"/>
          </p:cNvSpPr>
          <p:nvPr/>
        </p:nvSpPr>
        <p:spPr bwMode="auto">
          <a:xfrm>
            <a:off x="6027465" y="3725862"/>
            <a:ext cx="1928911" cy="307777"/>
          </a:xfrm>
          <a:prstGeom prst="rect">
            <a:avLst/>
          </a:prstGeom>
          <a:noFill/>
          <a:ln w="9525">
            <a:noFill/>
            <a:miter lim="800000"/>
          </a:ln>
        </p:spPr>
        <p:txBody>
          <a:bodyPr wrap="square">
            <a:spAutoFit/>
          </a:bodyPr>
          <a:lstStyle/>
          <a:p>
            <a:pPr defTabSz="914400">
              <a:buClr>
                <a:srgbClr val="595959"/>
              </a:buClr>
              <a:buSzPts val="1800"/>
              <a:buFont typeface="Arial" panose="020B0604020202020204"/>
              <a:buChar char="•"/>
            </a:pPr>
            <a:r>
              <a:rPr lang="zh-CN" altLang="en-US" sz="1400">
                <a:latin typeface="微软雅黑" panose="020B0503020204020204" pitchFamily="34" charset="-122"/>
                <a:ea typeface="微软雅黑" panose="020B0503020204020204" pitchFamily="34" charset="-122"/>
              </a:rPr>
              <a:t>   复估结果汇总</a:t>
            </a:r>
          </a:p>
        </p:txBody>
      </p:sp>
      <p:sp>
        <p:nvSpPr>
          <p:cNvPr id="27" name="矩形 18"/>
          <p:cNvSpPr>
            <a:spLocks noChangeArrowheads="1"/>
          </p:cNvSpPr>
          <p:nvPr/>
        </p:nvSpPr>
        <p:spPr bwMode="auto">
          <a:xfrm>
            <a:off x="6027465" y="4085902"/>
            <a:ext cx="2360959" cy="307777"/>
          </a:xfrm>
          <a:prstGeom prst="rect">
            <a:avLst/>
          </a:prstGeom>
          <a:noFill/>
          <a:ln w="9525">
            <a:noFill/>
            <a:miter lim="800000"/>
          </a:ln>
        </p:spPr>
        <p:txBody>
          <a:bodyPr wrap="square">
            <a:spAutoFit/>
          </a:bodyPr>
          <a:lstStyle/>
          <a:p>
            <a:pPr defTabSz="914400">
              <a:buClr>
                <a:srgbClr val="595959"/>
              </a:buClr>
              <a:buSzPts val="1800"/>
              <a:buFont typeface="Arial" panose="020B0604020202020204"/>
              <a:buChar char="•"/>
            </a:pPr>
            <a:r>
              <a:rPr lang="zh-CN" altLang="en-US" sz="1400">
                <a:latin typeface="微软雅黑" panose="020B0503020204020204" pitchFamily="34" charset="-122"/>
                <a:ea typeface="微软雅黑" panose="020B0503020204020204" pitchFamily="34" charset="-122"/>
              </a:rPr>
              <a:t>   问题分析及管理建议</a:t>
            </a:r>
          </a:p>
        </p:txBody>
      </p:sp>
      <p:sp>
        <p:nvSpPr>
          <p:cNvPr id="28" name="矩形 18"/>
          <p:cNvSpPr>
            <a:spLocks noChangeArrowheads="1"/>
          </p:cNvSpPr>
          <p:nvPr/>
        </p:nvSpPr>
        <p:spPr bwMode="auto">
          <a:xfrm>
            <a:off x="6027465" y="4421931"/>
            <a:ext cx="1980282" cy="307777"/>
          </a:xfrm>
          <a:prstGeom prst="rect">
            <a:avLst/>
          </a:prstGeom>
          <a:noFill/>
          <a:ln w="9525">
            <a:noFill/>
            <a:miter lim="800000"/>
          </a:ln>
        </p:spPr>
        <p:txBody>
          <a:bodyPr wrap="square">
            <a:spAutoFit/>
          </a:bodyPr>
          <a:lstStyle/>
          <a:p>
            <a:pPr defTabSz="914400">
              <a:buClr>
                <a:srgbClr val="595959"/>
              </a:buClr>
              <a:buSzPts val="1800"/>
              <a:buFont typeface="Arial" panose="020B0604020202020204"/>
              <a:buChar char="•"/>
            </a:pPr>
            <a:r>
              <a:rPr lang="zh-CN" altLang="en-US" sz="1400">
                <a:latin typeface="微软雅黑" panose="020B0503020204020204" pitchFamily="34" charset="-122"/>
                <a:ea typeface="微软雅黑" panose="020B0503020204020204" pitchFamily="34" charset="-122"/>
              </a:rPr>
              <a:t>   监管重点</a:t>
            </a:r>
          </a:p>
        </p:txBody>
      </p:sp>
      <p:sp>
        <p:nvSpPr>
          <p:cNvPr id="45" name="矩形 44"/>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第三部分</a:t>
            </a:r>
          </a:p>
        </p:txBody>
      </p:sp>
      <p:sp>
        <p:nvSpPr>
          <p:cNvPr id="46" name="灯片编号占位符 45"/>
          <p:cNvSpPr>
            <a:spLocks noGrp="1"/>
          </p:cNvSpPr>
          <p:nvPr>
            <p:ph type="sldNum" sz="quarter" idx="12"/>
          </p:nvPr>
        </p:nvSpPr>
        <p:spPr/>
        <p:txBody>
          <a:bodyPr/>
          <a:lstStyle/>
          <a:p>
            <a:fld id="{7A2A8BC0-0B57-4FB9-9550-1F6C2F1EF75C}" type="slidenum">
              <a:rPr lang="zh-CN" altLang="en-US" smtClean="0"/>
              <a:t>10</a:t>
            </a:fld>
            <a:endParaRPr lang="zh-CN" altLang="en-US"/>
          </a:p>
        </p:txBody>
      </p:sp>
      <p:grpSp>
        <p:nvGrpSpPr>
          <p:cNvPr id="47" name="组合 46"/>
          <p:cNvGrpSpPr/>
          <p:nvPr/>
        </p:nvGrpSpPr>
        <p:grpSpPr>
          <a:xfrm>
            <a:off x="2484504" y="-94828"/>
            <a:ext cx="6479984" cy="1163875"/>
            <a:chOff x="2484504" y="-94828"/>
            <a:chExt cx="6479984" cy="1163875"/>
          </a:xfrm>
        </p:grpSpPr>
        <p:cxnSp>
          <p:nvCxnSpPr>
            <p:cNvPr id="48" name="直接连接符 47"/>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9" name="组合 42"/>
            <p:cNvGrpSpPr/>
            <p:nvPr/>
          </p:nvGrpSpPr>
          <p:grpSpPr>
            <a:xfrm>
              <a:off x="5455521" y="-94828"/>
              <a:ext cx="3508967" cy="1163875"/>
              <a:chOff x="5455521" y="-94828"/>
              <a:chExt cx="3508967" cy="1163875"/>
            </a:xfrm>
          </p:grpSpPr>
          <p:grpSp>
            <p:nvGrpSpPr>
              <p:cNvPr id="50" name="组合 20"/>
              <p:cNvGrpSpPr/>
              <p:nvPr/>
            </p:nvGrpSpPr>
            <p:grpSpPr>
              <a:xfrm>
                <a:off x="7308440" y="-94828"/>
                <a:ext cx="1224000" cy="1163875"/>
                <a:chOff x="1457638" y="995327"/>
                <a:chExt cx="1247520" cy="1250333"/>
              </a:xfrm>
            </p:grpSpPr>
            <p:sp>
              <p:nvSpPr>
                <p:cNvPr id="54" name="梯形 53"/>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20160000">
                  <a:off x="1457638" y="995327"/>
                  <a:ext cx="1224136" cy="504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266388" flipV="1">
                  <a:off x="1481022" y="1741340"/>
                  <a:ext cx="1224136" cy="5043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2" name="矩形 51"/>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3"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1" name="文本框 60"/>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1500"/>
                                  </p:stCondLst>
                                  <p:childTnLst>
                                    <p:animEffect transition="out" filter="fade">
                                      <p:cBhvr>
                                        <p:cTn id="35" dur="500"/>
                                        <p:tgtEl>
                                          <p:spTgt spid="61"/>
                                        </p:tgtEl>
                                      </p:cBhvr>
                                    </p:animEffect>
                                    <p:set>
                                      <p:cBhvr>
                                        <p:cTn id="36"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4" grpId="0"/>
      <p:bldP spid="27" grpId="0"/>
      <p:bldP spid="28"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分行统计</a:t>
            </a:r>
          </a:p>
        </p:txBody>
      </p:sp>
      <p:graphicFrame>
        <p:nvGraphicFramePr>
          <p:cNvPr id="24" name="图表 23"/>
          <p:cNvGraphicFramePr/>
          <p:nvPr/>
        </p:nvGraphicFramePr>
        <p:xfrm>
          <a:off x="3779912" y="2281436"/>
          <a:ext cx="536408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5" name="矩形 24"/>
          <p:cNvSpPr/>
          <p:nvPr/>
        </p:nvSpPr>
        <p:spPr>
          <a:xfrm>
            <a:off x="467544" y="2050991"/>
            <a:ext cx="3384376" cy="374461"/>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b="1">
                <a:latin typeface="微软雅黑" panose="020B0503020204020204" pitchFamily="34" charset="-122"/>
                <a:ea typeface="微软雅黑" panose="020B0503020204020204" pitchFamily="34" charset="-122"/>
              </a:rPr>
              <a:t>分行样本数量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sp>
        <p:nvSpPr>
          <p:cNvPr id="26" name="矩形 25"/>
          <p:cNvSpPr/>
          <p:nvPr/>
        </p:nvSpPr>
        <p:spPr>
          <a:xfrm>
            <a:off x="539552" y="2609715"/>
            <a:ext cx="4176464" cy="2800767"/>
          </a:xfrm>
          <a:prstGeom prst="rect">
            <a:avLst/>
          </a:prstGeom>
        </p:spPr>
        <p:txBody>
          <a:bodyPr wrap="square">
            <a:spAutoFit/>
          </a:bodyPr>
          <a:lstStyle/>
          <a:p>
            <a:pPr>
              <a:lnSpc>
                <a:spcPts val="22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zh-CN" altLang="en-US" sz="1600">
                <a:latin typeface="微软雅黑" panose="020B0503020204020204" pitchFamily="34" charset="-122"/>
                <a:ea typeface="微软雅黑" panose="020B0503020204020204" pitchFamily="34" charset="-122"/>
              </a:rPr>
              <a:t>本次样本共</a:t>
            </a:r>
            <a:r>
              <a:rPr lang="en-US" altLang="en-US" sz="2400">
                <a:solidFill>
                  <a:srgbClr val="C00000"/>
                </a:solidFill>
                <a:latin typeface="微软雅黑" panose="020B0503020204020204" pitchFamily="34" charset="-122"/>
                <a:ea typeface="微软雅黑" panose="020B0503020204020204" pitchFamily="34" charset="-122"/>
              </a:rPr>
              <a:t>300</a:t>
            </a:r>
            <a:r>
              <a:rPr lang="zh-CN" altLang="en-US" sz="1600">
                <a:solidFill>
                  <a:srgbClr val="C00000"/>
                </a:solidFill>
                <a:latin typeface="微软雅黑" panose="020B0503020204020204" pitchFamily="34" charset="-122"/>
                <a:ea typeface="微软雅黑" panose="020B0503020204020204" pitchFamily="34" charset="-122"/>
              </a:rPr>
              <a:t>笔</a:t>
            </a:r>
            <a:endParaRPr lang="en-US" altLang="zh-CN" sz="16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en-US" altLang="zh-CN" sz="1600">
                <a:latin typeface="微软雅黑" panose="020B0503020204020204" pitchFamily="34" charset="-122"/>
                <a:ea typeface="微软雅黑" panose="020B0503020204020204" pitchFamily="34" charset="-122"/>
                <a:sym typeface="Wingdings" panose="05000000000000000000"/>
              </a:rPr>
              <a:t>HHHT</a:t>
            </a:r>
            <a:r>
              <a:rPr lang="zh-CN" altLang="en-US" sz="1600">
                <a:latin typeface="微软雅黑" panose="020B0503020204020204" pitchFamily="34" charset="-122"/>
                <a:ea typeface="微软雅黑" panose="020B0503020204020204" pitchFamily="34" charset="-122"/>
              </a:rPr>
              <a:t>分行</a:t>
            </a:r>
            <a:r>
              <a:rPr lang="en-US" altLang="en-US" sz="2400">
                <a:solidFill>
                  <a:srgbClr val="C00000"/>
                </a:solidFill>
                <a:latin typeface="微软雅黑" panose="020B0503020204020204" pitchFamily="34" charset="-122"/>
                <a:ea typeface="微软雅黑" panose="020B0503020204020204" pitchFamily="34" charset="-122"/>
              </a:rPr>
              <a:t>65</a:t>
            </a:r>
            <a:r>
              <a:rPr lang="zh-CN" altLang="en-US" sz="1600">
                <a:solidFill>
                  <a:srgbClr val="C00000"/>
                </a:solidFill>
                <a:latin typeface="微软雅黑" panose="020B0503020204020204" pitchFamily="34" charset="-122"/>
                <a:ea typeface="微软雅黑" panose="020B0503020204020204" pitchFamily="34" charset="-122"/>
              </a:rPr>
              <a:t>笔，</a:t>
            </a:r>
            <a:r>
              <a:rPr lang="en-US" altLang="zh-CN" sz="1600">
                <a:latin typeface="微软雅黑" panose="020B0503020204020204" pitchFamily="34" charset="-122"/>
                <a:ea typeface="微软雅黑" panose="020B0503020204020204" pitchFamily="34" charset="-122"/>
              </a:rPr>
              <a:t>HLJ</a:t>
            </a:r>
            <a:r>
              <a:rPr lang="zh-CN" altLang="en-US" sz="1600">
                <a:latin typeface="微软雅黑" panose="020B0503020204020204" pitchFamily="34" charset="-122"/>
                <a:ea typeface="微软雅黑" panose="020B0503020204020204" pitchFamily="34" charset="-122"/>
              </a:rPr>
              <a:t>分行</a:t>
            </a:r>
            <a:r>
              <a:rPr lang="en-US" altLang="en-US" sz="2400">
                <a:solidFill>
                  <a:srgbClr val="C00000"/>
                </a:solidFill>
                <a:latin typeface="微软雅黑" panose="020B0503020204020204" pitchFamily="34" charset="-122"/>
                <a:ea typeface="微软雅黑" panose="020B0503020204020204" pitchFamily="34" charset="-122"/>
              </a:rPr>
              <a:t>26</a:t>
            </a:r>
            <a:r>
              <a:rPr lang="zh-CN" altLang="en-US" sz="1600">
                <a:solidFill>
                  <a:srgbClr val="C00000"/>
                </a:solidFill>
                <a:latin typeface="微软雅黑" panose="020B0503020204020204" pitchFamily="34" charset="-122"/>
                <a:ea typeface="微软雅黑" panose="020B0503020204020204" pitchFamily="34" charset="-122"/>
              </a:rPr>
              <a:t>笔</a:t>
            </a:r>
            <a:endParaRPr lang="zh-CN" altLang="en-US" sz="16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en-US" altLang="zh-CN" sz="1600">
                <a:latin typeface="微软雅黑" panose="020B0503020204020204" pitchFamily="34" charset="-122"/>
                <a:ea typeface="微软雅黑" panose="020B0503020204020204" pitchFamily="34" charset="-122"/>
                <a:sym typeface="Wingdings" panose="05000000000000000000"/>
              </a:rPr>
              <a:t>CQ</a:t>
            </a:r>
            <a:r>
              <a:rPr lang="zh-CN" altLang="en-US" sz="1600">
                <a:latin typeface="微软雅黑" panose="020B0503020204020204" pitchFamily="34" charset="-122"/>
                <a:ea typeface="微软雅黑" panose="020B0503020204020204" pitchFamily="34" charset="-122"/>
              </a:rPr>
              <a:t>分行</a:t>
            </a:r>
            <a:r>
              <a:rPr lang="en-US" altLang="en-US" sz="2400">
                <a:solidFill>
                  <a:srgbClr val="C00000"/>
                </a:solidFill>
                <a:latin typeface="微软雅黑" panose="020B0503020204020204" pitchFamily="34" charset="-122"/>
                <a:ea typeface="微软雅黑" panose="020B0503020204020204" pitchFamily="34" charset="-122"/>
              </a:rPr>
              <a:t>23</a:t>
            </a:r>
            <a:r>
              <a:rPr lang="zh-CN" altLang="en-US" sz="1600">
                <a:solidFill>
                  <a:srgbClr val="C00000"/>
                </a:solidFill>
                <a:latin typeface="微软雅黑" panose="020B0503020204020204" pitchFamily="34" charset="-122"/>
                <a:ea typeface="微软雅黑" panose="020B0503020204020204" pitchFamily="34" charset="-122"/>
              </a:rPr>
              <a:t>笔</a:t>
            </a:r>
            <a:endParaRPr lang="en-US" altLang="zh-CN" sz="16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en-US" altLang="zh-CN" sz="1600">
                <a:latin typeface="微软雅黑" panose="020B0503020204020204" pitchFamily="34" charset="-122"/>
                <a:ea typeface="微软雅黑" panose="020B0503020204020204" pitchFamily="34" charset="-122"/>
                <a:sym typeface="Wingdings" panose="05000000000000000000"/>
              </a:rPr>
              <a:t>XA</a:t>
            </a:r>
            <a:r>
              <a:rPr lang="zh-CN" altLang="en-US" sz="1600">
                <a:latin typeface="微软雅黑" panose="020B0503020204020204" pitchFamily="34" charset="-122"/>
                <a:ea typeface="微软雅黑" panose="020B0503020204020204" pitchFamily="34" charset="-122"/>
              </a:rPr>
              <a:t>分行</a:t>
            </a:r>
            <a:r>
              <a:rPr lang="en-US" altLang="en-US" sz="2400">
                <a:solidFill>
                  <a:srgbClr val="C00000"/>
                </a:solidFill>
                <a:latin typeface="微软雅黑" panose="020B0503020204020204" pitchFamily="34" charset="-122"/>
                <a:ea typeface="微软雅黑" panose="020B0503020204020204" pitchFamily="34" charset="-122"/>
              </a:rPr>
              <a:t>19</a:t>
            </a:r>
            <a:r>
              <a:rPr lang="zh-CN" altLang="en-US" sz="1600">
                <a:solidFill>
                  <a:srgbClr val="C00000"/>
                </a:solidFill>
                <a:latin typeface="微软雅黑" panose="020B0503020204020204" pitchFamily="34" charset="-122"/>
                <a:ea typeface="微软雅黑" panose="020B0503020204020204" pitchFamily="34" charset="-122"/>
              </a:rPr>
              <a:t>笔</a:t>
            </a:r>
            <a:endParaRPr lang="en-US" altLang="zh-CN" sz="16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en-US" altLang="zh-CN" sz="1600">
                <a:latin typeface="微软雅黑" panose="020B0503020204020204" pitchFamily="34" charset="-122"/>
                <a:ea typeface="微软雅黑" panose="020B0503020204020204" pitchFamily="34" charset="-122"/>
                <a:sym typeface="Wingdings" panose="05000000000000000000"/>
              </a:rPr>
              <a:t>ZZ</a:t>
            </a:r>
            <a:r>
              <a:rPr lang="zh-CN" altLang="en-US" sz="1600">
                <a:latin typeface="微软雅黑" panose="020B0503020204020204" pitchFamily="34" charset="-122"/>
                <a:ea typeface="微软雅黑" panose="020B0503020204020204" pitchFamily="34" charset="-122"/>
              </a:rPr>
              <a:t>分行</a:t>
            </a:r>
            <a:r>
              <a:rPr lang="en-US" altLang="en-US" sz="2400">
                <a:solidFill>
                  <a:srgbClr val="C00000"/>
                </a:solidFill>
                <a:latin typeface="微软雅黑" panose="020B0503020204020204" pitchFamily="34" charset="-122"/>
                <a:ea typeface="微软雅黑" panose="020B0503020204020204" pitchFamily="34" charset="-122"/>
              </a:rPr>
              <a:t>17</a:t>
            </a:r>
            <a:r>
              <a:rPr lang="zh-CN" altLang="en-US" sz="1600">
                <a:solidFill>
                  <a:srgbClr val="C00000"/>
                </a:solidFill>
                <a:latin typeface="微软雅黑" panose="020B0503020204020204" pitchFamily="34" charset="-122"/>
                <a:ea typeface="微软雅黑" panose="020B0503020204020204" pitchFamily="34" charset="-122"/>
              </a:rPr>
              <a:t>笔</a:t>
            </a:r>
            <a:endParaRPr lang="en-US" altLang="zh-CN" sz="16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600" b="1">
                <a:latin typeface="微软雅黑" panose="020B0503020204020204" pitchFamily="34" charset="-122"/>
                <a:ea typeface="微软雅黑" panose="020B0503020204020204" pitchFamily="34" charset="-122"/>
              </a:rPr>
              <a:t>以上</a:t>
            </a:r>
            <a:r>
              <a:rPr lang="en-US" altLang="zh-CN" sz="1600" b="1">
                <a:latin typeface="微软雅黑" panose="020B0503020204020204" pitchFamily="34" charset="-122"/>
                <a:ea typeface="微软雅黑" panose="020B0503020204020204" pitchFamily="34" charset="-122"/>
              </a:rPr>
              <a:t>5</a:t>
            </a:r>
            <a:r>
              <a:rPr lang="zh-CN" altLang="en-US" sz="1600" b="1">
                <a:latin typeface="微软雅黑" panose="020B0503020204020204" pitchFamily="34" charset="-122"/>
                <a:ea typeface="微软雅黑" panose="020B0503020204020204" pitchFamily="34" charset="-122"/>
              </a:rPr>
              <a:t>家分行合计占比</a:t>
            </a:r>
            <a:r>
              <a:rPr lang="en-US" altLang="en-US" sz="3600" b="1">
                <a:solidFill>
                  <a:srgbClr val="C00000"/>
                </a:solidFill>
                <a:latin typeface="微软雅黑" panose="020B0503020204020204" pitchFamily="34" charset="-122"/>
                <a:ea typeface="微软雅黑" panose="020B0503020204020204" pitchFamily="34" charset="-122"/>
              </a:rPr>
              <a:t>51</a:t>
            </a:r>
            <a:r>
              <a:rPr lang="en-US" altLang="en-US" sz="1600" b="1">
                <a:solidFill>
                  <a:srgbClr val="C00000"/>
                </a:solidFill>
                <a:latin typeface="微软雅黑" panose="020B0503020204020204" pitchFamily="34" charset="-122"/>
                <a:ea typeface="微软雅黑" panose="020B0503020204020204" pitchFamily="34" charset="-122"/>
              </a:rPr>
              <a:t>%</a:t>
            </a:r>
            <a:endParaRPr lang="zh-CN" altLang="en-US" sz="1600" b="1">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627784" y="1037556"/>
            <a:ext cx="3888432" cy="539452"/>
          </a:xfrm>
          <a:prstGeom prst="rect">
            <a:avLst/>
          </a:prstGeom>
          <a:solidFill>
            <a:srgbClr val="A10A13"/>
          </a:solidFill>
          <a:ln w="88900" cmpd="thinThick">
            <a:solidFill>
              <a:srgbClr val="A10A13"/>
            </a:solidFill>
          </a:ln>
        </p:spPr>
        <p:txBody>
          <a:bodyPr wrap="square" anchor="ctr">
            <a:noAutofit/>
          </a:bodyPr>
          <a:lstStyle/>
          <a:p>
            <a:pPr marL="144145" algn="ctr">
              <a:lnSpc>
                <a:spcPts val="3000"/>
              </a:lnSpc>
            </a:pPr>
            <a:r>
              <a:rPr lang="zh-CN" altLang="en-US" sz="2000" b="1">
                <a:solidFill>
                  <a:schemeClr val="bg1"/>
                </a:solidFill>
                <a:latin typeface="微软雅黑" panose="020B0503020204020204" pitchFamily="34" charset="-122"/>
                <a:ea typeface="微软雅黑" panose="020B0503020204020204" pitchFamily="34" charset="-122"/>
              </a:rPr>
              <a:t>复估样本数量最多的分行</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3479949" y="1658223"/>
            <a:ext cx="2181495" cy="307777"/>
          </a:xfrm>
          <a:prstGeom prst="rect">
            <a:avLst/>
          </a:prstGeom>
        </p:spPr>
        <p:txBody>
          <a:bodyPr wrap="none">
            <a:spAutoFit/>
          </a:bodyPr>
          <a:lstStyle/>
          <a:p>
            <a:pPr algn="ctr"/>
            <a:r>
              <a:rPr lang="en-US" altLang="zh-CN" sz="1400">
                <a:solidFill>
                  <a:srgbClr val="B32608"/>
                </a:solidFill>
                <a:latin typeface="微软雅黑" panose="020B0503020204020204" pitchFamily="34" charset="-122"/>
                <a:ea typeface="微软雅黑" panose="020B0503020204020204" pitchFamily="34" charset="-122"/>
              </a:rPr>
              <a:t>HS</a:t>
            </a:r>
            <a:r>
              <a:rPr lang="zh-CN" altLang="en-US" sz="1400">
                <a:solidFill>
                  <a:srgbClr val="B32608"/>
                </a:solidFill>
                <a:latin typeface="微软雅黑" panose="020B0503020204020204" pitchFamily="34" charset="-122"/>
                <a:ea typeface="微软雅黑" panose="020B0503020204020204" pitchFamily="34" charset="-122"/>
              </a:rPr>
              <a:t>、</a:t>
            </a:r>
            <a:r>
              <a:rPr lang="en-US" altLang="zh-CN" sz="1400">
                <a:solidFill>
                  <a:srgbClr val="B32608"/>
                </a:solidFill>
                <a:latin typeface="微软雅黑" panose="020B0503020204020204" pitchFamily="34" charset="-122"/>
                <a:ea typeface="微软雅黑" panose="020B0503020204020204" pitchFamily="34" charset="-122"/>
              </a:rPr>
              <a:t>HLJ</a:t>
            </a:r>
            <a:r>
              <a:rPr lang="zh-CN" altLang="en-US" sz="1400">
                <a:solidFill>
                  <a:srgbClr val="B32608"/>
                </a:solidFill>
                <a:latin typeface="微软雅黑" panose="020B0503020204020204" pitchFamily="34" charset="-122"/>
                <a:ea typeface="微软雅黑" panose="020B0503020204020204" pitchFamily="34" charset="-122"/>
              </a:rPr>
              <a:t>、</a:t>
            </a:r>
            <a:r>
              <a:rPr lang="en-US" altLang="zh-CN" sz="1400">
                <a:solidFill>
                  <a:srgbClr val="B32608"/>
                </a:solidFill>
                <a:latin typeface="微软雅黑" panose="020B0503020204020204" pitchFamily="34" charset="-122"/>
                <a:ea typeface="微软雅黑" panose="020B0503020204020204" pitchFamily="34" charset="-122"/>
              </a:rPr>
              <a:t>CQ</a:t>
            </a:r>
            <a:r>
              <a:rPr lang="zh-CN" altLang="en-US" sz="1400">
                <a:solidFill>
                  <a:srgbClr val="B32608"/>
                </a:solidFill>
                <a:latin typeface="微软雅黑" panose="020B0503020204020204" pitchFamily="34" charset="-122"/>
                <a:ea typeface="微软雅黑" panose="020B0503020204020204" pitchFamily="34" charset="-122"/>
              </a:rPr>
              <a:t>、</a:t>
            </a:r>
            <a:r>
              <a:rPr lang="en-US" altLang="zh-CN" sz="1400">
                <a:solidFill>
                  <a:srgbClr val="B32608"/>
                </a:solidFill>
                <a:latin typeface="微软雅黑" panose="020B0503020204020204" pitchFamily="34" charset="-122"/>
                <a:ea typeface="微软雅黑" panose="020B0503020204020204" pitchFamily="34" charset="-122"/>
              </a:rPr>
              <a:t>XA</a:t>
            </a:r>
            <a:r>
              <a:rPr lang="zh-CN" altLang="en-US" sz="1400">
                <a:solidFill>
                  <a:srgbClr val="B32608"/>
                </a:solidFill>
                <a:latin typeface="微软雅黑" panose="020B0503020204020204" pitchFamily="34" charset="-122"/>
                <a:ea typeface="微软雅黑" panose="020B0503020204020204" pitchFamily="34" charset="-122"/>
              </a:rPr>
              <a:t>、</a:t>
            </a:r>
            <a:r>
              <a:rPr lang="en-US" altLang="zh-CN" sz="1400">
                <a:solidFill>
                  <a:srgbClr val="B32608"/>
                </a:solidFill>
                <a:latin typeface="微软雅黑" panose="020B0503020204020204" pitchFamily="34" charset="-122"/>
                <a:ea typeface="微软雅黑" panose="020B0503020204020204" pitchFamily="34" charset="-122"/>
              </a:rPr>
              <a:t>ZZ</a:t>
            </a:r>
            <a:endParaRPr lang="zh-CN" altLang="en-US" sz="1400">
              <a:solidFill>
                <a:srgbClr val="B32608"/>
              </a:solidFill>
              <a:latin typeface="微软雅黑" panose="020B0503020204020204" pitchFamily="34" charset="-122"/>
              <a:ea typeface="微软雅黑" panose="020B0503020204020204" pitchFamily="34" charset="-122"/>
            </a:endParaRPr>
          </a:p>
        </p:txBody>
      </p:sp>
      <p:sp>
        <p:nvSpPr>
          <p:cNvPr id="28" name="灯片编号占位符 27"/>
          <p:cNvSpPr>
            <a:spLocks noGrp="1"/>
          </p:cNvSpPr>
          <p:nvPr>
            <p:ph type="sldNum" sz="quarter" idx="12"/>
          </p:nvPr>
        </p:nvSpPr>
        <p:spPr/>
        <p:txBody>
          <a:bodyPr/>
          <a:lstStyle/>
          <a:p>
            <a:fld id="{7A2A8BC0-0B57-4FB9-9550-1F6C2F1EF75C}" type="slidenum">
              <a:rPr lang="zh-CN" altLang="en-US" smtClean="0"/>
              <a:t>11</a:t>
            </a:fld>
            <a:endParaRPr lang="zh-CN" altLang="en-US"/>
          </a:p>
        </p:txBody>
      </p:sp>
      <p:grpSp>
        <p:nvGrpSpPr>
          <p:cNvPr id="46" name="组合 45"/>
          <p:cNvGrpSpPr/>
          <p:nvPr/>
        </p:nvGrpSpPr>
        <p:grpSpPr>
          <a:xfrm>
            <a:off x="2484504" y="-94828"/>
            <a:ext cx="6479984" cy="1163875"/>
            <a:chOff x="2484504" y="-94828"/>
            <a:chExt cx="6479984" cy="1163875"/>
          </a:xfrm>
        </p:grpSpPr>
        <p:cxnSp>
          <p:nvCxnSpPr>
            <p:cNvPr id="47" name="直接连接符 46"/>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8" name="组合 42"/>
            <p:cNvGrpSpPr/>
            <p:nvPr/>
          </p:nvGrpSpPr>
          <p:grpSpPr>
            <a:xfrm>
              <a:off x="5455521" y="-94828"/>
              <a:ext cx="3508967" cy="1163875"/>
              <a:chOff x="5455521" y="-94828"/>
              <a:chExt cx="3508967" cy="1163875"/>
            </a:xfrm>
          </p:grpSpPr>
          <p:grpSp>
            <p:nvGrpSpPr>
              <p:cNvPr id="49" name="组合 20"/>
              <p:cNvGrpSpPr/>
              <p:nvPr/>
            </p:nvGrpSpPr>
            <p:grpSpPr>
              <a:xfrm>
                <a:off x="7308440" y="-94828"/>
                <a:ext cx="1224000" cy="1163875"/>
                <a:chOff x="1457638" y="995327"/>
                <a:chExt cx="1247520" cy="1250333"/>
              </a:xfrm>
            </p:grpSpPr>
            <p:sp>
              <p:nvSpPr>
                <p:cNvPr id="53" name="梯形 52"/>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1" name="矩形 5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0" name="文本框 5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wipe(left)">
                                      <p:cBhvr>
                                        <p:cTn id="29" dur="500"/>
                                        <p:tgtEl>
                                          <p:spTgt spid="2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wipe(left)">
                                      <p:cBhvr>
                                        <p:cTn id="34" dur="500"/>
                                        <p:tgtEl>
                                          <p:spTgt spid="2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xEl>
                                              <p:pRg st="2" end="2"/>
                                            </p:txEl>
                                          </p:spTgt>
                                        </p:tgtEl>
                                        <p:attrNameLst>
                                          <p:attrName>style.visibility</p:attrName>
                                        </p:attrNameLst>
                                      </p:cBhvr>
                                      <p:to>
                                        <p:strVal val="visible"/>
                                      </p:to>
                                    </p:set>
                                    <p:animEffect transition="in" filter="wipe(left)">
                                      <p:cBhvr>
                                        <p:cTn id="39" dur="500"/>
                                        <p:tgtEl>
                                          <p:spTgt spid="2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wipe(left)">
                                      <p:cBhvr>
                                        <p:cTn id="44" dur="500"/>
                                        <p:tgtEl>
                                          <p:spTgt spid="2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xEl>
                                              <p:pRg st="4" end="4"/>
                                            </p:txEl>
                                          </p:spTgt>
                                        </p:tgtEl>
                                        <p:attrNameLst>
                                          <p:attrName>style.visibility</p:attrName>
                                        </p:attrNameLst>
                                      </p:cBhvr>
                                      <p:to>
                                        <p:strVal val="visible"/>
                                      </p:to>
                                    </p:set>
                                    <p:animEffect transition="in" filter="wipe(left)">
                                      <p:cBhvr>
                                        <p:cTn id="49" dur="500"/>
                                        <p:tgtEl>
                                          <p:spTgt spid="2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xEl>
                                              <p:pRg st="5" end="5"/>
                                            </p:txEl>
                                          </p:spTgt>
                                        </p:tgtEl>
                                        <p:attrNameLst>
                                          <p:attrName>style.visibility</p:attrName>
                                        </p:attrNameLst>
                                      </p:cBhvr>
                                      <p:to>
                                        <p:strVal val="visible"/>
                                      </p:to>
                                    </p:set>
                                    <p:animEffect transition="in" filter="wipe(left)">
                                      <p:cBhvr>
                                        <p:cTn id="54" dur="500"/>
                                        <p:tgtEl>
                                          <p:spTgt spid="2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animBg="1"/>
      <p:bldP spid="26" grpId="0" build="p"/>
      <p:bldP spid="27" grpId="0" animBg="1"/>
      <p:bldP spid="45"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分行统计</a:t>
            </a:r>
          </a:p>
        </p:txBody>
      </p:sp>
      <p:sp>
        <p:nvSpPr>
          <p:cNvPr id="44" name="TextBox 43"/>
          <p:cNvSpPr txBox="1"/>
          <p:nvPr/>
        </p:nvSpPr>
        <p:spPr>
          <a:xfrm>
            <a:off x="2627784" y="1037556"/>
            <a:ext cx="3888432" cy="539452"/>
          </a:xfrm>
          <a:prstGeom prst="rect">
            <a:avLst/>
          </a:prstGeom>
          <a:solidFill>
            <a:srgbClr val="A10A13"/>
          </a:solidFill>
          <a:ln w="88900" cmpd="thinThick">
            <a:solidFill>
              <a:srgbClr val="A10A13"/>
            </a:solidFill>
          </a:ln>
        </p:spPr>
        <p:txBody>
          <a:bodyPr wrap="square" anchor="ctr">
            <a:noAutofit/>
          </a:bodyPr>
          <a:lstStyle/>
          <a:p>
            <a:pPr marL="144145" algn="ctr">
              <a:lnSpc>
                <a:spcPts val="3000"/>
              </a:lnSpc>
            </a:pPr>
            <a:r>
              <a:rPr lang="zh-CN" altLang="en-US" sz="2000" b="1">
                <a:solidFill>
                  <a:schemeClr val="bg1"/>
                </a:solidFill>
                <a:latin typeface="微软雅黑" panose="020B0503020204020204" pitchFamily="34" charset="-122"/>
                <a:ea typeface="微软雅黑" panose="020B0503020204020204" pitchFamily="34" charset="-122"/>
              </a:rPr>
              <a:t>复估总值最高的分行</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3447299" y="1666817"/>
            <a:ext cx="2249398" cy="307777"/>
          </a:xfrm>
          <a:prstGeom prst="rect">
            <a:avLst/>
          </a:prstGeom>
        </p:spPr>
        <p:txBody>
          <a:bodyPr wrap="none">
            <a:spAutoFit/>
          </a:bodyPr>
          <a:lstStyle/>
          <a:p>
            <a:pPr marL="144145" algn="ctr"/>
            <a:r>
              <a:rPr lang="en-US" altLang="zh-CN" sz="1400">
                <a:solidFill>
                  <a:srgbClr val="A10A13"/>
                </a:solidFill>
                <a:latin typeface="微软雅黑" panose="020B0503020204020204" pitchFamily="34" charset="-122"/>
                <a:ea typeface="微软雅黑" panose="020B0503020204020204" pitchFamily="34" charset="-122"/>
              </a:rPr>
              <a:t>NN</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TJ</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SZ</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HLJ</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ZZ</a:t>
            </a:r>
          </a:p>
        </p:txBody>
      </p:sp>
      <p:sp>
        <p:nvSpPr>
          <p:cNvPr id="47" name="矩形 46"/>
          <p:cNvSpPr/>
          <p:nvPr/>
        </p:nvSpPr>
        <p:spPr>
          <a:xfrm>
            <a:off x="611560" y="2592288"/>
            <a:ext cx="3600400" cy="2811026"/>
          </a:xfrm>
          <a:prstGeom prst="rect">
            <a:avLst/>
          </a:prstGeom>
        </p:spPr>
        <p:txBody>
          <a:bodyPr wrap="square">
            <a:spAutoFit/>
          </a:bodyPr>
          <a:lstStyle/>
          <a:p>
            <a:pPr>
              <a:lnSpc>
                <a:spcPts val="20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1600">
                <a:latin typeface="微软雅黑" panose="020B0503020204020204" pitchFamily="34" charset="-122"/>
                <a:ea typeface="微软雅黑" panose="020B0503020204020204" pitchFamily="34" charset="-122"/>
              </a:rPr>
              <a:t>本次抵质押物复估总值为</a:t>
            </a:r>
            <a:r>
              <a:rPr lang="en-US" altLang="en-US" sz="2000">
                <a:solidFill>
                  <a:srgbClr val="C00000"/>
                </a:solidFill>
                <a:latin typeface="微软雅黑" panose="020B0503020204020204" pitchFamily="34" charset="-122"/>
                <a:ea typeface="微软雅黑" panose="020B0503020204020204" pitchFamily="34" charset="-122"/>
              </a:rPr>
              <a:t>459</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zh-CN"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600">
                <a:latin typeface="微软雅黑" panose="020B0503020204020204" pitchFamily="34" charset="-122"/>
                <a:ea typeface="微软雅黑" panose="020B0503020204020204" pitchFamily="34" charset="-122"/>
                <a:sym typeface="Wingdings" panose="05000000000000000000"/>
              </a:rPr>
              <a:t> </a:t>
            </a:r>
            <a:r>
              <a:rPr lang="en-US" altLang="zh-CN" sz="1600">
                <a:latin typeface="微软雅黑" panose="020B0503020204020204" pitchFamily="34" charset="-122"/>
                <a:ea typeface="微软雅黑" panose="020B0503020204020204" pitchFamily="34" charset="-122"/>
                <a:sym typeface="Wingdings" panose="05000000000000000000"/>
              </a:rPr>
              <a:t>NN</a:t>
            </a:r>
            <a:r>
              <a:rPr lang="zh-CN" altLang="en-US" sz="1600">
                <a:latin typeface="微软雅黑" panose="020B0503020204020204" pitchFamily="34" charset="-122"/>
                <a:ea typeface="微软雅黑" panose="020B0503020204020204" pitchFamily="34" charset="-122"/>
              </a:rPr>
              <a:t>分行</a:t>
            </a:r>
            <a:r>
              <a:rPr lang="en-US" altLang="en-US" sz="2000">
                <a:solidFill>
                  <a:srgbClr val="C00000"/>
                </a:solidFill>
                <a:latin typeface="微软雅黑" panose="020B0503020204020204" pitchFamily="34" charset="-122"/>
                <a:ea typeface="微软雅黑" panose="020B0503020204020204" pitchFamily="34" charset="-122"/>
              </a:rPr>
              <a:t>131.20</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en-US"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TJ</a:t>
            </a:r>
            <a:r>
              <a:rPr lang="zh-CN" altLang="en-US" sz="1600">
                <a:latin typeface="微软雅黑" panose="020B0503020204020204" pitchFamily="34" charset="-122"/>
                <a:ea typeface="微软雅黑" panose="020B0503020204020204" pitchFamily="34" charset="-122"/>
              </a:rPr>
              <a:t>分行</a:t>
            </a:r>
            <a:r>
              <a:rPr lang="en-US" altLang="en-US" sz="2000">
                <a:solidFill>
                  <a:srgbClr val="C00000"/>
                </a:solidFill>
                <a:latin typeface="微软雅黑" panose="020B0503020204020204" pitchFamily="34" charset="-122"/>
                <a:ea typeface="微软雅黑" panose="020B0503020204020204" pitchFamily="34" charset="-122"/>
              </a:rPr>
              <a:t>50.85</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en-US"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SZ</a:t>
            </a:r>
            <a:r>
              <a:rPr lang="zh-CN" altLang="en-US" sz="1600">
                <a:latin typeface="微软雅黑" panose="020B0503020204020204" pitchFamily="34" charset="-122"/>
                <a:ea typeface="微软雅黑" panose="020B0503020204020204" pitchFamily="34" charset="-122"/>
              </a:rPr>
              <a:t>分行</a:t>
            </a:r>
            <a:r>
              <a:rPr lang="en-US" altLang="en-US" sz="2000">
                <a:solidFill>
                  <a:srgbClr val="C00000"/>
                </a:solidFill>
                <a:latin typeface="微软雅黑" panose="020B0503020204020204" pitchFamily="34" charset="-122"/>
                <a:ea typeface="微软雅黑" panose="020B0503020204020204" pitchFamily="34" charset="-122"/>
              </a:rPr>
              <a:t>41.31</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zh-CN"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HLJ</a:t>
            </a:r>
            <a:r>
              <a:rPr lang="zh-CN" altLang="en-US" sz="1600">
                <a:latin typeface="微软雅黑" panose="020B0503020204020204" pitchFamily="34" charset="-122"/>
                <a:ea typeface="微软雅黑" panose="020B0503020204020204" pitchFamily="34" charset="-122"/>
              </a:rPr>
              <a:t>分行</a:t>
            </a:r>
            <a:r>
              <a:rPr lang="en-US" altLang="en-US" sz="2000">
                <a:solidFill>
                  <a:srgbClr val="C00000"/>
                </a:solidFill>
                <a:latin typeface="微软雅黑" panose="020B0503020204020204" pitchFamily="34" charset="-122"/>
                <a:ea typeface="微软雅黑" panose="020B0503020204020204" pitchFamily="34" charset="-122"/>
              </a:rPr>
              <a:t>31.55</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zh-CN"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ZZ</a:t>
            </a:r>
            <a:r>
              <a:rPr lang="zh-CN" altLang="en-US" sz="1600">
                <a:latin typeface="微软雅黑" panose="020B0503020204020204" pitchFamily="34" charset="-122"/>
                <a:ea typeface="微软雅黑" panose="020B0503020204020204" pitchFamily="34" charset="-122"/>
              </a:rPr>
              <a:t>分行</a:t>
            </a:r>
            <a:r>
              <a:rPr lang="en-US" altLang="zh-CN" sz="2000">
                <a:solidFill>
                  <a:srgbClr val="C00000"/>
                </a:solidFill>
                <a:latin typeface="微软雅黑" panose="020B0503020204020204" pitchFamily="34" charset="-122"/>
                <a:ea typeface="微软雅黑" panose="020B0503020204020204" pitchFamily="34" charset="-122"/>
              </a:rPr>
              <a:t>27.18</a:t>
            </a:r>
            <a:r>
              <a:rPr lang="zh-CN" altLang="en-US" sz="1400">
                <a:solidFill>
                  <a:srgbClr val="C00000"/>
                </a:solidFill>
                <a:latin typeface="微软雅黑" panose="020B0503020204020204" pitchFamily="34" charset="-122"/>
                <a:ea typeface="微软雅黑" panose="020B0503020204020204" pitchFamily="34" charset="-122"/>
              </a:rPr>
              <a:t>亿元</a:t>
            </a:r>
            <a:endParaRPr lang="en-US" altLang="zh-CN" sz="1400">
              <a:solidFill>
                <a:srgbClr val="C00000"/>
              </a:solidFill>
              <a:latin typeface="微软雅黑" panose="020B0503020204020204" pitchFamily="34" charset="-122"/>
              <a:ea typeface="微软雅黑" panose="020B0503020204020204" pitchFamily="34" charset="-122"/>
            </a:endParaRPr>
          </a:p>
          <a:p>
            <a:pPr>
              <a:lnSpc>
                <a:spcPts val="2000"/>
              </a:lnSpc>
              <a:spcBef>
                <a:spcPct val="50000"/>
              </a:spcBef>
            </a:pPr>
            <a:r>
              <a:rPr lang="zh-CN" altLang="en-US" sz="1600" b="1">
                <a:latin typeface="微软雅黑" panose="020B0503020204020204" pitchFamily="34" charset="-122"/>
                <a:ea typeface="微软雅黑" panose="020B0503020204020204" pitchFamily="34" charset="-122"/>
              </a:rPr>
              <a:t>以上</a:t>
            </a:r>
            <a:r>
              <a:rPr lang="en-US" altLang="zh-CN" sz="1600" b="1">
                <a:latin typeface="微软雅黑" panose="020B0503020204020204" pitchFamily="34" charset="-122"/>
                <a:ea typeface="微软雅黑" panose="020B0503020204020204" pitchFamily="34" charset="-122"/>
              </a:rPr>
              <a:t>5</a:t>
            </a:r>
            <a:r>
              <a:rPr lang="zh-CN" altLang="en-US" sz="1600" b="1">
                <a:latin typeface="微软雅黑" panose="020B0503020204020204" pitchFamily="34" charset="-122"/>
                <a:ea typeface="微软雅黑" panose="020B0503020204020204" pitchFamily="34" charset="-122"/>
              </a:rPr>
              <a:t>家分行合计占比</a:t>
            </a:r>
            <a:r>
              <a:rPr lang="en-US" altLang="en-US" sz="2000" b="1">
                <a:solidFill>
                  <a:srgbClr val="C00000"/>
                </a:solidFill>
                <a:latin typeface="微软雅黑" panose="020B0503020204020204" pitchFamily="34" charset="-122"/>
                <a:ea typeface="微软雅黑" panose="020B0503020204020204" pitchFamily="34" charset="-122"/>
              </a:rPr>
              <a:t>62</a:t>
            </a:r>
            <a:r>
              <a:rPr lang="en-US" altLang="en-US" sz="1400" b="1">
                <a:solidFill>
                  <a:srgbClr val="C00000"/>
                </a:solidFill>
                <a:latin typeface="微软雅黑" panose="020B0503020204020204" pitchFamily="34" charset="-122"/>
                <a:ea typeface="微软雅黑" panose="020B0503020204020204" pitchFamily="34" charset="-122"/>
              </a:rPr>
              <a:t>%</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48" name="矩形 47"/>
          <p:cNvSpPr/>
          <p:nvPr/>
        </p:nvSpPr>
        <p:spPr>
          <a:xfrm>
            <a:off x="467544" y="2073811"/>
            <a:ext cx="3384376" cy="374461"/>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b="1">
                <a:latin typeface="微软雅黑" panose="020B0503020204020204" pitchFamily="34" charset="-122"/>
                <a:ea typeface="微软雅黑" panose="020B0503020204020204" pitchFamily="34" charset="-122"/>
              </a:rPr>
              <a:t>分行复估总值</a:t>
            </a:r>
            <a:r>
              <a:rPr lang="zh-CN" altLang="en-US" sz="1600" b="1">
                <a:solidFill>
                  <a:srgbClr val="A10A13"/>
                </a:solidFill>
                <a:latin typeface="微软雅黑" panose="020B0503020204020204" pitchFamily="34" charset="-122"/>
                <a:ea typeface="微软雅黑" panose="020B0503020204020204" pitchFamily="34" charset="-122"/>
              </a:rPr>
              <a:t>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graphicFrame>
        <p:nvGraphicFramePr>
          <p:cNvPr id="51" name="图表 50"/>
          <p:cNvGraphicFramePr/>
          <p:nvPr/>
        </p:nvGraphicFramePr>
        <p:xfrm>
          <a:off x="3779912" y="2016224"/>
          <a:ext cx="5220072" cy="3505572"/>
        </p:xfrm>
        <a:graphic>
          <a:graphicData uri="http://schemas.openxmlformats.org/drawingml/2006/chart">
            <c:chart xmlns:c="http://schemas.openxmlformats.org/drawingml/2006/chart" xmlns:r="http://schemas.openxmlformats.org/officeDocument/2006/relationships" r:id="rId3"/>
          </a:graphicData>
        </a:graphic>
      </p:graphicFrame>
      <p:sp>
        <p:nvSpPr>
          <p:cNvPr id="24" name="灯片编号占位符 23"/>
          <p:cNvSpPr>
            <a:spLocks noGrp="1"/>
          </p:cNvSpPr>
          <p:nvPr>
            <p:ph type="sldNum" sz="quarter" idx="12"/>
          </p:nvPr>
        </p:nvSpPr>
        <p:spPr/>
        <p:txBody>
          <a:bodyPr/>
          <a:lstStyle/>
          <a:p>
            <a:fld id="{7A2A8BC0-0B57-4FB9-9550-1F6C2F1EF75C}" type="slidenum">
              <a:rPr lang="zh-CN" altLang="en-US" smtClean="0"/>
              <a:t>12</a:t>
            </a:fld>
            <a:endParaRPr lang="zh-CN" altLang="en-US"/>
          </a:p>
        </p:txBody>
      </p:sp>
      <p:grpSp>
        <p:nvGrpSpPr>
          <p:cNvPr id="25" name="组合 24"/>
          <p:cNvGrpSpPr/>
          <p:nvPr/>
        </p:nvGrpSpPr>
        <p:grpSpPr>
          <a:xfrm>
            <a:off x="2484504" y="-94828"/>
            <a:ext cx="6479984" cy="1163875"/>
            <a:chOff x="2484504" y="-94828"/>
            <a:chExt cx="6479984" cy="1163875"/>
          </a:xfrm>
        </p:grpSpPr>
        <p:cxnSp>
          <p:nvCxnSpPr>
            <p:cNvPr id="26" name="直接连接符 25"/>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7" name="组合 42"/>
            <p:cNvGrpSpPr/>
            <p:nvPr/>
          </p:nvGrpSpPr>
          <p:grpSpPr>
            <a:xfrm>
              <a:off x="5455521" y="-94828"/>
              <a:ext cx="3508967" cy="1163875"/>
              <a:chOff x="5455521" y="-94828"/>
              <a:chExt cx="3508967" cy="1163875"/>
            </a:xfrm>
          </p:grpSpPr>
          <p:grpSp>
            <p:nvGrpSpPr>
              <p:cNvPr id="46" name="组合 20"/>
              <p:cNvGrpSpPr/>
              <p:nvPr/>
            </p:nvGrpSpPr>
            <p:grpSpPr>
              <a:xfrm>
                <a:off x="7308440" y="-94828"/>
                <a:ext cx="1224000" cy="1163875"/>
                <a:chOff x="1457638" y="995327"/>
                <a:chExt cx="1247520" cy="1250333"/>
              </a:xfrm>
            </p:grpSpPr>
            <p:sp>
              <p:nvSpPr>
                <p:cNvPr id="53" name="梯形 52"/>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0" name="矩形 49"/>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0" name="文本框 5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wipe(left)">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7">
                                            <p:txEl>
                                              <p:pRg st="1" end="1"/>
                                            </p:txEl>
                                          </p:spTgt>
                                        </p:tgtEl>
                                        <p:attrNameLst>
                                          <p:attrName>style.visibility</p:attrName>
                                        </p:attrNameLst>
                                      </p:cBhvr>
                                      <p:to>
                                        <p:strVal val="visible"/>
                                      </p:to>
                                    </p:set>
                                    <p:animEffect transition="in" filter="wipe(left)">
                                      <p:cBhvr>
                                        <p:cTn id="28" dur="500"/>
                                        <p:tgtEl>
                                          <p:spTgt spid="4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7">
                                            <p:txEl>
                                              <p:pRg st="2" end="2"/>
                                            </p:txEl>
                                          </p:spTgt>
                                        </p:tgtEl>
                                        <p:attrNameLst>
                                          <p:attrName>style.visibility</p:attrName>
                                        </p:attrNameLst>
                                      </p:cBhvr>
                                      <p:to>
                                        <p:strVal val="visible"/>
                                      </p:to>
                                    </p:set>
                                    <p:animEffect transition="in" filter="wipe(left)">
                                      <p:cBhvr>
                                        <p:cTn id="33" dur="500"/>
                                        <p:tgtEl>
                                          <p:spTgt spid="4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xEl>
                                              <p:pRg st="3" end="3"/>
                                            </p:txEl>
                                          </p:spTgt>
                                        </p:tgtEl>
                                        <p:attrNameLst>
                                          <p:attrName>style.visibility</p:attrName>
                                        </p:attrNameLst>
                                      </p:cBhvr>
                                      <p:to>
                                        <p:strVal val="visible"/>
                                      </p:to>
                                    </p:set>
                                    <p:animEffect transition="in" filter="wipe(left)">
                                      <p:cBhvr>
                                        <p:cTn id="38" dur="500"/>
                                        <p:tgtEl>
                                          <p:spTgt spid="4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xEl>
                                              <p:pRg st="4" end="4"/>
                                            </p:txEl>
                                          </p:spTgt>
                                        </p:tgtEl>
                                        <p:attrNameLst>
                                          <p:attrName>style.visibility</p:attrName>
                                        </p:attrNameLst>
                                      </p:cBhvr>
                                      <p:to>
                                        <p:strVal val="visible"/>
                                      </p:to>
                                    </p:set>
                                    <p:animEffect transition="in" filter="wipe(left)">
                                      <p:cBhvr>
                                        <p:cTn id="43" dur="500"/>
                                        <p:tgtEl>
                                          <p:spTgt spid="4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
                                            <p:txEl>
                                              <p:pRg st="5" end="5"/>
                                            </p:txEl>
                                          </p:spTgt>
                                        </p:tgtEl>
                                        <p:attrNameLst>
                                          <p:attrName>style.visibility</p:attrName>
                                        </p:attrNameLst>
                                      </p:cBhvr>
                                      <p:to>
                                        <p:strVal val="visible"/>
                                      </p:to>
                                    </p:set>
                                    <p:animEffect transition="in" filter="wipe(left)">
                                      <p:cBhvr>
                                        <p:cTn id="48" dur="500"/>
                                        <p:tgtEl>
                                          <p:spTgt spid="4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7">
                                            <p:txEl>
                                              <p:pRg st="6" end="6"/>
                                            </p:txEl>
                                          </p:spTgt>
                                        </p:tgtEl>
                                        <p:attrNameLst>
                                          <p:attrName>style.visibility</p:attrName>
                                        </p:attrNameLst>
                                      </p:cBhvr>
                                      <p:to>
                                        <p:strVal val="visible"/>
                                      </p:to>
                                    </p:set>
                                    <p:animEffect transition="in" filter="wipe(left)">
                                      <p:cBhvr>
                                        <p:cTn id="53" dur="500"/>
                                        <p:tgtEl>
                                          <p:spTgt spid="4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1500"/>
                                  </p:stCondLst>
                                  <p:childTnLst>
                                    <p:animEffect transition="out" filter="fade">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build="p"/>
      <p:bldP spid="48" grpId="0" animBg="1"/>
      <p:bldGraphic spid="51" grpId="0">
        <p:bldAsOne/>
      </p:bldGraphic>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分行统计</a:t>
            </a:r>
          </a:p>
        </p:txBody>
      </p:sp>
      <p:sp>
        <p:nvSpPr>
          <p:cNvPr id="44" name="TextBox 43"/>
          <p:cNvSpPr txBox="1"/>
          <p:nvPr/>
        </p:nvSpPr>
        <p:spPr>
          <a:xfrm>
            <a:off x="2627784" y="965548"/>
            <a:ext cx="3888432" cy="539452"/>
          </a:xfrm>
          <a:prstGeom prst="rect">
            <a:avLst/>
          </a:prstGeom>
          <a:solidFill>
            <a:srgbClr val="A10A13"/>
          </a:solidFill>
          <a:ln w="88900" cmpd="thinThick">
            <a:solidFill>
              <a:srgbClr val="A10A13"/>
            </a:solidFill>
          </a:ln>
        </p:spPr>
        <p:txBody>
          <a:bodyPr wrap="square" anchor="ctr">
            <a:noAutofit/>
          </a:bodyPr>
          <a:lstStyle/>
          <a:p>
            <a:pPr algn="ctr">
              <a:spcBef>
                <a:spcPct val="50000"/>
              </a:spcBef>
            </a:pPr>
            <a:r>
              <a:rPr lang="zh-CN" altLang="en-US" sz="2000" b="1">
                <a:solidFill>
                  <a:schemeClr val="bg1"/>
                </a:solidFill>
                <a:latin typeface="微软雅黑" panose="020B0503020204020204" pitchFamily="34" charset="-122"/>
                <a:ea typeface="微软雅黑" panose="020B0503020204020204" pitchFamily="34" charset="-122"/>
              </a:rPr>
              <a:t>复估减值最多的分行</a:t>
            </a:r>
          </a:p>
        </p:txBody>
      </p:sp>
      <p:sp>
        <p:nvSpPr>
          <p:cNvPr id="24" name="矩形 23"/>
          <p:cNvSpPr/>
          <p:nvPr/>
        </p:nvSpPr>
        <p:spPr>
          <a:xfrm>
            <a:off x="2736401" y="1575064"/>
            <a:ext cx="3635799" cy="307777"/>
          </a:xfrm>
          <a:prstGeom prst="rect">
            <a:avLst/>
          </a:prstGeom>
        </p:spPr>
        <p:txBody>
          <a:bodyPr wrap="square">
            <a:spAutoFit/>
          </a:bodyPr>
          <a:lstStyle/>
          <a:p>
            <a:pPr algn="ctr">
              <a:spcBef>
                <a:spcPct val="50000"/>
              </a:spcBef>
            </a:pPr>
            <a:r>
              <a:rPr lang="en-US" altLang="zh-CN" sz="1400">
                <a:solidFill>
                  <a:srgbClr val="A10A13"/>
                </a:solidFill>
                <a:latin typeface="微软雅黑" panose="020B0503020204020204" pitchFamily="34" charset="-122"/>
                <a:ea typeface="微软雅黑" panose="020B0503020204020204" pitchFamily="34" charset="-122"/>
              </a:rPr>
              <a:t>KM</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BJ</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NN</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FZ</a:t>
            </a:r>
            <a:r>
              <a:rPr lang="zh-CN" altLang="en-US" sz="1400">
                <a:solidFill>
                  <a:srgbClr val="A10A13"/>
                </a:solidFill>
                <a:latin typeface="微软雅黑" panose="020B0503020204020204" pitchFamily="34" charset="-122"/>
                <a:ea typeface="微软雅黑" panose="020B0503020204020204" pitchFamily="34" charset="-122"/>
              </a:rPr>
              <a:t>、</a:t>
            </a:r>
            <a:r>
              <a:rPr lang="en-US" altLang="zh-CN" sz="1400">
                <a:solidFill>
                  <a:srgbClr val="A10A13"/>
                </a:solidFill>
                <a:latin typeface="微软雅黑" panose="020B0503020204020204" pitchFamily="34" charset="-122"/>
                <a:ea typeface="微软雅黑" panose="020B0503020204020204" pitchFamily="34" charset="-122"/>
              </a:rPr>
              <a:t>HLJ</a:t>
            </a:r>
            <a:endParaRPr lang="zh-CN" altLang="en-US" sz="1400">
              <a:solidFill>
                <a:srgbClr val="A10A13"/>
              </a:solidFill>
              <a:latin typeface="微软雅黑" panose="020B0503020204020204" pitchFamily="34" charset="-122"/>
              <a:ea typeface="微软雅黑" panose="020B0503020204020204" pitchFamily="34" charset="-122"/>
            </a:endParaRPr>
          </a:p>
        </p:txBody>
      </p:sp>
      <p:pic>
        <p:nvPicPr>
          <p:cNvPr id="25" name="Picture 1"/>
          <p:cNvPicPr>
            <a:picLocks noChangeAspect="1" noChangeArrowheads="1"/>
          </p:cNvPicPr>
          <p:nvPr/>
        </p:nvPicPr>
        <p:blipFill>
          <a:blip r:embed="rId3"/>
          <a:stretch>
            <a:fillRect/>
          </a:stretch>
        </p:blipFill>
        <p:spPr bwMode="auto">
          <a:xfrm>
            <a:off x="2987824" y="1993405"/>
            <a:ext cx="5815583" cy="1656184"/>
          </a:xfrm>
          <a:prstGeom prst="rect">
            <a:avLst/>
          </a:prstGeom>
          <a:noFill/>
          <a:ln w="9525">
            <a:noFill/>
            <a:miter lim="800000"/>
            <a:headEnd/>
            <a:tailEnd/>
          </a:ln>
        </p:spPr>
      </p:pic>
      <p:graphicFrame>
        <p:nvGraphicFramePr>
          <p:cNvPr id="26" name="Group 91"/>
          <p:cNvGraphicFramePr>
            <a:graphicFrameLocks noGrp="1"/>
          </p:cNvGraphicFramePr>
          <p:nvPr/>
        </p:nvGraphicFramePr>
        <p:xfrm>
          <a:off x="2987824" y="3721595"/>
          <a:ext cx="5760641" cy="1728192"/>
        </p:xfrm>
        <a:graphic>
          <a:graphicData uri="http://schemas.openxmlformats.org/drawingml/2006/table">
            <a:tbl>
              <a:tblPr/>
              <a:tblGrid>
                <a:gridCol w="582003">
                  <a:extLst>
                    <a:ext uri="{9D8B030D-6E8A-4147-A177-3AD203B41FA5}">
                      <a16:colId xmlns:a16="http://schemas.microsoft.com/office/drawing/2014/main" val="20000"/>
                    </a:ext>
                  </a:extLst>
                </a:gridCol>
                <a:gridCol w="647990">
                  <a:extLst>
                    <a:ext uri="{9D8B030D-6E8A-4147-A177-3AD203B41FA5}">
                      <a16:colId xmlns:a16="http://schemas.microsoft.com/office/drawing/2014/main" val="20001"/>
                    </a:ext>
                  </a:extLst>
                </a:gridCol>
                <a:gridCol w="646670">
                  <a:extLst>
                    <a:ext uri="{9D8B030D-6E8A-4147-A177-3AD203B41FA5}">
                      <a16:colId xmlns:a16="http://schemas.microsoft.com/office/drawing/2014/main" val="20002"/>
                    </a:ext>
                  </a:extLst>
                </a:gridCol>
                <a:gridCol w="777323">
                  <a:extLst>
                    <a:ext uri="{9D8B030D-6E8A-4147-A177-3AD203B41FA5}">
                      <a16:colId xmlns:a16="http://schemas.microsoft.com/office/drawing/2014/main" val="20003"/>
                    </a:ext>
                  </a:extLst>
                </a:gridCol>
                <a:gridCol w="840671">
                  <a:extLst>
                    <a:ext uri="{9D8B030D-6E8A-4147-A177-3AD203B41FA5}">
                      <a16:colId xmlns:a16="http://schemas.microsoft.com/office/drawing/2014/main" val="20004"/>
                    </a:ext>
                  </a:extLst>
                </a:gridCol>
                <a:gridCol w="841991">
                  <a:extLst>
                    <a:ext uri="{9D8B030D-6E8A-4147-A177-3AD203B41FA5}">
                      <a16:colId xmlns:a16="http://schemas.microsoft.com/office/drawing/2014/main" val="20005"/>
                    </a:ext>
                  </a:extLst>
                </a:gridCol>
                <a:gridCol w="777323">
                  <a:extLst>
                    <a:ext uri="{9D8B030D-6E8A-4147-A177-3AD203B41FA5}">
                      <a16:colId xmlns:a16="http://schemas.microsoft.com/office/drawing/2014/main" val="20006"/>
                    </a:ext>
                  </a:extLst>
                </a:gridCol>
                <a:gridCol w="646670">
                  <a:extLst>
                    <a:ext uri="{9D8B030D-6E8A-4147-A177-3AD203B41FA5}">
                      <a16:colId xmlns:a16="http://schemas.microsoft.com/office/drawing/2014/main" val="20007"/>
                    </a:ext>
                  </a:extLst>
                </a:gridCol>
              </a:tblGrid>
              <a:tr h="457462">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分行</a:t>
                      </a:r>
                      <a:endPar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机构</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样本笔数</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减值样本笔数</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贷款余额</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（亿元）</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放款时评估总值（亿元）</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复估总值</a:t>
                      </a:r>
                      <a:endPar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（亿元）</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与放款时相比增减值率</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抵质押率</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extLst>
                  <a:ext uri="{0D108BD9-81ED-4DB2-BD59-A6C34878D82A}">
                    <a16:rowId xmlns:a16="http://schemas.microsoft.com/office/drawing/2014/main" val="10000"/>
                  </a:ext>
                </a:extLst>
              </a:tr>
              <a:tr h="254146">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rPr>
                        <a:t>KMFH</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11.25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22.00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11.31</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-48.57%</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54146">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rPr>
                        <a:t>BJFH</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0.70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1.16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0.98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-15.65%</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254146">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rPr>
                        <a:t>NNFH</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5.48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154.27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131.20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-14.96%</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254146">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rPr>
                        <a:t>FZFH</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1.69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1.55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1.37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-11.84%</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254146">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rPr>
                        <a:t>HLJFH</a:t>
                      </a:r>
                      <a:endParaRPr kumimoji="0" lang="zh-CN" altLang="en-US" sz="9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26</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26</a:t>
                      </a: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28.80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35.30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31.55 </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-10.63%</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1028700" rtl="0" eaLnBrk="1" fontAlgn="base" latinLnBrk="0" hangingPunct="1">
                        <a:lnSpc>
                          <a:spcPct val="130000"/>
                        </a:lnSpc>
                        <a:spcBef>
                          <a:spcPct val="0"/>
                        </a:spcBef>
                        <a:spcAft>
                          <a:spcPct val="0"/>
                        </a:spcAft>
                        <a:buClrTx/>
                        <a:buSzTx/>
                        <a:buFontTx/>
                        <a:buNone/>
                      </a:pP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84%</a:t>
                      </a:r>
                      <a:endParaRPr kumimoji="0" lang="zh-CN"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7" name="矩形 26"/>
          <p:cNvSpPr/>
          <p:nvPr/>
        </p:nvSpPr>
        <p:spPr>
          <a:xfrm>
            <a:off x="251520" y="2497460"/>
            <a:ext cx="2592288" cy="3077766"/>
          </a:xfrm>
          <a:prstGeom prst="rect">
            <a:avLst/>
          </a:prstGeom>
        </p:spPr>
        <p:txBody>
          <a:bodyPr wrap="square">
            <a:spAutoFit/>
          </a:bodyPr>
          <a:lstStyle/>
          <a:p>
            <a:pPr>
              <a:spcBef>
                <a:spcPct val="50000"/>
              </a:spcBef>
              <a:buFont typeface="Wingdings" panose="05000000000000000000" pitchFamily="2" charset="2"/>
              <a:buChar char="ì"/>
            </a:pPr>
            <a:r>
              <a:rPr lang="zh-CN" altLang="en-US" sz="1400">
                <a:latin typeface="微软雅黑" panose="020B0503020204020204" pitchFamily="34" charset="-122"/>
                <a:ea typeface="微软雅黑" panose="020B0503020204020204" pitchFamily="34" charset="-122"/>
              </a:rPr>
              <a:t> 本次抵质押物复估整体减值 </a:t>
            </a:r>
            <a:endParaRPr lang="en-US" altLang="zh-CN" sz="1400">
              <a:latin typeface="微软雅黑" panose="020B0503020204020204" pitchFamily="34" charset="-122"/>
              <a:ea typeface="微软雅黑" panose="020B0503020204020204" pitchFamily="34" charset="-122"/>
            </a:endParaRPr>
          </a:p>
          <a:p>
            <a:pPr>
              <a:spcBef>
                <a:spcPct val="50000"/>
              </a:spcBef>
            </a:pPr>
            <a:r>
              <a:rPr lang="en-US" altLang="en-US" sz="1400">
                <a:solidFill>
                  <a:srgbClr val="C00000"/>
                </a:solidFill>
                <a:latin typeface="微软雅黑" panose="020B0503020204020204" pitchFamily="34" charset="-122"/>
                <a:ea typeface="微软雅黑" panose="020B0503020204020204" pitchFamily="34" charset="-122"/>
              </a:rPr>
              <a:t>   </a:t>
            </a:r>
            <a:r>
              <a:rPr lang="en-US" altLang="en-US" sz="2000">
                <a:solidFill>
                  <a:srgbClr val="C00000"/>
                </a:solidFill>
                <a:latin typeface="微软雅黑" panose="020B0503020204020204" pitchFamily="34" charset="-122"/>
                <a:ea typeface="微软雅黑" panose="020B0503020204020204" pitchFamily="34" charset="-122"/>
              </a:rPr>
              <a:t>0.24</a:t>
            </a:r>
            <a:r>
              <a:rPr lang="en-US" altLang="en-US" sz="1400">
                <a:solidFill>
                  <a:srgbClr val="C00000"/>
                </a:solidFill>
                <a:latin typeface="微软雅黑" panose="020B0503020204020204" pitchFamily="34" charset="-122"/>
                <a:ea typeface="微软雅黑" panose="020B0503020204020204" pitchFamily="34" charset="-122"/>
              </a:rPr>
              <a:t>%</a:t>
            </a:r>
          </a:p>
          <a:p>
            <a:pPr>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KM</a:t>
            </a:r>
            <a:r>
              <a:rPr lang="zh-CN" altLang="en-US" sz="1400">
                <a:latin typeface="微软雅黑" panose="020B0503020204020204" pitchFamily="34" charset="-122"/>
                <a:ea typeface="微软雅黑" panose="020B0503020204020204" pitchFamily="34" charset="-122"/>
              </a:rPr>
              <a:t>分行减值</a:t>
            </a:r>
            <a:r>
              <a:rPr lang="en-US" altLang="en-US" sz="2000">
                <a:solidFill>
                  <a:srgbClr val="C00000"/>
                </a:solidFill>
                <a:latin typeface="微软雅黑" panose="020B0503020204020204" pitchFamily="34" charset="-122"/>
                <a:ea typeface="微软雅黑" panose="020B0503020204020204" pitchFamily="34" charset="-122"/>
              </a:rPr>
              <a:t>48.57</a:t>
            </a:r>
            <a:r>
              <a:rPr lang="en-US" altLang="en-US" sz="1400">
                <a:solidFill>
                  <a:srgbClr val="C00000"/>
                </a:solidFill>
                <a:latin typeface="微软雅黑" panose="020B0503020204020204" pitchFamily="34" charset="-122"/>
                <a:ea typeface="微软雅黑" panose="020B0503020204020204" pitchFamily="34" charset="-122"/>
              </a:rPr>
              <a:t>%</a:t>
            </a:r>
          </a:p>
          <a:p>
            <a:pPr>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BJ</a:t>
            </a:r>
            <a:r>
              <a:rPr lang="zh-CN" altLang="en-US" sz="1400">
                <a:latin typeface="微软雅黑" panose="020B0503020204020204" pitchFamily="34" charset="-122"/>
                <a:ea typeface="微软雅黑" panose="020B0503020204020204" pitchFamily="34" charset="-122"/>
              </a:rPr>
              <a:t>分行减值</a:t>
            </a:r>
            <a:r>
              <a:rPr lang="en-US" altLang="en-US" sz="2000">
                <a:solidFill>
                  <a:srgbClr val="C00000"/>
                </a:solidFill>
                <a:latin typeface="微软雅黑" panose="020B0503020204020204" pitchFamily="34" charset="-122"/>
                <a:ea typeface="微软雅黑" panose="020B0503020204020204" pitchFamily="34" charset="-122"/>
              </a:rPr>
              <a:t>15.65</a:t>
            </a:r>
            <a:r>
              <a:rPr lang="en-US" altLang="en-US" sz="1400">
                <a:solidFill>
                  <a:srgbClr val="C00000"/>
                </a:solidFill>
                <a:latin typeface="微软雅黑" panose="020B0503020204020204" pitchFamily="34" charset="-122"/>
                <a:ea typeface="微软雅黑" panose="020B0503020204020204" pitchFamily="34" charset="-122"/>
              </a:rPr>
              <a:t>%</a:t>
            </a:r>
          </a:p>
          <a:p>
            <a:pPr>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NN</a:t>
            </a:r>
            <a:r>
              <a:rPr lang="zh-CN" altLang="en-US" sz="1400">
                <a:latin typeface="微软雅黑" panose="020B0503020204020204" pitchFamily="34" charset="-122"/>
                <a:ea typeface="微软雅黑" panose="020B0503020204020204" pitchFamily="34" charset="-122"/>
              </a:rPr>
              <a:t>分行减值</a:t>
            </a:r>
            <a:r>
              <a:rPr lang="en-US" altLang="en-US" sz="2000">
                <a:solidFill>
                  <a:srgbClr val="C00000"/>
                </a:solidFill>
                <a:latin typeface="微软雅黑" panose="020B0503020204020204" pitchFamily="34" charset="-122"/>
                <a:ea typeface="微软雅黑" panose="020B0503020204020204" pitchFamily="34" charset="-122"/>
              </a:rPr>
              <a:t>14.96</a:t>
            </a:r>
            <a:r>
              <a:rPr lang="en-US" altLang="en-US" sz="1400">
                <a:solidFill>
                  <a:srgbClr val="C00000"/>
                </a:solidFill>
                <a:latin typeface="微软雅黑" panose="020B0503020204020204" pitchFamily="34" charset="-122"/>
                <a:ea typeface="微软雅黑" panose="020B0503020204020204" pitchFamily="34" charset="-122"/>
              </a:rPr>
              <a:t>%</a:t>
            </a:r>
          </a:p>
          <a:p>
            <a:pPr>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FZ</a:t>
            </a:r>
            <a:r>
              <a:rPr lang="zh-CN" altLang="en-US" sz="1400">
                <a:latin typeface="微软雅黑" panose="020B0503020204020204" pitchFamily="34" charset="-122"/>
                <a:ea typeface="微软雅黑" panose="020B0503020204020204" pitchFamily="34" charset="-122"/>
              </a:rPr>
              <a:t>分行减值</a:t>
            </a:r>
            <a:r>
              <a:rPr lang="en-US" altLang="en-US" sz="2000">
                <a:solidFill>
                  <a:srgbClr val="C00000"/>
                </a:solidFill>
                <a:latin typeface="微软雅黑" panose="020B0503020204020204" pitchFamily="34" charset="-122"/>
                <a:ea typeface="微软雅黑" panose="020B0503020204020204" pitchFamily="34" charset="-122"/>
              </a:rPr>
              <a:t>11.84</a:t>
            </a:r>
            <a:r>
              <a:rPr lang="en-US" altLang="en-US" sz="1400">
                <a:solidFill>
                  <a:srgbClr val="C00000"/>
                </a:solidFill>
                <a:latin typeface="微软雅黑" panose="020B0503020204020204" pitchFamily="34" charset="-122"/>
                <a:ea typeface="微软雅黑" panose="020B0503020204020204" pitchFamily="34" charset="-122"/>
              </a:rPr>
              <a:t>%</a:t>
            </a:r>
          </a:p>
          <a:p>
            <a:pPr>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en-US" altLang="zh-CN" sz="1400">
                <a:latin typeface="微软雅黑" panose="020B0503020204020204" pitchFamily="34" charset="-122"/>
                <a:ea typeface="微软雅黑" panose="020B0503020204020204" pitchFamily="34" charset="-122"/>
                <a:sym typeface="Wingdings" panose="05000000000000000000"/>
              </a:rPr>
              <a:t>HLJ</a:t>
            </a:r>
            <a:r>
              <a:rPr lang="zh-CN" altLang="en-US" sz="1400">
                <a:latin typeface="微软雅黑" panose="020B0503020204020204" pitchFamily="34" charset="-122"/>
                <a:ea typeface="微软雅黑" panose="020B0503020204020204" pitchFamily="34" charset="-122"/>
              </a:rPr>
              <a:t>分行减值</a:t>
            </a:r>
            <a:r>
              <a:rPr lang="en-US" altLang="en-US" sz="2000">
                <a:solidFill>
                  <a:srgbClr val="C00000"/>
                </a:solidFill>
                <a:latin typeface="微软雅黑" panose="020B0503020204020204" pitchFamily="34" charset="-122"/>
                <a:ea typeface="微软雅黑" panose="020B0503020204020204" pitchFamily="34" charset="-122"/>
              </a:rPr>
              <a:t>10.63</a:t>
            </a:r>
            <a:r>
              <a:rPr lang="en-US" altLang="en-US" sz="1400">
                <a:solidFill>
                  <a:srgbClr val="C00000"/>
                </a:solidFill>
                <a:latin typeface="微软雅黑" panose="020B0503020204020204" pitchFamily="34" charset="-122"/>
                <a:ea typeface="微软雅黑" panose="020B0503020204020204" pitchFamily="34" charset="-122"/>
              </a:rPr>
              <a:t>%</a:t>
            </a:r>
            <a:endParaRPr lang="en-US" altLang="zh-CN" sz="140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323528" y="1777380"/>
            <a:ext cx="2448272" cy="590485"/>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a:latin typeface="微软雅黑" panose="020B0503020204020204" pitchFamily="34" charset="-122"/>
                <a:ea typeface="微软雅黑" panose="020B0503020204020204" pitchFamily="34" charset="-122"/>
              </a:rPr>
              <a:t>复估减值率高于</a:t>
            </a:r>
            <a:r>
              <a:rPr lang="en-US" altLang="en-US" sz="1600">
                <a:latin typeface="微软雅黑" panose="020B0503020204020204" pitchFamily="34" charset="-122"/>
                <a:ea typeface="微软雅黑" panose="020B0503020204020204" pitchFamily="34" charset="-122"/>
              </a:rPr>
              <a:t>10%</a:t>
            </a:r>
          </a:p>
          <a:p>
            <a:pPr algn="ctr" eaLnBrk="0" hangingPunct="0">
              <a:lnSpc>
                <a:spcPts val="2160"/>
              </a:lnSpc>
            </a:pPr>
            <a:r>
              <a:rPr lang="zh-CN" altLang="en-US" sz="1600">
                <a:latin typeface="微软雅黑" panose="020B0503020204020204" pitchFamily="34" charset="-122"/>
                <a:ea typeface="微软雅黑" panose="020B0503020204020204" pitchFamily="34" charset="-122"/>
              </a:rPr>
              <a:t>的分行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sp>
        <p:nvSpPr>
          <p:cNvPr id="30" name="灯片编号占位符 29"/>
          <p:cNvSpPr>
            <a:spLocks noGrp="1"/>
          </p:cNvSpPr>
          <p:nvPr>
            <p:ph type="sldNum" sz="quarter" idx="12"/>
          </p:nvPr>
        </p:nvSpPr>
        <p:spPr/>
        <p:txBody>
          <a:bodyPr/>
          <a:lstStyle/>
          <a:p>
            <a:fld id="{7A2A8BC0-0B57-4FB9-9550-1F6C2F1EF75C}" type="slidenum">
              <a:rPr lang="zh-CN" altLang="en-US" smtClean="0"/>
              <a:t>13</a:t>
            </a:fld>
            <a:endParaRPr lang="zh-CN" altLang="en-US"/>
          </a:p>
        </p:txBody>
      </p:sp>
      <p:grpSp>
        <p:nvGrpSpPr>
          <p:cNvPr id="31" name="组合 30"/>
          <p:cNvGrpSpPr/>
          <p:nvPr/>
        </p:nvGrpSpPr>
        <p:grpSpPr>
          <a:xfrm>
            <a:off x="2484504" y="-94828"/>
            <a:ext cx="6479984" cy="1163875"/>
            <a:chOff x="2484504" y="-94828"/>
            <a:chExt cx="6479984" cy="1163875"/>
          </a:xfrm>
        </p:grpSpPr>
        <p:cxnSp>
          <p:nvCxnSpPr>
            <p:cNvPr id="32" name="直接连接符 31"/>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5" name="组合 42"/>
            <p:cNvGrpSpPr/>
            <p:nvPr/>
          </p:nvGrpSpPr>
          <p:grpSpPr>
            <a:xfrm>
              <a:off x="5455521" y="-94828"/>
              <a:ext cx="3508967" cy="1163875"/>
              <a:chOff x="5455521" y="-94828"/>
              <a:chExt cx="3508967" cy="1163875"/>
            </a:xfrm>
          </p:grpSpPr>
          <p:grpSp>
            <p:nvGrpSpPr>
              <p:cNvPr id="46" name="组合 20"/>
              <p:cNvGrpSpPr/>
              <p:nvPr/>
            </p:nvGrpSpPr>
            <p:grpSpPr>
              <a:xfrm>
                <a:off x="7308440" y="-94828"/>
                <a:ext cx="1224000" cy="1163875"/>
                <a:chOff x="1457638" y="995327"/>
                <a:chExt cx="1247520" cy="1250333"/>
              </a:xfrm>
            </p:grpSpPr>
            <p:sp>
              <p:nvSpPr>
                <p:cNvPr id="50" name="梯形 49"/>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8" name="矩形 47"/>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9"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7" name="文本框 56"/>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1500"/>
                                  </p:stCondLst>
                                  <p:childTnLst>
                                    <p:animEffect transition="out" filter="fade">
                                      <p:cBhvr>
                                        <p:cTn id="39" dur="500"/>
                                        <p:tgtEl>
                                          <p:spTgt spid="57"/>
                                        </p:tgtEl>
                                      </p:cBhvr>
                                    </p:animEffect>
                                    <p:set>
                                      <p:cBhvr>
                                        <p:cTn id="40"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4" grpId="0"/>
      <p:bldP spid="27" grpId="0"/>
      <p:bldP spid="28" grpId="0" animBg="1"/>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4320480"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抵质押物类型统计</a:t>
            </a:r>
          </a:p>
        </p:txBody>
      </p:sp>
      <p:sp>
        <p:nvSpPr>
          <p:cNvPr id="44" name="TextBox 43"/>
          <p:cNvSpPr txBox="1"/>
          <p:nvPr/>
        </p:nvSpPr>
        <p:spPr>
          <a:xfrm>
            <a:off x="2627784" y="1037556"/>
            <a:ext cx="3888432" cy="539452"/>
          </a:xfrm>
          <a:prstGeom prst="rect">
            <a:avLst/>
          </a:prstGeom>
          <a:solidFill>
            <a:srgbClr val="A10A13"/>
          </a:solidFill>
          <a:ln w="88900" cmpd="thinThick">
            <a:solidFill>
              <a:srgbClr val="A10A13"/>
            </a:solidFill>
          </a:ln>
        </p:spPr>
        <p:txBody>
          <a:bodyPr wrap="square" anchor="ctr">
            <a:noAutofit/>
          </a:bodyPr>
          <a:lstStyle/>
          <a:p>
            <a:pPr algn="ctr">
              <a:spcBef>
                <a:spcPct val="50000"/>
              </a:spcBef>
            </a:pPr>
            <a:r>
              <a:rPr lang="zh-CN" altLang="en-US" sz="2000" b="1">
                <a:solidFill>
                  <a:schemeClr val="bg1"/>
                </a:solidFill>
                <a:latin typeface="微软雅黑" panose="020B0503020204020204" pitchFamily="34" charset="-122"/>
                <a:ea typeface="微软雅黑" panose="020B0503020204020204" pitchFamily="34" charset="-122"/>
              </a:rPr>
              <a:t>样本数量最多的抵质押物类型</a:t>
            </a:r>
          </a:p>
        </p:txBody>
      </p:sp>
      <p:sp>
        <p:nvSpPr>
          <p:cNvPr id="24" name="矩形 23"/>
          <p:cNvSpPr/>
          <p:nvPr/>
        </p:nvSpPr>
        <p:spPr>
          <a:xfrm>
            <a:off x="2339752" y="1658223"/>
            <a:ext cx="4499895" cy="307777"/>
          </a:xfrm>
          <a:prstGeom prst="rect">
            <a:avLst/>
          </a:prstGeom>
        </p:spPr>
        <p:txBody>
          <a:bodyPr wrap="square">
            <a:spAutoFit/>
          </a:bodyPr>
          <a:lstStyle/>
          <a:p>
            <a:pPr algn="ctr">
              <a:spcBef>
                <a:spcPct val="50000"/>
              </a:spcBef>
            </a:pPr>
            <a:r>
              <a:rPr lang="zh-CN" altLang="en-US" sz="1400">
                <a:solidFill>
                  <a:srgbClr val="A10A13"/>
                </a:solidFill>
                <a:latin typeface="微软雅黑" panose="020B0503020204020204" pitchFamily="34" charset="-122"/>
                <a:ea typeface="微软雅黑" panose="020B0503020204020204" pitchFamily="34" charset="-122"/>
              </a:rPr>
              <a:t>动产、机器设备、收费权、厂房、非上市公司股</a:t>
            </a:r>
          </a:p>
        </p:txBody>
      </p:sp>
      <p:sp>
        <p:nvSpPr>
          <p:cNvPr id="31" name="矩形 30"/>
          <p:cNvSpPr/>
          <p:nvPr/>
        </p:nvSpPr>
        <p:spPr>
          <a:xfrm>
            <a:off x="467544" y="2106397"/>
            <a:ext cx="3672408" cy="374461"/>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b="1">
                <a:latin typeface="微软雅黑" panose="020B0503020204020204" pitchFamily="34" charset="-122"/>
                <a:ea typeface="微软雅黑" panose="020B0503020204020204" pitchFamily="34" charset="-122"/>
              </a:rPr>
              <a:t>样本数量最多的抵质押物类型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sp>
        <p:nvSpPr>
          <p:cNvPr id="32" name="矩形 31"/>
          <p:cNvSpPr/>
          <p:nvPr/>
        </p:nvSpPr>
        <p:spPr>
          <a:xfrm>
            <a:off x="611560" y="2624874"/>
            <a:ext cx="2880320" cy="2616101"/>
          </a:xfrm>
          <a:prstGeom prst="rect">
            <a:avLst/>
          </a:prstGeom>
        </p:spPr>
        <p:txBody>
          <a:bodyPr wrap="square">
            <a:spAutoFit/>
          </a:bodyPr>
          <a:lstStyle/>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动产</a:t>
            </a:r>
            <a:r>
              <a:rPr lang="en-US" altLang="en-US" sz="1400">
                <a:latin typeface="微软雅黑" panose="020B0503020204020204" pitchFamily="34" charset="-122"/>
                <a:ea typeface="微软雅黑" panose="020B0503020204020204" pitchFamily="34" charset="-122"/>
              </a:rPr>
              <a:t>157</a:t>
            </a:r>
            <a:r>
              <a:rPr lang="zh-CN" altLang="en-US" sz="1400">
                <a:latin typeface="微软雅黑" panose="020B0503020204020204" pitchFamily="34" charset="-122"/>
                <a:ea typeface="微软雅黑" panose="020B0503020204020204" pitchFamily="34" charset="-122"/>
              </a:rPr>
              <a:t>笔</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机器设备</a:t>
            </a:r>
            <a:r>
              <a:rPr lang="en-US" altLang="zh-CN" sz="1400">
                <a:latin typeface="微软雅黑" panose="020B0503020204020204" pitchFamily="34" charset="-122"/>
                <a:ea typeface="微软雅黑" panose="020B0503020204020204" pitchFamily="34" charset="-122"/>
              </a:rPr>
              <a:t>44</a:t>
            </a:r>
            <a:r>
              <a:rPr lang="zh-CN" altLang="en-US" sz="1400">
                <a:latin typeface="微软雅黑" panose="020B0503020204020204" pitchFamily="34" charset="-122"/>
                <a:ea typeface="微软雅黑" panose="020B0503020204020204" pitchFamily="34" charset="-122"/>
              </a:rPr>
              <a:t>笔</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收费权</a:t>
            </a:r>
            <a:r>
              <a:rPr lang="en-US" altLang="en-US" sz="1400">
                <a:latin typeface="微软雅黑" panose="020B0503020204020204" pitchFamily="34" charset="-122"/>
                <a:ea typeface="微软雅黑" panose="020B0503020204020204" pitchFamily="34" charset="-122"/>
              </a:rPr>
              <a:t>40</a:t>
            </a:r>
            <a:r>
              <a:rPr lang="zh-CN" altLang="en-US" sz="1400">
                <a:latin typeface="微软雅黑" panose="020B0503020204020204" pitchFamily="34" charset="-122"/>
                <a:ea typeface="微软雅黑" panose="020B0503020204020204" pitchFamily="34" charset="-122"/>
              </a:rPr>
              <a:t>笔</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厂房</a:t>
            </a:r>
            <a:r>
              <a:rPr lang="en-US" altLang="zh-CN" sz="1400">
                <a:latin typeface="微软雅黑" panose="020B0503020204020204" pitchFamily="34" charset="-122"/>
                <a:ea typeface="微软雅黑" panose="020B0503020204020204" pitchFamily="34" charset="-122"/>
              </a:rPr>
              <a:t>19</a:t>
            </a:r>
            <a:r>
              <a:rPr lang="zh-CN" altLang="en-US" sz="1400">
                <a:latin typeface="微软雅黑" panose="020B0503020204020204" pitchFamily="34" charset="-122"/>
                <a:ea typeface="微软雅黑" panose="020B0503020204020204" pitchFamily="34" charset="-122"/>
              </a:rPr>
              <a:t>笔</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非上市公司股权</a:t>
            </a:r>
            <a:r>
              <a:rPr lang="en-US" altLang="zh-CN" sz="1400">
                <a:latin typeface="微软雅黑" panose="020B0503020204020204" pitchFamily="34" charset="-122"/>
                <a:ea typeface="微软雅黑" panose="020B0503020204020204" pitchFamily="34" charset="-122"/>
              </a:rPr>
              <a:t>14</a:t>
            </a:r>
            <a:r>
              <a:rPr lang="zh-CN" altLang="en-US" sz="1400">
                <a:latin typeface="微软雅黑" panose="020B0503020204020204" pitchFamily="34" charset="-122"/>
                <a:ea typeface="微软雅黑" panose="020B0503020204020204" pitchFamily="34" charset="-122"/>
              </a:rPr>
              <a:t>笔</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b="1">
                <a:latin typeface="微软雅黑" panose="020B0503020204020204" pitchFamily="34" charset="-122"/>
                <a:ea typeface="微软雅黑" panose="020B0503020204020204" pitchFamily="34" charset="-122"/>
              </a:rPr>
              <a:t>以上</a:t>
            </a:r>
            <a:r>
              <a:rPr lang="en-US" altLang="zh-CN" sz="1400" b="1">
                <a:latin typeface="微软雅黑" panose="020B0503020204020204" pitchFamily="34" charset="-122"/>
                <a:ea typeface="微软雅黑" panose="020B0503020204020204" pitchFamily="34" charset="-122"/>
              </a:rPr>
              <a:t>5</a:t>
            </a:r>
            <a:r>
              <a:rPr lang="zh-CN" altLang="en-US" sz="1400" b="1">
                <a:latin typeface="微软雅黑" panose="020B0503020204020204" pitchFamily="34" charset="-122"/>
                <a:ea typeface="微软雅黑" panose="020B0503020204020204" pitchFamily="34" charset="-122"/>
              </a:rPr>
              <a:t>类合计占比</a:t>
            </a:r>
            <a:r>
              <a:rPr lang="en-US" altLang="zh-CN" sz="2800">
                <a:solidFill>
                  <a:srgbClr val="A10A13"/>
                </a:solidFill>
                <a:latin typeface="微软雅黑" panose="020B0503020204020204" pitchFamily="34" charset="-122"/>
                <a:ea typeface="微软雅黑" panose="020B0503020204020204" pitchFamily="34" charset="-122"/>
              </a:rPr>
              <a:t>91</a:t>
            </a:r>
            <a:r>
              <a:rPr lang="en-US" altLang="zh-CN" sz="1400">
                <a:latin typeface="微软雅黑" panose="020B0503020204020204" pitchFamily="34" charset="-122"/>
                <a:ea typeface="微软雅黑" panose="020B0503020204020204" pitchFamily="34" charset="-122"/>
              </a:rPr>
              <a:t>%</a:t>
            </a:r>
          </a:p>
        </p:txBody>
      </p:sp>
      <p:graphicFrame>
        <p:nvGraphicFramePr>
          <p:cNvPr id="45" name="图表 44"/>
          <p:cNvGraphicFramePr/>
          <p:nvPr/>
        </p:nvGraphicFramePr>
        <p:xfrm>
          <a:off x="3840088" y="2281436"/>
          <a:ext cx="5196408" cy="3433564"/>
        </p:xfrm>
        <a:graphic>
          <a:graphicData uri="http://schemas.openxmlformats.org/drawingml/2006/chart">
            <c:chart xmlns:c="http://schemas.openxmlformats.org/drawingml/2006/chart" xmlns:r="http://schemas.openxmlformats.org/officeDocument/2006/relationships" r:id="rId3"/>
          </a:graphicData>
        </a:graphic>
      </p:graphicFrame>
      <p:sp>
        <p:nvSpPr>
          <p:cNvPr id="25" name="灯片编号占位符 24"/>
          <p:cNvSpPr>
            <a:spLocks noGrp="1"/>
          </p:cNvSpPr>
          <p:nvPr>
            <p:ph type="sldNum" sz="quarter" idx="12"/>
          </p:nvPr>
        </p:nvSpPr>
        <p:spPr/>
        <p:txBody>
          <a:bodyPr/>
          <a:lstStyle/>
          <a:p>
            <a:fld id="{7A2A8BC0-0B57-4FB9-9550-1F6C2F1EF75C}" type="slidenum">
              <a:rPr lang="zh-CN" altLang="en-US" smtClean="0"/>
              <a:t>14</a:t>
            </a:fld>
            <a:endParaRPr lang="zh-CN" altLang="en-US"/>
          </a:p>
        </p:txBody>
      </p:sp>
      <p:grpSp>
        <p:nvGrpSpPr>
          <p:cNvPr id="26" name="组合 25"/>
          <p:cNvGrpSpPr/>
          <p:nvPr/>
        </p:nvGrpSpPr>
        <p:grpSpPr>
          <a:xfrm>
            <a:off x="4176536" y="-94828"/>
            <a:ext cx="4787952" cy="1163875"/>
            <a:chOff x="4176536" y="-94828"/>
            <a:chExt cx="4787952" cy="1163875"/>
          </a:xfrm>
        </p:grpSpPr>
        <p:cxnSp>
          <p:nvCxnSpPr>
            <p:cNvPr id="27" name="直接连接符 26"/>
            <p:cNvCxnSpPr/>
            <p:nvPr/>
          </p:nvCxnSpPr>
          <p:spPr>
            <a:xfrm>
              <a:off x="4176536" y="486338"/>
              <a:ext cx="3528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8" name="组合 42"/>
            <p:cNvGrpSpPr/>
            <p:nvPr/>
          </p:nvGrpSpPr>
          <p:grpSpPr>
            <a:xfrm>
              <a:off x="5455521" y="-94828"/>
              <a:ext cx="3508967" cy="1163875"/>
              <a:chOff x="5455521" y="-94828"/>
              <a:chExt cx="3508967" cy="1163875"/>
            </a:xfrm>
          </p:grpSpPr>
          <p:grpSp>
            <p:nvGrpSpPr>
              <p:cNvPr id="30" name="组合 20"/>
              <p:cNvGrpSpPr/>
              <p:nvPr/>
            </p:nvGrpSpPr>
            <p:grpSpPr>
              <a:xfrm>
                <a:off x="7308440" y="-94828"/>
                <a:ext cx="1224000" cy="1163875"/>
                <a:chOff x="1457638" y="995327"/>
                <a:chExt cx="1247520" cy="1250333"/>
              </a:xfrm>
            </p:grpSpPr>
            <p:sp>
              <p:nvSpPr>
                <p:cNvPr id="49" name="梯形 48"/>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7" name="矩形 46"/>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8"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6" name="文本框 55"/>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fltVal val="0"/>
                                          </p:val>
                                        </p:tav>
                                        <p:tav tm="100000">
                                          <p:val>
                                            <p:strVal val="#ppt_w"/>
                                          </p:val>
                                        </p:tav>
                                      </p:tavLst>
                                    </p:anim>
                                    <p:anim calcmode="lin" valueType="num">
                                      <p:cBhvr>
                                        <p:cTn id="11" dur="500" fill="hold"/>
                                        <p:tgtEl>
                                          <p:spTgt spid="45"/>
                                        </p:tgtEl>
                                        <p:attrNameLst>
                                          <p:attrName>ppt_h</p:attrName>
                                        </p:attrNameLst>
                                      </p:cBhvr>
                                      <p:tavLst>
                                        <p:tav tm="0">
                                          <p:val>
                                            <p:fltVal val="0"/>
                                          </p:val>
                                        </p:tav>
                                        <p:tav tm="100000">
                                          <p:val>
                                            <p:strVal val="#ppt_h"/>
                                          </p:val>
                                        </p:tav>
                                      </p:tavLst>
                                    </p:anim>
                                    <p:animEffect transition="in" filter="fade">
                                      <p:cBhvr>
                                        <p:cTn id="12" dur="500"/>
                                        <p:tgtEl>
                                          <p:spTgt spid="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wipe(left)">
                                      <p:cBhvr>
                                        <p:cTn id="23" dur="5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animEffect transition="in" filter="wipe(left)">
                                      <p:cBhvr>
                                        <p:cTn id="28" dur="500"/>
                                        <p:tgtEl>
                                          <p:spTgt spid="3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
                                            <p:txEl>
                                              <p:pRg st="2" end="2"/>
                                            </p:txEl>
                                          </p:spTgt>
                                        </p:tgtEl>
                                        <p:attrNameLst>
                                          <p:attrName>style.visibility</p:attrName>
                                        </p:attrNameLst>
                                      </p:cBhvr>
                                      <p:to>
                                        <p:strVal val="visible"/>
                                      </p:to>
                                    </p:set>
                                    <p:animEffect transition="in" filter="wipe(left)">
                                      <p:cBhvr>
                                        <p:cTn id="33" dur="500"/>
                                        <p:tgtEl>
                                          <p:spTgt spid="3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
                                            <p:txEl>
                                              <p:pRg st="3" end="3"/>
                                            </p:txEl>
                                          </p:spTgt>
                                        </p:tgtEl>
                                        <p:attrNameLst>
                                          <p:attrName>style.visibility</p:attrName>
                                        </p:attrNameLst>
                                      </p:cBhvr>
                                      <p:to>
                                        <p:strVal val="visible"/>
                                      </p:to>
                                    </p:set>
                                    <p:animEffect transition="in" filter="wipe(left)">
                                      <p:cBhvr>
                                        <p:cTn id="38" dur="500"/>
                                        <p:tgtEl>
                                          <p:spTgt spid="3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xEl>
                                              <p:pRg st="4" end="4"/>
                                            </p:txEl>
                                          </p:spTgt>
                                        </p:tgtEl>
                                        <p:attrNameLst>
                                          <p:attrName>style.visibility</p:attrName>
                                        </p:attrNameLst>
                                      </p:cBhvr>
                                      <p:to>
                                        <p:strVal val="visible"/>
                                      </p:to>
                                    </p:set>
                                    <p:animEffect transition="in" filter="wipe(left)">
                                      <p:cBhvr>
                                        <p:cTn id="43" dur="500"/>
                                        <p:tgtEl>
                                          <p:spTgt spid="3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
                                            <p:txEl>
                                              <p:pRg st="5" end="5"/>
                                            </p:txEl>
                                          </p:spTgt>
                                        </p:tgtEl>
                                        <p:attrNameLst>
                                          <p:attrName>style.visibility</p:attrName>
                                        </p:attrNameLst>
                                      </p:cBhvr>
                                      <p:to>
                                        <p:strVal val="visible"/>
                                      </p:to>
                                    </p:set>
                                    <p:animEffect transition="in" filter="wipe(left)">
                                      <p:cBhvr>
                                        <p:cTn id="48" dur="500"/>
                                        <p:tgtEl>
                                          <p:spTgt spid="3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4" grpId="0"/>
      <p:bldP spid="31" grpId="0" animBg="1"/>
      <p:bldP spid="32" grpId="0" build="p"/>
      <p:bldGraphic spid="45" grpId="0">
        <p:bldAsOne/>
      </p:bldGraphic>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4320480"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抵质押物类型统计</a:t>
            </a:r>
          </a:p>
        </p:txBody>
      </p:sp>
      <p:sp>
        <p:nvSpPr>
          <p:cNvPr id="44" name="TextBox 43"/>
          <p:cNvSpPr txBox="1"/>
          <p:nvPr/>
        </p:nvSpPr>
        <p:spPr>
          <a:xfrm>
            <a:off x="2627784" y="1094624"/>
            <a:ext cx="3888432" cy="539452"/>
          </a:xfrm>
          <a:prstGeom prst="rect">
            <a:avLst/>
          </a:prstGeom>
          <a:solidFill>
            <a:srgbClr val="A10A13"/>
          </a:solidFill>
          <a:ln w="88900" cmpd="thinThick">
            <a:solidFill>
              <a:srgbClr val="A10A13"/>
            </a:solidFill>
          </a:ln>
        </p:spPr>
        <p:txBody>
          <a:bodyPr wrap="square" anchor="ctr">
            <a:noAutofit/>
          </a:bodyPr>
          <a:lstStyle/>
          <a:p>
            <a:pPr algn="ctr">
              <a:spcBef>
                <a:spcPct val="50000"/>
              </a:spcBef>
            </a:pPr>
            <a:r>
              <a:rPr lang="zh-CN" altLang="en-US" sz="2000" b="1">
                <a:solidFill>
                  <a:schemeClr val="bg1"/>
                </a:solidFill>
                <a:latin typeface="微软雅黑" panose="020B0503020204020204" pitchFamily="34" charset="-122"/>
                <a:ea typeface="微软雅黑" panose="020B0503020204020204" pitchFamily="34" charset="-122"/>
              </a:rPr>
              <a:t>复估值最高的抵质押物类型</a:t>
            </a:r>
          </a:p>
        </p:txBody>
      </p:sp>
      <p:sp>
        <p:nvSpPr>
          <p:cNvPr id="21" name="矩形 20"/>
          <p:cNvSpPr/>
          <p:nvPr/>
        </p:nvSpPr>
        <p:spPr>
          <a:xfrm>
            <a:off x="1808820" y="1730231"/>
            <a:ext cx="5526360" cy="307777"/>
          </a:xfrm>
          <a:prstGeom prst="rect">
            <a:avLst/>
          </a:prstGeom>
        </p:spPr>
        <p:txBody>
          <a:bodyPr wrap="square">
            <a:spAutoFit/>
          </a:bodyPr>
          <a:lstStyle/>
          <a:p>
            <a:pPr algn="ctr">
              <a:spcBef>
                <a:spcPct val="50000"/>
              </a:spcBef>
            </a:pPr>
            <a:r>
              <a:rPr lang="zh-CN" altLang="en-US" sz="1400">
                <a:solidFill>
                  <a:srgbClr val="A10A13"/>
                </a:solidFill>
                <a:latin typeface="微软雅黑" panose="020B0503020204020204" pitchFamily="34" charset="-122"/>
                <a:ea typeface="微软雅黑" panose="020B0503020204020204" pitchFamily="34" charset="-122"/>
              </a:rPr>
              <a:t>收费权、动产、厂房、非上市公司股权、机器设备</a:t>
            </a:r>
          </a:p>
        </p:txBody>
      </p:sp>
      <p:sp>
        <p:nvSpPr>
          <p:cNvPr id="25" name="矩形 24"/>
          <p:cNvSpPr/>
          <p:nvPr/>
        </p:nvSpPr>
        <p:spPr>
          <a:xfrm>
            <a:off x="5292080" y="2194488"/>
            <a:ext cx="3384376" cy="374461"/>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b="1">
                <a:latin typeface="微软雅黑" panose="020B0503020204020204" pitchFamily="34" charset="-122"/>
                <a:ea typeface="微软雅黑" panose="020B0503020204020204" pitchFamily="34" charset="-122"/>
              </a:rPr>
              <a:t>复估值最高的抵质押物类型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sp>
        <p:nvSpPr>
          <p:cNvPr id="26" name="矩形 25"/>
          <p:cNvSpPr/>
          <p:nvPr/>
        </p:nvSpPr>
        <p:spPr>
          <a:xfrm>
            <a:off x="5364088" y="2746739"/>
            <a:ext cx="3312368" cy="2631041"/>
          </a:xfrm>
          <a:prstGeom prst="rect">
            <a:avLst/>
          </a:prstGeom>
        </p:spPr>
        <p:txBody>
          <a:bodyPr wrap="square">
            <a:spAutoFit/>
          </a:bodyPr>
          <a:lstStyle/>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收费权</a:t>
            </a:r>
            <a:r>
              <a:rPr lang="en-US" altLang="en-US" sz="1400">
                <a:latin typeface="微软雅黑" panose="020B0503020204020204" pitchFamily="34" charset="-122"/>
                <a:ea typeface="微软雅黑" panose="020B0503020204020204" pitchFamily="34" charset="-122"/>
              </a:rPr>
              <a:t>224.65</a:t>
            </a:r>
            <a:r>
              <a:rPr lang="zh-CN" altLang="en-US" sz="1400">
                <a:latin typeface="微软雅黑" panose="020B0503020204020204" pitchFamily="34" charset="-122"/>
                <a:ea typeface="微软雅黑" panose="020B0503020204020204" pitchFamily="34" charset="-122"/>
              </a:rPr>
              <a:t>亿元</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动产</a:t>
            </a:r>
            <a:r>
              <a:rPr lang="en-US" altLang="en-US" sz="1400">
                <a:latin typeface="微软雅黑" panose="020B0503020204020204" pitchFamily="34" charset="-122"/>
                <a:ea typeface="微软雅黑" panose="020B0503020204020204" pitchFamily="34" charset="-122"/>
              </a:rPr>
              <a:t>66.23</a:t>
            </a:r>
            <a:r>
              <a:rPr lang="zh-CN" altLang="en-US" sz="1400">
                <a:latin typeface="微软雅黑" panose="020B0503020204020204" pitchFamily="34" charset="-122"/>
                <a:ea typeface="微软雅黑" panose="020B0503020204020204" pitchFamily="34" charset="-122"/>
              </a:rPr>
              <a:t>亿元</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厂房</a:t>
            </a:r>
            <a:r>
              <a:rPr lang="en-US" altLang="en-US" sz="1400">
                <a:latin typeface="微软雅黑" panose="020B0503020204020204" pitchFamily="34" charset="-122"/>
                <a:ea typeface="微软雅黑" panose="020B0503020204020204" pitchFamily="34" charset="-122"/>
              </a:rPr>
              <a:t>61.78</a:t>
            </a:r>
            <a:r>
              <a:rPr lang="zh-CN" altLang="en-US" sz="1400">
                <a:latin typeface="微软雅黑" panose="020B0503020204020204" pitchFamily="34" charset="-122"/>
                <a:ea typeface="微软雅黑" panose="020B0503020204020204" pitchFamily="34" charset="-122"/>
              </a:rPr>
              <a:t>亿元</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非上市公司股权</a:t>
            </a:r>
            <a:r>
              <a:rPr lang="en-US" altLang="zh-CN" sz="1400">
                <a:latin typeface="微软雅黑" panose="020B0503020204020204" pitchFamily="34" charset="-122"/>
                <a:ea typeface="微软雅黑" panose="020B0503020204020204" pitchFamily="34" charset="-122"/>
              </a:rPr>
              <a:t>29.87</a:t>
            </a:r>
            <a:r>
              <a:rPr lang="zh-CN" altLang="en-US" sz="1400">
                <a:latin typeface="微软雅黑" panose="020B0503020204020204" pitchFamily="34" charset="-122"/>
                <a:ea typeface="微软雅黑" panose="020B0503020204020204" pitchFamily="34" charset="-122"/>
              </a:rPr>
              <a:t>亿元</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机器设备</a:t>
            </a:r>
            <a:r>
              <a:rPr lang="en-US" altLang="zh-CN" sz="1400">
                <a:latin typeface="微软雅黑" panose="020B0503020204020204" pitchFamily="34" charset="-122"/>
                <a:ea typeface="微软雅黑" panose="020B0503020204020204" pitchFamily="34" charset="-122"/>
              </a:rPr>
              <a:t>29.26</a:t>
            </a:r>
            <a:r>
              <a:rPr lang="zh-CN" altLang="en-US" sz="1400">
                <a:latin typeface="微软雅黑" panose="020B0503020204020204" pitchFamily="34" charset="-122"/>
                <a:ea typeface="微软雅黑" panose="020B0503020204020204" pitchFamily="34" charset="-122"/>
              </a:rPr>
              <a:t>亿元</a:t>
            </a:r>
            <a:endParaRPr lang="en-US" altLang="zh-CN" sz="1400">
              <a:latin typeface="微软雅黑" panose="020B0503020204020204" pitchFamily="34" charset="-122"/>
              <a:ea typeface="微软雅黑" panose="020B0503020204020204" pitchFamily="34" charset="-122"/>
            </a:endParaRPr>
          </a:p>
          <a:p>
            <a:pPr>
              <a:lnSpc>
                <a:spcPts val="2200"/>
              </a:lnSpc>
              <a:spcBef>
                <a:spcPct val="50000"/>
              </a:spcBef>
            </a:pPr>
            <a:r>
              <a:rPr lang="zh-CN" altLang="en-US" sz="1400" b="1">
                <a:latin typeface="微软雅黑" panose="020B0503020204020204" pitchFamily="34" charset="-122"/>
                <a:ea typeface="微软雅黑" panose="020B0503020204020204" pitchFamily="34" charset="-122"/>
              </a:rPr>
              <a:t>以上</a:t>
            </a:r>
            <a:r>
              <a:rPr lang="en-US" altLang="zh-CN" sz="1400" b="1">
                <a:latin typeface="微软雅黑" panose="020B0503020204020204" pitchFamily="34" charset="-122"/>
                <a:ea typeface="微软雅黑" panose="020B0503020204020204" pitchFamily="34" charset="-122"/>
              </a:rPr>
              <a:t>5</a:t>
            </a:r>
            <a:r>
              <a:rPr lang="zh-CN" altLang="en-US" sz="1400" b="1">
                <a:latin typeface="微软雅黑" panose="020B0503020204020204" pitchFamily="34" charset="-122"/>
                <a:ea typeface="微软雅黑" panose="020B0503020204020204" pitchFamily="34" charset="-122"/>
              </a:rPr>
              <a:t>类合计占比</a:t>
            </a:r>
            <a:r>
              <a:rPr lang="en-US" altLang="zh-CN" sz="2800">
                <a:solidFill>
                  <a:srgbClr val="A10A13"/>
                </a:solidFill>
                <a:latin typeface="微软雅黑" panose="020B0503020204020204" pitchFamily="34" charset="-122"/>
                <a:ea typeface="微软雅黑" panose="020B0503020204020204" pitchFamily="34" charset="-122"/>
              </a:rPr>
              <a:t>90</a:t>
            </a:r>
            <a:r>
              <a:rPr lang="en-US" altLang="zh-CN" sz="1400">
                <a:latin typeface="微软雅黑" panose="020B0503020204020204" pitchFamily="34" charset="-122"/>
                <a:ea typeface="微软雅黑" panose="020B0503020204020204" pitchFamily="34" charset="-122"/>
              </a:rPr>
              <a:t>%</a:t>
            </a:r>
          </a:p>
        </p:txBody>
      </p:sp>
      <p:graphicFrame>
        <p:nvGraphicFramePr>
          <p:cNvPr id="27" name="图表 26"/>
          <p:cNvGraphicFramePr/>
          <p:nvPr/>
        </p:nvGraphicFramePr>
        <p:xfrm>
          <a:off x="323528" y="2266496"/>
          <a:ext cx="504056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4" name="灯片编号占位符 23"/>
          <p:cNvSpPr>
            <a:spLocks noGrp="1"/>
          </p:cNvSpPr>
          <p:nvPr>
            <p:ph type="sldNum" sz="quarter" idx="12"/>
          </p:nvPr>
        </p:nvSpPr>
        <p:spPr/>
        <p:txBody>
          <a:bodyPr/>
          <a:lstStyle/>
          <a:p>
            <a:fld id="{7A2A8BC0-0B57-4FB9-9550-1F6C2F1EF75C}" type="slidenum">
              <a:rPr lang="zh-CN" altLang="en-US" smtClean="0"/>
              <a:t>15</a:t>
            </a:fld>
            <a:endParaRPr lang="zh-CN" altLang="en-US"/>
          </a:p>
        </p:txBody>
      </p:sp>
      <p:grpSp>
        <p:nvGrpSpPr>
          <p:cNvPr id="28" name="组合 27"/>
          <p:cNvGrpSpPr/>
          <p:nvPr/>
        </p:nvGrpSpPr>
        <p:grpSpPr>
          <a:xfrm>
            <a:off x="4176536" y="-94828"/>
            <a:ext cx="4787952" cy="1163875"/>
            <a:chOff x="4176536" y="-94828"/>
            <a:chExt cx="4787952" cy="1163875"/>
          </a:xfrm>
        </p:grpSpPr>
        <p:cxnSp>
          <p:nvCxnSpPr>
            <p:cNvPr id="30" name="直接连接符 29"/>
            <p:cNvCxnSpPr/>
            <p:nvPr/>
          </p:nvCxnSpPr>
          <p:spPr>
            <a:xfrm>
              <a:off x="4176536" y="486338"/>
              <a:ext cx="3528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1" name="组合 42"/>
            <p:cNvGrpSpPr/>
            <p:nvPr/>
          </p:nvGrpSpPr>
          <p:grpSpPr>
            <a:xfrm>
              <a:off x="5455521" y="-94828"/>
              <a:ext cx="3508967" cy="1163875"/>
              <a:chOff x="5455521" y="-94828"/>
              <a:chExt cx="3508967" cy="1163875"/>
            </a:xfrm>
          </p:grpSpPr>
          <p:grpSp>
            <p:nvGrpSpPr>
              <p:cNvPr id="32" name="组合 20"/>
              <p:cNvGrpSpPr/>
              <p:nvPr/>
            </p:nvGrpSpPr>
            <p:grpSpPr>
              <a:xfrm>
                <a:off x="7308440" y="-94828"/>
                <a:ext cx="1224000" cy="1163875"/>
                <a:chOff x="1457638" y="995327"/>
                <a:chExt cx="1247520" cy="1250333"/>
              </a:xfrm>
            </p:grpSpPr>
            <p:sp>
              <p:nvSpPr>
                <p:cNvPr id="48" name="梯形 47"/>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6" name="矩形 45"/>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7"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5" name="文本框 54"/>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wipe(left)">
                                      <p:cBhvr>
                                        <p:cTn id="23" dur="500"/>
                                        <p:tgtEl>
                                          <p:spTgt spid="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xEl>
                                              <p:pRg st="1" end="1"/>
                                            </p:txEl>
                                          </p:spTgt>
                                        </p:tgtEl>
                                        <p:attrNameLst>
                                          <p:attrName>style.visibility</p:attrName>
                                        </p:attrNameLst>
                                      </p:cBhvr>
                                      <p:to>
                                        <p:strVal val="visible"/>
                                      </p:to>
                                    </p:set>
                                    <p:animEffect transition="in" filter="wipe(left)">
                                      <p:cBhvr>
                                        <p:cTn id="28" dur="500"/>
                                        <p:tgtEl>
                                          <p:spTgt spid="2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6">
                                            <p:txEl>
                                              <p:pRg st="2" end="2"/>
                                            </p:txEl>
                                          </p:spTgt>
                                        </p:tgtEl>
                                        <p:attrNameLst>
                                          <p:attrName>style.visibility</p:attrName>
                                        </p:attrNameLst>
                                      </p:cBhvr>
                                      <p:to>
                                        <p:strVal val="visible"/>
                                      </p:to>
                                    </p:set>
                                    <p:animEffect transition="in" filter="wipe(left)">
                                      <p:cBhvr>
                                        <p:cTn id="33" dur="500"/>
                                        <p:tgtEl>
                                          <p:spTgt spid="2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xEl>
                                              <p:pRg st="3" end="3"/>
                                            </p:txEl>
                                          </p:spTgt>
                                        </p:tgtEl>
                                        <p:attrNameLst>
                                          <p:attrName>style.visibility</p:attrName>
                                        </p:attrNameLst>
                                      </p:cBhvr>
                                      <p:to>
                                        <p:strVal val="visible"/>
                                      </p:to>
                                    </p:set>
                                    <p:animEffect transition="in" filter="wipe(left)">
                                      <p:cBhvr>
                                        <p:cTn id="38" dur="500"/>
                                        <p:tgtEl>
                                          <p:spTgt spid="2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xEl>
                                              <p:pRg st="4" end="4"/>
                                            </p:txEl>
                                          </p:spTgt>
                                        </p:tgtEl>
                                        <p:attrNameLst>
                                          <p:attrName>style.visibility</p:attrName>
                                        </p:attrNameLst>
                                      </p:cBhvr>
                                      <p:to>
                                        <p:strVal val="visible"/>
                                      </p:to>
                                    </p:set>
                                    <p:animEffect transition="in" filter="wipe(left)">
                                      <p:cBhvr>
                                        <p:cTn id="43" dur="500"/>
                                        <p:tgtEl>
                                          <p:spTgt spid="2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xEl>
                                              <p:pRg st="5" end="5"/>
                                            </p:txEl>
                                          </p:spTgt>
                                        </p:tgtEl>
                                        <p:attrNameLst>
                                          <p:attrName>style.visibility</p:attrName>
                                        </p:attrNameLst>
                                      </p:cBhvr>
                                      <p:to>
                                        <p:strVal val="visible"/>
                                      </p:to>
                                    </p:set>
                                    <p:animEffect transition="in" filter="wipe(left)">
                                      <p:cBhvr>
                                        <p:cTn id="48" dur="500"/>
                                        <p:tgtEl>
                                          <p:spTgt spid="2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1" grpId="0"/>
      <p:bldP spid="25" grpId="0" animBg="1"/>
      <p:bldP spid="26" grpId="0" build="p"/>
      <p:bldGraphic spid="27" grpId="0">
        <p:bldAsOne/>
      </p:bldGraphic>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分行统计</a:t>
            </a:r>
          </a:p>
        </p:txBody>
      </p:sp>
      <p:sp>
        <p:nvSpPr>
          <p:cNvPr id="44" name="TextBox 43"/>
          <p:cNvSpPr txBox="1"/>
          <p:nvPr/>
        </p:nvSpPr>
        <p:spPr>
          <a:xfrm>
            <a:off x="2627784" y="1109564"/>
            <a:ext cx="3888432" cy="539452"/>
          </a:xfrm>
          <a:prstGeom prst="rect">
            <a:avLst/>
          </a:prstGeom>
          <a:solidFill>
            <a:srgbClr val="A10A13"/>
          </a:solidFill>
          <a:ln w="88900" cmpd="thinThick">
            <a:solidFill>
              <a:srgbClr val="A10A13"/>
            </a:solidFill>
          </a:ln>
        </p:spPr>
        <p:txBody>
          <a:bodyPr wrap="square" anchor="ctr">
            <a:noAutofit/>
          </a:bodyPr>
          <a:lstStyle/>
          <a:p>
            <a:pPr algn="ctr">
              <a:spcBef>
                <a:spcPct val="50000"/>
              </a:spcBef>
            </a:pPr>
            <a:r>
              <a:rPr lang="zh-CN" altLang="en-US" sz="2000" b="1">
                <a:solidFill>
                  <a:schemeClr val="bg1"/>
                </a:solidFill>
                <a:latin typeface="微软雅黑" panose="020B0503020204020204" pitchFamily="34" charset="-122"/>
                <a:ea typeface="微软雅黑" panose="020B0503020204020204" pitchFamily="34" charset="-122"/>
              </a:rPr>
              <a:t>复估减值的抵质押物类型</a:t>
            </a:r>
          </a:p>
        </p:txBody>
      </p:sp>
      <p:sp>
        <p:nvSpPr>
          <p:cNvPr id="24" name="矩形 23"/>
          <p:cNvSpPr/>
          <p:nvPr/>
        </p:nvSpPr>
        <p:spPr>
          <a:xfrm>
            <a:off x="2135829" y="1757635"/>
            <a:ext cx="4859935" cy="307777"/>
          </a:xfrm>
          <a:prstGeom prst="rect">
            <a:avLst/>
          </a:prstGeom>
        </p:spPr>
        <p:txBody>
          <a:bodyPr wrap="square">
            <a:spAutoFit/>
          </a:bodyPr>
          <a:lstStyle/>
          <a:p>
            <a:pPr algn="ctr">
              <a:spcBef>
                <a:spcPct val="50000"/>
              </a:spcBef>
            </a:pPr>
            <a:r>
              <a:rPr lang="zh-CN" altLang="en-US" sz="1400">
                <a:solidFill>
                  <a:srgbClr val="A10A13"/>
                </a:solidFill>
                <a:latin typeface="微软雅黑" panose="020B0503020204020204" pitchFamily="34" charset="-122"/>
                <a:ea typeface="微软雅黑" panose="020B0503020204020204" pitchFamily="34" charset="-122"/>
              </a:rPr>
              <a:t>车辆、其他交通运输工具、机器设备、其他权利、收费权</a:t>
            </a:r>
          </a:p>
        </p:txBody>
      </p:sp>
      <p:sp>
        <p:nvSpPr>
          <p:cNvPr id="27" name="矩形 26"/>
          <p:cNvSpPr/>
          <p:nvPr/>
        </p:nvSpPr>
        <p:spPr>
          <a:xfrm>
            <a:off x="251520" y="2641406"/>
            <a:ext cx="3600400" cy="2723823"/>
          </a:xfrm>
          <a:prstGeom prst="rect">
            <a:avLst/>
          </a:prstGeom>
        </p:spPr>
        <p:txBody>
          <a:bodyPr wrap="square">
            <a:spAutoFit/>
          </a:bodyPr>
          <a:lstStyle/>
          <a:p>
            <a:pPr>
              <a:lnSpc>
                <a:spcPct val="150000"/>
              </a:lnSpc>
            </a:pPr>
            <a:r>
              <a:rPr lang="zh-CN" altLang="en-US" sz="1400">
                <a:latin typeface="微软雅黑" panose="020B0503020204020204" pitchFamily="34" charset="-122"/>
                <a:ea typeface="微软雅黑" panose="020B0503020204020204" pitchFamily="34" charset="-122"/>
                <a:sym typeface="Wingdings" panose="05000000000000000000"/>
              </a:rPr>
              <a:t></a:t>
            </a:r>
            <a:r>
              <a:rPr lang="zh-CN" altLang="en-US" sz="2000">
                <a:solidFill>
                  <a:srgbClr val="C00000"/>
                </a:solidFill>
                <a:latin typeface="微软雅黑" panose="020B0503020204020204" pitchFamily="34" charset="-122"/>
                <a:ea typeface="微软雅黑" panose="020B0503020204020204" pitchFamily="34" charset="-122"/>
              </a:rPr>
              <a:t>车辆</a:t>
            </a:r>
            <a:r>
              <a:rPr lang="zh-CN" altLang="en-US" sz="1400">
                <a:latin typeface="微软雅黑" panose="020B0503020204020204" pitchFamily="34" charset="-122"/>
                <a:ea typeface="微软雅黑" panose="020B0503020204020204" pitchFamily="34" charset="-122"/>
              </a:rPr>
              <a:t>减值</a:t>
            </a:r>
            <a:r>
              <a:rPr lang="en-US" altLang="en-US" sz="1400">
                <a:latin typeface="微软雅黑" panose="020B0503020204020204" pitchFamily="34" charset="-122"/>
                <a:ea typeface="微软雅黑" panose="020B0503020204020204" pitchFamily="34" charset="-122"/>
              </a:rPr>
              <a:t>20.33%</a:t>
            </a:r>
            <a:r>
              <a:rPr lang="zh-CN" altLang="en-US" sz="1400">
                <a:latin typeface="微软雅黑" panose="020B0503020204020204" pitchFamily="34" charset="-122"/>
                <a:ea typeface="微软雅黑" panose="020B0503020204020204" pitchFamily="34" charset="-122"/>
              </a:rPr>
              <a:t>，抵贷率</a:t>
            </a:r>
            <a:r>
              <a:rPr lang="en-US" altLang="zh-CN" sz="1400">
                <a:latin typeface="微软雅黑" panose="020B0503020204020204" pitchFamily="34" charset="-122"/>
                <a:ea typeface="微软雅黑" panose="020B0503020204020204" pitchFamily="34" charset="-122"/>
              </a:rPr>
              <a:t>61%</a:t>
            </a:r>
            <a:r>
              <a:rPr lang="zh-CN" altLang="en-US"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nSpc>
                <a:spcPct val="150000"/>
              </a:lnSpc>
            </a:pPr>
            <a:r>
              <a:rPr lang="en-US" altLang="zh-CN" sz="1400">
                <a:latin typeface="微软雅黑" panose="020B0503020204020204" pitchFamily="34" charset="-122"/>
                <a:ea typeface="微软雅黑" panose="020B0503020204020204" pitchFamily="34" charset="-122"/>
              </a:rPr>
              <a:t>    </a:t>
            </a:r>
            <a:r>
              <a:rPr lang="zh-CN" altLang="en-US" sz="1400">
                <a:latin typeface="微软雅黑" panose="020B0503020204020204" pitchFamily="34" charset="-122"/>
                <a:ea typeface="微软雅黑" panose="020B0503020204020204" pitchFamily="34" charset="-122"/>
              </a:rPr>
              <a:t>高出贵行规定上限</a:t>
            </a:r>
            <a:endParaRPr lang="en-US"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其他交通运输工具</a:t>
            </a:r>
            <a:r>
              <a:rPr lang="zh-CN" altLang="en-US" sz="1400">
                <a:latin typeface="微软雅黑" panose="020B0503020204020204" pitchFamily="34" charset="-122"/>
                <a:ea typeface="微软雅黑" panose="020B0503020204020204" pitchFamily="34" charset="-122"/>
              </a:rPr>
              <a:t>减值</a:t>
            </a:r>
            <a:r>
              <a:rPr lang="en-US" altLang="zh-CN" sz="1400">
                <a:latin typeface="微软雅黑" panose="020B0503020204020204" pitchFamily="34" charset="-122"/>
                <a:ea typeface="微软雅黑" panose="020B0503020204020204" pitchFamily="34" charset="-122"/>
              </a:rPr>
              <a:t>1</a:t>
            </a:r>
            <a:r>
              <a:rPr lang="en-US" altLang="en-US" sz="1400">
                <a:latin typeface="微软雅黑" panose="020B0503020204020204" pitchFamily="34" charset="-122"/>
                <a:ea typeface="微软雅黑" panose="020B0503020204020204" pitchFamily="34" charset="-122"/>
              </a:rPr>
              <a:t>8.05%</a:t>
            </a:r>
          </a:p>
          <a:p>
            <a:pPr>
              <a:lnSpc>
                <a:spcPct val="150000"/>
              </a:lnSpc>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机器设备</a:t>
            </a:r>
            <a:r>
              <a:rPr lang="zh-CN" altLang="en-US" sz="1400">
                <a:latin typeface="微软雅黑" panose="020B0503020204020204" pitchFamily="34" charset="-122"/>
                <a:ea typeface="微软雅黑" panose="020B0503020204020204" pitchFamily="34" charset="-122"/>
              </a:rPr>
              <a:t>减值</a:t>
            </a:r>
            <a:r>
              <a:rPr lang="en-US" altLang="en-US" sz="1400">
                <a:latin typeface="微软雅黑" panose="020B0503020204020204" pitchFamily="34" charset="-122"/>
                <a:ea typeface="微软雅黑" panose="020B0503020204020204" pitchFamily="34" charset="-122"/>
              </a:rPr>
              <a:t>13.04%</a:t>
            </a:r>
          </a:p>
          <a:p>
            <a:pPr>
              <a:lnSpc>
                <a:spcPct val="150000"/>
              </a:lnSpc>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其他权利</a:t>
            </a:r>
            <a:r>
              <a:rPr lang="zh-CN" altLang="en-US" sz="1400">
                <a:latin typeface="微软雅黑" panose="020B0503020204020204" pitchFamily="34" charset="-122"/>
                <a:ea typeface="微软雅黑" panose="020B0503020204020204" pitchFamily="34" charset="-122"/>
              </a:rPr>
              <a:t>减值</a:t>
            </a:r>
            <a:r>
              <a:rPr lang="en-US" altLang="zh-CN" sz="1400">
                <a:latin typeface="微软雅黑" panose="020B0503020204020204" pitchFamily="34" charset="-122"/>
                <a:ea typeface="微软雅黑" panose="020B0503020204020204" pitchFamily="34" charset="-122"/>
              </a:rPr>
              <a:t>8.39%</a:t>
            </a:r>
            <a:endParaRPr lang="en-US"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sym typeface="Wingdings" panose="05000000000000000000"/>
              </a:rPr>
              <a:t> </a:t>
            </a:r>
            <a:r>
              <a:rPr lang="zh-CN" altLang="en-US" sz="2000">
                <a:solidFill>
                  <a:srgbClr val="C00000"/>
                </a:solidFill>
                <a:latin typeface="微软雅黑" panose="020B0503020204020204" pitchFamily="34" charset="-122"/>
                <a:ea typeface="微软雅黑" panose="020B0503020204020204" pitchFamily="34" charset="-122"/>
              </a:rPr>
              <a:t>收费权</a:t>
            </a:r>
            <a:r>
              <a:rPr lang="zh-CN" altLang="en-US" sz="1400">
                <a:latin typeface="微软雅黑" panose="020B0503020204020204" pitchFamily="34" charset="-122"/>
                <a:ea typeface="微软雅黑" panose="020B0503020204020204" pitchFamily="34" charset="-122"/>
              </a:rPr>
              <a:t>减值</a:t>
            </a:r>
            <a:r>
              <a:rPr lang="en-US" altLang="en-US" sz="1400">
                <a:latin typeface="微软雅黑" panose="020B0503020204020204" pitchFamily="34" charset="-122"/>
                <a:ea typeface="微软雅黑" panose="020B0503020204020204" pitchFamily="34" charset="-122"/>
              </a:rPr>
              <a:t>8.37</a:t>
            </a:r>
            <a:r>
              <a:rPr lang="en-US" altLang="zh-CN" sz="1400">
                <a:latin typeface="微软雅黑" panose="020B0503020204020204" pitchFamily="34" charset="-122"/>
                <a:ea typeface="微软雅黑" panose="020B0503020204020204" pitchFamily="34" charset="-122"/>
              </a:rPr>
              <a:t>%</a:t>
            </a:r>
            <a:endParaRPr lang="en-US" altLang="en-US" sz="1400">
              <a:latin typeface="微软雅黑" panose="020B0503020204020204" pitchFamily="34" charset="-122"/>
              <a:ea typeface="微软雅黑" panose="020B0503020204020204" pitchFamily="34" charset="-122"/>
            </a:endParaRPr>
          </a:p>
        </p:txBody>
      </p:sp>
      <p:sp>
        <p:nvSpPr>
          <p:cNvPr id="28" name="矩形 27"/>
          <p:cNvSpPr/>
          <p:nvPr/>
        </p:nvSpPr>
        <p:spPr>
          <a:xfrm>
            <a:off x="323528" y="2209358"/>
            <a:ext cx="3168352" cy="407540"/>
          </a:xfrm>
          <a:prstGeom prst="rect">
            <a:avLst/>
          </a:prstGeom>
          <a:noFill/>
          <a:ln>
            <a:solidFill>
              <a:srgbClr val="A10A13"/>
            </a:solidFill>
          </a:ln>
        </p:spPr>
        <p:txBody>
          <a:bodyPr wrap="square" anchor="ctr">
            <a:noAutofit/>
          </a:bodyPr>
          <a:lstStyle/>
          <a:p>
            <a:pPr algn="ctr" eaLnBrk="0" hangingPunct="0">
              <a:lnSpc>
                <a:spcPts val="2160"/>
              </a:lnSpc>
            </a:pPr>
            <a:r>
              <a:rPr lang="zh-CN" altLang="en-US" sz="1600" b="1">
                <a:latin typeface="微软雅黑" panose="020B0503020204020204" pitchFamily="34" charset="-122"/>
                <a:ea typeface="微软雅黑" panose="020B0503020204020204" pitchFamily="34" charset="-122"/>
              </a:rPr>
              <a:t>复估减值的抵质押物类型 </a:t>
            </a:r>
            <a:r>
              <a:rPr lang="en-US" altLang="zh-CN" sz="1600" b="1">
                <a:solidFill>
                  <a:srgbClr val="A10A13"/>
                </a:solidFill>
                <a:latin typeface="微软雅黑" panose="020B0503020204020204" pitchFamily="34" charset="-122"/>
                <a:ea typeface="微软雅黑" panose="020B0503020204020204" pitchFamily="34" charset="-122"/>
              </a:rPr>
              <a:t>Top5</a:t>
            </a:r>
            <a:endParaRPr lang="zh-CN" altLang="en-US" sz="1600" b="1">
              <a:solidFill>
                <a:srgbClr val="A10A13"/>
              </a:solidFill>
              <a:latin typeface="微软雅黑" panose="020B0503020204020204" pitchFamily="34" charset="-122"/>
              <a:ea typeface="微软雅黑" panose="020B0503020204020204" pitchFamily="34" charset="-122"/>
            </a:endParaRPr>
          </a:p>
        </p:txBody>
      </p:sp>
      <p:graphicFrame>
        <p:nvGraphicFramePr>
          <p:cNvPr id="30" name="图表 29"/>
          <p:cNvGraphicFramePr/>
          <p:nvPr/>
        </p:nvGraphicFramePr>
        <p:xfrm>
          <a:off x="3707904" y="2209358"/>
          <a:ext cx="5256584" cy="3312438"/>
        </p:xfrm>
        <a:graphic>
          <a:graphicData uri="http://schemas.openxmlformats.org/drawingml/2006/chart">
            <c:chart xmlns:c="http://schemas.openxmlformats.org/drawingml/2006/chart" xmlns:r="http://schemas.openxmlformats.org/officeDocument/2006/relationships" r:id="rId3"/>
          </a:graphicData>
        </a:graphic>
      </p:graphicFrame>
      <p:sp>
        <p:nvSpPr>
          <p:cNvPr id="25" name="灯片编号占位符 24"/>
          <p:cNvSpPr>
            <a:spLocks noGrp="1"/>
          </p:cNvSpPr>
          <p:nvPr>
            <p:ph type="sldNum" sz="quarter" idx="12"/>
          </p:nvPr>
        </p:nvSpPr>
        <p:spPr/>
        <p:txBody>
          <a:bodyPr/>
          <a:lstStyle/>
          <a:p>
            <a:fld id="{7A2A8BC0-0B57-4FB9-9550-1F6C2F1EF75C}" type="slidenum">
              <a:rPr lang="zh-CN" altLang="en-US" smtClean="0"/>
              <a:t>16</a:t>
            </a:fld>
            <a:endParaRPr lang="zh-CN" altLang="en-US"/>
          </a:p>
        </p:txBody>
      </p:sp>
      <p:grpSp>
        <p:nvGrpSpPr>
          <p:cNvPr id="26" name="组合 25"/>
          <p:cNvGrpSpPr/>
          <p:nvPr/>
        </p:nvGrpSpPr>
        <p:grpSpPr>
          <a:xfrm>
            <a:off x="2484504" y="-94828"/>
            <a:ext cx="6479984" cy="1163875"/>
            <a:chOff x="2484504" y="-94828"/>
            <a:chExt cx="6479984" cy="1163875"/>
          </a:xfrm>
        </p:grpSpPr>
        <p:cxnSp>
          <p:nvCxnSpPr>
            <p:cNvPr id="31" name="直接连接符 30"/>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2" name="组合 42"/>
            <p:cNvGrpSpPr/>
            <p:nvPr/>
          </p:nvGrpSpPr>
          <p:grpSpPr>
            <a:xfrm>
              <a:off x="5455521" y="-94828"/>
              <a:ext cx="3508967" cy="1163875"/>
              <a:chOff x="5455521" y="-94828"/>
              <a:chExt cx="3508967" cy="1163875"/>
            </a:xfrm>
          </p:grpSpPr>
          <p:grpSp>
            <p:nvGrpSpPr>
              <p:cNvPr id="45" name="组合 20"/>
              <p:cNvGrpSpPr/>
              <p:nvPr/>
            </p:nvGrpSpPr>
            <p:grpSpPr>
              <a:xfrm>
                <a:off x="7308440" y="-94828"/>
                <a:ext cx="1224000" cy="1163875"/>
                <a:chOff x="1457638" y="995327"/>
                <a:chExt cx="1247520" cy="1250333"/>
              </a:xfrm>
            </p:grpSpPr>
            <p:sp>
              <p:nvSpPr>
                <p:cNvPr id="49" name="梯形 48"/>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7" name="矩形 46"/>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8"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6" name="文本框 55"/>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left)">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left)">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
                                            <p:txEl>
                                              <p:pRg st="4" end="4"/>
                                            </p:txEl>
                                          </p:spTgt>
                                        </p:tgtEl>
                                        <p:attrNameLst>
                                          <p:attrName>style.visibility</p:attrName>
                                        </p:attrNameLst>
                                      </p:cBhvr>
                                      <p:to>
                                        <p:strVal val="visible"/>
                                      </p:to>
                                    </p:set>
                                    <p:animEffect transition="in" filter="wipe(left)">
                                      <p:cBhvr>
                                        <p:cTn id="38" dur="500"/>
                                        <p:tgtEl>
                                          <p:spTgt spid="2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xEl>
                                              <p:pRg st="5" end="5"/>
                                            </p:txEl>
                                          </p:spTgt>
                                        </p:tgtEl>
                                        <p:attrNameLst>
                                          <p:attrName>style.visibility</p:attrName>
                                        </p:attrNameLst>
                                      </p:cBhvr>
                                      <p:to>
                                        <p:strVal val="visible"/>
                                      </p:to>
                                    </p:set>
                                    <p:animEffect transition="in" filter="wipe(left)">
                                      <p:cBhvr>
                                        <p:cTn id="43" dur="500"/>
                                        <p:tgtEl>
                                          <p:spTgt spid="2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up)">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4" grpId="0"/>
      <p:bldP spid="27" grpId="0" build="p"/>
      <p:bldP spid="28" grpId="0" animBg="1"/>
      <p:bldGraphic spid="30" grpId="0">
        <p:bldAsOne/>
      </p:bldGraphic>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3672408"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减值幅度≥</a:t>
            </a:r>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627784" y="913285"/>
            <a:ext cx="3888432"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减值样本</a:t>
            </a:r>
            <a:r>
              <a:rPr lang="en-US" altLang="zh-CN" sz="2000" b="1">
                <a:solidFill>
                  <a:schemeClr val="bg1"/>
                </a:solidFill>
                <a:latin typeface="微软雅黑" panose="020B0503020204020204" pitchFamily="34" charset="-122"/>
                <a:ea typeface="微软雅黑" panose="020B0503020204020204" pitchFamily="34" charset="-122"/>
              </a:rPr>
              <a:t>15</a:t>
            </a:r>
            <a:r>
              <a:rPr lang="zh-CN" altLang="en-US" sz="2000" b="1">
                <a:solidFill>
                  <a:schemeClr val="bg1"/>
                </a:solidFill>
                <a:latin typeface="微软雅黑" panose="020B0503020204020204" pitchFamily="34" charset="-122"/>
                <a:ea typeface="微软雅黑" panose="020B0503020204020204" pitchFamily="34" charset="-122"/>
              </a:rPr>
              <a:t>笔</a:t>
            </a:r>
          </a:p>
        </p:txBody>
      </p:sp>
      <p:graphicFrame>
        <p:nvGraphicFramePr>
          <p:cNvPr id="30" name="Group 154"/>
          <p:cNvGraphicFramePr>
            <a:graphicFrameLocks noGrp="1"/>
          </p:cNvGraphicFramePr>
          <p:nvPr/>
        </p:nvGraphicFramePr>
        <p:xfrm>
          <a:off x="323528" y="1561356"/>
          <a:ext cx="8568953" cy="3960439"/>
        </p:xfrm>
        <a:graphic>
          <a:graphicData uri="http://schemas.openxmlformats.org/drawingml/2006/table">
            <a:tbl>
              <a:tblPr/>
              <a:tblGrid>
                <a:gridCol w="432648">
                  <a:extLst>
                    <a:ext uri="{9D8B030D-6E8A-4147-A177-3AD203B41FA5}">
                      <a16:colId xmlns:a16="http://schemas.microsoft.com/office/drawing/2014/main" val="20000"/>
                    </a:ext>
                  </a:extLst>
                </a:gridCol>
                <a:gridCol w="629619">
                  <a:extLst>
                    <a:ext uri="{9D8B030D-6E8A-4147-A177-3AD203B41FA5}">
                      <a16:colId xmlns:a16="http://schemas.microsoft.com/office/drawing/2014/main" val="20001"/>
                    </a:ext>
                  </a:extLst>
                </a:gridCol>
                <a:gridCol w="1016965">
                  <a:extLst>
                    <a:ext uri="{9D8B030D-6E8A-4147-A177-3AD203B41FA5}">
                      <a16:colId xmlns:a16="http://schemas.microsoft.com/office/drawing/2014/main" val="20002"/>
                    </a:ext>
                  </a:extLst>
                </a:gridCol>
                <a:gridCol w="945105">
                  <a:extLst>
                    <a:ext uri="{9D8B030D-6E8A-4147-A177-3AD203B41FA5}">
                      <a16:colId xmlns:a16="http://schemas.microsoft.com/office/drawing/2014/main" val="20003"/>
                    </a:ext>
                  </a:extLst>
                </a:gridCol>
                <a:gridCol w="1153913">
                  <a:extLst>
                    <a:ext uri="{9D8B030D-6E8A-4147-A177-3AD203B41FA5}">
                      <a16:colId xmlns:a16="http://schemas.microsoft.com/office/drawing/2014/main" val="20004"/>
                    </a:ext>
                  </a:extLst>
                </a:gridCol>
                <a:gridCol w="920631">
                  <a:extLst>
                    <a:ext uri="{9D8B030D-6E8A-4147-A177-3AD203B41FA5}">
                      <a16:colId xmlns:a16="http://schemas.microsoft.com/office/drawing/2014/main" val="20005"/>
                    </a:ext>
                  </a:extLst>
                </a:gridCol>
                <a:gridCol w="920631">
                  <a:extLst>
                    <a:ext uri="{9D8B030D-6E8A-4147-A177-3AD203B41FA5}">
                      <a16:colId xmlns:a16="http://schemas.microsoft.com/office/drawing/2014/main" val="20006"/>
                    </a:ext>
                  </a:extLst>
                </a:gridCol>
                <a:gridCol w="1856364">
                  <a:extLst>
                    <a:ext uri="{9D8B030D-6E8A-4147-A177-3AD203B41FA5}">
                      <a16:colId xmlns:a16="http://schemas.microsoft.com/office/drawing/2014/main" val="20007"/>
                    </a:ext>
                  </a:extLst>
                </a:gridCol>
                <a:gridCol w="693077">
                  <a:extLst>
                    <a:ext uri="{9D8B030D-6E8A-4147-A177-3AD203B41FA5}">
                      <a16:colId xmlns:a16="http://schemas.microsoft.com/office/drawing/2014/main" val="20008"/>
                    </a:ext>
                  </a:extLst>
                </a:gridCol>
              </a:tblGrid>
              <a:tr h="37681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所属</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分行</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减值样本</a:t>
                      </a:r>
                      <a:endParaRPr kumimoji="0" lang="en-US" altLang="zh-CN"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数量</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抵质押物类型</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贷款余额</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（万元）</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放款时</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评估值（万元）</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复估值</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（万元）</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增减值率</a:t>
                      </a:r>
                      <a:r>
                        <a:rPr kumimoji="0" lang="zh-CN" altLang="en-US" sz="10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减值原因</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抵质押率</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extLst>
                  <a:ext uri="{0D108BD9-81ED-4DB2-BD59-A6C34878D82A}">
                    <a16:rowId xmlns:a16="http://schemas.microsoft.com/office/drawing/2014/main" val="10000"/>
                  </a:ext>
                </a:extLst>
              </a:tr>
              <a:tr h="169780">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KMFH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公路桥梁、公路</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隧道、公路渡口</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收费权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7,500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41,521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-58.48%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10287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收益年限缩短</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1028700" rtl="0" eaLnBrk="1" fontAlgn="ctr" latinLnBrk="0" hangingPunct="1">
                        <a:lnSpc>
                          <a:spcPts val="1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4465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45,000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60,000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32,245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-46.26%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14465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45,000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60,000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39,376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-34.37%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3"/>
                  </a:ext>
                </a:extLst>
              </a:tr>
              <a:tr h="144654">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NJFH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其它交通运输</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工具</a:t>
                      </a: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船舶</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2,160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6,006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3,984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-33.67%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重置全新价下降，正常使用</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造成的实体性贬值</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79.84%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44654">
                <a:tc vMerge="1">
                  <a:txBody>
                    <a:bodyPr/>
                    <a:lstStyle/>
                    <a:p>
                      <a:endParaRPr lang="zh-CN"/>
                    </a:p>
                  </a:txBody>
                  <a:tcPr/>
                </a:tc>
                <a:tc vMerge="1">
                  <a:txBody>
                    <a:bodyPr/>
                    <a:lstStyle/>
                    <a:p>
                      <a:endParaRPr lang="zh-CN"/>
                    </a:p>
                  </a:txBody>
                  <a:tcPr/>
                </a:tc>
                <a:tc vMerge="1">
                  <a:txBody>
                    <a:bodyPr/>
                    <a:lstStyle/>
                    <a:p>
                      <a:endParaRPr lang="zh-CN"/>
                    </a:p>
                  </a:txBody>
                  <a:tcPr/>
                </a:tc>
                <a:tc rowSpan="2">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938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1,755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1,164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-33.67%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5"/>
                  </a:ext>
                </a:extLst>
              </a:tr>
              <a:tr h="144654">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1,607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641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-60.14%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6"/>
                  </a:ext>
                </a:extLst>
              </a:tr>
              <a:tr h="289310">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SYFH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营运车辆</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799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2,400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1,728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-28.00%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剩余使用年限缩短，成新率</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降低以及正常使用损耗</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50%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433964">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SZFH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非通用机器设备</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29,296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64,177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41,500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-35.33%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剩余使用年限缩短，成新率</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降低以及正常使用损耗</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433964">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非上市公司股权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2,400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1,994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542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-72.82%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依据企业复估基准日财务报表，</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企业净资产额减少。另放款时</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评估总值包含房产价值</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_</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9"/>
                  </a:ext>
                </a:extLst>
              </a:tr>
              <a:tr h="433964">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其它交通运输</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工具</a:t>
                      </a: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飞机</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10,611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100,000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68,988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-31.01%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10287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正常使用造成的实体性贬值</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1028700" rtl="0" eaLnBrk="1" fontAlgn="ctr" latinLnBrk="0" hangingPunct="1">
                        <a:lnSpc>
                          <a:spcPts val="1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r h="211962">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HKFH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非上市公司股权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3,500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173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-38.01%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依据企业复估基准日财务报表，</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企业净资产额减少</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1"/>
                  </a:ext>
                </a:extLst>
              </a:tr>
              <a:tr h="144654">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243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150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-38.01%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12"/>
                  </a:ext>
                </a:extLst>
              </a:tr>
              <a:tr h="185598">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1,317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816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-38.01%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13"/>
                  </a:ext>
                </a:extLst>
              </a:tr>
              <a:tr h="289310">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FZFH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非通用机器设备</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9,135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6,536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4,840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-25.95%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原评估值评估有误。混合抵押，</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同时有房产一起设定抵押</a:t>
                      </a:r>
                      <a:endPar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_</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4"/>
                  </a:ext>
                </a:extLst>
              </a:tr>
              <a:tr h="267852">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HSFH</a:t>
                      </a:r>
                      <a:endParaRPr kumimoji="0" lang="zh-CN" altLang="en-US" sz="10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1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土地流转经营权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4500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10,502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6,627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-36.90%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71755" marR="0" lvl="0" indent="0" algn="ctr" defTabSz="914400" rtl="0" eaLnBrk="1" fontAlgn="ctr" latinLnBrk="0" hangingPunct="1">
                        <a:lnSpc>
                          <a:spcPts val="1000"/>
                        </a:lnSpc>
                        <a:spcBef>
                          <a:spcPct val="0"/>
                        </a:spcBef>
                        <a:spcAft>
                          <a:spcPct val="0"/>
                        </a:spcAft>
                        <a:buClrTx/>
                        <a:buSzTx/>
                        <a:buFontTx/>
                        <a:buNone/>
                      </a:pPr>
                      <a:r>
                        <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原评估值评估有误</a:t>
                      </a:r>
                      <a:endParaRPr kumimoji="0" 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ts val="1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5"/>
                  </a:ext>
                </a:extLst>
              </a:tr>
            </a:tbl>
          </a:graphicData>
        </a:graphic>
      </p:graphicFrame>
      <p:sp>
        <p:nvSpPr>
          <p:cNvPr id="21" name="灯片编号占位符 20"/>
          <p:cNvSpPr>
            <a:spLocks noGrp="1"/>
          </p:cNvSpPr>
          <p:nvPr>
            <p:ph type="sldNum" sz="quarter" idx="12"/>
          </p:nvPr>
        </p:nvSpPr>
        <p:spPr/>
        <p:txBody>
          <a:bodyPr/>
          <a:lstStyle/>
          <a:p>
            <a:fld id="{7A2A8BC0-0B57-4FB9-9550-1F6C2F1EF75C}" type="slidenum">
              <a:rPr lang="zh-CN" altLang="en-US" smtClean="0"/>
              <a:t>17</a:t>
            </a:fld>
            <a:endParaRPr lang="zh-CN" altLang="en-US"/>
          </a:p>
        </p:txBody>
      </p:sp>
      <p:grpSp>
        <p:nvGrpSpPr>
          <p:cNvPr id="22" name="组合 21"/>
          <p:cNvGrpSpPr/>
          <p:nvPr/>
        </p:nvGrpSpPr>
        <p:grpSpPr>
          <a:xfrm>
            <a:off x="4176536" y="-94828"/>
            <a:ext cx="4787952" cy="1163875"/>
            <a:chOff x="4176536" y="-94828"/>
            <a:chExt cx="4787952" cy="1163875"/>
          </a:xfrm>
        </p:grpSpPr>
        <p:cxnSp>
          <p:nvCxnSpPr>
            <p:cNvPr id="23" name="直接连接符 22"/>
            <p:cNvCxnSpPr/>
            <p:nvPr/>
          </p:nvCxnSpPr>
          <p:spPr>
            <a:xfrm>
              <a:off x="4176536" y="486338"/>
              <a:ext cx="3528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4" name="组合 42"/>
            <p:cNvGrpSpPr/>
            <p:nvPr/>
          </p:nvGrpSpPr>
          <p:grpSpPr>
            <a:xfrm>
              <a:off x="5455521" y="-94828"/>
              <a:ext cx="3508967" cy="1163875"/>
              <a:chOff x="5455521" y="-94828"/>
              <a:chExt cx="3508967" cy="1163875"/>
            </a:xfrm>
          </p:grpSpPr>
          <p:grpSp>
            <p:nvGrpSpPr>
              <p:cNvPr id="25" name="组合 20"/>
              <p:cNvGrpSpPr/>
              <p:nvPr/>
            </p:nvGrpSpPr>
            <p:grpSpPr>
              <a:xfrm>
                <a:off x="7308440" y="-94828"/>
                <a:ext cx="1224000" cy="1163875"/>
                <a:chOff x="1457638" y="995327"/>
                <a:chExt cx="1247520" cy="1250333"/>
              </a:xfrm>
            </p:grpSpPr>
            <p:sp>
              <p:nvSpPr>
                <p:cNvPr id="31" name="梯形 30"/>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梯形 4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梯形 4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梯形 4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27" name="矩形 26"/>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28"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0" name="文本框 4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50"/>
                                        </p:tgtEl>
                                      </p:cBhvr>
                                    </p:animEffect>
                                    <p:set>
                                      <p:cBhvr>
                                        <p:cTn id="1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388843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问题及管理建议</a:t>
            </a:r>
          </a:p>
        </p:txBody>
      </p:sp>
      <p:sp>
        <p:nvSpPr>
          <p:cNvPr id="30" name="矩形 29"/>
          <p:cNvSpPr/>
          <p:nvPr/>
        </p:nvSpPr>
        <p:spPr>
          <a:xfrm>
            <a:off x="683568" y="1489348"/>
            <a:ext cx="2520280" cy="648072"/>
          </a:xfrm>
          <a:prstGeom prst="rect">
            <a:avLst/>
          </a:prstGeom>
          <a:solidFill>
            <a:srgbClr val="A10A13"/>
          </a:solidFill>
        </p:spPr>
        <p:txBody>
          <a:bodyPr wrap="none" anchor="ctr">
            <a:no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问题分析 </a:t>
            </a:r>
            <a:r>
              <a:rPr lang="en-US" altLang="zh-CN" sz="1600" b="1">
                <a:solidFill>
                  <a:schemeClr val="bg1"/>
                </a:solidFill>
                <a:latin typeface="微软雅黑" panose="020B0503020204020204" pitchFamily="34" charset="-122"/>
                <a:ea typeface="微软雅黑" panose="020B0503020204020204" pitchFamily="34" charset="-122"/>
              </a:rPr>
              <a:t>-- </a:t>
            </a:r>
            <a:r>
              <a:rPr lang="zh-CN" altLang="en-US" sz="1600" b="1">
                <a:solidFill>
                  <a:schemeClr val="bg1"/>
                </a:solidFill>
                <a:latin typeface="微软雅黑" panose="020B0503020204020204" pitchFamily="34" charset="-122"/>
                <a:ea typeface="微软雅黑" panose="020B0503020204020204" pitchFamily="34" charset="-122"/>
              </a:rPr>
              <a:t>贷前阶段</a:t>
            </a:r>
          </a:p>
        </p:txBody>
      </p:sp>
      <p:sp>
        <p:nvSpPr>
          <p:cNvPr id="31" name="TextBox 30"/>
          <p:cNvSpPr txBox="1"/>
          <p:nvPr/>
        </p:nvSpPr>
        <p:spPr>
          <a:xfrm>
            <a:off x="1626222" y="913284"/>
            <a:ext cx="641522" cy="707886"/>
          </a:xfrm>
          <a:prstGeom prst="rect">
            <a:avLst/>
          </a:prstGeom>
          <a:noFill/>
        </p:spPr>
        <p:txBody>
          <a:bodyPr wrap="none" rtlCol="0">
            <a:spAutoFit/>
          </a:bodyPr>
          <a:lstStyle/>
          <a:p>
            <a:pPr algn="ctr"/>
            <a:r>
              <a:rPr lang="zh-CN" altLang="en-US" sz="4000">
                <a:solidFill>
                  <a:srgbClr val="A10A13"/>
                </a:solidFill>
                <a:latin typeface="微软雅黑" panose="020B0503020204020204" pitchFamily="34" charset="-122"/>
                <a:ea typeface="微软雅黑" panose="020B0503020204020204" pitchFamily="34" charset="-122"/>
                <a:sym typeface="Wingdings" panose="05000000000000000000"/>
              </a:rPr>
              <a:t></a:t>
            </a:r>
            <a:endParaRPr lang="zh-CN" altLang="en-US" sz="4000">
              <a:solidFill>
                <a:srgbClr val="A10A13"/>
              </a:solidFill>
              <a:latin typeface="微软雅黑" panose="020B0503020204020204" pitchFamily="34" charset="-122"/>
              <a:ea typeface="微软雅黑" panose="020B0503020204020204" pitchFamily="34" charset="-122"/>
            </a:endParaRPr>
          </a:p>
        </p:txBody>
      </p:sp>
      <p:sp>
        <p:nvSpPr>
          <p:cNvPr id="32" name="矩形 31"/>
          <p:cNvSpPr/>
          <p:nvPr/>
        </p:nvSpPr>
        <p:spPr>
          <a:xfrm>
            <a:off x="3347864" y="1489348"/>
            <a:ext cx="2520280" cy="648072"/>
          </a:xfrm>
          <a:prstGeom prst="rect">
            <a:avLst/>
          </a:prstGeom>
          <a:solidFill>
            <a:srgbClr val="A10A13"/>
          </a:solidFill>
        </p:spPr>
        <p:txBody>
          <a:bodyPr wrap="none" anchor="ctr">
            <a:no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问题分析 </a:t>
            </a:r>
            <a:r>
              <a:rPr lang="en-US" altLang="zh-CN" sz="1600" b="1">
                <a:solidFill>
                  <a:schemeClr val="bg1"/>
                </a:solidFill>
                <a:latin typeface="微软雅黑" panose="020B0503020204020204" pitchFamily="34" charset="-122"/>
                <a:ea typeface="微软雅黑" panose="020B0503020204020204" pitchFamily="34" charset="-122"/>
              </a:rPr>
              <a:t>-- </a:t>
            </a:r>
            <a:r>
              <a:rPr lang="zh-CN" altLang="en-US" sz="1600" b="1">
                <a:solidFill>
                  <a:schemeClr val="bg1"/>
                </a:solidFill>
                <a:latin typeface="微软雅黑" panose="020B0503020204020204" pitchFamily="34" charset="-122"/>
                <a:ea typeface="微软雅黑" panose="020B0503020204020204" pitchFamily="34" charset="-122"/>
              </a:rPr>
              <a:t>贷中阶段</a:t>
            </a:r>
          </a:p>
        </p:txBody>
      </p:sp>
      <p:sp>
        <p:nvSpPr>
          <p:cNvPr id="45" name="TextBox 44"/>
          <p:cNvSpPr txBox="1"/>
          <p:nvPr/>
        </p:nvSpPr>
        <p:spPr>
          <a:xfrm>
            <a:off x="4247586" y="913284"/>
            <a:ext cx="641521" cy="707886"/>
          </a:xfrm>
          <a:prstGeom prst="rect">
            <a:avLst/>
          </a:prstGeom>
          <a:noFill/>
        </p:spPr>
        <p:txBody>
          <a:bodyPr wrap="none" rtlCol="0">
            <a:spAutoFit/>
          </a:bodyPr>
          <a:lstStyle/>
          <a:p>
            <a:pPr algn="ctr"/>
            <a:r>
              <a:rPr lang="zh-CN" altLang="en-US" sz="4000">
                <a:solidFill>
                  <a:srgbClr val="A10A13"/>
                </a:solidFill>
                <a:latin typeface="微软雅黑" panose="020B0503020204020204" pitchFamily="34" charset="-122"/>
                <a:ea typeface="微软雅黑" panose="020B0503020204020204" pitchFamily="34" charset="-122"/>
                <a:sym typeface="Wingdings" panose="05000000000000000000"/>
              </a:rPr>
              <a:t></a:t>
            </a:r>
            <a:endParaRPr lang="zh-CN" altLang="en-US" sz="4000">
              <a:solidFill>
                <a:srgbClr val="A10A13"/>
              </a:solidFill>
              <a:latin typeface="微软雅黑" panose="020B0503020204020204" pitchFamily="34" charset="-122"/>
              <a:ea typeface="微软雅黑" panose="020B0503020204020204" pitchFamily="34" charset="-122"/>
            </a:endParaRPr>
          </a:p>
        </p:txBody>
      </p:sp>
      <p:sp>
        <p:nvSpPr>
          <p:cNvPr id="46" name="矩形 45"/>
          <p:cNvSpPr/>
          <p:nvPr/>
        </p:nvSpPr>
        <p:spPr>
          <a:xfrm>
            <a:off x="6012160" y="1489348"/>
            <a:ext cx="2520280" cy="648072"/>
          </a:xfrm>
          <a:prstGeom prst="rect">
            <a:avLst/>
          </a:prstGeom>
          <a:solidFill>
            <a:srgbClr val="A10A13"/>
          </a:solidFill>
        </p:spPr>
        <p:txBody>
          <a:bodyPr wrap="none" anchor="ctr">
            <a:no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问题分析 </a:t>
            </a:r>
            <a:r>
              <a:rPr lang="en-US" altLang="zh-CN" sz="1600" b="1">
                <a:solidFill>
                  <a:schemeClr val="bg1"/>
                </a:solidFill>
                <a:latin typeface="微软雅黑" panose="020B0503020204020204" pitchFamily="34" charset="-122"/>
                <a:ea typeface="微软雅黑" panose="020B0503020204020204" pitchFamily="34" charset="-122"/>
              </a:rPr>
              <a:t>-- </a:t>
            </a:r>
            <a:r>
              <a:rPr lang="zh-CN" altLang="en-US" sz="1600" b="1">
                <a:solidFill>
                  <a:schemeClr val="bg1"/>
                </a:solidFill>
                <a:latin typeface="微软雅黑" panose="020B0503020204020204" pitchFamily="34" charset="-122"/>
                <a:ea typeface="微软雅黑" panose="020B0503020204020204" pitchFamily="34" charset="-122"/>
              </a:rPr>
              <a:t>贷后阶段</a:t>
            </a:r>
          </a:p>
        </p:txBody>
      </p:sp>
      <p:sp>
        <p:nvSpPr>
          <p:cNvPr id="47" name="TextBox 46"/>
          <p:cNvSpPr txBox="1"/>
          <p:nvPr/>
        </p:nvSpPr>
        <p:spPr>
          <a:xfrm>
            <a:off x="6926998" y="913284"/>
            <a:ext cx="641521" cy="707886"/>
          </a:xfrm>
          <a:prstGeom prst="rect">
            <a:avLst/>
          </a:prstGeom>
          <a:noFill/>
        </p:spPr>
        <p:txBody>
          <a:bodyPr wrap="none" rtlCol="0">
            <a:spAutoFit/>
          </a:bodyPr>
          <a:lstStyle/>
          <a:p>
            <a:pPr algn="ctr"/>
            <a:r>
              <a:rPr lang="zh-CN" altLang="en-US" sz="4000">
                <a:solidFill>
                  <a:srgbClr val="A10A13"/>
                </a:solidFill>
                <a:latin typeface="微软雅黑" panose="020B0503020204020204" pitchFamily="34" charset="-122"/>
                <a:ea typeface="微软雅黑" panose="020B0503020204020204" pitchFamily="34" charset="-122"/>
                <a:sym typeface="Wingdings" panose="05000000000000000000"/>
              </a:rPr>
              <a:t></a:t>
            </a:r>
            <a:endParaRPr lang="zh-CN" altLang="en-US" sz="4000">
              <a:solidFill>
                <a:srgbClr val="A10A13"/>
              </a:solidFill>
              <a:latin typeface="微软雅黑" panose="020B0503020204020204" pitchFamily="34" charset="-122"/>
              <a:ea typeface="微软雅黑" panose="020B0503020204020204" pitchFamily="34" charset="-122"/>
            </a:endParaRPr>
          </a:p>
        </p:txBody>
      </p:sp>
      <p:sp>
        <p:nvSpPr>
          <p:cNvPr id="48" name="矩形 47"/>
          <p:cNvSpPr/>
          <p:nvPr/>
        </p:nvSpPr>
        <p:spPr>
          <a:xfrm>
            <a:off x="827584" y="2336021"/>
            <a:ext cx="2448272" cy="1169551"/>
          </a:xfrm>
          <a:prstGeom prst="rect">
            <a:avLst/>
          </a:prstGeom>
        </p:spPr>
        <p:txBody>
          <a:bodyPr wrap="square">
            <a:spAutoFit/>
          </a:bodyPr>
          <a:lstStyle/>
          <a:p>
            <a:pPr indent="179705">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目标客户企业、抵质押物</a:t>
            </a:r>
            <a:endParaRPr lang="en-US" altLang="zh-CN" sz="1400">
              <a:latin typeface="微软雅黑" panose="020B0503020204020204" pitchFamily="34" charset="-122"/>
              <a:ea typeface="微软雅黑" panose="020B0503020204020204" pitchFamily="34" charset="-122"/>
            </a:endParaRPr>
          </a:p>
          <a:p>
            <a:pPr indent="179705"/>
            <a:r>
              <a:rPr lang="zh-CN" altLang="en-US" sz="1400">
                <a:latin typeface="微软雅黑" panose="020B0503020204020204" pitchFamily="34" charset="-122"/>
                <a:ea typeface="微软雅黑" panose="020B0503020204020204" pitchFamily="34" charset="-122"/>
              </a:rPr>
              <a:t>选择不当</a:t>
            </a:r>
            <a:endParaRPr lang="en-US" altLang="zh-CN" sz="1400">
              <a:latin typeface="微软雅黑" panose="020B0503020204020204" pitchFamily="34" charset="-122"/>
              <a:ea typeface="微软雅黑" panose="020B0503020204020204" pitchFamily="34" charset="-122"/>
            </a:endParaRPr>
          </a:p>
          <a:p>
            <a:pPr indent="179705">
              <a:buFont typeface="Wingdings" panose="05000000000000000000" pitchFamily="2" charset="2"/>
              <a:buChar char="l"/>
            </a:pPr>
            <a:endParaRPr lang="en-US" altLang="zh-CN" sz="1400">
              <a:latin typeface="微软雅黑" panose="020B0503020204020204" pitchFamily="34" charset="-122"/>
              <a:ea typeface="微软雅黑" panose="020B0503020204020204" pitchFamily="34" charset="-122"/>
            </a:endParaRPr>
          </a:p>
          <a:p>
            <a:pPr indent="179705">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抵押物权利价值实现存在</a:t>
            </a:r>
            <a:endParaRPr lang="en-US" altLang="zh-CN" sz="1400">
              <a:latin typeface="微软雅黑" panose="020B0503020204020204" pitchFamily="34" charset="-122"/>
              <a:ea typeface="微软雅黑" panose="020B0503020204020204" pitchFamily="34" charset="-122"/>
            </a:endParaRPr>
          </a:p>
          <a:p>
            <a:pPr indent="179705"/>
            <a:r>
              <a:rPr lang="zh-CN" altLang="en-US" sz="1400">
                <a:latin typeface="微软雅黑" panose="020B0503020204020204" pitchFamily="34" charset="-122"/>
                <a:ea typeface="微软雅黑" panose="020B0503020204020204" pitchFamily="34" charset="-122"/>
              </a:rPr>
              <a:t>不确定性</a:t>
            </a:r>
          </a:p>
        </p:txBody>
      </p:sp>
      <p:cxnSp>
        <p:nvCxnSpPr>
          <p:cNvPr id="50" name="直接连接符 49"/>
          <p:cNvCxnSpPr/>
          <p:nvPr/>
        </p:nvCxnSpPr>
        <p:spPr>
          <a:xfrm flipH="1">
            <a:off x="683568" y="1825638"/>
            <a:ext cx="0" cy="3276000"/>
          </a:xfrm>
          <a:prstGeom prst="line">
            <a:avLst/>
          </a:prstGeom>
          <a:ln w="12700">
            <a:solidFill>
              <a:srgbClr val="A10A13"/>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347865" y="2336021"/>
            <a:ext cx="2520280" cy="523220"/>
          </a:xfrm>
          <a:prstGeom prst="rect">
            <a:avLst/>
          </a:prstGeom>
        </p:spPr>
        <p:txBody>
          <a:bodyPr wrap="square">
            <a:spAutoFit/>
          </a:bodyPr>
          <a:lstStyle/>
          <a:p>
            <a:pPr indent="179705">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主要体现为第三方中介机构</a:t>
            </a:r>
            <a:endParaRPr lang="en-US" altLang="zh-CN" sz="1400">
              <a:latin typeface="微软雅黑" panose="020B0503020204020204" pitchFamily="34" charset="-122"/>
              <a:ea typeface="微软雅黑" panose="020B0503020204020204" pitchFamily="34" charset="-122"/>
            </a:endParaRPr>
          </a:p>
          <a:p>
            <a:pPr indent="179705"/>
            <a:r>
              <a:rPr lang="zh-CN" altLang="en-US" sz="1400">
                <a:latin typeface="微软雅黑" panose="020B0503020204020204" pitchFamily="34" charset="-122"/>
                <a:ea typeface="微软雅黑" panose="020B0503020204020204" pitchFamily="34" charset="-122"/>
              </a:rPr>
              <a:t>估值问题</a:t>
            </a:r>
          </a:p>
        </p:txBody>
      </p:sp>
      <p:cxnSp>
        <p:nvCxnSpPr>
          <p:cNvPr id="52" name="直接连接符 51"/>
          <p:cNvCxnSpPr/>
          <p:nvPr/>
        </p:nvCxnSpPr>
        <p:spPr>
          <a:xfrm flipH="1">
            <a:off x="3347864" y="1813005"/>
            <a:ext cx="0" cy="3276000"/>
          </a:xfrm>
          <a:prstGeom prst="line">
            <a:avLst/>
          </a:prstGeom>
          <a:ln w="12700">
            <a:solidFill>
              <a:srgbClr val="A10A13"/>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6012160" y="2336021"/>
            <a:ext cx="2520562" cy="738664"/>
          </a:xfrm>
          <a:prstGeom prst="rect">
            <a:avLst/>
          </a:prstGeom>
        </p:spPr>
        <p:txBody>
          <a:bodyPr wrap="none">
            <a:spAutoFit/>
          </a:bodyPr>
          <a:lstStyle/>
          <a:p>
            <a:pPr indent="179705">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未能落实抵质押登记</a:t>
            </a:r>
            <a:endParaRPr lang="en-US" altLang="zh-CN" sz="1400">
              <a:latin typeface="微软雅黑" panose="020B0503020204020204" pitchFamily="34" charset="-122"/>
              <a:ea typeface="微软雅黑" panose="020B0503020204020204" pitchFamily="34" charset="-122"/>
            </a:endParaRPr>
          </a:p>
          <a:p>
            <a:pPr indent="179705">
              <a:buFont typeface="Wingdings" panose="05000000000000000000" pitchFamily="2" charset="2"/>
              <a:buChar char="l"/>
            </a:pPr>
            <a:endParaRPr lang="en-US" altLang="zh-CN" sz="1400">
              <a:latin typeface="微软雅黑" panose="020B0503020204020204" pitchFamily="34" charset="-122"/>
              <a:ea typeface="微软雅黑" panose="020B0503020204020204" pitchFamily="34" charset="-122"/>
            </a:endParaRPr>
          </a:p>
          <a:p>
            <a:pPr indent="179705">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动产质押发现存在的风险点</a:t>
            </a:r>
          </a:p>
        </p:txBody>
      </p:sp>
      <p:cxnSp>
        <p:nvCxnSpPr>
          <p:cNvPr id="54" name="直接连接符 53"/>
          <p:cNvCxnSpPr/>
          <p:nvPr/>
        </p:nvCxnSpPr>
        <p:spPr>
          <a:xfrm flipH="1">
            <a:off x="6012160" y="1813763"/>
            <a:ext cx="0" cy="3276000"/>
          </a:xfrm>
          <a:prstGeom prst="line">
            <a:avLst/>
          </a:prstGeom>
          <a:ln w="12700">
            <a:solidFill>
              <a:srgbClr val="A10A13"/>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576" y="3649588"/>
            <a:ext cx="2376264" cy="1440160"/>
          </a:xfrm>
          <a:prstGeom prst="rect">
            <a:avLst/>
          </a:prstGeom>
          <a:blipFill>
            <a:blip r:embed="rId3">
              <a:grayscl/>
              <a:lum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084168" y="3649588"/>
            <a:ext cx="2376264" cy="1440160"/>
          </a:xfrm>
          <a:prstGeom prst="rect">
            <a:avLst/>
          </a:prstGeom>
          <a:blipFill>
            <a:blip r:embed="rId4">
              <a:grayscl/>
              <a:lum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419872" y="3649588"/>
            <a:ext cx="2376264" cy="1440160"/>
          </a:xfrm>
          <a:prstGeom prst="rect">
            <a:avLst/>
          </a:prstGeom>
          <a:blipFill>
            <a:blip r:embed="rId5">
              <a:grayscl/>
              <a:lum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灯片编号占位符 43"/>
          <p:cNvSpPr>
            <a:spLocks noGrp="1"/>
          </p:cNvSpPr>
          <p:nvPr>
            <p:ph type="sldNum" sz="quarter" idx="12"/>
          </p:nvPr>
        </p:nvSpPr>
        <p:spPr/>
        <p:txBody>
          <a:bodyPr/>
          <a:lstStyle/>
          <a:p>
            <a:fld id="{7A2A8BC0-0B57-4FB9-9550-1F6C2F1EF75C}" type="slidenum">
              <a:rPr lang="zh-CN" altLang="en-US" smtClean="0"/>
              <a:t>18</a:t>
            </a:fld>
            <a:endParaRPr lang="zh-CN" altLang="en-US"/>
          </a:p>
        </p:txBody>
      </p:sp>
      <p:grpSp>
        <p:nvGrpSpPr>
          <p:cNvPr id="49" name="组合 48"/>
          <p:cNvGrpSpPr/>
          <p:nvPr/>
        </p:nvGrpSpPr>
        <p:grpSpPr>
          <a:xfrm>
            <a:off x="4176536" y="-94828"/>
            <a:ext cx="4787952" cy="1163875"/>
            <a:chOff x="4176536" y="-94828"/>
            <a:chExt cx="4787952" cy="1163875"/>
          </a:xfrm>
        </p:grpSpPr>
        <p:cxnSp>
          <p:nvCxnSpPr>
            <p:cNvPr id="58" name="直接连接符 57"/>
            <p:cNvCxnSpPr/>
            <p:nvPr/>
          </p:nvCxnSpPr>
          <p:spPr>
            <a:xfrm>
              <a:off x="4176536" y="486338"/>
              <a:ext cx="3528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9" name="组合 42"/>
            <p:cNvGrpSpPr/>
            <p:nvPr/>
          </p:nvGrpSpPr>
          <p:grpSpPr>
            <a:xfrm>
              <a:off x="5455521" y="-94828"/>
              <a:ext cx="3508967" cy="1163875"/>
              <a:chOff x="5455521" y="-94828"/>
              <a:chExt cx="3508967" cy="1163875"/>
            </a:xfrm>
          </p:grpSpPr>
          <p:grpSp>
            <p:nvGrpSpPr>
              <p:cNvPr id="60" name="组合 20"/>
              <p:cNvGrpSpPr/>
              <p:nvPr/>
            </p:nvGrpSpPr>
            <p:grpSpPr>
              <a:xfrm>
                <a:off x="7308440" y="-94828"/>
                <a:ext cx="1224000" cy="1163875"/>
                <a:chOff x="1457638" y="995327"/>
                <a:chExt cx="1247520" cy="1250333"/>
              </a:xfrm>
            </p:grpSpPr>
            <p:sp>
              <p:nvSpPr>
                <p:cNvPr id="64" name="梯形 63"/>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梯形 64"/>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梯形 65"/>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梯形 66"/>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梯形 67"/>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62" name="矩形 61"/>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63"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71" name="文本框 70"/>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1000"/>
                                        <p:tgtEl>
                                          <p:spTgt spid="51"/>
                                        </p:tgtEl>
                                      </p:cBhvr>
                                    </p:animEffect>
                                    <p:anim calcmode="lin" valueType="num">
                                      <p:cBhvr>
                                        <p:cTn id="45" dur="1000" fill="hold"/>
                                        <p:tgtEl>
                                          <p:spTgt spid="51"/>
                                        </p:tgtEl>
                                        <p:attrNameLst>
                                          <p:attrName>ppt_x</p:attrName>
                                        </p:attrNameLst>
                                      </p:cBhvr>
                                      <p:tavLst>
                                        <p:tav tm="0">
                                          <p:val>
                                            <p:strVal val="#ppt_x"/>
                                          </p:val>
                                        </p:tav>
                                        <p:tav tm="100000">
                                          <p:val>
                                            <p:strVal val="#ppt_x"/>
                                          </p:val>
                                        </p:tav>
                                      </p:tavLst>
                                    </p:anim>
                                    <p:anim calcmode="lin" valueType="num">
                                      <p:cBhvr>
                                        <p:cTn id="46" dur="1000" fill="hold"/>
                                        <p:tgtEl>
                                          <p:spTgt spid="5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1500"/>
                                  </p:stCondLst>
                                  <p:childTnLst>
                                    <p:animEffect transition="out" filter="fade">
                                      <p:cBhvr>
                                        <p:cTn id="87" dur="500"/>
                                        <p:tgtEl>
                                          <p:spTgt spid="71"/>
                                        </p:tgtEl>
                                      </p:cBhvr>
                                    </p:animEffect>
                                    <p:set>
                                      <p:cBhvr>
                                        <p:cTn id="88"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45" grpId="0"/>
      <p:bldP spid="46" grpId="0" animBg="1"/>
      <p:bldP spid="47" grpId="0"/>
      <p:bldP spid="48" grpId="0"/>
      <p:bldP spid="51" grpId="0"/>
      <p:bldP spid="53" grpId="0"/>
      <p:bldP spid="55" grpId="0" animBg="1"/>
      <p:bldP spid="56" grpId="0" animBg="1"/>
      <p:bldP spid="57"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贷前阶段</a:t>
            </a:r>
          </a:p>
        </p:txBody>
      </p:sp>
      <p:sp>
        <p:nvSpPr>
          <p:cNvPr id="30" name="TextBox 29"/>
          <p:cNvSpPr txBox="1"/>
          <p:nvPr/>
        </p:nvSpPr>
        <p:spPr>
          <a:xfrm>
            <a:off x="2627784" y="949896"/>
            <a:ext cx="3888432"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跨省域贷款业务</a:t>
            </a:r>
          </a:p>
        </p:txBody>
      </p:sp>
      <p:grpSp>
        <p:nvGrpSpPr>
          <p:cNvPr id="31" name="组合 19"/>
          <p:cNvGrpSpPr/>
          <p:nvPr/>
        </p:nvGrpSpPr>
        <p:grpSpPr>
          <a:xfrm>
            <a:off x="395536" y="1705372"/>
            <a:ext cx="2786063" cy="3714750"/>
            <a:chOff x="287338" y="1457325"/>
            <a:chExt cx="2624137" cy="3719513"/>
          </a:xfrm>
        </p:grpSpPr>
        <p:pic>
          <p:nvPicPr>
            <p:cNvPr id="32" name="图片 19" descr="14002358420866017.png"/>
            <p:cNvPicPr>
              <a:picLocks noChangeAspect="1"/>
            </p:cNvPicPr>
            <p:nvPr/>
          </p:nvPicPr>
          <p:blipFill>
            <a:blip r:embed="rId3"/>
            <a:stretch>
              <a:fillRect/>
            </a:stretch>
          </p:blipFill>
          <p:spPr bwMode="auto">
            <a:xfrm>
              <a:off x="287338" y="1457325"/>
              <a:ext cx="2624137" cy="3719513"/>
            </a:xfrm>
            <a:prstGeom prst="rect">
              <a:avLst/>
            </a:prstGeom>
            <a:noFill/>
            <a:ln w="9525">
              <a:noFill/>
              <a:miter lim="800000"/>
              <a:headEnd/>
              <a:tailEnd/>
            </a:ln>
          </p:spPr>
        </p:pic>
        <p:cxnSp>
          <p:nvCxnSpPr>
            <p:cNvPr id="45" name="直接箭头连接符 44"/>
            <p:cNvCxnSpPr/>
            <p:nvPr/>
          </p:nvCxnSpPr>
          <p:spPr>
            <a:xfrm>
              <a:off x="1543335" y="3315492"/>
              <a:ext cx="1070588" cy="6421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5400000">
              <a:off x="792953" y="3992271"/>
              <a:ext cx="1428992" cy="215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五角星 46"/>
            <p:cNvSpPr/>
            <p:nvPr/>
          </p:nvSpPr>
          <p:spPr bwMode="auto">
            <a:xfrm>
              <a:off x="1471564" y="3172434"/>
              <a:ext cx="429133" cy="284526"/>
            </a:xfrm>
            <a:prstGeom prst="star5">
              <a:avLst/>
            </a:prstGeom>
            <a:solidFill>
              <a:srgbClr val="C00000"/>
            </a:solidFill>
            <a:ln w="25400" algn="ctr">
              <a:noFill/>
              <a:miter lim="800000"/>
            </a:ln>
          </p:spPr>
          <p:txBody>
            <a:bodyPr rot="10800000"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grpSp>
      <p:sp>
        <p:nvSpPr>
          <p:cNvPr id="48" name="矩形 47"/>
          <p:cNvSpPr/>
          <p:nvPr/>
        </p:nvSpPr>
        <p:spPr>
          <a:xfrm>
            <a:off x="3491880" y="1705372"/>
            <a:ext cx="5400600" cy="1502976"/>
          </a:xfrm>
          <a:prstGeom prst="rect">
            <a:avLst/>
          </a:prstGeom>
        </p:spPr>
        <p:txBody>
          <a:bodyPr wrap="square">
            <a:spAutoFit/>
          </a:bodyPr>
          <a:lstStyle/>
          <a:p>
            <a:pPr eaLnBrk="0" hangingPunct="0">
              <a:lnSpc>
                <a:spcPts val="2200"/>
              </a:lnSpc>
            </a:pPr>
            <a:r>
              <a:rPr lang="zh-CN" altLang="en-US" sz="1300" b="1">
                <a:latin typeface="微软雅黑" panose="020B0503020204020204" pitchFamily="34" charset="-122"/>
                <a:ea typeface="微软雅黑" panose="020B0503020204020204" pitchFamily="34" charset="-122"/>
              </a:rPr>
              <a:t>涉及分行：</a:t>
            </a:r>
            <a:r>
              <a:rPr lang="en-US" altLang="zh-CN" sz="1300" b="1">
                <a:latin typeface="微软雅黑" panose="020B0503020204020204" pitchFamily="34" charset="-122"/>
                <a:ea typeface="微软雅黑" panose="020B0503020204020204" pitchFamily="34" charset="-122"/>
              </a:rPr>
              <a:t>CQ</a:t>
            </a:r>
            <a:r>
              <a:rPr lang="zh-CN" altLang="en-US" sz="1300" b="1">
                <a:latin typeface="微软雅黑" panose="020B0503020204020204" pitchFamily="34" charset="-122"/>
                <a:ea typeface="微软雅黑" panose="020B0503020204020204" pitchFamily="34" charset="-122"/>
              </a:rPr>
              <a:t>分行、</a:t>
            </a:r>
            <a:r>
              <a:rPr lang="en-US" altLang="zh-CN" sz="1300" b="1">
                <a:latin typeface="微软雅黑" panose="020B0503020204020204" pitchFamily="34" charset="-122"/>
                <a:ea typeface="微软雅黑" panose="020B0503020204020204" pitchFamily="34" charset="-122"/>
              </a:rPr>
              <a:t>SZ</a:t>
            </a:r>
            <a:r>
              <a:rPr lang="zh-CN" altLang="en-US" sz="1300" b="1">
                <a:latin typeface="微软雅黑" panose="020B0503020204020204" pitchFamily="34" charset="-122"/>
                <a:ea typeface="微软雅黑" panose="020B0503020204020204" pitchFamily="34" charset="-122"/>
              </a:rPr>
              <a:t>分行</a:t>
            </a:r>
          </a:p>
          <a:p>
            <a:pPr>
              <a:lnSpc>
                <a:spcPts val="2200"/>
              </a:lnSpc>
            </a:pPr>
            <a:r>
              <a:rPr lang="zh-CN" altLang="en-US" sz="1300" b="1">
                <a:latin typeface="微软雅黑" panose="020B0503020204020204" pitchFamily="34" charset="-122"/>
                <a:ea typeface="微软雅黑" panose="020B0503020204020204" pitchFamily="34" charset="-122"/>
              </a:rPr>
              <a:t>项目描述：</a:t>
            </a:r>
            <a:r>
              <a:rPr lang="en-US" altLang="zh-CN" sz="1300" b="1">
                <a:latin typeface="微软雅黑" panose="020B0503020204020204" pitchFamily="34" charset="-122"/>
                <a:ea typeface="微软雅黑" panose="020B0503020204020204" pitchFamily="34" charset="-122"/>
              </a:rPr>
              <a:t>CQ</a:t>
            </a:r>
            <a:r>
              <a:rPr lang="zh-CN" altLang="en-US" sz="1300">
                <a:latin typeface="微软雅黑" panose="020B0503020204020204" pitchFamily="34" charset="-122"/>
                <a:ea typeface="微软雅黑" panose="020B0503020204020204" pitchFamily="34" charset="-122"/>
              </a:rPr>
              <a:t>分行有</a:t>
            </a:r>
            <a:r>
              <a:rPr lang="en-US" altLang="zh-CN" sz="1300">
                <a:latin typeface="微软雅黑" panose="020B0503020204020204" pitchFamily="34" charset="-122"/>
                <a:ea typeface="微软雅黑" panose="020B0503020204020204" pitchFamily="34" charset="-122"/>
              </a:rPr>
              <a:t>15</a:t>
            </a:r>
            <a:r>
              <a:rPr lang="zh-CN" altLang="en-US" sz="1300">
                <a:latin typeface="微软雅黑" panose="020B0503020204020204" pitchFamily="34" charset="-122"/>
                <a:ea typeface="微软雅黑" panose="020B0503020204020204" pitchFamily="34" charset="-122"/>
              </a:rPr>
              <a:t>笔贷款均属跨省域业务（</a:t>
            </a:r>
            <a:r>
              <a:rPr lang="en-US" altLang="zh-CN" sz="1300">
                <a:latin typeface="微软雅黑" panose="020B0503020204020204" pitchFamily="34" charset="-122"/>
                <a:ea typeface="微软雅黑" panose="020B0503020204020204" pitchFamily="34" charset="-122"/>
              </a:rPr>
              <a:t>CQ</a:t>
            </a:r>
            <a:r>
              <a:rPr lang="zh-CN" altLang="en-US" sz="1300">
                <a:latin typeface="微软雅黑" panose="020B0503020204020204" pitchFamily="34" charset="-122"/>
                <a:ea typeface="微软雅黑" panose="020B0503020204020204" pitchFamily="34" charset="-122"/>
              </a:rPr>
              <a:t>分行本次抽样共计</a:t>
            </a:r>
            <a:r>
              <a:rPr lang="en-US" altLang="zh-CN" sz="1300">
                <a:latin typeface="微软雅黑" panose="020B0503020204020204" pitchFamily="34" charset="-122"/>
                <a:ea typeface="微软雅黑" panose="020B0503020204020204" pitchFamily="34" charset="-122"/>
              </a:rPr>
              <a:t>23</a:t>
            </a:r>
            <a:r>
              <a:rPr lang="zh-CN" altLang="en-US" sz="1300">
                <a:latin typeface="微软雅黑" panose="020B0503020204020204" pitchFamily="34" charset="-122"/>
                <a:ea typeface="微软雅黑" panose="020B0503020204020204" pitchFamily="34" charset="-122"/>
              </a:rPr>
              <a:t>笔，跨省域占比</a:t>
            </a:r>
            <a:r>
              <a:rPr lang="en-US" altLang="zh-CN" sz="1300">
                <a:latin typeface="微软雅黑" panose="020B0503020204020204" pitchFamily="34" charset="-122"/>
                <a:ea typeface="微软雅黑" panose="020B0503020204020204" pitchFamily="34" charset="-122"/>
              </a:rPr>
              <a:t>65%</a:t>
            </a:r>
            <a:r>
              <a:rPr lang="zh-CN" altLang="en-US" sz="1300">
                <a:latin typeface="微软雅黑" panose="020B0503020204020204" pitchFamily="34" charset="-122"/>
                <a:ea typeface="微软雅黑" panose="020B0503020204020204" pitchFamily="34" charset="-122"/>
              </a:rPr>
              <a:t>），涉及企业</a:t>
            </a:r>
            <a:r>
              <a:rPr lang="en-US" altLang="zh-CN" sz="1300">
                <a:latin typeface="微软雅黑" panose="020B0503020204020204" pitchFamily="34" charset="-122"/>
                <a:ea typeface="微软雅黑" panose="020B0503020204020204" pitchFamily="34" charset="-122"/>
              </a:rPr>
              <a:t>7</a:t>
            </a:r>
            <a:r>
              <a:rPr lang="zh-CN" altLang="en-US" sz="1300">
                <a:latin typeface="微软雅黑" panose="020B0503020204020204" pitchFamily="34" charset="-122"/>
                <a:ea typeface="微软雅黑" panose="020B0503020204020204" pitchFamily="34" charset="-122"/>
              </a:rPr>
              <a:t>家，分别位于贵州省仁怀市、四川省泸州市（市区及辖下合江县）、四川省达州市，均属于动产质押业务。</a:t>
            </a:r>
            <a:r>
              <a:rPr lang="en-US" altLang="zh-CN" sz="1300">
                <a:latin typeface="微软雅黑" panose="020B0503020204020204" pitchFamily="34" charset="-122"/>
                <a:ea typeface="微软雅黑" panose="020B0503020204020204" pitchFamily="34" charset="-122"/>
              </a:rPr>
              <a:t>SZ</a:t>
            </a:r>
            <a:r>
              <a:rPr lang="zh-CN" altLang="en-US" sz="1300">
                <a:latin typeface="微软雅黑" panose="020B0503020204020204" pitchFamily="34" charset="-122"/>
                <a:ea typeface="微软雅黑" panose="020B0503020204020204" pitchFamily="34" charset="-122"/>
              </a:rPr>
              <a:t>分行有</a:t>
            </a:r>
            <a:r>
              <a:rPr lang="en-US" altLang="zh-CN" sz="1300">
                <a:latin typeface="微软雅黑" panose="020B0503020204020204" pitchFamily="34" charset="-122"/>
                <a:ea typeface="微软雅黑" panose="020B0503020204020204" pitchFamily="34" charset="-122"/>
              </a:rPr>
              <a:t>1</a:t>
            </a:r>
            <a:r>
              <a:rPr lang="zh-CN" altLang="en-US" sz="1300">
                <a:latin typeface="微软雅黑" panose="020B0503020204020204" pitchFamily="34" charset="-122"/>
                <a:ea typeface="微软雅黑" panose="020B0503020204020204" pitchFamily="34" charset="-122"/>
              </a:rPr>
              <a:t>笔贷款，涉及企业在</a:t>
            </a:r>
            <a:r>
              <a:rPr lang="en-US" altLang="zh-CN" sz="1300">
                <a:latin typeface="微软雅黑" panose="020B0503020204020204" pitchFamily="34" charset="-122"/>
                <a:ea typeface="微软雅黑" panose="020B0503020204020204" pitchFamily="34" charset="-122"/>
              </a:rPr>
              <a:t>CQ</a:t>
            </a:r>
            <a:r>
              <a:rPr lang="zh-CN" altLang="en-US" sz="1300">
                <a:latin typeface="微软雅黑" panose="020B0503020204020204" pitchFamily="34" charset="-122"/>
                <a:ea typeface="微软雅黑" panose="020B0503020204020204" pitchFamily="34" charset="-122"/>
              </a:rPr>
              <a:t>市。</a:t>
            </a:r>
          </a:p>
        </p:txBody>
      </p:sp>
      <p:sp>
        <p:nvSpPr>
          <p:cNvPr id="57" name="矩形 56"/>
          <p:cNvSpPr/>
          <p:nvPr/>
        </p:nvSpPr>
        <p:spPr>
          <a:xfrm>
            <a:off x="5004048" y="3217540"/>
            <a:ext cx="2031325" cy="461665"/>
          </a:xfrm>
          <a:prstGeom prst="rect">
            <a:avLst/>
          </a:prstGeom>
        </p:spPr>
        <p:txBody>
          <a:bodyPr wrap="none">
            <a:spAutoFit/>
          </a:bodyPr>
          <a:lstStyle/>
          <a:p>
            <a:r>
              <a:rPr lang="zh-CN" altLang="en-US" sz="2400" b="1">
                <a:latin typeface="微软雅黑" panose="020B0503020204020204" pitchFamily="34" charset="-122"/>
                <a:ea typeface="微软雅黑" panose="020B0503020204020204" pitchFamily="34" charset="-122"/>
              </a:rPr>
              <a:t>带来诸多不便</a:t>
            </a:r>
            <a:endParaRPr lang="zh-CN" altLang="en-US" sz="2400"/>
          </a:p>
        </p:txBody>
      </p:sp>
      <p:grpSp>
        <p:nvGrpSpPr>
          <p:cNvPr id="60" name="组合 59"/>
          <p:cNvGrpSpPr/>
          <p:nvPr/>
        </p:nvGrpSpPr>
        <p:grpSpPr>
          <a:xfrm>
            <a:off x="3563888" y="3721596"/>
            <a:ext cx="1080120" cy="1080120"/>
            <a:chOff x="3347864" y="3937620"/>
            <a:chExt cx="1080120" cy="1080120"/>
          </a:xfrm>
        </p:grpSpPr>
        <p:sp>
          <p:nvSpPr>
            <p:cNvPr id="59" name="椭圆 58"/>
            <p:cNvSpPr/>
            <p:nvPr/>
          </p:nvSpPr>
          <p:spPr>
            <a:xfrm>
              <a:off x="3347864" y="3937620"/>
              <a:ext cx="1080120" cy="108012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20580000">
              <a:off x="3616533" y="4087923"/>
              <a:ext cx="543739" cy="738664"/>
            </a:xfrm>
            <a:prstGeom prst="rect">
              <a:avLst/>
            </a:prstGeom>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贷款</a:t>
              </a:r>
              <a:endParaRPr lang="en-US" altLang="zh-CN" sz="1400" b="1">
                <a:solidFill>
                  <a:schemeClr val="bg1"/>
                </a:solidFill>
                <a:latin typeface="微软雅黑" panose="020B0503020204020204" pitchFamily="34" charset="-122"/>
                <a:ea typeface="微软雅黑" panose="020B0503020204020204" pitchFamily="34" charset="-122"/>
              </a:endParaRPr>
            </a:p>
            <a:p>
              <a:r>
                <a:rPr lang="zh-CN" altLang="en-US" sz="1400" b="1">
                  <a:solidFill>
                    <a:schemeClr val="bg1"/>
                  </a:solidFill>
                  <a:latin typeface="微软雅黑" panose="020B0503020204020204" pitchFamily="34" charset="-122"/>
                  <a:ea typeface="微软雅黑" panose="020B0503020204020204" pitchFamily="34" charset="-122"/>
                </a:rPr>
                <a:t>结算</a:t>
              </a:r>
              <a:endParaRPr lang="en-US" altLang="zh-CN" sz="1400" b="1">
                <a:solidFill>
                  <a:schemeClr val="bg1"/>
                </a:solidFill>
                <a:latin typeface="微软雅黑" panose="020B0503020204020204" pitchFamily="34" charset="-122"/>
                <a:ea typeface="微软雅黑" panose="020B0503020204020204" pitchFamily="34" charset="-122"/>
              </a:endParaRPr>
            </a:p>
            <a:p>
              <a:r>
                <a:rPr lang="zh-CN" altLang="en-US" sz="1400" b="1">
                  <a:solidFill>
                    <a:schemeClr val="bg1"/>
                  </a:solidFill>
                  <a:latin typeface="微软雅黑" panose="020B0503020204020204" pitchFamily="34" charset="-122"/>
                  <a:ea typeface="微软雅黑" panose="020B0503020204020204" pitchFamily="34" charset="-122"/>
                </a:rPr>
                <a:t>监管</a:t>
              </a:r>
              <a:endParaRPr lang="zh-CN" altLang="en-US" sz="1400">
                <a:solidFill>
                  <a:schemeClr val="bg1"/>
                </a:solidFill>
              </a:endParaRPr>
            </a:p>
          </p:txBody>
        </p:sp>
      </p:grpSp>
      <p:grpSp>
        <p:nvGrpSpPr>
          <p:cNvPr id="61" name="组合 60"/>
          <p:cNvGrpSpPr/>
          <p:nvPr/>
        </p:nvGrpSpPr>
        <p:grpSpPr>
          <a:xfrm>
            <a:off x="5436096" y="3721596"/>
            <a:ext cx="1080120" cy="1080120"/>
            <a:chOff x="3347864" y="3937620"/>
            <a:chExt cx="1080120" cy="1080120"/>
          </a:xfrm>
        </p:grpSpPr>
        <p:sp>
          <p:nvSpPr>
            <p:cNvPr id="62" name="椭圆 61"/>
            <p:cNvSpPr/>
            <p:nvPr/>
          </p:nvSpPr>
          <p:spPr>
            <a:xfrm>
              <a:off x="3347864" y="3937620"/>
              <a:ext cx="1080120" cy="108012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20580000">
              <a:off x="3526765" y="4195645"/>
              <a:ext cx="723275" cy="523220"/>
            </a:xfrm>
            <a:prstGeom prst="rect">
              <a:avLst/>
            </a:prstGeom>
          </p:spPr>
          <p:txBody>
            <a:bodyPr wrap="none">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质押物</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监管</a:t>
              </a:r>
              <a:endParaRPr lang="zh-CN" altLang="en-US" sz="1400">
                <a:solidFill>
                  <a:schemeClr val="bg1"/>
                </a:solidFill>
              </a:endParaRPr>
            </a:p>
          </p:txBody>
        </p:sp>
      </p:grpSp>
      <p:grpSp>
        <p:nvGrpSpPr>
          <p:cNvPr id="64" name="组合 63"/>
          <p:cNvGrpSpPr/>
          <p:nvPr/>
        </p:nvGrpSpPr>
        <p:grpSpPr>
          <a:xfrm>
            <a:off x="6588224" y="3721596"/>
            <a:ext cx="1080120" cy="1080120"/>
            <a:chOff x="3347864" y="3937620"/>
            <a:chExt cx="1080120" cy="1080120"/>
          </a:xfrm>
        </p:grpSpPr>
        <p:sp>
          <p:nvSpPr>
            <p:cNvPr id="65" name="椭圆 64"/>
            <p:cNvSpPr/>
            <p:nvPr/>
          </p:nvSpPr>
          <p:spPr>
            <a:xfrm>
              <a:off x="3347864" y="3937620"/>
              <a:ext cx="1080120" cy="108012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20580000">
              <a:off x="3616533" y="4087923"/>
              <a:ext cx="543739" cy="738664"/>
            </a:xfrm>
            <a:prstGeom prst="rect">
              <a:avLst/>
            </a:prstGeom>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贷后</a:t>
              </a:r>
              <a:endParaRPr lang="en-US" altLang="zh-CN" sz="1400" b="1">
                <a:solidFill>
                  <a:schemeClr val="bg1"/>
                </a:solidFill>
                <a:latin typeface="微软雅黑" panose="020B0503020204020204" pitchFamily="34" charset="-122"/>
                <a:ea typeface="微软雅黑" panose="020B0503020204020204" pitchFamily="34" charset="-122"/>
              </a:endParaRPr>
            </a:p>
            <a:p>
              <a:r>
                <a:rPr lang="zh-CN" altLang="en-US" sz="1400" b="1">
                  <a:solidFill>
                    <a:schemeClr val="bg1"/>
                  </a:solidFill>
                  <a:latin typeface="微软雅黑" panose="020B0503020204020204" pitchFamily="34" charset="-122"/>
                  <a:ea typeface="微软雅黑" panose="020B0503020204020204" pitchFamily="34" charset="-122"/>
                </a:rPr>
                <a:t>客户</a:t>
              </a:r>
              <a:endParaRPr lang="en-US" altLang="zh-CN" sz="1400" b="1">
                <a:solidFill>
                  <a:schemeClr val="bg1"/>
                </a:solidFill>
                <a:latin typeface="微软雅黑" panose="020B0503020204020204" pitchFamily="34" charset="-122"/>
                <a:ea typeface="微软雅黑" panose="020B0503020204020204" pitchFamily="34" charset="-122"/>
              </a:endParaRPr>
            </a:p>
            <a:p>
              <a:r>
                <a:rPr lang="zh-CN" altLang="en-US" sz="1400" b="1">
                  <a:solidFill>
                    <a:schemeClr val="bg1"/>
                  </a:solidFill>
                  <a:latin typeface="微软雅黑" panose="020B0503020204020204" pitchFamily="34" charset="-122"/>
                  <a:ea typeface="微软雅黑" panose="020B0503020204020204" pitchFamily="34" charset="-122"/>
                </a:rPr>
                <a:t>回访</a:t>
              </a:r>
              <a:endParaRPr lang="zh-CN" altLang="en-US" sz="1400">
                <a:solidFill>
                  <a:schemeClr val="bg1"/>
                </a:solidFill>
              </a:endParaRPr>
            </a:p>
          </p:txBody>
        </p:sp>
      </p:grpSp>
      <p:grpSp>
        <p:nvGrpSpPr>
          <p:cNvPr id="68" name="组合 67"/>
          <p:cNvGrpSpPr/>
          <p:nvPr/>
        </p:nvGrpSpPr>
        <p:grpSpPr>
          <a:xfrm>
            <a:off x="4499992" y="4441676"/>
            <a:ext cx="1082348" cy="1080120"/>
            <a:chOff x="3347229" y="3937620"/>
            <a:chExt cx="1082348" cy="1080120"/>
          </a:xfrm>
        </p:grpSpPr>
        <p:sp>
          <p:nvSpPr>
            <p:cNvPr id="69" name="椭圆 68"/>
            <p:cNvSpPr/>
            <p:nvPr/>
          </p:nvSpPr>
          <p:spPr>
            <a:xfrm>
              <a:off x="3347864" y="3937620"/>
              <a:ext cx="1080120" cy="108012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rot="20580000">
              <a:off x="3347229" y="4195644"/>
              <a:ext cx="1082348" cy="523220"/>
            </a:xfrm>
            <a:prstGeom prst="rect">
              <a:avLst/>
            </a:prstGeom>
          </p:spPr>
          <p:txBody>
            <a:bodyPr wrap="none">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高昂的质押</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物处置成本</a:t>
              </a:r>
              <a:endParaRPr lang="zh-CN" altLang="en-US" sz="1400" b="1">
                <a:solidFill>
                  <a:schemeClr val="bg1"/>
                </a:solidFill>
              </a:endParaRPr>
            </a:p>
          </p:txBody>
        </p:sp>
      </p:grpSp>
      <p:grpSp>
        <p:nvGrpSpPr>
          <p:cNvPr id="71" name="组合 70"/>
          <p:cNvGrpSpPr/>
          <p:nvPr/>
        </p:nvGrpSpPr>
        <p:grpSpPr>
          <a:xfrm>
            <a:off x="7630595" y="4297796"/>
            <a:ext cx="1261885" cy="1224000"/>
            <a:chOff x="3316834" y="3937620"/>
            <a:chExt cx="1261885" cy="1224000"/>
          </a:xfrm>
        </p:grpSpPr>
        <p:sp>
          <p:nvSpPr>
            <p:cNvPr id="72" name="椭圆 71"/>
            <p:cNvSpPr>
              <a:spLocks noChangeAspect="1"/>
            </p:cNvSpPr>
            <p:nvPr/>
          </p:nvSpPr>
          <p:spPr>
            <a:xfrm>
              <a:off x="3347864" y="3937620"/>
              <a:ext cx="1224000" cy="1224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rot="20580000">
              <a:off x="3316834" y="4159172"/>
              <a:ext cx="1261885" cy="738664"/>
            </a:xfrm>
            <a:prstGeom prst="rect">
              <a:avLst/>
            </a:prstGeom>
          </p:spPr>
          <p:txBody>
            <a:bodyPr wrap="none">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无法及时</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了解企业生产</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经营情况</a:t>
              </a:r>
              <a:endParaRPr lang="zh-CN" altLang="en-US" sz="1400">
                <a:solidFill>
                  <a:schemeClr val="bg1"/>
                </a:solidFill>
              </a:endParaRPr>
            </a:p>
          </p:txBody>
        </p:sp>
      </p:grpSp>
      <p:cxnSp>
        <p:nvCxnSpPr>
          <p:cNvPr id="74" name="直接连接符 73"/>
          <p:cNvCxnSpPr/>
          <p:nvPr/>
        </p:nvCxnSpPr>
        <p:spPr>
          <a:xfrm flipH="1">
            <a:off x="3347864" y="1825638"/>
            <a:ext cx="0" cy="3492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44" name="灯片编号占位符 43"/>
          <p:cNvSpPr>
            <a:spLocks noGrp="1"/>
          </p:cNvSpPr>
          <p:nvPr>
            <p:ph type="sldNum" sz="quarter" idx="12"/>
          </p:nvPr>
        </p:nvSpPr>
        <p:spPr/>
        <p:txBody>
          <a:bodyPr/>
          <a:lstStyle/>
          <a:p>
            <a:fld id="{7A2A8BC0-0B57-4FB9-9550-1F6C2F1EF75C}" type="slidenum">
              <a:rPr lang="zh-CN" altLang="en-US" smtClean="0"/>
              <a:t>19</a:t>
            </a:fld>
            <a:endParaRPr lang="zh-CN" altLang="en-US"/>
          </a:p>
        </p:txBody>
      </p:sp>
      <p:grpSp>
        <p:nvGrpSpPr>
          <p:cNvPr id="49" name="组合 48"/>
          <p:cNvGrpSpPr/>
          <p:nvPr/>
        </p:nvGrpSpPr>
        <p:grpSpPr>
          <a:xfrm>
            <a:off x="2484504" y="-94828"/>
            <a:ext cx="6479984" cy="1163875"/>
            <a:chOff x="2484504" y="-94828"/>
            <a:chExt cx="6479984" cy="1163875"/>
          </a:xfrm>
        </p:grpSpPr>
        <p:cxnSp>
          <p:nvCxnSpPr>
            <p:cNvPr id="50" name="直接连接符 49"/>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1" name="组合 42"/>
            <p:cNvGrpSpPr/>
            <p:nvPr/>
          </p:nvGrpSpPr>
          <p:grpSpPr>
            <a:xfrm>
              <a:off x="5455521" y="-94828"/>
              <a:ext cx="3508967" cy="1163875"/>
              <a:chOff x="5455521" y="-94828"/>
              <a:chExt cx="3508967" cy="1163875"/>
            </a:xfrm>
          </p:grpSpPr>
          <p:grpSp>
            <p:nvGrpSpPr>
              <p:cNvPr id="53" name="组合 20"/>
              <p:cNvGrpSpPr/>
              <p:nvPr/>
            </p:nvGrpSpPr>
            <p:grpSpPr>
              <a:xfrm>
                <a:off x="7308440" y="-94828"/>
                <a:ext cx="1224000" cy="1163875"/>
                <a:chOff x="1457638" y="995327"/>
                <a:chExt cx="1247520" cy="1250333"/>
              </a:xfrm>
            </p:grpSpPr>
            <p:sp>
              <p:nvSpPr>
                <p:cNvPr id="58" name="梯形 57"/>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梯形 66"/>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梯形 7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梯形 7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7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5" name="矩形 54"/>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6"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80" name="文本框 7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1000" fill="hold"/>
                                        <p:tgtEl>
                                          <p:spTgt spid="60"/>
                                        </p:tgtEl>
                                        <p:attrNameLst>
                                          <p:attrName>ppt_w</p:attrName>
                                        </p:attrNameLst>
                                      </p:cBhvr>
                                      <p:tavLst>
                                        <p:tav tm="0">
                                          <p:val>
                                            <p:fltVal val="0"/>
                                          </p:val>
                                        </p:tav>
                                        <p:tav tm="100000">
                                          <p:val>
                                            <p:strVal val="#ppt_w"/>
                                          </p:val>
                                        </p:tav>
                                      </p:tavLst>
                                    </p:anim>
                                    <p:anim calcmode="lin" valueType="num">
                                      <p:cBhvr>
                                        <p:cTn id="36" dur="1000" fill="hold"/>
                                        <p:tgtEl>
                                          <p:spTgt spid="60"/>
                                        </p:tgtEl>
                                        <p:attrNameLst>
                                          <p:attrName>ppt_h</p:attrName>
                                        </p:attrNameLst>
                                      </p:cBhvr>
                                      <p:tavLst>
                                        <p:tav tm="0">
                                          <p:val>
                                            <p:fltVal val="0"/>
                                          </p:val>
                                        </p:tav>
                                        <p:tav tm="100000">
                                          <p:val>
                                            <p:strVal val="#ppt_h"/>
                                          </p:val>
                                        </p:tav>
                                      </p:tavLst>
                                    </p:anim>
                                    <p:anim calcmode="lin" valueType="num">
                                      <p:cBhvr>
                                        <p:cTn id="37" dur="1000" fill="hold"/>
                                        <p:tgtEl>
                                          <p:spTgt spid="60"/>
                                        </p:tgtEl>
                                        <p:attrNameLst>
                                          <p:attrName>style.rotation</p:attrName>
                                        </p:attrNameLst>
                                      </p:cBhvr>
                                      <p:tavLst>
                                        <p:tav tm="0">
                                          <p:val>
                                            <p:fltVal val="90"/>
                                          </p:val>
                                        </p:tav>
                                        <p:tav tm="100000">
                                          <p:val>
                                            <p:fltVal val="0"/>
                                          </p:val>
                                        </p:tav>
                                      </p:tavLst>
                                    </p:anim>
                                    <p:animEffect transition="in" filter="fade">
                                      <p:cBhvr>
                                        <p:cTn id="38" dur="1000"/>
                                        <p:tgtEl>
                                          <p:spTgt spid="60"/>
                                        </p:tgtEl>
                                      </p:cBhvr>
                                    </p:animEffect>
                                  </p:childTnLst>
                                </p:cTn>
                              </p:par>
                              <p:par>
                                <p:cTn id="39" presetID="3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1000" fill="hold"/>
                                        <p:tgtEl>
                                          <p:spTgt spid="61"/>
                                        </p:tgtEl>
                                        <p:attrNameLst>
                                          <p:attrName>ppt_w</p:attrName>
                                        </p:attrNameLst>
                                      </p:cBhvr>
                                      <p:tavLst>
                                        <p:tav tm="0">
                                          <p:val>
                                            <p:fltVal val="0"/>
                                          </p:val>
                                        </p:tav>
                                        <p:tav tm="100000">
                                          <p:val>
                                            <p:strVal val="#ppt_w"/>
                                          </p:val>
                                        </p:tav>
                                      </p:tavLst>
                                    </p:anim>
                                    <p:anim calcmode="lin" valueType="num">
                                      <p:cBhvr>
                                        <p:cTn id="42" dur="1000" fill="hold"/>
                                        <p:tgtEl>
                                          <p:spTgt spid="61"/>
                                        </p:tgtEl>
                                        <p:attrNameLst>
                                          <p:attrName>ppt_h</p:attrName>
                                        </p:attrNameLst>
                                      </p:cBhvr>
                                      <p:tavLst>
                                        <p:tav tm="0">
                                          <p:val>
                                            <p:fltVal val="0"/>
                                          </p:val>
                                        </p:tav>
                                        <p:tav tm="100000">
                                          <p:val>
                                            <p:strVal val="#ppt_h"/>
                                          </p:val>
                                        </p:tav>
                                      </p:tavLst>
                                    </p:anim>
                                    <p:anim calcmode="lin" valueType="num">
                                      <p:cBhvr>
                                        <p:cTn id="43" dur="1000" fill="hold"/>
                                        <p:tgtEl>
                                          <p:spTgt spid="61"/>
                                        </p:tgtEl>
                                        <p:attrNameLst>
                                          <p:attrName>style.rotation</p:attrName>
                                        </p:attrNameLst>
                                      </p:cBhvr>
                                      <p:tavLst>
                                        <p:tav tm="0">
                                          <p:val>
                                            <p:fltVal val="90"/>
                                          </p:val>
                                        </p:tav>
                                        <p:tav tm="100000">
                                          <p:val>
                                            <p:fltVal val="0"/>
                                          </p:val>
                                        </p:tav>
                                      </p:tavLst>
                                    </p:anim>
                                    <p:animEffect transition="in" filter="fade">
                                      <p:cBhvr>
                                        <p:cTn id="44" dur="1000"/>
                                        <p:tgtEl>
                                          <p:spTgt spid="61"/>
                                        </p:tgtEl>
                                      </p:cBhvr>
                                    </p:animEffect>
                                  </p:childTnLst>
                                </p:cTn>
                              </p:par>
                              <p:par>
                                <p:cTn id="45" presetID="3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1000" fill="hold"/>
                                        <p:tgtEl>
                                          <p:spTgt spid="64"/>
                                        </p:tgtEl>
                                        <p:attrNameLst>
                                          <p:attrName>ppt_w</p:attrName>
                                        </p:attrNameLst>
                                      </p:cBhvr>
                                      <p:tavLst>
                                        <p:tav tm="0">
                                          <p:val>
                                            <p:fltVal val="0"/>
                                          </p:val>
                                        </p:tav>
                                        <p:tav tm="100000">
                                          <p:val>
                                            <p:strVal val="#ppt_w"/>
                                          </p:val>
                                        </p:tav>
                                      </p:tavLst>
                                    </p:anim>
                                    <p:anim calcmode="lin" valueType="num">
                                      <p:cBhvr>
                                        <p:cTn id="48" dur="1000" fill="hold"/>
                                        <p:tgtEl>
                                          <p:spTgt spid="64"/>
                                        </p:tgtEl>
                                        <p:attrNameLst>
                                          <p:attrName>ppt_h</p:attrName>
                                        </p:attrNameLst>
                                      </p:cBhvr>
                                      <p:tavLst>
                                        <p:tav tm="0">
                                          <p:val>
                                            <p:fltVal val="0"/>
                                          </p:val>
                                        </p:tav>
                                        <p:tav tm="100000">
                                          <p:val>
                                            <p:strVal val="#ppt_h"/>
                                          </p:val>
                                        </p:tav>
                                      </p:tavLst>
                                    </p:anim>
                                    <p:anim calcmode="lin" valueType="num">
                                      <p:cBhvr>
                                        <p:cTn id="49" dur="1000" fill="hold"/>
                                        <p:tgtEl>
                                          <p:spTgt spid="64"/>
                                        </p:tgtEl>
                                        <p:attrNameLst>
                                          <p:attrName>style.rotation</p:attrName>
                                        </p:attrNameLst>
                                      </p:cBhvr>
                                      <p:tavLst>
                                        <p:tav tm="0">
                                          <p:val>
                                            <p:fltVal val="90"/>
                                          </p:val>
                                        </p:tav>
                                        <p:tav tm="100000">
                                          <p:val>
                                            <p:fltVal val="0"/>
                                          </p:val>
                                        </p:tav>
                                      </p:tavLst>
                                    </p:anim>
                                    <p:animEffect transition="in" filter="fade">
                                      <p:cBhvr>
                                        <p:cTn id="50" dur="1000"/>
                                        <p:tgtEl>
                                          <p:spTgt spid="64"/>
                                        </p:tgtEl>
                                      </p:cBhvr>
                                    </p:animEffect>
                                  </p:childTnLst>
                                </p:cTn>
                              </p:par>
                              <p:par>
                                <p:cTn id="51" presetID="3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p:cTn id="53" dur="1000" fill="hold"/>
                                        <p:tgtEl>
                                          <p:spTgt spid="68"/>
                                        </p:tgtEl>
                                        <p:attrNameLst>
                                          <p:attrName>ppt_w</p:attrName>
                                        </p:attrNameLst>
                                      </p:cBhvr>
                                      <p:tavLst>
                                        <p:tav tm="0">
                                          <p:val>
                                            <p:fltVal val="0"/>
                                          </p:val>
                                        </p:tav>
                                        <p:tav tm="100000">
                                          <p:val>
                                            <p:strVal val="#ppt_w"/>
                                          </p:val>
                                        </p:tav>
                                      </p:tavLst>
                                    </p:anim>
                                    <p:anim calcmode="lin" valueType="num">
                                      <p:cBhvr>
                                        <p:cTn id="54" dur="1000" fill="hold"/>
                                        <p:tgtEl>
                                          <p:spTgt spid="68"/>
                                        </p:tgtEl>
                                        <p:attrNameLst>
                                          <p:attrName>ppt_h</p:attrName>
                                        </p:attrNameLst>
                                      </p:cBhvr>
                                      <p:tavLst>
                                        <p:tav tm="0">
                                          <p:val>
                                            <p:fltVal val="0"/>
                                          </p:val>
                                        </p:tav>
                                        <p:tav tm="100000">
                                          <p:val>
                                            <p:strVal val="#ppt_h"/>
                                          </p:val>
                                        </p:tav>
                                      </p:tavLst>
                                    </p:anim>
                                    <p:anim calcmode="lin" valueType="num">
                                      <p:cBhvr>
                                        <p:cTn id="55" dur="1000" fill="hold"/>
                                        <p:tgtEl>
                                          <p:spTgt spid="68"/>
                                        </p:tgtEl>
                                        <p:attrNameLst>
                                          <p:attrName>style.rotation</p:attrName>
                                        </p:attrNameLst>
                                      </p:cBhvr>
                                      <p:tavLst>
                                        <p:tav tm="0">
                                          <p:val>
                                            <p:fltVal val="90"/>
                                          </p:val>
                                        </p:tav>
                                        <p:tav tm="100000">
                                          <p:val>
                                            <p:fltVal val="0"/>
                                          </p:val>
                                        </p:tav>
                                      </p:tavLst>
                                    </p:anim>
                                    <p:animEffect transition="in" filter="fade">
                                      <p:cBhvr>
                                        <p:cTn id="56" dur="1000"/>
                                        <p:tgtEl>
                                          <p:spTgt spid="68"/>
                                        </p:tgtEl>
                                      </p:cBhvr>
                                    </p:animEffect>
                                  </p:childTnLst>
                                </p:cTn>
                              </p:par>
                              <p:par>
                                <p:cTn id="57" presetID="3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1000" fill="hold"/>
                                        <p:tgtEl>
                                          <p:spTgt spid="71"/>
                                        </p:tgtEl>
                                        <p:attrNameLst>
                                          <p:attrName>ppt_w</p:attrName>
                                        </p:attrNameLst>
                                      </p:cBhvr>
                                      <p:tavLst>
                                        <p:tav tm="0">
                                          <p:val>
                                            <p:fltVal val="0"/>
                                          </p:val>
                                        </p:tav>
                                        <p:tav tm="100000">
                                          <p:val>
                                            <p:strVal val="#ppt_w"/>
                                          </p:val>
                                        </p:tav>
                                      </p:tavLst>
                                    </p:anim>
                                    <p:anim calcmode="lin" valueType="num">
                                      <p:cBhvr>
                                        <p:cTn id="60" dur="1000" fill="hold"/>
                                        <p:tgtEl>
                                          <p:spTgt spid="71"/>
                                        </p:tgtEl>
                                        <p:attrNameLst>
                                          <p:attrName>ppt_h</p:attrName>
                                        </p:attrNameLst>
                                      </p:cBhvr>
                                      <p:tavLst>
                                        <p:tav tm="0">
                                          <p:val>
                                            <p:fltVal val="0"/>
                                          </p:val>
                                        </p:tav>
                                        <p:tav tm="100000">
                                          <p:val>
                                            <p:strVal val="#ppt_h"/>
                                          </p:val>
                                        </p:tav>
                                      </p:tavLst>
                                    </p:anim>
                                    <p:anim calcmode="lin" valueType="num">
                                      <p:cBhvr>
                                        <p:cTn id="61" dur="1000" fill="hold"/>
                                        <p:tgtEl>
                                          <p:spTgt spid="71"/>
                                        </p:tgtEl>
                                        <p:attrNameLst>
                                          <p:attrName>style.rotation</p:attrName>
                                        </p:attrNameLst>
                                      </p:cBhvr>
                                      <p:tavLst>
                                        <p:tav tm="0">
                                          <p:val>
                                            <p:fltVal val="90"/>
                                          </p:val>
                                        </p:tav>
                                        <p:tav tm="100000">
                                          <p:val>
                                            <p:fltVal val="0"/>
                                          </p:val>
                                        </p:tav>
                                      </p:tavLst>
                                    </p:anim>
                                    <p:animEffect transition="in" filter="fade">
                                      <p:cBhvr>
                                        <p:cTn id="62" dur="1000"/>
                                        <p:tgtEl>
                                          <p:spTgt spid="7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fltVal val="0"/>
                                          </p:val>
                                        </p:tav>
                                        <p:tav tm="100000">
                                          <p:val>
                                            <p:strVal val="#ppt_w"/>
                                          </p:val>
                                        </p:tav>
                                      </p:tavLst>
                                    </p:anim>
                                    <p:anim calcmode="lin" valueType="num">
                                      <p:cBhvr>
                                        <p:cTn id="66" dur="1000" fill="hold"/>
                                        <p:tgtEl>
                                          <p:spTgt spid="44"/>
                                        </p:tgtEl>
                                        <p:attrNameLst>
                                          <p:attrName>ppt_h</p:attrName>
                                        </p:attrNameLst>
                                      </p:cBhvr>
                                      <p:tavLst>
                                        <p:tav tm="0">
                                          <p:val>
                                            <p:fltVal val="0"/>
                                          </p:val>
                                        </p:tav>
                                        <p:tav tm="100000">
                                          <p:val>
                                            <p:strVal val="#ppt_h"/>
                                          </p:val>
                                        </p:tav>
                                      </p:tavLst>
                                    </p:anim>
                                    <p:anim calcmode="lin" valueType="num">
                                      <p:cBhvr>
                                        <p:cTn id="67" dur="1000" fill="hold"/>
                                        <p:tgtEl>
                                          <p:spTgt spid="44"/>
                                        </p:tgtEl>
                                        <p:attrNameLst>
                                          <p:attrName>style.rotation</p:attrName>
                                        </p:attrNameLst>
                                      </p:cBhvr>
                                      <p:tavLst>
                                        <p:tav tm="0">
                                          <p:val>
                                            <p:fltVal val="90"/>
                                          </p:val>
                                        </p:tav>
                                        <p:tav tm="100000">
                                          <p:val>
                                            <p:fltVal val="0"/>
                                          </p:val>
                                        </p:tav>
                                      </p:tavLst>
                                    </p:anim>
                                    <p:animEffect transition="in" filter="fade">
                                      <p:cBhvr>
                                        <p:cTn id="68" dur="10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1500"/>
                                  </p:stCondLst>
                                  <p:childTnLst>
                                    <p:animEffect transition="out" filter="fade">
                                      <p:cBhvr>
                                        <p:cTn id="72" dur="500"/>
                                        <p:tgtEl>
                                          <p:spTgt spid="80"/>
                                        </p:tgtEl>
                                      </p:cBhvr>
                                    </p:animEffect>
                                    <p:set>
                                      <p:cBhvr>
                                        <p:cTn id="73"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57" grpId="0"/>
      <p:bldP spid="44"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61492"/>
            <a:ext cx="129614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目录</a:t>
            </a:r>
          </a:p>
        </p:txBody>
      </p:sp>
      <p:grpSp>
        <p:nvGrpSpPr>
          <p:cNvPr id="27" name="组合 26"/>
          <p:cNvGrpSpPr/>
          <p:nvPr/>
        </p:nvGrpSpPr>
        <p:grpSpPr>
          <a:xfrm>
            <a:off x="1335131" y="1705372"/>
            <a:ext cx="6549237" cy="540000"/>
            <a:chOff x="1335131" y="1705372"/>
            <a:chExt cx="6549237" cy="540000"/>
          </a:xfrm>
        </p:grpSpPr>
        <p:sp>
          <p:nvSpPr>
            <p:cNvPr id="16" name="平行四边形 15"/>
            <p:cNvSpPr/>
            <p:nvPr/>
          </p:nvSpPr>
          <p:spPr>
            <a:xfrm>
              <a:off x="2843808" y="1705372"/>
              <a:ext cx="5040560" cy="538612"/>
            </a:xfrm>
            <a:prstGeom prst="parallelogram">
              <a:avLst/>
            </a:prstGeom>
            <a:solidFill>
              <a:srgbClr val="A10A13"/>
            </a:solidFill>
            <a:ln w="9525">
              <a:noFill/>
              <a:miter lim="800000"/>
            </a:ln>
          </p:spPr>
          <p:txBody>
            <a:bodyPr wrap="none" anchor="ctr"/>
            <a:lstStyle/>
            <a:p>
              <a:pPr algn="ctr" defTabSz="1028700" fontAlgn="base">
                <a:spcBef>
                  <a:spcPct val="0"/>
                </a:spcBef>
                <a:spcAft>
                  <a:spcPct val="0"/>
                </a:spcAft>
              </a:pPr>
              <a:r>
                <a:rPr lang="zh-CN" altLang="en-US" sz="2000">
                  <a:solidFill>
                    <a:schemeClr val="bg1"/>
                  </a:solidFill>
                  <a:latin typeface="微软雅黑" panose="020B0503020204020204" pitchFamily="34" charset="-122"/>
                  <a:ea typeface="微软雅黑" panose="020B0503020204020204" pitchFamily="34" charset="-122"/>
                </a:rPr>
                <a:t>复 估 概 况</a:t>
              </a:r>
            </a:p>
          </p:txBody>
        </p:sp>
        <p:sp>
          <p:nvSpPr>
            <p:cNvPr id="19" name="平行四边形 18"/>
            <p:cNvSpPr/>
            <p:nvPr/>
          </p:nvSpPr>
          <p:spPr>
            <a:xfrm>
              <a:off x="1335131" y="1705372"/>
              <a:ext cx="1656184" cy="538612"/>
            </a:xfrm>
            <a:prstGeom prst="parallelogram">
              <a:avLst/>
            </a:prstGeom>
            <a:solidFill>
              <a:schemeClr val="tx1">
                <a:lumMod val="50000"/>
                <a:lumOff val="50000"/>
              </a:schemeClr>
            </a:solidFill>
            <a:ln w="9525">
              <a:noFill/>
              <a:miter lim="800000"/>
            </a:ln>
          </p:spPr>
          <p:txBody>
            <a:bodyPr wrap="none" anchor="ctr"/>
            <a:lstStyle/>
            <a:p>
              <a:pPr algn="ctr" defTabSz="1028700" fontAlgn="base">
                <a:spcBef>
                  <a:spcPct val="0"/>
                </a:spcBef>
                <a:spcAft>
                  <a:spcPct val="0"/>
                </a:spcAft>
              </a:pPr>
              <a:r>
                <a:rPr lang="zh-CN" altLang="en-US">
                  <a:solidFill>
                    <a:schemeClr val="bg1"/>
                  </a:solidFill>
                  <a:latin typeface="微软雅黑" panose="020B0503020204020204" pitchFamily="34" charset="-122"/>
                  <a:ea typeface="微软雅黑" panose="020B0503020204020204" pitchFamily="34" charset="-122"/>
                </a:rPr>
                <a:t>第一部分</a:t>
              </a:r>
            </a:p>
          </p:txBody>
        </p:sp>
        <p:sp>
          <p:nvSpPr>
            <p:cNvPr id="22" name="矩形 21"/>
            <p:cNvSpPr/>
            <p:nvPr/>
          </p:nvSpPr>
          <p:spPr>
            <a:xfrm>
              <a:off x="7452320" y="1705372"/>
              <a:ext cx="432048" cy="540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endParaRPr lang="zh-CN" altLang="en-US" sz="2000">
                <a:solidFill>
                  <a:schemeClr val="bg1"/>
                </a:solidFill>
                <a:latin typeface="方正姚体" panose="02010601030101010101" pitchFamily="2" charset="-122"/>
                <a:ea typeface="方正姚体" panose="02010601030101010101" pitchFamily="2" charset="-122"/>
              </a:endParaRPr>
            </a:p>
          </p:txBody>
        </p:sp>
      </p:grpSp>
      <p:grpSp>
        <p:nvGrpSpPr>
          <p:cNvPr id="43" name="组合 42"/>
          <p:cNvGrpSpPr/>
          <p:nvPr/>
        </p:nvGrpSpPr>
        <p:grpSpPr>
          <a:xfrm>
            <a:off x="1343515" y="2641476"/>
            <a:ext cx="6540853" cy="545463"/>
            <a:chOff x="1343515" y="2641476"/>
            <a:chExt cx="6540853" cy="545463"/>
          </a:xfrm>
        </p:grpSpPr>
        <p:sp>
          <p:nvSpPr>
            <p:cNvPr id="18" name="平行四边形 17"/>
            <p:cNvSpPr/>
            <p:nvPr/>
          </p:nvSpPr>
          <p:spPr>
            <a:xfrm>
              <a:off x="2843808" y="2644372"/>
              <a:ext cx="5040560" cy="538612"/>
            </a:xfrm>
            <a:prstGeom prst="parallelogram">
              <a:avLst/>
            </a:prstGeom>
            <a:solidFill>
              <a:srgbClr val="A10A13"/>
            </a:solidFill>
            <a:ln w="9525">
              <a:noFill/>
              <a:miter lim="800000"/>
            </a:ln>
          </p:spPr>
          <p:txBody>
            <a:bodyPr wrap="none" anchor="ctr"/>
            <a:lstStyle/>
            <a:p>
              <a:pPr algn="ctr" defTabSz="1028700" fontAlgn="base">
                <a:spcBef>
                  <a:spcPct val="0"/>
                </a:spcBef>
                <a:spcAft>
                  <a:spcPct val="0"/>
                </a:spcAft>
              </a:pPr>
              <a:r>
                <a:rPr lang="zh-CN" altLang="en-US" sz="2000">
                  <a:solidFill>
                    <a:schemeClr val="bg1"/>
                  </a:solidFill>
                  <a:latin typeface="微软雅黑" panose="020B0503020204020204" pitchFamily="34" charset="-122"/>
                  <a:ea typeface="微软雅黑" panose="020B0503020204020204" pitchFamily="34" charset="-122"/>
                </a:rPr>
                <a:t>复 估 流 程 及 方 法</a:t>
              </a:r>
            </a:p>
          </p:txBody>
        </p:sp>
        <p:sp>
          <p:nvSpPr>
            <p:cNvPr id="21" name="平行四边形 20"/>
            <p:cNvSpPr/>
            <p:nvPr/>
          </p:nvSpPr>
          <p:spPr>
            <a:xfrm>
              <a:off x="1343515" y="2648327"/>
              <a:ext cx="1656184" cy="538612"/>
            </a:xfrm>
            <a:prstGeom prst="parallelogram">
              <a:avLst/>
            </a:prstGeom>
            <a:solidFill>
              <a:schemeClr val="tx1">
                <a:lumMod val="50000"/>
                <a:lumOff val="50000"/>
              </a:schemeClr>
            </a:solidFill>
            <a:ln w="9525">
              <a:noFill/>
              <a:miter lim="800000"/>
            </a:ln>
          </p:spPr>
          <p:txBody>
            <a:bodyPr wrap="none" anchor="ctr"/>
            <a:lstStyle/>
            <a:p>
              <a:pPr algn="ctr" defTabSz="1028700" fontAlgn="base">
                <a:spcBef>
                  <a:spcPct val="0"/>
                </a:spcBef>
                <a:spcAft>
                  <a:spcPct val="0"/>
                </a:spcAft>
              </a:pPr>
              <a:r>
                <a:rPr lang="zh-CN" altLang="en-US">
                  <a:solidFill>
                    <a:schemeClr val="bg1"/>
                  </a:solidFill>
                  <a:latin typeface="微软雅黑" panose="020B0503020204020204" pitchFamily="34" charset="-122"/>
                  <a:ea typeface="微软雅黑" panose="020B0503020204020204" pitchFamily="34" charset="-122"/>
                </a:rPr>
                <a:t>第二部分</a:t>
              </a:r>
            </a:p>
          </p:txBody>
        </p:sp>
        <p:sp>
          <p:nvSpPr>
            <p:cNvPr id="23" name="矩形 22"/>
            <p:cNvSpPr/>
            <p:nvPr/>
          </p:nvSpPr>
          <p:spPr>
            <a:xfrm>
              <a:off x="7452320" y="2641476"/>
              <a:ext cx="432048" cy="540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335131" y="3613644"/>
            <a:ext cx="6549237" cy="540000"/>
            <a:chOff x="1335131" y="3613644"/>
            <a:chExt cx="6549237" cy="540000"/>
          </a:xfrm>
        </p:grpSpPr>
        <p:sp>
          <p:nvSpPr>
            <p:cNvPr id="17" name="平行四边形 16"/>
            <p:cNvSpPr/>
            <p:nvPr/>
          </p:nvSpPr>
          <p:spPr>
            <a:xfrm>
              <a:off x="2843808" y="3615032"/>
              <a:ext cx="5040560" cy="538612"/>
            </a:xfrm>
            <a:prstGeom prst="parallelogram">
              <a:avLst/>
            </a:prstGeom>
            <a:solidFill>
              <a:srgbClr val="A10A13"/>
            </a:solidFill>
            <a:ln w="9525">
              <a:noFill/>
              <a:miter lim="800000"/>
            </a:ln>
          </p:spPr>
          <p:txBody>
            <a:bodyPr wrap="none" anchor="ctr"/>
            <a:lstStyle/>
            <a:p>
              <a:pPr algn="ctr" defTabSz="1028700" fontAlgn="base">
                <a:spcBef>
                  <a:spcPct val="0"/>
                </a:spcBef>
                <a:spcAft>
                  <a:spcPct val="0"/>
                </a:spcAft>
              </a:pPr>
              <a:r>
                <a:rPr lang="zh-CN" altLang="en-US" sz="2000">
                  <a:solidFill>
                    <a:schemeClr val="bg1"/>
                  </a:solidFill>
                  <a:latin typeface="微软雅黑" panose="020B0503020204020204" pitchFamily="34" charset="-122"/>
                  <a:ea typeface="微软雅黑" panose="020B0503020204020204" pitchFamily="34" charset="-122"/>
                </a:rPr>
                <a:t>结 果 分 析 及 管 理 建 议</a:t>
              </a:r>
            </a:p>
          </p:txBody>
        </p:sp>
        <p:sp>
          <p:nvSpPr>
            <p:cNvPr id="20" name="平行四边形 19"/>
            <p:cNvSpPr/>
            <p:nvPr/>
          </p:nvSpPr>
          <p:spPr>
            <a:xfrm>
              <a:off x="1335131" y="3615032"/>
              <a:ext cx="1656184" cy="538612"/>
            </a:xfrm>
            <a:prstGeom prst="parallelogram">
              <a:avLst/>
            </a:prstGeom>
            <a:solidFill>
              <a:schemeClr val="tx1">
                <a:lumMod val="50000"/>
                <a:lumOff val="50000"/>
              </a:schemeClr>
            </a:solidFill>
            <a:ln w="9525">
              <a:noFill/>
              <a:miter lim="800000"/>
            </a:ln>
          </p:spPr>
          <p:txBody>
            <a:bodyPr wrap="none" anchor="ctr"/>
            <a:lstStyle/>
            <a:p>
              <a:pPr algn="ctr" defTabSz="1028700" fontAlgn="base">
                <a:spcBef>
                  <a:spcPct val="0"/>
                </a:spcBef>
                <a:spcAft>
                  <a:spcPct val="0"/>
                </a:spcAft>
              </a:pPr>
              <a:r>
                <a:rPr lang="zh-CN" altLang="en-US">
                  <a:solidFill>
                    <a:schemeClr val="bg1"/>
                  </a:solidFill>
                  <a:latin typeface="微软雅黑" panose="020B0503020204020204" pitchFamily="34" charset="-122"/>
                  <a:ea typeface="微软雅黑" panose="020B0503020204020204" pitchFamily="34" charset="-122"/>
                </a:rPr>
                <a:t>第三部分</a:t>
              </a:r>
            </a:p>
          </p:txBody>
        </p:sp>
        <p:sp>
          <p:nvSpPr>
            <p:cNvPr id="24" name="矩形 23"/>
            <p:cNvSpPr/>
            <p:nvPr/>
          </p:nvSpPr>
          <p:spPr>
            <a:xfrm>
              <a:off x="7452320" y="3613644"/>
              <a:ext cx="432048" cy="540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1475656" y="486338"/>
            <a:ext cx="6228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455521" y="-94828"/>
            <a:ext cx="3508967" cy="1163875"/>
            <a:chOff x="5455521" y="-94828"/>
            <a:chExt cx="3508967" cy="1163875"/>
          </a:xfrm>
        </p:grpSpPr>
        <p:grpSp>
          <p:nvGrpSpPr>
            <p:cNvPr id="28" name="组合 20"/>
            <p:cNvGrpSpPr/>
            <p:nvPr/>
          </p:nvGrpSpPr>
          <p:grpSpPr>
            <a:xfrm>
              <a:off x="7308440" y="-94828"/>
              <a:ext cx="1224000" cy="1163875"/>
              <a:chOff x="1457638" y="995327"/>
              <a:chExt cx="1247520" cy="1250333"/>
            </a:xfrm>
          </p:grpSpPr>
          <p:sp>
            <p:nvSpPr>
              <p:cNvPr id="35" name="梯形 3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3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梯形 3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
            <p:cNvSpPr/>
            <p:nvPr/>
          </p:nvSpPr>
          <p:spPr>
            <a:xfrm>
              <a:off x="8298487" y="193204"/>
              <a:ext cx="666001" cy="612000"/>
            </a:xfrm>
            <a:prstGeom prst="rect">
              <a:avLst/>
            </a:prstGeom>
            <a:solidFill>
              <a:srgbClr val="A10A13"/>
            </a:solidFill>
            <a:ln w="9525">
              <a:noFill/>
              <a:miter lim="800000"/>
            </a:ln>
          </p:spPr>
          <p:txBody>
            <a:bodyPr wrap="none" anchor="ctr"/>
            <a:lstStyle/>
            <a:p>
              <a:pP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31" name="矩形 3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3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sp>
        <p:nvSpPr>
          <p:cNvPr id="45" name="灯片编号占位符 44"/>
          <p:cNvSpPr>
            <a:spLocks noGrp="1"/>
          </p:cNvSpPr>
          <p:nvPr>
            <p:ph type="sldNum" sz="quarter" idx="12"/>
          </p:nvPr>
        </p:nvSpPr>
        <p:spPr/>
        <p:txBody>
          <a:bodyPr/>
          <a:lstStyle/>
          <a:p>
            <a:fld id="{7A2A8BC0-0B57-4FB9-9550-1F6C2F1EF75C}" type="slidenum">
              <a:rPr lang="zh-CN" altLang="en-US" smtClean="0"/>
              <a:t>2</a:t>
            </a:fld>
            <a:endParaRPr lang="zh-CN" altLang="en-US"/>
          </a:p>
        </p:txBody>
      </p:sp>
      <p:sp>
        <p:nvSpPr>
          <p:cNvPr id="46" name="文本框 45"/>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 fill="hold"/>
                                        <p:tgtEl>
                                          <p:spTgt spid="27"/>
                                        </p:tgtEl>
                                        <p:attrNameLst>
                                          <p:attrName>ppt_x</p:attrName>
                                        </p:attrNameLst>
                                      </p:cBhvr>
                                      <p:tavLst>
                                        <p:tav tm="0">
                                          <p:val>
                                            <p:strVal val="0-#ppt_w/2"/>
                                          </p:val>
                                        </p:tav>
                                        <p:tav tm="100000">
                                          <p:val>
                                            <p:strVal val="#ppt_x"/>
                                          </p:val>
                                        </p:tav>
                                      </p:tavLst>
                                    </p:anim>
                                    <p:anim calcmode="lin" valueType="num">
                                      <p:cBhvr additive="base">
                                        <p:cTn id="8" dur="2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200" fill="hold"/>
                                        <p:tgtEl>
                                          <p:spTgt spid="43"/>
                                        </p:tgtEl>
                                        <p:attrNameLst>
                                          <p:attrName>ppt_x</p:attrName>
                                        </p:attrNameLst>
                                      </p:cBhvr>
                                      <p:tavLst>
                                        <p:tav tm="0">
                                          <p:val>
                                            <p:strVal val="0-#ppt_w/2"/>
                                          </p:val>
                                        </p:tav>
                                        <p:tav tm="100000">
                                          <p:val>
                                            <p:strVal val="#ppt_x"/>
                                          </p:val>
                                        </p:tav>
                                      </p:tavLst>
                                    </p:anim>
                                    <p:anim calcmode="lin" valueType="num">
                                      <p:cBhvr additive="base">
                                        <p:cTn id="14" dur="2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200" fill="hold"/>
                                        <p:tgtEl>
                                          <p:spTgt spid="44"/>
                                        </p:tgtEl>
                                        <p:attrNameLst>
                                          <p:attrName>ppt_x</p:attrName>
                                        </p:attrNameLst>
                                      </p:cBhvr>
                                      <p:tavLst>
                                        <p:tav tm="0">
                                          <p:val>
                                            <p:strVal val="0-#ppt_w/2"/>
                                          </p:val>
                                        </p:tav>
                                        <p:tav tm="100000">
                                          <p:val>
                                            <p:strVal val="#ppt_x"/>
                                          </p:val>
                                        </p:tav>
                                      </p:tavLst>
                                    </p:anim>
                                    <p:anim calcmode="lin" valueType="num">
                                      <p:cBhvr additive="base">
                                        <p:cTn id="20" dur="2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150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贷前阶段</a:t>
            </a:r>
          </a:p>
        </p:txBody>
      </p:sp>
      <p:sp>
        <p:nvSpPr>
          <p:cNvPr id="30" name="TextBox 29"/>
          <p:cNvSpPr txBox="1"/>
          <p:nvPr/>
        </p:nvSpPr>
        <p:spPr>
          <a:xfrm>
            <a:off x="2627784" y="949896"/>
            <a:ext cx="3888432"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抵质押物位置偏远</a:t>
            </a:r>
          </a:p>
        </p:txBody>
      </p:sp>
      <p:pic>
        <p:nvPicPr>
          <p:cNvPr id="44" name="图片 16" descr="thumb__240_1416797019939.jpg"/>
          <p:cNvPicPr>
            <a:picLocks noChangeAspect="1"/>
          </p:cNvPicPr>
          <p:nvPr/>
        </p:nvPicPr>
        <p:blipFill>
          <a:blip r:embed="rId3">
            <a:lum contrast="20000"/>
          </a:blip>
          <a:srcRect b="13235"/>
          <a:stretch>
            <a:fillRect/>
          </a:stretch>
        </p:blipFill>
        <p:spPr bwMode="auto">
          <a:xfrm>
            <a:off x="5076056" y="1777379"/>
            <a:ext cx="3744416" cy="3529353"/>
          </a:xfrm>
          <a:prstGeom prst="rect">
            <a:avLst/>
          </a:prstGeom>
          <a:noFill/>
          <a:ln w="9525">
            <a:noFill/>
            <a:miter lim="800000"/>
            <a:headEnd/>
            <a:tailEnd/>
          </a:ln>
        </p:spPr>
      </p:pic>
      <p:sp>
        <p:nvSpPr>
          <p:cNvPr id="49" name="矩形 48"/>
          <p:cNvSpPr/>
          <p:nvPr/>
        </p:nvSpPr>
        <p:spPr>
          <a:xfrm>
            <a:off x="611560" y="1744712"/>
            <a:ext cx="4283968" cy="2492990"/>
          </a:xfrm>
          <a:prstGeom prst="rect">
            <a:avLst/>
          </a:prstGeom>
        </p:spPr>
        <p:txBody>
          <a:bodyPr wrap="square">
            <a:spAutoFit/>
          </a:bodyPr>
          <a:lstStyle/>
          <a:p>
            <a:pPr eaLnBrk="0" hangingPunct="0">
              <a:lnSpc>
                <a:spcPct val="150000"/>
              </a:lnSpc>
            </a:pPr>
            <a:r>
              <a:rPr lang="zh-CN" altLang="en-US" sz="1300" b="1">
                <a:latin typeface="微软雅黑" panose="020B0503020204020204" pitchFamily="34" charset="-122"/>
                <a:ea typeface="微软雅黑" panose="020B0503020204020204" pitchFamily="34" charset="-122"/>
              </a:rPr>
              <a:t>涉及分行：</a:t>
            </a:r>
            <a:r>
              <a:rPr lang="en-US" altLang="zh-CN" sz="1300" b="1">
                <a:latin typeface="微软雅黑" panose="020B0503020204020204" pitchFamily="34" charset="-122"/>
                <a:ea typeface="微软雅黑" panose="020B0503020204020204" pitchFamily="34" charset="-122"/>
              </a:rPr>
              <a:t>CD</a:t>
            </a:r>
            <a:r>
              <a:rPr lang="zh-CN" altLang="en-US" sz="1300" b="1">
                <a:latin typeface="微软雅黑" panose="020B0503020204020204" pitchFamily="34" charset="-122"/>
                <a:ea typeface="微软雅黑" panose="020B0503020204020204" pitchFamily="34" charset="-122"/>
              </a:rPr>
              <a:t>分行</a:t>
            </a:r>
            <a:endParaRPr lang="en-US" altLang="zh-CN" sz="1300" b="1">
              <a:latin typeface="微软雅黑" panose="020B0503020204020204" pitchFamily="34" charset="-122"/>
              <a:ea typeface="微软雅黑" panose="020B0503020204020204" pitchFamily="34" charset="-122"/>
            </a:endParaRPr>
          </a:p>
          <a:p>
            <a:pPr eaLnBrk="0" hangingPunct="0">
              <a:lnSpc>
                <a:spcPct val="150000"/>
              </a:lnSpc>
            </a:pPr>
            <a:r>
              <a:rPr lang="zh-CN" altLang="en-US" sz="1300" b="1">
                <a:latin typeface="微软雅黑" panose="020B0503020204020204" pitchFamily="34" charset="-122"/>
                <a:ea typeface="微软雅黑" panose="020B0503020204020204" pitchFamily="34" charset="-122"/>
              </a:rPr>
              <a:t>客户名称：</a:t>
            </a:r>
            <a:r>
              <a:rPr lang="en-US" altLang="zh-CN" sz="1300">
                <a:latin typeface="微软雅黑" panose="020B0503020204020204" pitchFamily="34" charset="-122"/>
                <a:ea typeface="微软雅黑" panose="020B0503020204020204" pitchFamily="34" charset="-122"/>
              </a:rPr>
              <a:t>CDGH</a:t>
            </a:r>
            <a:r>
              <a:rPr lang="zh-CN" altLang="en-US" sz="1300">
                <a:latin typeface="微软雅黑" panose="020B0503020204020204" pitchFamily="34" charset="-122"/>
                <a:ea typeface="微软雅黑" panose="020B0503020204020204" pitchFamily="34" charset="-122"/>
              </a:rPr>
              <a:t>置业有限责任公司</a:t>
            </a:r>
          </a:p>
          <a:p>
            <a:pPr>
              <a:lnSpc>
                <a:spcPct val="150000"/>
              </a:lnSpc>
            </a:pPr>
            <a:r>
              <a:rPr lang="zh-CN" altLang="en-US" sz="1300" b="1">
                <a:latin typeface="微软雅黑" panose="020B0503020204020204" pitchFamily="34" charset="-122"/>
                <a:ea typeface="微软雅黑" panose="020B0503020204020204" pitchFamily="34" charset="-122"/>
              </a:rPr>
              <a:t>项目描述：</a:t>
            </a:r>
            <a:r>
              <a:rPr lang="zh-CN" altLang="en-US" sz="1300">
                <a:latin typeface="微软雅黑" panose="020B0503020204020204" pitchFamily="34" charset="-122"/>
                <a:ea typeface="微软雅黑" panose="020B0503020204020204" pitchFamily="34" charset="-122"/>
              </a:rPr>
              <a:t>该借款实际质押物为股权（</a:t>
            </a:r>
            <a:r>
              <a:rPr lang="en-US" altLang="zh-CN" sz="1300">
                <a:latin typeface="微软雅黑" panose="020B0503020204020204" pitchFamily="34" charset="-122"/>
                <a:ea typeface="微软雅黑" panose="020B0503020204020204" pitchFamily="34" charset="-122"/>
              </a:rPr>
              <a:t>YLG</a:t>
            </a:r>
            <a:r>
              <a:rPr lang="zh-CN" altLang="en-US" sz="1300">
                <a:latin typeface="微软雅黑" panose="020B0503020204020204" pitchFamily="34" charset="-122"/>
                <a:ea typeface="微软雅黑" panose="020B0503020204020204" pitchFamily="34" charset="-122"/>
              </a:rPr>
              <a:t>持有</a:t>
            </a:r>
            <a:r>
              <a:rPr lang="en-US" altLang="zh-CN" sz="1300">
                <a:latin typeface="微软雅黑" panose="020B0503020204020204" pitchFamily="34" charset="-122"/>
                <a:ea typeface="微软雅黑" panose="020B0503020204020204" pitchFamily="34" charset="-122"/>
              </a:rPr>
              <a:t>MGSL</a:t>
            </a:r>
            <a:r>
              <a:rPr lang="zh-CN" altLang="en-US" sz="1300">
                <a:latin typeface="微软雅黑" panose="020B0503020204020204" pitchFamily="34" charset="-122"/>
                <a:ea typeface="微软雅黑" panose="020B0503020204020204" pitchFamily="34" charset="-122"/>
              </a:rPr>
              <a:t>科技公司</a:t>
            </a:r>
            <a:r>
              <a:rPr lang="en-US" altLang="zh-CN" sz="1300">
                <a:latin typeface="微软雅黑" panose="020B0503020204020204" pitchFamily="34" charset="-122"/>
                <a:ea typeface="微软雅黑" panose="020B0503020204020204" pitchFamily="34" charset="-122"/>
              </a:rPr>
              <a:t>6160</a:t>
            </a:r>
            <a:r>
              <a:rPr lang="zh-CN" altLang="en-US" sz="1300">
                <a:latin typeface="微软雅黑" panose="020B0503020204020204" pitchFamily="34" charset="-122"/>
                <a:ea typeface="微软雅黑" panose="020B0503020204020204" pitchFamily="34" charset="-122"/>
              </a:rPr>
              <a:t>万元新建水电站的经营权）（抵质押物编号：</a:t>
            </a:r>
            <a:r>
              <a:rPr lang="en-US" altLang="zh-CN" sz="1300">
                <a:latin typeface="微软雅黑" panose="020B0503020204020204" pitchFamily="34" charset="-122"/>
                <a:ea typeface="微软雅黑" panose="020B0503020204020204" pitchFamily="34" charset="-122"/>
              </a:rPr>
              <a:t>398720XXXX</a:t>
            </a:r>
            <a:r>
              <a:rPr lang="zh-CN" altLang="en-US" sz="1300">
                <a:latin typeface="微软雅黑" panose="020B0503020204020204" pitchFamily="34" charset="-122"/>
                <a:ea typeface="微软雅黑" panose="020B0503020204020204" pitchFamily="34" charset="-122"/>
              </a:rPr>
              <a:t>），该公司已取得水电站经营建设的相关手续，但该水电站</a:t>
            </a:r>
            <a:r>
              <a:rPr lang="zh-CN" altLang="en-US" sz="1300" b="1">
                <a:latin typeface="微软雅黑" panose="020B0503020204020204" pitchFamily="34" charset="-122"/>
                <a:ea typeface="微软雅黑" panose="020B0503020204020204" pitchFamily="34" charset="-122"/>
              </a:rPr>
              <a:t>位置偏远，交通不便，</a:t>
            </a:r>
            <a:r>
              <a:rPr lang="zh-CN" altLang="en-US" sz="1300">
                <a:latin typeface="微软雅黑" panose="020B0503020204020204" pitchFamily="34" charset="-122"/>
                <a:ea typeface="微软雅黑" panose="020B0503020204020204" pitchFamily="34" charset="-122"/>
              </a:rPr>
              <a:t>分行办理融资业务相关客户经理对于该水电站的建设及运营情况了解较少。</a:t>
            </a:r>
            <a:endParaRPr lang="zh-CN" altLang="en-US" sz="1300" b="1">
              <a:latin typeface="微软雅黑" panose="020B0503020204020204" pitchFamily="34" charset="-122"/>
              <a:ea typeface="微软雅黑" panose="020B0503020204020204" pitchFamily="34" charset="-122"/>
            </a:endParaRPr>
          </a:p>
        </p:txBody>
      </p:sp>
      <p:sp>
        <p:nvSpPr>
          <p:cNvPr id="50" name="矩形 49"/>
          <p:cNvSpPr/>
          <p:nvPr/>
        </p:nvSpPr>
        <p:spPr>
          <a:xfrm>
            <a:off x="576064" y="4576981"/>
            <a:ext cx="4427984" cy="584775"/>
          </a:xfrm>
          <a:prstGeom prst="rect">
            <a:avLst/>
          </a:prstGeom>
        </p:spPr>
        <p:txBody>
          <a:bodyPr wrap="square">
            <a:spAutoFit/>
          </a:bodyPr>
          <a:lstStyle/>
          <a:p>
            <a:r>
              <a:rPr lang="zh-CN" altLang="en-US" sz="1600" b="1" i="1">
                <a:latin typeface="微软雅黑" panose="020B0503020204020204" pitchFamily="34" charset="-122"/>
                <a:ea typeface="微软雅黑" panose="020B0503020204020204" pitchFamily="34" charset="-122"/>
              </a:rPr>
              <a:t>贷后的管理很容易流于形式</a:t>
            </a:r>
            <a:r>
              <a:rPr lang="zh-CN" altLang="en-US" sz="1600" i="1">
                <a:latin typeface="微软雅黑" panose="020B0503020204020204" pitchFamily="34" charset="-122"/>
                <a:ea typeface="微软雅黑" panose="020B0503020204020204" pitchFamily="34" charset="-122"/>
              </a:rPr>
              <a:t>，</a:t>
            </a:r>
            <a:r>
              <a:rPr lang="zh-CN" altLang="en-US" sz="1600" b="1" i="1">
                <a:latin typeface="微软雅黑" panose="020B0503020204020204" pitchFamily="34" charset="-122"/>
                <a:ea typeface="微软雅黑" panose="020B0503020204020204" pitchFamily="34" charset="-122"/>
              </a:rPr>
              <a:t>容易危及该笔借款资金的安全性。</a:t>
            </a:r>
            <a:endParaRPr lang="zh-CN" altLang="en-US" sz="1600" i="1"/>
          </a:p>
        </p:txBody>
      </p:sp>
      <p:sp>
        <p:nvSpPr>
          <p:cNvPr id="55" name="矩形 54"/>
          <p:cNvSpPr/>
          <p:nvPr/>
        </p:nvSpPr>
        <p:spPr>
          <a:xfrm>
            <a:off x="576064" y="4185582"/>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cxnSp>
        <p:nvCxnSpPr>
          <p:cNvPr id="56" name="直接连接符 55"/>
          <p:cNvCxnSpPr/>
          <p:nvPr/>
        </p:nvCxnSpPr>
        <p:spPr>
          <a:xfrm flipH="1">
            <a:off x="467544" y="1849388"/>
            <a:ext cx="0" cy="3348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5" name="灯片编号占位符 24"/>
          <p:cNvSpPr>
            <a:spLocks noGrp="1"/>
          </p:cNvSpPr>
          <p:nvPr>
            <p:ph type="sldNum" sz="quarter" idx="12"/>
          </p:nvPr>
        </p:nvSpPr>
        <p:spPr/>
        <p:txBody>
          <a:bodyPr/>
          <a:lstStyle/>
          <a:p>
            <a:fld id="{7A2A8BC0-0B57-4FB9-9550-1F6C2F1EF75C}" type="slidenum">
              <a:rPr lang="zh-CN" altLang="en-US" smtClean="0"/>
              <a:t>20</a:t>
            </a:fld>
            <a:endParaRPr lang="zh-CN" altLang="en-US"/>
          </a:p>
        </p:txBody>
      </p:sp>
      <p:grpSp>
        <p:nvGrpSpPr>
          <p:cNvPr id="26" name="组合 25"/>
          <p:cNvGrpSpPr/>
          <p:nvPr/>
        </p:nvGrpSpPr>
        <p:grpSpPr>
          <a:xfrm>
            <a:off x="2484504" y="-94828"/>
            <a:ext cx="6479984" cy="1163875"/>
            <a:chOff x="2484504" y="-94828"/>
            <a:chExt cx="6479984" cy="1163875"/>
          </a:xfrm>
        </p:grpSpPr>
        <p:cxnSp>
          <p:nvCxnSpPr>
            <p:cNvPr id="27" name="直接连接符 26"/>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8" name="组合 42"/>
            <p:cNvGrpSpPr/>
            <p:nvPr/>
          </p:nvGrpSpPr>
          <p:grpSpPr>
            <a:xfrm>
              <a:off x="5455521" y="-94828"/>
              <a:ext cx="3508967" cy="1163875"/>
              <a:chOff x="5455521" y="-94828"/>
              <a:chExt cx="3508967" cy="1163875"/>
            </a:xfrm>
          </p:grpSpPr>
          <p:grpSp>
            <p:nvGrpSpPr>
              <p:cNvPr id="31" name="组合 20"/>
              <p:cNvGrpSpPr/>
              <p:nvPr/>
            </p:nvGrpSpPr>
            <p:grpSpPr>
              <a:xfrm>
                <a:off x="7308440" y="-94828"/>
                <a:ext cx="1224000" cy="1163875"/>
                <a:chOff x="1457638" y="995327"/>
                <a:chExt cx="1247520" cy="1250333"/>
              </a:xfrm>
            </p:grpSpPr>
            <p:sp>
              <p:nvSpPr>
                <p:cNvPr id="47" name="梯形 46"/>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5" name="矩形 44"/>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6"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8" name="文本框 57"/>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 presetClass="entr" presetSubtype="2"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500" fill="hold"/>
                                        <p:tgtEl>
                                          <p:spTgt spid="44"/>
                                        </p:tgtEl>
                                        <p:attrNameLst>
                                          <p:attrName>ppt_x</p:attrName>
                                        </p:attrNameLst>
                                      </p:cBhvr>
                                      <p:tavLst>
                                        <p:tav tm="0">
                                          <p:val>
                                            <p:strVal val="1+#ppt_w/2"/>
                                          </p:val>
                                        </p:tav>
                                        <p:tav tm="100000">
                                          <p:val>
                                            <p:strVal val="#ppt_x"/>
                                          </p:val>
                                        </p:tav>
                                      </p:tavLst>
                                    </p:anim>
                                    <p:anim calcmode="lin" valueType="num">
                                      <p:cBhvr additive="base">
                                        <p:cTn id="1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1500"/>
                                  </p:stCondLst>
                                  <p:childTnLst>
                                    <p:animEffect transition="out" filter="fade">
                                      <p:cBhvr>
                                        <p:cTn id="33" dur="500"/>
                                        <p:tgtEl>
                                          <p:spTgt spid="58"/>
                                        </p:tgtEl>
                                      </p:cBhvr>
                                    </p:animEffect>
                                    <p:set>
                                      <p:cBhvr>
                                        <p:cTn id="34"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p:bldP spid="50" grpId="0"/>
      <p:bldP spid="55"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贷前阶段</a:t>
            </a:r>
          </a:p>
        </p:txBody>
      </p:sp>
      <p:sp>
        <p:nvSpPr>
          <p:cNvPr id="30" name="TextBox 29"/>
          <p:cNvSpPr txBox="1"/>
          <p:nvPr/>
        </p:nvSpPr>
        <p:spPr>
          <a:xfrm>
            <a:off x="2627784" y="949896"/>
            <a:ext cx="3888432"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抵质押物选择不当</a:t>
            </a:r>
          </a:p>
        </p:txBody>
      </p:sp>
      <p:sp>
        <p:nvSpPr>
          <p:cNvPr id="49" name="矩形 48"/>
          <p:cNvSpPr/>
          <p:nvPr/>
        </p:nvSpPr>
        <p:spPr>
          <a:xfrm>
            <a:off x="611560" y="1744712"/>
            <a:ext cx="4283968" cy="2657138"/>
          </a:xfrm>
          <a:prstGeom prst="rect">
            <a:avLst/>
          </a:prstGeom>
        </p:spPr>
        <p:txBody>
          <a:bodyPr wrap="square">
            <a:spAutoFit/>
          </a:bodyPr>
          <a:lstStyle/>
          <a:p>
            <a:pPr eaLnBrk="0" hangingPunct="0">
              <a:lnSpc>
                <a:spcPts val="2000"/>
              </a:lnSpc>
            </a:pPr>
            <a:r>
              <a:rPr lang="zh-CN" altLang="en-US" sz="1300" b="1">
                <a:latin typeface="微软雅黑" panose="020B0503020204020204" pitchFamily="34" charset="-122"/>
                <a:ea typeface="微软雅黑" panose="020B0503020204020204" pitchFamily="34" charset="-122"/>
              </a:rPr>
              <a:t>涉及分行：</a:t>
            </a:r>
            <a:r>
              <a:rPr lang="en-US" altLang="zh-CN" sz="1300" b="1">
                <a:latin typeface="微软雅黑" panose="020B0503020204020204" pitchFamily="34" charset="-122"/>
                <a:ea typeface="微软雅黑" panose="020B0503020204020204" pitchFamily="34" charset="-122"/>
              </a:rPr>
              <a:t>HHHT</a:t>
            </a:r>
            <a:r>
              <a:rPr lang="zh-CN" altLang="en-US" sz="1300" b="1">
                <a:latin typeface="微软雅黑" panose="020B0503020204020204" pitchFamily="34" charset="-122"/>
                <a:ea typeface="微软雅黑" panose="020B0503020204020204" pitchFamily="34" charset="-122"/>
              </a:rPr>
              <a:t>分行</a:t>
            </a:r>
            <a:endParaRPr lang="en-US" altLang="zh-CN" sz="1300" b="1">
              <a:latin typeface="微软雅黑" panose="020B0503020204020204" pitchFamily="34" charset="-122"/>
              <a:ea typeface="微软雅黑" panose="020B0503020204020204" pitchFamily="34" charset="-122"/>
            </a:endParaRPr>
          </a:p>
          <a:p>
            <a:pPr eaLnBrk="0" hangingPunct="0">
              <a:lnSpc>
                <a:spcPts val="2000"/>
              </a:lnSpc>
            </a:pPr>
            <a:r>
              <a:rPr lang="zh-CN" altLang="en-US" sz="1300" b="1">
                <a:latin typeface="微软雅黑" panose="020B0503020204020204" pitchFamily="34" charset="-122"/>
                <a:ea typeface="微软雅黑" panose="020B0503020204020204" pitchFamily="34" charset="-122"/>
              </a:rPr>
              <a:t>客户名称：</a:t>
            </a:r>
            <a:r>
              <a:rPr lang="en-US" altLang="zh-CN" sz="1300">
                <a:latin typeface="微软雅黑" panose="020B0503020204020204" pitchFamily="34" charset="-122"/>
                <a:ea typeface="微软雅黑" panose="020B0503020204020204" pitchFamily="34" charset="-122"/>
              </a:rPr>
              <a:t>YS</a:t>
            </a:r>
            <a:r>
              <a:rPr lang="zh-CN" altLang="en-US" sz="1300">
                <a:latin typeface="微软雅黑" panose="020B0503020204020204" pitchFamily="34" charset="-122"/>
                <a:ea typeface="微软雅黑" panose="020B0503020204020204" pitchFamily="34" charset="-122"/>
              </a:rPr>
              <a:t>农牧业有限公司</a:t>
            </a:r>
            <a:endParaRPr lang="zh-CN" altLang="en-US" sz="1300" b="1">
              <a:latin typeface="微软雅黑" panose="020B0503020204020204" pitchFamily="34" charset="-122"/>
              <a:ea typeface="微软雅黑" panose="020B0503020204020204" pitchFamily="34" charset="-122"/>
            </a:endParaRPr>
          </a:p>
          <a:p>
            <a:pPr>
              <a:lnSpc>
                <a:spcPts val="2000"/>
              </a:lnSpc>
            </a:pPr>
            <a:r>
              <a:rPr lang="zh-CN" altLang="en-US" sz="1300" b="1">
                <a:latin typeface="微软雅黑" panose="020B0503020204020204" pitchFamily="34" charset="-122"/>
                <a:ea typeface="微软雅黑" panose="020B0503020204020204" pitchFamily="34" charset="-122"/>
              </a:rPr>
              <a:t>项目描述：</a:t>
            </a:r>
            <a:r>
              <a:rPr lang="zh-CN" altLang="en-US" sz="1300">
                <a:latin typeface="微软雅黑" panose="020B0503020204020204" pitchFamily="34" charset="-122"/>
                <a:ea typeface="微软雅黑" panose="020B0503020204020204" pitchFamily="34" charset="-122"/>
              </a:rPr>
              <a:t>该借款的抵押物为活体生物资产</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奶牛（抵质押物编号：</a:t>
            </a:r>
            <a:r>
              <a:rPr lang="en-US" altLang="zh-CN" sz="1300">
                <a:latin typeface="微软雅黑" panose="020B0503020204020204" pitchFamily="34" charset="-122"/>
                <a:ea typeface="微软雅黑" panose="020B0503020204020204" pitchFamily="34" charset="-122"/>
              </a:rPr>
              <a:t>501210XXXX</a:t>
            </a:r>
            <a:r>
              <a:rPr lang="zh-CN" altLang="en-US" sz="1300">
                <a:latin typeface="微软雅黑" panose="020B0503020204020204" pitchFamily="34" charset="-122"/>
                <a:ea typeface="微软雅黑" panose="020B0503020204020204" pitchFamily="34" charset="-122"/>
              </a:rPr>
              <a:t>），种类涵盖犊牛、产奶牛、青年奶牛、育成牛及公牛。作为生物活体资产，其品种、自身健康状况、卫生防疫状况、上游牧草供应情况、产奶量、奶牛养殖情况等均会影响其价值，而这些影响因素均属于分行无法有效监控的，且该项借款属于中长期（</a:t>
            </a:r>
            <a:r>
              <a:rPr lang="en-US" altLang="zh-CN" sz="1300">
                <a:latin typeface="微软雅黑" panose="020B0503020204020204" pitchFamily="34" charset="-122"/>
                <a:ea typeface="微软雅黑" panose="020B0503020204020204" pitchFamily="34" charset="-122"/>
              </a:rPr>
              <a:t>1-3</a:t>
            </a:r>
            <a:r>
              <a:rPr lang="zh-CN" altLang="en-US" sz="1300">
                <a:latin typeface="微软雅黑" panose="020B0503020204020204" pitchFamily="34" charset="-122"/>
                <a:ea typeface="微软雅黑" panose="020B0503020204020204" pitchFamily="34" charset="-122"/>
              </a:rPr>
              <a:t>年），在抵押权存续期间，随着时间的推移奶牛会发生诸多情况。</a:t>
            </a:r>
            <a:endParaRPr lang="zh-CN" altLang="en-US" sz="1300" b="1">
              <a:latin typeface="微软雅黑" panose="020B0503020204020204" pitchFamily="34" charset="-122"/>
              <a:ea typeface="微软雅黑" panose="020B0503020204020204" pitchFamily="34" charset="-122"/>
            </a:endParaRPr>
          </a:p>
        </p:txBody>
      </p:sp>
      <p:sp>
        <p:nvSpPr>
          <p:cNvPr id="50" name="矩形 49"/>
          <p:cNvSpPr/>
          <p:nvPr/>
        </p:nvSpPr>
        <p:spPr>
          <a:xfrm>
            <a:off x="576064" y="4793005"/>
            <a:ext cx="3995936" cy="584775"/>
          </a:xfrm>
          <a:prstGeom prst="rect">
            <a:avLst/>
          </a:prstGeom>
        </p:spPr>
        <p:txBody>
          <a:bodyPr wrap="square">
            <a:spAutoFit/>
          </a:bodyPr>
          <a:lstStyle/>
          <a:p>
            <a:r>
              <a:rPr lang="zh-CN" altLang="en-US" sz="1600" b="1" i="1">
                <a:latin typeface="微软雅黑" panose="020B0503020204020204" pitchFamily="34" charset="-122"/>
                <a:ea typeface="微软雅黑" panose="020B0503020204020204" pitchFamily="34" charset="-122"/>
              </a:rPr>
              <a:t>健康状况、产奶量、体重等的变化，进而会直接影响其价值。</a:t>
            </a:r>
            <a:endParaRPr lang="zh-CN" altLang="en-US" sz="1600" i="1"/>
          </a:p>
        </p:txBody>
      </p:sp>
      <p:pic>
        <p:nvPicPr>
          <p:cNvPr id="24" name="图片 20" descr="DSCF4597图片20141023171456.JPG"/>
          <p:cNvPicPr>
            <a:picLocks noChangeAspect="1"/>
          </p:cNvPicPr>
          <p:nvPr/>
        </p:nvPicPr>
        <p:blipFill>
          <a:blip r:embed="rId3">
            <a:lum contrast="20000"/>
          </a:blip>
          <a:stretch>
            <a:fillRect/>
          </a:stretch>
        </p:blipFill>
        <p:spPr bwMode="auto">
          <a:xfrm>
            <a:off x="4932040" y="1705372"/>
            <a:ext cx="3960440" cy="3528392"/>
          </a:xfrm>
          <a:prstGeom prst="rect">
            <a:avLst/>
          </a:prstGeom>
          <a:noFill/>
          <a:ln w="9525">
            <a:noFill/>
            <a:miter lim="800000"/>
            <a:headEnd/>
            <a:tailEnd/>
          </a:ln>
        </p:spPr>
      </p:pic>
      <p:sp>
        <p:nvSpPr>
          <p:cNvPr id="25" name="矩形 24"/>
          <p:cNvSpPr/>
          <p:nvPr/>
        </p:nvSpPr>
        <p:spPr>
          <a:xfrm>
            <a:off x="576064" y="4401606"/>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cxnSp>
        <p:nvCxnSpPr>
          <p:cNvPr id="26" name="直接连接符 25"/>
          <p:cNvCxnSpPr/>
          <p:nvPr/>
        </p:nvCxnSpPr>
        <p:spPr>
          <a:xfrm flipH="1">
            <a:off x="467544" y="1849388"/>
            <a:ext cx="0" cy="3492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7" name="灯片编号占位符 26"/>
          <p:cNvSpPr>
            <a:spLocks noGrp="1"/>
          </p:cNvSpPr>
          <p:nvPr>
            <p:ph type="sldNum" sz="quarter" idx="12"/>
          </p:nvPr>
        </p:nvSpPr>
        <p:spPr/>
        <p:txBody>
          <a:bodyPr/>
          <a:lstStyle/>
          <a:p>
            <a:fld id="{7A2A8BC0-0B57-4FB9-9550-1F6C2F1EF75C}" type="slidenum">
              <a:rPr lang="zh-CN" altLang="en-US" smtClean="0"/>
              <a:t>21</a:t>
            </a:fld>
            <a:endParaRPr lang="zh-CN" altLang="en-US"/>
          </a:p>
        </p:txBody>
      </p:sp>
      <p:grpSp>
        <p:nvGrpSpPr>
          <p:cNvPr id="28" name="组合 27"/>
          <p:cNvGrpSpPr/>
          <p:nvPr/>
        </p:nvGrpSpPr>
        <p:grpSpPr>
          <a:xfrm>
            <a:off x="2484504" y="-94828"/>
            <a:ext cx="6479984" cy="1163875"/>
            <a:chOff x="2484504" y="-94828"/>
            <a:chExt cx="6479984" cy="1163875"/>
          </a:xfrm>
        </p:grpSpPr>
        <p:cxnSp>
          <p:nvCxnSpPr>
            <p:cNvPr id="31" name="直接连接符 30"/>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2" name="组合 42"/>
            <p:cNvGrpSpPr/>
            <p:nvPr/>
          </p:nvGrpSpPr>
          <p:grpSpPr>
            <a:xfrm>
              <a:off x="5455521" y="-94828"/>
              <a:ext cx="3508967" cy="1163875"/>
              <a:chOff x="5455521" y="-94828"/>
              <a:chExt cx="3508967" cy="1163875"/>
            </a:xfrm>
          </p:grpSpPr>
          <p:grpSp>
            <p:nvGrpSpPr>
              <p:cNvPr id="44" name="组合 20"/>
              <p:cNvGrpSpPr/>
              <p:nvPr/>
            </p:nvGrpSpPr>
            <p:grpSpPr>
              <a:xfrm>
                <a:off x="7308440" y="-94828"/>
                <a:ext cx="1224000" cy="1163875"/>
                <a:chOff x="1457638" y="995327"/>
                <a:chExt cx="1247520" cy="1250333"/>
              </a:xfrm>
            </p:grpSpPr>
            <p:sp>
              <p:nvSpPr>
                <p:cNvPr id="48" name="梯形 47"/>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6" name="矩形 45"/>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7"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7" name="文本框 56"/>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150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p:bldP spid="50" grpId="0"/>
      <p:bldP spid="25"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195736" y="949896"/>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抵押物权利价值实现存在不确定性</a:t>
            </a:r>
          </a:p>
        </p:txBody>
      </p:sp>
      <p:sp>
        <p:nvSpPr>
          <p:cNvPr id="30" name="矩形 2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贷前阶段</a:t>
            </a:r>
          </a:p>
        </p:txBody>
      </p:sp>
      <p:pic>
        <p:nvPicPr>
          <p:cNvPr id="31" name="图片 15" descr="IMG_2173.jpg"/>
          <p:cNvPicPr>
            <a:picLocks noChangeAspect="1"/>
          </p:cNvPicPr>
          <p:nvPr/>
        </p:nvPicPr>
        <p:blipFill>
          <a:blip r:embed="rId3">
            <a:lum contrast="20000"/>
          </a:blip>
          <a:stretch>
            <a:fillRect/>
          </a:stretch>
        </p:blipFill>
        <p:spPr bwMode="auto">
          <a:xfrm>
            <a:off x="323529" y="1777380"/>
            <a:ext cx="3384376" cy="3528392"/>
          </a:xfrm>
          <a:prstGeom prst="rect">
            <a:avLst/>
          </a:prstGeom>
          <a:noFill/>
          <a:ln w="9525">
            <a:noFill/>
            <a:miter lim="800000"/>
            <a:headEnd/>
            <a:tailEnd/>
          </a:ln>
        </p:spPr>
      </p:pic>
      <p:sp>
        <p:nvSpPr>
          <p:cNvPr id="32" name="矩形 31"/>
          <p:cNvSpPr/>
          <p:nvPr/>
        </p:nvSpPr>
        <p:spPr>
          <a:xfrm>
            <a:off x="4139952" y="1705372"/>
            <a:ext cx="4680520" cy="1477328"/>
          </a:xfrm>
          <a:prstGeom prst="rect">
            <a:avLst/>
          </a:prstGeom>
        </p:spPr>
        <p:txBody>
          <a:bodyPr wrap="square">
            <a:spAutoFit/>
          </a:bodyPr>
          <a:lstStyle/>
          <a:p>
            <a:pPr eaLnBrk="0" hangingPunct="0">
              <a:lnSpc>
                <a:spcPts val="1800"/>
              </a:lnSpc>
            </a:pPr>
            <a:r>
              <a:rPr lang="zh-CN" altLang="en-US" sz="1200" b="1">
                <a:latin typeface="微软雅黑" panose="020B0503020204020204" pitchFamily="34" charset="-122"/>
                <a:ea typeface="微软雅黑" panose="020B0503020204020204" pitchFamily="34" charset="-122"/>
              </a:rPr>
              <a:t>涉及分行：</a:t>
            </a:r>
            <a:r>
              <a:rPr lang="en-US" altLang="zh-CN" sz="1200" b="1">
                <a:latin typeface="微软雅黑" panose="020B0503020204020204" pitchFamily="34" charset="-122"/>
                <a:ea typeface="微软雅黑" panose="020B0503020204020204" pitchFamily="34" charset="-122"/>
              </a:rPr>
              <a:t>NJ</a:t>
            </a:r>
            <a:r>
              <a:rPr lang="zh-CN" altLang="en-US" sz="1200" b="1">
                <a:latin typeface="微软雅黑" panose="020B0503020204020204" pitchFamily="34" charset="-122"/>
                <a:ea typeface="微软雅黑" panose="020B0503020204020204" pitchFamily="34" charset="-122"/>
              </a:rPr>
              <a:t>分行</a:t>
            </a:r>
            <a:endParaRPr lang="en-US" altLang="zh-CN" sz="1200" b="1">
              <a:latin typeface="微软雅黑" panose="020B0503020204020204" pitchFamily="34" charset="-122"/>
              <a:ea typeface="微软雅黑" panose="020B0503020204020204" pitchFamily="34" charset="-122"/>
            </a:endParaRPr>
          </a:p>
          <a:p>
            <a:pPr eaLnBrk="0" hangingPunct="0">
              <a:lnSpc>
                <a:spcPts val="1800"/>
              </a:lnSpc>
            </a:pPr>
            <a:r>
              <a:rPr lang="zh-CN" altLang="en-US" sz="1200" b="1">
                <a:latin typeface="微软雅黑" panose="020B0503020204020204" pitchFamily="34" charset="-122"/>
                <a:ea typeface="微软雅黑" panose="020B0503020204020204" pitchFamily="34" charset="-122"/>
              </a:rPr>
              <a:t>客户名称：</a:t>
            </a:r>
            <a:r>
              <a:rPr lang="en-US" altLang="zh-CN" sz="1200">
                <a:latin typeface="微软雅黑" panose="020B0503020204020204" pitchFamily="34" charset="-122"/>
                <a:ea typeface="微软雅黑" panose="020B0503020204020204" pitchFamily="34" charset="-122"/>
              </a:rPr>
              <a:t>HFJL</a:t>
            </a:r>
            <a:r>
              <a:rPr lang="zh-CN" altLang="en-US" sz="1200">
                <a:latin typeface="微软雅黑" panose="020B0503020204020204" pitchFamily="34" charset="-122"/>
                <a:ea typeface="微软雅黑" panose="020B0503020204020204" pitchFamily="34" charset="-122"/>
              </a:rPr>
              <a:t>节能科技有限公司</a:t>
            </a:r>
          </a:p>
          <a:p>
            <a:pPr>
              <a:lnSpc>
                <a:spcPts val="1800"/>
              </a:lnSpc>
            </a:pPr>
            <a:r>
              <a:rPr lang="zh-CN" altLang="en-US" sz="1200" b="1">
                <a:latin typeface="微软雅黑" panose="020B0503020204020204" pitchFamily="34" charset="-122"/>
                <a:ea typeface="微软雅黑" panose="020B0503020204020204" pitchFamily="34" charset="-122"/>
              </a:rPr>
              <a:t>项目描述：</a:t>
            </a:r>
            <a:r>
              <a:rPr lang="zh-CN" altLang="en-US" sz="1200">
                <a:latin typeface="微软雅黑" panose="020B0503020204020204" pitchFamily="34" charset="-122"/>
                <a:ea typeface="微软雅黑" panose="020B0503020204020204" pitchFamily="34" charset="-122"/>
              </a:rPr>
              <a:t>该笔贷款抵押物类型为非通用机器设备</a:t>
            </a:r>
            <a:r>
              <a:rPr lang="en-US" altLang="zh-CN" sz="1200">
                <a:latin typeface="微软雅黑" panose="020B0503020204020204" pitchFamily="34" charset="-122"/>
                <a:ea typeface="微软雅黑" panose="020B0503020204020204" pitchFamily="34" charset="-122"/>
              </a:rPr>
              <a:t>-81</a:t>
            </a:r>
            <a:r>
              <a:rPr lang="zh-CN" altLang="en-US" sz="1200">
                <a:latin typeface="微软雅黑" panose="020B0503020204020204" pitchFamily="34" charset="-122"/>
                <a:ea typeface="微软雅黑" panose="020B0503020204020204" pitchFamily="34" charset="-122"/>
              </a:rPr>
              <a:t>套水循环系统（抵押物编号</a:t>
            </a:r>
            <a:r>
              <a:rPr lang="en-US" altLang="zh-CN" sz="1200">
                <a:latin typeface="微软雅黑" panose="020B0503020204020204" pitchFamily="34" charset="-122"/>
                <a:ea typeface="微软雅黑" panose="020B0503020204020204" pitchFamily="34" charset="-122"/>
              </a:rPr>
              <a:t>220010XXXX</a:t>
            </a:r>
            <a:r>
              <a:rPr lang="zh-CN" altLang="en-US" sz="1200">
                <a:latin typeface="微软雅黑" panose="020B0503020204020204" pitchFamily="34" charset="-122"/>
                <a:ea typeface="微软雅黑" panose="020B0503020204020204" pitchFamily="34" charset="-122"/>
              </a:rPr>
              <a:t>）。该设备分别用于改造南京钢铁有限公司等公司水循环系统，付款方式为节约电费的百分比。贵行与融资方签订贷款的合同，贷款期限为</a:t>
            </a:r>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年</a:t>
            </a:r>
            <a:endParaRPr lang="zh-CN" altLang="en-US" sz="1200" b="1">
              <a:latin typeface="微软雅黑" panose="020B0503020204020204" pitchFamily="34" charset="-122"/>
              <a:ea typeface="微软雅黑" panose="020B0503020204020204" pitchFamily="34" charset="-122"/>
            </a:endParaRPr>
          </a:p>
        </p:txBody>
      </p:sp>
      <p:sp>
        <p:nvSpPr>
          <p:cNvPr id="45" name="矩形 44"/>
          <p:cNvSpPr/>
          <p:nvPr/>
        </p:nvSpPr>
        <p:spPr>
          <a:xfrm>
            <a:off x="4135309" y="4121706"/>
            <a:ext cx="4680520" cy="861774"/>
          </a:xfrm>
          <a:prstGeom prst="rect">
            <a:avLst/>
          </a:prstGeom>
        </p:spPr>
        <p:txBody>
          <a:bodyPr wrap="square">
            <a:spAutoFit/>
          </a:bodyPr>
          <a:lstStyle/>
          <a:p>
            <a:pPr>
              <a:lnSpc>
                <a:spcPts val="2000"/>
              </a:lnSpc>
            </a:pPr>
            <a:r>
              <a:rPr lang="zh-CN" altLang="en-US" sz="1400" b="1" i="1">
                <a:latin typeface="微软雅黑" panose="020B0503020204020204" pitchFamily="34" charset="-122"/>
                <a:ea typeface="微软雅黑" panose="020B0503020204020204" pitchFamily="34" charset="-122"/>
              </a:rPr>
              <a:t>融资方的技术是否能保质保量的达到“改造协议”中协商的标准，</a:t>
            </a:r>
            <a:r>
              <a:rPr lang="zh-CN" altLang="en-US" sz="1400" i="1">
                <a:latin typeface="微软雅黑" panose="020B0503020204020204" pitchFamily="34" charset="-122"/>
                <a:ea typeface="微软雅黑" panose="020B0503020204020204" pitchFamily="34" charset="-122"/>
              </a:rPr>
              <a:t> </a:t>
            </a:r>
            <a:r>
              <a:rPr lang="zh-CN" altLang="en-US" sz="1400" b="1" i="1">
                <a:latin typeface="微软雅黑" panose="020B0503020204020204" pitchFamily="34" charset="-122"/>
                <a:ea typeface="微软雅黑" panose="020B0503020204020204" pitchFamily="34" charset="-122"/>
              </a:rPr>
              <a:t>各方是否会按时履行协议按时付款，也是该笔贷款需要。</a:t>
            </a:r>
            <a:endParaRPr lang="zh-CN" altLang="en-US" sz="1400" i="1"/>
          </a:p>
        </p:txBody>
      </p:sp>
      <p:sp>
        <p:nvSpPr>
          <p:cNvPr id="46" name="矩形 45"/>
          <p:cNvSpPr/>
          <p:nvPr/>
        </p:nvSpPr>
        <p:spPr>
          <a:xfrm>
            <a:off x="4139952" y="3721596"/>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cxnSp>
        <p:nvCxnSpPr>
          <p:cNvPr id="47" name="直接连接符 46"/>
          <p:cNvCxnSpPr/>
          <p:nvPr/>
        </p:nvCxnSpPr>
        <p:spPr>
          <a:xfrm flipH="1">
            <a:off x="4067944" y="1777380"/>
            <a:ext cx="0" cy="3528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5" name="灯片编号占位符 24"/>
          <p:cNvSpPr>
            <a:spLocks noGrp="1"/>
          </p:cNvSpPr>
          <p:nvPr>
            <p:ph type="sldNum" sz="quarter" idx="12"/>
          </p:nvPr>
        </p:nvSpPr>
        <p:spPr/>
        <p:txBody>
          <a:bodyPr/>
          <a:lstStyle/>
          <a:p>
            <a:fld id="{7A2A8BC0-0B57-4FB9-9550-1F6C2F1EF75C}" type="slidenum">
              <a:rPr lang="zh-CN" altLang="en-US" smtClean="0"/>
              <a:t>22</a:t>
            </a:fld>
            <a:endParaRPr lang="zh-CN" altLang="en-US"/>
          </a:p>
        </p:txBody>
      </p:sp>
      <p:grpSp>
        <p:nvGrpSpPr>
          <p:cNvPr id="26" name="组合 25"/>
          <p:cNvGrpSpPr/>
          <p:nvPr/>
        </p:nvGrpSpPr>
        <p:grpSpPr>
          <a:xfrm>
            <a:off x="2484504" y="-94828"/>
            <a:ext cx="6479984" cy="1163875"/>
            <a:chOff x="2484504" y="-94828"/>
            <a:chExt cx="6479984" cy="1163875"/>
          </a:xfrm>
        </p:grpSpPr>
        <p:cxnSp>
          <p:nvCxnSpPr>
            <p:cNvPr id="27" name="直接连接符 26"/>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8" name="组合 42"/>
            <p:cNvGrpSpPr/>
            <p:nvPr/>
          </p:nvGrpSpPr>
          <p:grpSpPr>
            <a:xfrm>
              <a:off x="5455521" y="-94828"/>
              <a:ext cx="3508967" cy="1163875"/>
              <a:chOff x="5455521" y="-94828"/>
              <a:chExt cx="3508967" cy="1163875"/>
            </a:xfrm>
          </p:grpSpPr>
          <p:grpSp>
            <p:nvGrpSpPr>
              <p:cNvPr id="48" name="组合 20"/>
              <p:cNvGrpSpPr/>
              <p:nvPr/>
            </p:nvGrpSpPr>
            <p:grpSpPr>
              <a:xfrm>
                <a:off x="7308440" y="-94828"/>
                <a:ext cx="1224000" cy="1163875"/>
                <a:chOff x="1457638" y="995327"/>
                <a:chExt cx="1247520" cy="1250333"/>
              </a:xfrm>
            </p:grpSpPr>
            <p:sp>
              <p:nvSpPr>
                <p:cNvPr id="52" name="梯形 51"/>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0" name="矩形 49"/>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1"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9" name="文本框 58"/>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150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2" grpId="0"/>
      <p:bldP spid="45" grpId="0"/>
      <p:bldP spid="46"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763688" y="1093912"/>
            <a:ext cx="5616624"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因地制宜，注重甄选，把握核心，实现可管控</a:t>
            </a:r>
          </a:p>
        </p:txBody>
      </p:sp>
      <p:sp>
        <p:nvSpPr>
          <p:cNvPr id="30" name="矩形 2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贷前阶段</a:t>
            </a:r>
          </a:p>
        </p:txBody>
      </p:sp>
      <p:sp>
        <p:nvSpPr>
          <p:cNvPr id="23" name="矩形 22"/>
          <p:cNvSpPr/>
          <p:nvPr/>
        </p:nvSpPr>
        <p:spPr>
          <a:xfrm>
            <a:off x="611560" y="1759377"/>
            <a:ext cx="1261884" cy="954107"/>
          </a:xfrm>
          <a:prstGeom prst="rect">
            <a:avLst/>
          </a:prstGeom>
        </p:spPr>
        <p:txBody>
          <a:bodyPr wrap="none">
            <a:spAutoFit/>
          </a:bodyPr>
          <a:lstStyle/>
          <a:p>
            <a:r>
              <a:rPr lang="zh-CN" altLang="en-US" sz="2800" b="1" i="1">
                <a:solidFill>
                  <a:srgbClr val="A10A13"/>
                </a:solidFill>
                <a:latin typeface="微软雅黑" panose="020B0503020204020204" pitchFamily="34" charset="-122"/>
                <a:ea typeface="微软雅黑" panose="020B0503020204020204" pitchFamily="34" charset="-122"/>
              </a:rPr>
              <a:t>管理</a:t>
            </a:r>
            <a:endParaRPr lang="en-US" altLang="zh-CN" sz="2800" b="1" i="1">
              <a:solidFill>
                <a:srgbClr val="A10A13"/>
              </a:solidFill>
              <a:latin typeface="微软雅黑" panose="020B0503020204020204" pitchFamily="34" charset="-122"/>
              <a:ea typeface="微软雅黑" panose="020B0503020204020204" pitchFamily="34" charset="-122"/>
            </a:endParaRPr>
          </a:p>
          <a:p>
            <a:r>
              <a:rPr lang="zh-CN" altLang="en-US" sz="2800" b="1" i="1">
                <a:solidFill>
                  <a:srgbClr val="A10A13"/>
                </a:solidFill>
                <a:latin typeface="微软雅黑" panose="020B0503020204020204" pitchFamily="34" charset="-122"/>
                <a:ea typeface="微软雅黑" panose="020B0503020204020204" pitchFamily="34" charset="-122"/>
              </a:rPr>
              <a:t>建议：</a:t>
            </a:r>
            <a:endParaRPr lang="zh-CN" altLang="en-US" sz="2800" b="1" i="1">
              <a:solidFill>
                <a:srgbClr val="A10A13"/>
              </a:solidFill>
            </a:endParaRPr>
          </a:p>
        </p:txBody>
      </p:sp>
      <p:sp>
        <p:nvSpPr>
          <p:cNvPr id="24" name="矩形 23"/>
          <p:cNvSpPr/>
          <p:nvPr/>
        </p:nvSpPr>
        <p:spPr>
          <a:xfrm>
            <a:off x="2195736" y="2065412"/>
            <a:ext cx="6192688" cy="792088"/>
          </a:xfrm>
          <a:prstGeom prst="rect">
            <a:avLst/>
          </a:prstGeom>
          <a:solidFill>
            <a:schemeClr val="bg1">
              <a:lumMod val="95000"/>
            </a:schemeClr>
          </a:solidFill>
          <a:ln w="12700">
            <a:solidFill>
              <a:srgbClr val="A10A13"/>
            </a:solidFill>
          </a:ln>
        </p:spPr>
        <p:txBody>
          <a:bodyPr wrap="square" anchor="ctr">
            <a:noAutofit/>
          </a:bodyPr>
          <a:lstStyle/>
          <a:p>
            <a:pPr>
              <a:lnSpc>
                <a:spcPts val="2000"/>
              </a:lnSpc>
            </a:pPr>
            <a:r>
              <a:rPr lang="zh-CN" altLang="en-US" sz="1300" i="1">
                <a:solidFill>
                  <a:schemeClr val="tx1">
                    <a:lumMod val="75000"/>
                    <a:lumOff val="25000"/>
                  </a:schemeClr>
                </a:solidFill>
                <a:latin typeface="微软雅黑" panose="020B0503020204020204" pitchFamily="34" charset="-122"/>
                <a:ea typeface="微软雅黑" panose="020B0503020204020204" pitchFamily="34" charset="-122"/>
              </a:rPr>
              <a:t>      对于分行的跨区域进行属地辅管方式，以主办业务分行为牵头行，属地所在分行为辅助行共同进行业务合作，以保证抵质押资产的充分监管。</a:t>
            </a:r>
            <a:endParaRPr lang="zh-CN" altLang="en-US" sz="1300" i="1">
              <a:solidFill>
                <a:schemeClr val="tx1">
                  <a:lumMod val="75000"/>
                  <a:lumOff val="25000"/>
                </a:schemeClr>
              </a:solidFill>
            </a:endParaRPr>
          </a:p>
        </p:txBody>
      </p:sp>
      <p:sp>
        <p:nvSpPr>
          <p:cNvPr id="25" name="矩形 24"/>
          <p:cNvSpPr/>
          <p:nvPr/>
        </p:nvSpPr>
        <p:spPr>
          <a:xfrm>
            <a:off x="2195736" y="3292782"/>
            <a:ext cx="6192688" cy="792000"/>
          </a:xfrm>
          <a:prstGeom prst="rect">
            <a:avLst/>
          </a:prstGeom>
          <a:solidFill>
            <a:schemeClr val="bg1">
              <a:lumMod val="95000"/>
            </a:schemeClr>
          </a:solidFill>
          <a:ln w="12700">
            <a:solidFill>
              <a:srgbClr val="A10A13"/>
            </a:solidFill>
          </a:ln>
        </p:spPr>
        <p:txBody>
          <a:bodyPr wrap="square" anchor="ctr">
            <a:noAutofit/>
          </a:bodyPr>
          <a:lstStyle/>
          <a:p>
            <a:pPr>
              <a:lnSpc>
                <a:spcPts val="1700"/>
              </a:lnSpc>
            </a:pPr>
            <a:r>
              <a:rPr lang="zh-CN" altLang="en-US" sz="1300" i="1">
                <a:solidFill>
                  <a:schemeClr val="tx1">
                    <a:lumMod val="75000"/>
                    <a:lumOff val="25000"/>
                  </a:schemeClr>
                </a:solidFill>
                <a:latin typeface="微软雅黑" panose="020B0503020204020204" pitchFamily="34" charset="-122"/>
                <a:ea typeface="微软雅黑" panose="020B0503020204020204" pitchFamily="34" charset="-122"/>
              </a:rPr>
              <a:t>      分行在甄选目标客户时，切实做好项目的前期尽职调查，对企业的生产经营情况、财务情况、拟抵质押资产的情况、预计第一还款来源等加以调研，以把握第一还款来源为核心，</a:t>
            </a:r>
            <a:endParaRPr lang="zh-CN" altLang="en-US" sz="1300" i="1">
              <a:solidFill>
                <a:schemeClr val="tx1">
                  <a:lumMod val="75000"/>
                  <a:lumOff val="25000"/>
                </a:schemeClr>
              </a:solidFill>
            </a:endParaRPr>
          </a:p>
        </p:txBody>
      </p:sp>
      <p:sp>
        <p:nvSpPr>
          <p:cNvPr id="26" name="矩形 25"/>
          <p:cNvSpPr/>
          <p:nvPr/>
        </p:nvSpPr>
        <p:spPr>
          <a:xfrm>
            <a:off x="2195736" y="4513772"/>
            <a:ext cx="6192688" cy="792000"/>
          </a:xfrm>
          <a:prstGeom prst="rect">
            <a:avLst/>
          </a:prstGeom>
          <a:solidFill>
            <a:schemeClr val="bg1">
              <a:lumMod val="95000"/>
            </a:schemeClr>
          </a:solidFill>
          <a:ln w="12700">
            <a:solidFill>
              <a:srgbClr val="A10A13"/>
            </a:solidFill>
          </a:ln>
        </p:spPr>
        <p:txBody>
          <a:bodyPr wrap="square" anchor="ctr">
            <a:noAutofit/>
          </a:bodyPr>
          <a:lstStyle/>
          <a:p>
            <a:pPr>
              <a:lnSpc>
                <a:spcPts val="1700"/>
              </a:lnSpc>
            </a:pPr>
            <a:r>
              <a:rPr lang="zh-CN" altLang="en-US" sz="1300" i="1">
                <a:solidFill>
                  <a:schemeClr val="tx1">
                    <a:lumMod val="75000"/>
                    <a:lumOff val="25000"/>
                  </a:schemeClr>
                </a:solidFill>
                <a:latin typeface="微软雅黑" panose="020B0503020204020204" pitchFamily="34" charset="-122"/>
                <a:ea typeface="微软雅黑" panose="020B0503020204020204" pitchFamily="34" charset="-122"/>
              </a:rPr>
              <a:t>      对贷款项目的可行性加以评估论证，并对拟抵质押资产的变现能力、可变现成本、可监管性、后期监管成本等做详尽了解，确保贷款项目的可行性与可操作性。</a:t>
            </a:r>
            <a:endParaRPr lang="zh-CN" altLang="en-US" sz="1300" i="1">
              <a:solidFill>
                <a:schemeClr val="tx1">
                  <a:lumMod val="75000"/>
                  <a:lumOff val="25000"/>
                </a:schemeClr>
              </a:solidFill>
            </a:endParaRPr>
          </a:p>
        </p:txBody>
      </p:sp>
      <p:sp>
        <p:nvSpPr>
          <p:cNvPr id="27" name="矩形 26"/>
          <p:cNvSpPr/>
          <p:nvPr/>
        </p:nvSpPr>
        <p:spPr>
          <a:xfrm>
            <a:off x="1979712" y="2065412"/>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79712" y="3289548"/>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979712" y="4512052"/>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手写-1a.gif"/>
          <p:cNvPicPr>
            <a:picLocks noChangeAspect="1"/>
          </p:cNvPicPr>
          <p:nvPr/>
        </p:nvPicPr>
        <p:blipFill>
          <a:blip r:embed="rId3">
            <a:grayscl/>
            <a:lum bright="20000" contrast="30000"/>
          </a:blip>
          <a:stretch>
            <a:fillRect/>
          </a:stretch>
        </p:blipFill>
        <p:spPr>
          <a:xfrm>
            <a:off x="1" y="3577580"/>
            <a:ext cx="2137420" cy="2137420"/>
          </a:xfrm>
          <a:prstGeom prst="rect">
            <a:avLst/>
          </a:prstGeom>
        </p:spPr>
      </p:pic>
      <p:sp>
        <p:nvSpPr>
          <p:cNvPr id="45" name="矩形 44"/>
          <p:cNvSpPr/>
          <p:nvPr/>
        </p:nvSpPr>
        <p:spPr>
          <a:xfrm>
            <a:off x="2051720" y="1757635"/>
            <a:ext cx="2736647"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实现跨区域业务协同合作管理</a:t>
            </a:r>
            <a:endParaRPr lang="zh-CN" altLang="en-US" sz="1400">
              <a:solidFill>
                <a:srgbClr val="A10A13"/>
              </a:solidFill>
            </a:endParaRPr>
          </a:p>
        </p:txBody>
      </p:sp>
      <p:sp>
        <p:nvSpPr>
          <p:cNvPr id="46" name="矩形 45"/>
          <p:cNvSpPr/>
          <p:nvPr/>
        </p:nvSpPr>
        <p:spPr>
          <a:xfrm>
            <a:off x="2051720" y="2981771"/>
            <a:ext cx="2557110"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深入调研，把握第一还款源</a:t>
            </a:r>
            <a:endParaRPr lang="zh-CN" altLang="en-US" sz="1400">
              <a:solidFill>
                <a:srgbClr val="A10A13"/>
              </a:solidFill>
            </a:endParaRPr>
          </a:p>
        </p:txBody>
      </p:sp>
      <p:sp>
        <p:nvSpPr>
          <p:cNvPr id="47" name="矩形 46"/>
          <p:cNvSpPr/>
          <p:nvPr/>
        </p:nvSpPr>
        <p:spPr>
          <a:xfrm>
            <a:off x="2051720" y="4205907"/>
            <a:ext cx="3275256"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强化论证评估，确保项目的可操作性</a:t>
            </a:r>
            <a:endParaRPr lang="zh-CN" altLang="en-US" sz="1400">
              <a:solidFill>
                <a:srgbClr val="A10A13"/>
              </a:solidFill>
            </a:endParaRPr>
          </a:p>
        </p:txBody>
      </p:sp>
      <p:sp>
        <p:nvSpPr>
          <p:cNvPr id="48" name="灯片编号占位符 47"/>
          <p:cNvSpPr>
            <a:spLocks noGrp="1"/>
          </p:cNvSpPr>
          <p:nvPr>
            <p:ph type="sldNum" sz="quarter" idx="12"/>
          </p:nvPr>
        </p:nvSpPr>
        <p:spPr/>
        <p:txBody>
          <a:bodyPr/>
          <a:lstStyle/>
          <a:p>
            <a:fld id="{7A2A8BC0-0B57-4FB9-9550-1F6C2F1EF75C}" type="slidenum">
              <a:rPr lang="zh-CN" altLang="en-US" smtClean="0"/>
              <a:t>23</a:t>
            </a:fld>
            <a:endParaRPr lang="zh-CN" altLang="en-US"/>
          </a:p>
        </p:txBody>
      </p:sp>
      <p:grpSp>
        <p:nvGrpSpPr>
          <p:cNvPr id="49" name="组合 48"/>
          <p:cNvGrpSpPr/>
          <p:nvPr/>
        </p:nvGrpSpPr>
        <p:grpSpPr>
          <a:xfrm>
            <a:off x="2484504" y="-94828"/>
            <a:ext cx="6479984" cy="1163875"/>
            <a:chOff x="2484504" y="-94828"/>
            <a:chExt cx="6479984" cy="1163875"/>
          </a:xfrm>
        </p:grpSpPr>
        <p:cxnSp>
          <p:nvCxnSpPr>
            <p:cNvPr id="50" name="直接连接符 49"/>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1" name="组合 42"/>
            <p:cNvGrpSpPr/>
            <p:nvPr/>
          </p:nvGrpSpPr>
          <p:grpSpPr>
            <a:xfrm>
              <a:off x="5455521" y="-94828"/>
              <a:ext cx="3508967" cy="1163875"/>
              <a:chOff x="5455521" y="-94828"/>
              <a:chExt cx="3508967" cy="1163875"/>
            </a:xfrm>
          </p:grpSpPr>
          <p:grpSp>
            <p:nvGrpSpPr>
              <p:cNvPr id="52" name="组合 20"/>
              <p:cNvGrpSpPr/>
              <p:nvPr/>
            </p:nvGrpSpPr>
            <p:grpSpPr>
              <a:xfrm>
                <a:off x="7308440" y="-94828"/>
                <a:ext cx="1224000" cy="1163875"/>
                <a:chOff x="1457638" y="995327"/>
                <a:chExt cx="1247520" cy="1250333"/>
              </a:xfrm>
            </p:grpSpPr>
            <p:sp>
              <p:nvSpPr>
                <p:cNvPr id="56" name="梯形 55"/>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4" name="矩形 53"/>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5"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3" name="文本框 62"/>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1+#ppt_w/2"/>
                                          </p:val>
                                        </p:tav>
                                        <p:tav tm="100000">
                                          <p:val>
                                            <p:strVal val="#ppt_x"/>
                                          </p:val>
                                        </p:tav>
                                      </p:tavLst>
                                    </p:anim>
                                    <p:anim calcmode="lin" valueType="num">
                                      <p:cBhvr additive="base">
                                        <p:cTn id="31"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1500"/>
                                  </p:stCondLst>
                                  <p:childTnLst>
                                    <p:animEffect transition="out" filter="fade">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p:bldP spid="24" grpId="0" animBg="1"/>
      <p:bldP spid="25" grpId="0" animBg="1"/>
      <p:bldP spid="26" grpId="0" animBg="1"/>
      <p:bldP spid="27" grpId="0" animBg="1"/>
      <p:bldP spid="28" grpId="0" animBg="1"/>
      <p:bldP spid="31" grpId="0" animBg="1"/>
      <p:bldP spid="45" grpId="0"/>
      <p:bldP spid="46" grpId="0"/>
      <p:bldP spid="47" grpId="0"/>
      <p:bldP spid="48"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195736" y="1453952"/>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中介机构超资质范围执业出具估价报告</a:t>
            </a:r>
          </a:p>
        </p:txBody>
      </p:sp>
      <p:sp>
        <p:nvSpPr>
          <p:cNvPr id="30" name="矩形 2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贷中阶段</a:t>
            </a:r>
          </a:p>
        </p:txBody>
      </p:sp>
      <p:sp>
        <p:nvSpPr>
          <p:cNvPr id="20" name="矩形 19"/>
          <p:cNvSpPr/>
          <p:nvPr/>
        </p:nvSpPr>
        <p:spPr>
          <a:xfrm>
            <a:off x="611560" y="2482359"/>
            <a:ext cx="4860032" cy="2031325"/>
          </a:xfrm>
          <a:prstGeom prst="rect">
            <a:avLst/>
          </a:prstGeom>
        </p:spPr>
        <p:txBody>
          <a:bodyPr wrap="square">
            <a:spAutoFit/>
          </a:bodyPr>
          <a:lstStyle/>
          <a:p>
            <a:pPr eaLnBrk="0" hangingPunct="0">
              <a:lnSpc>
                <a:spcPct val="150000"/>
              </a:lnSpc>
            </a:pPr>
            <a:r>
              <a:rPr lang="zh-CN" altLang="en-US" sz="1400" b="1">
                <a:latin typeface="微软雅黑" panose="020B0503020204020204" pitchFamily="34" charset="-122"/>
                <a:ea typeface="微软雅黑" panose="020B0503020204020204" pitchFamily="34" charset="-122"/>
              </a:rPr>
              <a:t>涉及分行：</a:t>
            </a:r>
            <a:r>
              <a:rPr lang="en-US" altLang="zh-CN" sz="1400" b="1">
                <a:latin typeface="微软雅黑" panose="020B0503020204020204" pitchFamily="34" charset="-122"/>
                <a:ea typeface="微软雅黑" panose="020B0503020204020204" pitchFamily="34" charset="-122"/>
              </a:rPr>
              <a:t>HHHT</a:t>
            </a:r>
            <a:r>
              <a:rPr lang="zh-CN" altLang="en-US" sz="1400" b="1">
                <a:latin typeface="微软雅黑" panose="020B0503020204020204" pitchFamily="34" charset="-122"/>
                <a:ea typeface="微软雅黑" panose="020B0503020204020204" pitchFamily="34" charset="-122"/>
              </a:rPr>
              <a:t>分行</a:t>
            </a:r>
            <a:endParaRPr lang="en-US" altLang="zh-CN" sz="1400" b="1">
              <a:latin typeface="微软雅黑" panose="020B0503020204020204" pitchFamily="34" charset="-122"/>
              <a:ea typeface="微软雅黑" panose="020B0503020204020204" pitchFamily="34" charset="-122"/>
            </a:endParaRPr>
          </a:p>
          <a:p>
            <a:pPr eaLnBrk="0" hangingPunct="0">
              <a:lnSpc>
                <a:spcPct val="150000"/>
              </a:lnSpc>
            </a:pPr>
            <a:r>
              <a:rPr lang="zh-CN" altLang="en-US" sz="1400" b="1">
                <a:latin typeface="微软雅黑" panose="020B0503020204020204" pitchFamily="34" charset="-122"/>
                <a:ea typeface="微软雅黑" panose="020B0503020204020204" pitchFamily="34" charset="-122"/>
              </a:rPr>
              <a:t>客户名称：</a:t>
            </a:r>
            <a:r>
              <a:rPr lang="en-US" altLang="zh-CN" sz="1400">
                <a:latin typeface="微软雅黑" panose="020B0503020204020204" pitchFamily="34" charset="-122"/>
                <a:ea typeface="微软雅黑" panose="020B0503020204020204" pitchFamily="34" charset="-122"/>
              </a:rPr>
              <a:t>YS</a:t>
            </a:r>
            <a:r>
              <a:rPr lang="zh-CN" altLang="en-US" sz="1400">
                <a:latin typeface="微软雅黑" panose="020B0503020204020204" pitchFamily="34" charset="-122"/>
                <a:ea typeface="微软雅黑" panose="020B0503020204020204" pitchFamily="34" charset="-122"/>
              </a:rPr>
              <a:t>农牧业有限公司</a:t>
            </a:r>
          </a:p>
          <a:p>
            <a:pPr>
              <a:lnSpc>
                <a:spcPct val="150000"/>
              </a:lnSpc>
            </a:pPr>
            <a:r>
              <a:rPr lang="zh-CN" altLang="en-US" sz="1400" b="1">
                <a:latin typeface="微软雅黑" panose="020B0503020204020204" pitchFamily="34" charset="-122"/>
                <a:ea typeface="微软雅黑" panose="020B0503020204020204" pitchFamily="34" charset="-122"/>
              </a:rPr>
              <a:t>项目描述：</a:t>
            </a:r>
            <a:r>
              <a:rPr lang="zh-CN" altLang="en-US" sz="1400">
                <a:latin typeface="微软雅黑" panose="020B0503020204020204" pitchFamily="34" charset="-122"/>
                <a:ea typeface="微软雅黑" panose="020B0503020204020204" pitchFamily="34" charset="-122"/>
              </a:rPr>
              <a:t>该借款抵押物为其他财产抵押</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奶牛（抵押物编号：</a:t>
            </a:r>
            <a:r>
              <a:rPr lang="en-US" altLang="zh-CN" sz="1400">
                <a:latin typeface="微软雅黑" panose="020B0503020204020204" pitchFamily="34" charset="-122"/>
                <a:ea typeface="微软雅黑" panose="020B0503020204020204" pitchFamily="34" charset="-122"/>
              </a:rPr>
              <a:t>501210XXXX</a:t>
            </a:r>
            <a:r>
              <a:rPr lang="zh-CN" altLang="en-US" sz="1400">
                <a:latin typeface="微软雅黑" panose="020B0503020204020204" pitchFamily="34" charset="-122"/>
                <a:ea typeface="微软雅黑" panose="020B0503020204020204" pitchFamily="34" charset="-122"/>
              </a:rPr>
              <a:t>），该资产系活体动物资产，属于资产范畴，而分行方提供的抵押物评估报告系房地产估价机构出具，即所出具报告的执业范围超出机构资质执业范围。</a:t>
            </a:r>
          </a:p>
        </p:txBody>
      </p:sp>
      <p:pic>
        <p:nvPicPr>
          <p:cNvPr id="21" name="图片 20" descr="3671538_203655187000_2.jpg"/>
          <p:cNvPicPr>
            <a:picLocks noChangeAspect="1"/>
          </p:cNvPicPr>
          <p:nvPr/>
        </p:nvPicPr>
        <p:blipFill>
          <a:blip r:embed="rId3">
            <a:grayscl/>
            <a:lum contrast="10000"/>
          </a:blip>
          <a:stretch>
            <a:fillRect/>
          </a:stretch>
        </p:blipFill>
        <p:spPr>
          <a:xfrm>
            <a:off x="5652120" y="2497460"/>
            <a:ext cx="3150931" cy="2106088"/>
          </a:xfrm>
          <a:prstGeom prst="rect">
            <a:avLst/>
          </a:prstGeom>
        </p:spPr>
      </p:pic>
      <p:cxnSp>
        <p:nvCxnSpPr>
          <p:cNvPr id="22" name="直接连接符 21"/>
          <p:cNvCxnSpPr/>
          <p:nvPr/>
        </p:nvCxnSpPr>
        <p:spPr>
          <a:xfrm flipH="1">
            <a:off x="467544" y="2389716"/>
            <a:ext cx="0" cy="2412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3" name="灯片编号占位符 22"/>
          <p:cNvSpPr>
            <a:spLocks noGrp="1"/>
          </p:cNvSpPr>
          <p:nvPr>
            <p:ph type="sldNum" sz="quarter" idx="12"/>
          </p:nvPr>
        </p:nvSpPr>
        <p:spPr/>
        <p:txBody>
          <a:bodyPr/>
          <a:lstStyle/>
          <a:p>
            <a:fld id="{7A2A8BC0-0B57-4FB9-9550-1F6C2F1EF75C}" type="slidenum">
              <a:rPr lang="zh-CN" altLang="en-US" smtClean="0"/>
              <a:t>24</a:t>
            </a:fld>
            <a:endParaRPr lang="zh-CN" altLang="en-US"/>
          </a:p>
        </p:txBody>
      </p:sp>
      <p:grpSp>
        <p:nvGrpSpPr>
          <p:cNvPr id="24" name="组合 23"/>
          <p:cNvGrpSpPr/>
          <p:nvPr/>
        </p:nvGrpSpPr>
        <p:grpSpPr>
          <a:xfrm>
            <a:off x="2484504" y="-94828"/>
            <a:ext cx="6479984" cy="1163875"/>
            <a:chOff x="2484504" y="-94828"/>
            <a:chExt cx="6479984" cy="1163875"/>
          </a:xfrm>
        </p:grpSpPr>
        <p:cxnSp>
          <p:nvCxnSpPr>
            <p:cNvPr id="25" name="直接连接符 24"/>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6" name="组合 42"/>
            <p:cNvGrpSpPr/>
            <p:nvPr/>
          </p:nvGrpSpPr>
          <p:grpSpPr>
            <a:xfrm>
              <a:off x="5455521" y="-94828"/>
              <a:ext cx="3508967" cy="1163875"/>
              <a:chOff x="5455521" y="-94828"/>
              <a:chExt cx="3508967" cy="1163875"/>
            </a:xfrm>
          </p:grpSpPr>
          <p:grpSp>
            <p:nvGrpSpPr>
              <p:cNvPr id="27" name="组合 20"/>
              <p:cNvGrpSpPr/>
              <p:nvPr/>
            </p:nvGrpSpPr>
            <p:grpSpPr>
              <a:xfrm>
                <a:off x="7308440" y="-94828"/>
                <a:ext cx="1224000" cy="1163875"/>
                <a:chOff x="1457638" y="995327"/>
                <a:chExt cx="1247520" cy="1250333"/>
              </a:xfrm>
            </p:grpSpPr>
            <p:sp>
              <p:nvSpPr>
                <p:cNvPr id="45" name="梯形 4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梯形 4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梯形 4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31" name="矩形 3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3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2" name="文本框 51"/>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150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0"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中介机构评估方法选取有误 </a:t>
            </a:r>
          </a:p>
        </p:txBody>
      </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贷中阶段</a:t>
            </a:r>
          </a:p>
        </p:txBody>
      </p:sp>
      <p:sp>
        <p:nvSpPr>
          <p:cNvPr id="21" name="矩形 20"/>
          <p:cNvSpPr/>
          <p:nvPr/>
        </p:nvSpPr>
        <p:spPr>
          <a:xfrm>
            <a:off x="611560" y="1777380"/>
            <a:ext cx="5112568" cy="1477328"/>
          </a:xfrm>
          <a:prstGeom prst="rect">
            <a:avLst/>
          </a:prstGeom>
        </p:spPr>
        <p:txBody>
          <a:bodyPr wrap="square">
            <a:spAutoFit/>
          </a:bodyPr>
          <a:lstStyle/>
          <a:p>
            <a:pPr eaLnBrk="0" hangingPunct="0">
              <a:lnSpc>
                <a:spcPct val="150000"/>
              </a:lnSpc>
            </a:pPr>
            <a:r>
              <a:rPr lang="zh-CN" altLang="en-US" sz="1200" b="1">
                <a:latin typeface="微软雅黑" panose="020B0503020204020204" pitchFamily="34" charset="-122"/>
                <a:ea typeface="微软雅黑" panose="020B0503020204020204" pitchFamily="34" charset="-122"/>
              </a:rPr>
              <a:t>涉及分行：</a:t>
            </a:r>
            <a:r>
              <a:rPr lang="en-US" altLang="zh-CN" sz="1200" b="1">
                <a:latin typeface="微软雅黑" panose="020B0503020204020204" pitchFamily="34" charset="-122"/>
                <a:ea typeface="微软雅黑" panose="020B0503020204020204" pitchFamily="34" charset="-122"/>
              </a:rPr>
              <a:t>HHHT</a:t>
            </a:r>
            <a:r>
              <a:rPr lang="zh-CN" altLang="en-US" sz="1200" b="1">
                <a:latin typeface="微软雅黑" panose="020B0503020204020204" pitchFamily="34" charset="-122"/>
                <a:ea typeface="微软雅黑" panose="020B0503020204020204" pitchFamily="34" charset="-122"/>
              </a:rPr>
              <a:t>分行</a:t>
            </a:r>
            <a:endParaRPr lang="en-US" altLang="zh-CN" sz="1200" b="1">
              <a:latin typeface="微软雅黑" panose="020B0503020204020204" pitchFamily="34" charset="-122"/>
              <a:ea typeface="微软雅黑" panose="020B0503020204020204" pitchFamily="34" charset="-122"/>
            </a:endParaRPr>
          </a:p>
          <a:p>
            <a:pPr eaLnBrk="0" hangingPunct="0">
              <a:lnSpc>
                <a:spcPct val="150000"/>
              </a:lnSpc>
            </a:pPr>
            <a:r>
              <a:rPr lang="zh-CN" altLang="en-US" sz="1200" b="1">
                <a:latin typeface="微软雅黑" panose="020B0503020204020204" pitchFamily="34" charset="-122"/>
                <a:ea typeface="微软雅黑" panose="020B0503020204020204" pitchFamily="34" charset="-122"/>
              </a:rPr>
              <a:t>客户名称：</a:t>
            </a:r>
            <a:r>
              <a:rPr lang="en-US" altLang="zh-CN" sz="1200">
                <a:latin typeface="微软雅黑" panose="020B0503020204020204" pitchFamily="34" charset="-122"/>
                <a:ea typeface="微软雅黑" panose="020B0503020204020204" pitchFamily="34" charset="-122"/>
              </a:rPr>
              <a:t>NMG-QQC</a:t>
            </a:r>
            <a:r>
              <a:rPr lang="zh-CN" altLang="en-US" sz="1200">
                <a:latin typeface="微软雅黑" panose="020B0503020204020204" pitchFamily="34" charset="-122"/>
                <a:ea typeface="微软雅黑" panose="020B0503020204020204" pitchFamily="34" charset="-122"/>
              </a:rPr>
              <a:t>元生态科技发展有限公司</a:t>
            </a:r>
          </a:p>
          <a:p>
            <a:pPr>
              <a:lnSpc>
                <a:spcPct val="150000"/>
              </a:lnSpc>
            </a:pPr>
            <a:r>
              <a:rPr lang="zh-CN" altLang="en-US" sz="1200" b="1">
                <a:latin typeface="微软雅黑" panose="020B0503020204020204" pitchFamily="34" charset="-122"/>
                <a:ea typeface="微软雅黑" panose="020B0503020204020204" pitchFamily="34" charset="-122"/>
              </a:rPr>
              <a:t>项目描述：</a:t>
            </a:r>
            <a:r>
              <a:rPr lang="zh-CN" altLang="en-US" sz="1200">
                <a:latin typeface="微软雅黑" panose="020B0503020204020204" pitchFamily="34" charset="-122"/>
                <a:ea typeface="微软雅黑" panose="020B0503020204020204" pitchFamily="34" charset="-122"/>
              </a:rPr>
              <a:t>该借款抵押物为客户从农户手中通过租赁的方式所获取的流转农用地经营权，系农用地的租赁收益权（抵押物编号：</a:t>
            </a:r>
            <a:r>
              <a:rPr lang="en-US" altLang="zh-CN" sz="1200">
                <a:latin typeface="微软雅黑" panose="020B0503020204020204" pitchFamily="34" charset="-122"/>
                <a:ea typeface="微软雅黑" panose="020B0503020204020204" pitchFamily="34" charset="-122"/>
              </a:rPr>
              <a:t>501310XXXX</a:t>
            </a:r>
            <a:r>
              <a:rPr lang="zh-CN" altLang="en-US" sz="1200">
                <a:latin typeface="微软雅黑" panose="020B0503020204020204" pitchFamily="34" charset="-122"/>
                <a:ea typeface="微软雅黑" panose="020B0503020204020204" pitchFamily="34" charset="-122"/>
              </a:rPr>
              <a:t>）。原贷款审批时估价机构出具的估价报告采用的是成本逼近法和收益法，</a:t>
            </a:r>
          </a:p>
        </p:txBody>
      </p:sp>
      <p:sp>
        <p:nvSpPr>
          <p:cNvPr id="22" name="矩形 21"/>
          <p:cNvSpPr/>
          <p:nvPr/>
        </p:nvSpPr>
        <p:spPr>
          <a:xfrm>
            <a:off x="611560" y="3217540"/>
            <a:ext cx="5112568" cy="646331"/>
          </a:xfrm>
          <a:prstGeom prst="rect">
            <a:avLst/>
          </a:prstGeom>
        </p:spPr>
        <p:txBody>
          <a:bodyPr wrap="square">
            <a:spAutoFit/>
          </a:bodyPr>
          <a:lstStyle/>
          <a:p>
            <a:r>
              <a:rPr lang="zh-CN" altLang="en-US" b="1" i="1">
                <a:solidFill>
                  <a:srgbClr val="A10A13"/>
                </a:solidFill>
                <a:latin typeface="微软雅黑" panose="020B0503020204020204" pitchFamily="34" charset="-122"/>
                <a:ea typeface="微软雅黑" panose="020B0503020204020204" pitchFamily="34" charset="-122"/>
              </a:rPr>
              <a:t>其成本逼近法所评估的系该农用地的使用权价值，与抵押资产的价值内涵不符</a:t>
            </a:r>
            <a:r>
              <a:rPr lang="zh-CN" altLang="en-US" i="1">
                <a:solidFill>
                  <a:srgbClr val="A10A13"/>
                </a:solidFill>
                <a:latin typeface="微软雅黑" panose="020B0503020204020204" pitchFamily="34" charset="-122"/>
                <a:ea typeface="微软雅黑" panose="020B0503020204020204" pitchFamily="34" charset="-122"/>
              </a:rPr>
              <a:t>。</a:t>
            </a:r>
            <a:endParaRPr lang="zh-CN" altLang="en-US" i="1">
              <a:solidFill>
                <a:srgbClr val="A10A13"/>
              </a:solidFill>
            </a:endParaRPr>
          </a:p>
        </p:txBody>
      </p:sp>
      <p:sp>
        <p:nvSpPr>
          <p:cNvPr id="23" name="矩形 22"/>
          <p:cNvSpPr/>
          <p:nvPr/>
        </p:nvSpPr>
        <p:spPr>
          <a:xfrm>
            <a:off x="611560" y="3889419"/>
            <a:ext cx="5040560" cy="1200329"/>
          </a:xfrm>
          <a:prstGeom prst="rect">
            <a:avLst/>
          </a:prstGeom>
        </p:spPr>
        <p:txBody>
          <a:bodyPr wrap="square">
            <a:spAutoFit/>
          </a:bodyPr>
          <a:lstStyle/>
          <a:p>
            <a:pPr>
              <a:lnSpc>
                <a:spcPct val="150000"/>
              </a:lnSpc>
            </a:pPr>
            <a:r>
              <a:rPr lang="zh-CN" altLang="en-US" sz="1200">
                <a:latin typeface="微软雅黑" panose="020B0503020204020204" pitchFamily="34" charset="-122"/>
                <a:ea typeface="微软雅黑" panose="020B0503020204020204" pitchFamily="34" charset="-122"/>
              </a:rPr>
              <a:t>据我公司了解，该客户目前每年向农户支付的土地租赁费用约</a:t>
            </a:r>
            <a:r>
              <a:rPr lang="en-US" altLang="zh-CN" sz="1200">
                <a:latin typeface="微软雅黑" panose="020B0503020204020204" pitchFamily="34" charset="-122"/>
                <a:ea typeface="微软雅黑" panose="020B0503020204020204" pitchFamily="34" charset="-122"/>
              </a:rPr>
              <a:t>2600</a:t>
            </a:r>
            <a:r>
              <a:rPr lang="zh-CN" altLang="en-US" sz="1200">
                <a:latin typeface="微软雅黑" panose="020B0503020204020204" pitchFamily="34" charset="-122"/>
                <a:ea typeface="微软雅黑" panose="020B0503020204020204" pitchFamily="34" charset="-122"/>
              </a:rPr>
              <a:t>万元，租赁地块面积为</a:t>
            </a:r>
            <a:r>
              <a:rPr lang="en-US" altLang="zh-CN" sz="1200">
                <a:latin typeface="微软雅黑" panose="020B0503020204020204" pitchFamily="34" charset="-122"/>
                <a:ea typeface="微软雅黑" panose="020B0503020204020204" pitchFamily="34" charset="-122"/>
              </a:rPr>
              <a:t>74220</a:t>
            </a:r>
            <a:r>
              <a:rPr lang="zh-CN" altLang="en-US" sz="1200">
                <a:latin typeface="微软雅黑" panose="020B0503020204020204" pitchFamily="34" charset="-122"/>
                <a:ea typeface="微软雅黑" panose="020B0503020204020204" pitchFamily="34" charset="-122"/>
              </a:rPr>
              <a:t>亩，折合年租金为</a:t>
            </a:r>
            <a:r>
              <a:rPr lang="en-US" altLang="zh-CN" sz="1200">
                <a:latin typeface="微软雅黑" panose="020B0503020204020204" pitchFamily="34" charset="-122"/>
                <a:ea typeface="微软雅黑" panose="020B0503020204020204" pitchFamily="34" charset="-122"/>
              </a:rPr>
              <a:t>350</a:t>
            </a:r>
            <a:r>
              <a:rPr lang="zh-CN" altLang="en-US" sz="1200">
                <a:latin typeface="微软雅黑" panose="020B0503020204020204" pitchFamily="34" charset="-122"/>
                <a:ea typeface="微软雅黑" panose="020B0503020204020204" pitchFamily="34" charset="-122"/>
              </a:rPr>
              <a:t>元</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亩，结合该土地租赁费，采用收益法测算的流转经营权收益价值为</a:t>
            </a:r>
            <a:r>
              <a:rPr lang="en-US" altLang="zh-CN" sz="1200">
                <a:latin typeface="微软雅黑" panose="020B0503020204020204" pitchFamily="34" charset="-122"/>
                <a:ea typeface="微软雅黑" panose="020B0503020204020204" pitchFamily="34" charset="-122"/>
              </a:rPr>
              <a:t>893</a:t>
            </a:r>
            <a:r>
              <a:rPr lang="zh-CN" altLang="en-US" sz="1200">
                <a:latin typeface="微软雅黑" panose="020B0503020204020204" pitchFamily="34" charset="-122"/>
                <a:ea typeface="微软雅黑" panose="020B0503020204020204" pitchFamily="34" charset="-122"/>
              </a:rPr>
              <a:t>元</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亩，低于第三方中介机构所评估的</a:t>
            </a:r>
            <a:r>
              <a:rPr lang="en-US" altLang="zh-CN" sz="1200">
                <a:latin typeface="微软雅黑" panose="020B0503020204020204" pitchFamily="34" charset="-122"/>
                <a:ea typeface="微软雅黑" panose="020B0503020204020204" pitchFamily="34" charset="-122"/>
              </a:rPr>
              <a:t>1415</a:t>
            </a:r>
            <a:r>
              <a:rPr lang="zh-CN" altLang="en-US" sz="1200">
                <a:latin typeface="微软雅黑" panose="020B0503020204020204" pitchFamily="34" charset="-122"/>
                <a:ea typeface="微软雅黑" panose="020B0503020204020204" pitchFamily="34" charset="-122"/>
              </a:rPr>
              <a:t>元</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亩。 </a:t>
            </a:r>
          </a:p>
        </p:txBody>
      </p:sp>
      <p:pic>
        <p:nvPicPr>
          <p:cNvPr id="24" name="图片 14" descr="8534374_143631743000_2.jpg"/>
          <p:cNvPicPr>
            <a:picLocks noChangeAspect="1"/>
          </p:cNvPicPr>
          <p:nvPr/>
        </p:nvPicPr>
        <p:blipFill>
          <a:blip r:embed="rId3"/>
          <a:srcRect l="11639" t="22379" r="7672" b="7597"/>
          <a:stretch>
            <a:fillRect/>
          </a:stretch>
        </p:blipFill>
        <p:spPr bwMode="auto">
          <a:xfrm>
            <a:off x="5940152" y="1849388"/>
            <a:ext cx="2880320" cy="3528392"/>
          </a:xfrm>
          <a:prstGeom prst="rect">
            <a:avLst/>
          </a:prstGeom>
          <a:noFill/>
          <a:ln w="9525">
            <a:noFill/>
            <a:miter lim="800000"/>
            <a:headEnd/>
            <a:tailEnd/>
          </a:ln>
        </p:spPr>
      </p:pic>
      <p:cxnSp>
        <p:nvCxnSpPr>
          <p:cNvPr id="26" name="直接连接符 25"/>
          <p:cNvCxnSpPr/>
          <p:nvPr/>
        </p:nvCxnSpPr>
        <p:spPr>
          <a:xfrm flipH="1">
            <a:off x="467544" y="1849388"/>
            <a:ext cx="0" cy="324036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5" name="灯片编号占位符 24"/>
          <p:cNvSpPr>
            <a:spLocks noGrp="1"/>
          </p:cNvSpPr>
          <p:nvPr>
            <p:ph type="sldNum" sz="quarter" idx="12"/>
          </p:nvPr>
        </p:nvSpPr>
        <p:spPr/>
        <p:txBody>
          <a:bodyPr/>
          <a:lstStyle/>
          <a:p>
            <a:fld id="{7A2A8BC0-0B57-4FB9-9550-1F6C2F1EF75C}" type="slidenum">
              <a:rPr lang="zh-CN" altLang="en-US" smtClean="0"/>
              <a:t>25</a:t>
            </a:fld>
            <a:endParaRPr lang="zh-CN" altLang="en-US"/>
          </a:p>
        </p:txBody>
      </p:sp>
      <p:grpSp>
        <p:nvGrpSpPr>
          <p:cNvPr id="27" name="组合 26"/>
          <p:cNvGrpSpPr/>
          <p:nvPr/>
        </p:nvGrpSpPr>
        <p:grpSpPr>
          <a:xfrm>
            <a:off x="2484504" y="-94828"/>
            <a:ext cx="6479984" cy="1163875"/>
            <a:chOff x="2484504" y="-94828"/>
            <a:chExt cx="6479984" cy="1163875"/>
          </a:xfrm>
        </p:grpSpPr>
        <p:cxnSp>
          <p:nvCxnSpPr>
            <p:cNvPr id="28" name="直接连接符 27"/>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0" name="组合 42"/>
            <p:cNvGrpSpPr/>
            <p:nvPr/>
          </p:nvGrpSpPr>
          <p:grpSpPr>
            <a:xfrm>
              <a:off x="5455521" y="-94828"/>
              <a:ext cx="3508967" cy="1163875"/>
              <a:chOff x="5455521" y="-94828"/>
              <a:chExt cx="3508967" cy="1163875"/>
            </a:xfrm>
          </p:grpSpPr>
          <p:grpSp>
            <p:nvGrpSpPr>
              <p:cNvPr id="31" name="组合 20"/>
              <p:cNvGrpSpPr/>
              <p:nvPr/>
            </p:nvGrpSpPr>
            <p:grpSpPr>
              <a:xfrm>
                <a:off x="7308440" y="-94828"/>
                <a:ext cx="1224000" cy="1163875"/>
                <a:chOff x="1457638" y="995327"/>
                <a:chExt cx="1247520" cy="1250333"/>
              </a:xfrm>
            </p:grpSpPr>
            <p:sp>
              <p:nvSpPr>
                <p:cNvPr id="47" name="梯形 46"/>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5" name="矩形 44"/>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6"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4" name="文本框 53"/>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1+#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1500"/>
                                  </p:stCondLst>
                                  <p:childTnLst>
                                    <p:animEffect transition="out" filter="fade">
                                      <p:cBhvr>
                                        <p:cTn id="35" dur="500"/>
                                        <p:tgtEl>
                                          <p:spTgt spid="54"/>
                                        </p:tgtEl>
                                      </p:cBhvr>
                                    </p:animEffect>
                                    <p:set>
                                      <p:cBhvr>
                                        <p:cTn id="36"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1" grpId="0"/>
      <p:bldP spid="22" grpId="0"/>
      <p:bldP spid="2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中介机构估值测算参数选取不当</a:t>
            </a:r>
          </a:p>
        </p:txBody>
      </p:sp>
      <p:pic>
        <p:nvPicPr>
          <p:cNvPr id="21" name="图片 14" descr="100_7481.JPG"/>
          <p:cNvPicPr>
            <a:picLocks noChangeAspect="1"/>
          </p:cNvPicPr>
          <p:nvPr/>
        </p:nvPicPr>
        <p:blipFill>
          <a:blip r:embed="rId3">
            <a:lum bright="30000" contrast="40000"/>
          </a:blip>
          <a:stretch>
            <a:fillRect/>
          </a:stretch>
        </p:blipFill>
        <p:spPr bwMode="auto">
          <a:xfrm>
            <a:off x="6228184" y="2065412"/>
            <a:ext cx="2520280" cy="3240360"/>
          </a:xfrm>
          <a:prstGeom prst="rect">
            <a:avLst/>
          </a:prstGeom>
          <a:noFill/>
          <a:ln w="9525">
            <a:noFill/>
            <a:miter lim="800000"/>
            <a:headEnd/>
            <a:tailEnd/>
          </a:ln>
        </p:spPr>
      </p:pic>
      <p:sp>
        <p:nvSpPr>
          <p:cNvPr id="22" name="矩形 21"/>
          <p:cNvSpPr/>
          <p:nvPr/>
        </p:nvSpPr>
        <p:spPr>
          <a:xfrm>
            <a:off x="611560" y="1849388"/>
            <a:ext cx="5400600" cy="2031325"/>
          </a:xfrm>
          <a:prstGeom prst="rect">
            <a:avLst/>
          </a:prstGeom>
        </p:spPr>
        <p:txBody>
          <a:bodyPr wrap="square">
            <a:spAutoFit/>
          </a:bodyPr>
          <a:lstStyle/>
          <a:p>
            <a:pPr eaLnBrk="0" hangingPunct="0">
              <a:lnSpc>
                <a:spcPct val="150000"/>
              </a:lnSpc>
            </a:pPr>
            <a:r>
              <a:rPr lang="zh-CN" altLang="en-US" sz="1200" b="1">
                <a:latin typeface="微软雅黑" panose="020B0503020204020204" pitchFamily="34" charset="-122"/>
                <a:ea typeface="微软雅黑" panose="020B0503020204020204" pitchFamily="34" charset="-122"/>
              </a:rPr>
              <a:t>涉及分行：</a:t>
            </a:r>
            <a:r>
              <a:rPr lang="en-US" altLang="zh-CN" sz="1200" b="1">
                <a:latin typeface="微软雅黑" panose="020B0503020204020204" pitchFamily="34" charset="-122"/>
                <a:ea typeface="微软雅黑" panose="020B0503020204020204" pitchFamily="34" charset="-122"/>
              </a:rPr>
              <a:t>FZ</a:t>
            </a:r>
            <a:r>
              <a:rPr lang="zh-CN" altLang="en-US" sz="1200" b="1">
                <a:latin typeface="微软雅黑" panose="020B0503020204020204" pitchFamily="34" charset="-122"/>
                <a:ea typeface="微软雅黑" panose="020B0503020204020204" pitchFamily="34" charset="-122"/>
              </a:rPr>
              <a:t>分行</a:t>
            </a:r>
            <a:endParaRPr lang="en-US" altLang="zh-CN" sz="1200" b="1">
              <a:latin typeface="微软雅黑" panose="020B0503020204020204" pitchFamily="34" charset="-122"/>
              <a:ea typeface="微软雅黑" panose="020B0503020204020204" pitchFamily="34" charset="-122"/>
            </a:endParaRPr>
          </a:p>
          <a:p>
            <a:pPr eaLnBrk="0" hangingPunct="0">
              <a:lnSpc>
                <a:spcPct val="150000"/>
              </a:lnSpc>
            </a:pPr>
            <a:r>
              <a:rPr lang="zh-CN" altLang="en-US" sz="1200" b="1">
                <a:latin typeface="微软雅黑" panose="020B0503020204020204" pitchFamily="34" charset="-122"/>
                <a:ea typeface="微软雅黑" panose="020B0503020204020204" pitchFamily="34" charset="-122"/>
              </a:rPr>
              <a:t>客户名称：</a:t>
            </a:r>
            <a:r>
              <a:rPr lang="en-US" altLang="zh-CN" sz="1200" b="1">
                <a:latin typeface="微软雅黑" panose="020B0503020204020204" pitchFamily="34" charset="-122"/>
                <a:ea typeface="微软雅黑" panose="020B0503020204020204" pitchFamily="34" charset="-122"/>
              </a:rPr>
              <a:t>FZXFL</a:t>
            </a:r>
            <a:r>
              <a:rPr lang="zh-CN" altLang="en-US" sz="1200">
                <a:latin typeface="微软雅黑" panose="020B0503020204020204" pitchFamily="34" charset="-122"/>
                <a:ea typeface="微软雅黑" panose="020B0503020204020204" pitchFamily="34" charset="-122"/>
              </a:rPr>
              <a:t>针织印染有限公司</a:t>
            </a:r>
          </a:p>
          <a:p>
            <a:pPr>
              <a:lnSpc>
                <a:spcPct val="150000"/>
              </a:lnSpc>
            </a:pPr>
            <a:r>
              <a:rPr lang="zh-CN" altLang="en-US" sz="1200" b="1">
                <a:latin typeface="微软雅黑" panose="020B0503020204020204" pitchFamily="34" charset="-122"/>
                <a:ea typeface="微软雅黑" panose="020B0503020204020204" pitchFamily="34" charset="-122"/>
              </a:rPr>
              <a:t>项目描述：</a:t>
            </a:r>
            <a:r>
              <a:rPr lang="zh-CN" altLang="en-US" sz="1200">
                <a:latin typeface="微软雅黑" panose="020B0503020204020204" pitchFamily="34" charset="-122"/>
                <a:ea typeface="微软雅黑" panose="020B0503020204020204" pitchFamily="34" charset="-122"/>
              </a:rPr>
              <a:t>该贷款对应抵押物为机器设备（抵质押物编号</a:t>
            </a:r>
            <a:r>
              <a:rPr lang="en-US" altLang="zh-CN" sz="1200">
                <a:latin typeface="微软雅黑" panose="020B0503020204020204" pitchFamily="34" charset="-122"/>
                <a:ea typeface="微软雅黑" panose="020B0503020204020204" pitchFamily="34" charset="-122"/>
              </a:rPr>
              <a:t>376810XXXX</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2013</a:t>
            </a:r>
            <a:r>
              <a:rPr lang="zh-CN" altLang="en-US" sz="1200">
                <a:latin typeface="微软雅黑" panose="020B0503020204020204" pitchFamily="34" charset="-122"/>
                <a:ea typeface="微软雅黑" panose="020B0503020204020204" pitchFamily="34" charset="-122"/>
              </a:rPr>
              <a:t>年发放贷款时抵押估值报告中评估对象资产为</a:t>
            </a:r>
            <a:r>
              <a:rPr lang="en-US" altLang="zh-CN" sz="1200">
                <a:latin typeface="微软雅黑" panose="020B0503020204020204" pitchFamily="34" charset="-122"/>
                <a:ea typeface="微软雅黑" panose="020B0503020204020204" pitchFamily="34" charset="-122"/>
              </a:rPr>
              <a:t>60</a:t>
            </a:r>
            <a:r>
              <a:rPr lang="zh-CN" altLang="en-US" sz="1200">
                <a:latin typeface="微软雅黑" panose="020B0503020204020204" pitchFamily="34" charset="-122"/>
                <a:ea typeface="微软雅黑" panose="020B0503020204020204" pitchFamily="34" charset="-122"/>
              </a:rPr>
              <a:t>项（</a:t>
            </a:r>
            <a:r>
              <a:rPr lang="en-US" altLang="zh-CN" sz="1200">
                <a:latin typeface="微软雅黑" panose="020B0503020204020204" pitchFamily="34" charset="-122"/>
                <a:ea typeface="微软雅黑" panose="020B0503020204020204" pitchFamily="34" charset="-122"/>
              </a:rPr>
              <a:t>237</a:t>
            </a:r>
            <a:r>
              <a:rPr lang="zh-CN" altLang="en-US" sz="1200">
                <a:latin typeface="微软雅黑" panose="020B0503020204020204" pitchFamily="34" charset="-122"/>
                <a:ea typeface="微软雅黑" panose="020B0503020204020204" pitchFamily="34" charset="-122"/>
              </a:rPr>
              <a:t>台）印染设备，对应评估原值为</a:t>
            </a:r>
            <a:r>
              <a:rPr lang="en-US" altLang="zh-CN" sz="1200">
                <a:latin typeface="微软雅黑" panose="020B0503020204020204" pitchFamily="34" charset="-122"/>
                <a:ea typeface="微软雅黑" panose="020B0503020204020204" pitchFamily="34" charset="-122"/>
              </a:rPr>
              <a:t>9274.46</a:t>
            </a:r>
            <a:r>
              <a:rPr lang="zh-CN" altLang="en-US" sz="1200">
                <a:latin typeface="微软雅黑" panose="020B0503020204020204" pitchFamily="34" charset="-122"/>
                <a:ea typeface="微软雅黑" panose="020B0503020204020204" pitchFamily="34" charset="-122"/>
              </a:rPr>
              <a:t>万元，评估净值为</a:t>
            </a:r>
            <a:r>
              <a:rPr lang="en-US" altLang="zh-CN" sz="1200">
                <a:latin typeface="微软雅黑" panose="020B0503020204020204" pitchFamily="34" charset="-122"/>
                <a:ea typeface="微软雅黑" panose="020B0503020204020204" pitchFamily="34" charset="-122"/>
              </a:rPr>
              <a:t>6535.79</a:t>
            </a:r>
            <a:r>
              <a:rPr lang="zh-CN" altLang="en-US" sz="1200">
                <a:latin typeface="微软雅黑" panose="020B0503020204020204" pitchFamily="34" charset="-122"/>
                <a:ea typeface="微软雅黑" panose="020B0503020204020204" pitchFamily="34" charset="-122"/>
              </a:rPr>
              <a:t>万元；</a:t>
            </a:r>
            <a:r>
              <a:rPr lang="en-US" altLang="zh-CN" sz="1200">
                <a:latin typeface="微软雅黑" panose="020B0503020204020204" pitchFamily="34" charset="-122"/>
                <a:ea typeface="微软雅黑" panose="020B0503020204020204" pitchFamily="34" charset="-122"/>
              </a:rPr>
              <a:t>2014</a:t>
            </a:r>
            <a:r>
              <a:rPr lang="zh-CN" altLang="en-US" sz="1200">
                <a:latin typeface="微软雅黑" panose="020B0503020204020204" pitchFamily="34" charset="-122"/>
                <a:ea typeface="微软雅黑" panose="020B0503020204020204" pitchFamily="34" charset="-122"/>
              </a:rPr>
              <a:t>年度再次评估时另选一家中介结构，评估对象范围一致，评估净值为</a:t>
            </a:r>
            <a:r>
              <a:rPr lang="en-US" altLang="zh-CN" sz="1200">
                <a:latin typeface="微软雅黑" panose="020B0503020204020204" pitchFamily="34" charset="-122"/>
                <a:ea typeface="微软雅黑" panose="020B0503020204020204" pitchFamily="34" charset="-122"/>
              </a:rPr>
              <a:t>4835</a:t>
            </a:r>
            <a:r>
              <a:rPr lang="zh-CN" altLang="en-US" sz="1200">
                <a:latin typeface="微软雅黑" panose="020B0503020204020204" pitchFamily="34" charset="-122"/>
                <a:ea typeface="微软雅黑" panose="020B0503020204020204" pitchFamily="34" charset="-122"/>
              </a:rPr>
              <a:t>万元，减值数额为</a:t>
            </a:r>
            <a:r>
              <a:rPr lang="en-US" altLang="zh-CN" sz="1200">
                <a:latin typeface="微软雅黑" panose="020B0503020204020204" pitchFamily="34" charset="-122"/>
                <a:ea typeface="微软雅黑" panose="020B0503020204020204" pitchFamily="34" charset="-122"/>
              </a:rPr>
              <a:t>1700.79</a:t>
            </a:r>
            <a:r>
              <a:rPr lang="zh-CN" altLang="en-US" sz="1200">
                <a:latin typeface="微软雅黑" panose="020B0503020204020204" pitchFamily="34" charset="-122"/>
                <a:ea typeface="微软雅黑" panose="020B0503020204020204" pitchFamily="34" charset="-122"/>
              </a:rPr>
              <a:t>万元，减值幅度为</a:t>
            </a:r>
            <a:r>
              <a:rPr lang="en-US" altLang="zh-CN" sz="1200">
                <a:latin typeface="微软雅黑" panose="020B0503020204020204" pitchFamily="34" charset="-122"/>
                <a:ea typeface="微软雅黑" panose="020B0503020204020204" pitchFamily="34" charset="-122"/>
              </a:rPr>
              <a:t>26%</a:t>
            </a:r>
            <a:r>
              <a:rPr lang="zh-CN" altLang="en-US" sz="1200">
                <a:latin typeface="微软雅黑" panose="020B0503020204020204" pitchFamily="34" charset="-122"/>
                <a:ea typeface="微软雅黑" panose="020B0503020204020204" pitchFamily="34" charset="-122"/>
              </a:rPr>
              <a:t>，</a:t>
            </a:r>
          </a:p>
        </p:txBody>
      </p:sp>
      <p:cxnSp>
        <p:nvCxnSpPr>
          <p:cNvPr id="23" name="直接连接符 22"/>
          <p:cNvCxnSpPr/>
          <p:nvPr/>
        </p:nvCxnSpPr>
        <p:spPr>
          <a:xfrm flipH="1">
            <a:off x="467544" y="1849388"/>
            <a:ext cx="0" cy="3456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11560" y="3865612"/>
            <a:ext cx="5328592" cy="1569660"/>
          </a:xfrm>
          <a:prstGeom prst="rect">
            <a:avLst/>
          </a:prstGeom>
        </p:spPr>
        <p:txBody>
          <a:bodyPr wrap="square">
            <a:spAutoFit/>
          </a:bodyPr>
          <a:lstStyle/>
          <a:p>
            <a:pPr>
              <a:lnSpc>
                <a:spcPct val="150000"/>
              </a:lnSpc>
            </a:pPr>
            <a:r>
              <a:rPr lang="zh-CN" altLang="en-US" sz="1200">
                <a:latin typeface="微软雅黑" panose="020B0503020204020204" pitchFamily="34" charset="-122"/>
                <a:ea typeface="微软雅黑" panose="020B0503020204020204" pitchFamily="34" charset="-122"/>
              </a:rPr>
              <a:t>据我司了解及测算，该情况系原贷款时的中介机构</a:t>
            </a:r>
            <a:r>
              <a:rPr lang="zh-CN" altLang="en-US" sz="2000" b="1" i="1">
                <a:solidFill>
                  <a:srgbClr val="A10A13"/>
                </a:solidFill>
                <a:latin typeface="微软雅黑" panose="020B0503020204020204" pitchFamily="34" charset="-122"/>
                <a:ea typeface="微软雅黑" panose="020B0503020204020204" pitchFamily="34" charset="-122"/>
              </a:rPr>
              <a:t>估值成新率判定有误</a:t>
            </a:r>
            <a:r>
              <a:rPr lang="zh-CN" altLang="en-US" sz="1200" b="1">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如</a:t>
            </a:r>
            <a:r>
              <a:rPr lang="en-US" altLang="zh-CN" sz="1200">
                <a:latin typeface="微软雅黑" panose="020B0503020204020204" pitchFamily="34" charset="-122"/>
                <a:ea typeface="微软雅黑" panose="020B0503020204020204" pitchFamily="34" charset="-122"/>
              </a:rPr>
              <a:t>AK-SL500</a:t>
            </a:r>
            <a:r>
              <a:rPr lang="zh-CN" altLang="en-US" sz="1200">
                <a:latin typeface="微软雅黑" panose="020B0503020204020204" pitchFamily="34" charset="-122"/>
                <a:ea typeface="微软雅黑" panose="020B0503020204020204" pitchFamily="34" charset="-122"/>
              </a:rPr>
              <a:t>型双液流高速染色机原经济使用年限按</a:t>
            </a:r>
            <a:r>
              <a:rPr lang="en-US" altLang="zh-CN" sz="1200">
                <a:latin typeface="微软雅黑" panose="020B0503020204020204" pitchFamily="34" charset="-122"/>
                <a:ea typeface="微软雅黑" panose="020B0503020204020204" pitchFamily="34" charset="-122"/>
              </a:rPr>
              <a:t>20</a:t>
            </a:r>
            <a:r>
              <a:rPr lang="zh-CN" altLang="en-US" sz="1200">
                <a:latin typeface="微软雅黑" panose="020B0503020204020204" pitchFamily="34" charset="-122"/>
                <a:ea typeface="微软雅黑" panose="020B0503020204020204" pitchFamily="34" charset="-122"/>
              </a:rPr>
              <a:t>年计取，成新率为</a:t>
            </a:r>
            <a:r>
              <a:rPr lang="en-US" altLang="zh-CN" sz="1200">
                <a:latin typeface="微软雅黑" panose="020B0503020204020204" pitchFamily="34" charset="-122"/>
                <a:ea typeface="微软雅黑" panose="020B0503020204020204" pitchFamily="34" charset="-122"/>
              </a:rPr>
              <a:t>70%</a:t>
            </a:r>
            <a:r>
              <a:rPr lang="zh-CN" altLang="en-US" sz="1200">
                <a:latin typeface="微软雅黑" panose="020B0503020204020204" pitchFamily="34" charset="-122"/>
                <a:ea typeface="微软雅黑" panose="020B0503020204020204" pitchFamily="34" charset="-122"/>
              </a:rPr>
              <a:t>，而纺织机器设备经济耐用年限应为</a:t>
            </a:r>
            <a:r>
              <a:rPr lang="en-US" altLang="zh-CN" sz="1200">
                <a:latin typeface="微软雅黑" panose="020B0503020204020204" pitchFamily="34" charset="-122"/>
                <a:ea typeface="微软雅黑" panose="020B0503020204020204" pitchFamily="34" charset="-122"/>
              </a:rPr>
              <a:t>14</a:t>
            </a:r>
            <a:r>
              <a:rPr lang="en-US" altLang="zh-CN" sz="1200" b="1">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18</a:t>
            </a:r>
            <a:r>
              <a:rPr lang="zh-CN" altLang="en-US" sz="1200">
                <a:latin typeface="微软雅黑" panose="020B0503020204020204" pitchFamily="34" charset="-122"/>
                <a:ea typeface="微软雅黑" panose="020B0503020204020204" pitchFamily="34" charset="-122"/>
              </a:rPr>
              <a:t>年，公允成新率应为</a:t>
            </a:r>
            <a:r>
              <a:rPr lang="en-US" altLang="zh-CN" sz="1200">
                <a:latin typeface="微软雅黑" panose="020B0503020204020204" pitchFamily="34" charset="-122"/>
                <a:ea typeface="微软雅黑" panose="020B0503020204020204" pitchFamily="34" charset="-122"/>
              </a:rPr>
              <a:t>53%</a:t>
            </a:r>
            <a:r>
              <a:rPr lang="zh-CN" altLang="en-US" sz="1200">
                <a:latin typeface="微软雅黑" panose="020B0503020204020204" pitchFamily="34" charset="-122"/>
                <a:ea typeface="微软雅黑" panose="020B0503020204020204" pitchFamily="34" charset="-122"/>
              </a:rPr>
              <a:t>。 </a:t>
            </a:r>
          </a:p>
        </p:txBody>
      </p:sp>
      <p:sp>
        <p:nvSpPr>
          <p:cNvPr id="25" name="矩形 24"/>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贷中阶段</a:t>
            </a:r>
          </a:p>
        </p:txBody>
      </p:sp>
      <p:sp>
        <p:nvSpPr>
          <p:cNvPr id="26" name="灯片编号占位符 25"/>
          <p:cNvSpPr>
            <a:spLocks noGrp="1"/>
          </p:cNvSpPr>
          <p:nvPr>
            <p:ph type="sldNum" sz="quarter" idx="12"/>
          </p:nvPr>
        </p:nvSpPr>
        <p:spPr/>
        <p:txBody>
          <a:bodyPr/>
          <a:lstStyle/>
          <a:p>
            <a:fld id="{7A2A8BC0-0B57-4FB9-9550-1F6C2F1EF75C}" type="slidenum">
              <a:rPr lang="zh-CN" altLang="en-US" smtClean="0"/>
              <a:t>26</a:t>
            </a:fld>
            <a:endParaRPr lang="zh-CN" altLang="en-US"/>
          </a:p>
        </p:txBody>
      </p:sp>
      <p:grpSp>
        <p:nvGrpSpPr>
          <p:cNvPr id="27" name="组合 26"/>
          <p:cNvGrpSpPr/>
          <p:nvPr/>
        </p:nvGrpSpPr>
        <p:grpSpPr>
          <a:xfrm>
            <a:off x="2484504" y="-94828"/>
            <a:ext cx="6479984" cy="1163875"/>
            <a:chOff x="2484504" y="-94828"/>
            <a:chExt cx="6479984" cy="1163875"/>
          </a:xfrm>
        </p:grpSpPr>
        <p:cxnSp>
          <p:nvCxnSpPr>
            <p:cNvPr id="28" name="直接连接符 27"/>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0" name="组合 42"/>
            <p:cNvGrpSpPr/>
            <p:nvPr/>
          </p:nvGrpSpPr>
          <p:grpSpPr>
            <a:xfrm>
              <a:off x="5455521" y="-94828"/>
              <a:ext cx="3508967" cy="1163875"/>
              <a:chOff x="5455521" y="-94828"/>
              <a:chExt cx="3508967" cy="1163875"/>
            </a:xfrm>
          </p:grpSpPr>
          <p:grpSp>
            <p:nvGrpSpPr>
              <p:cNvPr id="31" name="组合 20"/>
              <p:cNvGrpSpPr/>
              <p:nvPr/>
            </p:nvGrpSpPr>
            <p:grpSpPr>
              <a:xfrm>
                <a:off x="7308440" y="-94828"/>
                <a:ext cx="1224000" cy="1163875"/>
                <a:chOff x="1457638" y="995327"/>
                <a:chExt cx="1247520" cy="1250333"/>
              </a:xfrm>
            </p:grpSpPr>
            <p:sp>
              <p:nvSpPr>
                <p:cNvPr id="46" name="梯形 45"/>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梯形 46"/>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4" name="矩形 43"/>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5"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3" name="文本框 52"/>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150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严格准入，加强管理，防范风险</a:t>
            </a:r>
          </a:p>
        </p:txBody>
      </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贷中阶段</a:t>
            </a:r>
          </a:p>
        </p:txBody>
      </p:sp>
      <p:sp>
        <p:nvSpPr>
          <p:cNvPr id="22" name="矩形 21"/>
          <p:cNvSpPr/>
          <p:nvPr/>
        </p:nvSpPr>
        <p:spPr>
          <a:xfrm>
            <a:off x="645820" y="1723752"/>
            <a:ext cx="1261884" cy="954107"/>
          </a:xfrm>
          <a:prstGeom prst="rect">
            <a:avLst/>
          </a:prstGeom>
        </p:spPr>
        <p:txBody>
          <a:bodyPr wrap="none">
            <a:spAutoFit/>
          </a:bodyPr>
          <a:lstStyle/>
          <a:p>
            <a:r>
              <a:rPr lang="zh-CN" altLang="en-US" sz="2800" b="1" i="1">
                <a:solidFill>
                  <a:srgbClr val="A10A13"/>
                </a:solidFill>
                <a:latin typeface="微软雅黑" panose="020B0503020204020204" pitchFamily="34" charset="-122"/>
                <a:ea typeface="微软雅黑" panose="020B0503020204020204" pitchFamily="34" charset="-122"/>
              </a:rPr>
              <a:t>管理</a:t>
            </a:r>
            <a:endParaRPr lang="en-US" altLang="zh-CN" sz="2800" b="1" i="1">
              <a:solidFill>
                <a:srgbClr val="A10A13"/>
              </a:solidFill>
              <a:latin typeface="微软雅黑" panose="020B0503020204020204" pitchFamily="34" charset="-122"/>
              <a:ea typeface="微软雅黑" panose="020B0503020204020204" pitchFamily="34" charset="-122"/>
            </a:endParaRPr>
          </a:p>
          <a:p>
            <a:r>
              <a:rPr lang="zh-CN" altLang="en-US" sz="2800" b="1" i="1">
                <a:solidFill>
                  <a:srgbClr val="A10A13"/>
                </a:solidFill>
                <a:latin typeface="微软雅黑" panose="020B0503020204020204" pitchFamily="34" charset="-122"/>
                <a:ea typeface="微软雅黑" panose="020B0503020204020204" pitchFamily="34" charset="-122"/>
              </a:rPr>
              <a:t>建议：</a:t>
            </a:r>
            <a:endParaRPr lang="zh-CN" altLang="en-US" sz="2800" b="1" i="1">
              <a:solidFill>
                <a:srgbClr val="A10A13"/>
              </a:solidFill>
            </a:endParaRPr>
          </a:p>
        </p:txBody>
      </p:sp>
      <p:sp>
        <p:nvSpPr>
          <p:cNvPr id="23" name="矩形 22"/>
          <p:cNvSpPr/>
          <p:nvPr/>
        </p:nvSpPr>
        <p:spPr>
          <a:xfrm>
            <a:off x="2195736" y="2065412"/>
            <a:ext cx="6192688" cy="792088"/>
          </a:xfrm>
          <a:prstGeom prst="rect">
            <a:avLst/>
          </a:prstGeom>
          <a:solidFill>
            <a:schemeClr val="bg1">
              <a:lumMod val="95000"/>
            </a:schemeClr>
          </a:solidFill>
          <a:ln w="12700">
            <a:solidFill>
              <a:srgbClr val="A10A13"/>
            </a:solidFill>
          </a:ln>
        </p:spPr>
        <p:txBody>
          <a:bodyPr wrap="square" anchor="ctr">
            <a:noAutofit/>
          </a:bodyPr>
          <a:lstStyle/>
          <a:p>
            <a:pPr>
              <a:lnSpc>
                <a:spcPts val="2000"/>
              </a:lnSpc>
            </a:pPr>
            <a:r>
              <a:rPr lang="en-US" altLang="zh-CN" sz="1300" i="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300" i="1">
                <a:solidFill>
                  <a:schemeClr val="tx1">
                    <a:lumMod val="75000"/>
                    <a:lumOff val="25000"/>
                  </a:schemeClr>
                </a:solidFill>
                <a:latin typeface="微软雅黑" panose="020B0503020204020204" pitchFamily="34" charset="-122"/>
                <a:ea typeface="微软雅黑" panose="020B0503020204020204" pitchFamily="34" charset="-122"/>
              </a:rPr>
              <a:t>各分行对第三方中介机构的评估管理要落在实处，对其资质执业范围、执业能力、风险把控能力等加强管理</a:t>
            </a:r>
            <a:r>
              <a:rPr lang="zh-CN" altLang="en-US" sz="1300" i="1">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300" i="1">
              <a:solidFill>
                <a:schemeClr val="tx1">
                  <a:lumMod val="75000"/>
                  <a:lumOff val="25000"/>
                </a:schemeClr>
              </a:solidFill>
            </a:endParaRPr>
          </a:p>
        </p:txBody>
      </p:sp>
      <p:sp>
        <p:nvSpPr>
          <p:cNvPr id="24" name="矩形 23"/>
          <p:cNvSpPr/>
          <p:nvPr/>
        </p:nvSpPr>
        <p:spPr>
          <a:xfrm>
            <a:off x="2195736" y="3292782"/>
            <a:ext cx="6192688" cy="792000"/>
          </a:xfrm>
          <a:prstGeom prst="rect">
            <a:avLst/>
          </a:prstGeom>
          <a:solidFill>
            <a:schemeClr val="bg1">
              <a:lumMod val="95000"/>
            </a:schemeClr>
          </a:solidFill>
          <a:ln w="12700">
            <a:solidFill>
              <a:srgbClr val="A10A13"/>
            </a:solidFill>
          </a:ln>
        </p:spPr>
        <p:txBody>
          <a:bodyPr wrap="square" anchor="ctr">
            <a:noAutofit/>
          </a:bodyPr>
          <a:lstStyle/>
          <a:p>
            <a:pPr>
              <a:lnSpc>
                <a:spcPts val="2000"/>
              </a:lnSpc>
            </a:pPr>
            <a:r>
              <a:rPr lang="en-US" altLang="zh-CN" sz="1300" i="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300" i="1">
                <a:solidFill>
                  <a:schemeClr val="tx1">
                    <a:lumMod val="75000"/>
                    <a:lumOff val="25000"/>
                  </a:schemeClr>
                </a:solidFill>
                <a:latin typeface="微软雅黑" panose="020B0503020204020204" pitchFamily="34" charset="-122"/>
                <a:ea typeface="微软雅黑" panose="020B0503020204020204" pitchFamily="34" charset="-122"/>
              </a:rPr>
              <a:t>已经发生问题的机构予以整改，其余目前尚未发现问题予以提醒，以切实防范由此带来的信贷风险。</a:t>
            </a:r>
            <a:endParaRPr lang="zh-CN" altLang="en-US" sz="1300" i="1">
              <a:solidFill>
                <a:schemeClr val="tx1">
                  <a:lumMod val="75000"/>
                  <a:lumOff val="25000"/>
                </a:schemeClr>
              </a:solidFill>
            </a:endParaRPr>
          </a:p>
        </p:txBody>
      </p:sp>
      <p:sp>
        <p:nvSpPr>
          <p:cNvPr id="25" name="矩形 24"/>
          <p:cNvSpPr/>
          <p:nvPr/>
        </p:nvSpPr>
        <p:spPr>
          <a:xfrm>
            <a:off x="2195736" y="4083356"/>
            <a:ext cx="6192688" cy="792000"/>
          </a:xfrm>
          <a:prstGeom prst="rect">
            <a:avLst/>
          </a:prstGeom>
          <a:blipFill>
            <a:blip r:embed="rId3">
              <a:grayscl/>
              <a:lum contrast="20000"/>
            </a:blip>
            <a:stretch>
              <a:fillRect/>
            </a:stretch>
          </a:blipFill>
          <a:ln w="12700">
            <a:solidFill>
              <a:srgbClr val="A10A13"/>
            </a:solidFill>
          </a:ln>
        </p:spPr>
        <p:txBody>
          <a:bodyPr wrap="square" anchor="ctr">
            <a:noAutofit/>
          </a:bodyPr>
          <a:lstStyle/>
          <a:p>
            <a:pPr>
              <a:lnSpc>
                <a:spcPts val="2000"/>
              </a:lnSpc>
            </a:pPr>
            <a:endParaRPr lang="zh-CN" altLang="en-US" sz="1200" i="1"/>
          </a:p>
        </p:txBody>
      </p:sp>
      <p:sp>
        <p:nvSpPr>
          <p:cNvPr id="26" name="矩形 25"/>
          <p:cNvSpPr/>
          <p:nvPr/>
        </p:nvSpPr>
        <p:spPr>
          <a:xfrm>
            <a:off x="1979712" y="2065412"/>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979712" y="3289548"/>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79712" y="4081636"/>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descr="手写-1a.gif"/>
          <p:cNvPicPr>
            <a:picLocks noChangeAspect="1"/>
          </p:cNvPicPr>
          <p:nvPr/>
        </p:nvPicPr>
        <p:blipFill>
          <a:blip r:embed="rId4">
            <a:grayscl/>
            <a:lum bright="20000" contrast="30000"/>
          </a:blip>
          <a:stretch>
            <a:fillRect/>
          </a:stretch>
        </p:blipFill>
        <p:spPr>
          <a:xfrm>
            <a:off x="1" y="3577580"/>
            <a:ext cx="2137420" cy="2137420"/>
          </a:xfrm>
          <a:prstGeom prst="rect">
            <a:avLst/>
          </a:prstGeom>
        </p:spPr>
      </p:pic>
      <p:sp>
        <p:nvSpPr>
          <p:cNvPr id="32" name="矩形 31"/>
          <p:cNvSpPr/>
          <p:nvPr/>
        </p:nvSpPr>
        <p:spPr>
          <a:xfrm>
            <a:off x="2051720" y="1757635"/>
            <a:ext cx="3095719"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评估管理落实到位，强化把控能力</a:t>
            </a:r>
            <a:endParaRPr lang="zh-CN" altLang="en-US" sz="1400">
              <a:solidFill>
                <a:srgbClr val="A10A13"/>
              </a:solidFill>
            </a:endParaRPr>
          </a:p>
        </p:txBody>
      </p:sp>
      <p:sp>
        <p:nvSpPr>
          <p:cNvPr id="45" name="矩形 44"/>
          <p:cNvSpPr/>
          <p:nvPr/>
        </p:nvSpPr>
        <p:spPr>
          <a:xfrm>
            <a:off x="2051720" y="3001516"/>
            <a:ext cx="2736647"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实行风险预警，预先提醒机制</a:t>
            </a:r>
            <a:endParaRPr lang="zh-CN" altLang="en-US" sz="1400">
              <a:solidFill>
                <a:srgbClr val="A10A13"/>
              </a:solidFill>
            </a:endParaRPr>
          </a:p>
        </p:txBody>
      </p:sp>
      <p:sp>
        <p:nvSpPr>
          <p:cNvPr id="30" name="灯片编号占位符 29"/>
          <p:cNvSpPr>
            <a:spLocks noGrp="1"/>
          </p:cNvSpPr>
          <p:nvPr>
            <p:ph type="sldNum" sz="quarter" idx="12"/>
          </p:nvPr>
        </p:nvSpPr>
        <p:spPr/>
        <p:txBody>
          <a:bodyPr/>
          <a:lstStyle/>
          <a:p>
            <a:fld id="{7A2A8BC0-0B57-4FB9-9550-1F6C2F1EF75C}" type="slidenum">
              <a:rPr lang="zh-CN" altLang="en-US" smtClean="0"/>
              <a:t>27</a:t>
            </a:fld>
            <a:endParaRPr lang="zh-CN" altLang="en-US"/>
          </a:p>
        </p:txBody>
      </p:sp>
      <p:grpSp>
        <p:nvGrpSpPr>
          <p:cNvPr id="46" name="组合 45"/>
          <p:cNvGrpSpPr/>
          <p:nvPr/>
        </p:nvGrpSpPr>
        <p:grpSpPr>
          <a:xfrm>
            <a:off x="2484504" y="-94828"/>
            <a:ext cx="6479984" cy="1163875"/>
            <a:chOff x="2484504" y="-94828"/>
            <a:chExt cx="6479984" cy="1163875"/>
          </a:xfrm>
        </p:grpSpPr>
        <p:cxnSp>
          <p:nvCxnSpPr>
            <p:cNvPr id="47" name="直接连接符 46"/>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8" name="组合 42"/>
            <p:cNvGrpSpPr/>
            <p:nvPr/>
          </p:nvGrpSpPr>
          <p:grpSpPr>
            <a:xfrm>
              <a:off x="5455521" y="-94828"/>
              <a:ext cx="3508967" cy="1163875"/>
              <a:chOff x="5455521" y="-94828"/>
              <a:chExt cx="3508967" cy="1163875"/>
            </a:xfrm>
          </p:grpSpPr>
          <p:grpSp>
            <p:nvGrpSpPr>
              <p:cNvPr id="49" name="组合 20"/>
              <p:cNvGrpSpPr/>
              <p:nvPr/>
            </p:nvGrpSpPr>
            <p:grpSpPr>
              <a:xfrm>
                <a:off x="7308440" y="-94828"/>
                <a:ext cx="1224000" cy="1163875"/>
                <a:chOff x="1457638" y="995327"/>
                <a:chExt cx="1247520" cy="1250333"/>
              </a:xfrm>
            </p:grpSpPr>
            <p:sp>
              <p:nvSpPr>
                <p:cNvPr id="53" name="梯形 52"/>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1" name="矩形 5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0" name="文本框 5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1500"/>
                                  </p:stCondLst>
                                  <p:childTnLst>
                                    <p:animEffect transition="out" filter="fade">
                                      <p:cBhvr>
                                        <p:cTn id="59" dur="500"/>
                                        <p:tgtEl>
                                          <p:spTgt spid="60"/>
                                        </p:tgtEl>
                                      </p:cBhvr>
                                    </p:animEffect>
                                    <p:set>
                                      <p:cBhvr>
                                        <p:cTn id="60"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2" grpId="0"/>
      <p:bldP spid="23" grpId="0" animBg="1"/>
      <p:bldP spid="24" grpId="0" animBg="1"/>
      <p:bldP spid="25" grpId="0" animBg="1"/>
      <p:bldP spid="26" grpId="0" animBg="1"/>
      <p:bldP spid="27" grpId="0" animBg="1"/>
      <p:bldP spid="28" grpId="0" animBg="1"/>
      <p:bldP spid="32" grpId="0"/>
      <p:bldP spid="45"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1" name="TextBox 20"/>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未能落实抵质押登记</a:t>
            </a:r>
          </a:p>
        </p:txBody>
      </p:sp>
      <p:sp>
        <p:nvSpPr>
          <p:cNvPr id="22" name="矩形 21"/>
          <p:cNvSpPr/>
          <p:nvPr/>
        </p:nvSpPr>
        <p:spPr>
          <a:xfrm>
            <a:off x="611560" y="1849388"/>
            <a:ext cx="4572000" cy="3277820"/>
          </a:xfrm>
          <a:prstGeom prst="rect">
            <a:avLst/>
          </a:prstGeom>
        </p:spPr>
        <p:txBody>
          <a:bodyPr>
            <a:spAutoFit/>
          </a:bodyPr>
          <a:lstStyle/>
          <a:p>
            <a:pPr eaLnBrk="0" hangingPunct="0">
              <a:lnSpc>
                <a:spcPct val="150000"/>
              </a:lnSpc>
            </a:pPr>
            <a:r>
              <a:rPr lang="zh-CN" altLang="en-US" sz="1300" b="1">
                <a:latin typeface="微软雅黑" panose="020B0503020204020204" pitchFamily="34" charset="-122"/>
                <a:ea typeface="微软雅黑" panose="020B0503020204020204" pitchFamily="34" charset="-122"/>
              </a:rPr>
              <a:t>涉及分行：</a:t>
            </a:r>
            <a:r>
              <a:rPr lang="en-US" altLang="zh-CN" sz="1300" b="1">
                <a:latin typeface="微软雅黑" panose="020B0503020204020204" pitchFamily="34" charset="-122"/>
                <a:ea typeface="微软雅黑" panose="020B0503020204020204" pitchFamily="34" charset="-122"/>
              </a:rPr>
              <a:t>HHHT</a:t>
            </a:r>
            <a:r>
              <a:rPr lang="zh-CN" altLang="en-US" sz="1300" b="1">
                <a:latin typeface="微软雅黑" panose="020B0503020204020204" pitchFamily="34" charset="-122"/>
                <a:ea typeface="微软雅黑" panose="020B0503020204020204" pitchFamily="34" charset="-122"/>
              </a:rPr>
              <a:t>分行</a:t>
            </a:r>
            <a:endParaRPr lang="en-US" altLang="zh-CN" sz="1300" b="1">
              <a:latin typeface="微软雅黑" panose="020B0503020204020204" pitchFamily="34" charset="-122"/>
              <a:ea typeface="微软雅黑" panose="020B0503020204020204" pitchFamily="34" charset="-122"/>
            </a:endParaRPr>
          </a:p>
          <a:p>
            <a:pPr eaLnBrk="0" hangingPunct="0">
              <a:lnSpc>
                <a:spcPct val="150000"/>
              </a:lnSpc>
            </a:pPr>
            <a:r>
              <a:rPr lang="zh-CN" altLang="en-US" sz="1300" b="1">
                <a:latin typeface="微软雅黑" panose="020B0503020204020204" pitchFamily="34" charset="-122"/>
                <a:ea typeface="微软雅黑" panose="020B0503020204020204" pitchFamily="34" charset="-122"/>
              </a:rPr>
              <a:t>客户名称：</a:t>
            </a:r>
            <a:r>
              <a:rPr lang="en-US" altLang="zh-CN" sz="1300">
                <a:latin typeface="微软雅黑" panose="020B0503020204020204" pitchFamily="34" charset="-122"/>
                <a:ea typeface="微软雅黑" panose="020B0503020204020204" pitchFamily="34" charset="-122"/>
              </a:rPr>
              <a:t>NMG-BDSD</a:t>
            </a:r>
            <a:r>
              <a:rPr lang="zh-CN" altLang="en-US" sz="1300">
                <a:latin typeface="微软雅黑" panose="020B0503020204020204" pitchFamily="34" charset="-122"/>
                <a:ea typeface="微软雅黑" panose="020B0503020204020204" pitchFamily="34" charset="-122"/>
              </a:rPr>
              <a:t>化学有限公司</a:t>
            </a:r>
          </a:p>
          <a:p>
            <a:pPr>
              <a:lnSpc>
                <a:spcPct val="150000"/>
              </a:lnSpc>
            </a:pPr>
            <a:r>
              <a:rPr lang="zh-CN" altLang="en-US" sz="1300" b="1">
                <a:latin typeface="微软雅黑" panose="020B0503020204020204" pitchFamily="34" charset="-122"/>
                <a:ea typeface="微软雅黑" panose="020B0503020204020204" pitchFamily="34" charset="-122"/>
              </a:rPr>
              <a:t>项目描述：</a:t>
            </a:r>
            <a:r>
              <a:rPr lang="zh-CN" altLang="en-US" sz="1300">
                <a:latin typeface="微软雅黑" panose="020B0503020204020204" pitchFamily="34" charset="-122"/>
                <a:ea typeface="微软雅黑" panose="020B0503020204020204" pitchFamily="34" charset="-122"/>
              </a:rPr>
              <a:t>本次复估时发现该客户</a:t>
            </a:r>
            <a:r>
              <a:rPr lang="en-US" altLang="zh-CN" sz="1300">
                <a:latin typeface="微软雅黑" panose="020B0503020204020204" pitchFamily="34" charset="-122"/>
                <a:ea typeface="微软雅黑" panose="020B0503020204020204" pitchFamily="34" charset="-122"/>
              </a:rPr>
              <a:t>5</a:t>
            </a:r>
            <a:r>
              <a:rPr lang="zh-CN" altLang="en-US" sz="1300">
                <a:latin typeface="微软雅黑" panose="020B0503020204020204" pitchFamily="34" charset="-122"/>
                <a:ea typeface="微软雅黑" panose="020B0503020204020204" pitchFamily="34" charset="-122"/>
              </a:rPr>
              <a:t>亿元贷款，抵押物类型为“厂房”，通过分行实际办理业务的客户经理提供融资评估报告中看到，该贷款放贷时的评估值包括“土地使用权、厂房及机器设备”，且其中机器设备估值在总估值中占比为</a:t>
            </a:r>
            <a:r>
              <a:rPr lang="en-US" altLang="zh-CN" sz="1300">
                <a:latin typeface="微软雅黑" panose="020B0503020204020204" pitchFamily="34" charset="-122"/>
                <a:ea typeface="微软雅黑" panose="020B0503020204020204" pitchFamily="34" charset="-122"/>
              </a:rPr>
              <a:t>43%</a:t>
            </a:r>
            <a:r>
              <a:rPr lang="zh-CN" altLang="en-US" sz="1300">
                <a:latin typeface="微软雅黑" panose="020B0503020204020204" pitchFamily="34" charset="-122"/>
                <a:ea typeface="微软雅黑" panose="020B0503020204020204" pitchFamily="34" charset="-122"/>
              </a:rPr>
              <a:t>，</a:t>
            </a:r>
            <a:r>
              <a:rPr lang="zh-CN" altLang="en-US" sz="2000" b="1" i="1">
                <a:solidFill>
                  <a:srgbClr val="A10A13"/>
                </a:solidFill>
                <a:latin typeface="微软雅黑" panose="020B0503020204020204" pitchFamily="34" charset="-122"/>
                <a:ea typeface="微软雅黑" panose="020B0503020204020204" pitchFamily="34" charset="-122"/>
              </a:rPr>
              <a:t>但机器设备未能在工商管理部门实际办理抵押登记，造成房地产类抵押物价值虚高，逾期变现权益得不到保障。</a:t>
            </a:r>
          </a:p>
        </p:txBody>
      </p:sp>
      <p:cxnSp>
        <p:nvCxnSpPr>
          <p:cNvPr id="23" name="直接连接符 22"/>
          <p:cNvCxnSpPr/>
          <p:nvPr/>
        </p:nvCxnSpPr>
        <p:spPr>
          <a:xfrm flipH="1">
            <a:off x="467544" y="1849388"/>
            <a:ext cx="0" cy="3240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pic>
        <p:nvPicPr>
          <p:cNvPr id="6146" name="Picture 2" descr="c:\users\wzhwfwhy\appdata\roaming\360se6\User Data\temp\20089174123275_2.jpg"/>
          <p:cNvPicPr>
            <a:picLocks noChangeAspect="1" noChangeArrowheads="1"/>
          </p:cNvPicPr>
          <p:nvPr/>
        </p:nvPicPr>
        <p:blipFill>
          <a:blip r:embed="rId3">
            <a:lum contrast="20000"/>
          </a:blip>
          <a:stretch>
            <a:fillRect/>
          </a:stretch>
        </p:blipFill>
        <p:spPr bwMode="auto">
          <a:xfrm>
            <a:off x="5652120" y="2281436"/>
            <a:ext cx="2984848" cy="1603189"/>
          </a:xfrm>
          <a:prstGeom prst="rect">
            <a:avLst/>
          </a:prstGeom>
          <a:noFill/>
        </p:spPr>
      </p:pic>
      <p:sp>
        <p:nvSpPr>
          <p:cNvPr id="24" name="灯片编号占位符 23"/>
          <p:cNvSpPr>
            <a:spLocks noGrp="1"/>
          </p:cNvSpPr>
          <p:nvPr>
            <p:ph type="sldNum" sz="quarter" idx="12"/>
          </p:nvPr>
        </p:nvSpPr>
        <p:spPr/>
        <p:txBody>
          <a:bodyPr/>
          <a:lstStyle/>
          <a:p>
            <a:fld id="{7A2A8BC0-0B57-4FB9-9550-1F6C2F1EF75C}" type="slidenum">
              <a:rPr lang="zh-CN" altLang="en-US" smtClean="0"/>
              <a:t>28</a:t>
            </a:fld>
            <a:endParaRPr lang="zh-CN" altLang="en-US"/>
          </a:p>
        </p:txBody>
      </p:sp>
      <p:grpSp>
        <p:nvGrpSpPr>
          <p:cNvPr id="25" name="组合 24"/>
          <p:cNvGrpSpPr/>
          <p:nvPr/>
        </p:nvGrpSpPr>
        <p:grpSpPr>
          <a:xfrm>
            <a:off x="2484504" y="-94828"/>
            <a:ext cx="6479984" cy="1163875"/>
            <a:chOff x="2484504" y="-94828"/>
            <a:chExt cx="6479984" cy="1163875"/>
          </a:xfrm>
        </p:grpSpPr>
        <p:cxnSp>
          <p:nvCxnSpPr>
            <p:cNvPr id="26" name="直接连接符 25"/>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27" name="组合 42"/>
            <p:cNvGrpSpPr/>
            <p:nvPr/>
          </p:nvGrpSpPr>
          <p:grpSpPr>
            <a:xfrm>
              <a:off x="5455521" y="-94828"/>
              <a:ext cx="3508967" cy="1163875"/>
              <a:chOff x="5455521" y="-94828"/>
              <a:chExt cx="3508967" cy="1163875"/>
            </a:xfrm>
          </p:grpSpPr>
          <p:grpSp>
            <p:nvGrpSpPr>
              <p:cNvPr id="28" name="组合 20"/>
              <p:cNvGrpSpPr/>
              <p:nvPr/>
            </p:nvGrpSpPr>
            <p:grpSpPr>
              <a:xfrm>
                <a:off x="7308440" y="-94828"/>
                <a:ext cx="1224000" cy="1163875"/>
                <a:chOff x="1457638" y="995327"/>
                <a:chExt cx="1247520" cy="1250333"/>
              </a:xfrm>
            </p:grpSpPr>
            <p:sp>
              <p:nvSpPr>
                <p:cNvPr id="44" name="梯形 43"/>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梯形 44"/>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梯形 45"/>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梯形 46"/>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31" name="矩形 3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3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1" name="文本框 50"/>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150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1" name="TextBox 20"/>
          <p:cNvSpPr txBox="1"/>
          <p:nvPr/>
        </p:nvSpPr>
        <p:spPr>
          <a:xfrm>
            <a:off x="2195736" y="1094272"/>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动产质押风险关注点</a:t>
            </a:r>
          </a:p>
        </p:txBody>
      </p:sp>
      <p:sp>
        <p:nvSpPr>
          <p:cNvPr id="22" name="矩形 21"/>
          <p:cNvSpPr/>
          <p:nvPr/>
        </p:nvSpPr>
        <p:spPr>
          <a:xfrm>
            <a:off x="3131840" y="1921756"/>
            <a:ext cx="5688632" cy="2144177"/>
          </a:xfrm>
          <a:prstGeom prst="rect">
            <a:avLst/>
          </a:prstGeom>
        </p:spPr>
        <p:txBody>
          <a:bodyPr wrap="square">
            <a:spAutoFit/>
          </a:bodyPr>
          <a:lstStyle/>
          <a:p>
            <a:pPr>
              <a:lnSpc>
                <a:spcPts val="2000"/>
              </a:lnSpc>
            </a:pPr>
            <a:r>
              <a:rPr lang="zh-CN" altLang="en-US" sz="1300">
                <a:latin typeface="微软雅黑" panose="020B0503020204020204" pitchFamily="34" charset="-122"/>
                <a:ea typeface="微软雅黑" panose="020B0503020204020204" pitchFamily="34" charset="-122"/>
              </a:rPr>
              <a:t>       本次抽样范围涉及动产质押共计</a:t>
            </a:r>
            <a:r>
              <a:rPr lang="en-US" altLang="zh-CN" sz="1300">
                <a:latin typeface="微软雅黑" panose="020B0503020204020204" pitchFamily="34" charset="-122"/>
                <a:ea typeface="微软雅黑" panose="020B0503020204020204" pitchFamily="34" charset="-122"/>
              </a:rPr>
              <a:t>157</a:t>
            </a:r>
            <a:r>
              <a:rPr lang="zh-CN" altLang="en-US" sz="1300">
                <a:latin typeface="微软雅黑" panose="020B0503020204020204" pitchFamily="34" charset="-122"/>
                <a:ea typeface="微软雅黑" panose="020B0503020204020204" pitchFamily="34" charset="-122"/>
              </a:rPr>
              <a:t>笔，大多为货押，包含有煤炭、钢材、白酒等，涉及分行</a:t>
            </a:r>
            <a:r>
              <a:rPr lang="en-US" altLang="zh-CN" sz="1300">
                <a:latin typeface="微软雅黑" panose="020B0503020204020204" pitchFamily="34" charset="-122"/>
                <a:ea typeface="微软雅黑" panose="020B0503020204020204" pitchFamily="34" charset="-122"/>
              </a:rPr>
              <a:t>17</a:t>
            </a:r>
            <a:r>
              <a:rPr lang="zh-CN" altLang="en-US" sz="1300">
                <a:latin typeface="微软雅黑" panose="020B0503020204020204" pitchFamily="34" charset="-122"/>
                <a:ea typeface="微软雅黑" panose="020B0503020204020204" pitchFamily="34" charset="-122"/>
              </a:rPr>
              <a:t>家，涉及企业共计</a:t>
            </a:r>
            <a:r>
              <a:rPr lang="en-US" altLang="zh-CN" sz="1300">
                <a:latin typeface="微软雅黑" panose="020B0503020204020204" pitchFamily="34" charset="-122"/>
                <a:ea typeface="微软雅黑" panose="020B0503020204020204" pitchFamily="34" charset="-122"/>
              </a:rPr>
              <a:t>61</a:t>
            </a:r>
            <a:r>
              <a:rPr lang="zh-CN" altLang="en-US" sz="1300">
                <a:latin typeface="微软雅黑" panose="020B0503020204020204" pitchFamily="34" charset="-122"/>
                <a:ea typeface="微软雅黑" panose="020B0503020204020204" pitchFamily="34" charset="-122"/>
              </a:rPr>
              <a:t>家。</a:t>
            </a:r>
            <a:endParaRPr lang="en-US" altLang="zh-CN" sz="1300">
              <a:latin typeface="微软雅黑" panose="020B0503020204020204" pitchFamily="34" charset="-122"/>
              <a:ea typeface="微软雅黑" panose="020B0503020204020204" pitchFamily="34" charset="-122"/>
            </a:endParaRPr>
          </a:p>
          <a:p>
            <a:pPr>
              <a:lnSpc>
                <a:spcPts val="2000"/>
              </a:lnSpc>
            </a:pPr>
            <a:r>
              <a:rPr lang="zh-CN" altLang="en-US" sz="1300">
                <a:latin typeface="微软雅黑" panose="020B0503020204020204" pitchFamily="34" charset="-122"/>
                <a:ea typeface="微软雅黑" panose="020B0503020204020204" pitchFamily="34" charset="-122"/>
              </a:rPr>
              <a:t>       经我司与各分行贸金部人员沟通了解，货押目前均采取第三方动态监管的方式，具体为委托第三方监管公司按照货押资产总价值对质押资产进行监管，其中质押货品的单价按照分行认定的单价（经市场价格调整确定），监管公司对货品的总数量、即入库量、出库量、实际库存量进行监管。</a:t>
            </a:r>
          </a:p>
          <a:p>
            <a:pPr>
              <a:lnSpc>
                <a:spcPts val="2000"/>
              </a:lnSpc>
            </a:pPr>
            <a:r>
              <a:rPr lang="zh-CN" altLang="en-US" sz="1300">
                <a:latin typeface="微软雅黑" panose="020B0503020204020204" pitchFamily="34" charset="-122"/>
                <a:ea typeface="微软雅黑" panose="020B0503020204020204" pitchFamily="34" charset="-122"/>
              </a:rPr>
              <a:t>      但复估查勘过程中我们发现，目前监管公司对数量方面确认如实履行了监管职责，但多是在</a:t>
            </a:r>
            <a:r>
              <a:rPr lang="zh-CN" altLang="en-US" sz="1300" b="1">
                <a:latin typeface="微软雅黑" panose="020B0503020204020204" pitchFamily="34" charset="-122"/>
                <a:ea typeface="微软雅黑" panose="020B0503020204020204" pitchFamily="34" charset="-122"/>
              </a:rPr>
              <a:t>形式上保障了货押资产的总价值。</a:t>
            </a:r>
            <a:endParaRPr lang="en-US" altLang="zh-CN" sz="1300" b="1">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2987824" y="1993764"/>
            <a:ext cx="0" cy="3240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131840" y="4627863"/>
            <a:ext cx="5256584" cy="584775"/>
          </a:xfrm>
          <a:prstGeom prst="rect">
            <a:avLst/>
          </a:prstGeom>
        </p:spPr>
        <p:txBody>
          <a:bodyPr wrap="square">
            <a:spAutoFit/>
          </a:bodyPr>
          <a:lstStyle/>
          <a:p>
            <a:r>
              <a:rPr lang="zh-CN" altLang="en-US" sz="1600" b="1" i="1">
                <a:latin typeface="微软雅黑" panose="020B0503020204020204" pitchFamily="34" charset="-122"/>
                <a:ea typeface="微软雅黑" panose="020B0503020204020204" pitchFamily="34" charset="-122"/>
              </a:rPr>
              <a:t>我司认为本次复估涉及动产质押仍存在如下风险点需要关注（以占比较大的煤炭类说明）。</a:t>
            </a:r>
          </a:p>
        </p:txBody>
      </p:sp>
      <p:sp>
        <p:nvSpPr>
          <p:cNvPr id="25" name="矩形 24"/>
          <p:cNvSpPr/>
          <p:nvPr/>
        </p:nvSpPr>
        <p:spPr>
          <a:xfrm>
            <a:off x="3131840" y="4226012"/>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pic>
        <p:nvPicPr>
          <p:cNvPr id="26" name="图片 25" descr="手写-1a.gif"/>
          <p:cNvPicPr>
            <a:picLocks noChangeAspect="1"/>
          </p:cNvPicPr>
          <p:nvPr/>
        </p:nvPicPr>
        <p:blipFill>
          <a:blip r:embed="rId3">
            <a:grayscl/>
            <a:lum contrast="20000"/>
          </a:blip>
          <a:stretch>
            <a:fillRect/>
          </a:stretch>
        </p:blipFill>
        <p:spPr>
          <a:xfrm>
            <a:off x="251520" y="2012197"/>
            <a:ext cx="2597183" cy="1835342"/>
          </a:xfrm>
          <a:prstGeom prst="rect">
            <a:avLst/>
          </a:prstGeom>
        </p:spPr>
      </p:pic>
      <p:sp>
        <p:nvSpPr>
          <p:cNvPr id="27" name="灯片编号占位符 26"/>
          <p:cNvSpPr>
            <a:spLocks noGrp="1"/>
          </p:cNvSpPr>
          <p:nvPr>
            <p:ph type="sldNum" sz="quarter" idx="12"/>
          </p:nvPr>
        </p:nvSpPr>
        <p:spPr/>
        <p:txBody>
          <a:bodyPr/>
          <a:lstStyle/>
          <a:p>
            <a:fld id="{7A2A8BC0-0B57-4FB9-9550-1F6C2F1EF75C}" type="slidenum">
              <a:rPr lang="zh-CN" altLang="en-US" smtClean="0"/>
              <a:t>29</a:t>
            </a:fld>
            <a:endParaRPr lang="zh-CN" altLang="en-US"/>
          </a:p>
        </p:txBody>
      </p:sp>
      <p:grpSp>
        <p:nvGrpSpPr>
          <p:cNvPr id="28" name="组合 27"/>
          <p:cNvGrpSpPr/>
          <p:nvPr/>
        </p:nvGrpSpPr>
        <p:grpSpPr>
          <a:xfrm>
            <a:off x="2484504" y="-94828"/>
            <a:ext cx="6479984" cy="1163875"/>
            <a:chOff x="2484504" y="-94828"/>
            <a:chExt cx="6479984" cy="1163875"/>
          </a:xfrm>
        </p:grpSpPr>
        <p:cxnSp>
          <p:nvCxnSpPr>
            <p:cNvPr id="30" name="直接连接符 29"/>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1" name="组合 42"/>
            <p:cNvGrpSpPr/>
            <p:nvPr/>
          </p:nvGrpSpPr>
          <p:grpSpPr>
            <a:xfrm>
              <a:off x="5455521" y="-94828"/>
              <a:ext cx="3508967" cy="1163875"/>
              <a:chOff x="5455521" y="-94828"/>
              <a:chExt cx="3508967" cy="1163875"/>
            </a:xfrm>
          </p:grpSpPr>
          <p:grpSp>
            <p:nvGrpSpPr>
              <p:cNvPr id="32" name="组合 20"/>
              <p:cNvGrpSpPr/>
              <p:nvPr/>
            </p:nvGrpSpPr>
            <p:grpSpPr>
              <a:xfrm>
                <a:off x="7308440" y="-94828"/>
                <a:ext cx="1224000" cy="1163875"/>
                <a:chOff x="1457638" y="995327"/>
                <a:chExt cx="1247520" cy="1250333"/>
              </a:xfrm>
            </p:grpSpPr>
            <p:sp>
              <p:nvSpPr>
                <p:cNvPr id="47" name="梯形 46"/>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梯形 47"/>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5" name="矩形 44"/>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6"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4" name="文本框 53"/>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1500"/>
                                  </p:stCondLst>
                                  <p:childTnLst>
                                    <p:animEffect transition="out" filter="fade">
                                      <p:cBhvr>
                                        <p:cTn id="38" dur="500"/>
                                        <p:tgtEl>
                                          <p:spTgt spid="54"/>
                                        </p:tgtEl>
                                      </p:cBhvr>
                                    </p:animEffect>
                                    <p:set>
                                      <p:cBhvr>
                                        <p:cTn id="3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25"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2484504" y="-94828"/>
            <a:ext cx="6479984" cy="1163875"/>
            <a:chOff x="2484504" y="-94828"/>
            <a:chExt cx="6479984" cy="1163875"/>
          </a:xfrm>
        </p:grpSpPr>
        <p:cxnSp>
          <p:nvCxnSpPr>
            <p:cNvPr id="42" name="直接连接符 41"/>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8" name="组合 42"/>
            <p:cNvGrpSpPr/>
            <p:nvPr/>
          </p:nvGrpSpPr>
          <p:grpSpPr>
            <a:xfrm>
              <a:off x="5455521" y="-94828"/>
              <a:ext cx="3508967" cy="1163875"/>
              <a:chOff x="5455521" y="-94828"/>
              <a:chExt cx="3508967" cy="1163875"/>
            </a:xfrm>
          </p:grpSpPr>
          <p:grpSp>
            <p:nvGrpSpPr>
              <p:cNvPr id="59" name="组合 20"/>
              <p:cNvGrpSpPr/>
              <p:nvPr/>
            </p:nvGrpSpPr>
            <p:grpSpPr>
              <a:xfrm>
                <a:off x="7308440" y="-94828"/>
                <a:ext cx="1224000" cy="1163875"/>
                <a:chOff x="1457638" y="995327"/>
                <a:chExt cx="1247520" cy="1250333"/>
              </a:xfrm>
            </p:grpSpPr>
            <p:sp>
              <p:nvSpPr>
                <p:cNvPr id="65" name="梯形 6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梯形 6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梯形 6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梯形 6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梯形 6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6"/>
              <p:cNvGrpSpPr>
                <a:grpSpLocks noChangeAspect="1"/>
              </p:cNvGrpSpPr>
              <p:nvPr/>
            </p:nvGrpSpPr>
            <p:grpSpPr>
              <a:xfrm>
                <a:off x="8298487" y="193204"/>
                <a:ext cx="666001" cy="612000"/>
                <a:chOff x="3905926" y="4109040"/>
                <a:chExt cx="1332148" cy="1224136"/>
              </a:xfrm>
            </p:grpSpPr>
            <p:sp>
              <p:nvSpPr>
                <p:cNvPr id="63" name="矩形 3"/>
                <p:cNvSpPr/>
                <p:nvPr/>
              </p:nvSpPr>
              <p:spPr>
                <a:xfrm>
                  <a:off x="3905926" y="4109040"/>
                  <a:ext cx="1332148" cy="1224136"/>
                </a:xfrm>
                <a:prstGeom prst="rect">
                  <a:avLst/>
                </a:prstGeom>
                <a:solidFill>
                  <a:srgbClr val="A10A13"/>
                </a:solidFill>
                <a:ln w="9525">
                  <a:noFill/>
                  <a:miter lim="800000"/>
                </a:ln>
              </p:spPr>
              <p:txBody>
                <a:bodyPr wrap="none" anchor="ctr"/>
                <a:lstStyle/>
                <a:p>
                  <a:pPr defTabSz="1028700" fontAlgn="base">
                    <a:spcBef>
                      <a:spcPct val="0"/>
                    </a:spcBef>
                    <a:spcAft>
                      <a:spcPct val="0"/>
                    </a:spcAft>
                  </a:pPr>
                  <a:endParaRPr lang="zh-CN" altLang="en-US" sz="2000">
                    <a:solidFill>
                      <a:schemeClr val="tx1"/>
                    </a:solidFill>
                    <a:latin typeface="华文楷体" panose="02010600040101010101" pitchFamily="2" charset="-122"/>
                    <a:ea typeface="华文楷体" panose="02010600040101010101" pitchFamily="2" charset="-122"/>
                  </a:endParaRPr>
                </a:p>
              </p:txBody>
            </p:sp>
            <p:pic>
              <p:nvPicPr>
                <p:cNvPr id="64" name="图片 5" descr="世联灯笼LOGO.jpg"/>
                <p:cNvPicPr>
                  <a:picLocks noChangeAspect="1"/>
                </p:cNvPicPr>
                <p:nvPr/>
              </p:nvPicPr>
              <p:blipFill>
                <a:blip r:embed="rId3">
                  <a:clrChange>
                    <a:clrFrom>
                      <a:srgbClr val="C62721"/>
                    </a:clrFrom>
                    <a:clrTo>
                      <a:srgbClr val="C62721">
                        <a:alpha val="0"/>
                      </a:srgbClr>
                    </a:clrTo>
                  </a:clrChange>
                </a:blip>
                <a:stretch>
                  <a:fillRect/>
                </a:stretch>
              </p:blipFill>
              <p:spPr bwMode="auto">
                <a:xfrm>
                  <a:off x="4012759" y="4225652"/>
                  <a:ext cx="1118481" cy="1008112"/>
                </a:xfrm>
                <a:prstGeom prst="rect">
                  <a:avLst/>
                </a:prstGeom>
                <a:noFill/>
                <a:ln w="9525">
                  <a:noFill/>
                  <a:miter lim="800000"/>
                  <a:headEnd/>
                  <a:tailEnd/>
                </a:ln>
              </p:spPr>
            </p:pic>
          </p:grpSp>
          <p:sp>
            <p:nvSpPr>
              <p:cNvPr id="61" name="矩形 6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6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21" name="矩形 20"/>
          <p:cNvSpPr/>
          <p:nvPr/>
        </p:nvSpPr>
        <p:spPr>
          <a:xfrm>
            <a:off x="0" y="357758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79712" y="2140316"/>
            <a:ext cx="7524000" cy="1440160"/>
          </a:xfrm>
          <a:prstGeom prst="parallelogram">
            <a:avLst/>
          </a:prstGeom>
          <a:solidFill>
            <a:srgbClr val="A10A13"/>
          </a:solidFill>
          <a:ln w="9525">
            <a:noFill/>
            <a:miter lim="800000"/>
          </a:ln>
        </p:spPr>
        <p:txBody>
          <a:bodyPr wrap="none" anchor="ctr"/>
          <a:lstStyle/>
          <a:p>
            <a:pPr defTabSz="1028700" fontAlgn="base">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6" name="平行四边形 15"/>
          <p:cNvSpPr/>
          <p:nvPr/>
        </p:nvSpPr>
        <p:spPr>
          <a:xfrm>
            <a:off x="-396552" y="2140316"/>
            <a:ext cx="2808312" cy="1440160"/>
          </a:xfrm>
          <a:prstGeom prst="parallelogram">
            <a:avLst/>
          </a:prstGeom>
          <a:blipFill>
            <a:blip r:embed="rId4">
              <a:grayscl/>
              <a:lum bright="-10000" contrast="20000"/>
            </a:blip>
            <a:stretch>
              <a:fillRect/>
            </a:stretch>
          </a:blipFill>
          <a:ln w="9525">
            <a:noFill/>
            <a:miter lim="800000"/>
          </a:ln>
        </p:spPr>
        <p:txBody>
          <a:bodyPr wrap="none" anchor="ctr"/>
          <a:lstStyle/>
          <a:p>
            <a:pPr defTabSz="1028700" fontAlgn="base">
              <a:spcBef>
                <a:spcPct val="0"/>
              </a:spcBef>
              <a:spcAft>
                <a:spcPct val="0"/>
              </a:spcAft>
            </a:pPr>
            <a:endParaRPr lang="zh-CN" altLang="en-US" sz="2000">
              <a:solidFill>
                <a:schemeClr val="tx1"/>
              </a:solidFill>
              <a:latin typeface="华文楷体" panose="02010600040101010101" pitchFamily="2" charset="-122"/>
              <a:ea typeface="华文楷体" panose="02010600040101010101" pitchFamily="2" charset="-122"/>
            </a:endParaRPr>
          </a:p>
        </p:txBody>
      </p:sp>
      <p:sp>
        <p:nvSpPr>
          <p:cNvPr id="17" name="矩形 16"/>
          <p:cNvSpPr/>
          <p:nvPr/>
        </p:nvSpPr>
        <p:spPr>
          <a:xfrm>
            <a:off x="4139952" y="2472779"/>
            <a:ext cx="3096344" cy="769441"/>
          </a:xfrm>
          <a:prstGeom prst="rect">
            <a:avLst/>
          </a:prstGeom>
        </p:spPr>
        <p:txBody>
          <a:bodyPr wrap="square">
            <a:spAutoFit/>
          </a:bodyPr>
          <a:lstStyle/>
          <a:p>
            <a:pPr algn="ctr"/>
            <a:r>
              <a:rPr lang="zh-CN" altLang="en-US" sz="4400" b="1">
                <a:solidFill>
                  <a:schemeClr val="bg1"/>
                </a:solidFill>
                <a:latin typeface="微软雅黑" panose="020B0503020204020204" pitchFamily="34" charset="-122"/>
                <a:ea typeface="微软雅黑" panose="020B0503020204020204" pitchFamily="34" charset="-122"/>
              </a:rPr>
              <a:t>复估概况</a:t>
            </a:r>
          </a:p>
        </p:txBody>
      </p:sp>
      <p:sp>
        <p:nvSpPr>
          <p:cNvPr id="4" name="矩形 3"/>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第一部分</a:t>
            </a:r>
          </a:p>
        </p:txBody>
      </p:sp>
      <p:sp>
        <p:nvSpPr>
          <p:cNvPr id="27" name="灯片编号占位符 26"/>
          <p:cNvSpPr>
            <a:spLocks noGrp="1"/>
          </p:cNvSpPr>
          <p:nvPr>
            <p:ph type="sldNum" sz="quarter" idx="12"/>
          </p:nvPr>
        </p:nvSpPr>
        <p:spPr/>
        <p:txBody>
          <a:bodyPr/>
          <a:lstStyle/>
          <a:p>
            <a:fld id="{7A2A8BC0-0B57-4FB9-9550-1F6C2F1EF75C}" type="slidenum">
              <a:rPr lang="zh-CN" altLang="en-US" smtClean="0"/>
              <a:t>3</a:t>
            </a:fld>
            <a:endParaRPr lang="zh-CN" altLang="en-US"/>
          </a:p>
        </p:txBody>
      </p:sp>
      <p:grpSp>
        <p:nvGrpSpPr>
          <p:cNvPr id="28" name="组合 27"/>
          <p:cNvGrpSpPr/>
          <p:nvPr/>
        </p:nvGrpSpPr>
        <p:grpSpPr>
          <a:xfrm>
            <a:off x="5455521" y="-94828"/>
            <a:ext cx="3508967" cy="1163875"/>
            <a:chOff x="5455521" y="-94828"/>
            <a:chExt cx="3508967" cy="1163875"/>
          </a:xfrm>
        </p:grpSpPr>
        <p:grpSp>
          <p:nvGrpSpPr>
            <p:cNvPr id="29" name="组合 20"/>
            <p:cNvGrpSpPr/>
            <p:nvPr/>
          </p:nvGrpSpPr>
          <p:grpSpPr>
            <a:xfrm>
              <a:off x="7308440" y="-94828"/>
              <a:ext cx="1224000" cy="1163875"/>
              <a:chOff x="1457638" y="995327"/>
              <a:chExt cx="1247520" cy="1250333"/>
            </a:xfrm>
          </p:grpSpPr>
          <p:sp>
            <p:nvSpPr>
              <p:cNvPr id="34" name="梯形 33"/>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梯形 34"/>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36"/>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20160000">
                <a:off x="1457638" y="995327"/>
                <a:ext cx="1224136" cy="504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266388" flipV="1">
                <a:off x="1481022" y="1741340"/>
                <a:ext cx="1224136" cy="5043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3"/>
            <p:cNvSpPr/>
            <p:nvPr/>
          </p:nvSpPr>
          <p:spPr>
            <a:xfrm>
              <a:off x="8298487" y="193204"/>
              <a:ext cx="666001" cy="612000"/>
            </a:xfrm>
            <a:prstGeom prst="rect">
              <a:avLst/>
            </a:prstGeom>
            <a:solidFill>
              <a:srgbClr val="A10A13"/>
            </a:solidFill>
            <a:ln w="9525">
              <a:noFill/>
              <a:miter lim="800000"/>
            </a:ln>
          </p:spPr>
          <p:txBody>
            <a:bodyPr wrap="none" anchor="ctr"/>
            <a:lstStyle/>
            <a:p>
              <a:pP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32" name="矩形 31"/>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33"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sp>
        <p:nvSpPr>
          <p:cNvPr id="72" name="文本框 71"/>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1500"/>
                                  </p:stCondLst>
                                  <p:childTnLst>
                                    <p:animEffect transition="out" filter="fade">
                                      <p:cBhvr>
                                        <p:cTn id="20" dur="500"/>
                                        <p:tgtEl>
                                          <p:spTgt spid="72"/>
                                        </p:tgtEl>
                                      </p:cBhvr>
                                    </p:animEffect>
                                    <p:set>
                                      <p:cBhvr>
                                        <p:cTn id="2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484504" y="-94828"/>
            <a:ext cx="6479984" cy="1163875"/>
            <a:chOff x="2484504" y="-94828"/>
            <a:chExt cx="6479984" cy="1163875"/>
          </a:xfrm>
        </p:grpSpPr>
        <p:cxnSp>
          <p:nvCxnSpPr>
            <p:cNvPr id="28" name="直接连接符 27"/>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0" name="组合 42"/>
            <p:cNvGrpSpPr/>
            <p:nvPr/>
          </p:nvGrpSpPr>
          <p:grpSpPr>
            <a:xfrm>
              <a:off x="5455521" y="-94828"/>
              <a:ext cx="3508967" cy="1163875"/>
              <a:chOff x="5455521" y="-94828"/>
              <a:chExt cx="3508967" cy="1163875"/>
            </a:xfrm>
          </p:grpSpPr>
          <p:grpSp>
            <p:nvGrpSpPr>
              <p:cNvPr id="31" name="组合 20"/>
              <p:cNvGrpSpPr/>
              <p:nvPr/>
            </p:nvGrpSpPr>
            <p:grpSpPr>
              <a:xfrm>
                <a:off x="7308440" y="-94828"/>
                <a:ext cx="1224000" cy="1163875"/>
                <a:chOff x="1457638" y="995327"/>
                <a:chExt cx="1247520" cy="1250333"/>
              </a:xfrm>
            </p:grpSpPr>
            <p:sp>
              <p:nvSpPr>
                <p:cNvPr id="46" name="梯形 45"/>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7" name="梯形 46"/>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8" name="梯形 47"/>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梯形 48"/>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0" name="梯形 49"/>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1" name="椭圆 50"/>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椭圆 51"/>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4" name="矩形 43"/>
              <p:cNvSpPr/>
              <p:nvPr/>
            </p:nvSpPr>
            <p:spPr>
              <a:xfrm>
                <a:off x="5940152" y="493111"/>
                <a:ext cx="1723549" cy="276999"/>
              </a:xfrm>
              <a:prstGeom prst="rect">
                <a:avLst/>
              </a:prstGeom>
            </p:spPr>
            <p:txBody>
              <a:bodyPr wrap="none">
                <a:spAutoFit/>
              </a:bodyPr>
              <a:lstStyle/>
              <a:p>
                <a:pPr algn="ctr"/>
                <a:r>
                  <a:rPr lang="zh-CN" altLang="en-US" sz="1200">
                    <a:solidFill>
                      <a:schemeClr val="tx1">
                        <a:lumMod val="75000"/>
                        <a:lumOff val="25000"/>
                      </a:schemeClr>
                    </a:solidFill>
                    <a:latin typeface="华文行楷" panose="02010800040101010101" pitchFamily="2" charset="-122"/>
                    <a:ea typeface="华文行楷" panose="02010800040101010101" pitchFamily="2" charset="-122"/>
                  </a:rPr>
                  <a:t>领先、创新、完美执行</a:t>
                </a:r>
              </a:p>
            </p:txBody>
          </p:sp>
          <p:sp>
            <p:nvSpPr>
              <p:cNvPr id="45"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solidFill>
                      <a:schemeClr val="tx1">
                        <a:lumMod val="75000"/>
                        <a:lumOff val="25000"/>
                      </a:schemeClr>
                    </a:solidFill>
                  </a:rPr>
                  <a:t>Leading  Innovating  Perfect-executing</a:t>
                </a:r>
              </a:p>
            </p:txBody>
          </p:sp>
        </p:grpSp>
      </p:gr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1" name="TextBox 20"/>
          <p:cNvSpPr txBox="1"/>
          <p:nvPr/>
        </p:nvSpPr>
        <p:spPr>
          <a:xfrm>
            <a:off x="395536" y="1208808"/>
            <a:ext cx="8496944" cy="467444"/>
          </a:xfrm>
          <a:prstGeom prst="rect">
            <a:avLst/>
          </a:prstGeom>
          <a:solidFill>
            <a:srgbClr val="A10A13"/>
          </a:solidFill>
          <a:ln w="88900" cmpd="thinThick">
            <a:solidFill>
              <a:srgbClr val="A10A13"/>
            </a:solidFill>
          </a:ln>
        </p:spPr>
        <p:txBody>
          <a:bodyPr wrap="square" anchor="ctr">
            <a:noAutofit/>
          </a:bodyPr>
          <a:lstStyle/>
          <a:p>
            <a:pPr algn="r"/>
            <a:r>
              <a:rPr lang="zh-CN" altLang="en-US" sz="1400" b="1">
                <a:solidFill>
                  <a:schemeClr val="bg1"/>
                </a:solidFill>
                <a:latin typeface="微软雅黑" panose="020B0503020204020204" pitchFamily="34" charset="-122"/>
                <a:ea typeface="微软雅黑" panose="020B0503020204020204" pitchFamily="34" charset="-122"/>
              </a:rPr>
              <a:t>货押资产的质量（品质、技术指标、密度等）无法进行行之有效的动态监管（该情况存在普遍性）</a:t>
            </a:r>
          </a:p>
        </p:txBody>
      </p:sp>
      <p:sp>
        <p:nvSpPr>
          <p:cNvPr id="22" name="矩形 21"/>
          <p:cNvSpPr/>
          <p:nvPr/>
        </p:nvSpPr>
        <p:spPr>
          <a:xfrm>
            <a:off x="539552" y="1964284"/>
            <a:ext cx="4608512" cy="3508653"/>
          </a:xfrm>
          <a:prstGeom prst="rect">
            <a:avLst/>
          </a:prstGeom>
        </p:spPr>
        <p:txBody>
          <a:bodyPr wrap="square">
            <a:spAutoFit/>
          </a:bodyPr>
          <a:lstStyle/>
          <a:p>
            <a:pPr eaLnBrk="0" hangingPunct="0">
              <a:lnSpc>
                <a:spcPct val="150000"/>
              </a:lnSpc>
            </a:pPr>
            <a:r>
              <a:rPr lang="zh-CN" altLang="en-US" sz="1200">
                <a:latin typeface="微软雅黑" panose="020B0503020204020204" pitchFamily="34" charset="-122"/>
                <a:ea typeface="微软雅黑" panose="020B0503020204020204" pitchFamily="34" charset="-122"/>
              </a:rPr>
              <a:t>    质押动产价格的决定因素正是其相应的质量指标，以煤炭（动力煤）举例说明，动力煤的质量指标为发热量，经市场询价，单价因指标不同相差较大。</a:t>
            </a:r>
            <a:endParaRPr lang="en-US" altLang="zh-CN" sz="1200">
              <a:latin typeface="微软雅黑" panose="020B0503020204020204" pitchFamily="34" charset="-122"/>
              <a:ea typeface="微软雅黑" panose="020B0503020204020204" pitchFamily="34" charset="-122"/>
            </a:endParaRPr>
          </a:p>
          <a:p>
            <a:pPr eaLnBrk="0" hangingPunct="0">
              <a:lnSpc>
                <a:spcPct val="150000"/>
              </a:lnSpc>
            </a:pPr>
            <a:r>
              <a:rPr lang="en-US" altLang="zh-CN" sz="12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而各分行目前对于煤炭类质押品质量的认定大多为贷款时所做的技术检测，</a:t>
            </a:r>
            <a:r>
              <a:rPr lang="zh-CN" altLang="en-US" sz="1600" b="1" i="1">
                <a:solidFill>
                  <a:srgbClr val="A10A13"/>
                </a:solidFill>
                <a:latin typeface="微软雅黑" panose="020B0503020204020204" pitchFamily="34" charset="-122"/>
                <a:ea typeface="微软雅黑" panose="020B0503020204020204" pitchFamily="34" charset="-122"/>
              </a:rPr>
              <a:t>后期监管时监管公司多以企业提供数据为准，难以对其内在质量做持续性的动态监管</a:t>
            </a:r>
            <a:r>
              <a:rPr lang="zh-CN" altLang="en-US" sz="1600" i="1">
                <a:solidFill>
                  <a:srgbClr val="A10A13"/>
                </a:solidFill>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即使有也是不定期的抽查，难以防范企业以次充好、以低指标代替高指标或者表层高指标底层低指标等情形，尤其是目前煤炭市场价格整体持续呈现下降态势（如右图所示），虽然企业能够做到补货及时，但是</a:t>
            </a:r>
            <a:r>
              <a:rPr lang="zh-CN" altLang="en-US" sz="1600" b="1" i="1">
                <a:solidFill>
                  <a:srgbClr val="A10A13"/>
                </a:solidFill>
                <a:latin typeface="微软雅黑" panose="020B0503020204020204" pitchFamily="34" charset="-122"/>
                <a:ea typeface="微软雅黑" panose="020B0503020204020204" pitchFamily="34" charset="-122"/>
              </a:rPr>
              <a:t>质量监管上的不到位极易导致押品总价值的减损。</a:t>
            </a:r>
          </a:p>
        </p:txBody>
      </p:sp>
      <p:pic>
        <p:nvPicPr>
          <p:cNvPr id="23" name="图片 1"/>
          <p:cNvPicPr>
            <a:picLocks noChangeAspect="1" noChangeArrowheads="1"/>
          </p:cNvPicPr>
          <p:nvPr/>
        </p:nvPicPr>
        <p:blipFill>
          <a:blip r:embed="rId3"/>
          <a:stretch>
            <a:fillRect/>
          </a:stretch>
        </p:blipFill>
        <p:spPr bwMode="auto">
          <a:xfrm>
            <a:off x="5364088" y="2281436"/>
            <a:ext cx="3429000" cy="2669480"/>
          </a:xfrm>
          <a:prstGeom prst="rect">
            <a:avLst/>
          </a:prstGeom>
          <a:noFill/>
          <a:ln w="9525">
            <a:noFill/>
            <a:miter lim="800000"/>
            <a:headEnd/>
            <a:tailEnd/>
          </a:ln>
        </p:spPr>
      </p:pic>
      <p:sp>
        <p:nvSpPr>
          <p:cNvPr id="24" name="椭圆 23"/>
          <p:cNvSpPr/>
          <p:nvPr/>
        </p:nvSpPr>
        <p:spPr>
          <a:xfrm>
            <a:off x="539552" y="1232329"/>
            <a:ext cx="432048" cy="432048"/>
          </a:xfrm>
          <a:prstGeom prst="ellipse">
            <a:avLst/>
          </a:prstGeom>
          <a:solidFill>
            <a:srgbClr val="A10A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1</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527176" y="790754"/>
            <a:ext cx="2031325" cy="338554"/>
          </a:xfrm>
          <a:prstGeom prst="rect">
            <a:avLst/>
          </a:prstGeom>
        </p:spPr>
        <p:txBody>
          <a:bodyPr wrap="none">
            <a:spAutoFit/>
          </a:bodyPr>
          <a:lstStyle/>
          <a:p>
            <a:pPr algn="ctr"/>
            <a:r>
              <a:rPr lang="zh-CN" altLang="en-US" sz="1600" b="1">
                <a:latin typeface="微软雅黑" panose="020B0503020204020204" pitchFamily="34" charset="-122"/>
                <a:ea typeface="微软雅黑" panose="020B0503020204020204" pitchFamily="34" charset="-122"/>
              </a:rPr>
              <a:t>动产质押风险关注点</a:t>
            </a:r>
          </a:p>
        </p:txBody>
      </p:sp>
      <p:sp>
        <p:nvSpPr>
          <p:cNvPr id="26" name="灯片编号占位符 25"/>
          <p:cNvSpPr>
            <a:spLocks noGrp="1"/>
          </p:cNvSpPr>
          <p:nvPr>
            <p:ph type="sldNum" sz="quarter" idx="12"/>
          </p:nvPr>
        </p:nvSpPr>
        <p:spPr/>
        <p:txBody>
          <a:bodyPr/>
          <a:lstStyle/>
          <a:p>
            <a:fld id="{7A2A8BC0-0B57-4FB9-9550-1F6C2F1EF75C}" type="slidenum">
              <a:rPr lang="zh-CN" altLang="en-US" smtClean="0"/>
              <a:t>30</a:t>
            </a:fld>
            <a:endParaRPr lang="zh-CN" altLang="en-US"/>
          </a:p>
        </p:txBody>
      </p:sp>
      <p:sp>
        <p:nvSpPr>
          <p:cNvPr id="53" name="文本框 52"/>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1000"/>
                                        <p:tgtEl>
                                          <p:spTgt spid="22"/>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150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P spid="25"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484504" y="-94828"/>
            <a:ext cx="6479984" cy="1163875"/>
            <a:chOff x="2484504" y="-94828"/>
            <a:chExt cx="6479984" cy="1163875"/>
          </a:xfrm>
        </p:grpSpPr>
        <p:cxnSp>
          <p:nvCxnSpPr>
            <p:cNvPr id="32" name="直接连接符 31"/>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4" name="组合 42"/>
            <p:cNvGrpSpPr/>
            <p:nvPr/>
          </p:nvGrpSpPr>
          <p:grpSpPr>
            <a:xfrm>
              <a:off x="5455521" y="-94828"/>
              <a:ext cx="3508967" cy="1163875"/>
              <a:chOff x="5455521" y="-94828"/>
              <a:chExt cx="3508967" cy="1163875"/>
            </a:xfrm>
          </p:grpSpPr>
          <p:grpSp>
            <p:nvGrpSpPr>
              <p:cNvPr id="45" name="组合 20"/>
              <p:cNvGrpSpPr/>
              <p:nvPr/>
            </p:nvGrpSpPr>
            <p:grpSpPr>
              <a:xfrm>
                <a:off x="7308440" y="-94828"/>
                <a:ext cx="1224000" cy="1163875"/>
                <a:chOff x="1457638" y="995327"/>
                <a:chExt cx="1247520" cy="1250333"/>
              </a:xfrm>
            </p:grpSpPr>
            <p:sp>
              <p:nvSpPr>
                <p:cNvPr id="49" name="梯形 48"/>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7" name="矩形 46"/>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8"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pic>
        <p:nvPicPr>
          <p:cNvPr id="25" name="图片 16" descr="001fc6f60e2e1217c76701.jpg"/>
          <p:cNvPicPr>
            <a:picLocks noChangeAspect="1"/>
          </p:cNvPicPr>
          <p:nvPr/>
        </p:nvPicPr>
        <p:blipFill>
          <a:blip r:embed="rId3"/>
          <a:srcRect t="2225"/>
          <a:stretch>
            <a:fillRect/>
          </a:stretch>
        </p:blipFill>
        <p:spPr bwMode="auto">
          <a:xfrm>
            <a:off x="323528" y="2065412"/>
            <a:ext cx="3584010" cy="2952328"/>
          </a:xfrm>
          <a:prstGeom prst="rect">
            <a:avLst/>
          </a:prstGeom>
          <a:noFill/>
          <a:ln w="9525">
            <a:noFill/>
            <a:miter lim="800000"/>
            <a:headEnd/>
            <a:tailEnd/>
          </a:ln>
        </p:spPr>
      </p:pic>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2" name="TextBox 21"/>
          <p:cNvSpPr txBox="1"/>
          <p:nvPr/>
        </p:nvSpPr>
        <p:spPr>
          <a:xfrm>
            <a:off x="395536" y="1237928"/>
            <a:ext cx="8496944" cy="467444"/>
          </a:xfrm>
          <a:prstGeom prst="rect">
            <a:avLst/>
          </a:prstGeom>
          <a:solidFill>
            <a:srgbClr val="A10A13"/>
          </a:solidFill>
          <a:ln w="88900" cmpd="thinThick">
            <a:solidFill>
              <a:srgbClr val="A10A13"/>
            </a:solidFill>
          </a:ln>
        </p:spPr>
        <p:txBody>
          <a:bodyPr wrap="square" anchor="ctr">
            <a:noAutofit/>
          </a:bodyPr>
          <a:lstStyle/>
          <a:p>
            <a:pPr algn="r"/>
            <a:r>
              <a:rPr lang="zh-CN" altLang="en-US" sz="1400" b="1">
                <a:solidFill>
                  <a:schemeClr val="bg1"/>
                </a:solidFill>
                <a:latin typeface="微软雅黑" panose="020B0503020204020204" pitchFamily="34" charset="-122"/>
                <a:ea typeface="微软雅黑" panose="020B0503020204020204" pitchFamily="34" charset="-122"/>
              </a:rPr>
              <a:t>质押动产的流动性不足（该情况涉及</a:t>
            </a:r>
            <a:r>
              <a:rPr lang="en-US" altLang="zh-CN" sz="1400" b="1">
                <a:solidFill>
                  <a:schemeClr val="bg1"/>
                </a:solidFill>
                <a:latin typeface="微软雅黑" panose="020B0503020204020204" pitchFamily="34" charset="-122"/>
                <a:ea typeface="微软雅黑" panose="020B0503020204020204" pitchFamily="34" charset="-122"/>
              </a:rPr>
              <a:t>7</a:t>
            </a:r>
            <a:r>
              <a:rPr lang="zh-CN" altLang="en-US" sz="1400" b="1">
                <a:solidFill>
                  <a:schemeClr val="bg1"/>
                </a:solidFill>
                <a:latin typeface="微软雅黑" panose="020B0503020204020204" pitchFamily="34" charset="-122"/>
                <a:ea typeface="微软雅黑" panose="020B0503020204020204" pitchFamily="34" charset="-122"/>
              </a:rPr>
              <a:t>家分行，约</a:t>
            </a:r>
            <a:r>
              <a:rPr lang="en-US" altLang="zh-CN" sz="1400" b="1">
                <a:solidFill>
                  <a:schemeClr val="bg1"/>
                </a:solidFill>
                <a:latin typeface="微软雅黑" panose="020B0503020204020204" pitchFamily="34" charset="-122"/>
                <a:ea typeface="微软雅黑" panose="020B0503020204020204" pitchFamily="34" charset="-122"/>
              </a:rPr>
              <a:t>12</a:t>
            </a:r>
            <a:r>
              <a:rPr lang="zh-CN" altLang="en-US" sz="1400" b="1">
                <a:solidFill>
                  <a:schemeClr val="bg1"/>
                </a:solidFill>
                <a:latin typeface="微软雅黑" panose="020B0503020204020204" pitchFamily="34" charset="-122"/>
                <a:ea typeface="微软雅黑" panose="020B0503020204020204" pitchFamily="34" charset="-122"/>
              </a:rPr>
              <a:t>家企业，约占货押类抽样样本总数的</a:t>
            </a:r>
            <a:r>
              <a:rPr lang="en-US" altLang="zh-CN" sz="1400" b="1">
                <a:solidFill>
                  <a:schemeClr val="bg1"/>
                </a:solidFill>
                <a:latin typeface="微软雅黑" panose="020B0503020204020204" pitchFamily="34" charset="-122"/>
                <a:ea typeface="微软雅黑" panose="020B0503020204020204" pitchFamily="34" charset="-122"/>
              </a:rPr>
              <a:t>20%</a:t>
            </a:r>
            <a:r>
              <a:rPr lang="zh-CN" altLang="en-US" sz="1400">
                <a:solidFill>
                  <a:schemeClr val="bg1"/>
                </a:solidFill>
                <a:latin typeface="微软雅黑" panose="020B0503020204020204" pitchFamily="34" charset="-122"/>
                <a:ea typeface="微软雅黑" panose="020B0503020204020204" pitchFamily="34" charset="-122"/>
              </a:rPr>
              <a:t>）</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539552" y="1261449"/>
            <a:ext cx="432048" cy="432048"/>
          </a:xfrm>
          <a:prstGeom prst="ellipse">
            <a:avLst/>
          </a:prstGeom>
          <a:solidFill>
            <a:srgbClr val="A10A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2</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851920" y="2137420"/>
            <a:ext cx="4968552" cy="2492990"/>
          </a:xfrm>
          <a:prstGeom prst="rect">
            <a:avLst/>
          </a:prstGeom>
        </p:spPr>
        <p:txBody>
          <a:bodyPr wrap="square">
            <a:spAutoFit/>
          </a:bodyPr>
          <a:lstStyle/>
          <a:p>
            <a:pPr eaLnBrk="0" hangingPunct="0">
              <a:lnSpc>
                <a:spcPct val="150000"/>
              </a:lnSpc>
            </a:pPr>
            <a:r>
              <a:rPr lang="zh-CN" altLang="en-US" sz="1200" b="1">
                <a:latin typeface="微软雅黑" panose="020B0503020204020204" pitchFamily="34" charset="-122"/>
                <a:ea typeface="微软雅黑" panose="020B0503020204020204" pitchFamily="34" charset="-122"/>
              </a:rPr>
              <a:t>涉及分行：</a:t>
            </a:r>
            <a:r>
              <a:rPr lang="en-US" altLang="zh-CN" sz="1200" b="1">
                <a:latin typeface="微软雅黑" panose="020B0503020204020204" pitchFamily="34" charset="-122"/>
                <a:ea typeface="微软雅黑" panose="020B0503020204020204" pitchFamily="34" charset="-122"/>
              </a:rPr>
              <a:t>CS</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QD</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CC</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CD</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CQ</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HZ</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HHHT</a:t>
            </a:r>
            <a:endParaRPr lang="zh-CN" altLang="en-US" sz="1200" b="1">
              <a:latin typeface="微软雅黑" panose="020B0503020204020204" pitchFamily="34" charset="-122"/>
              <a:ea typeface="微软雅黑" panose="020B0503020204020204" pitchFamily="34" charset="-122"/>
            </a:endParaRPr>
          </a:p>
          <a:p>
            <a:pPr eaLnBrk="0" hangingPunct="0">
              <a:lnSpc>
                <a:spcPct val="150000"/>
              </a:lnSpc>
            </a:pPr>
            <a:r>
              <a:rPr lang="zh-CN" altLang="en-US" sz="1200">
                <a:latin typeface="微软雅黑" panose="020B0503020204020204" pitchFamily="34" charset="-122"/>
                <a:ea typeface="微软雅黑" panose="020B0503020204020204" pitchFamily="34" charset="-122"/>
              </a:rPr>
              <a:t>      本次复估现场查勘中发现有部分企业的质押货品存在</a:t>
            </a:r>
            <a:r>
              <a:rPr lang="zh-CN" altLang="en-US" sz="1600" b="1" i="1">
                <a:solidFill>
                  <a:srgbClr val="A10A13"/>
                </a:solidFill>
                <a:latin typeface="微软雅黑" panose="020B0503020204020204" pitchFamily="34" charset="-122"/>
                <a:ea typeface="微软雅黑" panose="020B0503020204020204" pitchFamily="34" charset="-122"/>
              </a:rPr>
              <a:t>长期堆放</a:t>
            </a:r>
            <a:r>
              <a:rPr lang="zh-CN" altLang="en-US" sz="1200">
                <a:latin typeface="微软雅黑" panose="020B0503020204020204" pitchFamily="34" charset="-122"/>
                <a:ea typeface="微软雅黑" panose="020B0503020204020204" pitchFamily="34" charset="-122"/>
              </a:rPr>
              <a:t>的情况</a:t>
            </a:r>
            <a:r>
              <a:rPr lang="zh-CN" altLang="en-US" sz="1200" b="1">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通过查阅第三方监管公司存货台账，确实存在</a:t>
            </a:r>
            <a:r>
              <a:rPr lang="zh-CN" altLang="en-US" sz="1600" b="1" i="1">
                <a:solidFill>
                  <a:srgbClr val="A10A13"/>
                </a:solidFill>
                <a:latin typeface="微软雅黑" panose="020B0503020204020204" pitchFamily="34" charset="-122"/>
                <a:ea typeface="微软雅黑" panose="020B0503020204020204" pitchFamily="34" charset="-122"/>
              </a:rPr>
              <a:t>流动性不足 </a:t>
            </a:r>
            <a:r>
              <a:rPr lang="zh-CN" altLang="en-US" sz="1200">
                <a:latin typeface="微软雅黑" panose="020B0503020204020204" pitchFamily="34" charset="-122"/>
                <a:ea typeface="微软雅黑" panose="020B0503020204020204" pitchFamily="34" charset="-122"/>
              </a:rPr>
              <a:t>的情况。</a:t>
            </a:r>
            <a:endParaRPr lang="en-US" altLang="zh-CN" sz="1200">
              <a:latin typeface="微软雅黑" panose="020B0503020204020204" pitchFamily="34" charset="-122"/>
              <a:ea typeface="微软雅黑" panose="020B0503020204020204" pitchFamily="34" charset="-122"/>
            </a:endParaRPr>
          </a:p>
          <a:p>
            <a:pPr eaLnBrk="0" hangingPunct="0">
              <a:lnSpc>
                <a:spcPct val="150000"/>
              </a:lnSpc>
            </a:pPr>
            <a:r>
              <a:rPr lang="zh-CN" altLang="en-US" sz="1200">
                <a:latin typeface="微软雅黑" panose="020B0503020204020204" pitchFamily="34" charset="-122"/>
                <a:ea typeface="微软雅黑" panose="020B0503020204020204" pitchFamily="34" charset="-122"/>
              </a:rPr>
              <a:t>      货押类资产作为借款企业的存货，其存货的流动性从一定程度上反映了企业的营运能力，进而影响企业的偿债能力。存货的流动性越强，表明企业的存货周转率越高，企业存货资产变现能力越强，存货及占用在存货上的资金周转速度越快，相应的企业的短期偿债能力越强。</a:t>
            </a:r>
            <a:endParaRPr lang="en-US" altLang="zh-CN" sz="1200">
              <a:latin typeface="微软雅黑" panose="020B0503020204020204" pitchFamily="34" charset="-122"/>
              <a:ea typeface="微软雅黑" panose="020B0503020204020204" pitchFamily="34" charset="-122"/>
            </a:endParaRPr>
          </a:p>
        </p:txBody>
      </p:sp>
      <p:sp>
        <p:nvSpPr>
          <p:cNvPr id="26" name="矩形 25"/>
          <p:cNvSpPr/>
          <p:nvPr/>
        </p:nvSpPr>
        <p:spPr>
          <a:xfrm>
            <a:off x="3779912" y="4729708"/>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sp>
        <p:nvSpPr>
          <p:cNvPr id="27" name="矩形 26"/>
          <p:cNvSpPr/>
          <p:nvPr/>
        </p:nvSpPr>
        <p:spPr>
          <a:xfrm>
            <a:off x="3779912" y="5111234"/>
            <a:ext cx="2236510" cy="338554"/>
          </a:xfrm>
          <a:prstGeom prst="rect">
            <a:avLst/>
          </a:prstGeom>
        </p:spPr>
        <p:txBody>
          <a:bodyPr wrap="none">
            <a:spAutoFit/>
          </a:bodyPr>
          <a:lstStyle/>
          <a:p>
            <a:r>
              <a:rPr lang="zh-CN" altLang="en-US" sz="1600" b="1" i="1">
                <a:latin typeface="微软雅黑" panose="020B0503020204020204" pitchFamily="34" charset="-122"/>
                <a:ea typeface="微软雅黑" panose="020B0503020204020204" pitchFamily="34" charset="-122"/>
              </a:rPr>
              <a:t>质押动产的流动性不足</a:t>
            </a:r>
            <a:endParaRPr lang="zh-CN" altLang="en-US" sz="1600" i="1"/>
          </a:p>
        </p:txBody>
      </p:sp>
      <p:sp>
        <p:nvSpPr>
          <p:cNvPr id="28" name="矩形 27"/>
          <p:cNvSpPr/>
          <p:nvPr/>
        </p:nvSpPr>
        <p:spPr>
          <a:xfrm>
            <a:off x="2527176" y="841276"/>
            <a:ext cx="2031325" cy="338554"/>
          </a:xfrm>
          <a:prstGeom prst="rect">
            <a:avLst/>
          </a:prstGeom>
        </p:spPr>
        <p:txBody>
          <a:bodyPr wrap="none">
            <a:spAutoFit/>
          </a:bodyPr>
          <a:lstStyle/>
          <a:p>
            <a:pPr algn="ctr"/>
            <a:r>
              <a:rPr lang="zh-CN" altLang="en-US" sz="1600" b="1">
                <a:latin typeface="微软雅黑" panose="020B0503020204020204" pitchFamily="34" charset="-122"/>
                <a:ea typeface="微软雅黑" panose="020B0503020204020204" pitchFamily="34" charset="-122"/>
              </a:rPr>
              <a:t>动产质押风险关注点</a:t>
            </a:r>
          </a:p>
        </p:txBody>
      </p:sp>
      <p:sp>
        <p:nvSpPr>
          <p:cNvPr id="30" name="灯片编号占位符 29"/>
          <p:cNvSpPr>
            <a:spLocks noGrp="1"/>
          </p:cNvSpPr>
          <p:nvPr>
            <p:ph type="sldNum" sz="quarter" idx="12"/>
          </p:nvPr>
        </p:nvSpPr>
        <p:spPr/>
        <p:txBody>
          <a:bodyPr/>
          <a:lstStyle/>
          <a:p>
            <a:fld id="{7A2A8BC0-0B57-4FB9-9550-1F6C2F1EF75C}" type="slidenum">
              <a:rPr lang="zh-CN" altLang="en-US" smtClean="0"/>
              <a:t>31</a:t>
            </a:fld>
            <a:endParaRPr lang="zh-CN" altLang="en-US"/>
          </a:p>
        </p:txBody>
      </p:sp>
      <p:sp>
        <p:nvSpPr>
          <p:cNvPr id="56" name="文本框 55"/>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1500"/>
                                  </p:stCondLst>
                                  <p:childTnLst>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6" grpId="0"/>
      <p:bldP spid="27" grpId="0"/>
      <p:bldP spid="28" grpId="0"/>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484504" y="-94828"/>
            <a:ext cx="6479984" cy="1163875"/>
            <a:chOff x="2484504" y="-94828"/>
            <a:chExt cx="6479984" cy="1163875"/>
          </a:xfrm>
        </p:grpSpPr>
        <p:cxnSp>
          <p:nvCxnSpPr>
            <p:cNvPr id="44" name="直接连接符 43"/>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5" name="组合 42"/>
            <p:cNvGrpSpPr/>
            <p:nvPr/>
          </p:nvGrpSpPr>
          <p:grpSpPr>
            <a:xfrm>
              <a:off x="5455521" y="-94828"/>
              <a:ext cx="3508967" cy="1163875"/>
              <a:chOff x="5455521" y="-94828"/>
              <a:chExt cx="3508967" cy="1163875"/>
            </a:xfrm>
          </p:grpSpPr>
          <p:grpSp>
            <p:nvGrpSpPr>
              <p:cNvPr id="46" name="组合 20"/>
              <p:cNvGrpSpPr/>
              <p:nvPr/>
            </p:nvGrpSpPr>
            <p:grpSpPr>
              <a:xfrm>
                <a:off x="7308440" y="-94828"/>
                <a:ext cx="1224000" cy="1163875"/>
                <a:chOff x="1457638" y="995327"/>
                <a:chExt cx="1247520" cy="1250333"/>
              </a:xfrm>
            </p:grpSpPr>
            <p:sp>
              <p:nvSpPr>
                <p:cNvPr id="50" name="梯形 49"/>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8" name="矩形 47"/>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9"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2" name="TextBox 21"/>
          <p:cNvSpPr txBox="1"/>
          <p:nvPr/>
        </p:nvSpPr>
        <p:spPr>
          <a:xfrm>
            <a:off x="395536" y="1238296"/>
            <a:ext cx="8496944"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                 质押动产的监管存在疏漏（原煤类质押品均存在该情况，涉及</a:t>
            </a:r>
            <a:r>
              <a:rPr lang="en-US" altLang="zh-CN" sz="1400" b="1">
                <a:solidFill>
                  <a:schemeClr val="bg1"/>
                </a:solidFill>
                <a:latin typeface="微软雅黑" panose="020B0503020204020204" pitchFamily="34" charset="-122"/>
                <a:ea typeface="微软雅黑" panose="020B0503020204020204" pitchFamily="34" charset="-122"/>
              </a:rPr>
              <a:t>4</a:t>
            </a:r>
            <a:r>
              <a:rPr lang="zh-CN" altLang="en-US" sz="1400" b="1">
                <a:solidFill>
                  <a:schemeClr val="bg1"/>
                </a:solidFill>
                <a:latin typeface="微软雅黑" panose="020B0503020204020204" pitchFamily="34" charset="-122"/>
                <a:ea typeface="微软雅黑" panose="020B0503020204020204" pitchFamily="34" charset="-122"/>
              </a:rPr>
              <a:t>家分行，</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en-US" altLang="zh-CN" sz="1400" b="1">
                <a:solidFill>
                  <a:schemeClr val="bg1"/>
                </a:solidFill>
                <a:latin typeface="微软雅黑" panose="020B0503020204020204" pitchFamily="34" charset="-122"/>
                <a:ea typeface="微软雅黑" panose="020B0503020204020204" pitchFamily="34" charset="-122"/>
              </a:rPr>
              <a:t>14</a:t>
            </a:r>
            <a:r>
              <a:rPr lang="zh-CN" altLang="en-US" sz="1400" b="1">
                <a:solidFill>
                  <a:schemeClr val="bg1"/>
                </a:solidFill>
                <a:latin typeface="微软雅黑" panose="020B0503020204020204" pitchFamily="34" charset="-122"/>
                <a:ea typeface="微软雅黑" panose="020B0503020204020204" pitchFamily="34" charset="-122"/>
              </a:rPr>
              <a:t>家企业，约占货押类抽样样本总数的</a:t>
            </a:r>
            <a:r>
              <a:rPr lang="en-US" altLang="zh-CN" sz="1400" b="1">
                <a:solidFill>
                  <a:schemeClr val="bg1"/>
                </a:solidFill>
                <a:latin typeface="微软雅黑" panose="020B0503020204020204" pitchFamily="34" charset="-122"/>
                <a:ea typeface="微软雅黑" panose="020B0503020204020204" pitchFamily="34" charset="-122"/>
              </a:rPr>
              <a:t>23% </a:t>
            </a:r>
            <a:r>
              <a:rPr lang="zh-CN" altLang="en-US" sz="1400" b="1">
                <a:solidFill>
                  <a:schemeClr val="bg1"/>
                </a:solidFill>
                <a:latin typeface="微软雅黑" panose="020B0503020204020204" pitchFamily="34" charset="-122"/>
                <a:ea typeface="微软雅黑" panose="020B0503020204020204" pitchFamily="34" charset="-122"/>
              </a:rPr>
              <a:t>）</a:t>
            </a:r>
          </a:p>
        </p:txBody>
      </p:sp>
      <p:sp>
        <p:nvSpPr>
          <p:cNvPr id="23" name="椭圆 22"/>
          <p:cNvSpPr/>
          <p:nvPr/>
        </p:nvSpPr>
        <p:spPr>
          <a:xfrm>
            <a:off x="539552" y="1297442"/>
            <a:ext cx="432048" cy="432048"/>
          </a:xfrm>
          <a:prstGeom prst="ellipse">
            <a:avLst/>
          </a:prstGeom>
          <a:solidFill>
            <a:srgbClr val="A10A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3</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527176" y="625252"/>
            <a:ext cx="2031325" cy="338554"/>
          </a:xfrm>
          <a:prstGeom prst="rect">
            <a:avLst/>
          </a:prstGeom>
        </p:spPr>
        <p:txBody>
          <a:bodyPr wrap="none">
            <a:spAutoFit/>
          </a:bodyPr>
          <a:lstStyle/>
          <a:p>
            <a:pPr algn="ctr"/>
            <a:r>
              <a:rPr lang="zh-CN" altLang="en-US" sz="1600" b="1">
                <a:latin typeface="微软雅黑" panose="020B0503020204020204" pitchFamily="34" charset="-122"/>
                <a:ea typeface="微软雅黑" panose="020B0503020204020204" pitchFamily="34" charset="-122"/>
              </a:rPr>
              <a:t>动产质押风险关注点</a:t>
            </a:r>
          </a:p>
        </p:txBody>
      </p:sp>
      <p:sp>
        <p:nvSpPr>
          <p:cNvPr id="25" name="矩形 24"/>
          <p:cNvSpPr/>
          <p:nvPr/>
        </p:nvSpPr>
        <p:spPr>
          <a:xfrm>
            <a:off x="827584" y="2137788"/>
            <a:ext cx="4572000" cy="2308324"/>
          </a:xfrm>
          <a:prstGeom prst="rect">
            <a:avLst/>
          </a:prstGeom>
        </p:spPr>
        <p:txBody>
          <a:bodyPr>
            <a:spAutoFit/>
          </a:bodyPr>
          <a:lstStyle/>
          <a:p>
            <a:pPr>
              <a:lnSpc>
                <a:spcPct val="150000"/>
              </a:lnSpc>
            </a:pPr>
            <a:r>
              <a:rPr lang="zh-CN" altLang="en-US" sz="1200" b="1">
                <a:latin typeface="微软雅黑" panose="020B0503020204020204" pitchFamily="34" charset="-122"/>
                <a:ea typeface="微软雅黑" panose="020B0503020204020204" pitchFamily="34" charset="-122"/>
              </a:rPr>
              <a:t>涉及分行：</a:t>
            </a:r>
            <a:r>
              <a:rPr lang="en-US" altLang="zh-CN" sz="1200" b="1">
                <a:latin typeface="微软雅黑" panose="020B0503020204020204" pitchFamily="34" charset="-122"/>
                <a:ea typeface="微软雅黑" panose="020B0503020204020204" pitchFamily="34" charset="-122"/>
              </a:rPr>
              <a:t>CC</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HHHT</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XA</a:t>
            </a:r>
            <a:r>
              <a:rPr lang="zh-CN" altLang="en-US" sz="1200" b="1">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ZZ</a:t>
            </a:r>
            <a:endParaRPr lang="zh-CN" altLang="en-US" sz="1200" b="1">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rPr>
              <a:t>      对于本次复估动产，第三方监管均采取了派出专业监管员驻地现场监管的方式，但基于监管货品的种类及存放方式，现场监管存在有疏漏之处，对于大多数原煤产品，多为</a:t>
            </a:r>
            <a:r>
              <a:rPr lang="zh-CN" altLang="en-US" sz="1600" b="1" i="1">
                <a:solidFill>
                  <a:srgbClr val="A10A13"/>
                </a:solidFill>
                <a:latin typeface="微软雅黑" panose="020B0503020204020204" pitchFamily="34" charset="-122"/>
                <a:ea typeface="微软雅黑" panose="020B0503020204020204" pitchFamily="34" charset="-122"/>
              </a:rPr>
              <a:t>露天堆放，四周无法进行有效的围挡以保障监管范围的独立性，且监管标识不清，</a:t>
            </a:r>
            <a:r>
              <a:rPr lang="zh-CN" altLang="en-US" sz="1200">
                <a:latin typeface="微软雅黑" panose="020B0503020204020204" pitchFamily="34" charset="-122"/>
                <a:ea typeface="微软雅黑" panose="020B0503020204020204" pitchFamily="34" charset="-122"/>
              </a:rPr>
              <a:t>难以防范企业出现抽逃货品、重复质押等情况的出现。</a:t>
            </a:r>
          </a:p>
        </p:txBody>
      </p:sp>
      <p:pic>
        <p:nvPicPr>
          <p:cNvPr id="26" name="图片 17" descr="SAM_0786.JPG"/>
          <p:cNvPicPr>
            <a:picLocks noChangeAspect="1"/>
          </p:cNvPicPr>
          <p:nvPr/>
        </p:nvPicPr>
        <p:blipFill>
          <a:blip r:embed="rId3">
            <a:lum bright="10000" contrast="20000"/>
          </a:blip>
          <a:stretch>
            <a:fillRect/>
          </a:stretch>
        </p:blipFill>
        <p:spPr bwMode="auto">
          <a:xfrm>
            <a:off x="5652119" y="1921764"/>
            <a:ext cx="3096345" cy="2808312"/>
          </a:xfrm>
          <a:prstGeom prst="rect">
            <a:avLst/>
          </a:prstGeom>
          <a:noFill/>
          <a:ln w="9525">
            <a:noFill/>
            <a:miter lim="800000"/>
            <a:headEnd/>
            <a:tailEnd/>
          </a:ln>
        </p:spPr>
      </p:pic>
      <p:cxnSp>
        <p:nvCxnSpPr>
          <p:cNvPr id="27" name="直接连接符 26"/>
          <p:cNvCxnSpPr/>
          <p:nvPr/>
        </p:nvCxnSpPr>
        <p:spPr>
          <a:xfrm flipH="1">
            <a:off x="683568" y="2209796"/>
            <a:ext cx="0" cy="3312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27584" y="4586060"/>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sp>
        <p:nvSpPr>
          <p:cNvPr id="30" name="矩形 29"/>
          <p:cNvSpPr/>
          <p:nvPr/>
        </p:nvSpPr>
        <p:spPr>
          <a:xfrm>
            <a:off x="827584" y="4967586"/>
            <a:ext cx="2646878" cy="338554"/>
          </a:xfrm>
          <a:prstGeom prst="rect">
            <a:avLst/>
          </a:prstGeom>
        </p:spPr>
        <p:txBody>
          <a:bodyPr wrap="none">
            <a:spAutoFit/>
          </a:bodyPr>
          <a:lstStyle/>
          <a:p>
            <a:r>
              <a:rPr lang="zh-CN" altLang="en-US" sz="1600" b="1" i="1">
                <a:latin typeface="微软雅黑" panose="020B0503020204020204" pitchFamily="34" charset="-122"/>
                <a:ea typeface="微软雅黑" panose="020B0503020204020204" pitchFamily="34" charset="-122"/>
              </a:rPr>
              <a:t>无法保障监管范围的独立性</a:t>
            </a:r>
            <a:endParaRPr lang="zh-CN" altLang="en-US" sz="1600" i="1"/>
          </a:p>
        </p:txBody>
      </p:sp>
      <p:sp>
        <p:nvSpPr>
          <p:cNvPr id="31" name="灯片编号占位符 30"/>
          <p:cNvSpPr>
            <a:spLocks noGrp="1"/>
          </p:cNvSpPr>
          <p:nvPr>
            <p:ph type="sldNum" sz="quarter" idx="12"/>
          </p:nvPr>
        </p:nvSpPr>
        <p:spPr/>
        <p:txBody>
          <a:bodyPr/>
          <a:lstStyle/>
          <a:p>
            <a:fld id="{7A2A8BC0-0B57-4FB9-9550-1F6C2F1EF75C}" type="slidenum">
              <a:rPr lang="zh-CN" altLang="en-US" smtClean="0"/>
              <a:t>32</a:t>
            </a:fld>
            <a:endParaRPr lang="zh-CN" altLang="en-US"/>
          </a:p>
        </p:txBody>
      </p:sp>
      <p:sp>
        <p:nvSpPr>
          <p:cNvPr id="57" name="文本框 56"/>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484504" y="-94828"/>
            <a:ext cx="6479984" cy="1163875"/>
            <a:chOff x="2484504" y="-94828"/>
            <a:chExt cx="6479984" cy="1163875"/>
          </a:xfrm>
        </p:grpSpPr>
        <p:cxnSp>
          <p:nvCxnSpPr>
            <p:cNvPr id="44" name="直接连接符 43"/>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5" name="组合 42"/>
            <p:cNvGrpSpPr/>
            <p:nvPr/>
          </p:nvGrpSpPr>
          <p:grpSpPr>
            <a:xfrm>
              <a:off x="5455521" y="-94828"/>
              <a:ext cx="3508967" cy="1163875"/>
              <a:chOff x="5455521" y="-94828"/>
              <a:chExt cx="3508967" cy="1163875"/>
            </a:xfrm>
          </p:grpSpPr>
          <p:grpSp>
            <p:nvGrpSpPr>
              <p:cNvPr id="46" name="组合 20"/>
              <p:cNvGrpSpPr/>
              <p:nvPr/>
            </p:nvGrpSpPr>
            <p:grpSpPr>
              <a:xfrm>
                <a:off x="7308440" y="-94828"/>
                <a:ext cx="1224000" cy="1163875"/>
                <a:chOff x="1457638" y="995327"/>
                <a:chExt cx="1247520" cy="1250333"/>
              </a:xfrm>
            </p:grpSpPr>
            <p:sp>
              <p:nvSpPr>
                <p:cNvPr id="50" name="梯形 49"/>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48" name="矩形 47"/>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49"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2" name="TextBox 21"/>
          <p:cNvSpPr txBox="1"/>
          <p:nvPr/>
        </p:nvSpPr>
        <p:spPr>
          <a:xfrm>
            <a:off x="395536" y="1310248"/>
            <a:ext cx="8496944"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质押动产存放地交通不便，运输成本高，预计逾期会导致高变现成本</a:t>
            </a:r>
            <a:endParaRPr lang="en-US" altLang="zh-CN"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（有该情况企业约</a:t>
            </a:r>
            <a:r>
              <a:rPr lang="en-US" altLang="zh-CN" sz="1400" b="1">
                <a:solidFill>
                  <a:schemeClr val="bg1"/>
                </a:solidFill>
                <a:latin typeface="微软雅黑" panose="020B0503020204020204" pitchFamily="34" charset="-122"/>
                <a:ea typeface="微软雅黑" panose="020B0503020204020204" pitchFamily="34" charset="-122"/>
              </a:rPr>
              <a:t>3</a:t>
            </a:r>
            <a:r>
              <a:rPr lang="zh-CN" altLang="en-US" sz="1400" b="1">
                <a:solidFill>
                  <a:schemeClr val="bg1"/>
                </a:solidFill>
                <a:latin typeface="微软雅黑" panose="020B0503020204020204" pitchFamily="34" charset="-122"/>
                <a:ea typeface="微软雅黑" panose="020B0503020204020204" pitchFamily="34" charset="-122"/>
              </a:rPr>
              <a:t>家，约占货押类抽样样本总数的</a:t>
            </a:r>
            <a:r>
              <a:rPr lang="en-US" altLang="zh-CN" sz="1400" b="1">
                <a:solidFill>
                  <a:schemeClr val="bg1"/>
                </a:solidFill>
                <a:latin typeface="微软雅黑" panose="020B0503020204020204" pitchFamily="34" charset="-122"/>
                <a:ea typeface="微软雅黑" panose="020B0503020204020204" pitchFamily="34" charset="-122"/>
              </a:rPr>
              <a:t>5% </a:t>
            </a:r>
            <a:r>
              <a:rPr lang="zh-CN" altLang="en-US" sz="1400" b="1">
                <a:solidFill>
                  <a:schemeClr val="bg1"/>
                </a:solidFill>
                <a:latin typeface="微软雅黑" panose="020B0503020204020204" pitchFamily="34" charset="-122"/>
                <a:ea typeface="微软雅黑" panose="020B0503020204020204" pitchFamily="34" charset="-122"/>
              </a:rPr>
              <a:t>）</a:t>
            </a:r>
          </a:p>
        </p:txBody>
      </p:sp>
      <p:sp>
        <p:nvSpPr>
          <p:cNvPr id="23" name="椭圆 22"/>
          <p:cNvSpPr/>
          <p:nvPr/>
        </p:nvSpPr>
        <p:spPr>
          <a:xfrm>
            <a:off x="539552" y="1369394"/>
            <a:ext cx="432048" cy="432048"/>
          </a:xfrm>
          <a:prstGeom prst="ellipse">
            <a:avLst/>
          </a:prstGeom>
          <a:solidFill>
            <a:srgbClr val="A10A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4</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527176" y="913596"/>
            <a:ext cx="2031325" cy="338554"/>
          </a:xfrm>
          <a:prstGeom prst="rect">
            <a:avLst/>
          </a:prstGeom>
        </p:spPr>
        <p:txBody>
          <a:bodyPr wrap="none">
            <a:spAutoFit/>
          </a:bodyPr>
          <a:lstStyle/>
          <a:p>
            <a:pPr algn="ctr"/>
            <a:r>
              <a:rPr lang="zh-CN" altLang="en-US" sz="1600" b="1">
                <a:latin typeface="微软雅黑" panose="020B0503020204020204" pitchFamily="34" charset="-122"/>
                <a:ea typeface="微软雅黑" panose="020B0503020204020204" pitchFamily="34" charset="-122"/>
              </a:rPr>
              <a:t>动产质押风险关注点</a:t>
            </a:r>
          </a:p>
        </p:txBody>
      </p:sp>
      <p:sp>
        <p:nvSpPr>
          <p:cNvPr id="25" name="矩形 24"/>
          <p:cNvSpPr/>
          <p:nvPr/>
        </p:nvSpPr>
        <p:spPr>
          <a:xfrm>
            <a:off x="755576" y="2407180"/>
            <a:ext cx="4572000" cy="1477328"/>
          </a:xfrm>
          <a:prstGeom prst="rect">
            <a:avLst/>
          </a:prstGeom>
        </p:spPr>
        <p:txBody>
          <a:bodyPr>
            <a:spAutoFit/>
          </a:bodyPr>
          <a:lstStyle/>
          <a:p>
            <a:pPr>
              <a:lnSpc>
                <a:spcPct val="150000"/>
              </a:lnSpc>
            </a:pPr>
            <a:r>
              <a:rPr lang="zh-CN" altLang="en-US" sz="1200">
                <a:latin typeface="微软雅黑" panose="020B0503020204020204" pitchFamily="34" charset="-122"/>
                <a:ea typeface="微软雅黑" panose="020B0503020204020204" pitchFamily="34" charset="-122"/>
              </a:rPr>
              <a:t>对于本次复估范围内的原煤，存放地及监管地位于其生产矿区内，均属于山区，</a:t>
            </a:r>
            <a:r>
              <a:rPr lang="zh-CN" altLang="en-US" sz="1600" b="1" i="1">
                <a:solidFill>
                  <a:srgbClr val="A10A13"/>
                </a:solidFill>
                <a:latin typeface="微软雅黑" panose="020B0503020204020204" pitchFamily="34" charset="-122"/>
                <a:ea typeface="微软雅黑" panose="020B0503020204020204" pitchFamily="34" charset="-122"/>
              </a:rPr>
              <a:t>对外交通不便，不利于后期监管及现场尽调</a:t>
            </a:r>
            <a:r>
              <a:rPr lang="zh-CN" altLang="en-US" sz="1200">
                <a:latin typeface="微软雅黑" panose="020B0503020204020204" pitchFamily="34" charset="-122"/>
                <a:ea typeface="微软雅黑" panose="020B0503020204020204" pitchFamily="34" charset="-122"/>
              </a:rPr>
              <a:t>。若发生逾期，在处置质押物时，同样会出现</a:t>
            </a:r>
            <a:r>
              <a:rPr lang="zh-CN" altLang="en-US" sz="1600" b="1" i="1">
                <a:solidFill>
                  <a:srgbClr val="A10A13"/>
                </a:solidFill>
                <a:latin typeface="微软雅黑" panose="020B0503020204020204" pitchFamily="34" charset="-122"/>
                <a:ea typeface="微软雅黑" panose="020B0503020204020204" pitchFamily="34" charset="-122"/>
              </a:rPr>
              <a:t>运输不便、变现成本较高 </a:t>
            </a:r>
            <a:r>
              <a:rPr lang="zh-CN" altLang="en-US" sz="1200">
                <a:latin typeface="微软雅黑" panose="020B0503020204020204" pitchFamily="34" charset="-122"/>
                <a:ea typeface="微软雅黑" panose="020B0503020204020204" pitchFamily="34" charset="-122"/>
              </a:rPr>
              <a:t>导致变现能力降低的情况。</a:t>
            </a:r>
            <a:endParaRPr lang="en-US" altLang="zh-CN" sz="1200">
              <a:latin typeface="微软雅黑" panose="020B0503020204020204" pitchFamily="34" charset="-122"/>
              <a:ea typeface="微软雅黑" panose="020B0503020204020204" pitchFamily="34" charset="-122"/>
            </a:endParaRPr>
          </a:p>
        </p:txBody>
      </p:sp>
      <p:sp>
        <p:nvSpPr>
          <p:cNvPr id="26" name="矩形 25"/>
          <p:cNvSpPr/>
          <p:nvPr/>
        </p:nvSpPr>
        <p:spPr>
          <a:xfrm>
            <a:off x="827584" y="4081948"/>
            <a:ext cx="1980029" cy="400110"/>
          </a:xfrm>
          <a:prstGeom prst="rect">
            <a:avLst/>
          </a:prstGeom>
        </p:spPr>
        <p:txBody>
          <a:bodyPr wrap="none">
            <a:spAutoFit/>
          </a:bodyPr>
          <a:lstStyle/>
          <a:p>
            <a:r>
              <a:rPr lang="zh-CN" altLang="en-US" sz="2000" b="1" i="1">
                <a:solidFill>
                  <a:srgbClr val="A10A13"/>
                </a:solidFill>
                <a:latin typeface="微软雅黑" panose="020B0503020204020204" pitchFamily="34" charset="-122"/>
                <a:ea typeface="微软雅黑" panose="020B0503020204020204" pitchFamily="34" charset="-122"/>
              </a:rPr>
              <a:t>关注的风险点：</a:t>
            </a:r>
            <a:endParaRPr lang="zh-CN" altLang="en-US" sz="2000" i="1"/>
          </a:p>
        </p:txBody>
      </p:sp>
      <p:sp>
        <p:nvSpPr>
          <p:cNvPr id="27" name="矩形 26"/>
          <p:cNvSpPr/>
          <p:nvPr/>
        </p:nvSpPr>
        <p:spPr>
          <a:xfrm>
            <a:off x="827584" y="4463474"/>
            <a:ext cx="3262432" cy="338554"/>
          </a:xfrm>
          <a:prstGeom prst="rect">
            <a:avLst/>
          </a:prstGeom>
        </p:spPr>
        <p:txBody>
          <a:bodyPr wrap="none">
            <a:spAutoFit/>
          </a:bodyPr>
          <a:lstStyle/>
          <a:p>
            <a:r>
              <a:rPr lang="zh-CN" altLang="en-US" sz="1600" b="1" i="1">
                <a:latin typeface="微软雅黑" panose="020B0503020204020204" pitchFamily="34" charset="-122"/>
                <a:ea typeface="微软雅黑" panose="020B0503020204020204" pitchFamily="34" charset="-122"/>
              </a:rPr>
              <a:t>交通阻碍后期监管执行，管理脱节</a:t>
            </a:r>
            <a:endParaRPr lang="zh-CN" altLang="en-US" sz="1600" i="1"/>
          </a:p>
        </p:txBody>
      </p:sp>
      <p:cxnSp>
        <p:nvCxnSpPr>
          <p:cNvPr id="28" name="直接连接符 27"/>
          <p:cNvCxnSpPr/>
          <p:nvPr/>
        </p:nvCxnSpPr>
        <p:spPr>
          <a:xfrm flipH="1">
            <a:off x="683568" y="2281748"/>
            <a:ext cx="0" cy="2808000"/>
          </a:xfrm>
          <a:prstGeom prst="line">
            <a:avLst/>
          </a:prstGeom>
          <a:ln w="38100">
            <a:solidFill>
              <a:srgbClr val="A10A13"/>
            </a:solidFill>
          </a:ln>
        </p:spPr>
        <p:style>
          <a:lnRef idx="1">
            <a:schemeClr val="accent1"/>
          </a:lnRef>
          <a:fillRef idx="0">
            <a:schemeClr val="accent1"/>
          </a:fillRef>
          <a:effectRef idx="0">
            <a:schemeClr val="accent1"/>
          </a:effectRef>
          <a:fontRef idx="minor">
            <a:schemeClr val="tx1"/>
          </a:fontRef>
        </p:style>
      </p:cxnSp>
      <p:pic>
        <p:nvPicPr>
          <p:cNvPr id="30" name="图片 29" descr="205272_1.jpg"/>
          <p:cNvPicPr>
            <a:picLocks noChangeAspect="1"/>
          </p:cNvPicPr>
          <p:nvPr/>
        </p:nvPicPr>
        <p:blipFill>
          <a:blip r:embed="rId3">
            <a:grayscl/>
            <a:lum bright="10000" contrast="20000"/>
          </a:blip>
          <a:stretch>
            <a:fillRect/>
          </a:stretch>
        </p:blipFill>
        <p:spPr>
          <a:xfrm>
            <a:off x="5436096" y="2497772"/>
            <a:ext cx="3339455" cy="2448272"/>
          </a:xfrm>
          <a:prstGeom prst="rect">
            <a:avLst/>
          </a:prstGeom>
        </p:spPr>
      </p:pic>
      <p:sp>
        <p:nvSpPr>
          <p:cNvPr id="31" name="灯片编号占位符 30"/>
          <p:cNvSpPr>
            <a:spLocks noGrp="1"/>
          </p:cNvSpPr>
          <p:nvPr>
            <p:ph type="sldNum" sz="quarter" idx="12"/>
          </p:nvPr>
        </p:nvSpPr>
        <p:spPr/>
        <p:txBody>
          <a:bodyPr/>
          <a:lstStyle/>
          <a:p>
            <a:fld id="{7A2A8BC0-0B57-4FB9-9550-1F6C2F1EF75C}" type="slidenum">
              <a:rPr lang="zh-CN" altLang="en-US" smtClean="0"/>
              <a:t>33</a:t>
            </a:fld>
            <a:endParaRPr lang="zh-CN" altLang="en-US"/>
          </a:p>
        </p:txBody>
      </p:sp>
      <p:sp>
        <p:nvSpPr>
          <p:cNvPr id="57" name="文本框 56"/>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动态监测、关注变化</a:t>
            </a:r>
          </a:p>
        </p:txBody>
      </p:sp>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贷后阶段</a:t>
            </a:r>
          </a:p>
        </p:txBody>
      </p:sp>
      <p:sp>
        <p:nvSpPr>
          <p:cNvPr id="22" name="矩形 21"/>
          <p:cNvSpPr/>
          <p:nvPr/>
        </p:nvSpPr>
        <p:spPr>
          <a:xfrm>
            <a:off x="645820" y="1705372"/>
            <a:ext cx="1261884" cy="954107"/>
          </a:xfrm>
          <a:prstGeom prst="rect">
            <a:avLst/>
          </a:prstGeom>
        </p:spPr>
        <p:txBody>
          <a:bodyPr wrap="none">
            <a:spAutoFit/>
          </a:bodyPr>
          <a:lstStyle/>
          <a:p>
            <a:r>
              <a:rPr lang="zh-CN" altLang="en-US" sz="2800" b="1" i="1">
                <a:solidFill>
                  <a:srgbClr val="A10A13"/>
                </a:solidFill>
                <a:latin typeface="微软雅黑" panose="020B0503020204020204" pitchFamily="34" charset="-122"/>
                <a:ea typeface="微软雅黑" panose="020B0503020204020204" pitchFamily="34" charset="-122"/>
              </a:rPr>
              <a:t>管理</a:t>
            </a:r>
            <a:endParaRPr lang="en-US" altLang="zh-CN" sz="2800" b="1" i="1">
              <a:solidFill>
                <a:srgbClr val="A10A13"/>
              </a:solidFill>
              <a:latin typeface="微软雅黑" panose="020B0503020204020204" pitchFamily="34" charset="-122"/>
              <a:ea typeface="微软雅黑" panose="020B0503020204020204" pitchFamily="34" charset="-122"/>
            </a:endParaRPr>
          </a:p>
          <a:p>
            <a:r>
              <a:rPr lang="zh-CN" altLang="en-US" sz="2800" b="1" i="1">
                <a:solidFill>
                  <a:srgbClr val="A10A13"/>
                </a:solidFill>
                <a:latin typeface="微软雅黑" panose="020B0503020204020204" pitchFamily="34" charset="-122"/>
                <a:ea typeface="微软雅黑" panose="020B0503020204020204" pitchFamily="34" charset="-122"/>
              </a:rPr>
              <a:t>建议：</a:t>
            </a:r>
            <a:endParaRPr lang="zh-CN" altLang="en-US" sz="2800" b="1" i="1">
              <a:solidFill>
                <a:srgbClr val="A10A13"/>
              </a:solidFill>
            </a:endParaRPr>
          </a:p>
        </p:txBody>
      </p:sp>
      <p:sp>
        <p:nvSpPr>
          <p:cNvPr id="23" name="矩形 22"/>
          <p:cNvSpPr/>
          <p:nvPr/>
        </p:nvSpPr>
        <p:spPr>
          <a:xfrm>
            <a:off x="2195736" y="2065412"/>
            <a:ext cx="6192688" cy="792088"/>
          </a:xfrm>
          <a:prstGeom prst="rect">
            <a:avLst/>
          </a:prstGeom>
          <a:solidFill>
            <a:schemeClr val="bg1">
              <a:lumMod val="95000"/>
            </a:schemeClr>
          </a:solidFill>
          <a:ln w="12700">
            <a:solidFill>
              <a:srgbClr val="A10A13"/>
            </a:solidFill>
          </a:ln>
        </p:spPr>
        <p:txBody>
          <a:bodyPr wrap="square" anchor="ctr">
            <a:noAutofit/>
          </a:bodyPr>
          <a:lstStyle/>
          <a:p>
            <a:pPr>
              <a:lnSpc>
                <a:spcPct val="150000"/>
              </a:lnSpc>
            </a:pPr>
            <a:r>
              <a:rPr lang="en-US" altLang="zh-CN" sz="1300" i="1">
                <a:latin typeface="微软雅黑" panose="020B0503020204020204" pitchFamily="34" charset="-122"/>
                <a:ea typeface="微软雅黑" panose="020B0503020204020204" pitchFamily="34" charset="-122"/>
              </a:rPr>
              <a:t>     </a:t>
            </a:r>
            <a:r>
              <a:rPr lang="zh-CN" altLang="zh-CN" sz="1300" i="1">
                <a:latin typeface="微软雅黑" panose="020B0503020204020204" pitchFamily="34" charset="-122"/>
                <a:ea typeface="微软雅黑" panose="020B0503020204020204" pitchFamily="34" charset="-122"/>
              </a:rPr>
              <a:t>各分行严格执行贷后抵质押品的动态管理，对于货押类资产，可以采取委托第三方机构采取定期检测质量指标的方式对其质量进行动态监测</a:t>
            </a:r>
            <a:r>
              <a:rPr lang="zh-CN" altLang="en-US" sz="1300" i="1">
                <a:latin typeface="微软雅黑" panose="020B0503020204020204" pitchFamily="34" charset="-122"/>
                <a:ea typeface="微软雅黑" panose="020B0503020204020204" pitchFamily="34" charset="-122"/>
              </a:rPr>
              <a:t>。</a:t>
            </a:r>
            <a:r>
              <a:rPr lang="en-US" altLang="zh-CN" sz="1300" i="1">
                <a:latin typeface="微软雅黑" panose="020B0503020204020204" pitchFamily="34" charset="-122"/>
                <a:ea typeface="微软雅黑" panose="020B0503020204020204" pitchFamily="34" charset="-122"/>
              </a:rPr>
              <a:t>    </a:t>
            </a:r>
            <a:endParaRPr lang="zh-CN" altLang="en-US" sz="1300" i="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195736" y="4131614"/>
            <a:ext cx="6192688" cy="792000"/>
          </a:xfrm>
          <a:prstGeom prst="rect">
            <a:avLst/>
          </a:prstGeom>
          <a:blipFill>
            <a:blip r:embed="rId3">
              <a:grayscl/>
              <a:lum contrast="20000"/>
            </a:blip>
            <a:stretch>
              <a:fillRect/>
            </a:stretch>
          </a:blipFill>
          <a:ln w="12700">
            <a:solidFill>
              <a:srgbClr val="A10A13"/>
            </a:solidFill>
          </a:ln>
        </p:spPr>
        <p:txBody>
          <a:bodyPr wrap="square" anchor="ctr">
            <a:noAutofit/>
          </a:bodyPr>
          <a:lstStyle/>
          <a:p>
            <a:pPr>
              <a:lnSpc>
                <a:spcPts val="2000"/>
              </a:lnSpc>
            </a:pPr>
            <a:endParaRPr lang="zh-CN" altLang="en-US" sz="1200" i="1"/>
          </a:p>
        </p:txBody>
      </p:sp>
      <p:sp>
        <p:nvSpPr>
          <p:cNvPr id="26" name="矩形 25"/>
          <p:cNvSpPr/>
          <p:nvPr/>
        </p:nvSpPr>
        <p:spPr>
          <a:xfrm>
            <a:off x="1979712" y="2065412"/>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79712" y="4129894"/>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descr="手写-1a.gif"/>
          <p:cNvPicPr>
            <a:picLocks noChangeAspect="1"/>
          </p:cNvPicPr>
          <p:nvPr/>
        </p:nvPicPr>
        <p:blipFill>
          <a:blip r:embed="rId4">
            <a:grayscl/>
            <a:lum bright="20000" contrast="30000"/>
          </a:blip>
          <a:stretch>
            <a:fillRect/>
          </a:stretch>
        </p:blipFill>
        <p:spPr>
          <a:xfrm>
            <a:off x="1" y="3577580"/>
            <a:ext cx="2137420" cy="2137420"/>
          </a:xfrm>
          <a:prstGeom prst="rect">
            <a:avLst/>
          </a:prstGeom>
        </p:spPr>
      </p:pic>
      <p:sp>
        <p:nvSpPr>
          <p:cNvPr id="32" name="矩形 31"/>
          <p:cNvSpPr/>
          <p:nvPr/>
        </p:nvSpPr>
        <p:spPr>
          <a:xfrm>
            <a:off x="2195736" y="3337048"/>
            <a:ext cx="6192688" cy="792088"/>
          </a:xfrm>
          <a:prstGeom prst="rect">
            <a:avLst/>
          </a:prstGeom>
          <a:solidFill>
            <a:schemeClr val="bg1">
              <a:lumMod val="95000"/>
            </a:schemeClr>
          </a:solidFill>
          <a:ln w="12700">
            <a:solidFill>
              <a:srgbClr val="A10A13"/>
            </a:solidFill>
          </a:ln>
        </p:spPr>
        <p:txBody>
          <a:bodyPr wrap="square" anchor="ctr">
            <a:noAutofit/>
          </a:bodyPr>
          <a:lstStyle/>
          <a:p>
            <a:pPr>
              <a:lnSpc>
                <a:spcPct val="150000"/>
              </a:lnSpc>
            </a:pPr>
            <a:r>
              <a:rPr lang="en-US" altLang="zh-CN" sz="1300" i="1">
                <a:latin typeface="微软雅黑" panose="020B0503020204020204" pitchFamily="34" charset="-122"/>
                <a:ea typeface="微软雅黑" panose="020B0503020204020204" pitchFamily="34" charset="-122"/>
              </a:rPr>
              <a:t>     </a:t>
            </a:r>
            <a:r>
              <a:rPr lang="zh-CN" altLang="zh-CN" sz="1300" i="1">
                <a:latin typeface="微软雅黑" panose="020B0503020204020204" pitchFamily="34" charset="-122"/>
                <a:ea typeface="微软雅黑" panose="020B0503020204020204" pitchFamily="34" charset="-122"/>
              </a:rPr>
              <a:t>另外对于第三方监管公司的实际监管履职情况进行严格掌控，切实防范监管公司与借款企业串通、形式监管等危害贷款安全性的情形出现。</a:t>
            </a:r>
            <a:endParaRPr lang="zh-CN" altLang="en-US" sz="1300" i="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979712" y="3337806"/>
            <a:ext cx="216024" cy="792000"/>
          </a:xfrm>
          <a:prstGeom prst="rect">
            <a:avLst/>
          </a:prstGeom>
          <a:solidFill>
            <a:srgbClr val="A10A13"/>
          </a:solidFill>
          <a:ln w="12700">
            <a:solidFill>
              <a:srgbClr val="A10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1720" y="1757635"/>
            <a:ext cx="2018501" cy="307777"/>
          </a:xfrm>
          <a:prstGeom prst="rect">
            <a:avLst/>
          </a:prstGeom>
        </p:spPr>
        <p:txBody>
          <a:bodyPr wrap="none">
            <a:spAutoFit/>
          </a:bodyPr>
          <a:lstStyle/>
          <a:p>
            <a:pPr indent="-215900">
              <a:buFont typeface="Wingdings" panose="05000000000000000000" pitchFamily="2" charset="2"/>
              <a:buChar char="n"/>
            </a:pPr>
            <a:r>
              <a:rPr lang="zh-CN" altLang="zh-CN" sz="1400" b="1" i="1">
                <a:solidFill>
                  <a:srgbClr val="A10A13"/>
                </a:solidFill>
                <a:latin typeface="微软雅黑" panose="020B0503020204020204" pitchFamily="34" charset="-122"/>
                <a:ea typeface="微软雅黑" panose="020B0503020204020204" pitchFamily="34" charset="-122"/>
              </a:rPr>
              <a:t>委托第三方</a:t>
            </a:r>
            <a:r>
              <a:rPr lang="zh-CN" altLang="en-US" sz="1400" b="1" i="1">
                <a:solidFill>
                  <a:srgbClr val="A10A13"/>
                </a:solidFill>
                <a:latin typeface="微软雅黑" panose="020B0503020204020204" pitchFamily="34" charset="-122"/>
                <a:ea typeface="微软雅黑" panose="020B0503020204020204" pitchFamily="34" charset="-122"/>
              </a:rPr>
              <a:t>定期检测</a:t>
            </a:r>
            <a:endParaRPr lang="zh-CN" altLang="en-US" sz="1400">
              <a:solidFill>
                <a:srgbClr val="A10A13"/>
              </a:solidFill>
            </a:endParaRPr>
          </a:p>
        </p:txBody>
      </p:sp>
      <p:sp>
        <p:nvSpPr>
          <p:cNvPr id="47" name="矩形 46"/>
          <p:cNvSpPr/>
          <p:nvPr/>
        </p:nvSpPr>
        <p:spPr>
          <a:xfrm>
            <a:off x="2051720" y="3001516"/>
            <a:ext cx="2198038" cy="307777"/>
          </a:xfrm>
          <a:prstGeom prst="rect">
            <a:avLst/>
          </a:prstGeom>
        </p:spPr>
        <p:txBody>
          <a:bodyPr wrap="none">
            <a:spAutoFit/>
          </a:bodyPr>
          <a:lstStyle/>
          <a:p>
            <a:pPr indent="-215900">
              <a:buFont typeface="Wingdings" panose="05000000000000000000" pitchFamily="2" charset="2"/>
              <a:buChar char="n"/>
            </a:pPr>
            <a:r>
              <a:rPr lang="zh-CN" altLang="en-US" sz="1400" b="1" i="1">
                <a:solidFill>
                  <a:srgbClr val="A10A13"/>
                </a:solidFill>
                <a:latin typeface="微软雅黑" panose="020B0503020204020204" pitchFamily="34" charset="-122"/>
                <a:ea typeface="微软雅黑" panose="020B0503020204020204" pitchFamily="34" charset="-122"/>
              </a:rPr>
              <a:t>多重监管防范管理漏洞</a:t>
            </a:r>
            <a:endParaRPr lang="zh-CN" altLang="en-US" sz="1400">
              <a:solidFill>
                <a:srgbClr val="A10A13"/>
              </a:solidFill>
            </a:endParaRPr>
          </a:p>
        </p:txBody>
      </p:sp>
      <p:sp>
        <p:nvSpPr>
          <p:cNvPr id="30" name="灯片编号占位符 29"/>
          <p:cNvSpPr>
            <a:spLocks noGrp="1"/>
          </p:cNvSpPr>
          <p:nvPr>
            <p:ph type="sldNum" sz="quarter" idx="12"/>
          </p:nvPr>
        </p:nvSpPr>
        <p:spPr/>
        <p:txBody>
          <a:bodyPr/>
          <a:lstStyle/>
          <a:p>
            <a:fld id="{7A2A8BC0-0B57-4FB9-9550-1F6C2F1EF75C}" type="slidenum">
              <a:rPr lang="zh-CN" altLang="en-US" smtClean="0"/>
              <a:t>34</a:t>
            </a:fld>
            <a:endParaRPr lang="zh-CN" altLang="en-US"/>
          </a:p>
        </p:txBody>
      </p:sp>
      <p:grpSp>
        <p:nvGrpSpPr>
          <p:cNvPr id="48" name="组合 47"/>
          <p:cNvGrpSpPr/>
          <p:nvPr/>
        </p:nvGrpSpPr>
        <p:grpSpPr>
          <a:xfrm>
            <a:off x="2484504" y="-94828"/>
            <a:ext cx="6479984" cy="1163875"/>
            <a:chOff x="2484504" y="-94828"/>
            <a:chExt cx="6479984" cy="1163875"/>
          </a:xfrm>
        </p:grpSpPr>
        <p:cxnSp>
          <p:nvCxnSpPr>
            <p:cNvPr id="49" name="直接连接符 48"/>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0" name="组合 42"/>
            <p:cNvGrpSpPr/>
            <p:nvPr/>
          </p:nvGrpSpPr>
          <p:grpSpPr>
            <a:xfrm>
              <a:off x="5455521" y="-94828"/>
              <a:ext cx="3508967" cy="1163875"/>
              <a:chOff x="5455521" y="-94828"/>
              <a:chExt cx="3508967" cy="1163875"/>
            </a:xfrm>
          </p:grpSpPr>
          <p:grpSp>
            <p:nvGrpSpPr>
              <p:cNvPr id="51" name="组合 20"/>
              <p:cNvGrpSpPr/>
              <p:nvPr/>
            </p:nvGrpSpPr>
            <p:grpSpPr>
              <a:xfrm>
                <a:off x="7308440" y="-94828"/>
                <a:ext cx="1224000" cy="1163875"/>
                <a:chOff x="1457638" y="995327"/>
                <a:chExt cx="1247520" cy="1250333"/>
              </a:xfrm>
            </p:grpSpPr>
            <p:sp>
              <p:nvSpPr>
                <p:cNvPr id="55" name="梯形 5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3" name="矩形 52"/>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4"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2" name="文本框 61"/>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监管重点</a:t>
            </a:r>
          </a:p>
        </p:txBody>
      </p:sp>
      <p:sp>
        <p:nvSpPr>
          <p:cNvPr id="21" name="TextBox 20"/>
          <p:cNvSpPr txBox="1"/>
          <p:nvPr/>
        </p:nvSpPr>
        <p:spPr>
          <a:xfrm>
            <a:off x="2195736" y="1237928"/>
            <a:ext cx="4752528" cy="755476"/>
          </a:xfrm>
          <a:prstGeom prst="rect">
            <a:avLst/>
          </a:prstGeom>
          <a:solidFill>
            <a:srgbClr val="A10A13"/>
          </a:solidFill>
          <a:ln w="88900" cmpd="thinThick">
            <a:solidFill>
              <a:srgbClr val="A10A13"/>
            </a:solidFill>
          </a:ln>
        </p:spPr>
        <p:txBody>
          <a:bodyPr wrap="square" anchor="ctr">
            <a:no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动    产</a:t>
            </a:r>
          </a:p>
        </p:txBody>
      </p:sp>
      <p:pic>
        <p:nvPicPr>
          <p:cNvPr id="22" name="Picture 24" descr="untitled"/>
          <p:cNvPicPr>
            <a:picLocks noChangeAspect="1" noChangeArrowheads="1"/>
          </p:cNvPicPr>
          <p:nvPr/>
        </p:nvPicPr>
        <p:blipFill>
          <a:blip r:embed="rId3">
            <a:grayscl/>
            <a:lum contrast="20000"/>
          </a:blip>
          <a:stretch>
            <a:fillRect/>
          </a:stretch>
        </p:blipFill>
        <p:spPr bwMode="auto">
          <a:xfrm>
            <a:off x="395536" y="2425452"/>
            <a:ext cx="2664296" cy="2016224"/>
          </a:xfrm>
          <a:prstGeom prst="rect">
            <a:avLst/>
          </a:prstGeom>
          <a:noFill/>
          <a:ln w="9525">
            <a:noFill/>
            <a:miter lim="800000"/>
            <a:headEnd/>
            <a:tailEnd/>
          </a:ln>
        </p:spPr>
      </p:pic>
      <p:pic>
        <p:nvPicPr>
          <p:cNvPr id="23" name="Picture 26" descr="2"/>
          <p:cNvPicPr>
            <a:picLocks noChangeAspect="1" noChangeArrowheads="1"/>
          </p:cNvPicPr>
          <p:nvPr/>
        </p:nvPicPr>
        <p:blipFill>
          <a:blip r:embed="rId4">
            <a:grayscl/>
            <a:lum contrast="20000"/>
          </a:blip>
          <a:srcRect r="15442"/>
          <a:stretch>
            <a:fillRect/>
          </a:stretch>
        </p:blipFill>
        <p:spPr bwMode="auto">
          <a:xfrm>
            <a:off x="6084168" y="2425452"/>
            <a:ext cx="2745111" cy="2016224"/>
          </a:xfrm>
          <a:prstGeom prst="rect">
            <a:avLst/>
          </a:prstGeom>
          <a:noFill/>
          <a:ln w="9525">
            <a:noFill/>
            <a:miter lim="800000"/>
            <a:headEnd/>
            <a:tailEnd/>
          </a:ln>
        </p:spPr>
      </p:pic>
      <p:pic>
        <p:nvPicPr>
          <p:cNvPr id="24" name="Picture 25" descr="1311917858"/>
          <p:cNvPicPr>
            <a:picLocks noChangeAspect="1" noChangeArrowheads="1"/>
          </p:cNvPicPr>
          <p:nvPr/>
        </p:nvPicPr>
        <p:blipFill>
          <a:blip r:embed="rId5">
            <a:grayscl/>
            <a:lum contrast="20000"/>
          </a:blip>
          <a:stretch>
            <a:fillRect/>
          </a:stretch>
        </p:blipFill>
        <p:spPr bwMode="auto">
          <a:xfrm>
            <a:off x="3222352" y="2416911"/>
            <a:ext cx="2699295" cy="2024765"/>
          </a:xfrm>
          <a:prstGeom prst="rect">
            <a:avLst/>
          </a:prstGeom>
          <a:noFill/>
          <a:ln w="9525">
            <a:noFill/>
            <a:miter lim="800000"/>
            <a:headEnd/>
            <a:tailEnd/>
          </a:ln>
        </p:spPr>
      </p:pic>
      <p:sp>
        <p:nvSpPr>
          <p:cNvPr id="28" name="圆角矩形标注 27"/>
          <p:cNvSpPr/>
          <p:nvPr/>
        </p:nvSpPr>
        <p:spPr>
          <a:xfrm flipV="1">
            <a:off x="395536" y="4297660"/>
            <a:ext cx="2664296" cy="360040"/>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0" name="TextBox 29"/>
          <p:cNvSpPr txBox="1"/>
          <p:nvPr/>
        </p:nvSpPr>
        <p:spPr>
          <a:xfrm>
            <a:off x="1496106" y="4313540"/>
            <a:ext cx="543739"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煤炭</a:t>
            </a:r>
          </a:p>
        </p:txBody>
      </p:sp>
      <p:sp>
        <p:nvSpPr>
          <p:cNvPr id="31" name="圆角矩形标注 30"/>
          <p:cNvSpPr/>
          <p:nvPr/>
        </p:nvSpPr>
        <p:spPr>
          <a:xfrm flipV="1">
            <a:off x="3203848" y="4297660"/>
            <a:ext cx="2728800" cy="360040"/>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2" name="TextBox 31"/>
          <p:cNvSpPr txBox="1"/>
          <p:nvPr/>
        </p:nvSpPr>
        <p:spPr>
          <a:xfrm>
            <a:off x="4304418" y="4313540"/>
            <a:ext cx="543739"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钢材</a:t>
            </a:r>
          </a:p>
        </p:txBody>
      </p:sp>
      <p:sp>
        <p:nvSpPr>
          <p:cNvPr id="44" name="圆角矩形标注 43"/>
          <p:cNvSpPr/>
          <p:nvPr/>
        </p:nvSpPr>
        <p:spPr>
          <a:xfrm flipV="1">
            <a:off x="6084472" y="4297660"/>
            <a:ext cx="2750400" cy="360040"/>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TextBox 44"/>
          <p:cNvSpPr txBox="1"/>
          <p:nvPr/>
        </p:nvSpPr>
        <p:spPr>
          <a:xfrm>
            <a:off x="7185042" y="4313540"/>
            <a:ext cx="543739"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原料</a:t>
            </a:r>
          </a:p>
        </p:txBody>
      </p:sp>
      <p:sp>
        <p:nvSpPr>
          <p:cNvPr id="46" name="灯片编号占位符 45"/>
          <p:cNvSpPr>
            <a:spLocks noGrp="1"/>
          </p:cNvSpPr>
          <p:nvPr>
            <p:ph type="sldNum" sz="quarter" idx="12"/>
          </p:nvPr>
        </p:nvSpPr>
        <p:spPr/>
        <p:txBody>
          <a:bodyPr/>
          <a:lstStyle/>
          <a:p>
            <a:fld id="{7A2A8BC0-0B57-4FB9-9550-1F6C2F1EF75C}" type="slidenum">
              <a:rPr lang="zh-CN" altLang="en-US" smtClean="0"/>
              <a:t>35</a:t>
            </a:fld>
            <a:endParaRPr lang="zh-CN" altLang="en-US"/>
          </a:p>
        </p:txBody>
      </p:sp>
      <p:grpSp>
        <p:nvGrpSpPr>
          <p:cNvPr id="47" name="组合 46"/>
          <p:cNvGrpSpPr/>
          <p:nvPr/>
        </p:nvGrpSpPr>
        <p:grpSpPr>
          <a:xfrm>
            <a:off x="2484504" y="-94828"/>
            <a:ext cx="6479984" cy="1163875"/>
            <a:chOff x="2484504" y="-94828"/>
            <a:chExt cx="6479984" cy="1163875"/>
          </a:xfrm>
        </p:grpSpPr>
        <p:cxnSp>
          <p:nvCxnSpPr>
            <p:cNvPr id="48" name="直接连接符 47"/>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9" name="组合 42"/>
            <p:cNvGrpSpPr/>
            <p:nvPr/>
          </p:nvGrpSpPr>
          <p:grpSpPr>
            <a:xfrm>
              <a:off x="5455521" y="-94828"/>
              <a:ext cx="3508967" cy="1163875"/>
              <a:chOff x="5455521" y="-94828"/>
              <a:chExt cx="3508967" cy="1163875"/>
            </a:xfrm>
          </p:grpSpPr>
          <p:grpSp>
            <p:nvGrpSpPr>
              <p:cNvPr id="50" name="组合 20"/>
              <p:cNvGrpSpPr/>
              <p:nvPr/>
            </p:nvGrpSpPr>
            <p:grpSpPr>
              <a:xfrm>
                <a:off x="7308440" y="-94828"/>
                <a:ext cx="1224000" cy="1163875"/>
                <a:chOff x="1457638" y="995327"/>
                <a:chExt cx="1247520" cy="1250333"/>
              </a:xfrm>
            </p:grpSpPr>
            <p:sp>
              <p:nvSpPr>
                <p:cNvPr id="54" name="梯形 53"/>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2" name="矩形 51"/>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3"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1" name="文本框 60"/>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5000624" y="2416483"/>
            <a:ext cx="3204000" cy="1665153"/>
          </a:xfrm>
          <a:prstGeom prst="rect">
            <a:avLst/>
          </a:prstGeom>
          <a:blipFill>
            <a:blip r:embed="rId3">
              <a:grayscl/>
              <a:lum contrast="20000"/>
            </a:blip>
            <a:stretch>
              <a:fillRect/>
            </a:stretch>
          </a:blipFill>
          <a:ln w="25400" algn="ctr">
            <a:no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pic>
        <p:nvPicPr>
          <p:cNvPr id="23" name="Picture 2" descr="C:\Documents and Settings\wa00824\桌面\机器设备.jpg"/>
          <p:cNvPicPr>
            <a:picLocks noChangeAspect="1" noChangeArrowheads="1"/>
          </p:cNvPicPr>
          <p:nvPr/>
        </p:nvPicPr>
        <p:blipFill>
          <a:blip r:embed="rId4">
            <a:grayscl/>
            <a:lum contrast="20000"/>
          </a:blip>
          <a:stretch>
            <a:fillRect/>
          </a:stretch>
        </p:blipFill>
        <p:spPr bwMode="auto">
          <a:xfrm>
            <a:off x="971600" y="2270809"/>
            <a:ext cx="3206130" cy="1810828"/>
          </a:xfrm>
          <a:prstGeom prst="rect">
            <a:avLst/>
          </a:prstGeom>
          <a:noFill/>
          <a:ln w="9525">
            <a:noFill/>
            <a:miter lim="800000"/>
            <a:headEnd/>
            <a:tailEnd/>
          </a:ln>
        </p:spPr>
      </p:pic>
      <p:sp>
        <p:nvSpPr>
          <p:cNvPr id="28" name="TextBox 27"/>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设备、运输类</a:t>
            </a:r>
          </a:p>
        </p:txBody>
      </p:sp>
      <p:sp>
        <p:nvSpPr>
          <p:cNvPr id="30" name="矩形 2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监管重点</a:t>
            </a:r>
          </a:p>
        </p:txBody>
      </p:sp>
      <p:sp>
        <p:nvSpPr>
          <p:cNvPr id="31" name="圆角矩形标注 30"/>
          <p:cNvSpPr/>
          <p:nvPr/>
        </p:nvSpPr>
        <p:spPr>
          <a:xfrm>
            <a:off x="971600" y="1910768"/>
            <a:ext cx="3204000" cy="504056"/>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机器设备类抵押物</a:t>
            </a:r>
            <a:endParaRPr lang="en-US" altLang="zh-CN" sz="1600">
              <a:latin typeface="微软雅黑" panose="020B0503020204020204" pitchFamily="34" charset="-122"/>
              <a:ea typeface="微软雅黑" panose="020B0503020204020204" pitchFamily="34" charset="-122"/>
            </a:endParaRPr>
          </a:p>
        </p:txBody>
      </p:sp>
      <p:sp>
        <p:nvSpPr>
          <p:cNvPr id="32" name="圆角矩形标注 31"/>
          <p:cNvSpPr/>
          <p:nvPr/>
        </p:nvSpPr>
        <p:spPr>
          <a:xfrm>
            <a:off x="5004048" y="1910768"/>
            <a:ext cx="3204000" cy="504056"/>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大宗运输工具类抵押物</a:t>
            </a:r>
            <a:endParaRPr lang="en-US" altLang="zh-CN" sz="1600">
              <a:latin typeface="微软雅黑" panose="020B0503020204020204" pitchFamily="34" charset="-122"/>
              <a:ea typeface="微软雅黑" panose="020B0503020204020204" pitchFamily="34" charset="-122"/>
            </a:endParaRPr>
          </a:p>
        </p:txBody>
      </p:sp>
      <p:sp>
        <p:nvSpPr>
          <p:cNvPr id="45" name="矩形 44"/>
          <p:cNvSpPr/>
          <p:nvPr/>
        </p:nvSpPr>
        <p:spPr>
          <a:xfrm>
            <a:off x="1187624" y="4153644"/>
            <a:ext cx="3024336" cy="1246495"/>
          </a:xfrm>
          <a:prstGeom prst="rect">
            <a:avLst/>
          </a:prstGeom>
        </p:spPr>
        <p:txBody>
          <a:bodyPr wrap="square">
            <a:spAutoFit/>
          </a:bodyPr>
          <a:lstStyle/>
          <a:p>
            <a:pPr>
              <a:lnSpc>
                <a:spcPts val="1800"/>
              </a:lnSpc>
            </a:pPr>
            <a:r>
              <a:rPr lang="zh-CN" altLang="en-US" sz="1200">
                <a:latin typeface="微软雅黑" panose="020B0503020204020204" pitchFamily="34" charset="-122"/>
                <a:ea typeface="微软雅黑" panose="020B0503020204020204" pitchFamily="34" charset="-122"/>
              </a:rPr>
              <a:t>会随时间的推移及使用出现自然、技术、功能方面损耗减值情况，建议对该类抵押物进行定期的抵押物估值，在达到还款覆盖临界线时要求企业提前还款或减少授信额度等措施。</a:t>
            </a:r>
          </a:p>
        </p:txBody>
      </p:sp>
      <p:sp>
        <p:nvSpPr>
          <p:cNvPr id="46" name="矩形 45"/>
          <p:cNvSpPr/>
          <p:nvPr/>
        </p:nvSpPr>
        <p:spPr>
          <a:xfrm>
            <a:off x="5292080" y="4153644"/>
            <a:ext cx="2952328" cy="1225400"/>
          </a:xfrm>
          <a:prstGeom prst="rect">
            <a:avLst/>
          </a:prstGeom>
        </p:spPr>
        <p:txBody>
          <a:bodyPr wrap="square">
            <a:spAutoFit/>
          </a:bodyPr>
          <a:lstStyle/>
          <a:p>
            <a:pPr>
              <a:lnSpc>
                <a:spcPts val="1800"/>
              </a:lnSpc>
            </a:pPr>
            <a:r>
              <a:rPr lang="zh-CN" altLang="en-US" sz="1200">
                <a:latin typeface="微软雅黑" panose="020B0503020204020204" pitchFamily="34" charset="-122"/>
                <a:ea typeface="微软雅黑" panose="020B0503020204020204" pitchFamily="34" charset="-122"/>
              </a:rPr>
              <a:t>单体价值量巨大，定位高端，受众人群狭窄，变现能力相对较低，且变现周期长，变现成本高，且营运期难以切实监管，建议切实落实第一还款来源，严格监管营运收入。</a:t>
            </a:r>
          </a:p>
        </p:txBody>
      </p:sp>
      <p:sp>
        <p:nvSpPr>
          <p:cNvPr id="47" name="矩形 46"/>
          <p:cNvSpPr/>
          <p:nvPr/>
        </p:nvSpPr>
        <p:spPr>
          <a:xfrm>
            <a:off x="971600" y="4225652"/>
            <a:ext cx="144016" cy="1080120"/>
          </a:xfrm>
          <a:prstGeom prst="rect">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004048" y="4225652"/>
            <a:ext cx="144016" cy="1080120"/>
          </a:xfrm>
          <a:prstGeom prst="rect">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灯片编号占位符 43"/>
          <p:cNvSpPr>
            <a:spLocks noGrp="1"/>
          </p:cNvSpPr>
          <p:nvPr>
            <p:ph type="sldNum" sz="quarter" idx="12"/>
          </p:nvPr>
        </p:nvSpPr>
        <p:spPr/>
        <p:txBody>
          <a:bodyPr/>
          <a:lstStyle/>
          <a:p>
            <a:fld id="{7A2A8BC0-0B57-4FB9-9550-1F6C2F1EF75C}" type="slidenum">
              <a:rPr lang="zh-CN" altLang="en-US" smtClean="0"/>
              <a:t>36</a:t>
            </a:fld>
            <a:endParaRPr lang="zh-CN" altLang="en-US"/>
          </a:p>
        </p:txBody>
      </p:sp>
      <p:grpSp>
        <p:nvGrpSpPr>
          <p:cNvPr id="49" name="组合 48"/>
          <p:cNvGrpSpPr/>
          <p:nvPr/>
        </p:nvGrpSpPr>
        <p:grpSpPr>
          <a:xfrm>
            <a:off x="2484504" y="-94828"/>
            <a:ext cx="6479984" cy="1163875"/>
            <a:chOff x="2484504" y="-94828"/>
            <a:chExt cx="6479984" cy="1163875"/>
          </a:xfrm>
        </p:grpSpPr>
        <p:cxnSp>
          <p:nvCxnSpPr>
            <p:cNvPr id="50" name="直接连接符 49"/>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1" name="组合 42"/>
            <p:cNvGrpSpPr/>
            <p:nvPr/>
          </p:nvGrpSpPr>
          <p:grpSpPr>
            <a:xfrm>
              <a:off x="5455521" y="-94828"/>
              <a:ext cx="3508967" cy="1163875"/>
              <a:chOff x="5455521" y="-94828"/>
              <a:chExt cx="3508967" cy="1163875"/>
            </a:xfrm>
          </p:grpSpPr>
          <p:grpSp>
            <p:nvGrpSpPr>
              <p:cNvPr id="52" name="组合 20"/>
              <p:cNvGrpSpPr/>
              <p:nvPr/>
            </p:nvGrpSpPr>
            <p:grpSpPr>
              <a:xfrm>
                <a:off x="7308440" y="-94828"/>
                <a:ext cx="1224000" cy="1163875"/>
                <a:chOff x="1457638" y="995327"/>
                <a:chExt cx="1247520" cy="1250333"/>
              </a:xfrm>
            </p:grpSpPr>
            <p:sp>
              <p:nvSpPr>
                <p:cNvPr id="56" name="梯形 55"/>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4" name="矩形 53"/>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5"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3" name="文本框 62"/>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C:\Documents and Settings\wa00824\桌面\收费站.jpg"/>
          <p:cNvPicPr>
            <a:picLocks noChangeAspect="1" noChangeArrowheads="1"/>
          </p:cNvPicPr>
          <p:nvPr/>
        </p:nvPicPr>
        <p:blipFill>
          <a:blip r:embed="rId3"/>
          <a:srcRect t="14108" b="17934"/>
          <a:stretch>
            <a:fillRect/>
          </a:stretch>
        </p:blipFill>
        <p:spPr bwMode="auto">
          <a:xfrm>
            <a:off x="5000626" y="2209428"/>
            <a:ext cx="3204000" cy="1891230"/>
          </a:xfrm>
          <a:prstGeom prst="rect">
            <a:avLst/>
          </a:prstGeom>
          <a:noFill/>
          <a:ln w="9525">
            <a:noFill/>
            <a:miter lim="800000"/>
            <a:headEnd/>
            <a:tailEnd/>
          </a:ln>
        </p:spPr>
      </p:pic>
      <p:pic>
        <p:nvPicPr>
          <p:cNvPr id="44" name="Picture 5" descr="C:\Documents and Settings\wa00824\桌面\股权.jpg"/>
          <p:cNvPicPr>
            <a:picLocks noChangeArrowheads="1"/>
          </p:cNvPicPr>
          <p:nvPr/>
        </p:nvPicPr>
        <p:blipFill>
          <a:blip r:embed="rId4"/>
          <a:stretch>
            <a:fillRect/>
          </a:stretch>
        </p:blipFill>
        <p:spPr bwMode="auto">
          <a:xfrm>
            <a:off x="971600" y="2209428"/>
            <a:ext cx="3204000" cy="1864015"/>
          </a:xfrm>
          <a:prstGeom prst="rect">
            <a:avLst/>
          </a:prstGeom>
          <a:noFill/>
          <a:ln w="9525">
            <a:noFill/>
            <a:miter lim="800000"/>
            <a:headEnd/>
            <a:tailEnd/>
          </a:ln>
        </p:spPr>
      </p:pic>
      <p:sp>
        <p:nvSpPr>
          <p:cNvPr id="28" name="TextBox 27"/>
          <p:cNvSpPr txBox="1"/>
          <p:nvPr/>
        </p:nvSpPr>
        <p:spPr>
          <a:xfrm>
            <a:off x="2195736" y="1021904"/>
            <a:ext cx="4752528" cy="539452"/>
          </a:xfrm>
          <a:prstGeom prst="rect">
            <a:avLst/>
          </a:prstGeom>
          <a:solidFill>
            <a:srgbClr val="A10A13"/>
          </a:solidFill>
          <a:ln w="88900" cmpd="thinThick">
            <a:solidFill>
              <a:srgbClr val="A10A13"/>
            </a:solidFill>
          </a:ln>
        </p:spPr>
        <p:txBody>
          <a:bodyPr wrap="square" anchor="ctr">
            <a:no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企业价值、无形资产</a:t>
            </a:r>
          </a:p>
        </p:txBody>
      </p:sp>
      <p:sp>
        <p:nvSpPr>
          <p:cNvPr id="30" name="矩形 29"/>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监管重点</a:t>
            </a:r>
          </a:p>
        </p:txBody>
      </p:sp>
      <p:sp>
        <p:nvSpPr>
          <p:cNvPr id="31" name="圆角矩形标注 30"/>
          <p:cNvSpPr/>
          <p:nvPr/>
        </p:nvSpPr>
        <p:spPr>
          <a:xfrm>
            <a:off x="971600" y="1910768"/>
            <a:ext cx="3204000" cy="504056"/>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solidFill>
                  <a:schemeClr val="bg1"/>
                </a:solidFill>
                <a:latin typeface="微软雅黑" panose="020B0503020204020204" pitchFamily="34" charset="-122"/>
                <a:ea typeface="微软雅黑" panose="020B0503020204020204" pitchFamily="34" charset="-122"/>
              </a:rPr>
              <a:t>非上市公司股权</a:t>
            </a:r>
          </a:p>
        </p:txBody>
      </p:sp>
      <p:sp>
        <p:nvSpPr>
          <p:cNvPr id="32" name="圆角矩形标注 31"/>
          <p:cNvSpPr/>
          <p:nvPr/>
        </p:nvSpPr>
        <p:spPr>
          <a:xfrm>
            <a:off x="5004048" y="1910768"/>
            <a:ext cx="3204000" cy="504056"/>
          </a:xfrm>
          <a:prstGeom prst="wedgeRoundRectCallout">
            <a:avLst>
              <a:gd name="adj1" fmla="val -20833"/>
              <a:gd name="adj2" fmla="val 71924"/>
              <a:gd name="adj3" fmla="val 1666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solidFill>
                  <a:schemeClr val="bg1"/>
                </a:solidFill>
                <a:latin typeface="微软雅黑" panose="020B0503020204020204" pitchFamily="34" charset="-122"/>
                <a:ea typeface="微软雅黑" panose="020B0503020204020204" pitchFamily="34" charset="-122"/>
              </a:rPr>
              <a:t>收费权</a:t>
            </a:r>
          </a:p>
        </p:txBody>
      </p:sp>
      <p:sp>
        <p:nvSpPr>
          <p:cNvPr id="45" name="矩形 44"/>
          <p:cNvSpPr/>
          <p:nvPr/>
        </p:nvSpPr>
        <p:spPr>
          <a:xfrm>
            <a:off x="1187624" y="4153644"/>
            <a:ext cx="3024336" cy="1225400"/>
          </a:xfrm>
          <a:prstGeom prst="rect">
            <a:avLst/>
          </a:prstGeom>
        </p:spPr>
        <p:txBody>
          <a:bodyPr wrap="square">
            <a:spAutoFit/>
          </a:bodyPr>
          <a:lstStyle/>
          <a:p>
            <a:pPr>
              <a:lnSpc>
                <a:spcPts val="1800"/>
              </a:lnSpc>
            </a:pPr>
            <a:r>
              <a:rPr lang="zh-CN" altLang="en-US" sz="1200">
                <a:latin typeface="微软雅黑" panose="020B0503020204020204" pitchFamily="34" charset="-122"/>
                <a:ea typeface="微软雅黑" panose="020B0503020204020204" pitchFamily="34" charset="-122"/>
              </a:rPr>
              <a:t>需明确股权持有人与被投资企业的关系，了解企业在质押期内是否出现资产抵押、质押、查封、变卖等情况，切实监控企业的可还款现金流，定期监测企业的偿债能力，建议定期做财务专项审计和法律尽调。</a:t>
            </a:r>
          </a:p>
        </p:txBody>
      </p:sp>
      <p:sp>
        <p:nvSpPr>
          <p:cNvPr id="46" name="矩形 45"/>
          <p:cNvSpPr/>
          <p:nvPr/>
        </p:nvSpPr>
        <p:spPr>
          <a:xfrm>
            <a:off x="5292080" y="4153644"/>
            <a:ext cx="2952328" cy="1225400"/>
          </a:xfrm>
          <a:prstGeom prst="rect">
            <a:avLst/>
          </a:prstGeom>
        </p:spPr>
        <p:txBody>
          <a:bodyPr wrap="square">
            <a:spAutoFit/>
          </a:bodyPr>
          <a:lstStyle/>
          <a:p>
            <a:pPr>
              <a:lnSpc>
                <a:spcPts val="1800"/>
              </a:lnSpc>
            </a:pPr>
            <a:r>
              <a:rPr lang="zh-CN" altLang="en-US" sz="1200">
                <a:latin typeface="微软雅黑" panose="020B0503020204020204" pitchFamily="34" charset="-122"/>
                <a:ea typeface="微软雅黑" panose="020B0503020204020204" pitchFamily="34" charset="-122"/>
              </a:rPr>
              <a:t>对于该类资产一般均对应相应的收益项目，需严格监管借款企业的收费权权属情况及收益性现金流入、流出项，防范企业再次抵押、质押及挪用资金等情况，并派出专人监管企业的财务印章等。</a:t>
            </a:r>
          </a:p>
        </p:txBody>
      </p:sp>
      <p:sp>
        <p:nvSpPr>
          <p:cNvPr id="47" name="矩形 46"/>
          <p:cNvSpPr/>
          <p:nvPr/>
        </p:nvSpPr>
        <p:spPr>
          <a:xfrm>
            <a:off x="971600" y="4225652"/>
            <a:ext cx="144016" cy="1080120"/>
          </a:xfrm>
          <a:prstGeom prst="rect">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004048" y="4225652"/>
            <a:ext cx="144016" cy="1080120"/>
          </a:xfrm>
          <a:prstGeom prst="rect">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灯片编号占位符 49"/>
          <p:cNvSpPr>
            <a:spLocks noGrp="1"/>
          </p:cNvSpPr>
          <p:nvPr>
            <p:ph type="sldNum" sz="quarter" idx="12"/>
          </p:nvPr>
        </p:nvSpPr>
        <p:spPr/>
        <p:txBody>
          <a:bodyPr/>
          <a:lstStyle/>
          <a:p>
            <a:fld id="{7A2A8BC0-0B57-4FB9-9550-1F6C2F1EF75C}" type="slidenum">
              <a:rPr lang="zh-CN" altLang="en-US" smtClean="0"/>
              <a:t>37</a:t>
            </a:fld>
            <a:endParaRPr lang="zh-CN" altLang="en-US"/>
          </a:p>
        </p:txBody>
      </p:sp>
      <p:grpSp>
        <p:nvGrpSpPr>
          <p:cNvPr id="51" name="组合 50"/>
          <p:cNvGrpSpPr/>
          <p:nvPr/>
        </p:nvGrpSpPr>
        <p:grpSpPr>
          <a:xfrm>
            <a:off x="2484504" y="-94828"/>
            <a:ext cx="6479984" cy="1163875"/>
            <a:chOff x="2484504" y="-94828"/>
            <a:chExt cx="6479984" cy="1163875"/>
          </a:xfrm>
        </p:grpSpPr>
        <p:cxnSp>
          <p:nvCxnSpPr>
            <p:cNvPr id="52" name="直接连接符 51"/>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3" name="组合 42"/>
            <p:cNvGrpSpPr/>
            <p:nvPr/>
          </p:nvGrpSpPr>
          <p:grpSpPr>
            <a:xfrm>
              <a:off x="5455521" y="-94828"/>
              <a:ext cx="3508967" cy="1163875"/>
              <a:chOff x="5455521" y="-94828"/>
              <a:chExt cx="3508967" cy="1163875"/>
            </a:xfrm>
          </p:grpSpPr>
          <p:grpSp>
            <p:nvGrpSpPr>
              <p:cNvPr id="54" name="组合 20"/>
              <p:cNvGrpSpPr/>
              <p:nvPr/>
            </p:nvGrpSpPr>
            <p:grpSpPr>
              <a:xfrm>
                <a:off x="7308440" y="-94828"/>
                <a:ext cx="1224000" cy="1163875"/>
                <a:chOff x="1457638" y="995327"/>
                <a:chExt cx="1247520" cy="1250333"/>
              </a:xfrm>
            </p:grpSpPr>
            <p:sp>
              <p:nvSpPr>
                <p:cNvPr id="58" name="梯形 57"/>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梯形 60"/>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6" name="矩形 55"/>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57"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65" name="文本框 64"/>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3515630" y="2137420"/>
            <a:ext cx="2160240" cy="2160240"/>
            <a:chOff x="3923928" y="2065412"/>
            <a:chExt cx="2160240" cy="2160240"/>
          </a:xfrm>
          <a:solidFill>
            <a:srgbClr val="A10A13"/>
          </a:solidFill>
        </p:grpSpPr>
        <p:sp>
          <p:nvSpPr>
            <p:cNvPr id="61" name="椭圆 60"/>
            <p:cNvSpPr/>
            <p:nvPr/>
          </p:nvSpPr>
          <p:spPr>
            <a:xfrm>
              <a:off x="3923928" y="2065412"/>
              <a:ext cx="2160240" cy="2160240"/>
            </a:xfrm>
            <a:prstGeom prst="ellipse">
              <a:avLst/>
            </a:prstGeom>
            <a:grpFill/>
            <a:ln w="6350">
              <a:solidFill>
                <a:srgbClr val="B32608"/>
              </a:solidFill>
              <a:miter lim="800000"/>
            </a:ln>
          </p:spPr>
          <p:txBody>
            <a:bodyPr wrap="none" anchor="ctr">
              <a:noAutofit/>
            </a:bodyPr>
            <a:lstStyle/>
            <a:p>
              <a:pPr algn="ctr">
                <a:lnSpc>
                  <a:spcPts val="1500"/>
                </a:lnSpc>
              </a:pPr>
              <a:endParaRPr lang="zh-CN" altLang="en-US">
                <a:solidFill>
                  <a:schemeClr val="bg1"/>
                </a:solidFill>
                <a:latin typeface="方正姚体" panose="02010601030101010101" pitchFamily="2" charset="-122"/>
                <a:ea typeface="方正姚体" panose="02010601030101010101" pitchFamily="2" charset="-122"/>
              </a:endParaRPr>
            </a:p>
          </p:txBody>
        </p:sp>
        <p:sp>
          <p:nvSpPr>
            <p:cNvPr id="50" name="矩形 19"/>
            <p:cNvSpPr>
              <a:spLocks noChangeArrowheads="1"/>
            </p:cNvSpPr>
            <p:nvPr/>
          </p:nvSpPr>
          <p:spPr bwMode="auto">
            <a:xfrm>
              <a:off x="4104327" y="2821875"/>
              <a:ext cx="1800200" cy="696330"/>
            </a:xfrm>
            <a:prstGeom prst="homePlate">
              <a:avLst>
                <a:gd name="adj" fmla="val 0"/>
              </a:avLst>
            </a:prstGeom>
            <a:noFill/>
            <a:ln w="6350">
              <a:noFill/>
              <a:miter lim="800000"/>
            </a:ln>
          </p:spPr>
          <p:txBody>
            <a:bodyPr wrap="none" anchor="ctr">
              <a:no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复估有效</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样本概况</a:t>
              </a:r>
            </a:p>
          </p:txBody>
        </p:sp>
      </p:grpSp>
      <p:sp>
        <p:nvSpPr>
          <p:cNvPr id="54" name="矩形 25"/>
          <p:cNvSpPr>
            <a:spLocks noChangeArrowheads="1"/>
          </p:cNvSpPr>
          <p:nvPr/>
        </p:nvSpPr>
        <p:spPr bwMode="auto">
          <a:xfrm>
            <a:off x="5808011" y="1273324"/>
            <a:ext cx="2987824" cy="461665"/>
          </a:xfrm>
          <a:prstGeom prst="rect">
            <a:avLst/>
          </a:prstGeom>
          <a:noFill/>
          <a:ln w="12700">
            <a:noFill/>
            <a:miter lim="800000"/>
          </a:ln>
        </p:spPr>
        <p:txBody>
          <a:bodyPr wrap="square">
            <a:spAutoFit/>
          </a:bodyPr>
          <a:lstStyle/>
          <a:p>
            <a:pPr>
              <a:buClr>
                <a:srgbClr val="B32608"/>
              </a:buClr>
            </a:pPr>
            <a:r>
              <a:rPr lang="zh-CN" altLang="en-US" sz="1400">
                <a:latin typeface="微软雅黑" panose="020B0503020204020204" pitchFamily="34" charset="-122"/>
                <a:ea typeface="微软雅黑" panose="020B0503020204020204" pitchFamily="34" charset="-122"/>
              </a:rPr>
              <a:t>本次复估有效样本共</a:t>
            </a:r>
            <a:r>
              <a:rPr lang="en-US" altLang="zh-CN" sz="2400">
                <a:solidFill>
                  <a:srgbClr val="C00000"/>
                </a:solidFill>
                <a:latin typeface="微软雅黑" panose="020B0503020204020204" pitchFamily="34" charset="-122"/>
                <a:ea typeface="微软雅黑" panose="020B0503020204020204" pitchFamily="34" charset="-122"/>
              </a:rPr>
              <a:t>300</a:t>
            </a:r>
            <a:r>
              <a:rPr lang="zh-CN" altLang="en-US" sz="1400">
                <a:solidFill>
                  <a:srgbClr val="C00000"/>
                </a:solidFill>
                <a:latin typeface="微软雅黑" panose="020B0503020204020204" pitchFamily="34" charset="-122"/>
                <a:ea typeface="微软雅黑" panose="020B0503020204020204" pitchFamily="34" charset="-122"/>
              </a:rPr>
              <a:t>笔</a:t>
            </a:r>
          </a:p>
        </p:txBody>
      </p:sp>
      <p:sp>
        <p:nvSpPr>
          <p:cNvPr id="2" name="矩形 1"/>
          <p:cNvSpPr/>
          <p:nvPr/>
        </p:nvSpPr>
        <p:spPr>
          <a:xfrm>
            <a:off x="251520" y="161492"/>
            <a:ext cx="2376264"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复估概况</a:t>
            </a:r>
          </a:p>
        </p:txBody>
      </p:sp>
      <p:grpSp>
        <p:nvGrpSpPr>
          <p:cNvPr id="40" name="组合 46"/>
          <p:cNvGrpSpPr/>
          <p:nvPr/>
        </p:nvGrpSpPr>
        <p:grpSpPr>
          <a:xfrm>
            <a:off x="1739131" y="1109563"/>
            <a:ext cx="901978" cy="307777"/>
            <a:chOff x="1901836" y="1444080"/>
            <a:chExt cx="1076088" cy="342794"/>
          </a:xfrm>
        </p:grpSpPr>
        <p:sp>
          <p:nvSpPr>
            <p:cNvPr id="47" name="椭圆 44"/>
            <p:cNvSpPr>
              <a:spLocks noChangeArrowheads="1"/>
            </p:cNvSpPr>
            <p:nvPr/>
          </p:nvSpPr>
          <p:spPr bwMode="auto">
            <a:xfrm>
              <a:off x="1901836" y="1529090"/>
              <a:ext cx="142045" cy="143217"/>
            </a:xfrm>
            <a:prstGeom prst="ellipse">
              <a:avLst/>
            </a:prstGeom>
            <a:solidFill>
              <a:srgbClr val="558ED5"/>
            </a:solidFill>
            <a:ln w="25400" algn="ctr">
              <a:no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48" name="矩形 45"/>
            <p:cNvSpPr>
              <a:spLocks noChangeArrowheads="1"/>
            </p:cNvSpPr>
            <p:nvPr/>
          </p:nvSpPr>
          <p:spPr bwMode="auto">
            <a:xfrm>
              <a:off x="2115035" y="1444080"/>
              <a:ext cx="862889" cy="342794"/>
            </a:xfrm>
            <a:prstGeom prst="rect">
              <a:avLst/>
            </a:prstGeom>
            <a:noFill/>
            <a:ln w="9525">
              <a:noFill/>
              <a:miter lim="800000"/>
            </a:ln>
          </p:spPr>
          <p:txBody>
            <a:bodyPr wrap="none">
              <a:spAutoFit/>
            </a:bodyPr>
            <a:lstStyle/>
            <a:p>
              <a:r>
                <a:rPr lang="zh-CN" altLang="en-US" sz="1400">
                  <a:latin typeface="微软雅黑" panose="020B0503020204020204" pitchFamily="34" charset="-122"/>
                  <a:ea typeface="微软雅黑" panose="020B0503020204020204" pitchFamily="34" charset="-122"/>
                </a:rPr>
                <a:t>第二期</a:t>
              </a:r>
            </a:p>
          </p:txBody>
        </p:sp>
      </p:grpSp>
      <p:grpSp>
        <p:nvGrpSpPr>
          <p:cNvPr id="41" name="组合 47"/>
          <p:cNvGrpSpPr/>
          <p:nvPr/>
        </p:nvGrpSpPr>
        <p:grpSpPr>
          <a:xfrm>
            <a:off x="2756719" y="1109563"/>
            <a:ext cx="902172" cy="307777"/>
            <a:chOff x="1901403" y="1444080"/>
            <a:chExt cx="1076319" cy="342794"/>
          </a:xfrm>
        </p:grpSpPr>
        <p:sp>
          <p:nvSpPr>
            <p:cNvPr id="45" name="椭圆 44"/>
            <p:cNvSpPr>
              <a:spLocks noChangeArrowheads="1"/>
            </p:cNvSpPr>
            <p:nvPr/>
          </p:nvSpPr>
          <p:spPr bwMode="auto">
            <a:xfrm>
              <a:off x="1901403" y="1529090"/>
              <a:ext cx="142046" cy="143217"/>
            </a:xfrm>
            <a:prstGeom prst="ellipse">
              <a:avLst/>
            </a:prstGeom>
            <a:solidFill>
              <a:srgbClr val="77933C"/>
            </a:solidFill>
            <a:ln w="25400" algn="ctr">
              <a:no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46" name="矩形 49"/>
            <p:cNvSpPr>
              <a:spLocks noChangeArrowheads="1"/>
            </p:cNvSpPr>
            <p:nvPr/>
          </p:nvSpPr>
          <p:spPr bwMode="auto">
            <a:xfrm>
              <a:off x="2114832" y="1444080"/>
              <a:ext cx="862890" cy="342794"/>
            </a:xfrm>
            <a:prstGeom prst="rect">
              <a:avLst/>
            </a:prstGeom>
            <a:noFill/>
            <a:ln w="9525">
              <a:noFill/>
              <a:miter lim="800000"/>
            </a:ln>
          </p:spPr>
          <p:txBody>
            <a:bodyPr wrap="none">
              <a:spAutoFit/>
            </a:bodyPr>
            <a:lstStyle/>
            <a:p>
              <a:r>
                <a:rPr lang="zh-CN" altLang="en-US" sz="1400">
                  <a:latin typeface="微软雅黑" panose="020B0503020204020204" pitchFamily="34" charset="-122"/>
                  <a:ea typeface="微软雅黑" panose="020B0503020204020204" pitchFamily="34" charset="-122"/>
                </a:rPr>
                <a:t>第三期</a:t>
              </a:r>
            </a:p>
          </p:txBody>
        </p:sp>
      </p:grpSp>
      <p:grpSp>
        <p:nvGrpSpPr>
          <p:cNvPr id="42" name="组合 50"/>
          <p:cNvGrpSpPr/>
          <p:nvPr/>
        </p:nvGrpSpPr>
        <p:grpSpPr>
          <a:xfrm>
            <a:off x="719955" y="1109563"/>
            <a:ext cx="901971" cy="307777"/>
            <a:chOff x="1900374" y="1444080"/>
            <a:chExt cx="1076079" cy="342794"/>
          </a:xfrm>
        </p:grpSpPr>
        <p:sp>
          <p:nvSpPr>
            <p:cNvPr id="43" name="椭圆 42"/>
            <p:cNvSpPr>
              <a:spLocks noChangeArrowheads="1"/>
            </p:cNvSpPr>
            <p:nvPr/>
          </p:nvSpPr>
          <p:spPr bwMode="auto">
            <a:xfrm>
              <a:off x="1900374" y="1529090"/>
              <a:ext cx="142045" cy="143217"/>
            </a:xfrm>
            <a:prstGeom prst="ellipse">
              <a:avLst/>
            </a:prstGeom>
            <a:solidFill>
              <a:srgbClr val="C00000"/>
            </a:solidFill>
            <a:ln w="25400" algn="ctr">
              <a:no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44" name="矩形 52"/>
            <p:cNvSpPr>
              <a:spLocks noChangeArrowheads="1"/>
            </p:cNvSpPr>
            <p:nvPr/>
          </p:nvSpPr>
          <p:spPr bwMode="auto">
            <a:xfrm>
              <a:off x="2113564" y="1444080"/>
              <a:ext cx="862889" cy="342794"/>
            </a:xfrm>
            <a:prstGeom prst="rect">
              <a:avLst/>
            </a:prstGeom>
            <a:noFill/>
            <a:ln w="9525">
              <a:noFill/>
              <a:miter lim="800000"/>
            </a:ln>
          </p:spPr>
          <p:txBody>
            <a:bodyPr wrap="none">
              <a:spAutoFit/>
            </a:bodyPr>
            <a:lstStyle/>
            <a:p>
              <a:r>
                <a:rPr lang="zh-CN" altLang="en-US" sz="1400">
                  <a:latin typeface="微软雅黑" panose="020B0503020204020204" pitchFamily="34" charset="-122"/>
                  <a:ea typeface="微软雅黑" panose="020B0503020204020204" pitchFamily="34" charset="-122"/>
                </a:rPr>
                <a:t>第一期</a:t>
              </a:r>
            </a:p>
          </p:txBody>
        </p:sp>
      </p:grpSp>
      <p:sp>
        <p:nvSpPr>
          <p:cNvPr id="62" name="矩形 61"/>
          <p:cNvSpPr/>
          <p:nvPr/>
        </p:nvSpPr>
        <p:spPr>
          <a:xfrm>
            <a:off x="5808011" y="1747763"/>
            <a:ext cx="3203848" cy="461665"/>
          </a:xfrm>
          <a:prstGeom prst="rect">
            <a:avLst/>
          </a:prstGeom>
        </p:spPr>
        <p:txBody>
          <a:bodyPr wrap="square">
            <a:spAutoFit/>
          </a:bodyPr>
          <a:lstStyle/>
          <a:p>
            <a:pPr>
              <a:buClr>
                <a:srgbClr val="B32608"/>
              </a:buClr>
            </a:pPr>
            <a:r>
              <a:rPr lang="zh-CN" altLang="en-US" sz="1400">
                <a:latin typeface="微软雅黑" panose="020B0503020204020204" pitchFamily="34" charset="-122"/>
                <a:ea typeface="微软雅黑" panose="020B0503020204020204" pitchFamily="34" charset="-122"/>
              </a:rPr>
              <a:t>涉及的抵质押物共</a:t>
            </a:r>
            <a:r>
              <a:rPr lang="en-US" altLang="zh-CN" sz="2400">
                <a:solidFill>
                  <a:srgbClr val="C00000"/>
                </a:solidFill>
                <a:latin typeface="微软雅黑" panose="020B0503020204020204" pitchFamily="34" charset="-122"/>
                <a:ea typeface="微软雅黑" panose="020B0503020204020204" pitchFamily="34" charset="-122"/>
              </a:rPr>
              <a:t>9791</a:t>
            </a:r>
            <a:r>
              <a:rPr lang="zh-CN" altLang="en-US" sz="1400">
                <a:solidFill>
                  <a:srgbClr val="C00000"/>
                </a:solidFill>
                <a:latin typeface="微软雅黑" panose="020B0503020204020204" pitchFamily="34" charset="-122"/>
                <a:ea typeface="微软雅黑" panose="020B0503020204020204" pitchFamily="34" charset="-122"/>
              </a:rPr>
              <a:t>件</a:t>
            </a:r>
          </a:p>
        </p:txBody>
      </p:sp>
      <p:sp>
        <p:nvSpPr>
          <p:cNvPr id="63" name="矩形 62"/>
          <p:cNvSpPr/>
          <p:nvPr/>
        </p:nvSpPr>
        <p:spPr>
          <a:xfrm>
            <a:off x="5820644" y="2713484"/>
            <a:ext cx="2999828" cy="861774"/>
          </a:xfrm>
          <a:prstGeom prst="rect">
            <a:avLst/>
          </a:prstGeom>
        </p:spPr>
        <p:txBody>
          <a:bodyPr wrap="square">
            <a:spAutoFit/>
          </a:bodyPr>
          <a:lstStyle/>
          <a:p>
            <a:pPr>
              <a:lnSpc>
                <a:spcPts val="2000"/>
              </a:lnSpc>
            </a:pPr>
            <a:r>
              <a:rPr lang="zh-CN" altLang="en-US" sz="1400">
                <a:latin typeface="微软雅黑" panose="020B0503020204020204" pitchFamily="34" charset="-122"/>
                <a:ea typeface="微软雅黑" panose="020B0503020204020204" pitchFamily="34" charset="-122"/>
              </a:rPr>
              <a:t>北京、长春、长沙、成都、福州、广州、贵阳、海口、杭州、合肥、黑龙江、呼和浩特、昆明、南京等</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64" name="矩形 63"/>
          <p:cNvSpPr/>
          <p:nvPr/>
        </p:nvSpPr>
        <p:spPr>
          <a:xfrm>
            <a:off x="5868143" y="2353444"/>
            <a:ext cx="2916703" cy="324000"/>
          </a:xfrm>
          <a:prstGeom prst="rect">
            <a:avLst/>
          </a:prstGeom>
          <a:solidFill>
            <a:srgbClr val="A10A13"/>
          </a:solidFill>
        </p:spPr>
        <p:txBody>
          <a:bodyPr wrap="none" anchor="ctr">
            <a:noAutofit/>
          </a:bodyPr>
          <a:lstStyle/>
          <a:p>
            <a:pPr>
              <a:buClr>
                <a:srgbClr val="B32608"/>
              </a:buClr>
            </a:pPr>
            <a:r>
              <a:rPr lang="zh-CN" altLang="en-US" sz="1600">
                <a:solidFill>
                  <a:schemeClr val="bg1"/>
                </a:solidFill>
                <a:latin typeface="微软雅黑" panose="020B0503020204020204" pitchFamily="34" charset="-122"/>
                <a:ea typeface="微软雅黑" panose="020B0503020204020204" pitchFamily="34" charset="-122"/>
              </a:rPr>
              <a:t>来自二十九家分行</a:t>
            </a:r>
          </a:p>
        </p:txBody>
      </p:sp>
      <p:sp>
        <p:nvSpPr>
          <p:cNvPr id="105" name="矩形 104"/>
          <p:cNvSpPr/>
          <p:nvPr/>
        </p:nvSpPr>
        <p:spPr>
          <a:xfrm>
            <a:off x="5880019" y="3721596"/>
            <a:ext cx="2952328" cy="338554"/>
          </a:xfrm>
          <a:prstGeom prst="rect">
            <a:avLst/>
          </a:prstGeom>
          <a:solidFill>
            <a:srgbClr val="A10A13"/>
          </a:solidFill>
        </p:spPr>
        <p:txBody>
          <a:bodyPr wrap="square">
            <a:spAutoFit/>
          </a:bodyPr>
          <a:lstStyle/>
          <a:p>
            <a:r>
              <a:rPr lang="zh-CN" altLang="en-US" sz="1600">
                <a:solidFill>
                  <a:schemeClr val="bg1"/>
                </a:solidFill>
                <a:latin typeface="微软雅黑" panose="020B0503020204020204" pitchFamily="34" charset="-122"/>
                <a:ea typeface="微软雅黑" panose="020B0503020204020204" pitchFamily="34" charset="-122"/>
              </a:rPr>
              <a:t>抵质押物类型（共十类）</a:t>
            </a:r>
          </a:p>
        </p:txBody>
      </p:sp>
      <p:sp>
        <p:nvSpPr>
          <p:cNvPr id="106" name="矩形 105"/>
          <p:cNvSpPr/>
          <p:nvPr/>
        </p:nvSpPr>
        <p:spPr>
          <a:xfrm>
            <a:off x="5652120" y="4081636"/>
            <a:ext cx="3456384" cy="861774"/>
          </a:xfrm>
          <a:prstGeom prst="rect">
            <a:avLst/>
          </a:prstGeom>
        </p:spPr>
        <p:txBody>
          <a:bodyPr wrap="square">
            <a:spAutoFit/>
          </a:bodyPr>
          <a:lstStyle/>
          <a:p>
            <a:pPr marL="601345" indent="-457200">
              <a:lnSpc>
                <a:spcPts val="2000"/>
              </a:lnSpc>
            </a:pPr>
            <a:r>
              <a:rPr lang="zh-CN" altLang="en-US" sz="1400">
                <a:latin typeface="微软雅黑" panose="020B0503020204020204" pitchFamily="34" charset="-122"/>
                <a:ea typeface="微软雅黑" panose="020B0503020204020204" pitchFamily="34" charset="-122"/>
              </a:rPr>
              <a:t>厂房、机器设备、车辆、其他交通</a:t>
            </a:r>
            <a:endParaRPr lang="en-US" altLang="zh-CN" sz="1400">
              <a:latin typeface="微软雅黑" panose="020B0503020204020204" pitchFamily="34" charset="-122"/>
              <a:ea typeface="微软雅黑" panose="020B0503020204020204" pitchFamily="34" charset="-122"/>
            </a:endParaRPr>
          </a:p>
          <a:p>
            <a:pPr marL="601345" indent="-457200">
              <a:lnSpc>
                <a:spcPts val="2000"/>
              </a:lnSpc>
            </a:pPr>
            <a:r>
              <a:rPr lang="zh-CN" altLang="en-US" sz="1400">
                <a:latin typeface="微软雅黑" panose="020B0503020204020204" pitchFamily="34" charset="-122"/>
                <a:ea typeface="微软雅黑" panose="020B0503020204020204" pitchFamily="34" charset="-122"/>
              </a:rPr>
              <a:t>运输工具、货押类动产、非上市公</a:t>
            </a:r>
            <a:endParaRPr lang="en-US" altLang="zh-CN" sz="1400">
              <a:latin typeface="微软雅黑" panose="020B0503020204020204" pitchFamily="34" charset="-122"/>
              <a:ea typeface="微软雅黑" panose="020B0503020204020204" pitchFamily="34" charset="-122"/>
            </a:endParaRPr>
          </a:p>
          <a:p>
            <a:pPr marL="601345" indent="-457200">
              <a:lnSpc>
                <a:spcPts val="2000"/>
              </a:lnSpc>
            </a:pPr>
            <a:r>
              <a:rPr lang="zh-CN" altLang="en-US" sz="1400">
                <a:latin typeface="微软雅黑" panose="020B0503020204020204" pitchFamily="34" charset="-122"/>
                <a:ea typeface="微软雅黑" panose="020B0503020204020204" pitchFamily="34" charset="-122"/>
              </a:rPr>
              <a:t>司股权、上市公司股权、收费权等</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65" name="灯片编号占位符 64"/>
          <p:cNvSpPr>
            <a:spLocks noGrp="1"/>
          </p:cNvSpPr>
          <p:nvPr>
            <p:ph type="sldNum" sz="quarter" idx="12"/>
          </p:nvPr>
        </p:nvSpPr>
        <p:spPr/>
        <p:txBody>
          <a:bodyPr/>
          <a:lstStyle/>
          <a:p>
            <a:fld id="{7A2A8BC0-0B57-4FB9-9550-1F6C2F1EF75C}" type="slidenum">
              <a:rPr lang="zh-CN" altLang="en-US" smtClean="0"/>
              <a:t>4</a:t>
            </a:fld>
            <a:endParaRPr lang="zh-CN" altLang="en-US"/>
          </a:p>
        </p:txBody>
      </p:sp>
      <p:grpSp>
        <p:nvGrpSpPr>
          <p:cNvPr id="69" name="组合 68"/>
          <p:cNvGrpSpPr/>
          <p:nvPr/>
        </p:nvGrpSpPr>
        <p:grpSpPr>
          <a:xfrm>
            <a:off x="251522" y="1669788"/>
            <a:ext cx="3607144" cy="3131928"/>
            <a:chOff x="251522" y="1669788"/>
            <a:chExt cx="3607144" cy="3131928"/>
          </a:xfrm>
        </p:grpSpPr>
        <p:grpSp>
          <p:nvGrpSpPr>
            <p:cNvPr id="49" name="组合 48"/>
            <p:cNvGrpSpPr>
              <a:grpSpLocks noChangeAspect="1"/>
            </p:cNvGrpSpPr>
            <p:nvPr/>
          </p:nvGrpSpPr>
          <p:grpSpPr>
            <a:xfrm>
              <a:off x="251522" y="1669788"/>
              <a:ext cx="3607144" cy="3131928"/>
              <a:chOff x="401214" y="1388904"/>
              <a:chExt cx="4668722" cy="4053655"/>
            </a:xfrm>
          </p:grpSpPr>
          <p:pic>
            <p:nvPicPr>
              <p:cNvPr id="14" name="Picture 11" descr="C:\Documents and Settings\wa00824\桌面\1274529888831.jpg"/>
              <p:cNvPicPr>
                <a:picLocks noChangeAspect="1" noChangeArrowheads="1"/>
              </p:cNvPicPr>
              <p:nvPr/>
            </p:nvPicPr>
            <p:blipFill>
              <a:blip r:embed="rId3">
                <a:clrChange>
                  <a:clrFrom>
                    <a:srgbClr val="FFFFFF"/>
                  </a:clrFrom>
                  <a:clrTo>
                    <a:srgbClr val="FFFFFF">
                      <a:alpha val="0"/>
                    </a:srgbClr>
                  </a:clrTo>
                </a:clrChange>
                <a:grayscl/>
              </a:blip>
              <a:srcRect l="2147" r="4196"/>
              <a:stretch>
                <a:fillRect/>
              </a:stretch>
            </p:blipFill>
            <p:spPr bwMode="auto">
              <a:xfrm>
                <a:off x="401214" y="1388904"/>
                <a:ext cx="4668722" cy="4053655"/>
              </a:xfrm>
              <a:prstGeom prst="rect">
                <a:avLst/>
              </a:prstGeom>
              <a:noFill/>
            </p:spPr>
          </p:pic>
          <p:sp>
            <p:nvSpPr>
              <p:cNvPr id="15" name="椭圆 14"/>
              <p:cNvSpPr>
                <a:spLocks noChangeArrowheads="1"/>
              </p:cNvSpPr>
              <p:nvPr/>
            </p:nvSpPr>
            <p:spPr bwMode="auto">
              <a:xfrm>
                <a:off x="2831331" y="4019575"/>
                <a:ext cx="120650" cy="127000"/>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16" name="椭圆 15"/>
              <p:cNvSpPr>
                <a:spLocks noChangeArrowheads="1"/>
              </p:cNvSpPr>
              <p:nvPr/>
            </p:nvSpPr>
            <p:spPr bwMode="auto">
              <a:xfrm>
                <a:off x="3969568" y="3762400"/>
                <a:ext cx="119063"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17" name="椭圆 16"/>
              <p:cNvSpPr>
                <a:spLocks noChangeArrowheads="1"/>
              </p:cNvSpPr>
              <p:nvPr/>
            </p:nvSpPr>
            <p:spPr bwMode="auto">
              <a:xfrm>
                <a:off x="3431406" y="2863875"/>
                <a:ext cx="119062"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18" name="椭圆 17"/>
              <p:cNvSpPr>
                <a:spLocks noChangeArrowheads="1"/>
              </p:cNvSpPr>
              <p:nvPr/>
            </p:nvSpPr>
            <p:spPr bwMode="auto">
              <a:xfrm>
                <a:off x="4328343" y="2608288"/>
                <a:ext cx="120650" cy="128587"/>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19" name="椭圆 18"/>
              <p:cNvSpPr>
                <a:spLocks noChangeArrowheads="1"/>
              </p:cNvSpPr>
              <p:nvPr/>
            </p:nvSpPr>
            <p:spPr bwMode="auto">
              <a:xfrm>
                <a:off x="4088631" y="3505225"/>
                <a:ext cx="120650"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0" name="椭圆 19"/>
              <p:cNvSpPr>
                <a:spLocks noChangeArrowheads="1"/>
              </p:cNvSpPr>
              <p:nvPr/>
            </p:nvSpPr>
            <p:spPr bwMode="auto">
              <a:xfrm>
                <a:off x="3850506" y="2992463"/>
                <a:ext cx="119062" cy="128587"/>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1" name="椭圆 20"/>
              <p:cNvSpPr>
                <a:spLocks noChangeArrowheads="1"/>
              </p:cNvSpPr>
              <p:nvPr/>
            </p:nvSpPr>
            <p:spPr bwMode="auto">
              <a:xfrm>
                <a:off x="4209281" y="3698900"/>
                <a:ext cx="119062" cy="127000"/>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2" name="椭圆 21"/>
              <p:cNvSpPr>
                <a:spLocks noChangeArrowheads="1"/>
              </p:cNvSpPr>
              <p:nvPr/>
            </p:nvSpPr>
            <p:spPr bwMode="auto">
              <a:xfrm>
                <a:off x="3250431" y="4853013"/>
                <a:ext cx="120650" cy="127000"/>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3" name="椭圆 22"/>
              <p:cNvSpPr>
                <a:spLocks noChangeArrowheads="1"/>
              </p:cNvSpPr>
              <p:nvPr/>
            </p:nvSpPr>
            <p:spPr bwMode="auto">
              <a:xfrm>
                <a:off x="4088631" y="3184550"/>
                <a:ext cx="120650"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4" name="椭圆 23"/>
              <p:cNvSpPr>
                <a:spLocks noChangeArrowheads="1"/>
              </p:cNvSpPr>
              <p:nvPr/>
            </p:nvSpPr>
            <p:spPr bwMode="auto">
              <a:xfrm>
                <a:off x="4328343" y="3762400"/>
                <a:ext cx="120650"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5" name="椭圆 24"/>
              <p:cNvSpPr>
                <a:spLocks noChangeArrowheads="1"/>
              </p:cNvSpPr>
              <p:nvPr/>
            </p:nvSpPr>
            <p:spPr bwMode="auto">
              <a:xfrm>
                <a:off x="3669531" y="3121050"/>
                <a:ext cx="120650"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6" name="椭圆 25"/>
              <p:cNvSpPr>
                <a:spLocks noChangeArrowheads="1"/>
              </p:cNvSpPr>
              <p:nvPr/>
            </p:nvSpPr>
            <p:spPr bwMode="auto">
              <a:xfrm>
                <a:off x="3071043" y="4083075"/>
                <a:ext cx="120650" cy="128588"/>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7" name="椭圆 26"/>
              <p:cNvSpPr>
                <a:spLocks noChangeArrowheads="1"/>
              </p:cNvSpPr>
              <p:nvPr/>
            </p:nvSpPr>
            <p:spPr bwMode="auto">
              <a:xfrm>
                <a:off x="3610793" y="4211663"/>
                <a:ext cx="119063" cy="128587"/>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8" name="椭圆 27"/>
              <p:cNvSpPr>
                <a:spLocks noChangeArrowheads="1"/>
              </p:cNvSpPr>
              <p:nvPr/>
            </p:nvSpPr>
            <p:spPr bwMode="auto">
              <a:xfrm>
                <a:off x="4448993" y="2095525"/>
                <a:ext cx="119063" cy="127000"/>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29" name="椭圆 28"/>
              <p:cNvSpPr>
                <a:spLocks noChangeArrowheads="1"/>
              </p:cNvSpPr>
              <p:nvPr/>
            </p:nvSpPr>
            <p:spPr bwMode="auto">
              <a:xfrm>
                <a:off x="3729856" y="3954488"/>
                <a:ext cx="120650" cy="128587"/>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0" name="椭圆 29"/>
              <p:cNvSpPr>
                <a:spLocks noChangeArrowheads="1"/>
              </p:cNvSpPr>
              <p:nvPr/>
            </p:nvSpPr>
            <p:spPr bwMode="auto">
              <a:xfrm>
                <a:off x="3250431" y="3570313"/>
                <a:ext cx="120650" cy="128587"/>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1" name="椭圆 30"/>
              <p:cNvSpPr>
                <a:spLocks noChangeArrowheads="1"/>
              </p:cNvSpPr>
              <p:nvPr/>
            </p:nvSpPr>
            <p:spPr bwMode="auto">
              <a:xfrm>
                <a:off x="3669531" y="3505225"/>
                <a:ext cx="120650" cy="128588"/>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2" name="椭圆 31"/>
              <p:cNvSpPr>
                <a:spLocks noChangeArrowheads="1"/>
              </p:cNvSpPr>
              <p:nvPr/>
            </p:nvSpPr>
            <p:spPr bwMode="auto">
              <a:xfrm>
                <a:off x="3790181" y="4787925"/>
                <a:ext cx="119062" cy="128588"/>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3" name="椭圆 32"/>
              <p:cNvSpPr>
                <a:spLocks noChangeArrowheads="1"/>
              </p:cNvSpPr>
              <p:nvPr/>
            </p:nvSpPr>
            <p:spPr bwMode="auto">
              <a:xfrm>
                <a:off x="4148956" y="3762400"/>
                <a:ext cx="120650" cy="128588"/>
              </a:xfrm>
              <a:prstGeom prst="ellipse">
                <a:avLst/>
              </a:prstGeom>
              <a:solidFill>
                <a:srgbClr val="558ED5"/>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4" name="椭圆 33"/>
              <p:cNvSpPr>
                <a:spLocks noChangeArrowheads="1"/>
              </p:cNvSpPr>
              <p:nvPr/>
            </p:nvSpPr>
            <p:spPr bwMode="auto">
              <a:xfrm>
                <a:off x="3729856" y="2863875"/>
                <a:ext cx="120650" cy="128588"/>
              </a:xfrm>
              <a:prstGeom prst="ellipse">
                <a:avLst/>
              </a:prstGeom>
              <a:solidFill>
                <a:srgbClr val="77933C"/>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5" name="椭圆 34"/>
              <p:cNvSpPr>
                <a:spLocks noChangeArrowheads="1"/>
              </p:cNvSpPr>
              <p:nvPr/>
            </p:nvSpPr>
            <p:spPr bwMode="auto">
              <a:xfrm>
                <a:off x="3071043" y="4467250"/>
                <a:ext cx="120650" cy="128588"/>
              </a:xfrm>
              <a:prstGeom prst="ellipse">
                <a:avLst/>
              </a:prstGeom>
              <a:solidFill>
                <a:srgbClr val="77933C"/>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6" name="椭圆 35"/>
              <p:cNvSpPr>
                <a:spLocks noChangeArrowheads="1"/>
              </p:cNvSpPr>
              <p:nvPr/>
            </p:nvSpPr>
            <p:spPr bwMode="auto">
              <a:xfrm>
                <a:off x="2712268" y="4660925"/>
                <a:ext cx="119063" cy="127000"/>
              </a:xfrm>
              <a:prstGeom prst="ellipse">
                <a:avLst/>
              </a:prstGeom>
              <a:solidFill>
                <a:srgbClr val="77933C"/>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7" name="椭圆 36"/>
              <p:cNvSpPr>
                <a:spLocks noChangeArrowheads="1"/>
              </p:cNvSpPr>
              <p:nvPr/>
            </p:nvSpPr>
            <p:spPr bwMode="auto">
              <a:xfrm>
                <a:off x="4388668" y="2351113"/>
                <a:ext cx="119063" cy="128587"/>
              </a:xfrm>
              <a:prstGeom prst="ellipse">
                <a:avLst/>
              </a:prstGeom>
              <a:solidFill>
                <a:srgbClr val="77933C"/>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8" name="椭圆 37"/>
              <p:cNvSpPr>
                <a:spLocks noChangeArrowheads="1"/>
              </p:cNvSpPr>
              <p:nvPr/>
            </p:nvSpPr>
            <p:spPr bwMode="auto">
              <a:xfrm>
                <a:off x="3431406" y="5173688"/>
                <a:ext cx="119062" cy="127000"/>
              </a:xfrm>
              <a:prstGeom prst="ellipse">
                <a:avLst/>
              </a:prstGeom>
              <a:solidFill>
                <a:srgbClr val="77933C"/>
              </a:solidFill>
              <a:ln w="25400" algn="ctr">
                <a:no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39" name="椭圆 38"/>
              <p:cNvSpPr>
                <a:spLocks noChangeArrowheads="1"/>
              </p:cNvSpPr>
              <p:nvPr/>
            </p:nvSpPr>
            <p:spPr bwMode="auto">
              <a:xfrm>
                <a:off x="4088631" y="3313138"/>
                <a:ext cx="120650" cy="128587"/>
              </a:xfrm>
              <a:prstGeom prst="ellipse">
                <a:avLst/>
              </a:prstGeom>
              <a:solidFill>
                <a:srgbClr val="77933C"/>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grpSp>
        <p:sp>
          <p:nvSpPr>
            <p:cNvPr id="66" name="椭圆 65"/>
            <p:cNvSpPr>
              <a:spLocks noChangeArrowheads="1"/>
            </p:cNvSpPr>
            <p:nvPr/>
          </p:nvSpPr>
          <p:spPr bwMode="auto">
            <a:xfrm>
              <a:off x="3154606" y="4126303"/>
              <a:ext cx="91990" cy="99349"/>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sp>
          <p:nvSpPr>
            <p:cNvPr id="67" name="椭圆 66"/>
            <p:cNvSpPr>
              <a:spLocks noChangeArrowheads="1"/>
            </p:cNvSpPr>
            <p:nvPr/>
          </p:nvSpPr>
          <p:spPr bwMode="auto">
            <a:xfrm>
              <a:off x="3247738" y="3865612"/>
              <a:ext cx="91990" cy="99349"/>
            </a:xfrm>
            <a:prstGeom prst="ellipse">
              <a:avLst/>
            </a:prstGeom>
            <a:solidFill>
              <a:srgbClr val="C00000"/>
            </a:solidFill>
            <a:ln w="12700" algn="ctr">
              <a:solidFill>
                <a:schemeClr val="bg1"/>
              </a:solidFill>
              <a:miter lim="800000"/>
            </a:ln>
          </p:spPr>
          <p:txBody>
            <a:bodyPr lIns="102870" tIns="51435" rIns="102870" bIns="51435" anchor="ctr"/>
            <a:lstStyle/>
            <a:p>
              <a:pPr algn="ctr" fontAlgn="auto">
                <a:spcBef>
                  <a:spcPct val="0"/>
                </a:spcBef>
                <a:spcAft>
                  <a:spcPct val="0"/>
                </a:spcAft>
                <a:defRPr/>
              </a:pPr>
              <a:endParaRPr lang="zh-CN" altLang="en-US">
                <a:solidFill>
                  <a:schemeClr val="lt1"/>
                </a:solidFill>
                <a:latin typeface="+mn-lt"/>
                <a:ea typeface="+mn-ea"/>
              </a:endParaRPr>
            </a:p>
          </p:txBody>
        </p:sp>
      </p:grpSp>
      <p:grpSp>
        <p:nvGrpSpPr>
          <p:cNvPr id="83" name="组合 82"/>
          <p:cNvGrpSpPr/>
          <p:nvPr/>
        </p:nvGrpSpPr>
        <p:grpSpPr>
          <a:xfrm>
            <a:off x="2484504" y="-94828"/>
            <a:ext cx="6479984" cy="1163875"/>
            <a:chOff x="2484504" y="-94828"/>
            <a:chExt cx="6479984" cy="1163875"/>
          </a:xfrm>
        </p:grpSpPr>
        <p:cxnSp>
          <p:nvCxnSpPr>
            <p:cNvPr id="84" name="直接连接符 83"/>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85" name="组合 42"/>
            <p:cNvGrpSpPr/>
            <p:nvPr/>
          </p:nvGrpSpPr>
          <p:grpSpPr>
            <a:xfrm>
              <a:off x="5455521" y="-94828"/>
              <a:ext cx="3508967" cy="1163875"/>
              <a:chOff x="5455521" y="-94828"/>
              <a:chExt cx="3508967" cy="1163875"/>
            </a:xfrm>
          </p:grpSpPr>
          <p:grpSp>
            <p:nvGrpSpPr>
              <p:cNvPr id="86" name="组合 20"/>
              <p:cNvGrpSpPr/>
              <p:nvPr/>
            </p:nvGrpSpPr>
            <p:grpSpPr>
              <a:xfrm>
                <a:off x="7308440" y="-94828"/>
                <a:ext cx="1224000" cy="1163875"/>
                <a:chOff x="1457638" y="995327"/>
                <a:chExt cx="1247520" cy="1250333"/>
              </a:xfrm>
            </p:grpSpPr>
            <p:sp>
              <p:nvSpPr>
                <p:cNvPr id="110" name="梯形 109"/>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梯形 110"/>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梯形 111"/>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梯形 112"/>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梯形 113"/>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88" name="矩形 87"/>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107"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117" name="文本框 116"/>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heel(1)">
                                      <p:cBhvr>
                                        <p:cTn id="29" dur="20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left)">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wipe(left)">
                                      <p:cBhvr>
                                        <p:cTn id="50" dur="500"/>
                                        <p:tgtEl>
                                          <p:spTgt spid="10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left)">
                                      <p:cBhvr>
                                        <p:cTn id="53" dur="500"/>
                                        <p:tgtEl>
                                          <p:spTgt spid="10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150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p:bldP spid="63" grpId="0"/>
      <p:bldP spid="64" grpId="0" animBg="1"/>
      <p:bldP spid="105" grpId="0" animBg="1"/>
      <p:bldP spid="106"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圆角矩形 118"/>
          <p:cNvSpPr/>
          <p:nvPr/>
        </p:nvSpPr>
        <p:spPr>
          <a:xfrm>
            <a:off x="5940152" y="2857500"/>
            <a:ext cx="2304256" cy="2520280"/>
          </a:xfrm>
          <a:prstGeom prst="roundRect">
            <a:avLst>
              <a:gd name="adj" fmla="val 8937"/>
            </a:avLst>
          </a:prstGeom>
          <a:solidFill>
            <a:schemeClr val="tx1">
              <a:lumMod val="50000"/>
              <a:lumOff val="50000"/>
            </a:schemeClr>
          </a:solidFill>
          <a:ln w="19050">
            <a:noFill/>
          </a:ln>
        </p:spPr>
        <p:txBody>
          <a:bodyPr wrap="square" anchor="ctr">
            <a:noAutofit/>
          </a:bodyPr>
          <a:lstStyle/>
          <a:p>
            <a:pPr marL="144145" algn="ct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3419872" y="2857500"/>
            <a:ext cx="2304136" cy="2520280"/>
          </a:xfrm>
          <a:prstGeom prst="roundRect">
            <a:avLst>
              <a:gd name="adj" fmla="val 8421"/>
            </a:avLst>
          </a:prstGeom>
          <a:solidFill>
            <a:schemeClr val="tx1">
              <a:lumMod val="50000"/>
              <a:lumOff val="50000"/>
            </a:schemeClr>
          </a:solidFill>
          <a:ln w="19050">
            <a:noFill/>
          </a:ln>
        </p:spPr>
        <p:txBody>
          <a:bodyPr wrap="square" anchor="ctr">
            <a:noAutofit/>
          </a:bodyPr>
          <a:lstStyle/>
          <a:p>
            <a:pPr marL="144145" algn="ctr"/>
            <a:endParaRPr lang="en-US" altLang="zh-CN">
              <a:solidFill>
                <a:schemeClr val="bg1"/>
              </a:solidFill>
              <a:latin typeface="方正姚体" panose="02010601030101010101" pitchFamily="2" charset="-122"/>
              <a:ea typeface="方正姚体" panose="02010601030101010101" pitchFamily="2" charset="-122"/>
            </a:endParaRPr>
          </a:p>
        </p:txBody>
      </p:sp>
      <p:sp>
        <p:nvSpPr>
          <p:cNvPr id="68" name="圆角矩形 67"/>
          <p:cNvSpPr/>
          <p:nvPr/>
        </p:nvSpPr>
        <p:spPr>
          <a:xfrm>
            <a:off x="827583" y="2857500"/>
            <a:ext cx="2376264" cy="2520280"/>
          </a:xfrm>
          <a:prstGeom prst="roundRect">
            <a:avLst>
              <a:gd name="adj" fmla="val 7672"/>
            </a:avLst>
          </a:prstGeom>
          <a:solidFill>
            <a:schemeClr val="tx1">
              <a:lumMod val="50000"/>
              <a:lumOff val="50000"/>
            </a:schemeClr>
          </a:solidFill>
          <a:ln w="19050">
            <a:noFill/>
          </a:ln>
        </p:spPr>
        <p:txBody>
          <a:bodyPr wrap="square" anchor="ctr">
            <a:noAutofit/>
          </a:bodyPr>
          <a:lstStyle/>
          <a:p>
            <a:pPr marL="144145" algn="ctr"/>
            <a:endParaRPr lang="en-US" altLang="zh-CN">
              <a:solidFill>
                <a:schemeClr val="bg1"/>
              </a:solidFill>
              <a:latin typeface="方正姚体" panose="02010601030101010101" pitchFamily="2" charset="-122"/>
              <a:ea typeface="方正姚体" panose="02010601030101010101" pitchFamily="2" charset="-122"/>
            </a:endParaRPr>
          </a:p>
        </p:txBody>
      </p:sp>
      <p:grpSp>
        <p:nvGrpSpPr>
          <p:cNvPr id="3" name="组合 67"/>
          <p:cNvGrpSpPr>
            <a:grpSpLocks noChangeAspect="1"/>
          </p:cNvGrpSpPr>
          <p:nvPr/>
        </p:nvGrpSpPr>
        <p:grpSpPr>
          <a:xfrm>
            <a:off x="827583" y="1345332"/>
            <a:ext cx="2376264" cy="1512168"/>
            <a:chOff x="3679346" y="2309994"/>
            <a:chExt cx="2690409" cy="1712078"/>
          </a:xfrm>
          <a:solidFill>
            <a:srgbClr val="A10A13"/>
          </a:solidFill>
        </p:grpSpPr>
        <p:sp>
          <p:nvSpPr>
            <p:cNvPr id="61" name="圆角矩形标注 60"/>
            <p:cNvSpPr/>
            <p:nvPr/>
          </p:nvSpPr>
          <p:spPr>
            <a:xfrm>
              <a:off x="3679346" y="2309994"/>
              <a:ext cx="2690409" cy="1712078"/>
            </a:xfrm>
            <a:prstGeom prst="wedgeRoundRectCallout">
              <a:avLst/>
            </a:prstGeom>
            <a:grpFill/>
            <a:ln w="57150">
              <a:solidFill>
                <a:schemeClr val="bg1"/>
              </a:solidFill>
              <a:miter lim="800000"/>
            </a:ln>
          </p:spPr>
          <p:txBody>
            <a:bodyPr wrap="none" anchor="ctr">
              <a:noAutofit/>
            </a:bodyPr>
            <a:lstStyle/>
            <a:p>
              <a:pPr algn="ctr">
                <a:lnSpc>
                  <a:spcPts val="1500"/>
                </a:lnSpc>
              </a:pPr>
              <a:endParaRPr lang="zh-CN" altLang="en-US">
                <a:solidFill>
                  <a:schemeClr val="bg1"/>
                </a:solidFill>
                <a:latin typeface="方正姚体" panose="02010601030101010101" pitchFamily="2" charset="-122"/>
                <a:ea typeface="方正姚体" panose="02010601030101010101" pitchFamily="2" charset="-122"/>
              </a:endParaRPr>
            </a:p>
          </p:txBody>
        </p:sp>
        <p:sp>
          <p:nvSpPr>
            <p:cNvPr id="50" name="矩形 19"/>
            <p:cNvSpPr>
              <a:spLocks noChangeArrowheads="1"/>
            </p:cNvSpPr>
            <p:nvPr/>
          </p:nvSpPr>
          <p:spPr bwMode="auto">
            <a:xfrm>
              <a:off x="3925571" y="2706392"/>
              <a:ext cx="2187013" cy="864096"/>
            </a:xfrm>
            <a:prstGeom prst="homePlate">
              <a:avLst>
                <a:gd name="adj" fmla="val 0"/>
              </a:avLst>
            </a:prstGeom>
            <a:noFill/>
            <a:ln w="6350">
              <a:noFill/>
              <a:miter lim="800000"/>
            </a:ln>
          </p:spPr>
          <p:txBody>
            <a:bodyPr wrap="none" anchor="ctr">
              <a:no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复估样本总值</a:t>
              </a:r>
            </a:p>
          </p:txBody>
        </p:sp>
      </p:grpSp>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复估概况</a:t>
            </a:r>
          </a:p>
        </p:txBody>
      </p:sp>
      <p:sp>
        <p:nvSpPr>
          <p:cNvPr id="57" name="矩形 56"/>
          <p:cNvSpPr/>
          <p:nvPr/>
        </p:nvSpPr>
        <p:spPr>
          <a:xfrm>
            <a:off x="1187624" y="4262035"/>
            <a:ext cx="2088232" cy="307777"/>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贷款总余额</a:t>
            </a:r>
            <a:r>
              <a:rPr lang="en-US" altLang="en-US" sz="1400">
                <a:solidFill>
                  <a:schemeClr val="bg1"/>
                </a:solidFill>
                <a:latin typeface="微软雅黑" panose="020B0503020204020204" pitchFamily="34" charset="-122"/>
                <a:ea typeface="微软雅黑" panose="020B0503020204020204" pitchFamily="34" charset="-122"/>
              </a:rPr>
              <a:t>211.91</a:t>
            </a:r>
            <a:r>
              <a:rPr lang="zh-CN" altLang="en-US" sz="1400">
                <a:solidFill>
                  <a:schemeClr val="bg1"/>
                </a:solidFill>
                <a:latin typeface="微软雅黑" panose="020B0503020204020204" pitchFamily="34" charset="-122"/>
                <a:ea typeface="微软雅黑" panose="020B0503020204020204" pitchFamily="34" charset="-122"/>
              </a:rPr>
              <a:t>亿元</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1187623" y="3974003"/>
            <a:ext cx="2016224" cy="307777"/>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总值为</a:t>
            </a:r>
            <a:r>
              <a:rPr lang="en-US" altLang="en-US" sz="1400">
                <a:solidFill>
                  <a:schemeClr val="bg1"/>
                </a:solidFill>
                <a:latin typeface="微软雅黑" panose="020B0503020204020204" pitchFamily="34" charset="-122"/>
                <a:ea typeface="微软雅黑" panose="020B0503020204020204" pitchFamily="34" charset="-122"/>
              </a:rPr>
              <a:t>460.10</a:t>
            </a:r>
            <a:r>
              <a:rPr lang="zh-CN" altLang="en-US" sz="1400">
                <a:solidFill>
                  <a:schemeClr val="bg1"/>
                </a:solidFill>
                <a:latin typeface="微软雅黑" panose="020B0503020204020204" pitchFamily="34" charset="-122"/>
                <a:ea typeface="微软雅黑" panose="020B0503020204020204" pitchFamily="34" charset="-122"/>
              </a:rPr>
              <a:t>亿元</a:t>
            </a:r>
          </a:p>
        </p:txBody>
      </p:sp>
      <p:grpSp>
        <p:nvGrpSpPr>
          <p:cNvPr id="97" name="组合 67"/>
          <p:cNvGrpSpPr>
            <a:grpSpLocks noChangeAspect="1"/>
          </p:cNvGrpSpPr>
          <p:nvPr/>
        </p:nvGrpSpPr>
        <p:grpSpPr>
          <a:xfrm>
            <a:off x="3419872" y="1345332"/>
            <a:ext cx="2304256" cy="1512168"/>
            <a:chOff x="3719869" y="2309994"/>
            <a:chExt cx="2608882" cy="1712078"/>
          </a:xfrm>
          <a:solidFill>
            <a:srgbClr val="A10A13"/>
          </a:solidFill>
        </p:grpSpPr>
        <p:sp>
          <p:nvSpPr>
            <p:cNvPr id="98" name="圆角矩形标注 97"/>
            <p:cNvSpPr/>
            <p:nvPr/>
          </p:nvSpPr>
          <p:spPr>
            <a:xfrm>
              <a:off x="3719869" y="2309994"/>
              <a:ext cx="2608882" cy="1712078"/>
            </a:xfrm>
            <a:prstGeom prst="wedgeRoundRectCallout">
              <a:avLst/>
            </a:prstGeom>
            <a:grpFill/>
            <a:ln w="57150">
              <a:solidFill>
                <a:schemeClr val="bg1"/>
              </a:solidFill>
              <a:miter lim="800000"/>
            </a:ln>
          </p:spPr>
          <p:txBody>
            <a:bodyPr wrap="none" anchor="ctr">
              <a:noAutofit/>
            </a:bodyPr>
            <a:lstStyle/>
            <a:p>
              <a:pPr algn="ctr">
                <a:lnSpc>
                  <a:spcPts val="1500"/>
                </a:lnSpc>
              </a:pPr>
              <a:endParaRPr lang="zh-CN" altLang="en-US">
                <a:solidFill>
                  <a:schemeClr val="bg1"/>
                </a:solidFill>
                <a:latin typeface="方正姚体" panose="02010601030101010101" pitchFamily="2" charset="-122"/>
                <a:ea typeface="方正姚体" panose="02010601030101010101" pitchFamily="2" charset="-122"/>
              </a:endParaRPr>
            </a:p>
          </p:txBody>
        </p:sp>
        <p:sp>
          <p:nvSpPr>
            <p:cNvPr id="99" name="矩形 19"/>
            <p:cNvSpPr>
              <a:spLocks noChangeArrowheads="1"/>
            </p:cNvSpPr>
            <p:nvPr/>
          </p:nvSpPr>
          <p:spPr bwMode="auto">
            <a:xfrm>
              <a:off x="4086911" y="2848764"/>
              <a:ext cx="1901427" cy="587938"/>
            </a:xfrm>
            <a:prstGeom prst="homePlate">
              <a:avLst>
                <a:gd name="adj" fmla="val 14818"/>
              </a:avLst>
            </a:prstGeom>
            <a:grpFill/>
            <a:ln w="6350">
              <a:noFill/>
              <a:miter lim="800000"/>
            </a:ln>
          </p:spPr>
          <p:txBody>
            <a:bodyPr wrap="none" anchor="ctr">
              <a:no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复估时点</a:t>
              </a:r>
            </a:p>
          </p:txBody>
        </p:sp>
      </p:grpSp>
      <p:grpSp>
        <p:nvGrpSpPr>
          <p:cNvPr id="101" name="组合 67"/>
          <p:cNvGrpSpPr>
            <a:grpSpLocks noChangeAspect="1"/>
          </p:cNvGrpSpPr>
          <p:nvPr/>
        </p:nvGrpSpPr>
        <p:grpSpPr>
          <a:xfrm>
            <a:off x="5940152" y="1345332"/>
            <a:ext cx="2304256" cy="1512168"/>
            <a:chOff x="3719869" y="2309994"/>
            <a:chExt cx="2608882" cy="1712078"/>
          </a:xfrm>
          <a:solidFill>
            <a:srgbClr val="A10A13"/>
          </a:solidFill>
        </p:grpSpPr>
        <p:sp>
          <p:nvSpPr>
            <p:cNvPr id="102" name="圆角矩形标注 101"/>
            <p:cNvSpPr/>
            <p:nvPr/>
          </p:nvSpPr>
          <p:spPr>
            <a:xfrm>
              <a:off x="3719869" y="2309994"/>
              <a:ext cx="2608882" cy="1712078"/>
            </a:xfrm>
            <a:prstGeom prst="wedgeRoundRectCallout">
              <a:avLst/>
            </a:prstGeom>
            <a:grpFill/>
            <a:ln w="57150">
              <a:solidFill>
                <a:schemeClr val="bg1"/>
              </a:solidFill>
              <a:miter lim="800000"/>
            </a:ln>
          </p:spPr>
          <p:txBody>
            <a:bodyPr wrap="none" anchor="ctr">
              <a:noAutofit/>
            </a:bodyPr>
            <a:lstStyle/>
            <a:p>
              <a:pPr algn="ctr">
                <a:lnSpc>
                  <a:spcPts val="1500"/>
                </a:lnSpc>
              </a:pPr>
              <a:endParaRPr lang="zh-CN" altLang="en-US">
                <a:solidFill>
                  <a:schemeClr val="bg1"/>
                </a:solidFill>
                <a:latin typeface="方正姚体" panose="02010601030101010101" pitchFamily="2" charset="-122"/>
                <a:ea typeface="方正姚体" panose="02010601030101010101" pitchFamily="2" charset="-122"/>
              </a:endParaRPr>
            </a:p>
          </p:txBody>
        </p:sp>
        <p:sp>
          <p:nvSpPr>
            <p:cNvPr id="103" name="矩形 19"/>
            <p:cNvSpPr>
              <a:spLocks noChangeArrowheads="1"/>
            </p:cNvSpPr>
            <p:nvPr/>
          </p:nvSpPr>
          <p:spPr bwMode="auto">
            <a:xfrm>
              <a:off x="4019686" y="2810811"/>
              <a:ext cx="1982955" cy="659946"/>
            </a:xfrm>
            <a:prstGeom prst="homePlate">
              <a:avLst>
                <a:gd name="adj" fmla="val 14818"/>
              </a:avLst>
            </a:prstGeom>
            <a:grpFill/>
            <a:ln w="6350">
              <a:noFill/>
              <a:miter lim="800000"/>
            </a:ln>
          </p:spPr>
          <p:txBody>
            <a:bodyPr wrap="none" anchor="ctr">
              <a:no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复估结果</a:t>
              </a:r>
            </a:p>
          </p:txBody>
        </p:sp>
      </p:grpSp>
      <p:sp>
        <p:nvSpPr>
          <p:cNvPr id="105" name="TextBox 104"/>
          <p:cNvSpPr txBox="1"/>
          <p:nvPr/>
        </p:nvSpPr>
        <p:spPr>
          <a:xfrm>
            <a:off x="5991738" y="3145532"/>
            <a:ext cx="344966"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sym typeface="Wingdings" panose="05000000000000000000"/>
              </a:rPr>
              <a:t></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6" name="矩形 105"/>
          <p:cNvSpPr/>
          <p:nvPr/>
        </p:nvSpPr>
        <p:spPr>
          <a:xfrm>
            <a:off x="6264696" y="3145532"/>
            <a:ext cx="1800200" cy="307777"/>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复估总值</a:t>
            </a:r>
            <a:r>
              <a:rPr lang="en-US" altLang="zh-CN" sz="1400">
                <a:solidFill>
                  <a:schemeClr val="bg1"/>
                </a:solidFill>
                <a:latin typeface="微软雅黑" panose="020B0503020204020204" pitchFamily="34" charset="-122"/>
                <a:ea typeface="微软雅黑" panose="020B0503020204020204" pitchFamily="34" charset="-122"/>
              </a:rPr>
              <a:t>459</a:t>
            </a:r>
            <a:r>
              <a:rPr lang="zh-CN" altLang="en-US" sz="1400">
                <a:solidFill>
                  <a:schemeClr val="bg1"/>
                </a:solidFill>
                <a:latin typeface="微软雅黑" panose="020B0503020204020204" pitchFamily="34" charset="-122"/>
                <a:ea typeface="微软雅黑" panose="020B0503020204020204" pitchFamily="34" charset="-122"/>
              </a:rPr>
              <a:t>亿元</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6480720" y="3793604"/>
            <a:ext cx="1691680" cy="307777"/>
          </a:xfrm>
          <a:prstGeom prst="rect">
            <a:avLst/>
          </a:prstGeom>
        </p:spPr>
        <p:txBody>
          <a:bodyPr wrap="square">
            <a:spAutoFit/>
          </a:bodyPr>
          <a:lstStyle/>
          <a:p>
            <a:pPr>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rPr>
              <a:t> 减值样本</a:t>
            </a:r>
            <a:r>
              <a:rPr lang="en-US" altLang="zh-CN" sz="1400">
                <a:solidFill>
                  <a:schemeClr val="bg1"/>
                </a:solidFill>
                <a:latin typeface="微软雅黑" panose="020B0503020204020204" pitchFamily="34" charset="-122"/>
                <a:ea typeface="微软雅黑" panose="020B0503020204020204" pitchFamily="34" charset="-122"/>
              </a:rPr>
              <a:t>102</a:t>
            </a:r>
            <a:r>
              <a:rPr lang="zh-CN" altLang="en-US" sz="1400">
                <a:solidFill>
                  <a:schemeClr val="bg1"/>
                </a:solidFill>
                <a:latin typeface="微软雅黑" panose="020B0503020204020204" pitchFamily="34" charset="-122"/>
                <a:ea typeface="微软雅黑" panose="020B0503020204020204" pitchFamily="34" charset="-122"/>
              </a:rPr>
              <a:t>笔</a:t>
            </a:r>
          </a:p>
        </p:txBody>
      </p:sp>
      <p:sp>
        <p:nvSpPr>
          <p:cNvPr id="108" name="TextBox 107"/>
          <p:cNvSpPr txBox="1"/>
          <p:nvPr/>
        </p:nvSpPr>
        <p:spPr>
          <a:xfrm>
            <a:off x="5991738" y="3505572"/>
            <a:ext cx="344966"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sym typeface="Wingdings" panose="05000000000000000000"/>
              </a:rPr>
              <a:t></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9" name="矩形 108"/>
          <p:cNvSpPr/>
          <p:nvPr/>
        </p:nvSpPr>
        <p:spPr>
          <a:xfrm>
            <a:off x="6480720" y="4081636"/>
            <a:ext cx="1979712" cy="307777"/>
          </a:xfrm>
          <a:prstGeom prst="rect">
            <a:avLst/>
          </a:prstGeom>
        </p:spPr>
        <p:txBody>
          <a:bodyPr wrap="square">
            <a:spAutoFit/>
          </a:bodyPr>
          <a:lstStyle/>
          <a:p>
            <a:pPr>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rPr>
              <a:t> 减值金额</a:t>
            </a:r>
            <a:r>
              <a:rPr lang="en-US" altLang="zh-CN" sz="1400">
                <a:solidFill>
                  <a:schemeClr val="bg1"/>
                </a:solidFill>
                <a:latin typeface="微软雅黑" panose="020B0503020204020204" pitchFamily="34" charset="-122"/>
                <a:ea typeface="微软雅黑" panose="020B0503020204020204" pitchFamily="34" charset="-122"/>
              </a:rPr>
              <a:t>49.28</a:t>
            </a:r>
            <a:r>
              <a:rPr lang="zh-CN" altLang="en-US" sz="1400">
                <a:solidFill>
                  <a:schemeClr val="bg1"/>
                </a:solidFill>
                <a:latin typeface="微软雅黑" panose="020B0503020204020204" pitchFamily="34" charset="-122"/>
                <a:ea typeface="微软雅黑" panose="020B0503020204020204" pitchFamily="34" charset="-122"/>
              </a:rPr>
              <a:t>亿元</a:t>
            </a:r>
          </a:p>
        </p:txBody>
      </p:sp>
      <p:sp>
        <p:nvSpPr>
          <p:cNvPr id="110" name="矩形 109"/>
          <p:cNvSpPr/>
          <p:nvPr/>
        </p:nvSpPr>
        <p:spPr>
          <a:xfrm>
            <a:off x="6480720" y="4369668"/>
            <a:ext cx="1979712" cy="307777"/>
          </a:xfrm>
          <a:prstGeom prst="rect">
            <a:avLst/>
          </a:prstGeom>
        </p:spPr>
        <p:txBody>
          <a:bodyPr wrap="square">
            <a:spAutoFit/>
          </a:bodyPr>
          <a:lstStyle/>
          <a:p>
            <a:pPr>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rPr>
              <a:t> 平均减值率</a:t>
            </a:r>
            <a:r>
              <a:rPr lang="en-US" altLang="zh-CN" sz="1400">
                <a:solidFill>
                  <a:schemeClr val="bg1"/>
                </a:solidFill>
                <a:latin typeface="微软雅黑" panose="020B0503020204020204" pitchFamily="34" charset="-122"/>
                <a:ea typeface="微软雅黑" panose="020B0503020204020204" pitchFamily="34" charset="-122"/>
              </a:rPr>
              <a:t>18%</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1" name="矩形 110"/>
          <p:cNvSpPr/>
          <p:nvPr/>
        </p:nvSpPr>
        <p:spPr>
          <a:xfrm>
            <a:off x="6481521" y="4657700"/>
            <a:ext cx="1690879" cy="523220"/>
          </a:xfrm>
          <a:prstGeom prst="rect">
            <a:avLst/>
          </a:prstGeom>
        </p:spPr>
        <p:txBody>
          <a:bodyPr wrap="square">
            <a:spAutoFit/>
          </a:bodyPr>
          <a:lstStyle/>
          <a:p>
            <a:pPr>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rPr>
              <a:t> 其余样本增值</a:t>
            </a:r>
            <a:endParaRPr lang="en-US" altLang="zh-CN" sz="1400">
              <a:solidFill>
                <a:schemeClr val="bg1"/>
              </a:solidFill>
              <a:latin typeface="微软雅黑" panose="020B0503020204020204" pitchFamily="34" charset="-122"/>
              <a:ea typeface="微软雅黑" panose="020B0503020204020204" pitchFamily="34" charset="-122"/>
            </a:endParaRPr>
          </a:p>
          <a:p>
            <a:r>
              <a:rPr lang="en-US" altLang="zh-CN" sz="1400">
                <a:solidFill>
                  <a:schemeClr val="bg1"/>
                </a:solidFill>
                <a:latin typeface="微软雅黑" panose="020B0503020204020204" pitchFamily="34" charset="-122"/>
                <a:ea typeface="微软雅黑" panose="020B0503020204020204" pitchFamily="34" charset="-122"/>
              </a:rPr>
              <a:t>  48.18</a:t>
            </a:r>
            <a:r>
              <a:rPr lang="zh-CN" altLang="en-US" sz="1400">
                <a:solidFill>
                  <a:schemeClr val="bg1"/>
                </a:solidFill>
                <a:latin typeface="微软雅黑" panose="020B0503020204020204" pitchFamily="34" charset="-122"/>
                <a:ea typeface="微软雅黑" panose="020B0503020204020204" pitchFamily="34" charset="-122"/>
              </a:rPr>
              <a:t>亿元</a:t>
            </a:r>
          </a:p>
        </p:txBody>
      </p:sp>
      <p:sp>
        <p:nvSpPr>
          <p:cNvPr id="112" name="矩形 111"/>
          <p:cNvSpPr/>
          <p:nvPr/>
        </p:nvSpPr>
        <p:spPr>
          <a:xfrm>
            <a:off x="5960836" y="3793604"/>
            <a:ext cx="723275" cy="307777"/>
          </a:xfrm>
          <a:prstGeom prst="rect">
            <a:avLst/>
          </a:prstGeom>
        </p:spPr>
        <p:txBody>
          <a:bodyPr wrap="none">
            <a:spAutoFit/>
          </a:bodyPr>
          <a:lstStyle/>
          <a:p>
            <a:r>
              <a:rPr lang="zh-CN" altLang="en-US" sz="1400">
                <a:solidFill>
                  <a:schemeClr val="bg1"/>
                </a:solidFill>
                <a:latin typeface="微软雅黑" panose="020B0503020204020204" pitchFamily="34" charset="-122"/>
                <a:ea typeface="微软雅黑" panose="020B0503020204020204" pitchFamily="34" charset="-122"/>
              </a:rPr>
              <a:t>其中：</a:t>
            </a:r>
          </a:p>
        </p:txBody>
      </p:sp>
      <p:sp>
        <p:nvSpPr>
          <p:cNvPr id="113" name="矩形 112"/>
          <p:cNvSpPr/>
          <p:nvPr/>
        </p:nvSpPr>
        <p:spPr>
          <a:xfrm>
            <a:off x="6264696" y="3485827"/>
            <a:ext cx="1763688" cy="307777"/>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整体减值</a:t>
            </a:r>
            <a:r>
              <a:rPr lang="en-US" altLang="zh-CN" sz="1400">
                <a:solidFill>
                  <a:schemeClr val="bg1"/>
                </a:solidFill>
                <a:latin typeface="微软雅黑" panose="020B0503020204020204" pitchFamily="34" charset="-122"/>
                <a:ea typeface="微软雅黑" panose="020B0503020204020204" pitchFamily="34" charset="-122"/>
              </a:rPr>
              <a:t>1.1</a:t>
            </a:r>
            <a:r>
              <a:rPr lang="zh-CN" altLang="en-US" sz="1400">
                <a:solidFill>
                  <a:schemeClr val="bg1"/>
                </a:solidFill>
                <a:latin typeface="微软雅黑" panose="020B0503020204020204" pitchFamily="34" charset="-122"/>
                <a:ea typeface="微软雅黑" panose="020B0503020204020204" pitchFamily="34" charset="-122"/>
              </a:rPr>
              <a:t>亿元</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899591" y="3937620"/>
            <a:ext cx="344966" cy="307777"/>
          </a:xfrm>
          <a:prstGeom prst="rect">
            <a:avLst/>
          </a:prstGeom>
          <a:noFill/>
        </p:spPr>
        <p:txBody>
          <a:bodyPr wrap="none" rtlCol="0">
            <a:spAutoFit/>
          </a:bodyPr>
          <a:lstStyle/>
          <a:p>
            <a:r>
              <a:rPr lang="zh-CN" altLang="en-US" sz="1400">
                <a:solidFill>
                  <a:schemeClr val="bg1"/>
                </a:solidFill>
                <a:latin typeface="方正姚体" panose="02010601030101010101" pitchFamily="2" charset="-122"/>
                <a:ea typeface="方正姚体" panose="02010601030101010101" pitchFamily="2" charset="-122"/>
                <a:sym typeface="Wingdings" panose="05000000000000000000"/>
              </a:rPr>
              <a:t></a:t>
            </a:r>
            <a:endParaRPr lang="zh-CN" altLang="en-US" sz="1400">
              <a:solidFill>
                <a:schemeClr val="bg1"/>
              </a:solidFill>
              <a:latin typeface="方正姚体" panose="02010601030101010101" pitchFamily="2" charset="-122"/>
              <a:ea typeface="方正姚体" panose="02010601030101010101" pitchFamily="2" charset="-122"/>
            </a:endParaRPr>
          </a:p>
        </p:txBody>
      </p:sp>
      <p:sp>
        <p:nvSpPr>
          <p:cNvPr id="115" name="TextBox 114"/>
          <p:cNvSpPr txBox="1"/>
          <p:nvPr/>
        </p:nvSpPr>
        <p:spPr>
          <a:xfrm>
            <a:off x="899591" y="4273910"/>
            <a:ext cx="344966" cy="307777"/>
          </a:xfrm>
          <a:prstGeom prst="rect">
            <a:avLst/>
          </a:prstGeom>
          <a:noFill/>
        </p:spPr>
        <p:txBody>
          <a:bodyPr wrap="none" rtlCol="0">
            <a:spAutoFit/>
          </a:bodyPr>
          <a:lstStyle/>
          <a:p>
            <a:r>
              <a:rPr lang="zh-CN" altLang="en-US" sz="1400">
                <a:solidFill>
                  <a:schemeClr val="bg1"/>
                </a:solidFill>
                <a:latin typeface="方正姚体" panose="02010601030101010101" pitchFamily="2" charset="-122"/>
                <a:ea typeface="方正姚体" panose="02010601030101010101" pitchFamily="2" charset="-122"/>
                <a:sym typeface="Wingdings" panose="05000000000000000000"/>
              </a:rPr>
              <a:t></a:t>
            </a:r>
            <a:endParaRPr lang="zh-CN" altLang="en-US" sz="1400">
              <a:solidFill>
                <a:schemeClr val="bg1"/>
              </a:solidFill>
              <a:latin typeface="方正姚体" panose="02010601030101010101" pitchFamily="2" charset="-122"/>
              <a:ea typeface="方正姚体" panose="02010601030101010101" pitchFamily="2" charset="-122"/>
            </a:endParaRPr>
          </a:p>
        </p:txBody>
      </p:sp>
      <p:sp>
        <p:nvSpPr>
          <p:cNvPr id="117" name="矩形 116"/>
          <p:cNvSpPr/>
          <p:nvPr/>
        </p:nvSpPr>
        <p:spPr>
          <a:xfrm>
            <a:off x="942552" y="3217540"/>
            <a:ext cx="1973263" cy="584775"/>
          </a:xfrm>
          <a:prstGeom prst="rect">
            <a:avLst/>
          </a:prstGeom>
        </p:spPr>
        <p:txBody>
          <a:bodyPr wrap="square">
            <a:spAutoFit/>
          </a:bodyPr>
          <a:lstStyle/>
          <a:p>
            <a:r>
              <a:rPr lang="zh-CN" altLang="en-US" sz="1600">
                <a:solidFill>
                  <a:schemeClr val="bg1"/>
                </a:solidFill>
                <a:latin typeface="微软雅黑" panose="020B0503020204020204" pitchFamily="34" charset="-122"/>
                <a:ea typeface="微软雅黑" panose="020B0503020204020204" pitchFamily="34" charset="-122"/>
              </a:rPr>
              <a:t>复估样本对应放款时评估</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20" name="矩形 119"/>
          <p:cNvSpPr/>
          <p:nvPr/>
        </p:nvSpPr>
        <p:spPr>
          <a:xfrm>
            <a:off x="3506180" y="3289548"/>
            <a:ext cx="2003754" cy="369332"/>
          </a:xfrm>
          <a:prstGeom prst="rect">
            <a:avLst/>
          </a:prstGeom>
        </p:spPr>
        <p:txBody>
          <a:bodyPr wrap="none">
            <a:spAutoFit/>
          </a:bodyPr>
          <a:lstStyle/>
          <a:p>
            <a:pPr marL="144145" algn="ctr"/>
            <a:r>
              <a:rPr lang="en-US" altLang="en-US">
                <a:solidFill>
                  <a:schemeClr val="bg1"/>
                </a:solidFill>
                <a:latin typeface="方正姚体" panose="02010601030101010101" pitchFamily="2" charset="-122"/>
                <a:ea typeface="方正姚体" panose="02010601030101010101" pitchFamily="2" charset="-122"/>
              </a:rPr>
              <a:t>201X</a:t>
            </a:r>
            <a:r>
              <a:rPr lang="zh-CN" altLang="en-US">
                <a:solidFill>
                  <a:schemeClr val="bg1"/>
                </a:solidFill>
                <a:latin typeface="方正姚体" panose="02010601030101010101" pitchFamily="2" charset="-122"/>
                <a:ea typeface="方正姚体" panose="02010601030101010101" pitchFamily="2" charset="-122"/>
              </a:rPr>
              <a:t>年 </a:t>
            </a:r>
            <a:r>
              <a:rPr lang="en-US" altLang="zh-CN">
                <a:solidFill>
                  <a:schemeClr val="bg1"/>
                </a:solidFill>
                <a:latin typeface="方正姚体" panose="02010601030101010101" pitchFamily="2" charset="-122"/>
                <a:ea typeface="方正姚体" panose="02010601030101010101" pitchFamily="2" charset="-122"/>
              </a:rPr>
              <a:t>12</a:t>
            </a:r>
            <a:r>
              <a:rPr lang="zh-CN" altLang="en-US">
                <a:solidFill>
                  <a:schemeClr val="bg1"/>
                </a:solidFill>
                <a:latin typeface="方正姚体" panose="02010601030101010101" pitchFamily="2" charset="-122"/>
                <a:ea typeface="方正姚体" panose="02010601030101010101" pitchFamily="2" charset="-122"/>
              </a:rPr>
              <a:t>月</a:t>
            </a:r>
            <a:r>
              <a:rPr lang="en-US" altLang="zh-CN">
                <a:solidFill>
                  <a:schemeClr val="bg1"/>
                </a:solidFill>
                <a:latin typeface="方正姚体" panose="02010601030101010101" pitchFamily="2" charset="-122"/>
                <a:ea typeface="方正姚体" panose="02010601030101010101" pitchFamily="2" charset="-122"/>
              </a:rPr>
              <a:t>31</a:t>
            </a:r>
            <a:r>
              <a:rPr lang="zh-CN" altLang="en-US">
                <a:solidFill>
                  <a:schemeClr val="bg1"/>
                </a:solidFill>
                <a:latin typeface="方正姚体" panose="02010601030101010101" pitchFamily="2" charset="-122"/>
                <a:ea typeface="方正姚体" panose="02010601030101010101" pitchFamily="2" charset="-122"/>
              </a:rPr>
              <a:t>日</a:t>
            </a:r>
            <a:endParaRPr lang="en-US" altLang="zh-CN">
              <a:solidFill>
                <a:schemeClr val="bg1"/>
              </a:solidFill>
              <a:latin typeface="方正姚体" panose="02010601030101010101" pitchFamily="2" charset="-122"/>
              <a:ea typeface="方正姚体" panose="02010601030101010101" pitchFamily="2" charset="-122"/>
            </a:endParaRPr>
          </a:p>
        </p:txBody>
      </p:sp>
      <p:sp>
        <p:nvSpPr>
          <p:cNvPr id="46" name="灯片编号占位符 45"/>
          <p:cNvSpPr>
            <a:spLocks noGrp="1"/>
          </p:cNvSpPr>
          <p:nvPr>
            <p:ph type="sldNum" sz="quarter" idx="12"/>
          </p:nvPr>
        </p:nvSpPr>
        <p:spPr/>
        <p:txBody>
          <a:bodyPr/>
          <a:lstStyle/>
          <a:p>
            <a:fld id="{7A2A8BC0-0B57-4FB9-9550-1F6C2F1EF75C}" type="slidenum">
              <a:rPr lang="zh-CN" altLang="en-US" smtClean="0"/>
              <a:t>5</a:t>
            </a:fld>
            <a:endParaRPr lang="zh-CN" altLang="en-US"/>
          </a:p>
        </p:txBody>
      </p:sp>
      <p:grpSp>
        <p:nvGrpSpPr>
          <p:cNvPr id="64" name="组合 63"/>
          <p:cNvGrpSpPr/>
          <p:nvPr/>
        </p:nvGrpSpPr>
        <p:grpSpPr>
          <a:xfrm>
            <a:off x="2484504" y="-94828"/>
            <a:ext cx="6479984" cy="1163875"/>
            <a:chOff x="2484504" y="-94828"/>
            <a:chExt cx="6479984" cy="1163875"/>
          </a:xfrm>
        </p:grpSpPr>
        <p:cxnSp>
          <p:nvCxnSpPr>
            <p:cNvPr id="65" name="直接连接符 64"/>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66" name="组合 42"/>
            <p:cNvGrpSpPr/>
            <p:nvPr/>
          </p:nvGrpSpPr>
          <p:grpSpPr>
            <a:xfrm>
              <a:off x="5455521" y="-94828"/>
              <a:ext cx="3508967" cy="1163875"/>
              <a:chOff x="5455521" y="-94828"/>
              <a:chExt cx="3508967" cy="1163875"/>
            </a:xfrm>
          </p:grpSpPr>
          <p:grpSp>
            <p:nvGrpSpPr>
              <p:cNvPr id="67" name="组合 20"/>
              <p:cNvGrpSpPr/>
              <p:nvPr/>
            </p:nvGrpSpPr>
            <p:grpSpPr>
              <a:xfrm>
                <a:off x="7308440" y="-94828"/>
                <a:ext cx="1224000" cy="1163875"/>
                <a:chOff x="1457638" y="995327"/>
                <a:chExt cx="1247520" cy="1250333"/>
              </a:xfrm>
            </p:grpSpPr>
            <p:sp>
              <p:nvSpPr>
                <p:cNvPr id="72" name="梯形 71"/>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梯形 72"/>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梯形 73"/>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梯形 74"/>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梯形 75"/>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70" name="矩形 69"/>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71"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79" name="文本框 78"/>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anim calcmode="lin" valueType="num">
                                      <p:cBhvr>
                                        <p:cTn id="28" dur="1000" fill="hold"/>
                                        <p:tgtEl>
                                          <p:spTgt spid="114"/>
                                        </p:tgtEl>
                                        <p:attrNameLst>
                                          <p:attrName>ppt_x</p:attrName>
                                        </p:attrNameLst>
                                      </p:cBhvr>
                                      <p:tavLst>
                                        <p:tav tm="0">
                                          <p:val>
                                            <p:strVal val="#ppt_x"/>
                                          </p:val>
                                        </p:tav>
                                        <p:tav tm="100000">
                                          <p:val>
                                            <p:strVal val="#ppt_x"/>
                                          </p:val>
                                        </p:tav>
                                      </p:tavLst>
                                    </p:anim>
                                    <p:anim calcmode="lin" valueType="num">
                                      <p:cBhvr>
                                        <p:cTn id="29" dur="1000" fill="hold"/>
                                        <p:tgtEl>
                                          <p:spTgt spid="1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1000"/>
                                        <p:tgtEl>
                                          <p:spTgt spid="115"/>
                                        </p:tgtEl>
                                      </p:cBhvr>
                                    </p:animEffect>
                                    <p:anim calcmode="lin" valueType="num">
                                      <p:cBhvr>
                                        <p:cTn id="33" dur="1000" fill="hold"/>
                                        <p:tgtEl>
                                          <p:spTgt spid="115"/>
                                        </p:tgtEl>
                                        <p:attrNameLst>
                                          <p:attrName>ppt_x</p:attrName>
                                        </p:attrNameLst>
                                      </p:cBhvr>
                                      <p:tavLst>
                                        <p:tav tm="0">
                                          <p:val>
                                            <p:strVal val="#ppt_x"/>
                                          </p:val>
                                        </p:tav>
                                        <p:tav tm="100000">
                                          <p:val>
                                            <p:strVal val="#ppt_x"/>
                                          </p:val>
                                        </p:tav>
                                      </p:tavLst>
                                    </p:anim>
                                    <p:anim calcmode="lin" valueType="num">
                                      <p:cBhvr>
                                        <p:cTn id="34" dur="1000" fill="hold"/>
                                        <p:tgtEl>
                                          <p:spTgt spid="1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1000"/>
                                        <p:tgtEl>
                                          <p:spTgt spid="117"/>
                                        </p:tgtEl>
                                      </p:cBhvr>
                                    </p:animEffect>
                                    <p:anim calcmode="lin" valueType="num">
                                      <p:cBhvr>
                                        <p:cTn id="38" dur="1000" fill="hold"/>
                                        <p:tgtEl>
                                          <p:spTgt spid="117"/>
                                        </p:tgtEl>
                                        <p:attrNameLst>
                                          <p:attrName>ppt_x</p:attrName>
                                        </p:attrNameLst>
                                      </p:cBhvr>
                                      <p:tavLst>
                                        <p:tav tm="0">
                                          <p:val>
                                            <p:strVal val="#ppt_x"/>
                                          </p:val>
                                        </p:tav>
                                        <p:tav tm="100000">
                                          <p:val>
                                            <p:strVal val="#ppt_x"/>
                                          </p:val>
                                        </p:tav>
                                      </p:tavLst>
                                    </p:anim>
                                    <p:anim calcmode="lin" valueType="num">
                                      <p:cBhvr>
                                        <p:cTn id="3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1000"/>
                                        <p:tgtEl>
                                          <p:spTgt spid="118"/>
                                        </p:tgtEl>
                                      </p:cBhvr>
                                    </p:animEffect>
                                    <p:anim calcmode="lin" valueType="num">
                                      <p:cBhvr>
                                        <p:cTn id="45" dur="1000" fill="hold"/>
                                        <p:tgtEl>
                                          <p:spTgt spid="118"/>
                                        </p:tgtEl>
                                        <p:attrNameLst>
                                          <p:attrName>ppt_x</p:attrName>
                                        </p:attrNameLst>
                                      </p:cBhvr>
                                      <p:tavLst>
                                        <p:tav tm="0">
                                          <p:val>
                                            <p:strVal val="#ppt_x"/>
                                          </p:val>
                                        </p:tav>
                                        <p:tav tm="100000">
                                          <p:val>
                                            <p:strVal val="#ppt_x"/>
                                          </p:val>
                                        </p:tav>
                                      </p:tavLst>
                                    </p:anim>
                                    <p:anim calcmode="lin" valueType="num">
                                      <p:cBhvr>
                                        <p:cTn id="46" dur="1000" fill="hold"/>
                                        <p:tgtEl>
                                          <p:spTgt spid="1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1000"/>
                                        <p:tgtEl>
                                          <p:spTgt spid="97"/>
                                        </p:tgtEl>
                                      </p:cBhvr>
                                    </p:animEffect>
                                    <p:anim calcmode="lin" valueType="num">
                                      <p:cBhvr>
                                        <p:cTn id="50" dur="1000" fill="hold"/>
                                        <p:tgtEl>
                                          <p:spTgt spid="97"/>
                                        </p:tgtEl>
                                        <p:attrNameLst>
                                          <p:attrName>ppt_x</p:attrName>
                                        </p:attrNameLst>
                                      </p:cBhvr>
                                      <p:tavLst>
                                        <p:tav tm="0">
                                          <p:val>
                                            <p:strVal val="#ppt_x"/>
                                          </p:val>
                                        </p:tav>
                                        <p:tav tm="100000">
                                          <p:val>
                                            <p:strVal val="#ppt_x"/>
                                          </p:val>
                                        </p:tav>
                                      </p:tavLst>
                                    </p:anim>
                                    <p:anim calcmode="lin" valueType="num">
                                      <p:cBhvr>
                                        <p:cTn id="51" dur="1000" fill="hold"/>
                                        <p:tgtEl>
                                          <p:spTgt spid="9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1000"/>
                                        <p:tgtEl>
                                          <p:spTgt spid="120"/>
                                        </p:tgtEl>
                                      </p:cBhvr>
                                    </p:animEffect>
                                    <p:anim calcmode="lin" valueType="num">
                                      <p:cBhvr>
                                        <p:cTn id="65" dur="1000" fill="hold"/>
                                        <p:tgtEl>
                                          <p:spTgt spid="120"/>
                                        </p:tgtEl>
                                        <p:attrNameLst>
                                          <p:attrName>ppt_x</p:attrName>
                                        </p:attrNameLst>
                                      </p:cBhvr>
                                      <p:tavLst>
                                        <p:tav tm="0">
                                          <p:val>
                                            <p:strVal val="#ppt_x"/>
                                          </p:val>
                                        </p:tav>
                                        <p:tav tm="100000">
                                          <p:val>
                                            <p:strVal val="#ppt_x"/>
                                          </p:val>
                                        </p:tav>
                                      </p:tavLst>
                                    </p:anim>
                                    <p:anim calcmode="lin" valueType="num">
                                      <p:cBhvr>
                                        <p:cTn id="66"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1000"/>
                                        <p:tgtEl>
                                          <p:spTgt spid="105"/>
                                        </p:tgtEl>
                                      </p:cBhvr>
                                    </p:animEffect>
                                    <p:anim calcmode="lin" valueType="num">
                                      <p:cBhvr>
                                        <p:cTn id="72" dur="1000" fill="hold"/>
                                        <p:tgtEl>
                                          <p:spTgt spid="105"/>
                                        </p:tgtEl>
                                        <p:attrNameLst>
                                          <p:attrName>ppt_x</p:attrName>
                                        </p:attrNameLst>
                                      </p:cBhvr>
                                      <p:tavLst>
                                        <p:tav tm="0">
                                          <p:val>
                                            <p:strVal val="#ppt_x"/>
                                          </p:val>
                                        </p:tav>
                                        <p:tav tm="100000">
                                          <p:val>
                                            <p:strVal val="#ppt_x"/>
                                          </p:val>
                                        </p:tav>
                                      </p:tavLst>
                                    </p:anim>
                                    <p:anim calcmode="lin" valueType="num">
                                      <p:cBhvr>
                                        <p:cTn id="73" dur="1000" fill="hold"/>
                                        <p:tgtEl>
                                          <p:spTgt spid="105"/>
                                        </p:tgtEl>
                                        <p:attrNameLst>
                                          <p:attrName>ppt_y</p:attrName>
                                        </p:attrNameLst>
                                      </p:cBhvr>
                                      <p:tavLst>
                                        <p:tav tm="0">
                                          <p:val>
                                            <p:strVal val="#ppt_y+.1"/>
                                          </p:val>
                                        </p:tav>
                                        <p:tav tm="100000">
                                          <p:val>
                                            <p:strVal val="#ppt_y"/>
                                          </p:val>
                                        </p:tav>
                                      </p:tavLst>
                                    </p:anim>
                                  </p:childTnLst>
                                </p:cTn>
                              </p:par>
                              <p:par>
                                <p:cTn id="74" presetID="42" presetClass="entr" presetSubtype="0" fill="hold" grpId="1"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fade">
                                      <p:cBhvr>
                                        <p:cTn id="76" dur="1000"/>
                                        <p:tgtEl>
                                          <p:spTgt spid="108"/>
                                        </p:tgtEl>
                                      </p:cBhvr>
                                    </p:animEffect>
                                    <p:anim calcmode="lin" valueType="num">
                                      <p:cBhvr>
                                        <p:cTn id="77" dur="1000" fill="hold"/>
                                        <p:tgtEl>
                                          <p:spTgt spid="108"/>
                                        </p:tgtEl>
                                        <p:attrNameLst>
                                          <p:attrName>ppt_x</p:attrName>
                                        </p:attrNameLst>
                                      </p:cBhvr>
                                      <p:tavLst>
                                        <p:tav tm="0">
                                          <p:val>
                                            <p:strVal val="#ppt_x"/>
                                          </p:val>
                                        </p:tav>
                                        <p:tav tm="100000">
                                          <p:val>
                                            <p:strVal val="#ppt_x"/>
                                          </p:val>
                                        </p:tav>
                                      </p:tavLst>
                                    </p:anim>
                                    <p:anim calcmode="lin" valueType="num">
                                      <p:cBhvr>
                                        <p:cTn id="78" dur="1000" fill="hold"/>
                                        <p:tgtEl>
                                          <p:spTgt spid="10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1000"/>
                                        <p:tgtEl>
                                          <p:spTgt spid="119"/>
                                        </p:tgtEl>
                                      </p:cBhvr>
                                    </p:animEffect>
                                    <p:anim calcmode="lin" valueType="num">
                                      <p:cBhvr>
                                        <p:cTn id="82" dur="1000" fill="hold"/>
                                        <p:tgtEl>
                                          <p:spTgt spid="119"/>
                                        </p:tgtEl>
                                        <p:attrNameLst>
                                          <p:attrName>ppt_x</p:attrName>
                                        </p:attrNameLst>
                                      </p:cBhvr>
                                      <p:tavLst>
                                        <p:tav tm="0">
                                          <p:val>
                                            <p:strVal val="#ppt_x"/>
                                          </p:val>
                                        </p:tav>
                                        <p:tav tm="100000">
                                          <p:val>
                                            <p:strVal val="#ppt_x"/>
                                          </p:val>
                                        </p:tav>
                                      </p:tavLst>
                                    </p:anim>
                                    <p:anim calcmode="lin" valueType="num">
                                      <p:cBhvr>
                                        <p:cTn id="83" dur="10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fade">
                                      <p:cBhvr>
                                        <p:cTn id="86" dur="1000"/>
                                        <p:tgtEl>
                                          <p:spTgt spid="101"/>
                                        </p:tgtEl>
                                      </p:cBhvr>
                                    </p:animEffect>
                                    <p:anim calcmode="lin" valueType="num">
                                      <p:cBhvr>
                                        <p:cTn id="87" dur="1000" fill="hold"/>
                                        <p:tgtEl>
                                          <p:spTgt spid="101"/>
                                        </p:tgtEl>
                                        <p:attrNameLst>
                                          <p:attrName>ppt_x</p:attrName>
                                        </p:attrNameLst>
                                      </p:cBhvr>
                                      <p:tavLst>
                                        <p:tav tm="0">
                                          <p:val>
                                            <p:strVal val="#ppt_x"/>
                                          </p:val>
                                        </p:tav>
                                        <p:tav tm="100000">
                                          <p:val>
                                            <p:strVal val="#ppt_x"/>
                                          </p:val>
                                        </p:tav>
                                      </p:tavLst>
                                    </p:anim>
                                    <p:anim calcmode="lin" valueType="num">
                                      <p:cBhvr>
                                        <p:cTn id="88" dur="1000" fill="hold"/>
                                        <p:tgtEl>
                                          <p:spTgt spid="10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fade">
                                      <p:cBhvr>
                                        <p:cTn id="91" dur="1000"/>
                                        <p:tgtEl>
                                          <p:spTgt spid="106"/>
                                        </p:tgtEl>
                                      </p:cBhvr>
                                    </p:animEffect>
                                    <p:anim calcmode="lin" valueType="num">
                                      <p:cBhvr>
                                        <p:cTn id="92" dur="1000" fill="hold"/>
                                        <p:tgtEl>
                                          <p:spTgt spid="106"/>
                                        </p:tgtEl>
                                        <p:attrNameLst>
                                          <p:attrName>ppt_x</p:attrName>
                                        </p:attrNameLst>
                                      </p:cBhvr>
                                      <p:tavLst>
                                        <p:tav tm="0">
                                          <p:val>
                                            <p:strVal val="#ppt_x"/>
                                          </p:val>
                                        </p:tav>
                                        <p:tav tm="100000">
                                          <p:val>
                                            <p:strVal val="#ppt_x"/>
                                          </p:val>
                                        </p:tav>
                                      </p:tavLst>
                                    </p:anim>
                                    <p:anim calcmode="lin" valueType="num">
                                      <p:cBhvr>
                                        <p:cTn id="93" dur="1000" fill="hold"/>
                                        <p:tgtEl>
                                          <p:spTgt spid="10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1000"/>
                                        <p:tgtEl>
                                          <p:spTgt spid="107"/>
                                        </p:tgtEl>
                                      </p:cBhvr>
                                    </p:animEffect>
                                    <p:anim calcmode="lin" valueType="num">
                                      <p:cBhvr>
                                        <p:cTn id="97" dur="1000" fill="hold"/>
                                        <p:tgtEl>
                                          <p:spTgt spid="107"/>
                                        </p:tgtEl>
                                        <p:attrNameLst>
                                          <p:attrName>ppt_x</p:attrName>
                                        </p:attrNameLst>
                                      </p:cBhvr>
                                      <p:tavLst>
                                        <p:tav tm="0">
                                          <p:val>
                                            <p:strVal val="#ppt_x"/>
                                          </p:val>
                                        </p:tav>
                                        <p:tav tm="100000">
                                          <p:val>
                                            <p:strVal val="#ppt_x"/>
                                          </p:val>
                                        </p:tav>
                                      </p:tavLst>
                                    </p:anim>
                                    <p:anim calcmode="lin" valueType="num">
                                      <p:cBhvr>
                                        <p:cTn id="98" dur="1000" fill="hold"/>
                                        <p:tgtEl>
                                          <p:spTgt spid="10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animEffect transition="in" filter="fade">
                                      <p:cBhvr>
                                        <p:cTn id="101" dur="1000"/>
                                        <p:tgtEl>
                                          <p:spTgt spid="109"/>
                                        </p:tgtEl>
                                      </p:cBhvr>
                                    </p:animEffect>
                                    <p:anim calcmode="lin" valueType="num">
                                      <p:cBhvr>
                                        <p:cTn id="102" dur="1000" fill="hold"/>
                                        <p:tgtEl>
                                          <p:spTgt spid="109"/>
                                        </p:tgtEl>
                                        <p:attrNameLst>
                                          <p:attrName>ppt_x</p:attrName>
                                        </p:attrNameLst>
                                      </p:cBhvr>
                                      <p:tavLst>
                                        <p:tav tm="0">
                                          <p:val>
                                            <p:strVal val="#ppt_x"/>
                                          </p:val>
                                        </p:tav>
                                        <p:tav tm="100000">
                                          <p:val>
                                            <p:strVal val="#ppt_x"/>
                                          </p:val>
                                        </p:tav>
                                      </p:tavLst>
                                    </p:anim>
                                    <p:anim calcmode="lin" valueType="num">
                                      <p:cBhvr>
                                        <p:cTn id="103" dur="1000" fill="hold"/>
                                        <p:tgtEl>
                                          <p:spTgt spid="10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1000"/>
                                        <p:tgtEl>
                                          <p:spTgt spid="110"/>
                                        </p:tgtEl>
                                      </p:cBhvr>
                                    </p:animEffect>
                                    <p:anim calcmode="lin" valueType="num">
                                      <p:cBhvr>
                                        <p:cTn id="107" dur="1000" fill="hold"/>
                                        <p:tgtEl>
                                          <p:spTgt spid="110"/>
                                        </p:tgtEl>
                                        <p:attrNameLst>
                                          <p:attrName>ppt_x</p:attrName>
                                        </p:attrNameLst>
                                      </p:cBhvr>
                                      <p:tavLst>
                                        <p:tav tm="0">
                                          <p:val>
                                            <p:strVal val="#ppt_x"/>
                                          </p:val>
                                        </p:tav>
                                        <p:tav tm="100000">
                                          <p:val>
                                            <p:strVal val="#ppt_x"/>
                                          </p:val>
                                        </p:tav>
                                      </p:tavLst>
                                    </p:anim>
                                    <p:anim calcmode="lin" valueType="num">
                                      <p:cBhvr>
                                        <p:cTn id="108" dur="1000" fill="hold"/>
                                        <p:tgtEl>
                                          <p:spTgt spid="11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1"/>
                                        </p:tgtEl>
                                        <p:attrNameLst>
                                          <p:attrName>style.visibility</p:attrName>
                                        </p:attrNameLst>
                                      </p:cBhvr>
                                      <p:to>
                                        <p:strVal val="visible"/>
                                      </p:to>
                                    </p:set>
                                    <p:animEffect transition="in" filter="fade">
                                      <p:cBhvr>
                                        <p:cTn id="111" dur="1000"/>
                                        <p:tgtEl>
                                          <p:spTgt spid="111"/>
                                        </p:tgtEl>
                                      </p:cBhvr>
                                    </p:animEffect>
                                    <p:anim calcmode="lin" valueType="num">
                                      <p:cBhvr>
                                        <p:cTn id="112" dur="1000" fill="hold"/>
                                        <p:tgtEl>
                                          <p:spTgt spid="111"/>
                                        </p:tgtEl>
                                        <p:attrNameLst>
                                          <p:attrName>ppt_x</p:attrName>
                                        </p:attrNameLst>
                                      </p:cBhvr>
                                      <p:tavLst>
                                        <p:tav tm="0">
                                          <p:val>
                                            <p:strVal val="#ppt_x"/>
                                          </p:val>
                                        </p:tav>
                                        <p:tav tm="100000">
                                          <p:val>
                                            <p:strVal val="#ppt_x"/>
                                          </p:val>
                                        </p:tav>
                                      </p:tavLst>
                                    </p:anim>
                                    <p:anim calcmode="lin" valueType="num">
                                      <p:cBhvr>
                                        <p:cTn id="113" dur="1000" fill="hold"/>
                                        <p:tgtEl>
                                          <p:spTgt spid="1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fade">
                                      <p:cBhvr>
                                        <p:cTn id="116" dur="1000"/>
                                        <p:tgtEl>
                                          <p:spTgt spid="112"/>
                                        </p:tgtEl>
                                      </p:cBhvr>
                                    </p:animEffect>
                                    <p:anim calcmode="lin" valueType="num">
                                      <p:cBhvr>
                                        <p:cTn id="117" dur="1000" fill="hold"/>
                                        <p:tgtEl>
                                          <p:spTgt spid="112"/>
                                        </p:tgtEl>
                                        <p:attrNameLst>
                                          <p:attrName>ppt_x</p:attrName>
                                        </p:attrNameLst>
                                      </p:cBhvr>
                                      <p:tavLst>
                                        <p:tav tm="0">
                                          <p:val>
                                            <p:strVal val="#ppt_x"/>
                                          </p:val>
                                        </p:tav>
                                        <p:tav tm="100000">
                                          <p:val>
                                            <p:strVal val="#ppt_x"/>
                                          </p:val>
                                        </p:tav>
                                      </p:tavLst>
                                    </p:anim>
                                    <p:anim calcmode="lin" valueType="num">
                                      <p:cBhvr>
                                        <p:cTn id="118" dur="1000" fill="hold"/>
                                        <p:tgtEl>
                                          <p:spTgt spid="1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3"/>
                                        </p:tgtEl>
                                        <p:attrNameLst>
                                          <p:attrName>style.visibility</p:attrName>
                                        </p:attrNameLst>
                                      </p:cBhvr>
                                      <p:to>
                                        <p:strVal val="visible"/>
                                      </p:to>
                                    </p:set>
                                    <p:animEffect transition="in" filter="fade">
                                      <p:cBhvr>
                                        <p:cTn id="121" dur="1000"/>
                                        <p:tgtEl>
                                          <p:spTgt spid="113"/>
                                        </p:tgtEl>
                                      </p:cBhvr>
                                    </p:animEffect>
                                    <p:anim calcmode="lin" valueType="num">
                                      <p:cBhvr>
                                        <p:cTn id="122" dur="1000" fill="hold"/>
                                        <p:tgtEl>
                                          <p:spTgt spid="113"/>
                                        </p:tgtEl>
                                        <p:attrNameLst>
                                          <p:attrName>ppt_x</p:attrName>
                                        </p:attrNameLst>
                                      </p:cBhvr>
                                      <p:tavLst>
                                        <p:tav tm="0">
                                          <p:val>
                                            <p:strVal val="#ppt_x"/>
                                          </p:val>
                                        </p:tav>
                                        <p:tav tm="100000">
                                          <p:val>
                                            <p:strVal val="#ppt_x"/>
                                          </p:val>
                                        </p:tav>
                                      </p:tavLst>
                                    </p:anim>
                                    <p:anim calcmode="lin" valueType="num">
                                      <p:cBhvr>
                                        <p:cTn id="1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0" nodeType="clickEffect">
                                  <p:stCondLst>
                                    <p:cond delay="1500"/>
                                  </p:stCondLst>
                                  <p:childTnLst>
                                    <p:animEffect transition="out" filter="fade">
                                      <p:cBhvr>
                                        <p:cTn id="127" dur="500"/>
                                        <p:tgtEl>
                                          <p:spTgt spid="79"/>
                                        </p:tgtEl>
                                      </p:cBhvr>
                                    </p:animEffect>
                                    <p:set>
                                      <p:cBhvr>
                                        <p:cTn id="1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8" grpId="0" animBg="1"/>
      <p:bldP spid="68" grpId="0" animBg="1"/>
      <p:bldP spid="57" grpId="0"/>
      <p:bldP spid="58" grpId="0"/>
      <p:bldP spid="105" grpId="0"/>
      <p:bldP spid="105" grpId="1"/>
      <p:bldP spid="106" grpId="0"/>
      <p:bldP spid="107" grpId="0"/>
      <p:bldP spid="108" grpId="0"/>
      <p:bldP spid="108" grpId="1"/>
      <p:bldP spid="109" grpId="0"/>
      <p:bldP spid="110" grpId="0"/>
      <p:bldP spid="111" grpId="0"/>
      <p:bldP spid="112" grpId="0"/>
      <p:bldP spid="113" grpId="0"/>
      <p:bldP spid="114" grpId="0"/>
      <p:bldP spid="115" grpId="0"/>
      <p:bldP spid="117" grpId="0"/>
      <p:bldP spid="120"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5233764"/>
            <a:ext cx="9144000" cy="481236"/>
          </a:xfrm>
          <a:prstGeom prst="rect">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Group 168"/>
          <p:cNvGraphicFramePr>
            <a:graphicFrameLocks noGrp="1"/>
          </p:cNvGraphicFramePr>
          <p:nvPr/>
        </p:nvGraphicFramePr>
        <p:xfrm>
          <a:off x="323529" y="1201310"/>
          <a:ext cx="8568950" cy="3888437"/>
        </p:xfrm>
        <a:graphic>
          <a:graphicData uri="http://schemas.openxmlformats.org/drawingml/2006/table">
            <a:tbl>
              <a:tblPr/>
              <a:tblGrid>
                <a:gridCol w="1056962">
                  <a:extLst>
                    <a:ext uri="{9D8B030D-6E8A-4147-A177-3AD203B41FA5}">
                      <a16:colId xmlns:a16="http://schemas.microsoft.com/office/drawing/2014/main" val="20000"/>
                    </a:ext>
                  </a:extLst>
                </a:gridCol>
                <a:gridCol w="905968">
                  <a:extLst>
                    <a:ext uri="{9D8B030D-6E8A-4147-A177-3AD203B41FA5}">
                      <a16:colId xmlns:a16="http://schemas.microsoft.com/office/drawing/2014/main" val="20001"/>
                    </a:ext>
                  </a:extLst>
                </a:gridCol>
                <a:gridCol w="1056963">
                  <a:extLst>
                    <a:ext uri="{9D8B030D-6E8A-4147-A177-3AD203B41FA5}">
                      <a16:colId xmlns:a16="http://schemas.microsoft.com/office/drawing/2014/main" val="20002"/>
                    </a:ext>
                  </a:extLst>
                </a:gridCol>
                <a:gridCol w="1283455">
                  <a:extLst>
                    <a:ext uri="{9D8B030D-6E8A-4147-A177-3AD203B41FA5}">
                      <a16:colId xmlns:a16="http://schemas.microsoft.com/office/drawing/2014/main" val="20003"/>
                    </a:ext>
                  </a:extLst>
                </a:gridCol>
                <a:gridCol w="905968">
                  <a:extLst>
                    <a:ext uri="{9D8B030D-6E8A-4147-A177-3AD203B41FA5}">
                      <a16:colId xmlns:a16="http://schemas.microsoft.com/office/drawing/2014/main" val="20004"/>
                    </a:ext>
                  </a:extLst>
                </a:gridCol>
                <a:gridCol w="1283455">
                  <a:extLst>
                    <a:ext uri="{9D8B030D-6E8A-4147-A177-3AD203B41FA5}">
                      <a16:colId xmlns:a16="http://schemas.microsoft.com/office/drawing/2014/main" val="20005"/>
                    </a:ext>
                  </a:extLst>
                </a:gridCol>
                <a:gridCol w="1358953">
                  <a:extLst>
                    <a:ext uri="{9D8B030D-6E8A-4147-A177-3AD203B41FA5}">
                      <a16:colId xmlns:a16="http://schemas.microsoft.com/office/drawing/2014/main" val="20006"/>
                    </a:ext>
                  </a:extLst>
                </a:gridCol>
                <a:gridCol w="717226">
                  <a:extLst>
                    <a:ext uri="{9D8B030D-6E8A-4147-A177-3AD203B41FA5}">
                      <a16:colId xmlns:a16="http://schemas.microsoft.com/office/drawing/2014/main" val="20007"/>
                    </a:ext>
                  </a:extLst>
                </a:gridCol>
              </a:tblGrid>
              <a:tr h="41704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分行机构</a:t>
                      </a:r>
                      <a:r>
                        <a:rPr kumimoji="0" lang="zh-CN" altLang="en-US" sz="11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样本笔数</a:t>
                      </a:r>
                      <a:r>
                        <a:rPr kumimoji="0" lang="zh-CN" altLang="en-US" sz="11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减值样本笔数</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减值金额（万元）</a:t>
                      </a:r>
                      <a:r>
                        <a:rPr kumimoji="0" lang="zh-CN" altLang="en-US" sz="11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减值幅度</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复估总值（万元）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贷款余额（万元）</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抵押率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10A13"/>
                    </a:solidFill>
                  </a:tcPr>
                </a:tc>
                <a:extLst>
                  <a:ext uri="{0D108BD9-81ED-4DB2-BD59-A6C34878D82A}">
                    <a16:rowId xmlns:a16="http://schemas.microsoft.com/office/drawing/2014/main" val="10000"/>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NNFH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-230,775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1,307,725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52,359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KMFH</a:t>
                      </a:r>
                      <a:r>
                        <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 </a:t>
                      </a: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-106,858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-48.57%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113,142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112,500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SZFH</a:t>
                      </a:r>
                      <a:r>
                        <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 </a:t>
                      </a: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-65958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-45.56%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219,530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102,997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HLJFH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26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26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-37,526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-10.63%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315,474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288,000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84%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ZZFH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-10,250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-5.31%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182,750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69,900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SZFH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-9,071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-8.80%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93,996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44,775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HZFH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-8,300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-16.60%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41,700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18,000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NJFH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-7,957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-9.01%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88,352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33,910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HHHTFH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65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-4,116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-40.19%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10,242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11,300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9"/>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SYFH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-3,541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-4.17%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81,302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22,994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FZFH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-1,839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-11.84%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15,536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16,876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1"/>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BJFH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-1,819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-15.65%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9,800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7,000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2"/>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WHFH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-1,629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-6.65%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22,872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13,552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64%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3"/>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QDFH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-994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-5.30%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17,755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7,882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64%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4"/>
                  </a:ext>
                </a:extLst>
              </a:tr>
              <a:tr h="2314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HKFH</a:t>
                      </a:r>
                      <a:endParaRPr kumimoji="0" lang="zh-CN" altLang="en-US" sz="11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-802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-27.18%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2,148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mn-lt"/>
                          <a:ea typeface="华文楷体" panose="02010600040101010101" pitchFamily="2" charset="-122"/>
                        </a:rPr>
                        <a:t>       </a:t>
                      </a:r>
                      <a:r>
                        <a:rPr kumimoji="0" lang="en-US" altLang="zh-CN" sz="1100" b="0" i="0" u="none" strike="noStrike" cap="none" normalizeH="0" baseline="0">
                          <a:ln>
                            <a:noFill/>
                          </a:ln>
                          <a:solidFill>
                            <a:srgbClr val="000000"/>
                          </a:solidFill>
                          <a:effectLst/>
                          <a:latin typeface="+mn-lt"/>
                          <a:ea typeface="华文楷体" panose="02010600040101010101" pitchFamily="2" charset="-122"/>
                        </a:rPr>
                        <a:t>5,750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n-lt"/>
                          <a:ea typeface="华文楷体" panose="02010600040101010101" pitchFamily="2" charset="-122"/>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5"/>
                  </a:ext>
                </a:extLst>
              </a:tr>
            </a:tbl>
          </a:graphicData>
        </a:graphic>
      </p:graphicFrame>
      <p:sp>
        <p:nvSpPr>
          <p:cNvPr id="14" name="矩形 13"/>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复估概况</a:t>
            </a:r>
          </a:p>
        </p:txBody>
      </p:sp>
      <p:sp>
        <p:nvSpPr>
          <p:cNvPr id="26" name="TextBox 25"/>
          <p:cNvSpPr txBox="1"/>
          <p:nvPr/>
        </p:nvSpPr>
        <p:spPr>
          <a:xfrm>
            <a:off x="37083" y="5322910"/>
            <a:ext cx="9215437" cy="308995"/>
          </a:xfrm>
          <a:prstGeom prst="rect">
            <a:avLst/>
          </a:prstGeom>
          <a:noFill/>
        </p:spPr>
        <p:txBody>
          <a:bodyPr>
            <a:spAutoFit/>
          </a:bodyPr>
          <a:lstStyle/>
          <a:p>
            <a:pPr algn="ctr">
              <a:lnSpc>
                <a:spcPct val="130000"/>
              </a:lnSpc>
            </a:pP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注：以上减值样本</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102</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笔，占总样本数的</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34%</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，减值金额</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49.28</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亿元；其余</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198</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笔样本总增值金额</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48.18</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亿元，整体减值</a:t>
            </a:r>
            <a:r>
              <a:rPr lang="en-US" altLang="zh-CN"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2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亿元</a:t>
            </a:r>
          </a:p>
        </p:txBody>
      </p:sp>
      <p:sp>
        <p:nvSpPr>
          <p:cNvPr id="27" name="矩形 26"/>
          <p:cNvSpPr/>
          <p:nvPr/>
        </p:nvSpPr>
        <p:spPr>
          <a:xfrm>
            <a:off x="3228356" y="697260"/>
            <a:ext cx="2699921" cy="400110"/>
          </a:xfrm>
          <a:prstGeom prst="rect">
            <a:avLst/>
          </a:prstGeom>
        </p:spPr>
        <p:txBody>
          <a:bodyPr wrap="square">
            <a:spAutoFit/>
          </a:bodyPr>
          <a:lstStyle/>
          <a:p>
            <a:pPr algn="ctr"/>
            <a:r>
              <a:rPr lang="en-US" altLang="zh-CN"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减值样本列表 </a:t>
            </a:r>
            <a:r>
              <a:rPr lang="en-US" altLang="zh-CN"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p:txBody>
          <a:bodyPr/>
          <a:lstStyle/>
          <a:p>
            <a:fld id="{7A2A8BC0-0B57-4FB9-9550-1F6C2F1EF75C}" type="slidenum">
              <a:rPr lang="zh-CN" altLang="en-US" smtClean="0"/>
              <a:t>6</a:t>
            </a:fld>
            <a:endParaRPr lang="zh-CN" altLang="en-US"/>
          </a:p>
        </p:txBody>
      </p:sp>
      <p:grpSp>
        <p:nvGrpSpPr>
          <p:cNvPr id="40" name="组合 39"/>
          <p:cNvGrpSpPr/>
          <p:nvPr/>
        </p:nvGrpSpPr>
        <p:grpSpPr>
          <a:xfrm>
            <a:off x="2484504" y="-94828"/>
            <a:ext cx="6479984" cy="1163875"/>
            <a:chOff x="2484504" y="-94828"/>
            <a:chExt cx="6479984" cy="1163875"/>
          </a:xfrm>
        </p:grpSpPr>
        <p:cxnSp>
          <p:nvCxnSpPr>
            <p:cNvPr id="41" name="直接连接符 40"/>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42" name="组合 42"/>
            <p:cNvGrpSpPr/>
            <p:nvPr/>
          </p:nvGrpSpPr>
          <p:grpSpPr>
            <a:xfrm>
              <a:off x="5455521" y="-94828"/>
              <a:ext cx="3508967" cy="1163875"/>
              <a:chOff x="5455521" y="-94828"/>
              <a:chExt cx="3508967" cy="1163875"/>
            </a:xfrm>
          </p:grpSpPr>
          <p:grpSp>
            <p:nvGrpSpPr>
              <p:cNvPr id="43" name="组合 20"/>
              <p:cNvGrpSpPr/>
              <p:nvPr/>
            </p:nvGrpSpPr>
            <p:grpSpPr>
              <a:xfrm>
                <a:off x="7308440" y="-94828"/>
                <a:ext cx="1224000" cy="1163875"/>
                <a:chOff x="1457638" y="995327"/>
                <a:chExt cx="1247520" cy="1250333"/>
              </a:xfrm>
            </p:grpSpPr>
            <p:sp>
              <p:nvSpPr>
                <p:cNvPr id="63" name="梯形 62"/>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梯形 63"/>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梯形 64"/>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梯形 65"/>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梯形 66"/>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61" name="矩形 60"/>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62"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70" name="文本框 69"/>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1500"/>
                                  </p:stCondLst>
                                  <p:childTnLst>
                                    <p:animEffect transition="out" filter="fade">
                                      <p:cBhvr>
                                        <p:cTn id="25" dur="500"/>
                                        <p:tgtEl>
                                          <p:spTgt spid="70"/>
                                        </p:tgtEl>
                                      </p:cBhvr>
                                    </p:animEffect>
                                    <p:set>
                                      <p:cBhvr>
                                        <p:cTn id="26"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P spid="27" grpId="0"/>
      <p:bldP spid="23"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357758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0"/>
            <a:ext cx="9144000" cy="213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79712" y="2140316"/>
            <a:ext cx="7524000" cy="1440160"/>
          </a:xfrm>
          <a:prstGeom prst="parallelogram">
            <a:avLst/>
          </a:prstGeom>
          <a:solidFill>
            <a:srgbClr val="A10A13"/>
          </a:solidFill>
          <a:ln w="9525">
            <a:noFill/>
            <a:miter lim="800000"/>
          </a:ln>
        </p:spPr>
        <p:txBody>
          <a:bodyPr wrap="none" anchor="ctr"/>
          <a:lstStyle/>
          <a:p>
            <a:pPr defTabSz="1028700" fontAlgn="base">
              <a:spcBef>
                <a:spcPct val="0"/>
              </a:spcBef>
              <a:spcAft>
                <a:spcPct val="0"/>
              </a:spcAft>
            </a:pPr>
            <a:endParaRPr lang="zh-CN" altLang="en-US" sz="2000">
              <a:solidFill>
                <a:schemeClr val="tx1"/>
              </a:solidFill>
              <a:latin typeface="华文楷体" panose="02010600040101010101" pitchFamily="2" charset="-122"/>
              <a:ea typeface="华文楷体" panose="02010600040101010101" pitchFamily="2" charset="-122"/>
            </a:endParaRPr>
          </a:p>
        </p:txBody>
      </p:sp>
      <p:sp>
        <p:nvSpPr>
          <p:cNvPr id="16" name="平行四边形 15"/>
          <p:cNvSpPr/>
          <p:nvPr/>
        </p:nvSpPr>
        <p:spPr>
          <a:xfrm>
            <a:off x="-396552" y="2140316"/>
            <a:ext cx="2808312" cy="1440160"/>
          </a:xfrm>
          <a:prstGeom prst="parallelogram">
            <a:avLst/>
          </a:prstGeom>
          <a:blipFill>
            <a:blip r:embed="rId3">
              <a:grayscl/>
              <a:lum bright="-10000" contrast="30000"/>
            </a:blip>
            <a:stretch>
              <a:fillRect/>
            </a:stretch>
          </a:blipFill>
          <a:ln w="9525">
            <a:noFill/>
            <a:miter lim="800000"/>
          </a:ln>
        </p:spPr>
        <p:txBody>
          <a:bodyPr wrap="none" anchor="ctr"/>
          <a:lstStyle/>
          <a:p>
            <a:pPr defTabSz="1028700" fontAlgn="base">
              <a:spcBef>
                <a:spcPct val="0"/>
              </a:spcBef>
              <a:spcAft>
                <a:spcPct val="0"/>
              </a:spcAft>
            </a:pPr>
            <a:endParaRPr lang="zh-CN" altLang="en-US" sz="2000">
              <a:latin typeface="华文楷体" panose="02010600040101010101" pitchFamily="2" charset="-122"/>
              <a:ea typeface="华文楷体" panose="02010600040101010101" pitchFamily="2" charset="-122"/>
            </a:endParaRPr>
          </a:p>
        </p:txBody>
      </p:sp>
      <p:sp>
        <p:nvSpPr>
          <p:cNvPr id="17" name="矩形 16"/>
          <p:cNvSpPr/>
          <p:nvPr/>
        </p:nvSpPr>
        <p:spPr>
          <a:xfrm>
            <a:off x="2771800" y="2449029"/>
            <a:ext cx="5904656" cy="769441"/>
          </a:xfrm>
          <a:prstGeom prst="rect">
            <a:avLst/>
          </a:prstGeom>
        </p:spPr>
        <p:txBody>
          <a:bodyPr wrap="square">
            <a:spAutoFit/>
          </a:bodyPr>
          <a:lstStyle/>
          <a:p>
            <a:pPr algn="ctr" defTabSz="1028700" fontAlgn="base">
              <a:spcBef>
                <a:spcPct val="0"/>
              </a:spcBef>
              <a:spcAft>
                <a:spcPct val="0"/>
              </a:spcAft>
            </a:pPr>
            <a:r>
              <a:rPr lang="zh-CN" altLang="en-US" sz="4400" b="1">
                <a:solidFill>
                  <a:schemeClr val="bg1"/>
                </a:solidFill>
                <a:latin typeface="微软雅黑" panose="020B0503020204020204" pitchFamily="34" charset="-122"/>
                <a:ea typeface="微软雅黑" panose="020B0503020204020204" pitchFamily="34" charset="-122"/>
              </a:rPr>
              <a:t>复估流程及方法</a:t>
            </a:r>
          </a:p>
        </p:txBody>
      </p:sp>
      <p:sp>
        <p:nvSpPr>
          <p:cNvPr id="4" name="矩形 3"/>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第二部分</a:t>
            </a:r>
          </a:p>
        </p:txBody>
      </p:sp>
      <p:sp>
        <p:nvSpPr>
          <p:cNvPr id="27" name="灯片编号占位符 26"/>
          <p:cNvSpPr>
            <a:spLocks noGrp="1"/>
          </p:cNvSpPr>
          <p:nvPr>
            <p:ph type="sldNum" sz="quarter" idx="12"/>
          </p:nvPr>
        </p:nvSpPr>
        <p:spPr/>
        <p:txBody>
          <a:bodyPr/>
          <a:lstStyle/>
          <a:p>
            <a:fld id="{7A2A8BC0-0B57-4FB9-9550-1F6C2F1EF75C}" type="slidenum">
              <a:rPr lang="zh-CN" altLang="en-US" smtClean="0"/>
              <a:t>7</a:t>
            </a:fld>
            <a:endParaRPr lang="zh-CN" altLang="en-US"/>
          </a:p>
        </p:txBody>
      </p:sp>
      <p:grpSp>
        <p:nvGrpSpPr>
          <p:cNvPr id="28" name="组合 27"/>
          <p:cNvGrpSpPr/>
          <p:nvPr/>
        </p:nvGrpSpPr>
        <p:grpSpPr>
          <a:xfrm>
            <a:off x="2484504" y="-94828"/>
            <a:ext cx="6479984" cy="1163875"/>
            <a:chOff x="2484504" y="-94828"/>
            <a:chExt cx="6479984" cy="1163875"/>
          </a:xfrm>
        </p:grpSpPr>
        <p:cxnSp>
          <p:nvCxnSpPr>
            <p:cNvPr id="29" name="直接连接符 28"/>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30" name="组合 42"/>
            <p:cNvGrpSpPr/>
            <p:nvPr/>
          </p:nvGrpSpPr>
          <p:grpSpPr>
            <a:xfrm>
              <a:off x="5455521" y="-94828"/>
              <a:ext cx="3508967" cy="1163875"/>
              <a:chOff x="5455521" y="-94828"/>
              <a:chExt cx="3508967" cy="1163875"/>
            </a:xfrm>
          </p:grpSpPr>
          <p:grpSp>
            <p:nvGrpSpPr>
              <p:cNvPr id="31" name="组合 20"/>
              <p:cNvGrpSpPr/>
              <p:nvPr/>
            </p:nvGrpSpPr>
            <p:grpSpPr>
              <a:xfrm>
                <a:off x="7308440" y="-94828"/>
                <a:ext cx="1224000" cy="1163875"/>
                <a:chOff x="1457638" y="995327"/>
                <a:chExt cx="1247520" cy="1250333"/>
              </a:xfrm>
            </p:grpSpPr>
            <p:sp>
              <p:nvSpPr>
                <p:cNvPr id="35" name="梯形 3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3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梯形 3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20160000">
                  <a:off x="1457638" y="995327"/>
                  <a:ext cx="1224136" cy="504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266388" flipV="1">
                  <a:off x="1481022" y="1741340"/>
                  <a:ext cx="1224136" cy="5043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33" name="矩形 32"/>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34"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58" name="文本框 57"/>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1500"/>
                                  </p:stCondLst>
                                  <p:childTnLst>
                                    <p:animEffect transition="out" filter="fade">
                                      <p:cBhvr>
                                        <p:cTn id="20" dur="500"/>
                                        <p:tgtEl>
                                          <p:spTgt spid="58"/>
                                        </p:tgtEl>
                                      </p:cBhvr>
                                    </p:animEffect>
                                    <p:set>
                                      <p:cBhvr>
                                        <p:cTn id="21"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descr="C:\Documents and Settings\wa00824\桌面\2011032208323647.jpg"/>
          <p:cNvPicPr>
            <a:picLocks noChangeAspect="1" noChangeArrowheads="1"/>
          </p:cNvPicPr>
          <p:nvPr/>
        </p:nvPicPr>
        <p:blipFill>
          <a:blip r:embed="rId3">
            <a:clrChange>
              <a:clrFrom>
                <a:srgbClr val="F2F2F2"/>
              </a:clrFrom>
              <a:clrTo>
                <a:srgbClr val="F2F2F2">
                  <a:alpha val="0"/>
                </a:srgbClr>
              </a:clrTo>
            </a:clrChange>
            <a:duotone>
              <a:schemeClr val="bg2">
                <a:shade val="45000"/>
                <a:satMod val="135000"/>
              </a:schemeClr>
              <a:prstClr val="white"/>
            </a:duotone>
          </a:blip>
          <a:srcRect l="6294" t="16562" r="2451" b="14824"/>
          <a:stretch>
            <a:fillRect/>
          </a:stretch>
        </p:blipFill>
        <p:spPr bwMode="auto">
          <a:xfrm rot="19840648">
            <a:off x="124783" y="859897"/>
            <a:ext cx="2373250" cy="1282625"/>
          </a:xfrm>
          <a:prstGeom prst="rect">
            <a:avLst/>
          </a:prstGeom>
          <a:noFill/>
          <a:ln w="9525">
            <a:noFill/>
            <a:miter lim="800000"/>
            <a:headEnd/>
            <a:tailEnd/>
          </a:ln>
        </p:spPr>
      </p:pic>
      <p:sp>
        <p:nvSpPr>
          <p:cNvPr id="39" name="圆角矩形 38"/>
          <p:cNvSpPr/>
          <p:nvPr/>
        </p:nvSpPr>
        <p:spPr>
          <a:xfrm>
            <a:off x="1115616" y="3505572"/>
            <a:ext cx="1944000" cy="1584176"/>
          </a:xfrm>
          <a:prstGeom prst="roundRect">
            <a:avLst>
              <a:gd name="adj" fmla="val 8028"/>
            </a:avLst>
          </a:prstGeom>
          <a:solidFill>
            <a:schemeClr val="bg1">
              <a:lumMod val="95000"/>
              <a:alpha val="50000"/>
            </a:schemeClr>
          </a:solidFill>
          <a:ln w="3175">
            <a:solidFill>
              <a:srgbClr val="A10A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3131840" y="3505572"/>
            <a:ext cx="1584176" cy="1584176"/>
          </a:xfrm>
          <a:prstGeom prst="roundRect">
            <a:avLst>
              <a:gd name="adj" fmla="val 8028"/>
            </a:avLst>
          </a:prstGeom>
          <a:solidFill>
            <a:schemeClr val="bg1">
              <a:lumMod val="95000"/>
              <a:alpha val="50000"/>
            </a:schemeClr>
          </a:solidFill>
          <a:ln w="3175">
            <a:solidFill>
              <a:srgbClr val="A10A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788024" y="3505572"/>
            <a:ext cx="3096344" cy="1584176"/>
          </a:xfrm>
          <a:prstGeom prst="roundRect">
            <a:avLst>
              <a:gd name="adj" fmla="val 8028"/>
            </a:avLst>
          </a:prstGeom>
          <a:solidFill>
            <a:schemeClr val="bg1">
              <a:lumMod val="95000"/>
              <a:alpha val="50000"/>
            </a:schemeClr>
          </a:solidFill>
          <a:ln w="3175">
            <a:solidFill>
              <a:srgbClr val="A10A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6204570" y="1777380"/>
            <a:ext cx="1679798" cy="1512168"/>
          </a:xfrm>
          <a:prstGeom prst="roundRect">
            <a:avLst>
              <a:gd name="adj" fmla="val 8028"/>
            </a:avLst>
          </a:prstGeom>
          <a:solidFill>
            <a:schemeClr val="bg1">
              <a:lumMod val="95000"/>
            </a:schemeClr>
          </a:solidFill>
          <a:ln w="3175">
            <a:solidFill>
              <a:srgbClr val="A10A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1115616" y="1777380"/>
            <a:ext cx="5004000" cy="1512168"/>
          </a:xfrm>
          <a:prstGeom prst="roundRect">
            <a:avLst>
              <a:gd name="adj" fmla="val 8028"/>
            </a:avLst>
          </a:prstGeom>
          <a:solidFill>
            <a:schemeClr val="bg1">
              <a:lumMod val="95000"/>
              <a:alpha val="50000"/>
            </a:schemeClr>
          </a:solidFill>
          <a:ln w="3175">
            <a:solidFill>
              <a:srgbClr val="A10A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燕尾形 33"/>
          <p:cNvSpPr/>
          <p:nvPr/>
        </p:nvSpPr>
        <p:spPr>
          <a:xfrm flipH="1">
            <a:off x="6156176" y="3721596"/>
            <a:ext cx="1584176"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复估流程</a:t>
            </a:r>
          </a:p>
        </p:txBody>
      </p:sp>
      <p:sp>
        <p:nvSpPr>
          <p:cNvPr id="13" name="五边形 12"/>
          <p:cNvSpPr/>
          <p:nvPr/>
        </p:nvSpPr>
        <p:spPr>
          <a:xfrm>
            <a:off x="1331640" y="1921396"/>
            <a:ext cx="1584000" cy="792088"/>
          </a:xfrm>
          <a:prstGeom prst="homePlate">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13"/>
          <p:cNvSpPr/>
          <p:nvPr/>
        </p:nvSpPr>
        <p:spPr>
          <a:xfrm>
            <a:off x="2843984" y="1921396"/>
            <a:ext cx="1584000"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1654210" y="2052779"/>
            <a:ext cx="902811"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获取复估</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项目列表</a:t>
            </a:r>
          </a:p>
        </p:txBody>
      </p:sp>
      <p:sp>
        <p:nvSpPr>
          <p:cNvPr id="16" name="TextBox 15"/>
          <p:cNvSpPr txBox="1"/>
          <p:nvPr/>
        </p:nvSpPr>
        <p:spPr>
          <a:xfrm>
            <a:off x="2932991" y="2160412"/>
            <a:ext cx="1483877"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编制评估计划</a:t>
            </a:r>
          </a:p>
        </p:txBody>
      </p:sp>
      <p:sp>
        <p:nvSpPr>
          <p:cNvPr id="17" name="燕尾形 16"/>
          <p:cNvSpPr/>
          <p:nvPr/>
        </p:nvSpPr>
        <p:spPr>
          <a:xfrm>
            <a:off x="4356112" y="1921396"/>
            <a:ext cx="1872072"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523742" y="2069998"/>
            <a:ext cx="1512168" cy="523220"/>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提交资料清单及评估明细表</a:t>
            </a:r>
          </a:p>
        </p:txBody>
      </p:sp>
      <p:sp>
        <p:nvSpPr>
          <p:cNvPr id="19" name="燕尾形 18"/>
          <p:cNvSpPr/>
          <p:nvPr/>
        </p:nvSpPr>
        <p:spPr>
          <a:xfrm>
            <a:off x="6156312" y="1921396"/>
            <a:ext cx="1584000"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251935" y="2065412"/>
            <a:ext cx="1368153" cy="523220"/>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实际勘察及资料收集</a:t>
            </a:r>
          </a:p>
        </p:txBody>
      </p:sp>
      <p:sp>
        <p:nvSpPr>
          <p:cNvPr id="22" name="TextBox 21"/>
          <p:cNvSpPr txBox="1"/>
          <p:nvPr/>
        </p:nvSpPr>
        <p:spPr>
          <a:xfrm>
            <a:off x="3084220" y="2857500"/>
            <a:ext cx="1415772"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复估前期准备阶段</a:t>
            </a:r>
          </a:p>
        </p:txBody>
      </p:sp>
      <p:sp>
        <p:nvSpPr>
          <p:cNvPr id="24" name="TextBox 23"/>
          <p:cNvSpPr txBox="1"/>
          <p:nvPr/>
        </p:nvSpPr>
        <p:spPr>
          <a:xfrm>
            <a:off x="6475707" y="2857500"/>
            <a:ext cx="1107996"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现场勘察阶段</a:t>
            </a:r>
          </a:p>
        </p:txBody>
      </p:sp>
      <p:sp>
        <p:nvSpPr>
          <p:cNvPr id="30" name="TextBox 29"/>
          <p:cNvSpPr txBox="1"/>
          <p:nvPr/>
        </p:nvSpPr>
        <p:spPr>
          <a:xfrm>
            <a:off x="5498870" y="4668817"/>
            <a:ext cx="1569660"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复估测算及审核阶段</a:t>
            </a:r>
          </a:p>
        </p:txBody>
      </p:sp>
      <p:sp>
        <p:nvSpPr>
          <p:cNvPr id="31" name="燕尾形 30"/>
          <p:cNvSpPr/>
          <p:nvPr/>
        </p:nvSpPr>
        <p:spPr>
          <a:xfrm flipH="1">
            <a:off x="3024016" y="3721596"/>
            <a:ext cx="1692000"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flipH="1">
            <a:off x="1403648" y="3721596"/>
            <a:ext cx="1692000"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燕尾形 32"/>
          <p:cNvSpPr/>
          <p:nvPr/>
        </p:nvSpPr>
        <p:spPr>
          <a:xfrm flipH="1">
            <a:off x="4644008" y="3721596"/>
            <a:ext cx="1584176" cy="792088"/>
          </a:xfrm>
          <a:prstGeom prst="chevron">
            <a:avLst>
              <a:gd name="adj" fmla="val 15517"/>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372200" y="3971729"/>
            <a:ext cx="1152128"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评估测算</a:t>
            </a:r>
          </a:p>
        </p:txBody>
      </p:sp>
      <p:sp>
        <p:nvSpPr>
          <p:cNvPr id="35" name="TextBox 34"/>
          <p:cNvSpPr txBox="1"/>
          <p:nvPr/>
        </p:nvSpPr>
        <p:spPr>
          <a:xfrm>
            <a:off x="3240989" y="3878245"/>
            <a:ext cx="1296144" cy="523220"/>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成果汇总</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汇报</a:t>
            </a:r>
          </a:p>
        </p:txBody>
      </p:sp>
      <p:sp>
        <p:nvSpPr>
          <p:cNvPr id="36" name="TextBox 35"/>
          <p:cNvSpPr txBox="1"/>
          <p:nvPr/>
        </p:nvSpPr>
        <p:spPr>
          <a:xfrm>
            <a:off x="1608555" y="3846448"/>
            <a:ext cx="1296144" cy="523220"/>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出具单项</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评估报告</a:t>
            </a:r>
          </a:p>
        </p:txBody>
      </p:sp>
      <p:sp>
        <p:nvSpPr>
          <p:cNvPr id="38" name="TextBox 37"/>
          <p:cNvSpPr txBox="1"/>
          <p:nvPr/>
        </p:nvSpPr>
        <p:spPr>
          <a:xfrm>
            <a:off x="3362671" y="4668817"/>
            <a:ext cx="1107996"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成果汇总阶段</a:t>
            </a:r>
          </a:p>
        </p:txBody>
      </p:sp>
      <p:sp>
        <p:nvSpPr>
          <p:cNvPr id="40" name="TextBox 39"/>
          <p:cNvSpPr txBox="1"/>
          <p:nvPr/>
        </p:nvSpPr>
        <p:spPr>
          <a:xfrm>
            <a:off x="1379898" y="4668817"/>
            <a:ext cx="1415773"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单项评估报告阶段</a:t>
            </a:r>
          </a:p>
        </p:txBody>
      </p:sp>
      <p:sp>
        <p:nvSpPr>
          <p:cNvPr id="41" name="手杖形箭头 40"/>
          <p:cNvSpPr/>
          <p:nvPr/>
        </p:nvSpPr>
        <p:spPr>
          <a:xfrm rot="5400000">
            <a:off x="7074388" y="2767001"/>
            <a:ext cx="1980000" cy="936104"/>
          </a:xfrm>
          <a:prstGeom prst="uturnArrow">
            <a:avLst>
              <a:gd name="adj1" fmla="val 12435"/>
              <a:gd name="adj2" fmla="val 13250"/>
              <a:gd name="adj3" fmla="val 26752"/>
              <a:gd name="adj4" fmla="val 21700"/>
              <a:gd name="adj5" fmla="val 99345"/>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1403648" y="1129308"/>
            <a:ext cx="6408712"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本次复估作业整体分为五部分 </a:t>
            </a:r>
            <a:r>
              <a:rPr lang="en-US" altLang="zh-CN"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pic>
        <p:nvPicPr>
          <p:cNvPr id="43" name="图片 42" descr="34未标题-21 拷贝.gif"/>
          <p:cNvPicPr>
            <a:picLocks noChangeAspect="1"/>
          </p:cNvPicPr>
          <p:nvPr/>
        </p:nvPicPr>
        <p:blipFill>
          <a:blip r:embed="rId4"/>
          <a:stretch>
            <a:fillRect/>
          </a:stretch>
        </p:blipFill>
        <p:spPr>
          <a:xfrm>
            <a:off x="7596337" y="2797367"/>
            <a:ext cx="190050" cy="432000"/>
          </a:xfrm>
          <a:prstGeom prst="rect">
            <a:avLst/>
          </a:prstGeom>
        </p:spPr>
      </p:pic>
      <p:pic>
        <p:nvPicPr>
          <p:cNvPr id="44" name="图片 43" descr="34未标题-21 拷贝.gif"/>
          <p:cNvPicPr>
            <a:picLocks noChangeAspect="1"/>
          </p:cNvPicPr>
          <p:nvPr/>
        </p:nvPicPr>
        <p:blipFill>
          <a:blip r:embed="rId5"/>
          <a:stretch>
            <a:fillRect/>
          </a:stretch>
        </p:blipFill>
        <p:spPr>
          <a:xfrm>
            <a:off x="7427812" y="4645825"/>
            <a:ext cx="360040" cy="360040"/>
          </a:xfrm>
          <a:prstGeom prst="rect">
            <a:avLst/>
          </a:prstGeom>
        </p:spPr>
      </p:pic>
      <p:pic>
        <p:nvPicPr>
          <p:cNvPr id="45" name="图片 44" descr="34未标题-21 拷贝.gif"/>
          <p:cNvPicPr>
            <a:picLocks noChangeAspect="1"/>
          </p:cNvPicPr>
          <p:nvPr/>
        </p:nvPicPr>
        <p:blipFill>
          <a:blip r:embed="rId6"/>
          <a:stretch>
            <a:fillRect/>
          </a:stretch>
        </p:blipFill>
        <p:spPr>
          <a:xfrm>
            <a:off x="5580112" y="2821875"/>
            <a:ext cx="324000" cy="324000"/>
          </a:xfrm>
          <a:prstGeom prst="rect">
            <a:avLst/>
          </a:prstGeom>
        </p:spPr>
      </p:pic>
      <p:pic>
        <p:nvPicPr>
          <p:cNvPr id="46" name="图片 45" descr="34未标题-21 拷贝.gif"/>
          <p:cNvPicPr>
            <a:picLocks noChangeAspect="1"/>
          </p:cNvPicPr>
          <p:nvPr/>
        </p:nvPicPr>
        <p:blipFill>
          <a:blip r:embed="rId7"/>
          <a:stretch>
            <a:fillRect/>
          </a:stretch>
        </p:blipFill>
        <p:spPr>
          <a:xfrm>
            <a:off x="4436832" y="4633192"/>
            <a:ext cx="218135" cy="396000"/>
          </a:xfrm>
          <a:prstGeom prst="rect">
            <a:avLst/>
          </a:prstGeom>
        </p:spPr>
      </p:pic>
      <p:pic>
        <p:nvPicPr>
          <p:cNvPr id="47" name="图片 46" descr="34未标题-21 拷贝.gif"/>
          <p:cNvPicPr>
            <a:picLocks noChangeAspect="1"/>
          </p:cNvPicPr>
          <p:nvPr/>
        </p:nvPicPr>
        <p:blipFill>
          <a:blip r:embed="rId8"/>
          <a:stretch>
            <a:fillRect/>
          </a:stretch>
        </p:blipFill>
        <p:spPr>
          <a:xfrm>
            <a:off x="2789497" y="4622298"/>
            <a:ext cx="269841" cy="360000"/>
          </a:xfrm>
          <a:prstGeom prst="rect">
            <a:avLst/>
          </a:prstGeom>
        </p:spPr>
      </p:pic>
      <p:sp>
        <p:nvSpPr>
          <p:cNvPr id="28" name="TextBox 27"/>
          <p:cNvSpPr txBox="1"/>
          <p:nvPr/>
        </p:nvSpPr>
        <p:spPr>
          <a:xfrm>
            <a:off x="4860032" y="3868776"/>
            <a:ext cx="1152128" cy="523220"/>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报告三级</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审核</a:t>
            </a:r>
          </a:p>
        </p:txBody>
      </p:sp>
      <p:sp>
        <p:nvSpPr>
          <p:cNvPr id="53" name="灯片编号占位符 52"/>
          <p:cNvSpPr>
            <a:spLocks noGrp="1"/>
          </p:cNvSpPr>
          <p:nvPr>
            <p:ph type="sldNum" sz="quarter" idx="12"/>
          </p:nvPr>
        </p:nvSpPr>
        <p:spPr/>
        <p:txBody>
          <a:bodyPr/>
          <a:lstStyle/>
          <a:p>
            <a:fld id="{7A2A8BC0-0B57-4FB9-9550-1F6C2F1EF75C}" type="slidenum">
              <a:rPr lang="zh-CN" altLang="en-US" smtClean="0"/>
              <a:t>8</a:t>
            </a:fld>
            <a:endParaRPr lang="zh-CN" altLang="en-US"/>
          </a:p>
        </p:txBody>
      </p:sp>
      <p:grpSp>
        <p:nvGrpSpPr>
          <p:cNvPr id="54" name="组合 53"/>
          <p:cNvGrpSpPr/>
          <p:nvPr/>
        </p:nvGrpSpPr>
        <p:grpSpPr>
          <a:xfrm>
            <a:off x="2484504" y="-94828"/>
            <a:ext cx="6479984" cy="1163875"/>
            <a:chOff x="2484504" y="-94828"/>
            <a:chExt cx="6479984" cy="1163875"/>
          </a:xfrm>
        </p:grpSpPr>
        <p:cxnSp>
          <p:nvCxnSpPr>
            <p:cNvPr id="55" name="直接连接符 54"/>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56" name="组合 42"/>
            <p:cNvGrpSpPr/>
            <p:nvPr/>
          </p:nvGrpSpPr>
          <p:grpSpPr>
            <a:xfrm>
              <a:off x="5455521" y="-94828"/>
              <a:ext cx="3508967" cy="1163875"/>
              <a:chOff x="5455521" y="-94828"/>
              <a:chExt cx="3508967" cy="1163875"/>
            </a:xfrm>
          </p:grpSpPr>
          <p:grpSp>
            <p:nvGrpSpPr>
              <p:cNvPr id="57" name="组合 20"/>
              <p:cNvGrpSpPr/>
              <p:nvPr/>
            </p:nvGrpSpPr>
            <p:grpSpPr>
              <a:xfrm>
                <a:off x="7308440" y="-94828"/>
                <a:ext cx="1224000" cy="1163875"/>
                <a:chOff x="1457638" y="995327"/>
                <a:chExt cx="1247520" cy="1250333"/>
              </a:xfrm>
            </p:grpSpPr>
            <p:sp>
              <p:nvSpPr>
                <p:cNvPr id="61" name="梯形 60"/>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梯形 62"/>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79"/>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梯形 80"/>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59" name="矩形 58"/>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60"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84" name="文本框 83"/>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right)">
                                      <p:cBhvr>
                                        <p:cTn id="69" dur="500"/>
                                        <p:tgtEl>
                                          <p:spTgt spid="3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right)">
                                      <p:cBhvr>
                                        <p:cTn id="72" dur="500"/>
                                        <p:tgtEl>
                                          <p:spTgt spid="29"/>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right)">
                                      <p:cBhvr>
                                        <p:cTn id="75" dur="500"/>
                                        <p:tgtEl>
                                          <p:spTgt spid="3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right)">
                                      <p:cBhvr>
                                        <p:cTn id="81" dur="500"/>
                                        <p:tgtEl>
                                          <p:spTgt spid="3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500"/>
                                        <p:tgtEl>
                                          <p:spTgt spid="3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right)">
                                      <p:cBhvr>
                                        <p:cTn id="87" dur="500"/>
                                        <p:tgtEl>
                                          <p:spTgt spid="33"/>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right)">
                                      <p:cBhvr>
                                        <p:cTn id="90" dur="500"/>
                                        <p:tgtEl>
                                          <p:spTgt spid="2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right)">
                                      <p:cBhvr>
                                        <p:cTn id="93" dur="500"/>
                                        <p:tgtEl>
                                          <p:spTgt spid="35"/>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right)">
                                      <p:cBhvr>
                                        <p:cTn id="96" dur="500"/>
                                        <p:tgtEl>
                                          <p:spTgt spid="36"/>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right)">
                                      <p:cBhvr>
                                        <p:cTn id="99" dur="500"/>
                                        <p:tgtEl>
                                          <p:spTgt spid="3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right)">
                                      <p:cBhvr>
                                        <p:cTn id="102" dur="500"/>
                                        <p:tgtEl>
                                          <p:spTgt spid="40"/>
                                        </p:tgtEl>
                                      </p:cBhvr>
                                    </p:animEffect>
                                  </p:childTnLst>
                                </p:cTn>
                              </p:par>
                              <p:par>
                                <p:cTn id="103" presetID="22" presetClass="entr" presetSubtype="2"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right)">
                                      <p:cBhvr>
                                        <p:cTn id="105" dur="500"/>
                                        <p:tgtEl>
                                          <p:spTgt spid="44"/>
                                        </p:tgtEl>
                                      </p:cBhvr>
                                    </p:animEffect>
                                  </p:childTnLst>
                                </p:cTn>
                              </p:par>
                              <p:par>
                                <p:cTn id="106" presetID="22" presetClass="entr" presetSubtype="2"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right)">
                                      <p:cBhvr>
                                        <p:cTn id="108" dur="500"/>
                                        <p:tgtEl>
                                          <p:spTgt spid="46"/>
                                        </p:tgtEl>
                                      </p:cBhvr>
                                    </p:animEffect>
                                  </p:childTnLst>
                                </p:cTn>
                              </p:par>
                              <p:par>
                                <p:cTn id="109" presetID="22" presetClass="entr" presetSubtype="2"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wipe(right)">
                                      <p:cBhvr>
                                        <p:cTn id="111" dur="500"/>
                                        <p:tgtEl>
                                          <p:spTgt spid="4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right)">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1500"/>
                                  </p:stCondLst>
                                  <p:childTnLst>
                                    <p:animEffect transition="out" filter="fade">
                                      <p:cBhvr>
                                        <p:cTn id="118" dur="500"/>
                                        <p:tgtEl>
                                          <p:spTgt spid="84"/>
                                        </p:tgtEl>
                                      </p:cBhvr>
                                    </p:animEffect>
                                    <p:set>
                                      <p:cBhvr>
                                        <p:cTn id="119"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animBg="1"/>
      <p:bldP spid="29" grpId="0" animBg="1"/>
      <p:bldP spid="23" grpId="0" animBg="1"/>
      <p:bldP spid="21" grpId="0" animBg="1"/>
      <p:bldP spid="34" grpId="0" animBg="1"/>
      <p:bldP spid="13" grpId="0" animBg="1"/>
      <p:bldP spid="14" grpId="0" animBg="1"/>
      <p:bldP spid="15" grpId="0"/>
      <p:bldP spid="16" grpId="0"/>
      <p:bldP spid="17" grpId="0" animBg="1"/>
      <p:bldP spid="18" grpId="0"/>
      <p:bldP spid="19" grpId="0" animBg="1"/>
      <p:bldP spid="20" grpId="0"/>
      <p:bldP spid="22" grpId="0"/>
      <p:bldP spid="24" grpId="0"/>
      <p:bldP spid="30" grpId="0"/>
      <p:bldP spid="31" grpId="0" animBg="1"/>
      <p:bldP spid="32" grpId="0" animBg="1"/>
      <p:bldP spid="33" grpId="0" animBg="1"/>
      <p:bldP spid="27" grpId="0"/>
      <p:bldP spid="35" grpId="0"/>
      <p:bldP spid="36" grpId="0"/>
      <p:bldP spid="38" grpId="0"/>
      <p:bldP spid="40" grpId="0"/>
      <p:bldP spid="41" grpId="0" animBg="1"/>
      <p:bldP spid="42" grpId="0"/>
      <p:bldP spid="28"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484504" y="-94828"/>
            <a:ext cx="6479984" cy="1163875"/>
            <a:chOff x="2484504" y="-94828"/>
            <a:chExt cx="6479984" cy="1163875"/>
          </a:xfrm>
        </p:grpSpPr>
        <p:cxnSp>
          <p:nvCxnSpPr>
            <p:cNvPr id="59" name="直接连接符 58"/>
            <p:cNvCxnSpPr/>
            <p:nvPr/>
          </p:nvCxnSpPr>
          <p:spPr>
            <a:xfrm>
              <a:off x="2484504" y="486338"/>
              <a:ext cx="5220000" cy="0"/>
            </a:xfrm>
            <a:prstGeom prst="line">
              <a:avLst/>
            </a:prstGeom>
            <a:ln w="6350">
              <a:solidFill>
                <a:srgbClr val="A10A13"/>
              </a:solidFill>
            </a:ln>
          </p:spPr>
          <p:style>
            <a:lnRef idx="1">
              <a:schemeClr val="accent1"/>
            </a:lnRef>
            <a:fillRef idx="0">
              <a:schemeClr val="accent1"/>
            </a:fillRef>
            <a:effectRef idx="0">
              <a:schemeClr val="accent1"/>
            </a:effectRef>
            <a:fontRef idx="minor">
              <a:schemeClr val="tx1"/>
            </a:fontRef>
          </p:style>
        </p:cxnSp>
        <p:grpSp>
          <p:nvGrpSpPr>
            <p:cNvPr id="60" name="组合 42"/>
            <p:cNvGrpSpPr/>
            <p:nvPr/>
          </p:nvGrpSpPr>
          <p:grpSpPr>
            <a:xfrm>
              <a:off x="5455521" y="-94828"/>
              <a:ext cx="3508967" cy="1163875"/>
              <a:chOff x="5455521" y="-94828"/>
              <a:chExt cx="3508967" cy="1163875"/>
            </a:xfrm>
          </p:grpSpPr>
          <p:grpSp>
            <p:nvGrpSpPr>
              <p:cNvPr id="61" name="组合 20"/>
              <p:cNvGrpSpPr/>
              <p:nvPr/>
            </p:nvGrpSpPr>
            <p:grpSpPr>
              <a:xfrm>
                <a:off x="7308440" y="-94828"/>
                <a:ext cx="1224000" cy="1163875"/>
                <a:chOff x="1457638" y="995327"/>
                <a:chExt cx="1247520" cy="1250333"/>
              </a:xfrm>
            </p:grpSpPr>
            <p:sp>
              <p:nvSpPr>
                <p:cNvPr id="65" name="梯形 64"/>
                <p:cNvSpPr/>
                <p:nvPr/>
              </p:nvSpPr>
              <p:spPr>
                <a:xfrm rot="16200000">
                  <a:off x="1769470" y="1484903"/>
                  <a:ext cx="684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梯形 65"/>
                <p:cNvSpPr/>
                <p:nvPr/>
              </p:nvSpPr>
              <p:spPr>
                <a:xfrm rot="16200000">
                  <a:off x="1844120" y="1466528"/>
                  <a:ext cx="79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梯形 66"/>
                <p:cNvSpPr/>
                <p:nvPr/>
              </p:nvSpPr>
              <p:spPr>
                <a:xfrm rot="16200000">
                  <a:off x="1943704" y="1491619"/>
                  <a:ext cx="864096"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梯形 67"/>
                <p:cNvSpPr/>
                <p:nvPr/>
              </p:nvSpPr>
              <p:spPr>
                <a:xfrm rot="16200000">
                  <a:off x="1692087" y="1476309"/>
                  <a:ext cx="576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梯形 68"/>
                <p:cNvSpPr/>
                <p:nvPr/>
              </p:nvSpPr>
              <p:spPr>
                <a:xfrm rot="16200000">
                  <a:off x="1631946" y="1479396"/>
                  <a:ext cx="432000" cy="72000"/>
                </a:xfrm>
                <a:prstGeom prst="trapezoid">
                  <a:avLst/>
                </a:prstGeom>
                <a:solidFill>
                  <a:srgbClr val="A10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20160000">
                  <a:off x="1457638" y="995327"/>
                  <a:ext cx="1224136"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266388" flipV="1">
                  <a:off x="1481022" y="1741340"/>
                  <a:ext cx="1224136" cy="50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3"/>
              <p:cNvSpPr/>
              <p:nvPr/>
            </p:nvSpPr>
            <p:spPr>
              <a:xfrm>
                <a:off x="8298487" y="193204"/>
                <a:ext cx="666001" cy="612000"/>
              </a:xfrm>
              <a:prstGeom prst="rect">
                <a:avLst/>
              </a:prstGeom>
              <a:solidFill>
                <a:srgbClr val="A10A13"/>
              </a:solidFill>
              <a:ln w="9525">
                <a:noFill/>
                <a:miter lim="800000"/>
              </a:ln>
            </p:spPr>
            <p:txBody>
              <a:bodyPr wrap="none" anchor="ctr"/>
              <a:lstStyle/>
              <a:p>
                <a:pPr algn="ctr" defTabSz="1028700" fontAlgn="base">
                  <a:spcBef>
                    <a:spcPct val="0"/>
                  </a:spcBef>
                  <a:spcAft>
                    <a:spcPct val="0"/>
                  </a:spcAft>
                </a:pPr>
                <a:r>
                  <a:rPr lang="en-US" altLang="zh-CN" sz="1400">
                    <a:solidFill>
                      <a:schemeClr val="bg1"/>
                    </a:solidFill>
                    <a:latin typeface="Exotc350 Bd BT" panose="04030805050B02020A03" pitchFamily="82" charset="0"/>
                    <a:ea typeface="华文楷体" panose="02010600040101010101" pitchFamily="2" charset="-122"/>
                  </a:rPr>
                  <a:t>LOGO</a:t>
                </a:r>
                <a:endParaRPr lang="zh-CN" altLang="en-US" sz="1400">
                  <a:solidFill>
                    <a:schemeClr val="bg1"/>
                  </a:solidFill>
                  <a:latin typeface="Exotc350 Bd BT" panose="04030805050B02020A03" pitchFamily="82" charset="0"/>
                  <a:ea typeface="华文楷体" panose="02010600040101010101" pitchFamily="2" charset="-122"/>
                </a:endParaRPr>
              </a:p>
            </p:txBody>
          </p:sp>
          <p:sp>
            <p:nvSpPr>
              <p:cNvPr id="63" name="矩形 62"/>
              <p:cNvSpPr/>
              <p:nvPr/>
            </p:nvSpPr>
            <p:spPr>
              <a:xfrm>
                <a:off x="5940152" y="493111"/>
                <a:ext cx="1723549" cy="276999"/>
              </a:xfrm>
              <a:prstGeom prst="rect">
                <a:avLst/>
              </a:prstGeom>
            </p:spPr>
            <p:txBody>
              <a:bodyPr wrap="none">
                <a:spAutoFit/>
              </a:bodyPr>
              <a:lstStyle/>
              <a:p>
                <a:pPr algn="ctr"/>
                <a:r>
                  <a:rPr lang="zh-CN" altLang="en-US" sz="1200">
                    <a:solidFill>
                      <a:srgbClr val="A10A13"/>
                    </a:solidFill>
                    <a:latin typeface="华文行楷" panose="02010800040101010101" pitchFamily="2" charset="-122"/>
                    <a:ea typeface="华文行楷" panose="02010800040101010101" pitchFamily="2" charset="-122"/>
                  </a:rPr>
                  <a:t>领先、创新、完美执行</a:t>
                </a:r>
              </a:p>
            </p:txBody>
          </p:sp>
          <p:sp>
            <p:nvSpPr>
              <p:cNvPr id="64" name="矩形 6"/>
              <p:cNvSpPr>
                <a:spLocks noChangeArrowheads="1"/>
              </p:cNvSpPr>
              <p:nvPr/>
            </p:nvSpPr>
            <p:spPr bwMode="auto">
              <a:xfrm>
                <a:off x="5455521" y="246890"/>
                <a:ext cx="2177198" cy="246221"/>
              </a:xfrm>
              <a:prstGeom prst="rect">
                <a:avLst/>
              </a:prstGeom>
              <a:noFill/>
              <a:ln w="9525">
                <a:noFill/>
                <a:miter lim="800000"/>
              </a:ln>
            </p:spPr>
            <p:txBody>
              <a:bodyPr wrap="none">
                <a:spAutoFit/>
              </a:bodyPr>
              <a:lstStyle/>
              <a:p>
                <a:pPr algn="r"/>
                <a:r>
                  <a:rPr lang="en-US" altLang="zh-CN" sz="1000"/>
                  <a:t>Leading  Innovating  Perfect-executing</a:t>
                </a:r>
              </a:p>
            </p:txBody>
          </p:sp>
        </p:grpSp>
      </p:grpSp>
      <p:sp>
        <p:nvSpPr>
          <p:cNvPr id="48" name="矩形 47"/>
          <p:cNvSpPr/>
          <p:nvPr/>
        </p:nvSpPr>
        <p:spPr>
          <a:xfrm>
            <a:off x="683568" y="985292"/>
            <a:ext cx="7776864" cy="446449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1520" y="161492"/>
            <a:ext cx="2448272" cy="646331"/>
          </a:xfrm>
          <a:prstGeom prst="rect">
            <a:avLst/>
          </a:prstGeom>
        </p:spPr>
        <p:txBody>
          <a:bodyPr wrap="square">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复估方法</a:t>
            </a:r>
          </a:p>
        </p:txBody>
      </p:sp>
      <p:pic>
        <p:nvPicPr>
          <p:cNvPr id="44" name="Picture 2" descr="C:\Documents and Settings\wa00824\桌面\钢材.jpg"/>
          <p:cNvPicPr>
            <a:picLocks noChangeArrowheads="1"/>
          </p:cNvPicPr>
          <p:nvPr/>
        </p:nvPicPr>
        <p:blipFill>
          <a:blip r:embed="rId3"/>
          <a:srcRect b="5466"/>
          <a:stretch>
            <a:fillRect/>
          </a:stretch>
        </p:blipFill>
        <p:spPr bwMode="auto">
          <a:xfrm>
            <a:off x="1187624" y="3253923"/>
            <a:ext cx="3420001" cy="1331769"/>
          </a:xfrm>
          <a:prstGeom prst="rect">
            <a:avLst/>
          </a:prstGeom>
          <a:noFill/>
          <a:ln w="9525">
            <a:noFill/>
            <a:miter lim="800000"/>
            <a:headEnd/>
            <a:tailEnd/>
          </a:ln>
        </p:spPr>
      </p:pic>
      <p:pic>
        <p:nvPicPr>
          <p:cNvPr id="45" name="Picture 2" descr="C:\Documents and Settings\wa00824\桌面\机器设备.jpg"/>
          <p:cNvPicPr>
            <a:picLocks noChangeAspect="1" noChangeArrowheads="1"/>
          </p:cNvPicPr>
          <p:nvPr/>
        </p:nvPicPr>
        <p:blipFill>
          <a:blip r:embed="rId4"/>
          <a:stretch>
            <a:fillRect/>
          </a:stretch>
        </p:blipFill>
        <p:spPr bwMode="auto">
          <a:xfrm>
            <a:off x="4607626" y="1777380"/>
            <a:ext cx="3276742" cy="1476543"/>
          </a:xfrm>
          <a:prstGeom prst="rect">
            <a:avLst/>
          </a:prstGeom>
          <a:noFill/>
          <a:ln w="9525">
            <a:noFill/>
            <a:miter lim="800000"/>
            <a:headEnd/>
            <a:tailEnd/>
          </a:ln>
        </p:spPr>
      </p:pic>
      <p:pic>
        <p:nvPicPr>
          <p:cNvPr id="46" name="Picture 4" descr="C:\Documents and Settings\wa00824\桌面\201108190930411016.jpg"/>
          <p:cNvPicPr>
            <a:picLocks noChangeAspect="1" noChangeArrowheads="1"/>
          </p:cNvPicPr>
          <p:nvPr/>
        </p:nvPicPr>
        <p:blipFill>
          <a:blip r:embed="rId5">
            <a:clrChange>
              <a:clrFrom>
                <a:srgbClr val="FFFFFF"/>
              </a:clrFrom>
              <a:clrTo>
                <a:srgbClr val="FFFFFF">
                  <a:alpha val="0"/>
                </a:srgbClr>
              </a:clrTo>
            </a:clrChange>
          </a:blip>
          <a:srcRect b="10136"/>
          <a:stretch>
            <a:fillRect/>
          </a:stretch>
        </p:blipFill>
        <p:spPr bwMode="auto">
          <a:xfrm>
            <a:off x="1187624" y="1633364"/>
            <a:ext cx="3420001" cy="1620559"/>
          </a:xfrm>
          <a:prstGeom prst="rect">
            <a:avLst/>
          </a:prstGeom>
          <a:noFill/>
          <a:ln w="9525">
            <a:noFill/>
            <a:miter lim="800000"/>
            <a:headEnd/>
            <a:tailEnd/>
          </a:ln>
        </p:spPr>
      </p:pic>
      <p:pic>
        <p:nvPicPr>
          <p:cNvPr id="47" name="Picture 4" descr="C:\Documents and Settings\wa00824\桌面\收费站.jpg"/>
          <p:cNvPicPr>
            <a:picLocks noChangeAspect="1" noChangeArrowheads="1"/>
          </p:cNvPicPr>
          <p:nvPr/>
        </p:nvPicPr>
        <p:blipFill>
          <a:blip r:embed="rId6"/>
          <a:srcRect t="14108" b="17934"/>
          <a:stretch>
            <a:fillRect/>
          </a:stretch>
        </p:blipFill>
        <p:spPr bwMode="auto">
          <a:xfrm>
            <a:off x="4607624" y="3253922"/>
            <a:ext cx="3276743" cy="1331769"/>
          </a:xfrm>
          <a:prstGeom prst="rect">
            <a:avLst/>
          </a:prstGeom>
          <a:noFill/>
          <a:ln w="9525">
            <a:noFill/>
            <a:miter lim="800000"/>
            <a:headEnd/>
            <a:tailEnd/>
          </a:ln>
        </p:spPr>
      </p:pic>
      <p:sp>
        <p:nvSpPr>
          <p:cNvPr id="49" name="矩形 48"/>
          <p:cNvSpPr/>
          <p:nvPr/>
        </p:nvSpPr>
        <p:spPr>
          <a:xfrm>
            <a:off x="755576" y="1056940"/>
            <a:ext cx="1944000" cy="612000"/>
          </a:xfrm>
          <a:prstGeom prst="rect">
            <a:avLst/>
          </a:prstGeom>
          <a:solidFill>
            <a:srgbClr val="A10A13"/>
          </a:solidFill>
        </p:spPr>
        <p:txBody>
          <a:bodyPr wrap="square" anchor="ctr">
            <a:noAutofit/>
          </a:bodyPr>
          <a:lstStyle/>
          <a:p>
            <a:pPr marL="144145" algn="ctr"/>
            <a:r>
              <a:rPr lang="zh-CN" altLang="en-US" sz="1200" b="1">
                <a:solidFill>
                  <a:schemeClr val="bg1"/>
                </a:solidFill>
                <a:latin typeface="微软雅黑" panose="020B0503020204020204" pitchFamily="34" charset="-122"/>
                <a:ea typeface="微软雅黑" panose="020B0503020204020204" pitchFamily="34" charset="-122"/>
              </a:rPr>
              <a:t>厂房</a:t>
            </a:r>
            <a:endParaRPr lang="en-US" altLang="zh-CN" sz="1200">
              <a:solidFill>
                <a:schemeClr val="bg1"/>
              </a:solidFill>
              <a:latin typeface="微软雅黑" panose="020B0503020204020204" pitchFamily="34" charset="-122"/>
              <a:ea typeface="微软雅黑" panose="020B0503020204020204" pitchFamily="34" charset="-122"/>
            </a:endParaRPr>
          </a:p>
          <a:p>
            <a:pPr marL="144145" algn="ctr"/>
            <a:r>
              <a:rPr lang="zh-CN" altLang="en-US" sz="1200">
                <a:solidFill>
                  <a:schemeClr val="bg1"/>
                </a:solidFill>
                <a:latin typeface="微软雅黑" panose="020B0503020204020204" pitchFamily="34" charset="-122"/>
                <a:ea typeface="微软雅黑" panose="020B0503020204020204" pitchFamily="34" charset="-122"/>
              </a:rPr>
              <a:t>成本法、假设开发法、</a:t>
            </a:r>
            <a:endParaRPr lang="en-US" altLang="zh-CN" sz="1200">
              <a:solidFill>
                <a:schemeClr val="bg1"/>
              </a:solidFill>
              <a:latin typeface="微软雅黑" panose="020B0503020204020204" pitchFamily="34" charset="-122"/>
              <a:ea typeface="微软雅黑" panose="020B0503020204020204" pitchFamily="34" charset="-122"/>
            </a:endParaRPr>
          </a:p>
          <a:p>
            <a:pPr marL="144145" algn="ctr"/>
            <a:r>
              <a:rPr lang="zh-CN" altLang="en-US" sz="1200">
                <a:solidFill>
                  <a:schemeClr val="bg1"/>
                </a:solidFill>
                <a:latin typeface="微软雅黑" panose="020B0503020204020204" pitchFamily="34" charset="-122"/>
                <a:ea typeface="微软雅黑" panose="020B0503020204020204" pitchFamily="34" charset="-122"/>
              </a:rPr>
              <a:t>比较法、收益法</a:t>
            </a:r>
          </a:p>
        </p:txBody>
      </p:sp>
      <p:sp>
        <p:nvSpPr>
          <p:cNvPr id="50" name="矩形 49"/>
          <p:cNvSpPr/>
          <p:nvPr/>
        </p:nvSpPr>
        <p:spPr>
          <a:xfrm>
            <a:off x="2795750" y="1056940"/>
            <a:ext cx="1800000" cy="61200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其他交通运输工具</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成本法、市场法</a:t>
            </a:r>
          </a:p>
        </p:txBody>
      </p:sp>
      <p:sp>
        <p:nvSpPr>
          <p:cNvPr id="53" name="矩形 52"/>
          <p:cNvSpPr/>
          <p:nvPr/>
        </p:nvSpPr>
        <p:spPr>
          <a:xfrm>
            <a:off x="6588424" y="1056940"/>
            <a:ext cx="1800000" cy="61200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收费权等权益性资产</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收益法</a:t>
            </a:r>
          </a:p>
        </p:txBody>
      </p:sp>
      <p:sp>
        <p:nvSpPr>
          <p:cNvPr id="54" name="矩形 53"/>
          <p:cNvSpPr/>
          <p:nvPr/>
        </p:nvSpPr>
        <p:spPr>
          <a:xfrm>
            <a:off x="4691708" y="1056940"/>
            <a:ext cx="1800000" cy="61200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上市公司股权</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市场法</a:t>
            </a:r>
          </a:p>
        </p:txBody>
      </p:sp>
      <p:sp>
        <p:nvSpPr>
          <p:cNvPr id="55" name="矩形 54"/>
          <p:cNvSpPr/>
          <p:nvPr/>
        </p:nvSpPr>
        <p:spPr>
          <a:xfrm>
            <a:off x="755576" y="4681450"/>
            <a:ext cx="1872208" cy="738664"/>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营运车辆</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成本法、市场法</a:t>
            </a:r>
          </a:p>
        </p:txBody>
      </p:sp>
      <p:sp>
        <p:nvSpPr>
          <p:cNvPr id="56" name="矩形 55"/>
          <p:cNvSpPr/>
          <p:nvPr/>
        </p:nvSpPr>
        <p:spPr>
          <a:xfrm>
            <a:off x="2699792" y="4681450"/>
            <a:ext cx="1872208" cy="72008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机器设备</a:t>
            </a:r>
            <a:endParaRPr lang="en-US" altLang="zh-CN" sz="120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1200">
                <a:solidFill>
                  <a:schemeClr val="bg1"/>
                </a:solidFill>
                <a:latin typeface="微软雅黑" panose="020B0503020204020204" pitchFamily="34" charset="-122"/>
                <a:ea typeface="微软雅黑" panose="020B0503020204020204" pitchFamily="34" charset="-122"/>
              </a:rPr>
              <a:t>成本法 、市场法</a:t>
            </a:r>
          </a:p>
        </p:txBody>
      </p:sp>
      <p:sp>
        <p:nvSpPr>
          <p:cNvPr id="57" name="矩形 56"/>
          <p:cNvSpPr/>
          <p:nvPr/>
        </p:nvSpPr>
        <p:spPr>
          <a:xfrm>
            <a:off x="6600099" y="4681450"/>
            <a:ext cx="1800200" cy="72008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动产</a:t>
            </a:r>
            <a:r>
              <a:rPr lang="zh-CN" altLang="en-US" sz="1200">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核量、核价</a:t>
            </a:r>
          </a:p>
        </p:txBody>
      </p:sp>
      <p:sp>
        <p:nvSpPr>
          <p:cNvPr id="58" name="矩形 57"/>
          <p:cNvSpPr/>
          <p:nvPr/>
        </p:nvSpPr>
        <p:spPr>
          <a:xfrm>
            <a:off x="4644008" y="4681450"/>
            <a:ext cx="1872208" cy="720080"/>
          </a:xfrm>
          <a:prstGeom prst="rect">
            <a:avLst/>
          </a:prstGeom>
          <a:solidFill>
            <a:srgbClr val="A10A13"/>
          </a:solidFill>
        </p:spPr>
        <p:txBody>
          <a:bodyPr wrap="square" anchor="ctr">
            <a:no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非上市公司股权</a:t>
            </a:r>
            <a:r>
              <a:rPr lang="zh-CN" altLang="en-US" sz="1200">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资产基础法</a:t>
            </a:r>
          </a:p>
        </p:txBody>
      </p:sp>
      <p:sp>
        <p:nvSpPr>
          <p:cNvPr id="51" name="灯片编号占位符 50"/>
          <p:cNvSpPr>
            <a:spLocks noGrp="1"/>
          </p:cNvSpPr>
          <p:nvPr>
            <p:ph type="sldNum" sz="quarter" idx="12"/>
          </p:nvPr>
        </p:nvSpPr>
        <p:spPr/>
        <p:txBody>
          <a:bodyPr/>
          <a:lstStyle/>
          <a:p>
            <a:fld id="{7A2A8BC0-0B57-4FB9-9550-1F6C2F1EF75C}" type="slidenum">
              <a:rPr lang="zh-CN" altLang="en-US" smtClean="0"/>
              <a:t>9</a:t>
            </a:fld>
            <a:endParaRPr lang="zh-CN" altLang="en-US"/>
          </a:p>
        </p:txBody>
      </p:sp>
      <p:sp>
        <p:nvSpPr>
          <p:cNvPr id="72" name="文本框 71"/>
          <p:cNvSpPr txBox="1"/>
          <p:nvPr/>
        </p:nvSpPr>
        <p:spPr>
          <a:xfrm>
            <a:off x="8604448" y="5953844"/>
            <a:ext cx="242374" cy="369332"/>
          </a:xfrm>
          <a:prstGeom prst="rect">
            <a:avLst/>
          </a:prstGeom>
          <a:noFill/>
        </p:spPr>
        <p:txBody>
          <a:bodyPr wrap="none" rtlCol="0">
            <a:spAutoFit/>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par>
                                <p:cTn id="25" presetID="53" presetClass="entr" presetSubtype="16"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1500"/>
                                  </p:stCondLst>
                                  <p:childTnLst>
                                    <p:animEffect transition="out" filter="fade">
                                      <p:cBhvr>
                                        <p:cTn id="73" dur="500"/>
                                        <p:tgtEl>
                                          <p:spTgt spid="72"/>
                                        </p:tgtEl>
                                      </p:cBhvr>
                                    </p:animEffect>
                                    <p:set>
                                      <p:cBhvr>
                                        <p:cTn id="74"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3" grpId="0" animBg="1"/>
      <p:bldP spid="54" grpId="0" animBg="1"/>
      <p:bldP spid="55" grpId="0" animBg="1"/>
      <p:bldP spid="56" grpId="0" animBg="1"/>
      <p:bldP spid="57" grpId="0" animBg="1"/>
      <p:bldP spid="58" grpId="0" animBg="1"/>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某某银行资产复估管理汇总报告PPT模板Flash"/>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4786</Words>
  <Application>Microsoft Office PowerPoint</Application>
  <PresentationFormat>全屏显示(16:10)</PresentationFormat>
  <Paragraphs>910</Paragraphs>
  <Slides>37</Slides>
  <Notes>37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Exotc350 Bd BT</vt:lpstr>
      <vt:lpstr>方正姚体</vt:lpstr>
      <vt:lpstr>华文行楷</vt:lpstr>
      <vt:lpstr>华文楷体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103</cp:revision>
  <dcterms:created xsi:type="dcterms:W3CDTF">2014-11-28T15:17:00Z</dcterms:created>
  <dcterms:modified xsi:type="dcterms:W3CDTF">2021-01-06T00:38:32Z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