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4.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256" r:id="rId2"/>
    <p:sldId id="373" r:id="rId3"/>
    <p:sldId id="258" r:id="rId4"/>
    <p:sldId id="265" r:id="rId5"/>
    <p:sldId id="267" r:id="rId6"/>
    <p:sldId id="259" r:id="rId7"/>
    <p:sldId id="275" r:id="rId8"/>
    <p:sldId id="347" r:id="rId9"/>
    <p:sldId id="276" r:id="rId10"/>
    <p:sldId id="295" r:id="rId11"/>
    <p:sldId id="374" r:id="rId12"/>
    <p:sldId id="375" r:id="rId13"/>
    <p:sldId id="272" r:id="rId14"/>
    <p:sldId id="376" r:id="rId15"/>
    <p:sldId id="372" r:id="rId16"/>
    <p:sldId id="371" r:id="rId17"/>
    <p:sldId id="339" r:id="rId18"/>
    <p:sldId id="340" r:id="rId19"/>
    <p:sldId id="341" r:id="rId20"/>
    <p:sldId id="342" r:id="rId21"/>
    <p:sldId id="343" r:id="rId22"/>
    <p:sldId id="345" r:id="rId23"/>
    <p:sldId id="334" r:id="rId24"/>
    <p:sldId id="323" r:id="rId25"/>
    <p:sldId id="324" r:id="rId26"/>
    <p:sldId id="325" r:id="rId27"/>
    <p:sldId id="326" r:id="rId28"/>
    <p:sldId id="337" r:id="rId29"/>
    <p:sldId id="338" r:id="rId30"/>
    <p:sldId id="331" r:id="rId31"/>
    <p:sldId id="281" r:id="rId32"/>
    <p:sldId id="280" r:id="rId33"/>
  </p:sldIdLst>
  <p:sldSz cx="12192000" cy="6858000"/>
  <p:notesSz cx="7104063" cy="10234613"/>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B"/>
    <a:srgbClr val="34705E"/>
    <a:srgbClr val="EDF8F1"/>
    <a:srgbClr val="FFFFFF"/>
    <a:srgbClr val="476682"/>
    <a:srgbClr val="4E7999"/>
    <a:srgbClr val="F9FCFE"/>
    <a:srgbClr val="D8F0E1"/>
    <a:srgbClr val="98EDB6"/>
    <a:srgbClr val="73C9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18" autoAdjust="0"/>
  </p:normalViewPr>
  <p:slideViewPr>
    <p:cSldViewPr snapToGrid="0">
      <p:cViewPr varScale="1">
        <p:scale>
          <a:sx n="109" d="100"/>
          <a:sy n="109" d="100"/>
        </p:scale>
        <p:origin x="61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8AA890-B99E-45CF-B993-5F064FC7B865}"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1CEFE6-8909-48D0-BA4D-736F6D433DB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8AA890-B99E-45CF-B993-5F064FC7B865}"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F1102C-FAD4-459D-8C7A-106E6431C5A1}"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32</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transition spd="slow" advClick="0" advTm="200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Tree>
  </p:cSld>
  <p:clrMapOvr>
    <a:masterClrMapping/>
  </p:clrMapOvr>
  <p:transition spd="slow" advClick="0" advTm="200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advClick="0" advTm="200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9600" y="6356351"/>
            <a:ext cx="2844800" cy="365125"/>
          </a:xfrm>
        </p:spPr>
        <p:txBody>
          <a:bodyPr/>
          <a:lstStyle/>
          <a:p>
            <a:fld id="{D127DCB1-0208-41E5-AB24-836646FF8A54}" type="datetimeFigureOut">
              <a:rPr lang="zh-CN" altLang="en-US" smtClean="0"/>
              <a:t>2021/1/4</a:t>
            </a:fld>
            <a:endParaRPr lang="zh-CN" altLang="en-US"/>
          </a:p>
        </p:txBody>
      </p:sp>
      <p:sp>
        <p:nvSpPr>
          <p:cNvPr id="5" name="页脚占位符 4"/>
          <p:cNvSpPr>
            <a:spLocks noGrp="1"/>
          </p:cNvSpPr>
          <p:nvPr>
            <p:ph type="ftr" sz="quarter" idx="11"/>
          </p:nvPr>
        </p:nvSpPr>
        <p:spPr>
          <a:xfrm>
            <a:off x="4165600" y="6356351"/>
            <a:ext cx="3860800" cy="365125"/>
          </a:xfr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p:spPr>
        <p:txBody>
          <a:bodyPr/>
          <a:lstStyle/>
          <a:p>
            <a:fld id="{4D73501D-EC38-490D-9D43-C024D6776DB2}" type="slidenum">
              <a:rPr lang="zh-CN" altLang="en-US" smtClean="0"/>
              <a:t>‹#›</a:t>
            </a:fld>
            <a:endParaRPr lang="zh-CN" altLang="en-US"/>
          </a:p>
        </p:txBody>
      </p:sp>
    </p:spTree>
  </p:cSld>
  <p:clrMapOvr>
    <a:masterClrMapping/>
  </p:clrMapOvr>
  <p:transition spd="slow" advClick="0" advTm="200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61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p:spPr>
        <p:txBody>
          <a:bodyPr/>
          <a:lstStyle/>
          <a:p>
            <a:fld id="{42BF0E76-E6F9-4125-90CD-90F8EE17D5E5}" type="datetime1">
              <a:rPr lang="zh-CN" altLang="en-US" smtClean="0"/>
              <a:t>2021/1/4</a:t>
            </a:fld>
            <a:endParaRPr lang="zh-CN" altLang="en-US"/>
          </a:p>
        </p:txBody>
      </p:sp>
      <p:sp>
        <p:nvSpPr>
          <p:cNvPr id="6" name="灯片编号占位符 5"/>
          <p:cNvSpPr>
            <a:spLocks noGrp="1"/>
          </p:cNvSpPr>
          <p:nvPr>
            <p:ph type="sldNum" sz="quarter" idx="12"/>
          </p:nvPr>
        </p:nvSpPr>
        <p:spPr>
          <a:xfrm>
            <a:off x="3887755" y="6405331"/>
            <a:ext cx="2844800" cy="365126"/>
          </a:xfrm>
          <a:prstGeom prst="rect">
            <a:avLst/>
          </a:prstGeom>
        </p:spPr>
        <p:txBody>
          <a:bodyPr/>
          <a:lstStyle/>
          <a:p>
            <a:fld id="{916F26BD-DE47-4663-A93D-9EEAA433414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DF8F1"/>
        </a:solidFill>
        <a:effectLst/>
      </p:bgPr>
    </p:bg>
    <p:spTree>
      <p:nvGrpSpPr>
        <p:cNvPr id="1" name=""/>
        <p:cNvGrpSpPr/>
        <p:nvPr/>
      </p:nvGrpSpPr>
      <p:grpSpPr>
        <a:xfrm>
          <a:off x="0" y="0"/>
          <a:ext cx="0" cy="0"/>
          <a:chOff x="0" y="0"/>
          <a:chExt cx="0" cy="0"/>
        </a:xfrm>
      </p:grpSpPr>
      <p:sp>
        <p:nvSpPr>
          <p:cNvPr id="12" name="文本框 11"/>
          <p:cNvSpPr txBox="1"/>
          <p:nvPr userDrawn="1"/>
        </p:nvSpPr>
        <p:spPr>
          <a:xfrm>
            <a:off x="3869690" y="2025650"/>
            <a:ext cx="4730115" cy="1476375"/>
          </a:xfrm>
          <a:prstGeom prst="rect">
            <a:avLst/>
          </a:prstGeom>
          <a:noFill/>
        </p:spPr>
        <p:txBody>
          <a:bodyPr wrap="square" rtlCol="0" anchor="t">
            <a:spAutoFit/>
          </a:bodyPr>
          <a:lstStyle/>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感谢您下载包图网平台上提供的</a:t>
            </a:r>
            <a:r>
              <a:rPr lang="en-US" altLang="zh-CN" dirty="0">
                <a:solidFill>
                  <a:schemeClr val="tx1">
                    <a:lumMod val="75000"/>
                    <a:lumOff val="25000"/>
                    <a:alpha val="0"/>
                  </a:schemeClr>
                </a:solidFill>
                <a:latin typeface="宋体" panose="02010600030101010101" pitchFamily="2" charset="-122"/>
                <a:ea typeface="宋体" panose="02010600030101010101" pitchFamily="2" charset="-122"/>
                <a:sym typeface="+mn-ea"/>
              </a:rPr>
              <a:t>PPT</a:t>
            </a:r>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作品，</a:t>
            </a:r>
          </a:p>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为了您和包图网以及原创作者的利益，请</a:t>
            </a:r>
          </a:p>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勿复制、传播、销售，否则将承担法律责</a:t>
            </a:r>
          </a:p>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任！包图网将对作品进行维权，按照传播</a:t>
            </a:r>
          </a:p>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下载次数进行十倍的索取赔偿！</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slow" advClick="0" advTm="2000">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6.png"/><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4.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notesSlide" Target="../notesSlides/notesSlide14.xml"/><Relationship Id="rId7" Type="http://schemas.openxmlformats.org/officeDocument/2006/relationships/image" Target="../media/image40.png"/><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image" Target="../media/image14.png"/><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14.png"/><Relationship Id="rId4" Type="http://schemas.openxmlformats.org/officeDocument/2006/relationships/image" Target="../media/image53.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49.png"/><Relationship Id="rId4" Type="http://schemas.openxmlformats.org/officeDocument/2006/relationships/image" Target="../media/image55.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62.png"/><Relationship Id="rId5" Type="http://schemas.openxmlformats.org/officeDocument/2006/relationships/image" Target="../media/image61.GIF"/><Relationship Id="rId4" Type="http://schemas.openxmlformats.org/officeDocument/2006/relationships/image" Target="../media/image60.GIF"/></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62.png"/><Relationship Id="rId5" Type="http://schemas.openxmlformats.org/officeDocument/2006/relationships/image" Target="../media/image64.GIF"/><Relationship Id="rId4" Type="http://schemas.openxmlformats.org/officeDocument/2006/relationships/image" Target="../media/image63.GIF"/></Relationships>
</file>

<file path=ppt/slides/_rels/slide2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62.png"/><Relationship Id="rId5" Type="http://schemas.openxmlformats.org/officeDocument/2006/relationships/image" Target="../media/image66.GIF"/><Relationship Id="rId4" Type="http://schemas.openxmlformats.org/officeDocument/2006/relationships/image" Target="../media/image65.GIF"/></Relationships>
</file>

<file path=ppt/slides/_rels/slide27.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68.GIF"/><Relationship Id="rId4" Type="http://schemas.openxmlformats.org/officeDocument/2006/relationships/image" Target="../media/image67.GIF"/></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70.png"/><Relationship Id="rId5" Type="http://schemas.openxmlformats.org/officeDocument/2006/relationships/image" Target="../media/image16.png"/><Relationship Id="rId4" Type="http://schemas.openxmlformats.org/officeDocument/2006/relationships/image" Target="../media/image69.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72.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54.png"/><Relationship Id="rId4" Type="http://schemas.openxmlformats.org/officeDocument/2006/relationships/image" Target="../media/image71.png"/></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74.png"/><Relationship Id="rId4" Type="http://schemas.openxmlformats.org/officeDocument/2006/relationships/image" Target="../media/image73.png"/></Relationships>
</file>

<file path=ppt/slides/_rels/slide3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45c407e3387dca278e382816eec1a0d2"/>
          <p:cNvPicPr>
            <a:picLocks noChangeAspect="1"/>
          </p:cNvPicPr>
          <p:nvPr/>
        </p:nvPicPr>
        <p:blipFill>
          <a:blip r:embed="rId3"/>
          <a:stretch>
            <a:fillRect/>
          </a:stretch>
        </p:blipFill>
        <p:spPr>
          <a:xfrm>
            <a:off x="0" y="2477770"/>
            <a:ext cx="12192000" cy="4380230"/>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5602" y="-584185"/>
            <a:ext cx="10870565" cy="7675850"/>
          </a:xfrm>
          <a:prstGeom prst="rect">
            <a:avLst/>
          </a:prstGeom>
        </p:spPr>
      </p:pic>
      <p:pic>
        <p:nvPicPr>
          <p:cNvPr id="3" name="图片 2"/>
          <p:cNvPicPr>
            <a:picLocks noChangeAspect="1"/>
          </p:cNvPicPr>
          <p:nvPr/>
        </p:nvPicPr>
        <p:blipFill rotWithShape="1">
          <a:blip r:embed="rId5">
            <a:extLst>
              <a:ext uri="{28A0092B-C50C-407E-A947-70E740481C1C}">
                <a14:useLocalDpi xmlns:a14="http://schemas.microsoft.com/office/drawing/2010/main" val="0"/>
              </a:ext>
            </a:extLst>
          </a:blip>
          <a:srcRect l="4193" t="2191" r="2694" b="6031"/>
          <a:stretch>
            <a:fillRect/>
          </a:stretch>
        </p:blipFill>
        <p:spPr>
          <a:xfrm>
            <a:off x="-398780" y="1823720"/>
            <a:ext cx="5638165" cy="5125085"/>
          </a:xfrm>
          <a:prstGeom prst="rect">
            <a:avLst/>
          </a:prstGeom>
        </p:spPr>
      </p:pic>
      <p:sp>
        <p:nvSpPr>
          <p:cNvPr id="4" name="文本框 3"/>
          <p:cNvSpPr txBox="1"/>
          <p:nvPr/>
        </p:nvSpPr>
        <p:spPr>
          <a:xfrm>
            <a:off x="4570095" y="2654300"/>
            <a:ext cx="5021580" cy="1198880"/>
          </a:xfrm>
          <a:prstGeom prst="rect">
            <a:avLst/>
          </a:prstGeom>
          <a:noFill/>
        </p:spPr>
        <p:txBody>
          <a:bodyPr wrap="square" rtlCol="0">
            <a:spAutoFit/>
          </a:bodyPr>
          <a:lstStyle/>
          <a:p>
            <a:pPr algn="ctr"/>
            <a:r>
              <a:rPr lang="zh-CN" altLang="en-US" sz="7200" b="1" spc="300" dirty="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latin typeface="方正稚艺简体" panose="03000509000000000000" pitchFamily="65" charset="-122"/>
                <a:ea typeface="方正稚艺简体" panose="03000509000000000000" pitchFamily="65" charset="-122"/>
                <a:sym typeface="+mn-ea"/>
              </a:rPr>
              <a:t>世界动物日</a:t>
            </a:r>
          </a:p>
        </p:txBody>
      </p:sp>
      <p:sp>
        <p:nvSpPr>
          <p:cNvPr id="5" name="文本框 4"/>
          <p:cNvSpPr txBox="1"/>
          <p:nvPr/>
        </p:nvSpPr>
        <p:spPr>
          <a:xfrm>
            <a:off x="5462905" y="3992880"/>
            <a:ext cx="3235960" cy="521970"/>
          </a:xfrm>
          <a:prstGeom prst="rect">
            <a:avLst/>
          </a:prstGeom>
          <a:noFill/>
        </p:spPr>
        <p:txBody>
          <a:bodyPr wrap="square" rtlCol="0">
            <a:spAutoFit/>
          </a:bodyPr>
          <a:lstStyle/>
          <a:p>
            <a:r>
              <a:rPr lang="zh-CN" altLang="en-US" sz="2800" dirty="0">
                <a:solidFill>
                  <a:schemeClr val="bg1"/>
                </a:solidFill>
                <a:latin typeface="方正稚艺简体" panose="03000509000000000000" pitchFamily="65" charset="-122"/>
                <a:ea typeface="方正稚艺简体" panose="03000509000000000000" pitchFamily="65" charset="-122"/>
              </a:rPr>
              <a:t>爱护动物从我做起</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iterate type="lt">
                                    <p:tmPct val="0"/>
                                  </p:iterate>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8" presetClass="entr" presetSubtype="0" accel="50000" fill="hold" grpId="1" nodeType="afterEffect">
                                  <p:stCondLst>
                                    <p:cond delay="0"/>
                                  </p:stCondLst>
                                  <p:iterate type="lt">
                                    <p:tmPct val="50000"/>
                                  </p:iterate>
                                  <p:childTnLst>
                                    <p:set>
                                      <p:cBhvr>
                                        <p:cTn id="16" dur="1" fill="hold">
                                          <p:stCondLst>
                                            <p:cond delay="0"/>
                                          </p:stCondLst>
                                        </p:cTn>
                                        <p:tgtEl>
                                          <p:spTgt spid="4"/>
                                        </p:tgtEl>
                                        <p:attrNameLst>
                                          <p:attrName>style.visibility</p:attrName>
                                        </p:attrNameLst>
                                      </p:cBhvr>
                                      <p:to>
                                        <p:strVal val="visible"/>
                                      </p:to>
                                    </p:set>
                                    <p:set>
                                      <p:cBhvr>
                                        <p:cTn id="17" dur="228" fill="hold">
                                          <p:stCondLst>
                                            <p:cond delay="0"/>
                                          </p:stCondLst>
                                        </p:cTn>
                                        <p:tgtEl>
                                          <p:spTgt spid="4"/>
                                        </p:tgtEl>
                                        <p:attrNameLst>
                                          <p:attrName>style.rotation</p:attrName>
                                        </p:attrNameLst>
                                      </p:cBhvr>
                                      <p:to>
                                        <p:strVal val="-45.0"/>
                                      </p:to>
                                    </p:set>
                                    <p:anim calcmode="lin" valueType="num">
                                      <p:cBhvr>
                                        <p:cTn id="18" dur="228" fill="hold">
                                          <p:stCondLst>
                                            <p:cond delay="228"/>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19" dur="228"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20" dur="78" decel="50000" autoRev="1" fill="hold">
                                          <p:stCondLst>
                                            <p:cond delay="228"/>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21" dur="68" fill="hold">
                                          <p:stCondLst>
                                            <p:cond delay="432"/>
                                          </p:stCondLst>
                                        </p:cTn>
                                        <p:tgtEl>
                                          <p:spTgt spid="4"/>
                                        </p:tgtEl>
                                        <p:attrNameLst>
                                          <p:attrName>ppt_y</p:attrName>
                                        </p:attrNameLst>
                                      </p:cBhvr>
                                      <p:tavLst>
                                        <p:tav tm="0">
                                          <p:val>
                                            <p:strVal val="#ppt_y-(0.354*#ppt_w-0.172*#ppt_h)"/>
                                          </p:val>
                                        </p:tav>
                                        <p:tav tm="100000">
                                          <p:val>
                                            <p:strVal val="#ppt_y"/>
                                          </p:val>
                                        </p:tav>
                                      </p:tavLst>
                                    </p:anim>
                                  </p:childTnLst>
                                </p:cTn>
                              </p:par>
                            </p:childTnLst>
                          </p:cTn>
                        </p:par>
                        <p:par>
                          <p:cTn id="22" fill="hold">
                            <p:stCondLst>
                              <p:cond delay="3000"/>
                            </p:stCondLst>
                            <p:childTnLst>
                              <p:par>
                                <p:cTn id="23" presetID="22" presetClass="entr" presetSubtype="4"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descr="45c407e3387dca278e382816eec1a0d2"/>
          <p:cNvPicPr>
            <a:picLocks noChangeAspect="1"/>
          </p:cNvPicPr>
          <p:nvPr/>
        </p:nvPicPr>
        <p:blipFill>
          <a:blip r:embed="rId3"/>
          <a:stretch>
            <a:fillRect/>
          </a:stretch>
        </p:blipFill>
        <p:spPr>
          <a:xfrm>
            <a:off x="-38100" y="3185160"/>
            <a:ext cx="12268200" cy="3679190"/>
          </a:xfrm>
          <a:prstGeom prst="rect">
            <a:avLst/>
          </a:prstGeom>
        </p:spPr>
      </p:pic>
      <p:sp>
        <p:nvSpPr>
          <p:cNvPr id="8" name="文本框 18"/>
          <p:cNvSpPr txBox="1">
            <a:spLocks noChangeArrowheads="1"/>
          </p:cNvSpPr>
          <p:nvPr/>
        </p:nvSpPr>
        <p:spPr bwMode="auto">
          <a:xfrm>
            <a:off x="3411220" y="1216025"/>
            <a:ext cx="513207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nSpc>
                <a:spcPct val="100000"/>
              </a:lnSpc>
              <a:spcBef>
                <a:spcPct val="0"/>
              </a:spcBef>
              <a:buNone/>
            </a:pPr>
            <a:r>
              <a:rPr lang="en-US" altLang="zh-CN" sz="1800" dirty="0">
                <a:solidFill>
                  <a:srgbClr val="476682"/>
                </a:solidFill>
                <a:latin typeface="微软雅黑" panose="020B0503020204020204" charset="-122"/>
                <a:ea typeface="微软雅黑" panose="020B0503020204020204" charset="-122"/>
                <a:cs typeface="微软雅黑" panose="020B0503020204020204" charset="-122"/>
                <a:sym typeface="+mn-ea"/>
              </a:rPr>
              <a:t>        </a:t>
            </a:r>
            <a:r>
              <a:rPr lang="zh-CN" altLang="en-US" sz="1800" dirty="0">
                <a:solidFill>
                  <a:srgbClr val="476682"/>
                </a:solidFill>
                <a:latin typeface="微软雅黑" panose="020B0503020204020204" charset="-122"/>
                <a:ea typeface="微软雅黑" panose="020B0503020204020204" charset="-122"/>
                <a:cs typeface="微软雅黑" panose="020B0503020204020204" charset="-122"/>
                <a:sym typeface="+mn-ea"/>
              </a:rPr>
              <a:t>弯角剑羚，又名白长角羚及白剑羚，以前生活于整个北非地区。现在一般认为弯角剑羚已经在野外灭绝，但有报道称小部份仍在尼日尔中部及乍得生存。人工饲养的弯角剑羚寿命在</a:t>
            </a:r>
            <a:r>
              <a:rPr lang="en-US" altLang="zh-CN" sz="1800" dirty="0">
                <a:solidFill>
                  <a:srgbClr val="476682"/>
                </a:solidFill>
                <a:latin typeface="微软雅黑" panose="020B0503020204020204" charset="-122"/>
                <a:ea typeface="微软雅黑" panose="020B0503020204020204" charset="-122"/>
                <a:cs typeface="微软雅黑" panose="020B0503020204020204" charset="-122"/>
                <a:sym typeface="+mn-ea"/>
              </a:rPr>
              <a:t>15-21</a:t>
            </a:r>
            <a:r>
              <a:rPr lang="zh-CN" altLang="en-US" sz="1800" dirty="0">
                <a:solidFill>
                  <a:srgbClr val="476682"/>
                </a:solidFill>
                <a:latin typeface="微软雅黑" panose="020B0503020204020204" charset="-122"/>
                <a:ea typeface="微软雅黑" panose="020B0503020204020204" charset="-122"/>
                <a:cs typeface="微软雅黑" panose="020B0503020204020204" charset="-122"/>
                <a:sym typeface="+mn-ea"/>
              </a:rPr>
              <a:t>岁</a:t>
            </a:r>
          </a:p>
        </p:txBody>
      </p:sp>
      <p:grpSp>
        <p:nvGrpSpPr>
          <p:cNvPr id="4" name="组合 3"/>
          <p:cNvGrpSpPr/>
          <p:nvPr/>
        </p:nvGrpSpPr>
        <p:grpSpPr>
          <a:xfrm>
            <a:off x="3261995" y="2692400"/>
            <a:ext cx="5668010" cy="3663315"/>
            <a:chOff x="155126" y="1552462"/>
            <a:chExt cx="6822219" cy="4409555"/>
          </a:xfrm>
        </p:grpSpPr>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126" y="1552462"/>
              <a:ext cx="6822219" cy="4409555"/>
            </a:xfrm>
            <a:prstGeom prst="rect">
              <a:avLst/>
            </a:prstGeom>
          </p:spPr>
        </p:pic>
        <p:sp>
          <p:nvSpPr>
            <p:cNvPr id="13" name="矩形: 圆角 4"/>
            <p:cNvSpPr/>
            <p:nvPr/>
          </p:nvSpPr>
          <p:spPr>
            <a:xfrm>
              <a:off x="1037068" y="2243159"/>
              <a:ext cx="4983480" cy="316992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pic>
        <p:nvPicPr>
          <p:cNvPr id="16" name="图片 15"/>
          <p:cNvPicPr>
            <a:picLocks noChangeAspect="1"/>
          </p:cNvPicPr>
          <p:nvPr/>
        </p:nvPicPr>
        <p:blipFill>
          <a:blip r:embed="rId5"/>
          <a:stretch>
            <a:fillRect/>
          </a:stretch>
        </p:blipFill>
        <p:spPr>
          <a:xfrm>
            <a:off x="3994785" y="3290570"/>
            <a:ext cx="4178300" cy="2609215"/>
          </a:xfrm>
          <a:prstGeom prst="roundRect">
            <a:avLst/>
          </a:prstGeom>
        </p:spPr>
      </p:pic>
      <p:sp>
        <p:nvSpPr>
          <p:cNvPr id="2" name="矩形 1"/>
          <p:cNvSpPr/>
          <p:nvPr/>
        </p:nvSpPr>
        <p:spPr>
          <a:xfrm>
            <a:off x="20043" y="314618"/>
            <a:ext cx="5779083" cy="369332"/>
          </a:xfrm>
          <a:prstGeom prst="rect">
            <a:avLst/>
          </a:prstGeom>
        </p:spPr>
        <p:txBody>
          <a:bodyPr wrap="none">
            <a:spAutoFit/>
          </a:bodyPr>
          <a:lstStyle/>
          <a:p>
            <a:pPr algn="ctr"/>
            <a:r>
              <a:rPr lang="zh-CN" altLang="en-US" b="1" dirty="0">
                <a:solidFill>
                  <a:srgbClr val="34705E"/>
                </a:solidFill>
                <a:latin typeface="微软雅黑" panose="020B0503020204020204" charset="-122"/>
                <a:ea typeface="微软雅黑" panose="020B0503020204020204" charset="-122"/>
                <a:cs typeface="微软雅黑" panose="020B0503020204020204" charset="-122"/>
              </a:rPr>
              <a:t>物种保护级别：野外绝灭 </a:t>
            </a:r>
            <a:r>
              <a:rPr lang="en-US" altLang="zh-CN" b="1" dirty="0">
                <a:solidFill>
                  <a:srgbClr val="34705E"/>
                </a:solidFill>
                <a:latin typeface="微软雅黑" panose="020B0503020204020204" charset="-122"/>
                <a:ea typeface="微软雅黑" panose="020B0503020204020204" charset="-122"/>
                <a:cs typeface="微软雅黑" panose="020B0503020204020204" charset="-122"/>
              </a:rPr>
              <a:t>Extinct in the Wild</a:t>
            </a:r>
            <a:r>
              <a:rPr lang="zh-CN" altLang="en-US" b="1" dirty="0">
                <a:solidFill>
                  <a:srgbClr val="34705E"/>
                </a:solidFill>
                <a:latin typeface="微软雅黑" panose="020B0503020204020204" charset="-122"/>
                <a:ea typeface="微软雅黑" panose="020B0503020204020204" charset="-122"/>
                <a:cs typeface="微软雅黑" panose="020B0503020204020204" charset="-122"/>
              </a:rPr>
              <a:t>（</a:t>
            </a:r>
            <a:r>
              <a:rPr lang="en-US" altLang="zh-CN" b="1" dirty="0">
                <a:solidFill>
                  <a:srgbClr val="34705E"/>
                </a:solidFill>
                <a:latin typeface="微软雅黑" panose="020B0503020204020204" charset="-122"/>
                <a:ea typeface="微软雅黑" panose="020B0503020204020204" charset="-122"/>
                <a:cs typeface="微软雅黑" panose="020B0503020204020204" charset="-122"/>
              </a:rPr>
              <a:t>EW</a:t>
            </a:r>
            <a:r>
              <a:rPr lang="zh-CN" altLang="en-US" b="1" dirty="0">
                <a:solidFill>
                  <a:srgbClr val="34705E"/>
                </a:solidFill>
                <a:latin typeface="微软雅黑" panose="020B0503020204020204" charset="-122"/>
                <a:ea typeface="微软雅黑" panose="020B0503020204020204" charset="-122"/>
                <a:cs typeface="微软雅黑" panose="020B0503020204020204" charset="-122"/>
              </a:rPr>
              <a:t>）</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6ccb8bc6dbe83c6ae811819d70909b6f"/>
          <p:cNvPicPr>
            <a:picLocks noChangeAspect="1"/>
          </p:cNvPicPr>
          <p:nvPr/>
        </p:nvPicPr>
        <p:blipFill>
          <a:blip r:embed="rId4"/>
          <a:srcRect t="29675"/>
          <a:stretch>
            <a:fillRect/>
          </a:stretch>
        </p:blipFill>
        <p:spPr>
          <a:xfrm>
            <a:off x="-62230" y="4377690"/>
            <a:ext cx="12261215" cy="2498090"/>
          </a:xfrm>
          <a:prstGeom prst="rect">
            <a:avLst/>
          </a:prstGeom>
        </p:spPr>
      </p:pic>
      <p:pic>
        <p:nvPicPr>
          <p:cNvPr id="4" name="图片 3" descr="11"/>
          <p:cNvPicPr>
            <a:picLocks noChangeAspect="1"/>
          </p:cNvPicPr>
          <p:nvPr/>
        </p:nvPicPr>
        <p:blipFill>
          <a:blip r:embed="rId5"/>
          <a:stretch>
            <a:fillRect/>
          </a:stretch>
        </p:blipFill>
        <p:spPr>
          <a:xfrm>
            <a:off x="3367206" y="644857"/>
            <a:ext cx="6131291" cy="6046788"/>
          </a:xfrm>
          <a:prstGeom prst="rect">
            <a:avLst/>
          </a:prstGeom>
          <a:noFill/>
          <a:ln w="9525">
            <a:noFill/>
          </a:ln>
        </p:spPr>
      </p:pic>
      <p:pic>
        <p:nvPicPr>
          <p:cNvPr id="6" name="PA_库_图片 5"/>
          <p:cNvPicPr>
            <a:picLocks noChangeAspect="1"/>
          </p:cNvPicPr>
          <p:nvPr>
            <p:custDataLst>
              <p:tags r:id="rId1"/>
            </p:custDataLst>
          </p:nvPr>
        </p:nvPicPr>
        <p:blipFill>
          <a:blip r:embed="rId6"/>
          <a:stretch>
            <a:fillRect/>
          </a:stretch>
        </p:blipFill>
        <p:spPr>
          <a:xfrm>
            <a:off x="1116965" y="1781810"/>
            <a:ext cx="2759075" cy="4910455"/>
          </a:xfrm>
          <a:prstGeom prst="rect">
            <a:avLst/>
          </a:prstGeom>
        </p:spPr>
      </p:pic>
      <p:sp>
        <p:nvSpPr>
          <p:cNvPr id="9" name="文本框 8"/>
          <p:cNvSpPr txBox="1"/>
          <p:nvPr/>
        </p:nvSpPr>
        <p:spPr>
          <a:xfrm>
            <a:off x="4056782" y="2359457"/>
            <a:ext cx="3709132" cy="583565"/>
          </a:xfrm>
          <a:prstGeom prst="rect">
            <a:avLst/>
          </a:prstGeom>
          <a:noFill/>
        </p:spPr>
        <p:txBody>
          <a:bodyPr wrap="square" rtlCol="0">
            <a:spAutoFit/>
          </a:bodyPr>
          <a:lstStyle>
            <a:defPPr>
              <a:defRPr lang="zh-CN"/>
            </a:defPPr>
            <a:lvl1pPr algn="ctr">
              <a:defRPr sz="3600" b="1" spc="600">
                <a:solidFill>
                  <a:srgbClr val="C14F34"/>
                </a:solidFill>
                <a:latin typeface="+mj-ea"/>
                <a:ea typeface="+mj-ea"/>
              </a:defRPr>
            </a:lvl1pPr>
          </a:lstStyle>
          <a:p>
            <a:r>
              <a:rPr lang="en-US" altLang="zh-CN" sz="3200" dirty="0">
                <a:solidFill>
                  <a:srgbClr val="FF999B"/>
                </a:solidFill>
                <a:latin typeface="微软雅黑" panose="020B0503020204020204" charset="-122"/>
                <a:ea typeface="微软雅黑" panose="020B0503020204020204" charset="-122"/>
                <a:cs typeface="微软雅黑" panose="020B0503020204020204" charset="-122"/>
                <a:sym typeface="+mn-ea"/>
              </a:rPr>
              <a:t>Saiga</a:t>
            </a:r>
            <a:r>
              <a:rPr lang="zh-CN" altLang="en-US" sz="3200" dirty="0">
                <a:solidFill>
                  <a:srgbClr val="FF999B"/>
                </a:solidFill>
                <a:latin typeface="微软雅黑" panose="020B0503020204020204" charset="-122"/>
                <a:ea typeface="微软雅黑" panose="020B0503020204020204" charset="-122"/>
                <a:cs typeface="微软雅黑" panose="020B0503020204020204" charset="-122"/>
                <a:sym typeface="+mn-ea"/>
              </a:rPr>
              <a:t>高鼻羚羊</a:t>
            </a:r>
          </a:p>
        </p:txBody>
      </p:sp>
      <p:sp>
        <p:nvSpPr>
          <p:cNvPr id="5" name="矩形 4"/>
          <p:cNvSpPr/>
          <p:nvPr/>
        </p:nvSpPr>
        <p:spPr>
          <a:xfrm>
            <a:off x="4286885" y="3088005"/>
            <a:ext cx="3479165" cy="1814830"/>
          </a:xfrm>
          <a:prstGeom prst="rect">
            <a:avLst/>
          </a:prstGeom>
          <a:noFill/>
          <a:extLst>
            <a:ext uri="{909E8E84-426E-40DD-AFC4-6F175D3DCCD1}">
              <a14:hiddenFill xmlns:a14="http://schemas.microsoft.com/office/drawing/2010/main">
                <a:solidFill>
                  <a:srgbClr val="D8F0E1">
                    <a:alpha val="71000"/>
                  </a:srgbClr>
                </a:solidFill>
              </a14:hiddenFill>
            </a:ext>
          </a:extLst>
        </p:spPr>
        <p:txBody>
          <a:bodyPr wrap="square">
            <a:spAutoFit/>
          </a:bodyPr>
          <a:lstStyle/>
          <a:p>
            <a:r>
              <a:rPr lang="zh-CN" altLang="en-US" sz="1600" dirty="0">
                <a:solidFill>
                  <a:srgbClr val="476682"/>
                </a:solidFill>
                <a:latin typeface="微软雅黑" panose="020B0503020204020204" charset="-122"/>
                <a:ea typeface="微软雅黑" panose="020B0503020204020204" charset="-122"/>
                <a:cs typeface="微软雅黑" panose="020B0503020204020204" charset="-122"/>
              </a:rPr>
              <a:t>栖息地为哈萨克、乌兹别克、土库曼斯坦、俄罗斯及蒙古。</a:t>
            </a:r>
            <a:r>
              <a:rPr lang="en-US" altLang="zh-CN" sz="1600" dirty="0">
                <a:solidFill>
                  <a:srgbClr val="476682"/>
                </a:solidFill>
                <a:latin typeface="微软雅黑" panose="020B0503020204020204" charset="-122"/>
                <a:ea typeface="微软雅黑" panose="020B0503020204020204" charset="-122"/>
                <a:cs typeface="微软雅黑" panose="020B0503020204020204" charset="-122"/>
              </a:rPr>
              <a:t>2002</a:t>
            </a:r>
            <a:r>
              <a:rPr lang="zh-CN" altLang="en-US" sz="1600" dirty="0">
                <a:solidFill>
                  <a:srgbClr val="476682"/>
                </a:solidFill>
                <a:latin typeface="微软雅黑" panose="020B0503020204020204" charset="-122"/>
                <a:ea typeface="微软雅黑" panose="020B0503020204020204" charset="-122"/>
                <a:cs typeface="微软雅黑" panose="020B0503020204020204" charset="-122"/>
              </a:rPr>
              <a:t>年被</a:t>
            </a:r>
            <a:r>
              <a:rPr lang="en-US" altLang="zh-CN" sz="1600" dirty="0">
                <a:solidFill>
                  <a:srgbClr val="476682"/>
                </a:solidFill>
                <a:latin typeface="微软雅黑" panose="020B0503020204020204" charset="-122"/>
                <a:ea typeface="微软雅黑" panose="020B0503020204020204" charset="-122"/>
                <a:cs typeface="微软雅黑" panose="020B0503020204020204" charset="-122"/>
              </a:rPr>
              <a:t>IUCN</a:t>
            </a:r>
            <a:r>
              <a:rPr lang="zh-CN" altLang="en-US" sz="1600" dirty="0">
                <a:solidFill>
                  <a:srgbClr val="476682"/>
                </a:solidFill>
                <a:latin typeface="微软雅黑" panose="020B0503020204020204" charset="-122"/>
                <a:ea typeface="微软雅黑" panose="020B0503020204020204" charset="-122"/>
                <a:cs typeface="微软雅黑" panose="020B0503020204020204" charset="-122"/>
              </a:rPr>
              <a:t>列为濒危。</a:t>
            </a:r>
            <a:endParaRPr lang="en-US" altLang="zh-CN" sz="1600" dirty="0">
              <a:solidFill>
                <a:srgbClr val="476682"/>
              </a:solidFill>
              <a:latin typeface="微软雅黑" panose="020B0503020204020204" charset="-122"/>
              <a:ea typeface="微软雅黑" panose="020B0503020204020204" charset="-122"/>
              <a:cs typeface="微软雅黑" panose="020B0503020204020204" charset="-122"/>
            </a:endParaRPr>
          </a:p>
          <a:p>
            <a:endParaRPr lang="en-US" altLang="zh-CN" sz="1600" dirty="0">
              <a:solidFill>
                <a:srgbClr val="476682"/>
              </a:solidFill>
              <a:latin typeface="微软雅黑" panose="020B0503020204020204" charset="-122"/>
              <a:ea typeface="微软雅黑" panose="020B0503020204020204" charset="-122"/>
              <a:cs typeface="微软雅黑" panose="020B0503020204020204" charset="-122"/>
            </a:endParaRPr>
          </a:p>
          <a:p>
            <a:r>
              <a:rPr lang="zh-CN" altLang="en-US" sz="1600" dirty="0">
                <a:solidFill>
                  <a:srgbClr val="476682"/>
                </a:solidFill>
                <a:latin typeface="微软雅黑" panose="020B0503020204020204" charset="-122"/>
                <a:ea typeface="微软雅黑" panose="020B0503020204020204" charset="-122"/>
                <a:cs typeface="微软雅黑" panose="020B0503020204020204" charset="-122"/>
              </a:rPr>
              <a:t>主要因素有偷猎 （它们的角非常值钱）、传染性疾病和气候变化，严冬的厚雪覆盖令他们很难以草为食。</a:t>
            </a:r>
          </a:p>
        </p:txBody>
      </p:sp>
      <p:sp>
        <p:nvSpPr>
          <p:cNvPr id="7" name="矩形 6"/>
          <p:cNvSpPr>
            <a:spLocks noChangeArrowheads="1"/>
          </p:cNvSpPr>
          <p:nvPr/>
        </p:nvSpPr>
        <p:spPr bwMode="auto">
          <a:xfrm>
            <a:off x="139261" y="138430"/>
            <a:ext cx="5579989" cy="45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50000"/>
              </a:lnSpc>
            </a:pPr>
            <a:r>
              <a:rPr lang="zh-CN" altLang="en-US" b="1" dirty="0">
                <a:solidFill>
                  <a:srgbClr val="34705E"/>
                </a:solidFill>
                <a:latin typeface="微软雅黑" panose="020B0503020204020204" charset="-122"/>
                <a:ea typeface="微软雅黑" panose="020B0503020204020204" charset="-122"/>
                <a:cs typeface="微软雅黑" panose="020B0503020204020204" charset="-122"/>
                <a:sym typeface="+mn-ea"/>
              </a:rPr>
              <a:t>物种保护级别：极危 </a:t>
            </a:r>
            <a:r>
              <a:rPr lang="en-US" altLang="zh-CN" b="1" dirty="0">
                <a:solidFill>
                  <a:srgbClr val="34705E"/>
                </a:solidFill>
                <a:latin typeface="微软雅黑" panose="020B0503020204020204" charset="-122"/>
                <a:ea typeface="微软雅黑" panose="020B0503020204020204" charset="-122"/>
                <a:cs typeface="微软雅黑" panose="020B0503020204020204" charset="-122"/>
                <a:sym typeface="+mn-ea"/>
              </a:rPr>
              <a:t>Critically Endangered</a:t>
            </a:r>
            <a:r>
              <a:rPr lang="zh-CN" altLang="en-US" b="1" dirty="0">
                <a:solidFill>
                  <a:srgbClr val="34705E"/>
                </a:solidFill>
                <a:latin typeface="微软雅黑" panose="020B0503020204020204" charset="-122"/>
                <a:ea typeface="微软雅黑" panose="020B0503020204020204" charset="-122"/>
                <a:cs typeface="微软雅黑" panose="020B0503020204020204" charset="-122"/>
                <a:sym typeface="+mn-ea"/>
              </a:rPr>
              <a:t>（</a:t>
            </a:r>
            <a:r>
              <a:rPr lang="en-US" altLang="zh-CN" b="1" dirty="0">
                <a:solidFill>
                  <a:srgbClr val="34705E"/>
                </a:solidFill>
                <a:latin typeface="微软雅黑" panose="020B0503020204020204" charset="-122"/>
                <a:ea typeface="微软雅黑" panose="020B0503020204020204" charset="-122"/>
                <a:cs typeface="微软雅黑" panose="020B0503020204020204" charset="-122"/>
                <a:sym typeface="+mn-ea"/>
              </a:rPr>
              <a:t>CR</a:t>
            </a:r>
            <a:r>
              <a:rPr lang="zh-CN" altLang="en-US" b="1" dirty="0">
                <a:solidFill>
                  <a:srgbClr val="34705E"/>
                </a:solidFill>
                <a:latin typeface="微软雅黑" panose="020B0503020204020204" charset="-122"/>
                <a:ea typeface="微软雅黑" panose="020B0503020204020204" charset="-122"/>
                <a:cs typeface="微软雅黑" panose="020B0503020204020204" charset="-122"/>
                <a:sym typeface="+mn-ea"/>
              </a:rPr>
              <a:t>）</a:t>
            </a:r>
          </a:p>
        </p:txBody>
      </p:sp>
      <p:pic>
        <p:nvPicPr>
          <p:cNvPr id="3" name="图片 2"/>
          <p:cNvPicPr>
            <a:picLocks noChangeAspect="1"/>
          </p:cNvPicPr>
          <p:nvPr/>
        </p:nvPicPr>
        <p:blipFill>
          <a:blip r:embed="rId7"/>
          <a:srcRect r="2308"/>
          <a:stretch>
            <a:fillRect/>
          </a:stretch>
        </p:blipFill>
        <p:spPr>
          <a:xfrm>
            <a:off x="8006715" y="2359660"/>
            <a:ext cx="1853565" cy="1816735"/>
          </a:xfrm>
          <a:prstGeom prst="ellipse">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0.05"/>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 calcmode="lin" valueType="num">
                                      <p:cBhvr>
                                        <p:cTn id="9" dur="500" fill="hold"/>
                                        <p:tgtEl>
                                          <p:spTgt spid="7"/>
                                        </p:tgtEl>
                                        <p:attrNameLst>
                                          <p:attrName>ppt_x</p:attrName>
                                        </p:attrNameLst>
                                      </p:cBhvr>
                                      <p:tavLst>
                                        <p:tav tm="0">
                                          <p:val>
                                            <p:strVal val="#ppt_x-.2"/>
                                          </p:val>
                                        </p:tav>
                                        <p:tav tm="100000">
                                          <p:val>
                                            <p:strVal val="#ppt_x"/>
                                          </p:val>
                                        </p:tav>
                                      </p:tavLst>
                                    </p:anim>
                                    <p:anim calcmode="lin" valueType="num">
                                      <p:cBhvr>
                                        <p:cTn id="10" dur="500" fill="hold"/>
                                        <p:tgtEl>
                                          <p:spTgt spid="7"/>
                                        </p:tgtEl>
                                        <p:attrNameLst>
                                          <p:attrName>ppt_y</p:attrName>
                                        </p:attrNameLst>
                                      </p:cBhvr>
                                      <p:tavLst>
                                        <p:tav tm="0">
                                          <p:val>
                                            <p:strVal val="#ppt_y"/>
                                          </p:val>
                                        </p:tav>
                                        <p:tav tm="100000">
                                          <p:val>
                                            <p:strVal val="#ppt_y"/>
                                          </p:val>
                                        </p:tav>
                                      </p:tavLst>
                                    </p:anim>
                                    <p:animEffect transition="in" filter="fade">
                                      <p:cBhvr>
                                        <p:cTn id="11" dur="500"/>
                                        <p:tgtEl>
                                          <p:spTgt spid="7"/>
                                        </p:tgtEl>
                                      </p:cBhvr>
                                    </p:animEffect>
                                  </p:childTnLst>
                                </p:cTn>
                              </p:par>
                            </p:childTnLst>
                          </p:cTn>
                        </p:par>
                        <p:par>
                          <p:cTn id="12" fill="hold">
                            <p:stCondLst>
                              <p:cond delay="500"/>
                            </p:stCondLst>
                            <p:childTnLst>
                              <p:par>
                                <p:cTn id="13" presetID="15"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par>
                                <p:cTn id="23" presetID="2" presetClass="entr" presetSubtype="8" decel="100000" fill="hold" nodeType="withEffect">
                                  <p:stCondLst>
                                    <p:cond delay="25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1500" fill="hold"/>
                                        <p:tgtEl>
                                          <p:spTgt spid="6"/>
                                        </p:tgtEl>
                                        <p:attrNameLst>
                                          <p:attrName>ppt_x</p:attrName>
                                        </p:attrNameLst>
                                      </p:cBhvr>
                                      <p:tavLst>
                                        <p:tav tm="0">
                                          <p:val>
                                            <p:strVal val="0-#ppt_w/2"/>
                                          </p:val>
                                        </p:tav>
                                        <p:tav tm="100000">
                                          <p:val>
                                            <p:strVal val="#ppt_x"/>
                                          </p:val>
                                        </p:tav>
                                      </p:tavLst>
                                    </p:anim>
                                    <p:anim calcmode="lin" valueType="num">
                                      <p:cBhvr additive="base">
                                        <p:cTn id="26" dur="1500" fill="hold"/>
                                        <p:tgtEl>
                                          <p:spTgt spid="6"/>
                                        </p:tgtEl>
                                        <p:attrNameLst>
                                          <p:attrName>ppt_y</p:attrName>
                                        </p:attrNameLst>
                                      </p:cBhvr>
                                      <p:tavLst>
                                        <p:tav tm="0">
                                          <p:val>
                                            <p:strVal val="#ppt_y"/>
                                          </p:val>
                                        </p:tav>
                                        <p:tav tm="100000">
                                          <p:val>
                                            <p:strVal val="#ppt_y"/>
                                          </p:val>
                                        </p:tav>
                                      </p:tavLst>
                                    </p:anim>
                                    <p:set>
                                      <p:cBhvr>
                                        <p:cTn id="27" dur="1" fill="hold">
                                          <p:stCondLst>
                                            <p:cond delay="0"/>
                                          </p:stCondLst>
                                        </p:cTn>
                                        <p:tgtEl>
                                          <p:spTgt spid="6"/>
                                        </p:tgtEl>
                                        <p:attrNameLst>
                                          <p:attrName>style.visibility</p:attrName>
                                        </p:attrNameLst>
                                      </p:cBhvr>
                                      <p:to>
                                        <p:strVal val="visible"/>
                                      </p:to>
                                    </p:set>
                                    <p:anim to="" calcmode="lin" valueType="num">
                                      <p:cBhvr>
                                        <p:cTn id="28" dur="1500" fill="hold">
                                          <p:stCondLst>
                                            <p:cond delay="0"/>
                                          </p:stCondLst>
                                        </p:cTn>
                                        <p:tgtEl>
                                          <p:spTgt spid="6"/>
                                        </p:tgtEl>
                                        <p:attrNameLst>
                                          <p:attrName>ppt_w</p:attrName>
                                        </p:attrNameLst>
                                      </p:cBhvr>
                                      <p:tavLst>
                                        <p:tav tm="0">
                                          <p:val>
                                            <p:fltVal val="0"/>
                                          </p:val>
                                        </p:tav>
                                        <p:tav tm="100000">
                                          <p:val>
                                            <p:strVal val="#ppt_w"/>
                                          </p:val>
                                        </p:tav>
                                      </p:tavLst>
                                    </p:anim>
                                    <p:anim to="" calcmode="lin" valueType="num">
                                      <p:cBhvr>
                                        <p:cTn id="29" dur="1500" fill="hold">
                                          <p:stCondLst>
                                            <p:cond delay="0"/>
                                          </p:stCondLst>
                                        </p:cTn>
                                        <p:tgtEl>
                                          <p:spTgt spid="6"/>
                                        </p:tgtEl>
                                        <p:attrNameLst>
                                          <p:attrName>ppt_h</p:attrName>
                                        </p:attrNameLst>
                                      </p:cBhvr>
                                      <p:tavLst>
                                        <p:tav tm="0">
                                          <p:val>
                                            <p:fltVal val="0"/>
                                          </p:val>
                                        </p:tav>
                                        <p:tav tm="100000">
                                          <p:val>
                                            <p:strVal val="#ppt_h"/>
                                          </p:val>
                                        </p:tav>
                                      </p:tavLst>
                                    </p:anim>
                                    <p:animEffect filter="fade">
                                      <p:cBhvr>
                                        <p:cTn id="30" dur="1500">
                                          <p:stCondLst>
                                            <p:cond delay="0"/>
                                          </p:stCondLst>
                                        </p:cTn>
                                        <p:tgtEl>
                                          <p:spTgt spid="6"/>
                                        </p:tgtEl>
                                      </p:cBhvr>
                                    </p:animEffec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par>
                          <p:cTn id="35" fill="hold">
                            <p:stCondLst>
                              <p:cond delay="2500"/>
                            </p:stCondLst>
                            <p:childTnLst>
                              <p:par>
                                <p:cTn id="36" presetID="4" presetClass="entr" presetSubtype="32" fill="hold" nodeType="after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box(out)">
                                      <p:cBhvr>
                                        <p:cTn id="3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bldLvl="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6ccb8bc6dbe83c6ae811819d70909b6f"/>
          <p:cNvPicPr>
            <a:picLocks noChangeAspect="1"/>
          </p:cNvPicPr>
          <p:nvPr/>
        </p:nvPicPr>
        <p:blipFill>
          <a:blip r:embed="rId3"/>
          <a:srcRect t="29675"/>
          <a:stretch>
            <a:fillRect/>
          </a:stretch>
        </p:blipFill>
        <p:spPr>
          <a:xfrm>
            <a:off x="-62230" y="4377690"/>
            <a:ext cx="12261215" cy="2498090"/>
          </a:xfrm>
          <a:prstGeom prst="rect">
            <a:avLst/>
          </a:prstGeom>
        </p:spPr>
      </p:pic>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1968" y="1638365"/>
            <a:ext cx="8425290" cy="4620130"/>
          </a:xfrm>
          <a:prstGeom prst="rect">
            <a:avLst/>
          </a:prstGeom>
        </p:spPr>
      </p:pic>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112" y="647700"/>
            <a:ext cx="942975" cy="990600"/>
          </a:xfrm>
          <a:prstGeom prst="rect">
            <a:avLst/>
          </a:prstGeom>
        </p:spPr>
      </p:pic>
      <p:pic>
        <p:nvPicPr>
          <p:cNvPr id="5" name="图片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0137" y="3609975"/>
            <a:ext cx="723900" cy="704850"/>
          </a:xfrm>
          <a:prstGeom prst="rect">
            <a:avLst/>
          </a:prstGeom>
        </p:spPr>
      </p:pic>
      <p:pic>
        <p:nvPicPr>
          <p:cNvPr id="6" name="图片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3375" y="5920877"/>
            <a:ext cx="819150" cy="714375"/>
          </a:xfrm>
          <a:prstGeom prst="rect">
            <a:avLst/>
          </a:prstGeom>
        </p:spPr>
      </p:pic>
      <p:pic>
        <p:nvPicPr>
          <p:cNvPr id="7" name="图片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44125" y="695325"/>
            <a:ext cx="895350" cy="942975"/>
          </a:xfrm>
          <a:prstGeom prst="rect">
            <a:avLst/>
          </a:prstGeom>
        </p:spPr>
      </p:pic>
      <p:pic>
        <p:nvPicPr>
          <p:cNvPr id="8" name="图片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424987" y="3609975"/>
            <a:ext cx="571500" cy="762000"/>
          </a:xfrm>
          <a:prstGeom prst="rect">
            <a:avLst/>
          </a:prstGeom>
        </p:spPr>
      </p:pic>
      <p:pic>
        <p:nvPicPr>
          <p:cNvPr id="9" name="图片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367963" y="5468439"/>
            <a:ext cx="752475" cy="904875"/>
          </a:xfrm>
          <a:prstGeom prst="rect">
            <a:avLst/>
          </a:prstGeom>
        </p:spPr>
      </p:pic>
      <p:pic>
        <p:nvPicPr>
          <p:cNvPr id="10" name="图片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076491" y="1638260"/>
            <a:ext cx="1769263" cy="2384007"/>
          </a:xfrm>
          <a:prstGeom prst="rect">
            <a:avLst/>
          </a:prstGeom>
        </p:spPr>
      </p:pic>
      <p:sp>
        <p:nvSpPr>
          <p:cNvPr id="11" name="文本框 100"/>
          <p:cNvSpPr txBox="1">
            <a:spLocks noChangeArrowheads="1"/>
          </p:cNvSpPr>
          <p:nvPr/>
        </p:nvSpPr>
        <p:spPr bwMode="auto">
          <a:xfrm>
            <a:off x="4386262" y="2396638"/>
            <a:ext cx="310896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l">
              <a:lnSpc>
                <a:spcPct val="100000"/>
              </a:lnSpc>
              <a:spcBef>
                <a:spcPct val="0"/>
              </a:spcBef>
              <a:buFont typeface="Arial" panose="020B0604020202020204" pitchFamily="34" charset="0"/>
              <a:buNone/>
            </a:pPr>
            <a:r>
              <a:rPr lang="en-US" altLang="zh-CN" sz="2400" b="1" dirty="0">
                <a:solidFill>
                  <a:srgbClr val="FF999B"/>
                </a:solidFill>
                <a:sym typeface="+mn-ea"/>
              </a:rPr>
              <a:t>Philippine Eagle</a:t>
            </a:r>
            <a:r>
              <a:rPr lang="zh-CN" altLang="en-US" sz="2400" b="1" dirty="0">
                <a:solidFill>
                  <a:srgbClr val="FF999B"/>
                </a:solidFill>
                <a:sym typeface="+mn-ea"/>
              </a:rPr>
              <a:t>食猴鹰</a:t>
            </a:r>
            <a:endParaRPr lang="en-US" altLang="zh-CN" sz="2400" dirty="0">
              <a:solidFill>
                <a:srgbClr val="FF999B"/>
              </a:solidFill>
              <a:latin typeface="Arial" panose="020B0604020202020204"/>
              <a:ea typeface="微软雅黑" panose="020B0503020204020204" charset="-122"/>
              <a:cs typeface="+mn-ea"/>
              <a:sym typeface="Arial" panose="020B0604020202020204"/>
            </a:endParaRPr>
          </a:p>
        </p:txBody>
      </p:sp>
      <p:sp>
        <p:nvSpPr>
          <p:cNvPr id="12" name="矩形 11"/>
          <p:cNvSpPr/>
          <p:nvPr/>
        </p:nvSpPr>
        <p:spPr>
          <a:xfrm>
            <a:off x="3915410" y="3113405"/>
            <a:ext cx="4170045" cy="2030095"/>
          </a:xfrm>
          <a:prstGeom prst="rect">
            <a:avLst/>
          </a:prstGeom>
          <a:noFill/>
          <a:extLst>
            <a:ext uri="{909E8E84-426E-40DD-AFC4-6F175D3DCCD1}">
              <a14:hiddenFill xmlns:a14="http://schemas.microsoft.com/office/drawing/2010/main">
                <a:solidFill>
                  <a:srgbClr val="D8F0E1">
                    <a:alpha val="76000"/>
                  </a:srgbClr>
                </a:solidFill>
              </a14:hiddenFill>
            </a:ext>
          </a:extLst>
        </p:spPr>
        <p:txBody>
          <a:bodyPr wrap="square">
            <a:spAutoFit/>
          </a:bodyPr>
          <a:lstStyle/>
          <a:p>
            <a:r>
              <a:rPr lang="zh-CN" altLang="en-US" dirty="0">
                <a:solidFill>
                  <a:srgbClr val="476682"/>
                </a:solidFill>
                <a:latin typeface="微软雅黑" panose="020B0503020204020204" charset="-122"/>
                <a:ea typeface="微软雅黑" panose="020B0503020204020204" charset="-122"/>
                <a:cs typeface="微软雅黑" panose="020B0503020204020204" charset="-122"/>
              </a:rPr>
              <a:t>它们是全世界体型最大的老鹰，只出没在菲律宾丛林，且被菲律宾政府列为国鸟。</a:t>
            </a:r>
            <a:endParaRPr lang="en-US" altLang="zh-CN" dirty="0">
              <a:solidFill>
                <a:srgbClr val="476682"/>
              </a:solidFill>
              <a:latin typeface="微软雅黑" panose="020B0503020204020204" charset="-122"/>
              <a:ea typeface="微软雅黑" panose="020B0503020204020204" charset="-122"/>
              <a:cs typeface="微软雅黑" panose="020B0503020204020204" charset="-122"/>
            </a:endParaRPr>
          </a:p>
          <a:p>
            <a:endParaRPr lang="en-US" altLang="zh-CN" dirty="0">
              <a:solidFill>
                <a:srgbClr val="476682"/>
              </a:solidFill>
              <a:latin typeface="微软雅黑" panose="020B0503020204020204" charset="-122"/>
              <a:ea typeface="微软雅黑" panose="020B0503020204020204" charset="-122"/>
              <a:cs typeface="微软雅黑" panose="020B0503020204020204" charset="-122"/>
            </a:endParaRPr>
          </a:p>
          <a:p>
            <a:r>
              <a:rPr lang="zh-CN" altLang="en-US" dirty="0">
                <a:solidFill>
                  <a:srgbClr val="476682"/>
                </a:solidFill>
                <a:latin typeface="微软雅黑" panose="020B0503020204020204" charset="-122"/>
                <a:ea typeface="微软雅黑" panose="020B0503020204020204" charset="-122"/>
                <a:cs typeface="微软雅黑" panose="020B0503020204020204" charset="-122"/>
              </a:rPr>
              <a:t>濒危主因：森林砍伐。依据菲律宾律法，杀害食猿雕将被判</a:t>
            </a:r>
            <a:r>
              <a:rPr lang="en-US" altLang="zh-CN" dirty="0">
                <a:solidFill>
                  <a:srgbClr val="476682"/>
                </a:solidFill>
                <a:latin typeface="微软雅黑" panose="020B0503020204020204" charset="-122"/>
                <a:ea typeface="微软雅黑" panose="020B0503020204020204" charset="-122"/>
                <a:cs typeface="微软雅黑" panose="020B0503020204020204" charset="-122"/>
              </a:rPr>
              <a:t>12</a:t>
            </a:r>
            <a:r>
              <a:rPr lang="zh-CN" altLang="en-US" dirty="0">
                <a:solidFill>
                  <a:srgbClr val="476682"/>
                </a:solidFill>
                <a:latin typeface="微软雅黑" panose="020B0503020204020204" charset="-122"/>
                <a:ea typeface="微软雅黑" panose="020B0503020204020204" charset="-122"/>
                <a:cs typeface="微软雅黑" panose="020B0503020204020204" charset="-122"/>
              </a:rPr>
              <a:t>年徒刑外加巨额罚金。</a:t>
            </a:r>
          </a:p>
        </p:txBody>
      </p:sp>
      <p:pic>
        <p:nvPicPr>
          <p:cNvPr id="13" name="图片 12"/>
          <p:cNvPicPr>
            <a:picLocks noChangeAspect="1"/>
          </p:cNvPicPr>
          <p:nvPr/>
        </p:nvPicPr>
        <p:blipFill>
          <a:blip r:embed="rId12"/>
          <a:stretch>
            <a:fillRect/>
          </a:stretch>
        </p:blipFill>
        <p:spPr>
          <a:xfrm>
            <a:off x="234950" y="2183765"/>
            <a:ext cx="2089785" cy="1986915"/>
          </a:xfrm>
          <a:prstGeom prst="ellipse">
            <a:avLst/>
          </a:prstGeom>
        </p:spPr>
      </p:pic>
      <p:sp>
        <p:nvSpPr>
          <p:cNvPr id="14" name="矩形 13"/>
          <p:cNvSpPr>
            <a:spLocks noChangeArrowheads="1"/>
          </p:cNvSpPr>
          <p:nvPr/>
        </p:nvSpPr>
        <p:spPr bwMode="auto">
          <a:xfrm>
            <a:off x="139261" y="138430"/>
            <a:ext cx="5579989" cy="45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50000"/>
              </a:lnSpc>
            </a:pPr>
            <a:r>
              <a:rPr lang="zh-CN" altLang="en-US" b="1" dirty="0">
                <a:solidFill>
                  <a:srgbClr val="34705E"/>
                </a:solidFill>
                <a:latin typeface="微软雅黑" panose="020B0503020204020204" charset="-122"/>
                <a:ea typeface="微软雅黑" panose="020B0503020204020204" charset="-122"/>
                <a:cs typeface="微软雅黑" panose="020B0503020204020204" charset="-122"/>
                <a:sym typeface="+mn-ea"/>
              </a:rPr>
              <a:t>物种保护级别：极危 </a:t>
            </a:r>
            <a:r>
              <a:rPr lang="en-US" altLang="zh-CN" b="1" dirty="0">
                <a:solidFill>
                  <a:srgbClr val="34705E"/>
                </a:solidFill>
                <a:latin typeface="微软雅黑" panose="020B0503020204020204" charset="-122"/>
                <a:ea typeface="微软雅黑" panose="020B0503020204020204" charset="-122"/>
                <a:cs typeface="微软雅黑" panose="020B0503020204020204" charset="-122"/>
                <a:sym typeface="+mn-ea"/>
              </a:rPr>
              <a:t>Critically Endangered</a:t>
            </a:r>
            <a:r>
              <a:rPr lang="zh-CN" altLang="en-US" b="1" dirty="0">
                <a:solidFill>
                  <a:srgbClr val="34705E"/>
                </a:solidFill>
                <a:latin typeface="微软雅黑" panose="020B0503020204020204" charset="-122"/>
                <a:ea typeface="微软雅黑" panose="020B0503020204020204" charset="-122"/>
                <a:cs typeface="微软雅黑" panose="020B0503020204020204" charset="-122"/>
                <a:sym typeface="+mn-ea"/>
              </a:rPr>
              <a:t>（</a:t>
            </a:r>
            <a:r>
              <a:rPr lang="en-US" altLang="zh-CN" b="1" dirty="0">
                <a:solidFill>
                  <a:srgbClr val="34705E"/>
                </a:solidFill>
                <a:latin typeface="微软雅黑" panose="020B0503020204020204" charset="-122"/>
                <a:ea typeface="微软雅黑" panose="020B0503020204020204" charset="-122"/>
                <a:cs typeface="微软雅黑" panose="020B0503020204020204" charset="-122"/>
                <a:sym typeface="+mn-ea"/>
              </a:rPr>
              <a:t>CR</a:t>
            </a:r>
            <a:r>
              <a:rPr lang="zh-CN" altLang="en-US" b="1" dirty="0">
                <a:solidFill>
                  <a:srgbClr val="34705E"/>
                </a:solidFill>
                <a:latin typeface="微软雅黑" panose="020B0503020204020204" charset="-122"/>
                <a:ea typeface="微软雅黑" panose="020B0503020204020204" charset="-122"/>
                <a:cs typeface="微软雅黑" panose="020B0503020204020204" charset="-122"/>
                <a:sym typeface="+mn-ea"/>
              </a:rPr>
              <a:t>）</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strVal val="#ppt_w*0.05"/>
                                          </p:val>
                                        </p:tav>
                                        <p:tav tm="100000">
                                          <p:val>
                                            <p:strVal val="#ppt_w"/>
                                          </p:val>
                                        </p:tav>
                                      </p:tavLst>
                                    </p:anim>
                                    <p:anim calcmode="lin" valueType="num">
                                      <p:cBhvr>
                                        <p:cTn id="8" dur="500" fill="hold"/>
                                        <p:tgtEl>
                                          <p:spTgt spid="14"/>
                                        </p:tgtEl>
                                        <p:attrNameLst>
                                          <p:attrName>ppt_h</p:attrName>
                                        </p:attrNameLst>
                                      </p:cBhvr>
                                      <p:tavLst>
                                        <p:tav tm="0">
                                          <p:val>
                                            <p:strVal val="#ppt_h"/>
                                          </p:val>
                                        </p:tav>
                                        <p:tav tm="100000">
                                          <p:val>
                                            <p:strVal val="#ppt_h"/>
                                          </p:val>
                                        </p:tav>
                                      </p:tavLst>
                                    </p:anim>
                                    <p:anim calcmode="lin" valueType="num">
                                      <p:cBhvr>
                                        <p:cTn id="9" dur="500" fill="hold"/>
                                        <p:tgtEl>
                                          <p:spTgt spid="14"/>
                                        </p:tgtEl>
                                        <p:attrNameLst>
                                          <p:attrName>ppt_x</p:attrName>
                                        </p:attrNameLst>
                                      </p:cBhvr>
                                      <p:tavLst>
                                        <p:tav tm="0">
                                          <p:val>
                                            <p:strVal val="#ppt_x-.2"/>
                                          </p:val>
                                        </p:tav>
                                        <p:tav tm="100000">
                                          <p:val>
                                            <p:strVal val="#ppt_x"/>
                                          </p:val>
                                        </p:tav>
                                      </p:tavLst>
                                    </p:anim>
                                    <p:anim calcmode="lin" valueType="num">
                                      <p:cBhvr>
                                        <p:cTn id="10" dur="500" fill="hold"/>
                                        <p:tgtEl>
                                          <p:spTgt spid="14"/>
                                        </p:tgtEl>
                                        <p:attrNameLst>
                                          <p:attrName>ppt_y</p:attrName>
                                        </p:attrNameLst>
                                      </p:cBhvr>
                                      <p:tavLst>
                                        <p:tav tm="0">
                                          <p:val>
                                            <p:strVal val="#ppt_y"/>
                                          </p:val>
                                        </p:tav>
                                        <p:tav tm="100000">
                                          <p:val>
                                            <p:strVal val="#ppt_y"/>
                                          </p:val>
                                        </p:tav>
                                      </p:tavLst>
                                    </p:anim>
                                    <p:animEffect transition="in" filter="fade">
                                      <p:cBhvr>
                                        <p:cTn id="11" dur="500"/>
                                        <p:tgtEl>
                                          <p:spTgt spid="14"/>
                                        </p:tgtEl>
                                      </p:cBhvr>
                                    </p:animEffect>
                                  </p:childTnLst>
                                </p:cTn>
                              </p:par>
                            </p:childTnLst>
                          </p:cTn>
                        </p:par>
                        <p:par>
                          <p:cTn id="12" fill="hold">
                            <p:stCondLst>
                              <p:cond delay="5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1"/>
                                        </p:tgtEl>
                                        <p:attrNameLst>
                                          <p:attrName>ppt_y</p:attrName>
                                        </p:attrNameLst>
                                      </p:cBhvr>
                                      <p:tavLst>
                                        <p:tav tm="0">
                                          <p:val>
                                            <p:strVal val="#ppt_y"/>
                                          </p:val>
                                        </p:tav>
                                        <p:tav tm="100000">
                                          <p:val>
                                            <p:strVal val="#ppt_y"/>
                                          </p:val>
                                        </p:tav>
                                      </p:tavLst>
                                    </p:anim>
                                    <p:anim calcmode="lin" valueType="num">
                                      <p:cBhvr>
                                        <p:cTn id="17"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1"/>
                                        </p:tgtEl>
                                      </p:cBhvr>
                                    </p:animEffect>
                                  </p:childTnLst>
                                </p:cTn>
                              </p:par>
                            </p:childTnLst>
                          </p:cTn>
                        </p:par>
                        <p:par>
                          <p:cTn id="20" fill="hold">
                            <p:stCondLst>
                              <p:cond delay="1899"/>
                            </p:stCondLst>
                            <p:childTnLst>
                              <p:par>
                                <p:cTn id="21" presetID="16" presetClass="entr" presetSubtype="21"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par>
                          <p:cTn id="24" fill="hold">
                            <p:stCondLst>
                              <p:cond delay="2399"/>
                            </p:stCondLst>
                            <p:childTnLst>
                              <p:par>
                                <p:cTn id="25" presetID="4" presetClass="entr" presetSubtype="32"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ox(out)">
                                      <p:cBhvr>
                                        <p:cTn id="2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bldLvl="0" animBg="1"/>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6ccb8bc6dbe83c6ae811819d70909b6f"/>
          <p:cNvPicPr>
            <a:picLocks noChangeAspect="1"/>
          </p:cNvPicPr>
          <p:nvPr/>
        </p:nvPicPr>
        <p:blipFill>
          <a:blip r:embed="rId3"/>
          <a:stretch>
            <a:fillRect/>
          </a:stretch>
        </p:blipFill>
        <p:spPr>
          <a:xfrm>
            <a:off x="-62230" y="3323590"/>
            <a:ext cx="12165965" cy="3552190"/>
          </a:xfrm>
          <a:prstGeom prst="rect">
            <a:avLst/>
          </a:prstGeom>
        </p:spPr>
      </p:pic>
      <p:pic>
        <p:nvPicPr>
          <p:cNvPr id="2" name="图片 1" descr="258b2ad2d693f5628e36517393941e13"/>
          <p:cNvPicPr>
            <a:picLocks noChangeAspect="1"/>
          </p:cNvPicPr>
          <p:nvPr/>
        </p:nvPicPr>
        <p:blipFill>
          <a:blip r:embed="rId4"/>
          <a:stretch>
            <a:fillRect/>
          </a:stretch>
        </p:blipFill>
        <p:spPr>
          <a:xfrm>
            <a:off x="898525" y="1616710"/>
            <a:ext cx="4914265" cy="4209415"/>
          </a:xfrm>
          <a:prstGeom prst="rect">
            <a:avLst/>
          </a:prstGeom>
        </p:spPr>
      </p:pic>
      <p:sp>
        <p:nvSpPr>
          <p:cNvPr id="7" name="文本框 6"/>
          <p:cNvSpPr txBox="1"/>
          <p:nvPr/>
        </p:nvSpPr>
        <p:spPr>
          <a:xfrm>
            <a:off x="6096000" y="2428875"/>
            <a:ext cx="5638800" cy="2584450"/>
          </a:xfrm>
          <a:prstGeom prst="rect">
            <a:avLst/>
          </a:prstGeom>
          <a:noFill/>
        </p:spPr>
        <p:txBody>
          <a:bodyPr wrap="square" rtlCol="0">
            <a:spAutoFit/>
          </a:bodyPr>
          <a:lstStyle/>
          <a:p>
            <a:pPr algn="l">
              <a:lnSpc>
                <a:spcPct val="150000"/>
              </a:lnSpc>
            </a:pPr>
            <a:r>
              <a:rPr lang="zh-CN" altLang="en-US" dirty="0">
                <a:solidFill>
                  <a:srgbClr val="476682"/>
                </a:solidFill>
                <a:latin typeface="微软雅黑" panose="020B0503020204020204" charset="-122"/>
                <a:ea typeface="微软雅黑" panose="020B0503020204020204" charset="-122"/>
                <a:cs typeface="微软雅黑" panose="020B0503020204020204" charset="-122"/>
                <a:sym typeface="+mn-ea"/>
              </a:rPr>
              <a:t>安哥洛卡象龟（学名：</a:t>
            </a:r>
            <a:r>
              <a:rPr lang="en-US" altLang="zh-CN" dirty="0" err="1">
                <a:solidFill>
                  <a:srgbClr val="476682"/>
                </a:solidFill>
                <a:latin typeface="微软雅黑" panose="020B0503020204020204" charset="-122"/>
                <a:ea typeface="微软雅黑" panose="020B0503020204020204" charset="-122"/>
                <a:cs typeface="微软雅黑" panose="020B0503020204020204" charset="-122"/>
                <a:sym typeface="+mn-ea"/>
              </a:rPr>
              <a:t>Astrochelys</a:t>
            </a:r>
            <a:r>
              <a:rPr lang="en-US" altLang="zh-CN" dirty="0">
                <a:solidFill>
                  <a:srgbClr val="476682"/>
                </a:solidFill>
                <a:latin typeface="微软雅黑" panose="020B0503020204020204" charset="-122"/>
                <a:ea typeface="微软雅黑" panose="020B0503020204020204" charset="-122"/>
                <a:cs typeface="微软雅黑" panose="020B0503020204020204" charset="-122"/>
                <a:sym typeface="+mn-ea"/>
              </a:rPr>
              <a:t> </a:t>
            </a:r>
            <a:r>
              <a:rPr lang="en-US" altLang="zh-CN" dirty="0" err="1">
                <a:solidFill>
                  <a:srgbClr val="476682"/>
                </a:solidFill>
                <a:latin typeface="微软雅黑" panose="020B0503020204020204" charset="-122"/>
                <a:ea typeface="微软雅黑" panose="020B0503020204020204" charset="-122"/>
                <a:cs typeface="微软雅黑" panose="020B0503020204020204" charset="-122"/>
                <a:sym typeface="+mn-ea"/>
              </a:rPr>
              <a:t>yniphora</a:t>
            </a:r>
            <a:r>
              <a:rPr lang="zh-CN" altLang="en-US" dirty="0">
                <a:solidFill>
                  <a:srgbClr val="476682"/>
                </a:solidFill>
                <a:latin typeface="微软雅黑" panose="020B0503020204020204" charset="-122"/>
                <a:ea typeface="微软雅黑" panose="020B0503020204020204" charset="-122"/>
                <a:cs typeface="微软雅黑" panose="020B0503020204020204" charset="-122"/>
                <a:sym typeface="+mn-ea"/>
              </a:rPr>
              <a:t>）又名马达加斯加陆龟，是马达加斯加西北部特有的一种龟，属于陆龟科的一员。目前被濒临绝种野生动植物国际贸易公约（</a:t>
            </a:r>
            <a:r>
              <a:rPr lang="en-US" altLang="zh-CN" dirty="0">
                <a:solidFill>
                  <a:srgbClr val="476682"/>
                </a:solidFill>
                <a:latin typeface="微软雅黑" panose="020B0503020204020204" charset="-122"/>
                <a:ea typeface="微软雅黑" panose="020B0503020204020204" charset="-122"/>
                <a:cs typeface="微软雅黑" panose="020B0503020204020204" charset="-122"/>
                <a:sym typeface="+mn-ea"/>
              </a:rPr>
              <a:t>CITES</a:t>
            </a:r>
            <a:r>
              <a:rPr lang="zh-CN" altLang="en-US" dirty="0">
                <a:solidFill>
                  <a:srgbClr val="476682"/>
                </a:solidFill>
                <a:latin typeface="微软雅黑" panose="020B0503020204020204" charset="-122"/>
                <a:ea typeface="微软雅黑" panose="020B0503020204020204" charset="-122"/>
                <a:cs typeface="微软雅黑" panose="020B0503020204020204" charset="-122"/>
                <a:sym typeface="+mn-ea"/>
              </a:rPr>
              <a:t>）列为一级保育动物。</a:t>
            </a:r>
            <a:endParaRPr lang="zh-CN" altLang="en-US" dirty="0">
              <a:solidFill>
                <a:srgbClr val="476682"/>
              </a:solidFill>
              <a:latin typeface="微软雅黑" panose="020B0503020204020204" charset="-122"/>
              <a:ea typeface="微软雅黑" panose="020B0503020204020204" charset="-122"/>
              <a:cs typeface="微软雅黑" panose="020B0503020204020204" charset="-122"/>
            </a:endParaRPr>
          </a:p>
          <a:p>
            <a:pPr algn="l">
              <a:lnSpc>
                <a:spcPct val="150000"/>
              </a:lnSpc>
            </a:pPr>
            <a:endParaRPr lang="zh-CN" altLang="en-US" b="1" dirty="0">
              <a:solidFill>
                <a:srgbClr val="476682"/>
              </a:solidFill>
              <a:latin typeface="微软雅黑" panose="020B0503020204020204" charset="-122"/>
              <a:ea typeface="微软雅黑" panose="020B0503020204020204" charset="-122"/>
              <a:cs typeface="微软雅黑" panose="020B0503020204020204" charset="-122"/>
            </a:endParaRPr>
          </a:p>
          <a:p>
            <a:pPr algn="l">
              <a:lnSpc>
                <a:spcPct val="150000"/>
              </a:lnSpc>
            </a:pPr>
            <a:endParaRPr lang="zh-CN" altLang="en-US" b="1" dirty="0">
              <a:solidFill>
                <a:srgbClr val="476682"/>
              </a:solidFill>
              <a:latin typeface="微软雅黑" panose="020B0503020204020204" charset="-122"/>
              <a:ea typeface="微软雅黑" panose="020B0503020204020204" charset="-122"/>
              <a:cs typeface="微软雅黑" panose="020B0503020204020204" charset="-122"/>
            </a:endParaRPr>
          </a:p>
        </p:txBody>
      </p:sp>
      <p:pic>
        <p:nvPicPr>
          <p:cNvPr id="3" name="图片 2"/>
          <p:cNvPicPr>
            <a:picLocks noChangeAspect="1"/>
          </p:cNvPicPr>
          <p:nvPr/>
        </p:nvPicPr>
        <p:blipFill>
          <a:blip r:embed="rId5"/>
          <a:srcRect b="-1716"/>
          <a:stretch>
            <a:fillRect/>
          </a:stretch>
        </p:blipFill>
        <p:spPr>
          <a:xfrm>
            <a:off x="1410970" y="2578100"/>
            <a:ext cx="3889375" cy="2785110"/>
          </a:xfrm>
          <a:prstGeom prst="ellipse">
            <a:avLst/>
          </a:prstGeom>
        </p:spPr>
      </p:pic>
      <p:sp>
        <p:nvSpPr>
          <p:cNvPr id="4" name="矩形 3"/>
          <p:cNvSpPr/>
          <p:nvPr/>
        </p:nvSpPr>
        <p:spPr>
          <a:xfrm>
            <a:off x="6096075" y="1598662"/>
            <a:ext cx="2832100" cy="829945"/>
          </a:xfrm>
          <a:prstGeom prst="rect">
            <a:avLst/>
          </a:prstGeom>
        </p:spPr>
        <p:txBody>
          <a:bodyPr wrap="none">
            <a:spAutoFit/>
          </a:bodyPr>
          <a:lstStyle/>
          <a:p>
            <a:r>
              <a:rPr lang="en-US" altLang="zh-CN" sz="2400" b="1" dirty="0">
                <a:solidFill>
                  <a:srgbClr val="FF999B"/>
                </a:solidFill>
              </a:rPr>
              <a:t>Ploughshare Tortoise</a:t>
            </a:r>
          </a:p>
          <a:p>
            <a:r>
              <a:rPr lang="zh-CN" altLang="en-US" sz="2400" b="1" dirty="0">
                <a:solidFill>
                  <a:srgbClr val="FF999B"/>
                </a:solidFill>
              </a:rPr>
              <a:t>安哥洛卡象龟</a:t>
            </a:r>
          </a:p>
        </p:txBody>
      </p:sp>
      <p:sp>
        <p:nvSpPr>
          <p:cNvPr id="14" name="矩形 13"/>
          <p:cNvSpPr>
            <a:spLocks noChangeArrowheads="1"/>
          </p:cNvSpPr>
          <p:nvPr/>
        </p:nvSpPr>
        <p:spPr bwMode="auto">
          <a:xfrm>
            <a:off x="139261" y="138430"/>
            <a:ext cx="5579989" cy="45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50000"/>
              </a:lnSpc>
            </a:pPr>
            <a:r>
              <a:rPr lang="zh-CN" altLang="en-US" b="1" dirty="0">
                <a:solidFill>
                  <a:srgbClr val="34705E"/>
                </a:solidFill>
                <a:latin typeface="微软雅黑" panose="020B0503020204020204" charset="-122"/>
                <a:ea typeface="微软雅黑" panose="020B0503020204020204" charset="-122"/>
                <a:cs typeface="微软雅黑" panose="020B0503020204020204" charset="-122"/>
                <a:sym typeface="+mn-ea"/>
              </a:rPr>
              <a:t>物种保护级别：极危 </a:t>
            </a:r>
            <a:r>
              <a:rPr lang="en-US" altLang="zh-CN" b="1" dirty="0">
                <a:solidFill>
                  <a:srgbClr val="34705E"/>
                </a:solidFill>
                <a:latin typeface="微软雅黑" panose="020B0503020204020204" charset="-122"/>
                <a:ea typeface="微软雅黑" panose="020B0503020204020204" charset="-122"/>
                <a:cs typeface="微软雅黑" panose="020B0503020204020204" charset="-122"/>
                <a:sym typeface="+mn-ea"/>
              </a:rPr>
              <a:t>Critically Endangered</a:t>
            </a:r>
            <a:r>
              <a:rPr lang="zh-CN" altLang="en-US" b="1" dirty="0">
                <a:solidFill>
                  <a:srgbClr val="34705E"/>
                </a:solidFill>
                <a:latin typeface="微软雅黑" panose="020B0503020204020204" charset="-122"/>
                <a:ea typeface="微软雅黑" panose="020B0503020204020204" charset="-122"/>
                <a:cs typeface="微软雅黑" panose="020B0503020204020204" charset="-122"/>
                <a:sym typeface="+mn-ea"/>
              </a:rPr>
              <a:t>（</a:t>
            </a:r>
            <a:r>
              <a:rPr lang="en-US" altLang="zh-CN" b="1" dirty="0">
                <a:solidFill>
                  <a:srgbClr val="34705E"/>
                </a:solidFill>
                <a:latin typeface="微软雅黑" panose="020B0503020204020204" charset="-122"/>
                <a:ea typeface="微软雅黑" panose="020B0503020204020204" charset="-122"/>
                <a:cs typeface="微软雅黑" panose="020B0503020204020204" charset="-122"/>
                <a:sym typeface="+mn-ea"/>
              </a:rPr>
              <a:t>CR</a:t>
            </a:r>
            <a:r>
              <a:rPr lang="zh-CN" altLang="en-US" b="1" dirty="0">
                <a:solidFill>
                  <a:srgbClr val="34705E"/>
                </a:solidFill>
                <a:latin typeface="微软雅黑" panose="020B0503020204020204" charset="-122"/>
                <a:ea typeface="微软雅黑" panose="020B0503020204020204" charset="-122"/>
                <a:cs typeface="微软雅黑" panose="020B0503020204020204" charset="-122"/>
                <a:sym typeface="+mn-ea"/>
              </a:rPr>
              <a:t>）</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strVal val="#ppt_w*0.05"/>
                                          </p:val>
                                        </p:tav>
                                        <p:tav tm="100000">
                                          <p:val>
                                            <p:strVal val="#ppt_w"/>
                                          </p:val>
                                        </p:tav>
                                      </p:tavLst>
                                    </p:anim>
                                    <p:anim calcmode="lin" valueType="num">
                                      <p:cBhvr>
                                        <p:cTn id="8" dur="500" fill="hold"/>
                                        <p:tgtEl>
                                          <p:spTgt spid="14"/>
                                        </p:tgtEl>
                                        <p:attrNameLst>
                                          <p:attrName>ppt_h</p:attrName>
                                        </p:attrNameLst>
                                      </p:cBhvr>
                                      <p:tavLst>
                                        <p:tav tm="0">
                                          <p:val>
                                            <p:strVal val="#ppt_h"/>
                                          </p:val>
                                        </p:tav>
                                        <p:tav tm="100000">
                                          <p:val>
                                            <p:strVal val="#ppt_h"/>
                                          </p:val>
                                        </p:tav>
                                      </p:tavLst>
                                    </p:anim>
                                    <p:anim calcmode="lin" valueType="num">
                                      <p:cBhvr>
                                        <p:cTn id="9" dur="500" fill="hold"/>
                                        <p:tgtEl>
                                          <p:spTgt spid="14"/>
                                        </p:tgtEl>
                                        <p:attrNameLst>
                                          <p:attrName>ppt_x</p:attrName>
                                        </p:attrNameLst>
                                      </p:cBhvr>
                                      <p:tavLst>
                                        <p:tav tm="0">
                                          <p:val>
                                            <p:strVal val="#ppt_x-.2"/>
                                          </p:val>
                                        </p:tav>
                                        <p:tav tm="100000">
                                          <p:val>
                                            <p:strVal val="#ppt_x"/>
                                          </p:val>
                                        </p:tav>
                                      </p:tavLst>
                                    </p:anim>
                                    <p:anim calcmode="lin" valueType="num">
                                      <p:cBhvr>
                                        <p:cTn id="10" dur="500" fill="hold"/>
                                        <p:tgtEl>
                                          <p:spTgt spid="14"/>
                                        </p:tgtEl>
                                        <p:attrNameLst>
                                          <p:attrName>ppt_y</p:attrName>
                                        </p:attrNameLst>
                                      </p:cBhvr>
                                      <p:tavLst>
                                        <p:tav tm="0">
                                          <p:val>
                                            <p:strVal val="#ppt_y"/>
                                          </p:val>
                                        </p:tav>
                                        <p:tav tm="100000">
                                          <p:val>
                                            <p:strVal val="#ppt_y"/>
                                          </p:val>
                                        </p:tav>
                                      </p:tavLst>
                                    </p:anim>
                                    <p:animEffect transition="in" filter="fade">
                                      <p:cBhvr>
                                        <p:cTn id="11" dur="500"/>
                                        <p:tgtEl>
                                          <p:spTgt spid="14"/>
                                        </p:tgtEl>
                                      </p:cBhvr>
                                    </p:animEffect>
                                  </p:childTnLst>
                                </p:cTn>
                              </p:par>
                            </p:childTnLst>
                          </p:cTn>
                        </p:par>
                        <p:par>
                          <p:cTn id="12" fill="hold">
                            <p:stCondLst>
                              <p:cond delay="500"/>
                            </p:stCondLst>
                            <p:childTnLst>
                              <p:par>
                                <p:cTn id="13" presetID="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2" presetClass="entr" presetSubtype="4"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4" presetClass="entr" presetSubtype="16" fill="hold" grpId="1" nodeType="afterEffect">
                                  <p:stCondLst>
                                    <p:cond delay="0"/>
                                  </p:stCondLst>
                                  <p:childTnLst>
                                    <p:set>
                                      <p:cBhvr>
                                        <p:cTn id="29" dur="1000" fill="hold">
                                          <p:stCondLst>
                                            <p:cond delay="0"/>
                                          </p:stCondLst>
                                        </p:cTn>
                                        <p:tgtEl>
                                          <p:spTgt spid="7"/>
                                        </p:tgtEl>
                                        <p:attrNameLst>
                                          <p:attrName>style.visibility</p:attrName>
                                        </p:attrNameLst>
                                      </p:cBhvr>
                                      <p:to>
                                        <p:strVal val="visible"/>
                                      </p:to>
                                    </p:set>
                                    <p:animEffect transition="in" filter="box(in)">
                                      <p:cBhvr>
                                        <p:cTn id="3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6ccb8bc6dbe83c6ae811819d70909b6f"/>
          <p:cNvPicPr>
            <a:picLocks noChangeAspect="1"/>
          </p:cNvPicPr>
          <p:nvPr/>
        </p:nvPicPr>
        <p:blipFill>
          <a:blip r:embed="rId4"/>
          <a:stretch>
            <a:fillRect/>
          </a:stretch>
        </p:blipFill>
        <p:spPr>
          <a:xfrm>
            <a:off x="-62230" y="3323590"/>
            <a:ext cx="12165965" cy="3552190"/>
          </a:xfrm>
          <a:prstGeom prst="rect">
            <a:avLst/>
          </a:prstGeom>
        </p:spPr>
      </p:pic>
      <p:pic>
        <p:nvPicPr>
          <p:cNvPr id="3" name="图片 2" descr="18"/>
          <p:cNvPicPr>
            <a:picLocks noChangeAspect="1"/>
          </p:cNvPicPr>
          <p:nvPr/>
        </p:nvPicPr>
        <p:blipFill>
          <a:blip r:embed="rId5"/>
          <a:stretch>
            <a:fillRect/>
          </a:stretch>
        </p:blipFill>
        <p:spPr>
          <a:xfrm>
            <a:off x="5336818" y="695486"/>
            <a:ext cx="5499961" cy="5467028"/>
          </a:xfrm>
          <a:prstGeom prst="rect">
            <a:avLst/>
          </a:prstGeom>
          <a:noFill/>
          <a:ln w="9525">
            <a:noFill/>
          </a:ln>
        </p:spPr>
      </p:pic>
      <p:pic>
        <p:nvPicPr>
          <p:cNvPr id="4" name="PA_库_图片 3"/>
          <p:cNvPicPr>
            <a:picLocks noChangeAspect="1"/>
          </p:cNvPicPr>
          <p:nvPr>
            <p:custDataLst>
              <p:tags r:id="rId1"/>
            </p:custDataLst>
          </p:nvPr>
        </p:nvPicPr>
        <p:blipFill>
          <a:blip r:embed="rId6"/>
          <a:stretch>
            <a:fillRect/>
          </a:stretch>
        </p:blipFill>
        <p:spPr>
          <a:xfrm>
            <a:off x="1508760" y="1354455"/>
            <a:ext cx="4408805" cy="5571490"/>
          </a:xfrm>
          <a:prstGeom prst="rect">
            <a:avLst/>
          </a:prstGeom>
        </p:spPr>
      </p:pic>
      <p:sp>
        <p:nvSpPr>
          <p:cNvPr id="5" name="文本框 4"/>
          <p:cNvSpPr txBox="1"/>
          <p:nvPr/>
        </p:nvSpPr>
        <p:spPr>
          <a:xfrm>
            <a:off x="6096000" y="2044630"/>
            <a:ext cx="4116597" cy="706755"/>
          </a:xfrm>
          <a:prstGeom prst="rect">
            <a:avLst/>
          </a:prstGeom>
          <a:noFill/>
        </p:spPr>
        <p:txBody>
          <a:bodyPr wrap="square" rtlCol="0">
            <a:spAutoFit/>
          </a:bodyPr>
          <a:lstStyle>
            <a:defPPr>
              <a:defRPr lang="zh-CN"/>
            </a:defPPr>
            <a:lvl1pPr algn="ctr">
              <a:defRPr sz="3600" b="1" spc="600">
                <a:solidFill>
                  <a:srgbClr val="C14F34"/>
                </a:solidFill>
                <a:latin typeface="+mj-ea"/>
                <a:ea typeface="+mj-ea"/>
              </a:defRPr>
            </a:lvl1pPr>
          </a:lstStyle>
          <a:p>
            <a:r>
              <a:rPr lang="en-US" altLang="zh-CN" sz="2000" dirty="0">
                <a:solidFill>
                  <a:srgbClr val="FF999B"/>
                </a:solidFill>
                <a:latin typeface="微软雅黑" panose="020B0503020204020204" charset="-122"/>
                <a:ea typeface="微软雅黑" panose="020B0503020204020204" charset="-122"/>
                <a:cs typeface="微软雅黑" panose="020B0503020204020204" charset="-122"/>
                <a:sym typeface="+mn-ea"/>
              </a:rPr>
              <a:t>Iberian Lynx</a:t>
            </a:r>
            <a:r>
              <a:rPr lang="zh-CN" altLang="en-US" sz="2000" dirty="0">
                <a:solidFill>
                  <a:srgbClr val="FF999B"/>
                </a:solidFill>
                <a:latin typeface="微软雅黑" panose="020B0503020204020204" charset="-122"/>
                <a:ea typeface="微软雅黑" panose="020B0503020204020204" charset="-122"/>
                <a:cs typeface="微软雅黑" panose="020B0503020204020204" charset="-122"/>
                <a:sym typeface="+mn-ea"/>
              </a:rPr>
              <a:t>伊比利亚猞猁（也叫西班牙猞猁</a:t>
            </a:r>
            <a:r>
              <a:rPr lang="zh-CN" altLang="en-US" sz="2000" dirty="0">
                <a:solidFill>
                  <a:srgbClr val="476682"/>
                </a:solidFill>
                <a:latin typeface="微软雅黑" panose="020B0503020204020204" charset="-122"/>
                <a:ea typeface="微软雅黑" panose="020B0503020204020204" charset="-122"/>
                <a:cs typeface="微软雅黑" panose="020B0503020204020204" charset="-122"/>
                <a:sym typeface="+mn-ea"/>
              </a:rPr>
              <a:t>）</a:t>
            </a:r>
          </a:p>
        </p:txBody>
      </p:sp>
      <p:pic>
        <p:nvPicPr>
          <p:cNvPr id="7" name="图片 6"/>
          <p:cNvPicPr>
            <a:picLocks noChangeAspect="1"/>
          </p:cNvPicPr>
          <p:nvPr/>
        </p:nvPicPr>
        <p:blipFill>
          <a:blip r:embed="rId7"/>
          <a:stretch>
            <a:fillRect/>
          </a:stretch>
        </p:blipFill>
        <p:spPr>
          <a:xfrm flipH="1">
            <a:off x="10212471" y="513894"/>
            <a:ext cx="1761296" cy="2388201"/>
          </a:xfrm>
          <a:prstGeom prst="rect">
            <a:avLst/>
          </a:prstGeom>
        </p:spPr>
      </p:pic>
      <p:sp>
        <p:nvSpPr>
          <p:cNvPr id="2" name="矩形 1"/>
          <p:cNvSpPr/>
          <p:nvPr/>
        </p:nvSpPr>
        <p:spPr>
          <a:xfrm>
            <a:off x="6096000" y="2901950"/>
            <a:ext cx="4236085" cy="1814830"/>
          </a:xfrm>
          <a:prstGeom prst="rect">
            <a:avLst/>
          </a:prstGeom>
          <a:noFill/>
          <a:extLst>
            <a:ext uri="{909E8E84-426E-40DD-AFC4-6F175D3DCCD1}">
              <a14:hiddenFill xmlns:a14="http://schemas.microsoft.com/office/drawing/2010/main">
                <a:solidFill>
                  <a:srgbClr val="D8F0E1">
                    <a:alpha val="67000"/>
                  </a:srgbClr>
                </a:solidFill>
              </a14:hiddenFill>
            </a:ext>
          </a:extLst>
        </p:spPr>
        <p:txBody>
          <a:bodyPr wrap="square">
            <a:spAutoFit/>
          </a:bodyPr>
          <a:lstStyle/>
          <a:p>
            <a:r>
              <a:rPr lang="zh-CN" altLang="en-US" sz="1600" dirty="0">
                <a:solidFill>
                  <a:srgbClr val="476682"/>
                </a:solidFill>
                <a:effectLst/>
                <a:latin typeface="微软雅黑" panose="020B0503020204020204" charset="-122"/>
                <a:ea typeface="微软雅黑" panose="020B0503020204020204" charset="-122"/>
                <a:cs typeface="微软雅黑" panose="020B0503020204020204" charset="-122"/>
              </a:rPr>
              <a:t>栖息地为西班牙西南部 （多数出没在多尼亚纳国家公园，</a:t>
            </a:r>
            <a:r>
              <a:rPr lang="en-US" altLang="zh-CN" sz="1600" dirty="0" err="1">
                <a:solidFill>
                  <a:srgbClr val="476682"/>
                </a:solidFill>
                <a:effectLst/>
                <a:latin typeface="微软雅黑" panose="020B0503020204020204" charset="-122"/>
                <a:ea typeface="微软雅黑" panose="020B0503020204020204" charset="-122"/>
                <a:cs typeface="微软雅黑" panose="020B0503020204020204" charset="-122"/>
              </a:rPr>
              <a:t>Doñana</a:t>
            </a:r>
            <a:r>
              <a:rPr lang="en-US" altLang="zh-CN" sz="1600" dirty="0">
                <a:solidFill>
                  <a:srgbClr val="476682"/>
                </a:solidFill>
                <a:effectLst/>
                <a:latin typeface="微软雅黑" panose="020B0503020204020204" charset="-122"/>
                <a:ea typeface="微软雅黑" panose="020B0503020204020204" charset="-122"/>
                <a:cs typeface="微软雅黑" panose="020B0503020204020204" charset="-122"/>
              </a:rPr>
              <a:t> National Park</a:t>
            </a:r>
            <a:r>
              <a:rPr lang="zh-CN" altLang="en-US" sz="1600" dirty="0">
                <a:solidFill>
                  <a:srgbClr val="476682"/>
                </a:solidFill>
                <a:effectLst/>
                <a:latin typeface="微软雅黑" panose="020B0503020204020204" charset="-122"/>
                <a:ea typeface="微软雅黑" panose="020B0503020204020204" charset="-122"/>
                <a:cs typeface="微软雅黑" panose="020B0503020204020204" charset="-122"/>
              </a:rPr>
              <a:t>），它们是全世界濒危状况最严重的猫科动物，</a:t>
            </a:r>
            <a:r>
              <a:rPr lang="en-US" altLang="zh-CN" sz="1600" dirty="0">
                <a:solidFill>
                  <a:srgbClr val="476682"/>
                </a:solidFill>
                <a:effectLst/>
                <a:latin typeface="微软雅黑" panose="020B0503020204020204" charset="-122"/>
                <a:ea typeface="微软雅黑" panose="020B0503020204020204" charset="-122"/>
                <a:cs typeface="微软雅黑" panose="020B0503020204020204" charset="-122"/>
              </a:rPr>
              <a:t>2002</a:t>
            </a:r>
            <a:r>
              <a:rPr lang="zh-CN" altLang="en-US" sz="1600" dirty="0">
                <a:solidFill>
                  <a:srgbClr val="476682"/>
                </a:solidFill>
                <a:effectLst/>
                <a:latin typeface="微软雅黑" panose="020B0503020204020204" charset="-122"/>
                <a:ea typeface="微软雅黑" panose="020B0503020204020204" charset="-122"/>
                <a:cs typeface="微软雅黑" panose="020B0503020204020204" charset="-122"/>
              </a:rPr>
              <a:t>年一度只剩</a:t>
            </a:r>
            <a:r>
              <a:rPr lang="en-US" altLang="zh-CN" sz="1600" dirty="0">
                <a:solidFill>
                  <a:srgbClr val="476682"/>
                </a:solidFill>
                <a:effectLst/>
                <a:latin typeface="微软雅黑" panose="020B0503020204020204" charset="-122"/>
                <a:ea typeface="微软雅黑" panose="020B0503020204020204" charset="-122"/>
                <a:cs typeface="微软雅黑" panose="020B0503020204020204" charset="-122"/>
              </a:rPr>
              <a:t>100</a:t>
            </a:r>
            <a:r>
              <a:rPr lang="zh-CN" altLang="en-US" sz="1600" dirty="0">
                <a:solidFill>
                  <a:srgbClr val="476682"/>
                </a:solidFill>
                <a:effectLst/>
                <a:latin typeface="微软雅黑" panose="020B0503020204020204" charset="-122"/>
                <a:ea typeface="微软雅黑" panose="020B0503020204020204" charset="-122"/>
                <a:cs typeface="微软雅黑" panose="020B0503020204020204" charset="-122"/>
              </a:rPr>
              <a:t>只，经过保育后目前为</a:t>
            </a:r>
            <a:r>
              <a:rPr lang="en-US" altLang="zh-CN" sz="1600" dirty="0">
                <a:solidFill>
                  <a:srgbClr val="476682"/>
                </a:solidFill>
                <a:effectLst/>
                <a:latin typeface="微软雅黑" panose="020B0503020204020204" charset="-122"/>
                <a:ea typeface="微软雅黑" panose="020B0503020204020204" charset="-122"/>
                <a:cs typeface="微软雅黑" panose="020B0503020204020204" charset="-122"/>
              </a:rPr>
              <a:t>404</a:t>
            </a:r>
            <a:r>
              <a:rPr lang="zh-CN" altLang="en-US" sz="1600" dirty="0">
                <a:solidFill>
                  <a:srgbClr val="476682"/>
                </a:solidFill>
                <a:effectLst/>
                <a:latin typeface="微软雅黑" panose="020B0503020204020204" charset="-122"/>
                <a:ea typeface="微软雅黑" panose="020B0503020204020204" charset="-122"/>
                <a:cs typeface="微软雅黑" panose="020B0503020204020204" charset="-122"/>
              </a:rPr>
              <a:t>只。不过</a:t>
            </a:r>
            <a:r>
              <a:rPr lang="en-US" altLang="zh-CN" sz="1600" dirty="0">
                <a:solidFill>
                  <a:srgbClr val="476682"/>
                </a:solidFill>
                <a:effectLst/>
                <a:latin typeface="微软雅黑" panose="020B0503020204020204" charset="-122"/>
                <a:ea typeface="微软雅黑" panose="020B0503020204020204" charset="-122"/>
                <a:cs typeface="微软雅黑" panose="020B0503020204020204" charset="-122"/>
              </a:rPr>
              <a:t>20</a:t>
            </a:r>
            <a:r>
              <a:rPr lang="zh-CN" altLang="en-US" sz="1600" dirty="0">
                <a:solidFill>
                  <a:srgbClr val="476682"/>
                </a:solidFill>
                <a:effectLst/>
                <a:latin typeface="微软雅黑" panose="020B0503020204020204" charset="-122"/>
                <a:ea typeface="微软雅黑" panose="020B0503020204020204" charset="-122"/>
                <a:cs typeface="微软雅黑" panose="020B0503020204020204" charset="-122"/>
              </a:rPr>
              <a:t>世纪初还有</a:t>
            </a:r>
            <a:r>
              <a:rPr lang="en-US" altLang="zh-CN" sz="1600" dirty="0">
                <a:solidFill>
                  <a:srgbClr val="476682"/>
                </a:solidFill>
                <a:effectLst/>
                <a:latin typeface="微软雅黑" panose="020B0503020204020204" charset="-122"/>
                <a:ea typeface="微软雅黑" panose="020B0503020204020204" charset="-122"/>
                <a:cs typeface="微软雅黑" panose="020B0503020204020204" charset="-122"/>
              </a:rPr>
              <a:t>10</a:t>
            </a:r>
            <a:r>
              <a:rPr lang="zh-CN" altLang="en-US" sz="1600" dirty="0">
                <a:solidFill>
                  <a:srgbClr val="476682"/>
                </a:solidFill>
                <a:effectLst/>
                <a:latin typeface="微软雅黑" panose="020B0503020204020204" charset="-122"/>
                <a:ea typeface="微软雅黑" panose="020B0503020204020204" charset="-122"/>
                <a:cs typeface="微软雅黑" panose="020B0503020204020204" charset="-122"/>
              </a:rPr>
              <a:t>万只，</a:t>
            </a:r>
            <a:r>
              <a:rPr lang="en-US" altLang="zh-CN" sz="1600" dirty="0">
                <a:solidFill>
                  <a:srgbClr val="476682"/>
                </a:solidFill>
                <a:effectLst/>
                <a:latin typeface="微软雅黑" panose="020B0503020204020204" charset="-122"/>
                <a:ea typeface="微软雅黑" panose="020B0503020204020204" charset="-122"/>
                <a:cs typeface="微软雅黑" panose="020B0503020204020204" charset="-122"/>
              </a:rPr>
              <a:t>1960</a:t>
            </a:r>
            <a:r>
              <a:rPr lang="zh-CN" altLang="en-US" sz="1600" dirty="0">
                <a:solidFill>
                  <a:srgbClr val="476682"/>
                </a:solidFill>
                <a:effectLst/>
                <a:latin typeface="微软雅黑" panose="020B0503020204020204" charset="-122"/>
                <a:ea typeface="微软雅黑" panose="020B0503020204020204" charset="-122"/>
                <a:cs typeface="微软雅黑" panose="020B0503020204020204" charset="-122"/>
              </a:rPr>
              <a:t>年代只剩</a:t>
            </a:r>
            <a:r>
              <a:rPr lang="en-US" altLang="zh-CN" sz="1600" dirty="0">
                <a:solidFill>
                  <a:srgbClr val="476682"/>
                </a:solidFill>
                <a:effectLst/>
                <a:latin typeface="微软雅黑" panose="020B0503020204020204" charset="-122"/>
                <a:ea typeface="微软雅黑" panose="020B0503020204020204" charset="-122"/>
                <a:cs typeface="微软雅黑" panose="020B0503020204020204" charset="-122"/>
              </a:rPr>
              <a:t>3</a:t>
            </a:r>
            <a:r>
              <a:rPr lang="zh-CN" altLang="en-US" sz="1600" dirty="0">
                <a:solidFill>
                  <a:srgbClr val="476682"/>
                </a:solidFill>
                <a:effectLst/>
                <a:latin typeface="微软雅黑" panose="020B0503020204020204" charset="-122"/>
                <a:ea typeface="微软雅黑" panose="020B0503020204020204" charset="-122"/>
                <a:cs typeface="微软雅黑" panose="020B0503020204020204" charset="-122"/>
              </a:rPr>
              <a:t>千只，濒危主因为猎捕 （</a:t>
            </a:r>
            <a:r>
              <a:rPr lang="en-US" altLang="zh-CN" sz="1600" dirty="0">
                <a:solidFill>
                  <a:srgbClr val="476682"/>
                </a:solidFill>
                <a:effectLst/>
                <a:latin typeface="微软雅黑" panose="020B0503020204020204" charset="-122"/>
                <a:ea typeface="微软雅黑" panose="020B0503020204020204" charset="-122"/>
                <a:cs typeface="微软雅黑" panose="020B0503020204020204" charset="-122"/>
              </a:rPr>
              <a:t>1970</a:t>
            </a:r>
            <a:r>
              <a:rPr lang="zh-CN" altLang="en-US" sz="1600" dirty="0">
                <a:solidFill>
                  <a:srgbClr val="476682"/>
                </a:solidFill>
                <a:effectLst/>
                <a:latin typeface="微软雅黑" panose="020B0503020204020204" charset="-122"/>
                <a:ea typeface="微软雅黑" panose="020B0503020204020204" charset="-122"/>
                <a:cs typeface="微软雅黑" panose="020B0503020204020204" charset="-122"/>
              </a:rPr>
              <a:t>年起禁止狩猎）。</a:t>
            </a:r>
          </a:p>
        </p:txBody>
      </p:sp>
      <p:pic>
        <p:nvPicPr>
          <p:cNvPr id="9" name="图片 8"/>
          <p:cNvPicPr>
            <a:picLocks noChangeAspect="1"/>
          </p:cNvPicPr>
          <p:nvPr/>
        </p:nvPicPr>
        <p:blipFill>
          <a:blip r:embed="rId8"/>
          <a:stretch>
            <a:fillRect/>
          </a:stretch>
        </p:blipFill>
        <p:spPr>
          <a:xfrm>
            <a:off x="7349490" y="4492625"/>
            <a:ext cx="1729105" cy="1669415"/>
          </a:xfrm>
          <a:prstGeom prst="ellipse">
            <a:avLst/>
          </a:prstGeom>
        </p:spPr>
      </p:pic>
      <p:sp>
        <p:nvSpPr>
          <p:cNvPr id="10" name="矩形 9"/>
          <p:cNvSpPr/>
          <p:nvPr/>
        </p:nvSpPr>
        <p:spPr>
          <a:xfrm>
            <a:off x="160229" y="351582"/>
            <a:ext cx="4466590" cy="368300"/>
          </a:xfrm>
          <a:prstGeom prst="rect">
            <a:avLst/>
          </a:prstGeom>
        </p:spPr>
        <p:txBody>
          <a:bodyPr wrap="none">
            <a:spAutoFit/>
          </a:bodyPr>
          <a:lstStyle/>
          <a:p>
            <a:r>
              <a:rPr lang="zh-CN" altLang="en-US" b="1" dirty="0">
                <a:solidFill>
                  <a:srgbClr val="34705E"/>
                </a:solidFill>
                <a:latin typeface="微软雅黑" panose="020B0503020204020204" charset="-122"/>
                <a:ea typeface="微软雅黑" panose="020B0503020204020204" charset="-122"/>
                <a:cs typeface="微软雅黑" panose="020B0503020204020204" charset="-122"/>
              </a:rPr>
              <a:t>物种保护级别：濒危 </a:t>
            </a:r>
            <a:r>
              <a:rPr lang="en-US" altLang="zh-CN" b="1" dirty="0">
                <a:solidFill>
                  <a:srgbClr val="34705E"/>
                </a:solidFill>
                <a:latin typeface="微软雅黑" panose="020B0503020204020204" charset="-122"/>
                <a:ea typeface="微软雅黑" panose="020B0503020204020204" charset="-122"/>
                <a:cs typeface="微软雅黑" panose="020B0503020204020204" charset="-122"/>
              </a:rPr>
              <a:t>Endangered</a:t>
            </a:r>
            <a:r>
              <a:rPr lang="zh-CN" altLang="en-US" b="1" dirty="0">
                <a:solidFill>
                  <a:srgbClr val="34705E"/>
                </a:solidFill>
                <a:latin typeface="微软雅黑" panose="020B0503020204020204" charset="-122"/>
                <a:ea typeface="微软雅黑" panose="020B0503020204020204" charset="-122"/>
                <a:cs typeface="微软雅黑" panose="020B0503020204020204" charset="-122"/>
              </a:rPr>
              <a:t>（</a:t>
            </a:r>
            <a:r>
              <a:rPr lang="en-US" altLang="zh-CN" b="1" dirty="0">
                <a:solidFill>
                  <a:srgbClr val="34705E"/>
                </a:solidFill>
                <a:latin typeface="微软雅黑" panose="020B0503020204020204" charset="-122"/>
                <a:ea typeface="微软雅黑" panose="020B0503020204020204" charset="-122"/>
                <a:cs typeface="微软雅黑" panose="020B0503020204020204" charset="-122"/>
              </a:rPr>
              <a:t>EN</a:t>
            </a:r>
            <a:r>
              <a:rPr lang="zh-CN" altLang="en-US" b="1" dirty="0">
                <a:solidFill>
                  <a:srgbClr val="34705E"/>
                </a:solidFill>
                <a:latin typeface="微软雅黑" panose="020B0503020204020204" charset="-122"/>
                <a:ea typeface="微软雅黑" panose="020B0503020204020204" charset="-122"/>
                <a:cs typeface="微软雅黑" panose="020B0503020204020204" charset="-122"/>
              </a:rPr>
              <a:t>）</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par>
                                <p:cTn id="15" presetID="2" presetClass="entr" presetSubtype="8" decel="100000" fill="hold" nodeType="withEffect">
                                  <p:stCondLst>
                                    <p:cond delay="25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1500" fill="hold"/>
                                        <p:tgtEl>
                                          <p:spTgt spid="4"/>
                                        </p:tgtEl>
                                        <p:attrNameLst>
                                          <p:attrName>ppt_x</p:attrName>
                                        </p:attrNameLst>
                                      </p:cBhvr>
                                      <p:tavLst>
                                        <p:tav tm="0">
                                          <p:val>
                                            <p:strVal val="0-#ppt_w/2"/>
                                          </p:val>
                                        </p:tav>
                                        <p:tav tm="100000">
                                          <p:val>
                                            <p:strVal val="#ppt_x"/>
                                          </p:val>
                                        </p:tav>
                                      </p:tavLst>
                                    </p:anim>
                                    <p:anim calcmode="lin" valueType="num">
                                      <p:cBhvr additive="base">
                                        <p:cTn id="18" dur="1500" fill="hold"/>
                                        <p:tgtEl>
                                          <p:spTgt spid="4"/>
                                        </p:tgtEl>
                                        <p:attrNameLst>
                                          <p:attrName>ppt_y</p:attrName>
                                        </p:attrNameLst>
                                      </p:cBhvr>
                                      <p:tavLst>
                                        <p:tav tm="0">
                                          <p:val>
                                            <p:strVal val="#ppt_y"/>
                                          </p:val>
                                        </p:tav>
                                        <p:tav tm="100000">
                                          <p:val>
                                            <p:strVal val="#ppt_y"/>
                                          </p:val>
                                        </p:tav>
                                      </p:tavLst>
                                    </p:anim>
                                    <p:set>
                                      <p:cBhvr>
                                        <p:cTn id="19" dur="1" fill="hold">
                                          <p:stCondLst>
                                            <p:cond delay="0"/>
                                          </p:stCondLst>
                                        </p:cTn>
                                        <p:tgtEl>
                                          <p:spTgt spid="4"/>
                                        </p:tgtEl>
                                        <p:attrNameLst>
                                          <p:attrName>style.visibility</p:attrName>
                                        </p:attrNameLst>
                                      </p:cBhvr>
                                      <p:to>
                                        <p:strVal val="visible"/>
                                      </p:to>
                                    </p:set>
                                    <p:anim to="" calcmode="lin" valueType="num">
                                      <p:cBhvr>
                                        <p:cTn id="20" dur="1500" fill="hold">
                                          <p:stCondLst>
                                            <p:cond delay="0"/>
                                          </p:stCondLst>
                                        </p:cTn>
                                        <p:tgtEl>
                                          <p:spTgt spid="4"/>
                                        </p:tgtEl>
                                        <p:attrNameLst>
                                          <p:attrName>ppt_w</p:attrName>
                                        </p:attrNameLst>
                                      </p:cBhvr>
                                      <p:tavLst>
                                        <p:tav tm="0">
                                          <p:val>
                                            <p:fltVal val="0"/>
                                          </p:val>
                                        </p:tav>
                                        <p:tav tm="100000">
                                          <p:val>
                                            <p:strVal val="#ppt_w"/>
                                          </p:val>
                                        </p:tav>
                                      </p:tavLst>
                                    </p:anim>
                                    <p:anim to="" calcmode="lin" valueType="num">
                                      <p:cBhvr>
                                        <p:cTn id="21" dur="1500" fill="hold">
                                          <p:stCondLst>
                                            <p:cond delay="0"/>
                                          </p:stCondLst>
                                        </p:cTn>
                                        <p:tgtEl>
                                          <p:spTgt spid="4"/>
                                        </p:tgtEl>
                                        <p:attrNameLst>
                                          <p:attrName>ppt_h</p:attrName>
                                        </p:attrNameLst>
                                      </p:cBhvr>
                                      <p:tavLst>
                                        <p:tav tm="0">
                                          <p:val>
                                            <p:fltVal val="0"/>
                                          </p:val>
                                        </p:tav>
                                        <p:tav tm="100000">
                                          <p:val>
                                            <p:strVal val="#ppt_h"/>
                                          </p:val>
                                        </p:tav>
                                      </p:tavLst>
                                    </p:anim>
                                    <p:animEffect filter="fade">
                                      <p:cBhvr>
                                        <p:cTn id="22" dur="1500">
                                          <p:stCondLst>
                                            <p:cond delay="0"/>
                                          </p:stCondLst>
                                        </p:cTn>
                                        <p:tgtEl>
                                          <p:spTgt spid="4"/>
                                        </p:tgtEl>
                                      </p:cBhvr>
                                    </p:animEffect>
                                  </p:childTnLst>
                                </p:cTn>
                              </p:par>
                              <p:par>
                                <p:cTn id="23" presetID="26" presetClass="entr" presetSubtype="0" fill="hold" nodeType="withEffect">
                                  <p:stCondLst>
                                    <p:cond delay="25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80">
                                          <p:stCondLst>
                                            <p:cond delay="0"/>
                                          </p:stCondLst>
                                        </p:cTn>
                                        <p:tgtEl>
                                          <p:spTgt spid="7"/>
                                        </p:tgtEl>
                                      </p:cBhvr>
                                    </p:animEffect>
                                    <p:anim calcmode="lin" valueType="num">
                                      <p:cBhvr>
                                        <p:cTn id="2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gtEl>
                                      </p:cBhvr>
                                      <p:to x="100000" y="60000"/>
                                    </p:animScale>
                                    <p:animScale>
                                      <p:cBhvr>
                                        <p:cTn id="32" dur="166" decel="50000">
                                          <p:stCondLst>
                                            <p:cond delay="676"/>
                                          </p:stCondLst>
                                        </p:cTn>
                                        <p:tgtEl>
                                          <p:spTgt spid="7"/>
                                        </p:tgtEl>
                                      </p:cBhvr>
                                      <p:to x="100000" y="100000"/>
                                    </p:animScale>
                                    <p:animScale>
                                      <p:cBhvr>
                                        <p:cTn id="33" dur="26">
                                          <p:stCondLst>
                                            <p:cond delay="1312"/>
                                          </p:stCondLst>
                                        </p:cTn>
                                        <p:tgtEl>
                                          <p:spTgt spid="7"/>
                                        </p:tgtEl>
                                      </p:cBhvr>
                                      <p:to x="100000" y="80000"/>
                                    </p:animScale>
                                    <p:animScale>
                                      <p:cBhvr>
                                        <p:cTn id="34" dur="166" decel="50000">
                                          <p:stCondLst>
                                            <p:cond delay="1338"/>
                                          </p:stCondLst>
                                        </p:cTn>
                                        <p:tgtEl>
                                          <p:spTgt spid="7"/>
                                        </p:tgtEl>
                                      </p:cBhvr>
                                      <p:to x="100000" y="100000"/>
                                    </p:animScale>
                                    <p:animScale>
                                      <p:cBhvr>
                                        <p:cTn id="35" dur="26">
                                          <p:stCondLst>
                                            <p:cond delay="1642"/>
                                          </p:stCondLst>
                                        </p:cTn>
                                        <p:tgtEl>
                                          <p:spTgt spid="7"/>
                                        </p:tgtEl>
                                      </p:cBhvr>
                                      <p:to x="100000" y="90000"/>
                                    </p:animScale>
                                    <p:animScale>
                                      <p:cBhvr>
                                        <p:cTn id="36" dur="166" decel="50000">
                                          <p:stCondLst>
                                            <p:cond delay="1668"/>
                                          </p:stCondLst>
                                        </p:cTn>
                                        <p:tgtEl>
                                          <p:spTgt spid="7"/>
                                        </p:tgtEl>
                                      </p:cBhvr>
                                      <p:to x="100000" y="100000"/>
                                    </p:animScale>
                                    <p:animScale>
                                      <p:cBhvr>
                                        <p:cTn id="37" dur="26">
                                          <p:stCondLst>
                                            <p:cond delay="1808"/>
                                          </p:stCondLst>
                                        </p:cTn>
                                        <p:tgtEl>
                                          <p:spTgt spid="7"/>
                                        </p:tgtEl>
                                      </p:cBhvr>
                                      <p:to x="100000" y="95000"/>
                                    </p:animScale>
                                    <p:animScale>
                                      <p:cBhvr>
                                        <p:cTn id="38" dur="166" decel="50000">
                                          <p:stCondLst>
                                            <p:cond delay="1834"/>
                                          </p:stCondLst>
                                        </p:cTn>
                                        <p:tgtEl>
                                          <p:spTgt spid="7"/>
                                        </p:tgtEl>
                                      </p:cBhvr>
                                      <p:to x="100000" y="100000"/>
                                    </p:animScale>
                                  </p:childTnLst>
                                </p:cTn>
                              </p:par>
                            </p:childTnLst>
                          </p:cTn>
                        </p:par>
                        <p:par>
                          <p:cTn id="39" fill="hold">
                            <p:stCondLst>
                              <p:cond delay="1500"/>
                            </p:stCondLst>
                            <p:childTnLst>
                              <p:par>
                                <p:cTn id="40" presetID="20" presetClass="entr" presetSubtype="0" fill="hold" grpId="0" nodeType="afterEffect">
                                  <p:stCondLst>
                                    <p:cond delay="0"/>
                                  </p:stCondLst>
                                  <p:childTnLst>
                                    <p:set>
                                      <p:cBhvr>
                                        <p:cTn id="41" dur="1000" fill="hold">
                                          <p:stCondLst>
                                            <p:cond delay="0"/>
                                          </p:stCondLst>
                                        </p:cTn>
                                        <p:tgtEl>
                                          <p:spTgt spid="2"/>
                                        </p:tgtEl>
                                        <p:attrNameLst>
                                          <p:attrName>style.visibility</p:attrName>
                                        </p:attrNameLst>
                                      </p:cBhvr>
                                      <p:to>
                                        <p:strVal val="visible"/>
                                      </p:to>
                                    </p:set>
                                    <p:animEffect transition="in" filter="wedge">
                                      <p:cBhvr>
                                        <p:cTn id="42" dur="1000"/>
                                        <p:tgtEl>
                                          <p:spTgt spid="2"/>
                                        </p:tgtEl>
                                      </p:cBhvr>
                                    </p:animEffect>
                                  </p:childTnLst>
                                </p:cTn>
                              </p:par>
                            </p:childTnLst>
                          </p:cTn>
                        </p:par>
                        <p:par>
                          <p:cTn id="43" fill="hold">
                            <p:stCondLst>
                              <p:cond delay="2500"/>
                            </p:stCondLst>
                            <p:childTnLst>
                              <p:par>
                                <p:cTn id="44" presetID="21" presetClass="entr" presetSubtype="1" fill="hold" nodeType="afterEffect">
                                  <p:stCondLst>
                                    <p:cond delay="0"/>
                                  </p:stCondLst>
                                  <p:childTnLst>
                                    <p:set>
                                      <p:cBhvr>
                                        <p:cTn id="45" dur="1000" fill="hold">
                                          <p:stCondLst>
                                            <p:cond delay="0"/>
                                          </p:stCondLst>
                                        </p:cTn>
                                        <p:tgtEl>
                                          <p:spTgt spid="9"/>
                                        </p:tgtEl>
                                        <p:attrNameLst>
                                          <p:attrName>style.visibility</p:attrName>
                                        </p:attrNameLst>
                                      </p:cBhvr>
                                      <p:to>
                                        <p:strVal val="visible"/>
                                      </p:to>
                                    </p:set>
                                    <p:animEffect transition="in" filter="wheel(1)">
                                      <p:cBhvr>
                                        <p:cTn id="4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960" y="-140186"/>
            <a:ext cx="10702925" cy="6167120"/>
          </a:xfrm>
          <a:prstGeom prst="rect">
            <a:avLst/>
          </a:prstGeom>
        </p:spPr>
      </p:pic>
      <p:pic>
        <p:nvPicPr>
          <p:cNvPr id="15" name="图片 14" descr="6ccb8bc6dbe83c6ae811819d70909b6f"/>
          <p:cNvPicPr>
            <a:picLocks noChangeAspect="1"/>
          </p:cNvPicPr>
          <p:nvPr/>
        </p:nvPicPr>
        <p:blipFill>
          <a:blip r:embed="rId4"/>
          <a:srcRect t="29675"/>
          <a:stretch>
            <a:fillRect/>
          </a:stretch>
        </p:blipFill>
        <p:spPr>
          <a:xfrm>
            <a:off x="-62230" y="4377690"/>
            <a:ext cx="12261215" cy="2498090"/>
          </a:xfrm>
          <a:prstGeom prst="rect">
            <a:avLst/>
          </a:prstGeom>
        </p:spPr>
      </p:pic>
      <p:pic>
        <p:nvPicPr>
          <p:cNvPr id="19" name="图片 18"/>
          <p:cNvPicPr>
            <a:picLocks noChangeAspect="1"/>
          </p:cNvPicPr>
          <p:nvPr/>
        </p:nvPicPr>
        <p:blipFill>
          <a:blip r:embed="rId5"/>
          <a:stretch>
            <a:fillRect/>
          </a:stretch>
        </p:blipFill>
        <p:spPr>
          <a:xfrm flipH="1">
            <a:off x="1795780" y="5316220"/>
            <a:ext cx="1622425" cy="1026795"/>
          </a:xfrm>
          <a:prstGeom prst="rect">
            <a:avLst/>
          </a:prstGeom>
        </p:spPr>
      </p:pic>
      <p:pic>
        <p:nvPicPr>
          <p:cNvPr id="9" name="图片 8"/>
          <p:cNvPicPr>
            <a:picLocks noChangeAspect="1"/>
          </p:cNvPicPr>
          <p:nvPr/>
        </p:nvPicPr>
        <p:blipFill>
          <a:blip r:embed="rId6"/>
          <a:stretch>
            <a:fillRect/>
          </a:stretch>
        </p:blipFill>
        <p:spPr>
          <a:xfrm>
            <a:off x="1881505" y="2614295"/>
            <a:ext cx="2179320" cy="1950720"/>
          </a:xfrm>
          <a:prstGeom prst="ellipse">
            <a:avLst/>
          </a:prstGeom>
        </p:spPr>
      </p:pic>
      <p:sp>
        <p:nvSpPr>
          <p:cNvPr id="3" name="矩形 2"/>
          <p:cNvSpPr/>
          <p:nvPr/>
        </p:nvSpPr>
        <p:spPr>
          <a:xfrm>
            <a:off x="5645254" y="2491221"/>
            <a:ext cx="2293620" cy="398780"/>
          </a:xfrm>
          <a:prstGeom prst="rect">
            <a:avLst/>
          </a:prstGeom>
        </p:spPr>
        <p:txBody>
          <a:bodyPr wrap="none">
            <a:spAutoFit/>
          </a:bodyPr>
          <a:lstStyle/>
          <a:p>
            <a:r>
              <a:rPr lang="en-US" altLang="zh-CN" sz="2000" b="1" dirty="0">
                <a:solidFill>
                  <a:srgbClr val="FF999B"/>
                </a:solidFill>
                <a:latin typeface="微软雅黑" panose="020B0503020204020204" charset="-122"/>
                <a:ea typeface="微软雅黑" panose="020B0503020204020204" charset="-122"/>
                <a:cs typeface="微软雅黑" panose="020B0503020204020204" charset="-122"/>
              </a:rPr>
              <a:t>Red Panda</a:t>
            </a:r>
            <a:r>
              <a:rPr lang="zh-CN" altLang="en-US" sz="2000" b="1" dirty="0">
                <a:solidFill>
                  <a:srgbClr val="FF999B"/>
                </a:solidFill>
                <a:latin typeface="微软雅黑" panose="020B0503020204020204" charset="-122"/>
                <a:ea typeface="微软雅黑" panose="020B0503020204020204" charset="-122"/>
                <a:cs typeface="微软雅黑" panose="020B0503020204020204" charset="-122"/>
              </a:rPr>
              <a:t>小熊猫</a:t>
            </a:r>
          </a:p>
        </p:txBody>
      </p:sp>
      <p:sp>
        <p:nvSpPr>
          <p:cNvPr id="4" name="矩形 3"/>
          <p:cNvSpPr/>
          <p:nvPr/>
        </p:nvSpPr>
        <p:spPr>
          <a:xfrm>
            <a:off x="4261458" y="3174103"/>
            <a:ext cx="5616624" cy="829945"/>
          </a:xfrm>
          <a:prstGeom prst="rect">
            <a:avLst/>
          </a:prstGeom>
          <a:noFill/>
          <a:extLst>
            <a:ext uri="{909E8E84-426E-40DD-AFC4-6F175D3DCCD1}">
              <a14:hiddenFill xmlns:a14="http://schemas.microsoft.com/office/drawing/2010/main">
                <a:solidFill>
                  <a:srgbClr val="D8F0E1">
                    <a:alpha val="65000"/>
                  </a:srgbClr>
                </a:solidFill>
              </a14:hiddenFill>
            </a:ext>
          </a:extLst>
        </p:spPr>
        <p:txBody>
          <a:bodyPr wrap="square">
            <a:spAutoFit/>
          </a:bodyPr>
          <a:lstStyle/>
          <a:p>
            <a:r>
              <a:rPr lang="zh-CN" altLang="en-US" sz="1600" dirty="0">
                <a:solidFill>
                  <a:srgbClr val="476682"/>
                </a:solidFill>
                <a:latin typeface="微软雅黑" panose="020B0503020204020204" charset="-122"/>
                <a:ea typeface="微软雅黑" panose="020B0503020204020204" charset="-122"/>
                <a:cs typeface="微软雅黑" panose="020B0503020204020204" charset="-122"/>
              </a:rPr>
              <a:t>小熊猫已被</a:t>
            </a:r>
            <a:r>
              <a:rPr lang="en-US" altLang="zh-CN" sz="1600" dirty="0">
                <a:solidFill>
                  <a:srgbClr val="476682"/>
                </a:solidFill>
                <a:latin typeface="微软雅黑" panose="020B0503020204020204" charset="-122"/>
                <a:ea typeface="微软雅黑" panose="020B0503020204020204" charset="-122"/>
                <a:cs typeface="微软雅黑" panose="020B0503020204020204" charset="-122"/>
              </a:rPr>
              <a:t>IUCN</a:t>
            </a:r>
            <a:r>
              <a:rPr lang="zh-CN" altLang="en-US" sz="1600" dirty="0">
                <a:solidFill>
                  <a:srgbClr val="476682"/>
                </a:solidFill>
                <a:latin typeface="微软雅黑" panose="020B0503020204020204" charset="-122"/>
                <a:ea typeface="微软雅黑" panose="020B0503020204020204" charset="-122"/>
                <a:cs typeface="微软雅黑" panose="020B0503020204020204" charset="-122"/>
              </a:rPr>
              <a:t>列入濒危物种“红色名单”，全世界数量仅剩</a:t>
            </a:r>
            <a:r>
              <a:rPr lang="en-US" altLang="zh-CN" sz="1600" dirty="0">
                <a:solidFill>
                  <a:srgbClr val="476682"/>
                </a:solidFill>
                <a:latin typeface="微软雅黑" panose="020B0503020204020204" charset="-122"/>
                <a:ea typeface="微软雅黑" panose="020B0503020204020204" charset="-122"/>
                <a:cs typeface="微软雅黑" panose="020B0503020204020204" charset="-122"/>
              </a:rPr>
              <a:t>2500</a:t>
            </a:r>
            <a:r>
              <a:rPr lang="zh-CN" altLang="en-US" sz="1600" dirty="0">
                <a:solidFill>
                  <a:srgbClr val="476682"/>
                </a:solidFill>
                <a:latin typeface="微软雅黑" panose="020B0503020204020204" charset="-122"/>
                <a:ea typeface="微软雅黑" panose="020B0503020204020204" charset="-122"/>
                <a:cs typeface="微软雅黑" panose="020B0503020204020204" charset="-122"/>
              </a:rPr>
              <a:t>只，光是东喜马拉雅山脉的数量过去</a:t>
            </a:r>
            <a:r>
              <a:rPr lang="en-US" altLang="zh-CN" sz="1600" dirty="0">
                <a:solidFill>
                  <a:srgbClr val="476682"/>
                </a:solidFill>
                <a:latin typeface="微软雅黑" panose="020B0503020204020204" charset="-122"/>
                <a:ea typeface="微软雅黑" panose="020B0503020204020204" charset="-122"/>
                <a:cs typeface="微软雅黑" panose="020B0503020204020204" charset="-122"/>
              </a:rPr>
              <a:t>50</a:t>
            </a:r>
            <a:r>
              <a:rPr lang="zh-CN" altLang="en-US" sz="1600" dirty="0">
                <a:solidFill>
                  <a:srgbClr val="476682"/>
                </a:solidFill>
                <a:latin typeface="微软雅黑" panose="020B0503020204020204" charset="-122"/>
                <a:ea typeface="微软雅黑" panose="020B0503020204020204" charset="-122"/>
                <a:cs typeface="微软雅黑" panose="020B0503020204020204" charset="-122"/>
              </a:rPr>
              <a:t>年来就减少了</a:t>
            </a:r>
            <a:r>
              <a:rPr lang="en-US" altLang="zh-CN" sz="1600" dirty="0">
                <a:solidFill>
                  <a:srgbClr val="476682"/>
                </a:solidFill>
                <a:latin typeface="微软雅黑" panose="020B0503020204020204" charset="-122"/>
                <a:ea typeface="微软雅黑" panose="020B0503020204020204" charset="-122"/>
                <a:cs typeface="微软雅黑" panose="020B0503020204020204" charset="-122"/>
              </a:rPr>
              <a:t>40%</a:t>
            </a:r>
            <a:r>
              <a:rPr lang="zh-CN" altLang="en-US" sz="1600" dirty="0">
                <a:solidFill>
                  <a:srgbClr val="476682"/>
                </a:solidFill>
                <a:latin typeface="微软雅黑" panose="020B0503020204020204" charset="-122"/>
                <a:ea typeface="微软雅黑" panose="020B0503020204020204" charset="-122"/>
                <a:cs typeface="微软雅黑" panose="020B0503020204020204" charset="-122"/>
              </a:rPr>
              <a:t>，非法狩猎是罪魁祸首</a:t>
            </a:r>
          </a:p>
        </p:txBody>
      </p:sp>
      <p:sp>
        <p:nvSpPr>
          <p:cNvPr id="5" name="矩形 4"/>
          <p:cNvSpPr/>
          <p:nvPr/>
        </p:nvSpPr>
        <p:spPr>
          <a:xfrm>
            <a:off x="160229" y="351582"/>
            <a:ext cx="4466590" cy="368300"/>
          </a:xfrm>
          <a:prstGeom prst="rect">
            <a:avLst/>
          </a:prstGeom>
        </p:spPr>
        <p:txBody>
          <a:bodyPr wrap="none">
            <a:spAutoFit/>
          </a:bodyPr>
          <a:lstStyle/>
          <a:p>
            <a:r>
              <a:rPr lang="zh-CN" altLang="en-US" b="1" dirty="0">
                <a:solidFill>
                  <a:srgbClr val="34705E"/>
                </a:solidFill>
                <a:latin typeface="微软雅黑" panose="020B0503020204020204" charset="-122"/>
                <a:ea typeface="微软雅黑" panose="020B0503020204020204" charset="-122"/>
                <a:cs typeface="微软雅黑" panose="020B0503020204020204" charset="-122"/>
              </a:rPr>
              <a:t>物种保护级别：濒危 </a:t>
            </a:r>
            <a:r>
              <a:rPr lang="en-US" altLang="zh-CN" b="1" dirty="0">
                <a:solidFill>
                  <a:srgbClr val="34705E"/>
                </a:solidFill>
                <a:latin typeface="微软雅黑" panose="020B0503020204020204" charset="-122"/>
                <a:ea typeface="微软雅黑" panose="020B0503020204020204" charset="-122"/>
                <a:cs typeface="微软雅黑" panose="020B0503020204020204" charset="-122"/>
              </a:rPr>
              <a:t>Endangered</a:t>
            </a:r>
            <a:r>
              <a:rPr lang="zh-CN" altLang="en-US" b="1" dirty="0">
                <a:solidFill>
                  <a:srgbClr val="34705E"/>
                </a:solidFill>
                <a:latin typeface="微软雅黑" panose="020B0503020204020204" charset="-122"/>
                <a:ea typeface="微软雅黑" panose="020B0503020204020204" charset="-122"/>
                <a:cs typeface="微软雅黑" panose="020B0503020204020204" charset="-122"/>
              </a:rPr>
              <a:t>（</a:t>
            </a:r>
            <a:r>
              <a:rPr lang="en-US" altLang="zh-CN" b="1" dirty="0">
                <a:solidFill>
                  <a:srgbClr val="34705E"/>
                </a:solidFill>
                <a:latin typeface="微软雅黑" panose="020B0503020204020204" charset="-122"/>
                <a:ea typeface="微软雅黑" panose="020B0503020204020204" charset="-122"/>
                <a:cs typeface="微软雅黑" panose="020B0503020204020204" charset="-122"/>
              </a:rPr>
              <a:t>EN</a:t>
            </a:r>
            <a:r>
              <a:rPr lang="zh-CN" altLang="en-US" b="1" dirty="0">
                <a:solidFill>
                  <a:srgbClr val="34705E"/>
                </a:solidFill>
                <a:latin typeface="微软雅黑" panose="020B0503020204020204" charset="-122"/>
                <a:ea typeface="微软雅黑" panose="020B0503020204020204" charset="-122"/>
                <a:cs typeface="微软雅黑" panose="020B0503020204020204" charset="-122"/>
              </a:rPr>
              <a:t>）</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par>
                          <p:cTn id="8" fill="hold">
                            <p:stCondLst>
                              <p:cond delay="500"/>
                            </p:stCondLst>
                            <p:childTnLst>
                              <p:par>
                                <p:cTn id="9" presetID="4" presetClass="entr" presetSubtype="32" fill="hold" grpId="0" nodeType="afterEffect">
                                  <p:stCondLst>
                                    <p:cond delay="0"/>
                                  </p:stCondLst>
                                  <p:childTnLst>
                                    <p:set>
                                      <p:cBhvr>
                                        <p:cTn id="10" dur="1000" fill="hold">
                                          <p:stCondLst>
                                            <p:cond delay="0"/>
                                          </p:stCondLst>
                                        </p:cTn>
                                        <p:tgtEl>
                                          <p:spTgt spid="3"/>
                                        </p:tgtEl>
                                        <p:attrNameLst>
                                          <p:attrName>style.visibility</p:attrName>
                                        </p:attrNameLst>
                                      </p:cBhvr>
                                      <p:to>
                                        <p:strVal val="visible"/>
                                      </p:to>
                                    </p:set>
                                    <p:animEffect transition="in" filter="box(out)">
                                      <p:cBhvr>
                                        <p:cTn id="11" dur="1000"/>
                                        <p:tgtEl>
                                          <p:spTgt spid="3"/>
                                        </p:tgtEl>
                                      </p:cBhvr>
                                    </p:animEffect>
                                  </p:childTnLst>
                                </p:cTn>
                              </p:par>
                            </p:childTnLst>
                          </p:cTn>
                        </p:par>
                        <p:par>
                          <p:cTn id="12" fill="hold">
                            <p:stCondLst>
                              <p:cond delay="1500"/>
                            </p:stCondLst>
                            <p:childTnLst>
                              <p:par>
                                <p:cTn id="13" presetID="13" presetClass="entr" presetSubtype="32" fill="hold" grpId="0" nodeType="afterEffect">
                                  <p:stCondLst>
                                    <p:cond delay="0"/>
                                  </p:stCondLst>
                                  <p:childTnLst>
                                    <p:set>
                                      <p:cBhvr>
                                        <p:cTn id="14" dur="1000" fill="hold">
                                          <p:stCondLst>
                                            <p:cond delay="0"/>
                                          </p:stCondLst>
                                        </p:cTn>
                                        <p:tgtEl>
                                          <p:spTgt spid="4"/>
                                        </p:tgtEl>
                                        <p:attrNameLst>
                                          <p:attrName>style.visibility</p:attrName>
                                        </p:attrNameLst>
                                      </p:cBhvr>
                                      <p:to>
                                        <p:strVal val="visible"/>
                                      </p:to>
                                    </p:set>
                                    <p:animEffect transition="in" filter="plus(out)">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960" y="13970"/>
            <a:ext cx="10702925" cy="6167120"/>
          </a:xfrm>
          <a:prstGeom prst="rect">
            <a:avLst/>
          </a:prstGeom>
        </p:spPr>
      </p:pic>
      <p:sp>
        <p:nvSpPr>
          <p:cNvPr id="13" name="矩形 12"/>
          <p:cNvSpPr/>
          <p:nvPr/>
        </p:nvSpPr>
        <p:spPr>
          <a:xfrm>
            <a:off x="3705187" y="2623529"/>
            <a:ext cx="6096000" cy="1814830"/>
          </a:xfrm>
          <a:prstGeom prst="rect">
            <a:avLst/>
          </a:prstGeom>
          <a:noFill/>
          <a:extLst>
            <a:ext uri="{909E8E84-426E-40DD-AFC4-6F175D3DCCD1}">
              <a14:hiddenFill xmlns:a14="http://schemas.microsoft.com/office/drawing/2010/main">
                <a:solidFill>
                  <a:srgbClr val="D8F0E1">
                    <a:alpha val="65000"/>
                  </a:srgbClr>
                </a:solidFill>
              </a14:hiddenFill>
            </a:ext>
          </a:extLst>
        </p:spPr>
        <p:txBody>
          <a:bodyPr>
            <a:spAutoFit/>
          </a:bodyPr>
          <a:lstStyle/>
          <a:p>
            <a:r>
              <a:rPr lang="en-US" altLang="zh-CN" sz="1600" dirty="0">
                <a:solidFill>
                  <a:srgbClr val="476682"/>
                </a:solidFill>
                <a:latin typeface="微软雅黑" panose="020B0503020204020204" charset="-122"/>
                <a:ea typeface="微软雅黑" panose="020B0503020204020204" charset="-122"/>
                <a:cs typeface="微软雅黑" panose="020B0503020204020204" charset="-122"/>
              </a:rPr>
              <a:t>      </a:t>
            </a:r>
            <a:r>
              <a:rPr lang="zh-CN" altLang="en-US" sz="1600" dirty="0">
                <a:solidFill>
                  <a:srgbClr val="476682"/>
                </a:solidFill>
                <a:latin typeface="微软雅黑" panose="020B0503020204020204" charset="-122"/>
                <a:ea typeface="微软雅黑" panose="020B0503020204020204" charset="-122"/>
                <a:cs typeface="微软雅黑" panose="020B0503020204020204" charset="-122"/>
              </a:rPr>
              <a:t>丹顶鹤是世界濒危鸟类之一，其野生种群的个体总数在</a:t>
            </a:r>
            <a:r>
              <a:rPr lang="en-US" altLang="zh-CN" sz="1600" dirty="0">
                <a:solidFill>
                  <a:srgbClr val="476682"/>
                </a:solidFill>
                <a:latin typeface="微软雅黑" panose="020B0503020204020204" charset="-122"/>
                <a:ea typeface="微软雅黑" panose="020B0503020204020204" charset="-122"/>
                <a:cs typeface="微软雅黑" panose="020B0503020204020204" charset="-122"/>
              </a:rPr>
              <a:t>3000</a:t>
            </a:r>
            <a:r>
              <a:rPr lang="zh-CN" altLang="en-US" sz="1600" dirty="0">
                <a:solidFill>
                  <a:srgbClr val="476682"/>
                </a:solidFill>
                <a:latin typeface="微软雅黑" panose="020B0503020204020204" charset="-122"/>
                <a:ea typeface="微软雅黑" panose="020B0503020204020204" charset="-122"/>
                <a:cs typeface="微软雅黑" panose="020B0503020204020204" charset="-122"/>
              </a:rPr>
              <a:t>只左右。野外仅分布于东北亚地区，即俄罗斯东部、朝鲜半岛、蒙古、中国和日本（在北海道地区为留鸟）。每年的春天，丹顶鹤陆续迁往北方地区繁殖。在中国黑龙江的扎龙国家级自然保护区内，每年约有</a:t>
            </a:r>
            <a:r>
              <a:rPr lang="en-US" altLang="zh-CN" sz="1600" dirty="0">
                <a:solidFill>
                  <a:srgbClr val="476682"/>
                </a:solidFill>
                <a:latin typeface="微软雅黑" panose="020B0503020204020204" charset="-122"/>
                <a:ea typeface="微软雅黑" panose="020B0503020204020204" charset="-122"/>
                <a:cs typeface="微软雅黑" panose="020B0503020204020204" charset="-122"/>
              </a:rPr>
              <a:t>200</a:t>
            </a:r>
            <a:r>
              <a:rPr lang="zh-CN" altLang="en-US" sz="1600" dirty="0">
                <a:solidFill>
                  <a:srgbClr val="476682"/>
                </a:solidFill>
                <a:latin typeface="微软雅黑" panose="020B0503020204020204" charset="-122"/>
                <a:ea typeface="微软雅黑" panose="020B0503020204020204" charset="-122"/>
                <a:cs typeface="微软雅黑" panose="020B0503020204020204" charset="-122"/>
              </a:rPr>
              <a:t>对丹顶鹤在那里生儿育女，完成丹顶鹤家族的传宗接代任务。进入越冬期，它们则主要分布在中国的长江下游地区，其中以江苏盐城沿海滩涂的分布数量最多。</a:t>
            </a:r>
          </a:p>
        </p:txBody>
      </p:sp>
      <p:pic>
        <p:nvPicPr>
          <p:cNvPr id="14" name="图片 13"/>
          <p:cNvPicPr>
            <a:picLocks noChangeAspect="1"/>
          </p:cNvPicPr>
          <p:nvPr/>
        </p:nvPicPr>
        <p:blipFill>
          <a:blip r:embed="rId4"/>
          <a:stretch>
            <a:fillRect/>
          </a:stretch>
        </p:blipFill>
        <p:spPr>
          <a:xfrm>
            <a:off x="1678305" y="2578100"/>
            <a:ext cx="2026920" cy="1906905"/>
          </a:xfrm>
          <a:prstGeom prst="ellipse">
            <a:avLst/>
          </a:prstGeom>
        </p:spPr>
      </p:pic>
      <p:pic>
        <p:nvPicPr>
          <p:cNvPr id="15" name="图片 14" descr="6ccb8bc6dbe83c6ae811819d70909b6f"/>
          <p:cNvPicPr>
            <a:picLocks noChangeAspect="1"/>
          </p:cNvPicPr>
          <p:nvPr/>
        </p:nvPicPr>
        <p:blipFill>
          <a:blip r:embed="rId5"/>
          <a:srcRect t="29675"/>
          <a:stretch>
            <a:fillRect/>
          </a:stretch>
        </p:blipFill>
        <p:spPr>
          <a:xfrm>
            <a:off x="-62230" y="4377690"/>
            <a:ext cx="12261215" cy="2498090"/>
          </a:xfrm>
          <a:prstGeom prst="rect">
            <a:avLst/>
          </a:prstGeom>
        </p:spPr>
      </p:pic>
      <p:sp>
        <p:nvSpPr>
          <p:cNvPr id="16" name="矩形 15"/>
          <p:cNvSpPr/>
          <p:nvPr/>
        </p:nvSpPr>
        <p:spPr>
          <a:xfrm>
            <a:off x="4987360" y="2065527"/>
            <a:ext cx="3178819" cy="400110"/>
          </a:xfrm>
          <a:prstGeom prst="rect">
            <a:avLst/>
          </a:prstGeom>
        </p:spPr>
        <p:txBody>
          <a:bodyPr wrap="none">
            <a:spAutoFit/>
          </a:bodyPr>
          <a:lstStyle/>
          <a:p>
            <a:r>
              <a:rPr lang="en-US" altLang="zh-CN" sz="2000" b="1" dirty="0">
                <a:solidFill>
                  <a:srgbClr val="FF999B"/>
                </a:solidFill>
                <a:latin typeface="微软雅黑" panose="020B0503020204020204" charset="-122"/>
                <a:ea typeface="微软雅黑" panose="020B0503020204020204" charset="-122"/>
                <a:cs typeface="微软雅黑" panose="020B0503020204020204" charset="-122"/>
              </a:rPr>
              <a:t>Red Crown Crane</a:t>
            </a:r>
            <a:r>
              <a:rPr lang="zh-CN" altLang="en-US" sz="2000" b="1" dirty="0">
                <a:solidFill>
                  <a:srgbClr val="FF999B"/>
                </a:solidFill>
                <a:latin typeface="微软雅黑" panose="020B0503020204020204" charset="-122"/>
                <a:ea typeface="微软雅黑" panose="020B0503020204020204" charset="-122"/>
                <a:cs typeface="微软雅黑" panose="020B0503020204020204" charset="-122"/>
              </a:rPr>
              <a:t>丹顶鹤</a:t>
            </a:r>
          </a:p>
        </p:txBody>
      </p:sp>
      <p:pic>
        <p:nvPicPr>
          <p:cNvPr id="19" name="图片 18"/>
          <p:cNvPicPr>
            <a:picLocks noChangeAspect="1"/>
          </p:cNvPicPr>
          <p:nvPr/>
        </p:nvPicPr>
        <p:blipFill>
          <a:blip r:embed="rId6"/>
          <a:stretch>
            <a:fillRect/>
          </a:stretch>
        </p:blipFill>
        <p:spPr>
          <a:xfrm flipH="1">
            <a:off x="1795780" y="5316220"/>
            <a:ext cx="1622425" cy="1026795"/>
          </a:xfrm>
          <a:prstGeom prst="rect">
            <a:avLst/>
          </a:prstGeom>
        </p:spPr>
      </p:pic>
      <p:sp>
        <p:nvSpPr>
          <p:cNvPr id="18" name="矩形 17"/>
          <p:cNvSpPr/>
          <p:nvPr/>
        </p:nvSpPr>
        <p:spPr>
          <a:xfrm>
            <a:off x="160229" y="351582"/>
            <a:ext cx="4466590" cy="368300"/>
          </a:xfrm>
          <a:prstGeom prst="rect">
            <a:avLst/>
          </a:prstGeom>
        </p:spPr>
        <p:txBody>
          <a:bodyPr wrap="none">
            <a:spAutoFit/>
          </a:bodyPr>
          <a:lstStyle/>
          <a:p>
            <a:r>
              <a:rPr lang="zh-CN" altLang="en-US" b="1" dirty="0">
                <a:solidFill>
                  <a:srgbClr val="34705E"/>
                </a:solidFill>
                <a:latin typeface="微软雅黑" panose="020B0503020204020204" charset="-122"/>
                <a:ea typeface="微软雅黑" panose="020B0503020204020204" charset="-122"/>
                <a:cs typeface="微软雅黑" panose="020B0503020204020204" charset="-122"/>
              </a:rPr>
              <a:t>物种保护级别：濒危 </a:t>
            </a:r>
            <a:r>
              <a:rPr lang="en-US" altLang="zh-CN" b="1" dirty="0">
                <a:solidFill>
                  <a:srgbClr val="34705E"/>
                </a:solidFill>
                <a:latin typeface="微软雅黑" panose="020B0503020204020204" charset="-122"/>
                <a:ea typeface="微软雅黑" panose="020B0503020204020204" charset="-122"/>
                <a:cs typeface="微软雅黑" panose="020B0503020204020204" charset="-122"/>
              </a:rPr>
              <a:t>Endangered</a:t>
            </a:r>
            <a:r>
              <a:rPr lang="zh-CN" altLang="en-US" b="1" dirty="0">
                <a:solidFill>
                  <a:srgbClr val="34705E"/>
                </a:solidFill>
                <a:latin typeface="微软雅黑" panose="020B0503020204020204" charset="-122"/>
                <a:ea typeface="微软雅黑" panose="020B0503020204020204" charset="-122"/>
                <a:cs typeface="微软雅黑" panose="020B0503020204020204" charset="-122"/>
              </a:rPr>
              <a:t>（</a:t>
            </a:r>
            <a:r>
              <a:rPr lang="en-US" altLang="zh-CN" b="1" dirty="0">
                <a:solidFill>
                  <a:srgbClr val="34705E"/>
                </a:solidFill>
                <a:latin typeface="微软雅黑" panose="020B0503020204020204" charset="-122"/>
                <a:ea typeface="微软雅黑" panose="020B0503020204020204" charset="-122"/>
                <a:cs typeface="微软雅黑" panose="020B0503020204020204" charset="-122"/>
              </a:rPr>
              <a:t>EN</a:t>
            </a:r>
            <a:r>
              <a:rPr lang="zh-CN" altLang="en-US" b="1" dirty="0">
                <a:solidFill>
                  <a:srgbClr val="34705E"/>
                </a:solidFill>
                <a:latin typeface="微软雅黑" panose="020B0503020204020204" charset="-122"/>
                <a:ea typeface="微软雅黑" panose="020B0503020204020204" charset="-122"/>
                <a:cs typeface="微软雅黑" panose="020B0503020204020204" charset="-122"/>
              </a:rPr>
              <a:t>）</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32" fill="hold" grpId="0" nodeType="afterEffect">
                                  <p:stCondLst>
                                    <p:cond delay="0"/>
                                  </p:stCondLst>
                                  <p:childTnLst>
                                    <p:set>
                                      <p:cBhvr>
                                        <p:cTn id="6" dur="1000" fill="hold">
                                          <p:stCondLst>
                                            <p:cond delay="0"/>
                                          </p:stCondLst>
                                        </p:cTn>
                                        <p:tgtEl>
                                          <p:spTgt spid="13"/>
                                        </p:tgtEl>
                                        <p:attrNameLst>
                                          <p:attrName>style.visibility</p:attrName>
                                        </p:attrNameLst>
                                      </p:cBhvr>
                                      <p:to>
                                        <p:strVal val="visible"/>
                                      </p:to>
                                    </p:set>
                                    <p:animEffect transition="in" filter="plus(out)">
                                      <p:cBhvr>
                                        <p:cTn id="7" dur="1000"/>
                                        <p:tgtEl>
                                          <p:spTgt spid="13"/>
                                        </p:tgtEl>
                                      </p:cBhvr>
                                    </p:animEffect>
                                  </p:childTnLst>
                                </p:cTn>
                              </p:par>
                            </p:childTnLst>
                          </p:cTn>
                        </p:par>
                        <p:par>
                          <p:cTn id="8" fill="hold">
                            <p:stCondLst>
                              <p:cond delay="1000"/>
                            </p:stCondLst>
                            <p:childTnLst>
                              <p:par>
                                <p:cTn id="9" presetID="5" presetClass="entr" presetSubtype="1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checkerboard(across)">
                                      <p:cBhvr>
                                        <p:cTn id="11" dur="500"/>
                                        <p:tgtEl>
                                          <p:spTgt spid="14"/>
                                        </p:tgtEl>
                                      </p:cBhvr>
                                    </p:animEffect>
                                  </p:childTnLst>
                                </p:cTn>
                              </p:par>
                            </p:childTnLst>
                          </p:cTn>
                        </p:par>
                        <p:par>
                          <p:cTn id="12" fill="hold">
                            <p:stCondLst>
                              <p:cond delay="1500"/>
                            </p:stCondLst>
                            <p:childTnLst>
                              <p:par>
                                <p:cTn id="13" presetID="4" presetClass="entr" presetSubtype="32" fill="hold" grpId="0" nodeType="afterEffect">
                                  <p:stCondLst>
                                    <p:cond delay="0"/>
                                  </p:stCondLst>
                                  <p:childTnLst>
                                    <p:set>
                                      <p:cBhvr>
                                        <p:cTn id="14" dur="1000" fill="hold">
                                          <p:stCondLst>
                                            <p:cond delay="0"/>
                                          </p:stCondLst>
                                        </p:cTn>
                                        <p:tgtEl>
                                          <p:spTgt spid="16"/>
                                        </p:tgtEl>
                                        <p:attrNameLst>
                                          <p:attrName>style.visibility</p:attrName>
                                        </p:attrNameLst>
                                      </p:cBhvr>
                                      <p:to>
                                        <p:strVal val="visible"/>
                                      </p:to>
                                    </p:set>
                                    <p:animEffect transition="in" filter="box(out)">
                                      <p:cBhvr>
                                        <p:cTn id="15"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ccb8bc6dbe83c6ae811819d70909b6f"/>
          <p:cNvPicPr>
            <a:picLocks noChangeAspect="1"/>
          </p:cNvPicPr>
          <p:nvPr/>
        </p:nvPicPr>
        <p:blipFill>
          <a:blip r:embed="rId3"/>
          <a:stretch>
            <a:fillRect/>
          </a:stretch>
        </p:blipFill>
        <p:spPr>
          <a:xfrm>
            <a:off x="-34925" y="3323590"/>
            <a:ext cx="12261215" cy="3552190"/>
          </a:xfrm>
          <a:prstGeom prst="rect">
            <a:avLst/>
          </a:prstGeom>
        </p:spPr>
      </p:pic>
      <p:pic>
        <p:nvPicPr>
          <p:cNvPr id="8" name="图片 7" descr="5a7a97c6144fe"/>
          <p:cNvPicPr>
            <a:picLocks noChangeAspect="1"/>
          </p:cNvPicPr>
          <p:nvPr/>
        </p:nvPicPr>
        <p:blipFill>
          <a:blip r:embed="rId4"/>
          <a:stretch>
            <a:fillRect/>
          </a:stretch>
        </p:blipFill>
        <p:spPr>
          <a:xfrm>
            <a:off x="-714375" y="3856355"/>
            <a:ext cx="4527550" cy="3019425"/>
          </a:xfrm>
          <a:prstGeom prst="rect">
            <a:avLst/>
          </a:prstGeom>
        </p:spPr>
      </p:pic>
      <p:sp>
        <p:nvSpPr>
          <p:cNvPr id="10" name="文本框 9"/>
          <p:cNvSpPr txBox="1"/>
          <p:nvPr/>
        </p:nvSpPr>
        <p:spPr>
          <a:xfrm>
            <a:off x="2505075" y="1344295"/>
            <a:ext cx="4324350" cy="2676525"/>
          </a:xfrm>
          <a:prstGeom prst="rect">
            <a:avLst/>
          </a:prstGeom>
          <a:noFill/>
        </p:spPr>
        <p:txBody>
          <a:bodyPr wrap="square" rtlCol="0">
            <a:spAutoFit/>
          </a:bodyPr>
          <a:lstStyle/>
          <a:p>
            <a:pPr algn="l">
              <a:lnSpc>
                <a:spcPct val="150000"/>
              </a:lnSpc>
            </a:pPr>
            <a:r>
              <a:rPr lang="zh-CN" altLang="en-US" sz="1600" dirty="0">
                <a:solidFill>
                  <a:srgbClr val="476682"/>
                </a:solidFill>
                <a:latin typeface="微软雅黑" panose="020B0503020204020204" charset="-122"/>
                <a:ea typeface="微软雅黑" panose="020B0503020204020204" charset="-122"/>
                <a:cs typeface="微软雅黑" panose="020B0503020204020204" charset="-122"/>
                <a:sym typeface="+mn-ea"/>
              </a:rPr>
              <a:t>主要出没在中国中部及南部的高山，因此外号“雪猴”。逐渐失去栖息地的它们已被列为受威胁物种，主要以死树上的地衣为食，不幸的是死树都被人类收割走，大幅减少了它们的食物来源。</a:t>
            </a:r>
            <a:endParaRPr lang="zh-CN" altLang="en-US" sz="1600" dirty="0">
              <a:solidFill>
                <a:srgbClr val="476682"/>
              </a:solidFill>
              <a:latin typeface="微软雅黑" panose="020B0503020204020204" charset="-122"/>
              <a:ea typeface="微软雅黑" panose="020B0503020204020204" charset="-122"/>
              <a:cs typeface="微软雅黑" panose="020B0503020204020204" charset="-122"/>
            </a:endParaRPr>
          </a:p>
          <a:p>
            <a:pPr algn="l">
              <a:lnSpc>
                <a:spcPct val="150000"/>
              </a:lnSpc>
            </a:pPr>
            <a:endParaRPr lang="zh-CN" altLang="en-US" sz="1600" b="1" dirty="0">
              <a:solidFill>
                <a:srgbClr val="476682"/>
              </a:solidFill>
              <a:latin typeface="微软雅黑" panose="020B0503020204020204" charset="-122"/>
              <a:ea typeface="微软雅黑" panose="020B0503020204020204" charset="-122"/>
              <a:cs typeface="微软雅黑" panose="020B0503020204020204" charset="-122"/>
            </a:endParaRPr>
          </a:p>
          <a:p>
            <a:pPr algn="l">
              <a:lnSpc>
                <a:spcPct val="150000"/>
              </a:lnSpc>
            </a:pPr>
            <a:endParaRPr lang="zh-CN" altLang="en-US" sz="1600" b="1" dirty="0">
              <a:solidFill>
                <a:srgbClr val="476682"/>
              </a:solidFill>
              <a:latin typeface="微软雅黑" panose="020B0503020204020204" charset="-122"/>
              <a:ea typeface="微软雅黑" panose="020B0503020204020204" charset="-122"/>
              <a:cs typeface="微软雅黑" panose="020B0503020204020204" charset="-122"/>
            </a:endParaRPr>
          </a:p>
        </p:txBody>
      </p:sp>
      <p:pic>
        <p:nvPicPr>
          <p:cNvPr id="7" name="图片 6"/>
          <p:cNvPicPr>
            <a:picLocks noChangeAspect="1"/>
          </p:cNvPicPr>
          <p:nvPr/>
        </p:nvPicPr>
        <p:blipFill>
          <a:blip r:embed="rId5"/>
          <a:stretch>
            <a:fillRect/>
          </a:stretch>
        </p:blipFill>
        <p:spPr>
          <a:xfrm>
            <a:off x="6829220" y="513726"/>
            <a:ext cx="4829931" cy="3100401"/>
          </a:xfrm>
          <a:prstGeom prst="ellipse">
            <a:avLst/>
          </a:prstGeom>
          <a:effectLst>
            <a:softEdge rad="317500"/>
          </a:effectLst>
        </p:spPr>
      </p:pic>
      <p:pic>
        <p:nvPicPr>
          <p:cNvPr id="3" name="图片 2"/>
          <p:cNvPicPr>
            <a:picLocks noChangeAspect="1"/>
          </p:cNvPicPr>
          <p:nvPr/>
        </p:nvPicPr>
        <p:blipFill>
          <a:blip r:embed="rId6"/>
          <a:stretch>
            <a:fillRect/>
          </a:stretch>
        </p:blipFill>
        <p:spPr>
          <a:xfrm>
            <a:off x="6897370" y="3323590"/>
            <a:ext cx="4693285" cy="2973070"/>
          </a:xfrm>
          <a:prstGeom prst="ellipse">
            <a:avLst/>
          </a:prstGeom>
          <a:effectLst>
            <a:softEdge rad="317500"/>
          </a:effectLst>
        </p:spPr>
      </p:pic>
      <p:sp>
        <p:nvSpPr>
          <p:cNvPr id="5" name="文本框 4"/>
          <p:cNvSpPr txBox="1"/>
          <p:nvPr/>
        </p:nvSpPr>
        <p:spPr>
          <a:xfrm>
            <a:off x="2573020" y="3856355"/>
            <a:ext cx="4324350" cy="2676525"/>
          </a:xfrm>
          <a:prstGeom prst="rect">
            <a:avLst/>
          </a:prstGeom>
          <a:noFill/>
        </p:spPr>
        <p:txBody>
          <a:bodyPr wrap="square" rtlCol="0">
            <a:spAutoFit/>
          </a:bodyPr>
          <a:lstStyle/>
          <a:p>
            <a:pPr algn="l">
              <a:lnSpc>
                <a:spcPct val="150000"/>
              </a:lnSpc>
            </a:pPr>
            <a:r>
              <a:rPr lang="zh-CN" altLang="en-US" sz="1600" dirty="0">
                <a:solidFill>
                  <a:srgbClr val="476682"/>
                </a:solidFill>
                <a:latin typeface="微软雅黑" panose="020B0503020204020204" charset="-122"/>
                <a:ea typeface="微软雅黑" panose="020B0503020204020204" charset="-122"/>
                <a:cs typeface="微软雅黑" panose="020B0503020204020204" charset="-122"/>
                <a:sym typeface="+mn-ea"/>
              </a:rPr>
              <a:t>栖息地为巴西亚马逊热带雨林，人类对它们栖息地的大幅破坏，加上它们的敌对物种“赤掌獠狨”（</a:t>
            </a:r>
            <a:r>
              <a:rPr lang="en-US" altLang="zh-CN" sz="1600" dirty="0">
                <a:solidFill>
                  <a:srgbClr val="476682"/>
                </a:solidFill>
                <a:latin typeface="微软雅黑" panose="020B0503020204020204" charset="-122"/>
                <a:ea typeface="微软雅黑" panose="020B0503020204020204" charset="-122"/>
                <a:cs typeface="微软雅黑" panose="020B0503020204020204" charset="-122"/>
                <a:sym typeface="+mn-ea"/>
              </a:rPr>
              <a:t>red-handed tamarin</a:t>
            </a:r>
            <a:r>
              <a:rPr lang="zh-CN" altLang="en-US" sz="1600" dirty="0">
                <a:solidFill>
                  <a:srgbClr val="476682"/>
                </a:solidFill>
                <a:latin typeface="微软雅黑" panose="020B0503020204020204" charset="-122"/>
                <a:ea typeface="微软雅黑" panose="020B0503020204020204" charset="-122"/>
                <a:cs typeface="微软雅黑" panose="020B0503020204020204" charset="-122"/>
                <a:sym typeface="+mn-ea"/>
              </a:rPr>
              <a:t>）的竞争已造成濒危。</a:t>
            </a:r>
            <a:endParaRPr lang="zh-CN" altLang="en-US" sz="1600" dirty="0">
              <a:solidFill>
                <a:srgbClr val="476682"/>
              </a:solidFill>
              <a:latin typeface="微软雅黑" panose="020B0503020204020204" charset="-122"/>
              <a:ea typeface="微软雅黑" panose="020B0503020204020204" charset="-122"/>
              <a:cs typeface="微软雅黑" panose="020B0503020204020204" charset="-122"/>
            </a:endParaRPr>
          </a:p>
          <a:p>
            <a:pPr algn="l">
              <a:lnSpc>
                <a:spcPct val="150000"/>
              </a:lnSpc>
            </a:pPr>
            <a:endParaRPr lang="zh-CN" altLang="en-US" sz="1600" dirty="0">
              <a:solidFill>
                <a:srgbClr val="476682"/>
              </a:solidFill>
              <a:latin typeface="微软雅黑" panose="020B0503020204020204" charset="-122"/>
              <a:ea typeface="微软雅黑" panose="020B0503020204020204" charset="-122"/>
              <a:cs typeface="微软雅黑" panose="020B0503020204020204" charset="-122"/>
            </a:endParaRPr>
          </a:p>
          <a:p>
            <a:pPr algn="l">
              <a:lnSpc>
                <a:spcPct val="150000"/>
              </a:lnSpc>
            </a:pPr>
            <a:endParaRPr lang="zh-CN" altLang="en-US" sz="1600" b="1" dirty="0">
              <a:solidFill>
                <a:srgbClr val="476682"/>
              </a:solidFill>
              <a:latin typeface="微软雅黑" panose="020B0503020204020204" charset="-122"/>
              <a:ea typeface="微软雅黑" panose="020B0503020204020204" charset="-122"/>
              <a:cs typeface="微软雅黑" panose="020B0503020204020204" charset="-122"/>
            </a:endParaRPr>
          </a:p>
          <a:p>
            <a:pPr algn="l">
              <a:lnSpc>
                <a:spcPct val="150000"/>
              </a:lnSpc>
            </a:pPr>
            <a:endParaRPr lang="zh-CN" altLang="en-US" sz="1600" b="1" dirty="0">
              <a:solidFill>
                <a:srgbClr val="476682"/>
              </a:solidFill>
              <a:latin typeface="微软雅黑" panose="020B0503020204020204" charset="-122"/>
              <a:ea typeface="微软雅黑" panose="020B0503020204020204" charset="-122"/>
              <a:cs typeface="微软雅黑" panose="020B0503020204020204" charset="-122"/>
            </a:endParaRPr>
          </a:p>
        </p:txBody>
      </p:sp>
      <p:sp>
        <p:nvSpPr>
          <p:cNvPr id="6" name="矩形 5"/>
          <p:cNvSpPr/>
          <p:nvPr/>
        </p:nvSpPr>
        <p:spPr>
          <a:xfrm>
            <a:off x="2397076" y="945242"/>
            <a:ext cx="4901470" cy="400110"/>
          </a:xfrm>
          <a:prstGeom prst="rect">
            <a:avLst/>
          </a:prstGeom>
        </p:spPr>
        <p:txBody>
          <a:bodyPr wrap="none">
            <a:spAutoFit/>
          </a:bodyPr>
          <a:lstStyle/>
          <a:p>
            <a:r>
              <a:rPr lang="en-US" altLang="zh-CN" sz="2000" b="1" dirty="0">
                <a:solidFill>
                  <a:srgbClr val="FF999B"/>
                </a:solidFill>
                <a:latin typeface="微软雅黑" panose="020B0503020204020204" charset="-122"/>
                <a:ea typeface="微软雅黑" panose="020B0503020204020204" charset="-122"/>
                <a:cs typeface="微软雅黑" panose="020B0503020204020204" charset="-122"/>
              </a:rPr>
              <a:t>Golden Snub Nosed Monkey</a:t>
            </a:r>
            <a:r>
              <a:rPr lang="zh-CN" altLang="en-US" sz="2000" b="1" dirty="0">
                <a:solidFill>
                  <a:srgbClr val="FF999B"/>
                </a:solidFill>
                <a:latin typeface="微软雅黑" panose="020B0503020204020204" charset="-122"/>
                <a:ea typeface="微软雅黑" panose="020B0503020204020204" charset="-122"/>
                <a:cs typeface="微软雅黑" panose="020B0503020204020204" charset="-122"/>
              </a:rPr>
              <a:t>川金丝猴</a:t>
            </a:r>
          </a:p>
        </p:txBody>
      </p:sp>
      <p:sp>
        <p:nvSpPr>
          <p:cNvPr id="9" name="矩形 8"/>
          <p:cNvSpPr/>
          <p:nvPr/>
        </p:nvSpPr>
        <p:spPr>
          <a:xfrm>
            <a:off x="3266678" y="3389817"/>
            <a:ext cx="3112770" cy="398780"/>
          </a:xfrm>
          <a:prstGeom prst="rect">
            <a:avLst/>
          </a:prstGeom>
        </p:spPr>
        <p:txBody>
          <a:bodyPr wrap="none">
            <a:spAutoFit/>
          </a:bodyPr>
          <a:lstStyle/>
          <a:p>
            <a:r>
              <a:rPr lang="en-US" altLang="zh-CN" sz="2000" b="1" dirty="0">
                <a:solidFill>
                  <a:srgbClr val="FF999B"/>
                </a:solidFill>
                <a:latin typeface="微软雅黑" panose="020B0503020204020204" charset="-122"/>
                <a:ea typeface="微软雅黑" panose="020B0503020204020204" charset="-122"/>
                <a:cs typeface="微软雅黑" panose="020B0503020204020204" charset="-122"/>
              </a:rPr>
              <a:t>Pied Tamarin</a:t>
            </a:r>
            <a:r>
              <a:rPr lang="zh-CN" altLang="en-US" sz="2000" b="1" dirty="0">
                <a:solidFill>
                  <a:srgbClr val="FF999B"/>
                </a:solidFill>
                <a:latin typeface="微软雅黑" panose="020B0503020204020204" charset="-122"/>
                <a:ea typeface="微软雅黑" panose="020B0503020204020204" charset="-122"/>
                <a:cs typeface="微软雅黑" panose="020B0503020204020204" charset="-122"/>
              </a:rPr>
              <a:t>黑白柽柳猴</a:t>
            </a:r>
          </a:p>
        </p:txBody>
      </p:sp>
      <p:sp>
        <p:nvSpPr>
          <p:cNvPr id="18" name="矩形 17"/>
          <p:cNvSpPr/>
          <p:nvPr/>
        </p:nvSpPr>
        <p:spPr>
          <a:xfrm>
            <a:off x="160229" y="351582"/>
            <a:ext cx="4466590" cy="368300"/>
          </a:xfrm>
          <a:prstGeom prst="rect">
            <a:avLst/>
          </a:prstGeom>
        </p:spPr>
        <p:txBody>
          <a:bodyPr wrap="none">
            <a:spAutoFit/>
          </a:bodyPr>
          <a:lstStyle/>
          <a:p>
            <a:r>
              <a:rPr lang="zh-CN" altLang="en-US" b="1" dirty="0">
                <a:solidFill>
                  <a:srgbClr val="34705E"/>
                </a:solidFill>
                <a:latin typeface="微软雅黑" panose="020B0503020204020204" charset="-122"/>
                <a:ea typeface="微软雅黑" panose="020B0503020204020204" charset="-122"/>
                <a:cs typeface="微软雅黑" panose="020B0503020204020204" charset="-122"/>
              </a:rPr>
              <a:t>物种保护级别：濒危 </a:t>
            </a:r>
            <a:r>
              <a:rPr lang="en-US" altLang="zh-CN" b="1" dirty="0">
                <a:solidFill>
                  <a:srgbClr val="34705E"/>
                </a:solidFill>
                <a:latin typeface="微软雅黑" panose="020B0503020204020204" charset="-122"/>
                <a:ea typeface="微软雅黑" panose="020B0503020204020204" charset="-122"/>
                <a:cs typeface="微软雅黑" panose="020B0503020204020204" charset="-122"/>
              </a:rPr>
              <a:t>Endangered</a:t>
            </a:r>
            <a:r>
              <a:rPr lang="zh-CN" altLang="en-US" b="1" dirty="0">
                <a:solidFill>
                  <a:srgbClr val="34705E"/>
                </a:solidFill>
                <a:latin typeface="微软雅黑" panose="020B0503020204020204" charset="-122"/>
                <a:ea typeface="微软雅黑" panose="020B0503020204020204" charset="-122"/>
                <a:cs typeface="微软雅黑" panose="020B0503020204020204" charset="-122"/>
              </a:rPr>
              <a:t>（</a:t>
            </a:r>
            <a:r>
              <a:rPr lang="en-US" altLang="zh-CN" b="1" dirty="0">
                <a:solidFill>
                  <a:srgbClr val="34705E"/>
                </a:solidFill>
                <a:latin typeface="微软雅黑" panose="020B0503020204020204" charset="-122"/>
                <a:ea typeface="微软雅黑" panose="020B0503020204020204" charset="-122"/>
                <a:cs typeface="微软雅黑" panose="020B0503020204020204" charset="-122"/>
              </a:rPr>
              <a:t>EN</a:t>
            </a:r>
            <a:r>
              <a:rPr lang="zh-CN" altLang="en-US" b="1" dirty="0">
                <a:solidFill>
                  <a:srgbClr val="34705E"/>
                </a:solidFill>
                <a:latin typeface="微软雅黑" panose="020B0503020204020204" charset="-122"/>
                <a:ea typeface="微软雅黑" panose="020B0503020204020204" charset="-122"/>
                <a:cs typeface="微软雅黑" panose="020B0503020204020204" charset="-122"/>
              </a:rPr>
              <a:t>）</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 presetClass="entr" presetSubtype="16"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ox(in)">
                                      <p:cBhvr>
                                        <p:cTn id="16" dur="2000"/>
                                        <p:tgtEl>
                                          <p:spTgt spid="7"/>
                                        </p:tgtEl>
                                      </p:cBhvr>
                                    </p:animEffect>
                                  </p:childTnLst>
                                </p:cTn>
                              </p:par>
                            </p:childTnLst>
                          </p:cTn>
                        </p:par>
                        <p:par>
                          <p:cTn id="17" fill="hold">
                            <p:stCondLst>
                              <p:cond delay="3000"/>
                            </p:stCondLst>
                            <p:childTnLst>
                              <p:par>
                                <p:cTn id="18" presetID="10"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par>
                          <p:cTn id="21" fill="hold">
                            <p:stCondLst>
                              <p:cond delay="3500"/>
                            </p:stCondLst>
                            <p:childTnLst>
                              <p:par>
                                <p:cTn id="22" presetID="4"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ox(in)">
                                      <p:cBhvr>
                                        <p:cTn id="2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6ccb8bc6dbe83c6ae811819d70909b6f"/>
          <p:cNvPicPr>
            <a:picLocks noChangeAspect="1"/>
          </p:cNvPicPr>
          <p:nvPr/>
        </p:nvPicPr>
        <p:blipFill>
          <a:blip r:embed="rId3"/>
          <a:stretch>
            <a:fillRect/>
          </a:stretch>
        </p:blipFill>
        <p:spPr>
          <a:xfrm>
            <a:off x="-62230" y="3323590"/>
            <a:ext cx="12261215" cy="3552190"/>
          </a:xfrm>
          <a:prstGeom prst="rect">
            <a:avLst/>
          </a:prstGeom>
        </p:spPr>
      </p:pic>
      <p:grpSp>
        <p:nvGrpSpPr>
          <p:cNvPr id="3" name="组合 2"/>
          <p:cNvGrpSpPr/>
          <p:nvPr/>
        </p:nvGrpSpPr>
        <p:grpSpPr>
          <a:xfrm>
            <a:off x="485775" y="1352550"/>
            <a:ext cx="6001385" cy="4394835"/>
            <a:chOff x="765" y="2130"/>
            <a:chExt cx="9451" cy="6921"/>
          </a:xfrm>
        </p:grpSpPr>
        <p:pic>
          <p:nvPicPr>
            <p:cNvPr id="13" name="图片 12" descr="ce1ed7f935192fceca30dfb2bcebe602"/>
            <p:cNvPicPr>
              <a:picLocks noChangeAspect="1"/>
            </p:cNvPicPr>
            <p:nvPr/>
          </p:nvPicPr>
          <p:blipFill>
            <a:blip r:embed="rId4"/>
            <a:srcRect l="11188" t="20367" r="10619" b="19944"/>
            <a:stretch>
              <a:fillRect/>
            </a:stretch>
          </p:blipFill>
          <p:spPr>
            <a:xfrm>
              <a:off x="765" y="2130"/>
              <a:ext cx="9451" cy="6540"/>
            </a:xfrm>
            <a:prstGeom prst="rect">
              <a:avLst/>
            </a:prstGeom>
          </p:spPr>
        </p:pic>
        <p:sp>
          <p:nvSpPr>
            <p:cNvPr id="14" name="文本框 13"/>
            <p:cNvSpPr txBox="1"/>
            <p:nvPr/>
          </p:nvSpPr>
          <p:spPr>
            <a:xfrm>
              <a:off x="2408" y="5999"/>
              <a:ext cx="6456" cy="3052"/>
            </a:xfrm>
            <a:prstGeom prst="rect">
              <a:avLst/>
            </a:prstGeom>
            <a:noFill/>
          </p:spPr>
          <p:txBody>
            <a:bodyPr wrap="square" rtlCol="0">
              <a:spAutoFit/>
            </a:bodyPr>
            <a:lstStyle/>
            <a:p>
              <a:pPr algn="l">
                <a:lnSpc>
                  <a:spcPct val="150000"/>
                </a:lnSpc>
              </a:pPr>
              <a:r>
                <a:rPr lang="en-US" altLang="zh-CN" sz="2000" b="1" dirty="0">
                  <a:solidFill>
                    <a:srgbClr val="FF999B"/>
                  </a:solidFill>
                  <a:latin typeface="微软雅黑" panose="020B0503020204020204" charset="-122"/>
                  <a:ea typeface="微软雅黑" panose="020B0503020204020204" charset="-122"/>
                  <a:cs typeface="微软雅黑" panose="020B0503020204020204" charset="-122"/>
                  <a:sym typeface="+mn-ea"/>
                </a:rPr>
                <a:t>Proboscis Monkey</a:t>
              </a:r>
              <a:r>
                <a:rPr lang="zh-CN" altLang="en-US" sz="2000" b="1" dirty="0">
                  <a:solidFill>
                    <a:srgbClr val="FF999B"/>
                  </a:solidFill>
                  <a:latin typeface="微软雅黑" panose="020B0503020204020204" charset="-122"/>
                  <a:ea typeface="微软雅黑" panose="020B0503020204020204" charset="-122"/>
                  <a:cs typeface="微软雅黑" panose="020B0503020204020204" charset="-122"/>
                  <a:sym typeface="+mn-ea"/>
                </a:rPr>
                <a:t>长鼻猴</a:t>
              </a:r>
              <a:endParaRPr lang="zh-CN" altLang="en-US" sz="2000" b="1" dirty="0">
                <a:solidFill>
                  <a:srgbClr val="FF999B"/>
                </a:solidFill>
                <a:latin typeface="微软雅黑" panose="020B0503020204020204" charset="-122"/>
                <a:ea typeface="微软雅黑" panose="020B0503020204020204" charset="-122"/>
                <a:cs typeface="微软雅黑" panose="020B0503020204020204" charset="-122"/>
              </a:endParaRPr>
            </a:p>
            <a:p>
              <a:pPr algn="l">
                <a:lnSpc>
                  <a:spcPct val="150000"/>
                </a:lnSpc>
              </a:pPr>
              <a:endParaRPr lang="zh-CN" altLang="en-US" sz="2000" dirty="0">
                <a:solidFill>
                  <a:srgbClr val="476682"/>
                </a:solidFill>
                <a:latin typeface="微软雅黑" panose="020B0503020204020204" charset="-122"/>
                <a:ea typeface="微软雅黑" panose="020B0503020204020204" charset="-122"/>
                <a:cs typeface="微软雅黑" panose="020B0503020204020204" charset="-122"/>
              </a:endParaRPr>
            </a:p>
            <a:p>
              <a:pPr algn="l">
                <a:lnSpc>
                  <a:spcPct val="150000"/>
                </a:lnSpc>
              </a:pPr>
              <a:endParaRPr lang="zh-CN" altLang="en-US" sz="2000" b="1" dirty="0">
                <a:solidFill>
                  <a:srgbClr val="476682"/>
                </a:solidFill>
                <a:latin typeface="微软雅黑" panose="020B0503020204020204" charset="-122"/>
                <a:ea typeface="微软雅黑" panose="020B0503020204020204" charset="-122"/>
                <a:cs typeface="微软雅黑" panose="020B0503020204020204" charset="-122"/>
              </a:endParaRPr>
            </a:p>
            <a:p>
              <a:pPr algn="l">
                <a:lnSpc>
                  <a:spcPct val="150000"/>
                </a:lnSpc>
              </a:pPr>
              <a:endParaRPr lang="zh-CN" altLang="en-US" sz="2000" b="1" dirty="0">
                <a:solidFill>
                  <a:srgbClr val="476682"/>
                </a:solidFill>
                <a:latin typeface="微软雅黑" panose="020B0503020204020204" charset="-122"/>
                <a:ea typeface="微软雅黑" panose="020B0503020204020204" charset="-122"/>
                <a:cs typeface="微软雅黑" panose="020B0503020204020204" charset="-122"/>
              </a:endParaRPr>
            </a:p>
          </p:txBody>
        </p:sp>
      </p:grpSp>
      <p:grpSp>
        <p:nvGrpSpPr>
          <p:cNvPr id="6" name="组合 5"/>
          <p:cNvGrpSpPr/>
          <p:nvPr/>
        </p:nvGrpSpPr>
        <p:grpSpPr>
          <a:xfrm>
            <a:off x="6198235" y="1352550"/>
            <a:ext cx="6001385" cy="4152900"/>
            <a:chOff x="246" y="2130"/>
            <a:chExt cx="9451" cy="6540"/>
          </a:xfrm>
        </p:grpSpPr>
        <p:pic>
          <p:nvPicPr>
            <p:cNvPr id="7" name="图片 6" descr="ce1ed7f935192fceca30dfb2bcebe602"/>
            <p:cNvPicPr>
              <a:picLocks noChangeAspect="1"/>
            </p:cNvPicPr>
            <p:nvPr/>
          </p:nvPicPr>
          <p:blipFill>
            <a:blip r:embed="rId4"/>
            <a:srcRect l="11188" t="20367" r="10619" b="19944"/>
            <a:stretch>
              <a:fillRect/>
            </a:stretch>
          </p:blipFill>
          <p:spPr>
            <a:xfrm>
              <a:off x="246" y="2130"/>
              <a:ext cx="9451" cy="6540"/>
            </a:xfrm>
            <a:prstGeom prst="rect">
              <a:avLst/>
            </a:prstGeom>
          </p:spPr>
        </p:pic>
        <p:sp>
          <p:nvSpPr>
            <p:cNvPr id="8" name="文本框 7"/>
            <p:cNvSpPr txBox="1"/>
            <p:nvPr/>
          </p:nvSpPr>
          <p:spPr>
            <a:xfrm>
              <a:off x="1743" y="3110"/>
              <a:ext cx="6456" cy="5378"/>
            </a:xfrm>
            <a:prstGeom prst="rect">
              <a:avLst/>
            </a:prstGeom>
            <a:noFill/>
          </p:spPr>
          <p:txBody>
            <a:bodyPr wrap="square" rtlCol="0">
              <a:spAutoFit/>
            </a:bodyPr>
            <a:lstStyle/>
            <a:p>
              <a:pPr algn="ctr">
                <a:lnSpc>
                  <a:spcPct val="150000"/>
                </a:lnSpc>
              </a:pPr>
              <a:r>
                <a:rPr lang="zh-CN" altLang="en-US" dirty="0">
                  <a:solidFill>
                    <a:srgbClr val="476682"/>
                  </a:solidFill>
                  <a:latin typeface="微软雅黑" panose="020B0503020204020204" charset="-122"/>
                  <a:ea typeface="微软雅黑" panose="020B0503020204020204" charset="-122"/>
                  <a:cs typeface="微软雅黑" panose="020B0503020204020204" charset="-122"/>
                  <a:sym typeface="+mn-ea"/>
                </a:rPr>
                <a:t>栖息地有印尼、文莱及马来西亚，主要出没地为河川、沿海地区、红树林及沼泽，过去</a:t>
              </a:r>
              <a:r>
                <a:rPr lang="en-US" altLang="zh-CN" dirty="0">
                  <a:solidFill>
                    <a:srgbClr val="476682"/>
                  </a:solidFill>
                  <a:latin typeface="微软雅黑" panose="020B0503020204020204" charset="-122"/>
                  <a:ea typeface="微软雅黑" panose="020B0503020204020204" charset="-122"/>
                  <a:cs typeface="微软雅黑" panose="020B0503020204020204" charset="-122"/>
                  <a:sym typeface="+mn-ea"/>
                </a:rPr>
                <a:t>40</a:t>
              </a:r>
              <a:r>
                <a:rPr lang="zh-CN" altLang="en-US" dirty="0">
                  <a:solidFill>
                    <a:srgbClr val="476682"/>
                  </a:solidFill>
                  <a:latin typeface="微软雅黑" panose="020B0503020204020204" charset="-122"/>
                  <a:ea typeface="微软雅黑" panose="020B0503020204020204" charset="-122"/>
                  <a:cs typeface="微软雅黑" panose="020B0503020204020204" charset="-122"/>
                  <a:sym typeface="+mn-ea"/>
                </a:rPr>
                <a:t>年来数量减少</a:t>
              </a:r>
              <a:r>
                <a:rPr lang="en-US" altLang="zh-CN" dirty="0">
                  <a:solidFill>
                    <a:srgbClr val="476682"/>
                  </a:solidFill>
                  <a:latin typeface="微软雅黑" panose="020B0503020204020204" charset="-122"/>
                  <a:ea typeface="微软雅黑" panose="020B0503020204020204" charset="-122"/>
                  <a:cs typeface="微软雅黑" panose="020B0503020204020204" charset="-122"/>
                  <a:sym typeface="+mn-ea"/>
                </a:rPr>
                <a:t>50%</a:t>
              </a:r>
              <a:r>
                <a:rPr lang="zh-CN" altLang="en-US" dirty="0">
                  <a:solidFill>
                    <a:srgbClr val="476682"/>
                  </a:solidFill>
                  <a:latin typeface="微软雅黑" panose="020B0503020204020204" charset="-122"/>
                  <a:ea typeface="微软雅黑" panose="020B0503020204020204" charset="-122"/>
                  <a:cs typeface="微软雅黑" panose="020B0503020204020204" charset="-122"/>
                  <a:sym typeface="+mn-ea"/>
                </a:rPr>
                <a:t>的它们被列为“受威胁物种”（</a:t>
              </a:r>
              <a:r>
                <a:rPr lang="en-US" altLang="zh-CN" dirty="0">
                  <a:solidFill>
                    <a:srgbClr val="476682"/>
                  </a:solidFill>
                  <a:latin typeface="微软雅黑" panose="020B0503020204020204" charset="-122"/>
                  <a:ea typeface="微软雅黑" panose="020B0503020204020204" charset="-122"/>
                  <a:cs typeface="微软雅黑" panose="020B0503020204020204" charset="-122"/>
                  <a:sym typeface="+mn-ea"/>
                </a:rPr>
                <a:t>threatened</a:t>
              </a:r>
              <a:r>
                <a:rPr lang="zh-CN" altLang="en-US" dirty="0">
                  <a:solidFill>
                    <a:srgbClr val="476682"/>
                  </a:solidFill>
                  <a:latin typeface="微软雅黑" panose="020B0503020204020204" charset="-122"/>
                  <a:ea typeface="微软雅黑" panose="020B0503020204020204" charset="-122"/>
                  <a:cs typeface="微软雅黑" panose="020B0503020204020204" charset="-122"/>
                  <a:sym typeface="+mn-ea"/>
                </a:rPr>
                <a:t>）。栖息地的丧失，是它们受胁的主因</a:t>
              </a:r>
              <a:endParaRPr lang="zh-CN" altLang="en-US" dirty="0">
                <a:solidFill>
                  <a:srgbClr val="476682"/>
                </a:solidFill>
                <a:latin typeface="微软雅黑" panose="020B0503020204020204" charset="-122"/>
                <a:ea typeface="微软雅黑" panose="020B0503020204020204" charset="-122"/>
                <a:cs typeface="微软雅黑" panose="020B0503020204020204" charset="-122"/>
              </a:endParaRPr>
            </a:p>
            <a:p>
              <a:pPr algn="ctr">
                <a:lnSpc>
                  <a:spcPct val="150000"/>
                </a:lnSpc>
              </a:pPr>
              <a:endParaRPr lang="zh-CN" altLang="en-US" b="1" dirty="0">
                <a:solidFill>
                  <a:srgbClr val="476682"/>
                </a:solidFill>
                <a:latin typeface="微软雅黑" panose="020B0503020204020204" charset="-122"/>
                <a:ea typeface="微软雅黑" panose="020B0503020204020204" charset="-122"/>
                <a:cs typeface="微软雅黑" panose="020B0503020204020204" charset="-122"/>
              </a:endParaRPr>
            </a:p>
            <a:p>
              <a:pPr algn="ctr">
                <a:lnSpc>
                  <a:spcPct val="150000"/>
                </a:lnSpc>
              </a:pPr>
              <a:endParaRPr lang="zh-CN" altLang="en-US" b="1" dirty="0">
                <a:solidFill>
                  <a:srgbClr val="476682"/>
                </a:solidFill>
                <a:latin typeface="微软雅黑" panose="020B0503020204020204" charset="-122"/>
                <a:ea typeface="微软雅黑" panose="020B0503020204020204" charset="-122"/>
                <a:cs typeface="微软雅黑" panose="020B0503020204020204" charset="-122"/>
              </a:endParaRPr>
            </a:p>
          </p:txBody>
        </p:sp>
      </p:grpSp>
      <p:pic>
        <p:nvPicPr>
          <p:cNvPr id="2" name="图片 1" descr="7"/>
          <p:cNvPicPr>
            <a:picLocks noChangeAspect="1"/>
          </p:cNvPicPr>
          <p:nvPr/>
        </p:nvPicPr>
        <p:blipFill>
          <a:blip r:embed="rId5"/>
          <a:stretch>
            <a:fillRect/>
          </a:stretch>
        </p:blipFill>
        <p:spPr>
          <a:xfrm>
            <a:off x="4719320" y="3874770"/>
            <a:ext cx="3001010" cy="3001010"/>
          </a:xfrm>
          <a:prstGeom prst="rect">
            <a:avLst/>
          </a:prstGeom>
        </p:spPr>
      </p:pic>
      <p:pic>
        <p:nvPicPr>
          <p:cNvPr id="4" name="图片 3"/>
          <p:cNvPicPr>
            <a:picLocks noChangeAspect="1"/>
          </p:cNvPicPr>
          <p:nvPr/>
        </p:nvPicPr>
        <p:blipFill>
          <a:blip r:embed="rId6"/>
          <a:stretch>
            <a:fillRect/>
          </a:stretch>
        </p:blipFill>
        <p:spPr>
          <a:xfrm>
            <a:off x="1593215" y="1511935"/>
            <a:ext cx="3642995" cy="2297430"/>
          </a:xfrm>
          <a:prstGeom prst="ellipse">
            <a:avLst/>
          </a:prstGeom>
          <a:effectLst>
            <a:softEdge rad="317500"/>
          </a:effectLst>
        </p:spPr>
      </p:pic>
      <p:sp>
        <p:nvSpPr>
          <p:cNvPr id="18" name="矩形 17"/>
          <p:cNvSpPr/>
          <p:nvPr/>
        </p:nvSpPr>
        <p:spPr>
          <a:xfrm>
            <a:off x="160229" y="351582"/>
            <a:ext cx="4466590" cy="368300"/>
          </a:xfrm>
          <a:prstGeom prst="rect">
            <a:avLst/>
          </a:prstGeom>
        </p:spPr>
        <p:txBody>
          <a:bodyPr wrap="none">
            <a:spAutoFit/>
          </a:bodyPr>
          <a:lstStyle/>
          <a:p>
            <a:r>
              <a:rPr lang="zh-CN" altLang="en-US" b="1" dirty="0">
                <a:solidFill>
                  <a:srgbClr val="34705E"/>
                </a:solidFill>
                <a:latin typeface="微软雅黑" panose="020B0503020204020204" charset="-122"/>
                <a:ea typeface="微软雅黑" panose="020B0503020204020204" charset="-122"/>
                <a:cs typeface="微软雅黑" panose="020B0503020204020204" charset="-122"/>
              </a:rPr>
              <a:t>物种保护级别：濒危 </a:t>
            </a:r>
            <a:r>
              <a:rPr lang="en-US" altLang="zh-CN" b="1" dirty="0">
                <a:solidFill>
                  <a:srgbClr val="34705E"/>
                </a:solidFill>
                <a:latin typeface="微软雅黑" panose="020B0503020204020204" charset="-122"/>
                <a:ea typeface="微软雅黑" panose="020B0503020204020204" charset="-122"/>
                <a:cs typeface="微软雅黑" panose="020B0503020204020204" charset="-122"/>
              </a:rPr>
              <a:t>Endangered</a:t>
            </a:r>
            <a:r>
              <a:rPr lang="zh-CN" altLang="en-US" b="1" dirty="0">
                <a:solidFill>
                  <a:srgbClr val="34705E"/>
                </a:solidFill>
                <a:latin typeface="微软雅黑" panose="020B0503020204020204" charset="-122"/>
                <a:ea typeface="微软雅黑" panose="020B0503020204020204" charset="-122"/>
                <a:cs typeface="微软雅黑" panose="020B0503020204020204" charset="-122"/>
              </a:rPr>
              <a:t>（</a:t>
            </a:r>
            <a:r>
              <a:rPr lang="en-US" altLang="zh-CN" b="1" dirty="0">
                <a:solidFill>
                  <a:srgbClr val="34705E"/>
                </a:solidFill>
                <a:latin typeface="微软雅黑" panose="020B0503020204020204" charset="-122"/>
                <a:ea typeface="微软雅黑" panose="020B0503020204020204" charset="-122"/>
                <a:cs typeface="微软雅黑" panose="020B0503020204020204" charset="-122"/>
              </a:rPr>
              <a:t>EN</a:t>
            </a:r>
            <a:r>
              <a:rPr lang="zh-CN" altLang="en-US" b="1" dirty="0">
                <a:solidFill>
                  <a:srgbClr val="34705E"/>
                </a:solidFill>
                <a:latin typeface="微软雅黑" panose="020B0503020204020204" charset="-122"/>
                <a:ea typeface="微软雅黑" panose="020B0503020204020204" charset="-122"/>
                <a:cs typeface="微软雅黑" panose="020B0503020204020204" charset="-122"/>
              </a:rPr>
              <a:t>）</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6ccb8bc6dbe83c6ae811819d70909b6f"/>
          <p:cNvPicPr>
            <a:picLocks noChangeAspect="1"/>
          </p:cNvPicPr>
          <p:nvPr/>
        </p:nvPicPr>
        <p:blipFill>
          <a:blip r:embed="rId3"/>
          <a:stretch>
            <a:fillRect/>
          </a:stretch>
        </p:blipFill>
        <p:spPr>
          <a:xfrm>
            <a:off x="-62230" y="3323590"/>
            <a:ext cx="12165965" cy="3552190"/>
          </a:xfrm>
          <a:prstGeom prst="rect">
            <a:avLst/>
          </a:prstGeom>
        </p:spPr>
      </p:pic>
      <p:pic>
        <p:nvPicPr>
          <p:cNvPr id="9" name="图片 8" descr="6e3e461d6fe4261ffac34bab182ac1ed"/>
          <p:cNvPicPr>
            <a:picLocks noChangeAspect="1"/>
          </p:cNvPicPr>
          <p:nvPr/>
        </p:nvPicPr>
        <p:blipFill>
          <a:blip r:embed="rId4"/>
          <a:stretch>
            <a:fillRect/>
          </a:stretch>
        </p:blipFill>
        <p:spPr>
          <a:xfrm>
            <a:off x="488315" y="254635"/>
            <a:ext cx="11093450" cy="5057775"/>
          </a:xfrm>
          <a:prstGeom prst="rect">
            <a:avLst/>
          </a:prstGeom>
        </p:spPr>
      </p:pic>
      <p:pic>
        <p:nvPicPr>
          <p:cNvPr id="7" name="图片 6"/>
          <p:cNvPicPr>
            <a:picLocks noChangeAspect="1"/>
          </p:cNvPicPr>
          <p:nvPr/>
        </p:nvPicPr>
        <p:blipFill>
          <a:blip r:embed="rId5"/>
          <a:stretch>
            <a:fillRect/>
          </a:stretch>
        </p:blipFill>
        <p:spPr>
          <a:xfrm>
            <a:off x="8195945" y="1996440"/>
            <a:ext cx="2921635" cy="2019300"/>
          </a:xfrm>
          <a:prstGeom prst="ellipse">
            <a:avLst/>
          </a:prstGeom>
          <a:effectLst>
            <a:softEdge rad="127000"/>
          </a:effectLst>
        </p:spPr>
      </p:pic>
      <p:sp>
        <p:nvSpPr>
          <p:cNvPr id="6" name="矩形 5"/>
          <p:cNvSpPr/>
          <p:nvPr/>
        </p:nvSpPr>
        <p:spPr>
          <a:xfrm>
            <a:off x="1795780" y="2134235"/>
            <a:ext cx="6617970" cy="1476375"/>
          </a:xfrm>
          <a:prstGeom prst="rect">
            <a:avLst/>
          </a:prstGeom>
        </p:spPr>
        <p:txBody>
          <a:bodyPr wrap="square">
            <a:spAutoFit/>
          </a:bodyPr>
          <a:lstStyle/>
          <a:p>
            <a:r>
              <a:rPr lang="en-US" altLang="zh-CN" dirty="0">
                <a:solidFill>
                  <a:srgbClr val="476682"/>
                </a:solidFill>
                <a:latin typeface="微软雅黑" panose="020B0503020204020204" charset="-122"/>
                <a:ea typeface="微软雅黑" panose="020B0503020204020204" charset="-122"/>
                <a:cs typeface="微软雅黑" panose="020B0503020204020204" charset="-122"/>
              </a:rPr>
              <a:t>      </a:t>
            </a:r>
            <a:r>
              <a:rPr lang="zh-CN" altLang="en-US" dirty="0">
                <a:solidFill>
                  <a:srgbClr val="476682"/>
                </a:solidFill>
                <a:latin typeface="微软雅黑" panose="020B0503020204020204" charset="-122"/>
                <a:ea typeface="微软雅黑" panose="020B0503020204020204" charset="-122"/>
                <a:cs typeface="微软雅黑" panose="020B0503020204020204" charset="-122"/>
              </a:rPr>
              <a:t>埃及秃鹫并不只是生活在埃及，它生活在至少</a:t>
            </a:r>
            <a:r>
              <a:rPr lang="en-US" altLang="zh-CN" dirty="0">
                <a:solidFill>
                  <a:srgbClr val="476682"/>
                </a:solidFill>
                <a:latin typeface="微软雅黑" panose="020B0503020204020204" charset="-122"/>
                <a:ea typeface="微软雅黑" panose="020B0503020204020204" charset="-122"/>
                <a:cs typeface="微软雅黑" panose="020B0503020204020204" charset="-122"/>
              </a:rPr>
              <a:t>45</a:t>
            </a:r>
            <a:r>
              <a:rPr lang="zh-CN" altLang="en-US" dirty="0">
                <a:solidFill>
                  <a:srgbClr val="476682"/>
                </a:solidFill>
                <a:latin typeface="微软雅黑" panose="020B0503020204020204" charset="-122"/>
                <a:ea typeface="微软雅黑" panose="020B0503020204020204" charset="-122"/>
                <a:cs typeface="微软雅黑" panose="020B0503020204020204" charset="-122"/>
              </a:rPr>
              <a:t>个国家里，跨越</a:t>
            </a:r>
            <a:r>
              <a:rPr lang="en-US" altLang="zh-CN" dirty="0">
                <a:solidFill>
                  <a:srgbClr val="476682"/>
                </a:solidFill>
                <a:latin typeface="微软雅黑" panose="020B0503020204020204" charset="-122"/>
                <a:ea typeface="微软雅黑" panose="020B0503020204020204" charset="-122"/>
                <a:cs typeface="微软雅黑" panose="020B0503020204020204" charset="-122"/>
              </a:rPr>
              <a:t>3</a:t>
            </a:r>
            <a:r>
              <a:rPr lang="zh-CN" altLang="en-US" dirty="0">
                <a:solidFill>
                  <a:srgbClr val="476682"/>
                </a:solidFill>
                <a:latin typeface="微软雅黑" panose="020B0503020204020204" charset="-122"/>
                <a:ea typeface="微软雅黑" panose="020B0503020204020204" charset="-122"/>
                <a:cs typeface="微软雅黑" panose="020B0503020204020204" charset="-122"/>
              </a:rPr>
              <a:t>大洲。但作为一个濒危物种，我们可能很快就不能再看到埃及秃鹫在天空中翱翔了。在过去的</a:t>
            </a:r>
            <a:r>
              <a:rPr lang="en-US" altLang="zh-CN" dirty="0">
                <a:solidFill>
                  <a:srgbClr val="476682"/>
                </a:solidFill>
                <a:latin typeface="微软雅黑" panose="020B0503020204020204" charset="-122"/>
                <a:ea typeface="微软雅黑" panose="020B0503020204020204" charset="-122"/>
                <a:cs typeface="微软雅黑" panose="020B0503020204020204" charset="-122"/>
              </a:rPr>
              <a:t>3</a:t>
            </a:r>
            <a:r>
              <a:rPr lang="zh-CN" altLang="en-US" dirty="0">
                <a:solidFill>
                  <a:srgbClr val="476682"/>
                </a:solidFill>
                <a:latin typeface="微软雅黑" panose="020B0503020204020204" charset="-122"/>
                <a:ea typeface="微软雅黑" panose="020B0503020204020204" charset="-122"/>
                <a:cs typeface="微软雅黑" panose="020B0503020204020204" charset="-122"/>
              </a:rPr>
              <a:t>个世纪里，这个孤独的大型鸟类（它的翼展宽度可以达到</a:t>
            </a:r>
            <a:r>
              <a:rPr lang="en-US" altLang="zh-CN" dirty="0">
                <a:solidFill>
                  <a:srgbClr val="476682"/>
                </a:solidFill>
                <a:latin typeface="微软雅黑" panose="020B0503020204020204" charset="-122"/>
                <a:ea typeface="微软雅黑" panose="020B0503020204020204" charset="-122"/>
                <a:cs typeface="微软雅黑" panose="020B0503020204020204" charset="-122"/>
              </a:rPr>
              <a:t>1.7</a:t>
            </a:r>
            <a:r>
              <a:rPr lang="zh-CN" altLang="en-US" dirty="0">
                <a:solidFill>
                  <a:srgbClr val="476682"/>
                </a:solidFill>
                <a:latin typeface="微软雅黑" panose="020B0503020204020204" charset="-122"/>
                <a:ea typeface="微软雅黑" panose="020B0503020204020204" charset="-122"/>
                <a:cs typeface="微软雅黑" panose="020B0503020204020204" charset="-122"/>
              </a:rPr>
              <a:t>米）在欧洲的数量至少下降了</a:t>
            </a:r>
            <a:r>
              <a:rPr lang="en-US" altLang="zh-CN" dirty="0">
                <a:solidFill>
                  <a:srgbClr val="476682"/>
                </a:solidFill>
                <a:latin typeface="微软雅黑" panose="020B0503020204020204" charset="-122"/>
                <a:ea typeface="微软雅黑" panose="020B0503020204020204" charset="-122"/>
                <a:cs typeface="微软雅黑" panose="020B0503020204020204" charset="-122"/>
              </a:rPr>
              <a:t>50%</a:t>
            </a:r>
            <a:r>
              <a:rPr lang="zh-CN" altLang="en-US" dirty="0">
                <a:solidFill>
                  <a:srgbClr val="476682"/>
                </a:solidFill>
                <a:latin typeface="微软雅黑" panose="020B0503020204020204" charset="-122"/>
                <a:ea typeface="微软雅黑" panose="020B0503020204020204" charset="-122"/>
                <a:cs typeface="微软雅黑" panose="020B0503020204020204" charset="-122"/>
              </a:rPr>
              <a:t>，在非洲和亚洲的数量也下降了。</a:t>
            </a:r>
          </a:p>
        </p:txBody>
      </p:sp>
      <p:sp>
        <p:nvSpPr>
          <p:cNvPr id="3" name="矩形 2"/>
          <p:cNvSpPr/>
          <p:nvPr/>
        </p:nvSpPr>
        <p:spPr>
          <a:xfrm>
            <a:off x="3143865" y="1536339"/>
            <a:ext cx="4093236" cy="461665"/>
          </a:xfrm>
          <a:prstGeom prst="rect">
            <a:avLst/>
          </a:prstGeom>
        </p:spPr>
        <p:txBody>
          <a:bodyPr wrap="none">
            <a:spAutoFit/>
          </a:bodyPr>
          <a:lstStyle/>
          <a:p>
            <a:r>
              <a:rPr lang="en-US" altLang="zh-CN" sz="2400" b="1" dirty="0">
                <a:solidFill>
                  <a:srgbClr val="FF999B"/>
                </a:solidFill>
                <a:latin typeface="微软雅黑" panose="020B0503020204020204" charset="-122"/>
                <a:ea typeface="微软雅黑" panose="020B0503020204020204" charset="-122"/>
                <a:cs typeface="微软雅黑" panose="020B0503020204020204" charset="-122"/>
              </a:rPr>
              <a:t>Egyptian Vulture </a:t>
            </a:r>
            <a:r>
              <a:rPr lang="zh-CN" altLang="en-US" sz="2400" b="1" dirty="0">
                <a:solidFill>
                  <a:srgbClr val="FF999B"/>
                </a:solidFill>
                <a:latin typeface="微软雅黑" panose="020B0503020204020204" charset="-122"/>
                <a:ea typeface="微软雅黑" panose="020B0503020204020204" charset="-122"/>
                <a:cs typeface="微软雅黑" panose="020B0503020204020204" charset="-122"/>
              </a:rPr>
              <a:t>埃及秃鹫</a:t>
            </a:r>
          </a:p>
        </p:txBody>
      </p:sp>
      <p:sp>
        <p:nvSpPr>
          <p:cNvPr id="18" name="矩形 17"/>
          <p:cNvSpPr/>
          <p:nvPr/>
        </p:nvSpPr>
        <p:spPr>
          <a:xfrm>
            <a:off x="160229" y="351582"/>
            <a:ext cx="4466590" cy="368300"/>
          </a:xfrm>
          <a:prstGeom prst="rect">
            <a:avLst/>
          </a:prstGeom>
        </p:spPr>
        <p:txBody>
          <a:bodyPr wrap="none">
            <a:spAutoFit/>
          </a:bodyPr>
          <a:lstStyle/>
          <a:p>
            <a:r>
              <a:rPr lang="zh-CN" altLang="en-US" b="1" dirty="0">
                <a:solidFill>
                  <a:srgbClr val="34705E"/>
                </a:solidFill>
                <a:latin typeface="微软雅黑" panose="020B0503020204020204" charset="-122"/>
                <a:ea typeface="微软雅黑" panose="020B0503020204020204" charset="-122"/>
                <a:cs typeface="微软雅黑" panose="020B0503020204020204" charset="-122"/>
              </a:rPr>
              <a:t>物种保护级别：濒危 </a:t>
            </a:r>
            <a:r>
              <a:rPr lang="en-US" altLang="zh-CN" b="1" dirty="0">
                <a:solidFill>
                  <a:srgbClr val="34705E"/>
                </a:solidFill>
                <a:latin typeface="微软雅黑" panose="020B0503020204020204" charset="-122"/>
                <a:ea typeface="微软雅黑" panose="020B0503020204020204" charset="-122"/>
                <a:cs typeface="微软雅黑" panose="020B0503020204020204" charset="-122"/>
              </a:rPr>
              <a:t>Endangered</a:t>
            </a:r>
            <a:r>
              <a:rPr lang="zh-CN" altLang="en-US" b="1" dirty="0">
                <a:solidFill>
                  <a:srgbClr val="34705E"/>
                </a:solidFill>
                <a:latin typeface="微软雅黑" panose="020B0503020204020204" charset="-122"/>
                <a:ea typeface="微软雅黑" panose="020B0503020204020204" charset="-122"/>
                <a:cs typeface="微软雅黑" panose="020B0503020204020204" charset="-122"/>
              </a:rPr>
              <a:t>（</a:t>
            </a:r>
            <a:r>
              <a:rPr lang="en-US" altLang="zh-CN" b="1" dirty="0">
                <a:solidFill>
                  <a:srgbClr val="34705E"/>
                </a:solidFill>
                <a:latin typeface="微软雅黑" panose="020B0503020204020204" charset="-122"/>
                <a:ea typeface="微软雅黑" panose="020B0503020204020204" charset="-122"/>
                <a:cs typeface="微软雅黑" panose="020B0503020204020204" charset="-122"/>
              </a:rPr>
              <a:t>EN</a:t>
            </a:r>
            <a:r>
              <a:rPr lang="zh-CN" altLang="en-US" b="1" dirty="0">
                <a:solidFill>
                  <a:srgbClr val="34705E"/>
                </a:solidFill>
                <a:latin typeface="微软雅黑" panose="020B0503020204020204" charset="-122"/>
                <a:ea typeface="微软雅黑" panose="020B0503020204020204" charset="-122"/>
                <a:cs typeface="微软雅黑" panose="020B0503020204020204" charset="-122"/>
              </a:rPr>
              <a:t>）</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linds(horizontal)">
                                      <p:cBhvr>
                                        <p:cTn id="11" dur="500"/>
                                        <p:tgtEl>
                                          <p:spTgt spid="3"/>
                                        </p:tgtEl>
                                      </p:cBhvr>
                                    </p:animEffect>
                                  </p:childTnLst>
                                </p:cTn>
                              </p:par>
                            </p:childTnLst>
                          </p:cTn>
                        </p:par>
                        <p:par>
                          <p:cTn id="12" fill="hold">
                            <p:stCondLst>
                              <p:cond delay="1000"/>
                            </p:stCondLst>
                            <p:childTnLst>
                              <p:par>
                                <p:cTn id="13" presetID="4" presetClass="entr" presetSubtype="32" fill="hold" grpId="0" nodeType="afterEffect">
                                  <p:stCondLst>
                                    <p:cond delay="0"/>
                                  </p:stCondLst>
                                  <p:childTnLst>
                                    <p:set>
                                      <p:cBhvr>
                                        <p:cTn id="14" dur="1000" fill="hold">
                                          <p:stCondLst>
                                            <p:cond delay="0"/>
                                          </p:stCondLst>
                                        </p:cTn>
                                        <p:tgtEl>
                                          <p:spTgt spid="6"/>
                                        </p:tgtEl>
                                        <p:attrNameLst>
                                          <p:attrName>style.visibility</p:attrName>
                                        </p:attrNameLst>
                                      </p:cBhvr>
                                      <p:to>
                                        <p:strVal val="visible"/>
                                      </p:to>
                                    </p:set>
                                    <p:animEffect transition="in" filter="box(out)">
                                      <p:cBhvr>
                                        <p:cTn id="15" dur="1000"/>
                                        <p:tgtEl>
                                          <p:spTgt spid="6"/>
                                        </p:tgtEl>
                                      </p:cBhvr>
                                    </p:animEffect>
                                  </p:childTnLst>
                                </p:cTn>
                              </p:par>
                            </p:childTnLst>
                          </p:cTn>
                        </p:par>
                        <p:par>
                          <p:cTn id="16" fill="hold">
                            <p:stCondLst>
                              <p:cond delay="2000"/>
                            </p:stCondLst>
                            <p:childTnLst>
                              <p:par>
                                <p:cTn id="17" presetID="5" presetClass="entr" presetSubtype="1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heckerboard(across)">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rotWithShape="1">
          <a:blip r:embed="rId3">
            <a:extLst>
              <a:ext uri="{28A0092B-C50C-407E-A947-70E740481C1C}">
                <a14:useLocalDpi xmlns:a14="http://schemas.microsoft.com/office/drawing/2010/main" val="0"/>
              </a:ext>
            </a:extLst>
          </a:blip>
          <a:srcRect l="28767" r="64003"/>
          <a:stretch>
            <a:fillRect/>
          </a:stretch>
        </p:blipFill>
        <p:spPr>
          <a:xfrm>
            <a:off x="815833" y="263173"/>
            <a:ext cx="804323" cy="4467225"/>
          </a:xfrm>
          <a:prstGeom prst="rect">
            <a:avLst/>
          </a:prstGeom>
        </p:spPr>
      </p:pic>
      <p:pic>
        <p:nvPicPr>
          <p:cNvPr id="31" name="图片 30"/>
          <p:cNvPicPr>
            <a:picLocks noChangeAspect="1"/>
          </p:cNvPicPr>
          <p:nvPr/>
        </p:nvPicPr>
        <p:blipFill rotWithShape="1">
          <a:blip r:embed="rId3">
            <a:extLst>
              <a:ext uri="{28A0092B-C50C-407E-A947-70E740481C1C}">
                <a14:useLocalDpi xmlns:a14="http://schemas.microsoft.com/office/drawing/2010/main" val="0"/>
              </a:ext>
            </a:extLst>
          </a:blip>
          <a:srcRect l="28767" r="57174"/>
          <a:stretch>
            <a:fillRect/>
          </a:stretch>
        </p:blipFill>
        <p:spPr>
          <a:xfrm>
            <a:off x="3505200" y="-52588"/>
            <a:ext cx="1564116" cy="4467225"/>
          </a:xfrm>
          <a:prstGeom prst="rect">
            <a:avLst/>
          </a:prstGeom>
        </p:spPr>
      </p:pic>
      <p:pic>
        <p:nvPicPr>
          <p:cNvPr id="30" name="图片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8100"/>
            <a:ext cx="12192000" cy="2284878"/>
          </a:xfrm>
          <a:prstGeom prst="rect">
            <a:avLst/>
          </a:prstGeom>
        </p:spPr>
      </p:pic>
      <p:sp>
        <p:nvSpPr>
          <p:cNvPr id="4" name="文本框 3"/>
          <p:cNvSpPr txBox="1">
            <a:spLocks noChangeArrowheads="1"/>
          </p:cNvSpPr>
          <p:nvPr/>
        </p:nvSpPr>
        <p:spPr bwMode="auto">
          <a:xfrm>
            <a:off x="1783089" y="3225662"/>
            <a:ext cx="1187877" cy="576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9" tIns="34280" rIns="68559" bIns="3428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zh-CN" altLang="en-US" sz="3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目 录</a:t>
            </a:r>
          </a:p>
        </p:txBody>
      </p:sp>
      <p:pic>
        <p:nvPicPr>
          <p:cNvPr id="33" name="图片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666" y="2651552"/>
            <a:ext cx="3800378" cy="1143000"/>
          </a:xfrm>
          <a:prstGeom prst="rect">
            <a:avLst/>
          </a:prstGeom>
        </p:spPr>
      </p:pic>
      <p:grpSp>
        <p:nvGrpSpPr>
          <p:cNvPr id="53" name="组合 52"/>
          <p:cNvGrpSpPr/>
          <p:nvPr/>
        </p:nvGrpSpPr>
        <p:grpSpPr>
          <a:xfrm>
            <a:off x="5484873" y="2250618"/>
            <a:ext cx="4178569" cy="742950"/>
            <a:chOff x="5996670" y="2250875"/>
            <a:chExt cx="4178569" cy="742950"/>
          </a:xfrm>
        </p:grpSpPr>
        <p:grpSp>
          <p:nvGrpSpPr>
            <p:cNvPr id="6" name="组合 93"/>
            <p:cNvGrpSpPr/>
            <p:nvPr/>
          </p:nvGrpSpPr>
          <p:grpSpPr bwMode="auto">
            <a:xfrm>
              <a:off x="6096000" y="2298223"/>
              <a:ext cx="4079239" cy="584775"/>
              <a:chOff x="246329" y="715686"/>
              <a:chExt cx="5441202" cy="780349"/>
            </a:xfrm>
          </p:grpSpPr>
          <p:sp>
            <p:nvSpPr>
              <p:cNvPr id="10" name="文本框 90"/>
              <p:cNvSpPr txBox="1">
                <a:spLocks noChangeArrowheads="1"/>
              </p:cNvSpPr>
              <p:nvPr/>
            </p:nvSpPr>
            <p:spPr bwMode="auto">
              <a:xfrm>
                <a:off x="246329" y="715686"/>
                <a:ext cx="883920" cy="780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en-US" altLang="zh-CN" sz="3200" dirty="0">
                    <a:solidFill>
                      <a:srgbClr val="476682"/>
                    </a:solidFill>
                    <a:latin typeface="FZHei-B01S" panose="02010601030101010101" pitchFamily="2" charset="-122"/>
                    <a:ea typeface="FZHei-B01S" panose="02010601030101010101" pitchFamily="2" charset="-122"/>
                    <a:sym typeface="FZHei-B01S" panose="02010601030101010101" pitchFamily="2" charset="-122"/>
                  </a:rPr>
                  <a:t>01</a:t>
                </a:r>
              </a:p>
            </p:txBody>
          </p:sp>
          <p:sp>
            <p:nvSpPr>
              <p:cNvPr id="8" name="文本框 92"/>
              <p:cNvSpPr txBox="1">
                <a:spLocks noChangeArrowheads="1"/>
              </p:cNvSpPr>
              <p:nvPr/>
            </p:nvSpPr>
            <p:spPr bwMode="auto">
              <a:xfrm>
                <a:off x="1255966" y="798715"/>
                <a:ext cx="4431565" cy="614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400" dirty="0">
                    <a:solidFill>
                      <a:srgbClr val="476682"/>
                    </a:solidFill>
                    <a:latin typeface="微软雅黑" panose="020B0503020204020204" charset="-122"/>
                    <a:ea typeface="微软雅黑" panose="020B0503020204020204" charset="-122"/>
                    <a:cs typeface="微软雅黑" panose="020B0503020204020204" charset="-122"/>
                    <a:sym typeface="+mn-ea"/>
                  </a:rPr>
                  <a:t>世界动物日介绍</a:t>
                </a:r>
              </a:p>
            </p:txBody>
          </p:sp>
        </p:grpSp>
        <p:sp>
          <p:nvSpPr>
            <p:cNvPr id="39" name="泪滴形 38"/>
            <p:cNvSpPr/>
            <p:nvPr/>
          </p:nvSpPr>
          <p:spPr>
            <a:xfrm>
              <a:off x="5996670" y="2250875"/>
              <a:ext cx="742950" cy="742950"/>
            </a:xfrm>
            <a:prstGeom prst="teardrop">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2"/>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54" name="组合 53"/>
          <p:cNvGrpSpPr/>
          <p:nvPr/>
        </p:nvGrpSpPr>
        <p:grpSpPr>
          <a:xfrm>
            <a:off x="5484873" y="3225632"/>
            <a:ext cx="5724795" cy="829945"/>
            <a:chOff x="6071633" y="3203025"/>
            <a:chExt cx="5724795" cy="829945"/>
          </a:xfrm>
        </p:grpSpPr>
        <p:grpSp>
          <p:nvGrpSpPr>
            <p:cNvPr id="41" name="组合 93"/>
            <p:cNvGrpSpPr/>
            <p:nvPr/>
          </p:nvGrpSpPr>
          <p:grpSpPr bwMode="auto">
            <a:xfrm>
              <a:off x="6170963" y="3203025"/>
              <a:ext cx="5625465" cy="829945"/>
              <a:chOff x="246329" y="647036"/>
              <a:chExt cx="7503676" cy="1107514"/>
            </a:xfrm>
          </p:grpSpPr>
          <p:sp>
            <p:nvSpPr>
              <p:cNvPr id="42" name="文本框 90"/>
              <p:cNvSpPr txBox="1">
                <a:spLocks noChangeArrowheads="1"/>
              </p:cNvSpPr>
              <p:nvPr/>
            </p:nvSpPr>
            <p:spPr bwMode="auto">
              <a:xfrm>
                <a:off x="246329" y="715686"/>
                <a:ext cx="883920" cy="780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en-US" altLang="zh-CN" sz="3200" dirty="0">
                    <a:solidFill>
                      <a:srgbClr val="476682"/>
                    </a:solidFill>
                    <a:latin typeface="FZHei-B01S" panose="02010601030101010101" pitchFamily="2" charset="-122"/>
                    <a:ea typeface="FZHei-B01S" panose="02010601030101010101" pitchFamily="2" charset="-122"/>
                    <a:sym typeface="FZHei-B01S" panose="02010601030101010101" pitchFamily="2" charset="-122"/>
                  </a:rPr>
                  <a:t>02</a:t>
                </a:r>
              </a:p>
            </p:txBody>
          </p:sp>
          <p:sp>
            <p:nvSpPr>
              <p:cNvPr id="43" name="文本框 92"/>
              <p:cNvSpPr txBox="1">
                <a:spLocks noChangeArrowheads="1"/>
              </p:cNvSpPr>
              <p:nvPr/>
            </p:nvSpPr>
            <p:spPr bwMode="auto">
              <a:xfrm>
                <a:off x="1152631" y="647036"/>
                <a:ext cx="6597374" cy="1107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400" dirty="0">
                    <a:solidFill>
                      <a:srgbClr val="476682"/>
                    </a:solidFill>
                    <a:latin typeface="微软雅黑" panose="020B0503020204020204" charset="-122"/>
                    <a:ea typeface="微软雅黑" panose="020B0503020204020204" charset="-122"/>
                    <a:cs typeface="微软雅黑" panose="020B0503020204020204" charset="-122"/>
                    <a:sym typeface="+mn-ea"/>
                  </a:rPr>
                  <a:t>世界上濒临灭绝的</a:t>
                </a:r>
                <a:r>
                  <a:rPr lang="en-US" altLang="zh-CN" sz="2400" dirty="0">
                    <a:solidFill>
                      <a:srgbClr val="476682"/>
                    </a:solidFill>
                    <a:latin typeface="微软雅黑" panose="020B0503020204020204" charset="-122"/>
                    <a:ea typeface="微软雅黑" panose="020B0503020204020204" charset="-122"/>
                    <a:cs typeface="微软雅黑" panose="020B0503020204020204" charset="-122"/>
                    <a:sym typeface="+mn-ea"/>
                  </a:rPr>
                  <a:t>29</a:t>
                </a:r>
                <a:r>
                  <a:rPr lang="zh-CN" altLang="en-US" sz="2400" dirty="0">
                    <a:solidFill>
                      <a:srgbClr val="476682"/>
                    </a:solidFill>
                    <a:latin typeface="微软雅黑" panose="020B0503020204020204" charset="-122"/>
                    <a:ea typeface="微软雅黑" panose="020B0503020204020204" charset="-122"/>
                    <a:cs typeface="微软雅黑" panose="020B0503020204020204" charset="-122"/>
                    <a:sym typeface="+mn-ea"/>
                  </a:rPr>
                  <a:t>种珍稀动物</a:t>
                </a:r>
                <a:endParaRPr lang="en-US" altLang="zh-CN" sz="2400" dirty="0">
                  <a:solidFill>
                    <a:srgbClr val="476682"/>
                  </a:solidFill>
                  <a:latin typeface="微软雅黑" panose="020B0503020204020204" charset="-122"/>
                  <a:ea typeface="微软雅黑" panose="020B0503020204020204" charset="-122"/>
                  <a:cs typeface="微软雅黑" panose="020B0503020204020204" charset="-122"/>
                </a:endParaRPr>
              </a:p>
              <a:p>
                <a:endParaRPr lang="en-US" altLang="zh-CN" sz="2400" dirty="0">
                  <a:solidFill>
                    <a:srgbClr val="476682"/>
                  </a:solidFill>
                  <a:latin typeface="微软雅黑" panose="020B0503020204020204" charset="-122"/>
                  <a:ea typeface="微软雅黑" panose="020B0503020204020204" charset="-122"/>
                  <a:cs typeface="微软雅黑" panose="020B0503020204020204" charset="-122"/>
                  <a:sym typeface="FZHei-B01S" panose="02010601030101010101" pitchFamily="2" charset="-122"/>
                </a:endParaRPr>
              </a:p>
            </p:txBody>
          </p:sp>
        </p:grpSp>
        <p:sp>
          <p:nvSpPr>
            <p:cNvPr id="44" name="泪滴形 43"/>
            <p:cNvSpPr/>
            <p:nvPr/>
          </p:nvSpPr>
          <p:spPr>
            <a:xfrm>
              <a:off x="6071633" y="3207122"/>
              <a:ext cx="742950" cy="742950"/>
            </a:xfrm>
            <a:prstGeom prst="teardrop">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2"/>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56" name="组合 55"/>
          <p:cNvGrpSpPr/>
          <p:nvPr/>
        </p:nvGrpSpPr>
        <p:grpSpPr>
          <a:xfrm>
            <a:off x="5484873" y="4247923"/>
            <a:ext cx="4922790" cy="747047"/>
            <a:chOff x="6086244" y="4188662"/>
            <a:chExt cx="4922790" cy="747047"/>
          </a:xfrm>
        </p:grpSpPr>
        <p:grpSp>
          <p:nvGrpSpPr>
            <p:cNvPr id="45" name="组合 93"/>
            <p:cNvGrpSpPr/>
            <p:nvPr/>
          </p:nvGrpSpPr>
          <p:grpSpPr bwMode="auto">
            <a:xfrm>
              <a:off x="6185574" y="4188662"/>
              <a:ext cx="4823460" cy="636220"/>
              <a:chOff x="246329" y="647036"/>
              <a:chExt cx="6433900" cy="848999"/>
            </a:xfrm>
          </p:grpSpPr>
          <p:sp>
            <p:nvSpPr>
              <p:cNvPr id="46" name="文本框 90"/>
              <p:cNvSpPr txBox="1">
                <a:spLocks noChangeArrowheads="1"/>
              </p:cNvSpPr>
              <p:nvPr/>
            </p:nvSpPr>
            <p:spPr bwMode="auto">
              <a:xfrm>
                <a:off x="246329" y="715686"/>
                <a:ext cx="883920" cy="780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en-US" altLang="zh-CN" sz="3200" dirty="0">
                    <a:solidFill>
                      <a:srgbClr val="476682"/>
                    </a:solidFill>
                    <a:latin typeface="FZHei-B01S" panose="02010601030101010101" pitchFamily="2" charset="-122"/>
                    <a:ea typeface="FZHei-B01S" panose="02010601030101010101" pitchFamily="2" charset="-122"/>
                    <a:sym typeface="FZHei-B01S" panose="02010601030101010101" pitchFamily="2" charset="-122"/>
                  </a:rPr>
                  <a:t>03</a:t>
                </a:r>
              </a:p>
            </p:txBody>
          </p:sp>
          <p:sp>
            <p:nvSpPr>
              <p:cNvPr id="47" name="文本框 92"/>
              <p:cNvSpPr txBox="1">
                <a:spLocks noChangeArrowheads="1"/>
              </p:cNvSpPr>
              <p:nvPr/>
            </p:nvSpPr>
            <p:spPr bwMode="auto">
              <a:xfrm>
                <a:off x="1152631" y="647036"/>
                <a:ext cx="5527598" cy="614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l"/>
                <a:r>
                  <a:rPr lang="zh-CN" altLang="en-US" sz="2400" dirty="0">
                    <a:solidFill>
                      <a:srgbClr val="476682"/>
                    </a:solidFill>
                    <a:latin typeface="微软雅黑" panose="020B0503020204020204" charset="-122"/>
                    <a:ea typeface="微软雅黑" panose="020B0503020204020204" charset="-122"/>
                    <a:cs typeface="微软雅黑" panose="020B0503020204020204" charset="-122"/>
                    <a:sym typeface="+mn-ea"/>
                  </a:rPr>
                  <a:t>这些有趣的动物你知道吗？</a:t>
                </a:r>
              </a:p>
            </p:txBody>
          </p:sp>
        </p:grpSp>
        <p:sp>
          <p:nvSpPr>
            <p:cNvPr id="48" name="泪滴形 47"/>
            <p:cNvSpPr/>
            <p:nvPr/>
          </p:nvSpPr>
          <p:spPr>
            <a:xfrm>
              <a:off x="6086244" y="4192759"/>
              <a:ext cx="742950" cy="742950"/>
            </a:xfrm>
            <a:prstGeom prst="teardrop">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2"/>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55" name="组合 54"/>
          <p:cNvGrpSpPr/>
          <p:nvPr/>
        </p:nvGrpSpPr>
        <p:grpSpPr>
          <a:xfrm>
            <a:off x="5484873" y="5187664"/>
            <a:ext cx="5366655" cy="829945"/>
            <a:chOff x="6170963" y="5178396"/>
            <a:chExt cx="5366655" cy="829945"/>
          </a:xfrm>
        </p:grpSpPr>
        <p:grpSp>
          <p:nvGrpSpPr>
            <p:cNvPr id="49" name="组合 93"/>
            <p:cNvGrpSpPr/>
            <p:nvPr/>
          </p:nvGrpSpPr>
          <p:grpSpPr bwMode="auto">
            <a:xfrm>
              <a:off x="6270293" y="5178396"/>
              <a:ext cx="5267325" cy="829945"/>
              <a:chOff x="246329" y="647036"/>
              <a:chExt cx="7025961" cy="1107514"/>
            </a:xfrm>
          </p:grpSpPr>
          <p:sp>
            <p:nvSpPr>
              <p:cNvPr id="50" name="文本框 90"/>
              <p:cNvSpPr txBox="1">
                <a:spLocks noChangeArrowheads="1"/>
              </p:cNvSpPr>
              <p:nvPr/>
            </p:nvSpPr>
            <p:spPr bwMode="auto">
              <a:xfrm>
                <a:off x="246329" y="715686"/>
                <a:ext cx="883920" cy="780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en-US" altLang="zh-CN" sz="3200" dirty="0">
                    <a:solidFill>
                      <a:srgbClr val="476682"/>
                    </a:solidFill>
                    <a:latin typeface="FZHei-B01S" panose="02010601030101010101" pitchFamily="2" charset="-122"/>
                    <a:ea typeface="FZHei-B01S" panose="02010601030101010101" pitchFamily="2" charset="-122"/>
                    <a:sym typeface="FZHei-B01S" panose="02010601030101010101" pitchFamily="2" charset="-122"/>
                  </a:rPr>
                  <a:t>04</a:t>
                </a:r>
              </a:p>
            </p:txBody>
          </p:sp>
          <p:sp>
            <p:nvSpPr>
              <p:cNvPr id="51" name="文本框 92"/>
              <p:cNvSpPr txBox="1">
                <a:spLocks noChangeArrowheads="1"/>
              </p:cNvSpPr>
              <p:nvPr/>
            </p:nvSpPr>
            <p:spPr bwMode="auto">
              <a:xfrm>
                <a:off x="1152631" y="647036"/>
                <a:ext cx="6119659" cy="1107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l"/>
                <a:r>
                  <a:rPr lang="zh-CN" altLang="en-US" sz="2400" dirty="0">
                    <a:solidFill>
                      <a:srgbClr val="476682"/>
                    </a:solidFill>
                    <a:latin typeface="微软雅黑" panose="020B0503020204020204" charset="-122"/>
                    <a:ea typeface="微软雅黑" panose="020B0503020204020204" charset="-122"/>
                    <a:cs typeface="微软雅黑" panose="020B0503020204020204" charset="-122"/>
                    <a:sym typeface="+mn-ea"/>
                  </a:rPr>
                  <a:t>保护动物，我们该怎么做？</a:t>
                </a:r>
                <a:endParaRPr lang="zh-CN" altLang="en-US" sz="2400" dirty="0">
                  <a:solidFill>
                    <a:srgbClr val="476682"/>
                  </a:solidFill>
                  <a:latin typeface="微软雅黑" panose="020B0503020204020204" charset="-122"/>
                  <a:ea typeface="微软雅黑" panose="020B0503020204020204" charset="-122"/>
                  <a:cs typeface="微软雅黑" panose="020B0503020204020204" charset="-122"/>
                </a:endParaRPr>
              </a:p>
              <a:p>
                <a:pPr algn="l"/>
                <a:r>
                  <a:rPr lang="zh-CN" altLang="en-US" sz="2400" b="1" dirty="0">
                    <a:solidFill>
                      <a:srgbClr val="476682"/>
                    </a:solidFill>
                    <a:latin typeface="微软雅黑" panose="020B0503020204020204" charset="-122"/>
                    <a:ea typeface="微软雅黑" panose="020B0503020204020204" charset="-122"/>
                    <a:cs typeface="微软雅黑" panose="020B0503020204020204" charset="-122"/>
                    <a:sym typeface="+mn-ea"/>
                  </a:rPr>
                  <a:t> </a:t>
                </a:r>
                <a:endParaRPr lang="zh-CN" altLang="en-US" sz="2400" dirty="0">
                  <a:solidFill>
                    <a:schemeClr val="accent2"/>
                  </a:solidFill>
                  <a:latin typeface="FZHei-B01S" panose="02010601030101010101" pitchFamily="2" charset="-122"/>
                  <a:ea typeface="FZHei-B01S" panose="02010601030101010101" pitchFamily="2" charset="-122"/>
                  <a:sym typeface="FZHei-B01S" panose="02010601030101010101" pitchFamily="2" charset="-122"/>
                </a:endParaRPr>
              </a:p>
            </p:txBody>
          </p:sp>
        </p:grpSp>
        <p:sp>
          <p:nvSpPr>
            <p:cNvPr id="52" name="泪滴形 51"/>
            <p:cNvSpPr/>
            <p:nvPr/>
          </p:nvSpPr>
          <p:spPr>
            <a:xfrm>
              <a:off x="6170963" y="5182493"/>
              <a:ext cx="742950" cy="742950"/>
            </a:xfrm>
            <a:prstGeom prst="teardrop">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2"/>
                </a:solidFill>
                <a:latin typeface="FZHei-B01S" panose="02010601030101010101" pitchFamily="2" charset="-122"/>
                <a:ea typeface="FZHei-B01S" panose="02010601030101010101" pitchFamily="2" charset="-122"/>
                <a:sym typeface="FZHei-B01S" panose="02010601030101010101" pitchFamily="2" charset="-122"/>
              </a:endParaRPr>
            </a:p>
          </p:txBody>
        </p:sp>
      </p:grpSp>
      <p:pic>
        <p:nvPicPr>
          <p:cNvPr id="58" name="图片 57"/>
          <p:cNvPicPr>
            <a:picLocks noChangeAspect="1"/>
          </p:cNvPicPr>
          <p:nvPr/>
        </p:nvPicPr>
        <p:blipFill rotWithShape="1">
          <a:blip r:embed="rId6">
            <a:extLst>
              <a:ext uri="{28A0092B-C50C-407E-A947-70E740481C1C}">
                <a14:useLocalDpi xmlns:a14="http://schemas.microsoft.com/office/drawing/2010/main" val="0"/>
              </a:ext>
            </a:extLst>
          </a:blip>
          <a:srcRect r="58310"/>
          <a:stretch>
            <a:fillRect/>
          </a:stretch>
        </p:blipFill>
        <p:spPr>
          <a:xfrm>
            <a:off x="571198" y="2839912"/>
            <a:ext cx="2992072" cy="3653145"/>
          </a:xfrm>
          <a:prstGeom prst="rect">
            <a:avLst/>
          </a:prstGeom>
        </p:spPr>
      </p:pic>
      <p:pic>
        <p:nvPicPr>
          <p:cNvPr id="59" name="图片 58"/>
          <p:cNvPicPr>
            <a:picLocks noChangeAspect="1"/>
          </p:cNvPicPr>
          <p:nvPr/>
        </p:nvPicPr>
        <p:blipFill rotWithShape="1">
          <a:blip r:embed="rId6">
            <a:extLst>
              <a:ext uri="{28A0092B-C50C-407E-A947-70E740481C1C}">
                <a14:useLocalDpi xmlns:a14="http://schemas.microsoft.com/office/drawing/2010/main" val="0"/>
              </a:ext>
            </a:extLst>
          </a:blip>
          <a:srcRect l="71234" b="67638"/>
          <a:stretch>
            <a:fillRect/>
          </a:stretch>
        </p:blipFill>
        <p:spPr>
          <a:xfrm>
            <a:off x="9376653" y="2628399"/>
            <a:ext cx="2064516" cy="1182223"/>
          </a:xfrm>
          <a:prstGeom prst="rect">
            <a:avLst/>
          </a:prstGeom>
        </p:spPr>
      </p:pic>
      <p:pic>
        <p:nvPicPr>
          <p:cNvPr id="60" name="图片 59"/>
          <p:cNvPicPr>
            <a:picLocks noChangeAspect="1"/>
          </p:cNvPicPr>
          <p:nvPr/>
        </p:nvPicPr>
        <p:blipFill rotWithShape="1">
          <a:blip r:embed="rId6">
            <a:extLst>
              <a:ext uri="{28A0092B-C50C-407E-A947-70E740481C1C}">
                <a14:useLocalDpi xmlns:a14="http://schemas.microsoft.com/office/drawing/2010/main" val="0"/>
              </a:ext>
            </a:extLst>
          </a:blip>
          <a:srcRect l="71234" b="67638"/>
          <a:stretch>
            <a:fillRect/>
          </a:stretch>
        </p:blipFill>
        <p:spPr>
          <a:xfrm>
            <a:off x="2201064" y="4414240"/>
            <a:ext cx="2064516" cy="1182223"/>
          </a:xfrm>
          <a:prstGeom prst="rect">
            <a:avLst/>
          </a:prstGeom>
        </p:spPr>
      </p:pic>
      <p:sp>
        <p:nvSpPr>
          <p:cNvPr id="61" name="文本框 60"/>
          <p:cNvSpPr txBox="1"/>
          <p:nvPr/>
        </p:nvSpPr>
        <p:spPr>
          <a:xfrm>
            <a:off x="1549608" y="2629115"/>
            <a:ext cx="1877437" cy="1107996"/>
          </a:xfrm>
          <a:prstGeom prst="rect">
            <a:avLst/>
          </a:prstGeom>
          <a:noFill/>
        </p:spPr>
        <p:txBody>
          <a:bodyPr wrap="none" rtlCol="0">
            <a:spAutoFit/>
          </a:bodyPr>
          <a:lstStyle/>
          <a:p>
            <a:r>
              <a:rPr lang="zh-CN" altLang="en-US" sz="6600" b="1" dirty="0">
                <a:solidFill>
                  <a:schemeClr val="bg1"/>
                </a:solidFill>
                <a:latin typeface="FZHei-B01S" panose="02010601030101010101" pitchFamily="2" charset="-122"/>
                <a:ea typeface="FZHei-B01S" panose="02010601030101010101" pitchFamily="2" charset="-122"/>
                <a:sym typeface="FZHei-B01S" panose="02010601030101010101" pitchFamily="2" charset="-122"/>
              </a:rPr>
              <a:t>目录</a:t>
            </a:r>
          </a:p>
        </p:txBody>
      </p:sp>
      <p:pic>
        <p:nvPicPr>
          <p:cNvPr id="62" name="图片 6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0050093" y="4533788"/>
            <a:ext cx="2612621" cy="2221183"/>
          </a:xfrm>
          <a:prstGeom prst="rect">
            <a:avLst/>
          </a:prstGeom>
        </p:spPr>
      </p:pic>
      <p:pic>
        <p:nvPicPr>
          <p:cNvPr id="63" name="图片 6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8504" y="5761367"/>
            <a:ext cx="793716" cy="692698"/>
          </a:xfrm>
          <a:prstGeom prst="rect">
            <a:avLst/>
          </a:prstGeom>
        </p:spPr>
      </p:pic>
      <p:pic>
        <p:nvPicPr>
          <p:cNvPr id="64" name="图片 6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27439" y="1245575"/>
            <a:ext cx="1090335" cy="6463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iterate type="lt">
                                    <p:tmPct val="10000"/>
                                  </p:iterate>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1600"/>
                            </p:stCondLst>
                            <p:childTnLst>
                              <p:par>
                                <p:cTn id="16" presetID="47" presetClass="entr" presetSubtype="0" fill="hold"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1000"/>
                                        <p:tgtEl>
                                          <p:spTgt spid="31"/>
                                        </p:tgtEl>
                                      </p:cBhvr>
                                    </p:animEffect>
                                    <p:anim calcmode="lin" valueType="num">
                                      <p:cBhvr>
                                        <p:cTn id="24" dur="1000" fill="hold"/>
                                        <p:tgtEl>
                                          <p:spTgt spid="31"/>
                                        </p:tgtEl>
                                        <p:attrNameLst>
                                          <p:attrName>ppt_x</p:attrName>
                                        </p:attrNameLst>
                                      </p:cBhvr>
                                      <p:tavLst>
                                        <p:tav tm="0">
                                          <p:val>
                                            <p:strVal val="#ppt_x"/>
                                          </p:val>
                                        </p:tav>
                                        <p:tav tm="100000">
                                          <p:val>
                                            <p:strVal val="#ppt_x"/>
                                          </p:val>
                                        </p:tav>
                                      </p:tavLst>
                                    </p:anim>
                                    <p:anim calcmode="lin" valueType="num">
                                      <p:cBhvr>
                                        <p:cTn id="25" dur="1000" fill="hold"/>
                                        <p:tgtEl>
                                          <p:spTgt spid="31"/>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2600"/>
                            </p:stCondLst>
                            <p:childTnLst>
                              <p:par>
                                <p:cTn id="32" presetID="1" presetClass="entr" presetSubtype="0" fill="hold" grpId="0" nodeType="afterEffect">
                                  <p:stCondLst>
                                    <p:cond delay="0"/>
                                  </p:stCondLst>
                                  <p:childTnLst>
                                    <p:set>
                                      <p:cBhvr>
                                        <p:cTn id="33" dur="1" fill="hold">
                                          <p:stCondLst>
                                            <p:cond delay="0"/>
                                          </p:stCondLst>
                                        </p:cTn>
                                        <p:tgtEl>
                                          <p:spTgt spid="61"/>
                                        </p:tgtEl>
                                        <p:attrNameLst>
                                          <p:attrName>style.visibility</p:attrName>
                                        </p:attrNameLst>
                                      </p:cBhvr>
                                      <p:to>
                                        <p:strVal val="visible"/>
                                      </p:to>
                                    </p:set>
                                  </p:childTnLst>
                                </p:cTn>
                              </p:par>
                            </p:childTnLst>
                          </p:cTn>
                        </p:par>
                        <p:par>
                          <p:cTn id="34" fill="hold">
                            <p:stCondLst>
                              <p:cond delay="2600"/>
                            </p:stCondLst>
                            <p:childTnLst>
                              <p:par>
                                <p:cTn id="35" presetID="0" presetClass="path" presetSubtype="0" accel="50000" decel="50000" fill="hold" nodeType="afterEffect">
                                  <p:stCondLst>
                                    <p:cond delay="0"/>
                                  </p:stCondLst>
                                  <p:childTnLst>
                                    <p:animMotion origin="layout" path="M 0.000000 0.000000 C -0.029479 0.007685 -0.104375 0.034167 -0.158646 0.035278 C -0.212917 0.036389 -0.246667 0.000278 -0.271250 0.005648 C -0.295833 0.011019 -0.264115 0.047685 -0.281563 0.062037 C -0.299010 0.076389 -0.343333 0.075648 -0.358490 0.077593 " pathEditMode="relative" ptsTypes="">
                                      <p:cBhvr>
                                        <p:cTn id="36" dur="2000" fill="hold"/>
                                        <p:tgtEl>
                                          <p:spTgt spid="64"/>
                                        </p:tgtEl>
                                        <p:attrNameLst>
                                          <p:attrName>ppt_x</p:attrName>
                                          <p:attrName>ppt_y</p:attrName>
                                        </p:attrNameLst>
                                      </p:cBhvr>
                                    </p:animMotion>
                                  </p:childTnLst>
                                </p:cTn>
                              </p:par>
                            </p:childTnLst>
                          </p:cTn>
                        </p:par>
                        <p:par>
                          <p:cTn id="37" fill="hold">
                            <p:stCondLst>
                              <p:cond delay="4600"/>
                            </p:stCondLst>
                            <p:childTnLst>
                              <p:par>
                                <p:cTn id="38" presetID="12" presetClass="entr" presetSubtype="4" fill="hold"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p:tgtEl>
                                          <p:spTgt spid="53"/>
                                        </p:tgtEl>
                                        <p:attrNameLst>
                                          <p:attrName>ppt_y</p:attrName>
                                        </p:attrNameLst>
                                      </p:cBhvr>
                                      <p:tavLst>
                                        <p:tav tm="0">
                                          <p:val>
                                            <p:strVal val="#ppt_y+#ppt_h*1.125000"/>
                                          </p:val>
                                        </p:tav>
                                        <p:tav tm="100000">
                                          <p:val>
                                            <p:strVal val="#ppt_y"/>
                                          </p:val>
                                        </p:tav>
                                      </p:tavLst>
                                    </p:anim>
                                    <p:animEffect transition="in" filter="wipe(up)">
                                      <p:cBhvr>
                                        <p:cTn id="41" dur="500"/>
                                        <p:tgtEl>
                                          <p:spTgt spid="53"/>
                                        </p:tgtEl>
                                      </p:cBhvr>
                                    </p:animEffect>
                                  </p:childTnLst>
                                </p:cTn>
                              </p:par>
                            </p:childTnLst>
                          </p:cTn>
                        </p:par>
                        <p:par>
                          <p:cTn id="42" fill="hold">
                            <p:stCondLst>
                              <p:cond delay="5100"/>
                            </p:stCondLst>
                            <p:childTnLst>
                              <p:par>
                                <p:cTn id="43" presetID="12" presetClass="entr" presetSubtype="4" fill="hold" nodeType="afterEffect">
                                  <p:stCondLst>
                                    <p:cond delay="0"/>
                                  </p:stCondLst>
                                  <p:childTnLst>
                                    <p:set>
                                      <p:cBhvr>
                                        <p:cTn id="44" dur="1" fill="hold">
                                          <p:stCondLst>
                                            <p:cond delay="0"/>
                                          </p:stCondLst>
                                        </p:cTn>
                                        <p:tgtEl>
                                          <p:spTgt spid="54"/>
                                        </p:tgtEl>
                                        <p:attrNameLst>
                                          <p:attrName>style.visibility</p:attrName>
                                        </p:attrNameLst>
                                      </p:cBhvr>
                                      <p:to>
                                        <p:strVal val="visible"/>
                                      </p:to>
                                    </p:set>
                                    <p:anim calcmode="lin" valueType="num">
                                      <p:cBhvr additive="base">
                                        <p:cTn id="45" dur="500"/>
                                        <p:tgtEl>
                                          <p:spTgt spid="54"/>
                                        </p:tgtEl>
                                        <p:attrNameLst>
                                          <p:attrName>ppt_y</p:attrName>
                                        </p:attrNameLst>
                                      </p:cBhvr>
                                      <p:tavLst>
                                        <p:tav tm="0">
                                          <p:val>
                                            <p:strVal val="#ppt_y+#ppt_h*1.125000"/>
                                          </p:val>
                                        </p:tav>
                                        <p:tav tm="100000">
                                          <p:val>
                                            <p:strVal val="#ppt_y"/>
                                          </p:val>
                                        </p:tav>
                                      </p:tavLst>
                                    </p:anim>
                                    <p:animEffect transition="in" filter="wipe(up)">
                                      <p:cBhvr>
                                        <p:cTn id="46" dur="500"/>
                                        <p:tgtEl>
                                          <p:spTgt spid="54"/>
                                        </p:tgtEl>
                                      </p:cBhvr>
                                    </p:animEffect>
                                  </p:childTnLst>
                                </p:cTn>
                              </p:par>
                            </p:childTnLst>
                          </p:cTn>
                        </p:par>
                        <p:par>
                          <p:cTn id="47" fill="hold">
                            <p:stCondLst>
                              <p:cond delay="5600"/>
                            </p:stCondLst>
                            <p:childTnLst>
                              <p:par>
                                <p:cTn id="48" presetID="12" presetClass="entr" presetSubtype="4"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 calcmode="lin" valueType="num">
                                      <p:cBhvr additive="base">
                                        <p:cTn id="50" dur="500"/>
                                        <p:tgtEl>
                                          <p:spTgt spid="56"/>
                                        </p:tgtEl>
                                        <p:attrNameLst>
                                          <p:attrName>ppt_y</p:attrName>
                                        </p:attrNameLst>
                                      </p:cBhvr>
                                      <p:tavLst>
                                        <p:tav tm="0">
                                          <p:val>
                                            <p:strVal val="#ppt_y+#ppt_h*1.125000"/>
                                          </p:val>
                                        </p:tav>
                                        <p:tav tm="100000">
                                          <p:val>
                                            <p:strVal val="#ppt_y"/>
                                          </p:val>
                                        </p:tav>
                                      </p:tavLst>
                                    </p:anim>
                                    <p:animEffect transition="in" filter="wipe(up)">
                                      <p:cBhvr>
                                        <p:cTn id="51" dur="500"/>
                                        <p:tgtEl>
                                          <p:spTgt spid="56"/>
                                        </p:tgtEl>
                                      </p:cBhvr>
                                    </p:animEffect>
                                  </p:childTnLst>
                                </p:cTn>
                              </p:par>
                            </p:childTnLst>
                          </p:cTn>
                        </p:par>
                        <p:par>
                          <p:cTn id="52" fill="hold">
                            <p:stCondLst>
                              <p:cond delay="6100"/>
                            </p:stCondLst>
                            <p:childTnLst>
                              <p:par>
                                <p:cTn id="53" presetID="12" presetClass="entr" presetSubtype="4"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additive="base">
                                        <p:cTn id="55" dur="500"/>
                                        <p:tgtEl>
                                          <p:spTgt spid="55"/>
                                        </p:tgtEl>
                                        <p:attrNameLst>
                                          <p:attrName>ppt_y</p:attrName>
                                        </p:attrNameLst>
                                      </p:cBhvr>
                                      <p:tavLst>
                                        <p:tav tm="0">
                                          <p:val>
                                            <p:strVal val="#ppt_y+#ppt_h*1.125000"/>
                                          </p:val>
                                        </p:tav>
                                        <p:tav tm="100000">
                                          <p:val>
                                            <p:strVal val="#ppt_y"/>
                                          </p:val>
                                        </p:tav>
                                      </p:tavLst>
                                    </p:anim>
                                    <p:animEffect transition="in" filter="wipe(up)">
                                      <p:cBhvr>
                                        <p:cTn id="5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ce1ed7f935192fceca30dfb2bcebe602"/>
          <p:cNvPicPr>
            <a:picLocks noChangeAspect="1"/>
          </p:cNvPicPr>
          <p:nvPr/>
        </p:nvPicPr>
        <p:blipFill>
          <a:blip r:embed="rId3"/>
          <a:srcRect l="11188" t="20367" r="10619" b="19944"/>
          <a:stretch>
            <a:fillRect/>
          </a:stretch>
        </p:blipFill>
        <p:spPr>
          <a:xfrm>
            <a:off x="1614170" y="1045845"/>
            <a:ext cx="10015855" cy="4152900"/>
          </a:xfrm>
          <a:prstGeom prst="rect">
            <a:avLst/>
          </a:prstGeom>
        </p:spPr>
      </p:pic>
      <p:sp>
        <p:nvSpPr>
          <p:cNvPr id="15" name="文本框 14"/>
          <p:cNvSpPr txBox="1"/>
          <p:nvPr/>
        </p:nvSpPr>
        <p:spPr>
          <a:xfrm>
            <a:off x="2794635" y="1769110"/>
            <a:ext cx="5791835" cy="3046095"/>
          </a:xfrm>
          <a:prstGeom prst="rect">
            <a:avLst/>
          </a:prstGeom>
          <a:noFill/>
        </p:spPr>
        <p:txBody>
          <a:bodyPr wrap="square" rtlCol="0">
            <a:spAutoFit/>
          </a:bodyPr>
          <a:lstStyle/>
          <a:p>
            <a:pPr algn="l">
              <a:lnSpc>
                <a:spcPct val="150000"/>
              </a:lnSpc>
            </a:pPr>
            <a:r>
              <a:rPr lang="en-US" altLang="zh-CN" dirty="0">
                <a:solidFill>
                  <a:srgbClr val="476682"/>
                </a:solidFill>
                <a:latin typeface="微软雅黑" panose="020B0503020204020204" charset="-122"/>
                <a:ea typeface="微软雅黑" panose="020B0503020204020204" charset="-122"/>
                <a:cs typeface="微软雅黑" panose="020B0503020204020204" charset="-122"/>
                <a:sym typeface="+mn-ea"/>
              </a:rPr>
              <a:t>    </a:t>
            </a:r>
            <a:r>
              <a:rPr lang="en-US" altLang="zh-CN" sz="2000" b="1" dirty="0">
                <a:solidFill>
                  <a:srgbClr val="476682"/>
                </a:solidFill>
                <a:latin typeface="微软雅黑" panose="020B0503020204020204" charset="-122"/>
                <a:ea typeface="微软雅黑" panose="020B0503020204020204" charset="-122"/>
                <a:cs typeface="微软雅黑" panose="020B0503020204020204" charset="-122"/>
                <a:sym typeface="+mn-ea"/>
              </a:rPr>
              <a:t> </a:t>
            </a:r>
            <a:r>
              <a:rPr lang="en-US" altLang="zh-CN" sz="2000" b="1" dirty="0">
                <a:solidFill>
                  <a:srgbClr val="FF999B"/>
                </a:solidFill>
                <a:latin typeface="微软雅黑" panose="020B0503020204020204" charset="-122"/>
                <a:ea typeface="微软雅黑" panose="020B0503020204020204" charset="-122"/>
                <a:cs typeface="微软雅黑" panose="020B0503020204020204" charset="-122"/>
                <a:sym typeface="+mn-ea"/>
              </a:rPr>
              <a:t>White Bellied Pangolin</a:t>
            </a:r>
            <a:r>
              <a:rPr lang="zh-CN" altLang="en-US" sz="2000" b="1" dirty="0">
                <a:solidFill>
                  <a:srgbClr val="FF999B"/>
                </a:solidFill>
                <a:latin typeface="微软雅黑" panose="020B0503020204020204" charset="-122"/>
                <a:ea typeface="微软雅黑" panose="020B0503020204020204" charset="-122"/>
                <a:cs typeface="微软雅黑" panose="020B0503020204020204" charset="-122"/>
                <a:sym typeface="+mn-ea"/>
              </a:rPr>
              <a:t>白腹长尾穿山甲</a:t>
            </a:r>
            <a:endParaRPr lang="zh-CN" altLang="en-US" b="1" dirty="0">
              <a:solidFill>
                <a:srgbClr val="FF999B"/>
              </a:solidFill>
            </a:endParaRPr>
          </a:p>
          <a:p>
            <a:pPr algn="l">
              <a:lnSpc>
                <a:spcPct val="150000"/>
              </a:lnSpc>
            </a:pPr>
            <a:r>
              <a:rPr lang="en-US" altLang="zh-CN" dirty="0">
                <a:solidFill>
                  <a:srgbClr val="476682"/>
                </a:solidFill>
                <a:latin typeface="微软雅黑" panose="020B0503020204020204" charset="-122"/>
                <a:ea typeface="微软雅黑" panose="020B0503020204020204" charset="-122"/>
                <a:cs typeface="微软雅黑" panose="020B0503020204020204" charset="-122"/>
                <a:sym typeface="+mn-ea"/>
              </a:rPr>
              <a:t>      </a:t>
            </a:r>
            <a:r>
              <a:rPr lang="zh-CN" altLang="en-US" dirty="0">
                <a:solidFill>
                  <a:srgbClr val="476682"/>
                </a:solidFill>
                <a:latin typeface="微软雅黑" panose="020B0503020204020204" charset="-122"/>
                <a:ea typeface="微软雅黑" panose="020B0503020204020204" charset="-122"/>
                <a:cs typeface="微软雅黑" panose="020B0503020204020204" charset="-122"/>
                <a:sym typeface="+mn-ea"/>
              </a:rPr>
              <a:t>主要栖息地为非洲热带雨林、塞内加尔到肯亚之间的大草原及赞比亚。它们从</a:t>
            </a:r>
            <a:r>
              <a:rPr lang="en-US" altLang="zh-CN" dirty="0">
                <a:solidFill>
                  <a:srgbClr val="476682"/>
                </a:solidFill>
                <a:latin typeface="微软雅黑" panose="020B0503020204020204" charset="-122"/>
                <a:ea typeface="微软雅黑" panose="020B0503020204020204" charset="-122"/>
                <a:cs typeface="微软雅黑" panose="020B0503020204020204" charset="-122"/>
                <a:sym typeface="+mn-ea"/>
              </a:rPr>
              <a:t>2008</a:t>
            </a:r>
            <a:r>
              <a:rPr lang="zh-CN" altLang="en-US" dirty="0">
                <a:solidFill>
                  <a:srgbClr val="476682"/>
                </a:solidFill>
                <a:latin typeface="微软雅黑" panose="020B0503020204020204" charset="-122"/>
                <a:ea typeface="微软雅黑" panose="020B0503020204020204" charset="-122"/>
                <a:cs typeface="微软雅黑" panose="020B0503020204020204" charset="-122"/>
                <a:sym typeface="+mn-ea"/>
              </a:rPr>
              <a:t>年开始数量大减，</a:t>
            </a:r>
            <a:r>
              <a:rPr lang="en-US" altLang="zh-CN" dirty="0">
                <a:solidFill>
                  <a:srgbClr val="476682"/>
                </a:solidFill>
                <a:latin typeface="微软雅黑" panose="020B0503020204020204" charset="-122"/>
                <a:ea typeface="微软雅黑" panose="020B0503020204020204" charset="-122"/>
                <a:cs typeface="微软雅黑" panose="020B0503020204020204" charset="-122"/>
                <a:sym typeface="+mn-ea"/>
              </a:rPr>
              <a:t>2014</a:t>
            </a:r>
            <a:r>
              <a:rPr lang="zh-CN" altLang="en-US" dirty="0">
                <a:solidFill>
                  <a:srgbClr val="476682"/>
                </a:solidFill>
                <a:latin typeface="微软雅黑" panose="020B0503020204020204" charset="-122"/>
                <a:ea typeface="微软雅黑" panose="020B0503020204020204" charset="-122"/>
                <a:cs typeface="微软雅黑" panose="020B0503020204020204" charset="-122"/>
                <a:sym typeface="+mn-ea"/>
              </a:rPr>
              <a:t>年起已濒临绝种，如果再不进行保护，未来</a:t>
            </a:r>
            <a:r>
              <a:rPr lang="en-US" altLang="zh-CN" dirty="0">
                <a:solidFill>
                  <a:srgbClr val="476682"/>
                </a:solidFill>
                <a:latin typeface="微软雅黑" panose="020B0503020204020204" charset="-122"/>
                <a:ea typeface="微软雅黑" panose="020B0503020204020204" charset="-122"/>
                <a:cs typeface="微软雅黑" panose="020B0503020204020204" charset="-122"/>
                <a:sym typeface="+mn-ea"/>
              </a:rPr>
              <a:t>10</a:t>
            </a:r>
            <a:r>
              <a:rPr lang="zh-CN" altLang="en-US" dirty="0">
                <a:solidFill>
                  <a:srgbClr val="476682"/>
                </a:solidFill>
                <a:latin typeface="微软雅黑" panose="020B0503020204020204" charset="-122"/>
                <a:ea typeface="微软雅黑" panose="020B0503020204020204" charset="-122"/>
                <a:cs typeface="微软雅黑" panose="020B0503020204020204" charset="-122"/>
                <a:sym typeface="+mn-ea"/>
              </a:rPr>
              <a:t>到</a:t>
            </a:r>
            <a:r>
              <a:rPr lang="en-US" altLang="zh-CN" dirty="0">
                <a:solidFill>
                  <a:srgbClr val="476682"/>
                </a:solidFill>
                <a:latin typeface="微软雅黑" panose="020B0503020204020204" charset="-122"/>
                <a:ea typeface="微软雅黑" panose="020B0503020204020204" charset="-122"/>
                <a:cs typeface="微软雅黑" panose="020B0503020204020204" charset="-122"/>
                <a:sym typeface="+mn-ea"/>
              </a:rPr>
              <a:t>20</a:t>
            </a:r>
            <a:r>
              <a:rPr lang="zh-CN" altLang="en-US" dirty="0">
                <a:solidFill>
                  <a:srgbClr val="476682"/>
                </a:solidFill>
                <a:latin typeface="微软雅黑" panose="020B0503020204020204" charset="-122"/>
                <a:ea typeface="微软雅黑" panose="020B0503020204020204" charset="-122"/>
                <a:cs typeface="微软雅黑" panose="020B0503020204020204" charset="-122"/>
                <a:sym typeface="+mn-ea"/>
              </a:rPr>
              <a:t>年内将消失</a:t>
            </a:r>
            <a:r>
              <a:rPr lang="en-US" altLang="zh-CN" dirty="0">
                <a:solidFill>
                  <a:srgbClr val="476682"/>
                </a:solidFill>
                <a:latin typeface="微软雅黑" panose="020B0503020204020204" charset="-122"/>
                <a:ea typeface="微软雅黑" panose="020B0503020204020204" charset="-122"/>
                <a:cs typeface="微软雅黑" panose="020B0503020204020204" charset="-122"/>
                <a:sym typeface="+mn-ea"/>
              </a:rPr>
              <a:t>50%</a:t>
            </a:r>
            <a:r>
              <a:rPr lang="zh-CN" altLang="en-US" dirty="0">
                <a:solidFill>
                  <a:srgbClr val="476682"/>
                </a:solidFill>
                <a:latin typeface="微软雅黑" panose="020B0503020204020204" charset="-122"/>
                <a:ea typeface="微软雅黑" panose="020B0503020204020204" charset="-122"/>
                <a:cs typeface="微软雅黑" panose="020B0503020204020204" charset="-122"/>
                <a:sym typeface="+mn-ea"/>
              </a:rPr>
              <a:t>。</a:t>
            </a:r>
            <a:endParaRPr lang="zh-CN" altLang="en-US" dirty="0">
              <a:solidFill>
                <a:srgbClr val="476682"/>
              </a:solidFill>
              <a:latin typeface="微软雅黑" panose="020B0503020204020204" charset="-122"/>
              <a:ea typeface="微软雅黑" panose="020B0503020204020204" charset="-122"/>
              <a:cs typeface="微软雅黑" panose="020B0503020204020204" charset="-122"/>
            </a:endParaRPr>
          </a:p>
          <a:p>
            <a:pPr algn="ctr">
              <a:lnSpc>
                <a:spcPct val="150000"/>
              </a:lnSpc>
            </a:pPr>
            <a:endParaRPr lang="zh-CN" altLang="en-US" b="1" dirty="0">
              <a:solidFill>
                <a:srgbClr val="476682"/>
              </a:solidFill>
              <a:latin typeface="微软雅黑" panose="020B0503020204020204" charset="-122"/>
              <a:ea typeface="微软雅黑" panose="020B0503020204020204" charset="-122"/>
              <a:cs typeface="微软雅黑" panose="020B0503020204020204" charset="-122"/>
            </a:endParaRPr>
          </a:p>
          <a:p>
            <a:pPr algn="ctr">
              <a:lnSpc>
                <a:spcPct val="150000"/>
              </a:lnSpc>
            </a:pPr>
            <a:endParaRPr lang="zh-CN" altLang="en-US" b="1" dirty="0">
              <a:solidFill>
                <a:srgbClr val="476682"/>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4"/>
          <a:stretch>
            <a:fillRect/>
          </a:stretch>
        </p:blipFill>
        <p:spPr>
          <a:xfrm>
            <a:off x="8382000" y="2247900"/>
            <a:ext cx="2536825" cy="1748155"/>
          </a:xfrm>
          <a:prstGeom prst="ellipse">
            <a:avLst/>
          </a:prstGeom>
          <a:effectLst>
            <a:softEdge rad="127000"/>
          </a:effectLst>
        </p:spPr>
      </p:pic>
      <p:pic>
        <p:nvPicPr>
          <p:cNvPr id="12" name="图片 11" descr="6ccb8bc6dbe83c6ae811819d70909b6f"/>
          <p:cNvPicPr>
            <a:picLocks noChangeAspect="1"/>
          </p:cNvPicPr>
          <p:nvPr/>
        </p:nvPicPr>
        <p:blipFill>
          <a:blip r:embed="rId5"/>
          <a:stretch>
            <a:fillRect/>
          </a:stretch>
        </p:blipFill>
        <p:spPr>
          <a:xfrm>
            <a:off x="2540" y="3309620"/>
            <a:ext cx="12233275" cy="3552190"/>
          </a:xfrm>
          <a:prstGeom prst="rect">
            <a:avLst/>
          </a:prstGeom>
        </p:spPr>
      </p:pic>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6905" y="3921736"/>
            <a:ext cx="2592705" cy="2562273"/>
          </a:xfrm>
          <a:prstGeom prst="rect">
            <a:avLst/>
          </a:prstGeom>
        </p:spPr>
      </p:pic>
      <p:sp>
        <p:nvSpPr>
          <p:cNvPr id="18" name="矩形 17"/>
          <p:cNvSpPr/>
          <p:nvPr/>
        </p:nvSpPr>
        <p:spPr>
          <a:xfrm>
            <a:off x="160229" y="351582"/>
            <a:ext cx="4466590" cy="368300"/>
          </a:xfrm>
          <a:prstGeom prst="rect">
            <a:avLst/>
          </a:prstGeom>
        </p:spPr>
        <p:txBody>
          <a:bodyPr wrap="none">
            <a:spAutoFit/>
          </a:bodyPr>
          <a:lstStyle/>
          <a:p>
            <a:r>
              <a:rPr lang="zh-CN" altLang="en-US" b="1" dirty="0">
                <a:solidFill>
                  <a:srgbClr val="34705E"/>
                </a:solidFill>
                <a:latin typeface="微软雅黑" panose="020B0503020204020204" charset="-122"/>
                <a:ea typeface="微软雅黑" panose="020B0503020204020204" charset="-122"/>
                <a:cs typeface="微软雅黑" panose="020B0503020204020204" charset="-122"/>
              </a:rPr>
              <a:t>物种保护级别：濒危 </a:t>
            </a:r>
            <a:r>
              <a:rPr lang="en-US" altLang="zh-CN" b="1" dirty="0">
                <a:solidFill>
                  <a:srgbClr val="34705E"/>
                </a:solidFill>
                <a:latin typeface="微软雅黑" panose="020B0503020204020204" charset="-122"/>
                <a:ea typeface="微软雅黑" panose="020B0503020204020204" charset="-122"/>
                <a:cs typeface="微软雅黑" panose="020B0503020204020204" charset="-122"/>
              </a:rPr>
              <a:t>Endangered</a:t>
            </a:r>
            <a:r>
              <a:rPr lang="zh-CN" altLang="en-US" b="1" dirty="0">
                <a:solidFill>
                  <a:srgbClr val="34705E"/>
                </a:solidFill>
                <a:latin typeface="微软雅黑" panose="020B0503020204020204" charset="-122"/>
                <a:ea typeface="微软雅黑" panose="020B0503020204020204" charset="-122"/>
                <a:cs typeface="微软雅黑" panose="020B0503020204020204" charset="-122"/>
              </a:rPr>
              <a:t>（</a:t>
            </a:r>
            <a:r>
              <a:rPr lang="en-US" altLang="zh-CN" b="1" dirty="0">
                <a:solidFill>
                  <a:srgbClr val="34705E"/>
                </a:solidFill>
                <a:latin typeface="微软雅黑" panose="020B0503020204020204" charset="-122"/>
                <a:ea typeface="微软雅黑" panose="020B0503020204020204" charset="-122"/>
                <a:cs typeface="微软雅黑" panose="020B0503020204020204" charset="-122"/>
              </a:rPr>
              <a:t>EN</a:t>
            </a:r>
            <a:r>
              <a:rPr lang="zh-CN" altLang="en-US" b="1" dirty="0">
                <a:solidFill>
                  <a:srgbClr val="34705E"/>
                </a:solidFill>
                <a:latin typeface="微软雅黑" panose="020B0503020204020204" charset="-122"/>
                <a:ea typeface="微软雅黑" panose="020B0503020204020204" charset="-122"/>
                <a:cs typeface="微软雅黑" panose="020B0503020204020204" charset="-122"/>
              </a:rPr>
              <a:t>）</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par>
                          <p:cTn id="17" fill="hold">
                            <p:stCondLst>
                              <p:cond delay="1500"/>
                            </p:stCondLst>
                            <p:childTnLst>
                              <p:par>
                                <p:cTn id="18" presetID="16" presetClass="entr" presetSubtype="21"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45c407e3387dca278e382816eec1a0d2"/>
          <p:cNvPicPr>
            <a:picLocks noChangeAspect="1"/>
          </p:cNvPicPr>
          <p:nvPr/>
        </p:nvPicPr>
        <p:blipFill>
          <a:blip r:embed="rId3"/>
          <a:stretch>
            <a:fillRect/>
          </a:stretch>
        </p:blipFill>
        <p:spPr>
          <a:xfrm>
            <a:off x="635" y="4036060"/>
            <a:ext cx="12190730" cy="2865120"/>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3211" y="2276475"/>
            <a:ext cx="6756512" cy="4776470"/>
          </a:xfrm>
          <a:prstGeom prst="rect">
            <a:avLst/>
          </a:prstGeom>
        </p:spPr>
      </p:pic>
      <p:pic>
        <p:nvPicPr>
          <p:cNvPr id="11" name="图片 10" descr="ce1ed7f935192fceca30dfb2bcebe602"/>
          <p:cNvPicPr>
            <a:picLocks noChangeAspect="1"/>
          </p:cNvPicPr>
          <p:nvPr/>
        </p:nvPicPr>
        <p:blipFill>
          <a:blip r:embed="rId5"/>
          <a:srcRect l="11188" t="20367" r="10619" b="19944"/>
          <a:stretch>
            <a:fillRect/>
          </a:stretch>
        </p:blipFill>
        <p:spPr>
          <a:xfrm rot="1140000">
            <a:off x="7713980" y="4142740"/>
            <a:ext cx="734695" cy="473710"/>
          </a:xfrm>
          <a:prstGeom prst="rect">
            <a:avLst/>
          </a:prstGeom>
        </p:spPr>
      </p:pic>
      <p:pic>
        <p:nvPicPr>
          <p:cNvPr id="12" name="图片 11" descr="ce1ed7f935192fceca30dfb2bcebe602"/>
          <p:cNvPicPr>
            <a:picLocks noChangeAspect="1"/>
          </p:cNvPicPr>
          <p:nvPr/>
        </p:nvPicPr>
        <p:blipFill>
          <a:blip r:embed="rId5"/>
          <a:srcRect l="11188" t="20367" r="10619" b="19944"/>
          <a:stretch>
            <a:fillRect/>
          </a:stretch>
        </p:blipFill>
        <p:spPr>
          <a:xfrm rot="1140000">
            <a:off x="6546850" y="3546475"/>
            <a:ext cx="1165860" cy="751840"/>
          </a:xfrm>
          <a:prstGeom prst="rect">
            <a:avLst/>
          </a:prstGeom>
        </p:spPr>
      </p:pic>
      <p:pic>
        <p:nvPicPr>
          <p:cNvPr id="13" name="图片 12" descr="ce1ed7f935192fceca30dfb2bcebe602"/>
          <p:cNvPicPr>
            <a:picLocks noChangeAspect="1"/>
          </p:cNvPicPr>
          <p:nvPr/>
        </p:nvPicPr>
        <p:blipFill>
          <a:blip r:embed="rId5"/>
          <a:srcRect l="11188" t="20367" r="10619" b="19944"/>
          <a:stretch>
            <a:fillRect/>
          </a:stretch>
        </p:blipFill>
        <p:spPr>
          <a:xfrm>
            <a:off x="69850" y="779780"/>
            <a:ext cx="7415530" cy="4152900"/>
          </a:xfrm>
          <a:prstGeom prst="rect">
            <a:avLst/>
          </a:prstGeom>
        </p:spPr>
      </p:pic>
      <p:sp>
        <p:nvSpPr>
          <p:cNvPr id="14" name="文本框 13"/>
          <p:cNvSpPr txBox="1"/>
          <p:nvPr/>
        </p:nvSpPr>
        <p:spPr>
          <a:xfrm>
            <a:off x="2752090" y="1467485"/>
            <a:ext cx="4099560" cy="2999740"/>
          </a:xfrm>
          <a:prstGeom prst="rect">
            <a:avLst/>
          </a:prstGeom>
          <a:noFill/>
        </p:spPr>
        <p:txBody>
          <a:bodyPr wrap="square" rtlCol="0">
            <a:spAutoFit/>
          </a:bodyPr>
          <a:lstStyle/>
          <a:p>
            <a:pPr algn="ctr">
              <a:lnSpc>
                <a:spcPct val="150000"/>
              </a:lnSpc>
            </a:pPr>
            <a:r>
              <a:rPr lang="en-US" altLang="zh-CN" b="1" dirty="0">
                <a:solidFill>
                  <a:srgbClr val="FF999B"/>
                </a:solidFill>
                <a:latin typeface="微软雅黑" panose="020B0503020204020204" charset="-122"/>
                <a:ea typeface="微软雅黑" panose="020B0503020204020204" charset="-122"/>
                <a:cs typeface="微软雅黑" panose="020B0503020204020204" charset="-122"/>
                <a:sym typeface="+mn-ea"/>
              </a:rPr>
              <a:t>Polar Bear</a:t>
            </a:r>
            <a:r>
              <a:rPr lang="zh-CN" altLang="en-US" b="1" dirty="0">
                <a:solidFill>
                  <a:srgbClr val="FF999B"/>
                </a:solidFill>
                <a:latin typeface="微软雅黑" panose="020B0503020204020204" charset="-122"/>
                <a:ea typeface="微软雅黑" panose="020B0503020204020204" charset="-122"/>
                <a:cs typeface="微软雅黑" panose="020B0503020204020204" charset="-122"/>
                <a:sym typeface="+mn-ea"/>
              </a:rPr>
              <a:t>北极熊</a:t>
            </a:r>
            <a:endParaRPr lang="zh-CN" altLang="en-US" dirty="0">
              <a:solidFill>
                <a:srgbClr val="FF999B"/>
              </a:solidFill>
              <a:latin typeface="微软雅黑" panose="020B0503020204020204" charset="-122"/>
              <a:ea typeface="微软雅黑" panose="020B0503020204020204" charset="-122"/>
              <a:cs typeface="微软雅黑" panose="020B0503020204020204" charset="-122"/>
            </a:endParaRPr>
          </a:p>
          <a:p>
            <a:pPr algn="l">
              <a:lnSpc>
                <a:spcPct val="150000"/>
              </a:lnSpc>
            </a:pPr>
            <a:r>
              <a:rPr lang="zh-CN" altLang="en-US" dirty="0">
                <a:solidFill>
                  <a:srgbClr val="476682"/>
                </a:solidFill>
                <a:latin typeface="微软雅黑" panose="020B0503020204020204" charset="-122"/>
                <a:ea typeface="微软雅黑" panose="020B0503020204020204" charset="-122"/>
                <a:cs typeface="微软雅黑" panose="020B0503020204020204" charset="-122"/>
                <a:sym typeface="+mn-ea"/>
              </a:rPr>
              <a:t>       在</a:t>
            </a:r>
            <a:r>
              <a:rPr lang="en-US" altLang="zh-CN" dirty="0">
                <a:solidFill>
                  <a:srgbClr val="476682"/>
                </a:solidFill>
                <a:latin typeface="微软雅黑" panose="020B0503020204020204" charset="-122"/>
                <a:ea typeface="微软雅黑" panose="020B0503020204020204" charset="-122"/>
                <a:cs typeface="微软雅黑" panose="020B0503020204020204" charset="-122"/>
                <a:sym typeface="+mn-ea"/>
              </a:rPr>
              <a:t>2015</a:t>
            </a:r>
            <a:r>
              <a:rPr lang="zh-CN" altLang="en-US" dirty="0">
                <a:solidFill>
                  <a:srgbClr val="476682"/>
                </a:solidFill>
                <a:latin typeface="微软雅黑" panose="020B0503020204020204" charset="-122"/>
                <a:ea typeface="微软雅黑" panose="020B0503020204020204" charset="-122"/>
                <a:cs typeface="微软雅黑" panose="020B0503020204020204" charset="-122"/>
                <a:sym typeface="+mn-ea"/>
              </a:rPr>
              <a:t>年北极熊的数量仅剩</a:t>
            </a:r>
            <a:r>
              <a:rPr lang="en-US" altLang="zh-CN" dirty="0">
                <a:solidFill>
                  <a:srgbClr val="476682"/>
                </a:solidFill>
                <a:latin typeface="微软雅黑" panose="020B0503020204020204" charset="-122"/>
                <a:ea typeface="微软雅黑" panose="020B0503020204020204" charset="-122"/>
                <a:cs typeface="微软雅黑" panose="020B0503020204020204" charset="-122"/>
                <a:sym typeface="+mn-ea"/>
              </a:rPr>
              <a:t>22000</a:t>
            </a:r>
            <a:r>
              <a:rPr lang="zh-CN" altLang="en-US" dirty="0">
                <a:solidFill>
                  <a:srgbClr val="476682"/>
                </a:solidFill>
                <a:latin typeface="微软雅黑" panose="020B0503020204020204" charset="-122"/>
                <a:ea typeface="微软雅黑" panose="020B0503020204020204" charset="-122"/>
                <a:cs typeface="微软雅黑" panose="020B0503020204020204" charset="-122"/>
                <a:sym typeface="+mn-ea"/>
              </a:rPr>
              <a:t>到</a:t>
            </a:r>
            <a:r>
              <a:rPr lang="en-US" altLang="zh-CN" dirty="0">
                <a:solidFill>
                  <a:srgbClr val="476682"/>
                </a:solidFill>
                <a:latin typeface="微软雅黑" panose="020B0503020204020204" charset="-122"/>
                <a:ea typeface="微软雅黑" panose="020B0503020204020204" charset="-122"/>
                <a:cs typeface="微软雅黑" panose="020B0503020204020204" charset="-122"/>
                <a:sym typeface="+mn-ea"/>
              </a:rPr>
              <a:t>31000</a:t>
            </a:r>
            <a:r>
              <a:rPr lang="zh-CN" altLang="en-US" dirty="0">
                <a:solidFill>
                  <a:srgbClr val="476682"/>
                </a:solidFill>
                <a:latin typeface="微软雅黑" panose="020B0503020204020204" charset="-122"/>
                <a:ea typeface="微软雅黑" panose="020B0503020204020204" charset="-122"/>
                <a:cs typeface="微软雅黑" panose="020B0503020204020204" charset="-122"/>
                <a:sym typeface="+mn-ea"/>
              </a:rPr>
              <a:t>只，预估未来</a:t>
            </a:r>
            <a:r>
              <a:rPr lang="en-US" altLang="zh-CN" dirty="0">
                <a:solidFill>
                  <a:srgbClr val="476682"/>
                </a:solidFill>
                <a:latin typeface="微软雅黑" panose="020B0503020204020204" charset="-122"/>
                <a:ea typeface="微软雅黑" panose="020B0503020204020204" charset="-122"/>
                <a:cs typeface="微软雅黑" panose="020B0503020204020204" charset="-122"/>
                <a:sym typeface="+mn-ea"/>
              </a:rPr>
              <a:t>35</a:t>
            </a:r>
            <a:r>
              <a:rPr lang="zh-CN" altLang="en-US" dirty="0">
                <a:solidFill>
                  <a:srgbClr val="476682"/>
                </a:solidFill>
                <a:latin typeface="微软雅黑" panose="020B0503020204020204" charset="-122"/>
                <a:ea typeface="微软雅黑" panose="020B0503020204020204" charset="-122"/>
                <a:cs typeface="微软雅黑" panose="020B0503020204020204" charset="-122"/>
                <a:sym typeface="+mn-ea"/>
              </a:rPr>
              <a:t>年将继续减少，全球变暖，污染严重仍旧是他们生存的最大敌人。</a:t>
            </a:r>
            <a:endParaRPr lang="zh-CN" altLang="en-US" dirty="0">
              <a:solidFill>
                <a:srgbClr val="476682"/>
              </a:solidFill>
              <a:latin typeface="微软雅黑" panose="020B0503020204020204" charset="-122"/>
              <a:ea typeface="微软雅黑" panose="020B0503020204020204" charset="-122"/>
              <a:cs typeface="微软雅黑" panose="020B0503020204020204" charset="-122"/>
            </a:endParaRPr>
          </a:p>
          <a:p>
            <a:pPr algn="ctr">
              <a:lnSpc>
                <a:spcPct val="150000"/>
              </a:lnSpc>
            </a:pPr>
            <a:endParaRPr lang="zh-CN" altLang="en-US" b="1" dirty="0">
              <a:solidFill>
                <a:srgbClr val="476682"/>
              </a:solidFill>
              <a:latin typeface="微软雅黑" panose="020B0503020204020204" charset="-122"/>
              <a:ea typeface="微软雅黑" panose="020B0503020204020204" charset="-122"/>
              <a:cs typeface="微软雅黑" panose="020B0503020204020204" charset="-122"/>
            </a:endParaRPr>
          </a:p>
          <a:p>
            <a:pPr algn="ctr">
              <a:lnSpc>
                <a:spcPct val="150000"/>
              </a:lnSpc>
            </a:pPr>
            <a:endParaRPr lang="zh-CN" altLang="en-US" b="1" dirty="0">
              <a:solidFill>
                <a:srgbClr val="476682"/>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6"/>
          <a:stretch>
            <a:fillRect/>
          </a:stretch>
        </p:blipFill>
        <p:spPr>
          <a:xfrm>
            <a:off x="550545" y="1952625"/>
            <a:ext cx="2201545" cy="1807845"/>
          </a:xfrm>
          <a:prstGeom prst="ellipse">
            <a:avLst/>
          </a:prstGeom>
        </p:spPr>
      </p:pic>
      <p:sp>
        <p:nvSpPr>
          <p:cNvPr id="3" name="矩形 2"/>
          <p:cNvSpPr/>
          <p:nvPr/>
        </p:nvSpPr>
        <p:spPr>
          <a:xfrm>
            <a:off x="69850" y="200025"/>
            <a:ext cx="7212965" cy="368300"/>
          </a:xfrm>
          <a:prstGeom prst="rect">
            <a:avLst/>
          </a:prstGeom>
        </p:spPr>
        <p:txBody>
          <a:bodyPr wrap="square">
            <a:spAutoFit/>
          </a:bodyPr>
          <a:lstStyle/>
          <a:p>
            <a:pPr lvl="0" indent="0" algn="l">
              <a:buFont typeface="Arial" panose="020B0604020202020204" pitchFamily="34" charset="0"/>
              <a:buNone/>
            </a:pPr>
            <a:r>
              <a:rPr lang="zh-CN" altLang="en-US" b="1" dirty="0">
                <a:solidFill>
                  <a:srgbClr val="34705E"/>
                </a:solidFill>
                <a:latin typeface="微软雅黑" panose="020B0503020204020204" charset="-122"/>
                <a:ea typeface="微软雅黑" panose="020B0503020204020204" charset="-122"/>
                <a:cs typeface="微软雅黑" panose="020B0503020204020204" charset="-122"/>
              </a:rPr>
              <a:t>物种保护级别：易危 </a:t>
            </a:r>
            <a:r>
              <a:rPr lang="en-US" altLang="zh-CN" b="1" dirty="0">
                <a:solidFill>
                  <a:srgbClr val="34705E"/>
                </a:solidFill>
                <a:latin typeface="微软雅黑" panose="020B0503020204020204" charset="-122"/>
                <a:ea typeface="微软雅黑" panose="020B0503020204020204" charset="-122"/>
                <a:cs typeface="微软雅黑" panose="020B0503020204020204" charset="-122"/>
              </a:rPr>
              <a:t>Vulnerable</a:t>
            </a:r>
            <a:r>
              <a:rPr lang="zh-CN" altLang="en-US" b="1" dirty="0">
                <a:solidFill>
                  <a:srgbClr val="34705E"/>
                </a:solidFill>
                <a:latin typeface="微软雅黑" panose="020B0503020204020204" charset="-122"/>
                <a:ea typeface="微软雅黑" panose="020B0503020204020204" charset="-122"/>
                <a:cs typeface="微软雅黑" panose="020B0503020204020204" charset="-122"/>
              </a:rPr>
              <a:t>（</a:t>
            </a:r>
            <a:r>
              <a:rPr lang="en-US" altLang="zh-CN" b="1" dirty="0">
                <a:solidFill>
                  <a:srgbClr val="34705E"/>
                </a:solidFill>
                <a:latin typeface="微软雅黑" panose="020B0503020204020204" charset="-122"/>
                <a:ea typeface="微软雅黑" panose="020B0503020204020204" charset="-122"/>
                <a:cs typeface="微软雅黑" panose="020B0503020204020204" charset="-122"/>
              </a:rPr>
              <a:t>VU</a:t>
            </a:r>
            <a:r>
              <a:rPr lang="zh-CN" altLang="en-US" b="1" dirty="0">
                <a:solidFill>
                  <a:srgbClr val="34705E"/>
                </a:solidFill>
                <a:latin typeface="微软雅黑" panose="020B0503020204020204" charset="-122"/>
                <a:ea typeface="微软雅黑" panose="020B0503020204020204" charset="-122"/>
                <a:cs typeface="微软雅黑" panose="020B0503020204020204" charset="-122"/>
              </a:rPr>
              <a:t>）</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6ccb8bc6dbe83c6ae811819d70909b6f"/>
          <p:cNvPicPr>
            <a:picLocks noChangeAspect="1"/>
          </p:cNvPicPr>
          <p:nvPr/>
        </p:nvPicPr>
        <p:blipFill>
          <a:blip r:embed="rId3"/>
          <a:stretch>
            <a:fillRect/>
          </a:stretch>
        </p:blipFill>
        <p:spPr>
          <a:xfrm>
            <a:off x="13335" y="3324225"/>
            <a:ext cx="12165965" cy="355219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29869">
            <a:off x="1673225" y="-457200"/>
            <a:ext cx="8943340" cy="8431530"/>
          </a:xfrm>
          <a:prstGeom prst="rect">
            <a:avLst/>
          </a:prstGeom>
        </p:spPr>
      </p:pic>
      <p:grpSp>
        <p:nvGrpSpPr>
          <p:cNvPr id="3" name="组合 2"/>
          <p:cNvGrpSpPr/>
          <p:nvPr/>
        </p:nvGrpSpPr>
        <p:grpSpPr>
          <a:xfrm>
            <a:off x="3486329" y="1869280"/>
            <a:ext cx="4924246" cy="3431735"/>
            <a:chOff x="6704492" y="1500990"/>
            <a:chExt cx="4924246" cy="3431735"/>
          </a:xfrm>
        </p:grpSpPr>
        <p:sp>
          <p:nvSpPr>
            <p:cNvPr id="6" name="矩形 39"/>
            <p:cNvSpPr>
              <a:spLocks noChangeArrowheads="1"/>
            </p:cNvSpPr>
            <p:nvPr/>
          </p:nvSpPr>
          <p:spPr bwMode="auto">
            <a:xfrm>
              <a:off x="6704492" y="2369230"/>
              <a:ext cx="4924246" cy="2563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defTabSz="1218565">
                <a:lnSpc>
                  <a:spcPct val="150000"/>
                </a:lnSpc>
                <a:spcBef>
                  <a:spcPts val="1000"/>
                </a:spcBef>
                <a:defRPr/>
              </a:pPr>
              <a:r>
                <a:rPr lang="zh-CN" altLang="en-US" sz="1600" dirty="0">
                  <a:solidFill>
                    <a:srgbClr val="476682"/>
                  </a:solidFill>
                  <a:latin typeface="微软雅黑" panose="020B0503020204020204" charset="-122"/>
                  <a:ea typeface="微软雅黑" panose="020B0503020204020204" charset="-122"/>
                  <a:cs typeface="微软雅黑" panose="020B0503020204020204" charset="-122"/>
                  <a:sym typeface="+mn-ea"/>
                </a:rPr>
                <a:t>栖息地为非洲中部及东部的热带雨林沼泽地区，嘴部的特殊形状使它们擅长捕鱼，不过人类的非法猎捕、栖息地破坏已造成他们的“易危”（</a:t>
              </a:r>
              <a:r>
                <a:rPr lang="en-US" altLang="zh-CN" sz="1600" dirty="0">
                  <a:solidFill>
                    <a:srgbClr val="476682"/>
                  </a:solidFill>
                  <a:latin typeface="微软雅黑" panose="020B0503020204020204" charset="-122"/>
                  <a:ea typeface="微软雅黑" panose="020B0503020204020204" charset="-122"/>
                  <a:cs typeface="微软雅黑" panose="020B0503020204020204" charset="-122"/>
                  <a:sym typeface="+mn-ea"/>
                </a:rPr>
                <a:t>vulnerable</a:t>
              </a:r>
              <a:r>
                <a:rPr lang="zh-CN" altLang="en-US" sz="1600" dirty="0">
                  <a:solidFill>
                    <a:srgbClr val="476682"/>
                  </a:solidFill>
                  <a:latin typeface="微软雅黑" panose="020B0503020204020204" charset="-122"/>
                  <a:ea typeface="微软雅黑" panose="020B0503020204020204" charset="-122"/>
                  <a:cs typeface="微软雅黑" panose="020B0503020204020204" charset="-122"/>
                  <a:sym typeface="+mn-ea"/>
                </a:rPr>
                <a:t>）局面，数量只剩</a:t>
              </a:r>
              <a:r>
                <a:rPr lang="en-US" altLang="zh-CN" sz="1600" dirty="0">
                  <a:solidFill>
                    <a:srgbClr val="476682"/>
                  </a:solidFill>
                  <a:latin typeface="微软雅黑" panose="020B0503020204020204" charset="-122"/>
                  <a:ea typeface="微软雅黑" panose="020B0503020204020204" charset="-122"/>
                  <a:cs typeface="微软雅黑" panose="020B0503020204020204" charset="-122"/>
                  <a:sym typeface="+mn-ea"/>
                </a:rPr>
                <a:t>5</a:t>
              </a:r>
              <a:r>
                <a:rPr lang="zh-CN" altLang="en-US" sz="1600" dirty="0">
                  <a:solidFill>
                    <a:srgbClr val="476682"/>
                  </a:solidFill>
                  <a:latin typeface="微软雅黑" panose="020B0503020204020204" charset="-122"/>
                  <a:ea typeface="微软雅黑" panose="020B0503020204020204" charset="-122"/>
                  <a:cs typeface="微软雅黑" panose="020B0503020204020204" charset="-122"/>
                  <a:sym typeface="+mn-ea"/>
                </a:rPr>
                <a:t>千到</a:t>
              </a:r>
              <a:r>
                <a:rPr lang="en-US" altLang="zh-CN" sz="1600" dirty="0">
                  <a:solidFill>
                    <a:srgbClr val="476682"/>
                  </a:solidFill>
                  <a:latin typeface="微软雅黑" panose="020B0503020204020204" charset="-122"/>
                  <a:ea typeface="微软雅黑" panose="020B0503020204020204" charset="-122"/>
                  <a:cs typeface="微软雅黑" panose="020B0503020204020204" charset="-122"/>
                  <a:sym typeface="+mn-ea"/>
                </a:rPr>
                <a:t>8</a:t>
              </a:r>
              <a:r>
                <a:rPr lang="zh-CN" altLang="en-US" sz="1600" dirty="0">
                  <a:solidFill>
                    <a:srgbClr val="476682"/>
                  </a:solidFill>
                  <a:latin typeface="微软雅黑" panose="020B0503020204020204" charset="-122"/>
                  <a:ea typeface="微软雅黑" panose="020B0503020204020204" charset="-122"/>
                  <a:cs typeface="微软雅黑" panose="020B0503020204020204" charset="-122"/>
                  <a:sym typeface="+mn-ea"/>
                </a:rPr>
                <a:t>千只</a:t>
              </a:r>
              <a:endParaRPr lang="zh-CN" altLang="en-US" sz="1600" dirty="0">
                <a:solidFill>
                  <a:srgbClr val="476682"/>
                </a:solidFill>
                <a:latin typeface="微软雅黑" panose="020B0503020204020204" charset="-122"/>
                <a:ea typeface="微软雅黑" panose="020B0503020204020204" charset="-122"/>
                <a:cs typeface="微软雅黑" panose="020B0503020204020204" charset="-122"/>
              </a:endParaRPr>
            </a:p>
            <a:p>
              <a:pPr defTabSz="1218565">
                <a:lnSpc>
                  <a:spcPct val="150000"/>
                </a:lnSpc>
                <a:spcBef>
                  <a:spcPts val="1000"/>
                </a:spcBef>
                <a:defRPr/>
              </a:pPr>
              <a:endParaRPr lang="zh-CN" altLang="en-US" sz="1600" dirty="0">
                <a:solidFill>
                  <a:srgbClr val="476682"/>
                </a:solidFill>
                <a:latin typeface="微软雅黑" panose="020B0503020204020204" charset="-122"/>
                <a:ea typeface="微软雅黑" panose="020B0503020204020204" charset="-122"/>
                <a:cs typeface="微软雅黑" panose="020B0503020204020204" charset="-122"/>
              </a:endParaRPr>
            </a:p>
            <a:p>
              <a:pPr defTabSz="1218565">
                <a:lnSpc>
                  <a:spcPct val="150000"/>
                </a:lnSpc>
                <a:spcBef>
                  <a:spcPts val="1000"/>
                </a:spcBef>
                <a:defRPr/>
              </a:pPr>
              <a:endParaRPr lang="zh-CN" altLang="en-US" sz="1600" dirty="0">
                <a:solidFill>
                  <a:srgbClr val="476682"/>
                </a:solidFill>
                <a:latin typeface="微软雅黑" panose="020B0503020204020204" charset="-122"/>
                <a:ea typeface="微软雅黑" panose="020B0503020204020204" charset="-122"/>
                <a:cs typeface="微软雅黑" panose="020B0503020204020204" charset="-122"/>
              </a:endParaRPr>
            </a:p>
          </p:txBody>
        </p:sp>
        <p:sp>
          <p:nvSpPr>
            <p:cNvPr id="7" name="矩形 39"/>
            <p:cNvSpPr>
              <a:spLocks noChangeArrowheads="1"/>
            </p:cNvSpPr>
            <p:nvPr/>
          </p:nvSpPr>
          <p:spPr bwMode="auto">
            <a:xfrm>
              <a:off x="7828442" y="1500990"/>
              <a:ext cx="3303270" cy="662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defTabSz="1218565">
                <a:lnSpc>
                  <a:spcPct val="150000"/>
                </a:lnSpc>
                <a:spcBef>
                  <a:spcPts val="1000"/>
                </a:spcBef>
                <a:defRPr/>
              </a:pPr>
              <a:r>
                <a:rPr lang="en-US" altLang="zh-CN" sz="2800" b="1" dirty="0">
                  <a:solidFill>
                    <a:srgbClr val="FF999B"/>
                  </a:solidFill>
                  <a:latin typeface="微软雅黑" panose="020B0503020204020204" charset="-122"/>
                  <a:ea typeface="微软雅黑" panose="020B0503020204020204" charset="-122"/>
                  <a:cs typeface="微软雅黑" panose="020B0503020204020204" charset="-122"/>
                  <a:sym typeface="+mn-ea"/>
                </a:rPr>
                <a:t>Shoebill</a:t>
              </a:r>
              <a:r>
                <a:rPr lang="zh-CN" altLang="en-US" sz="2800" b="1" dirty="0">
                  <a:solidFill>
                    <a:srgbClr val="FF999B"/>
                  </a:solidFill>
                  <a:latin typeface="微软雅黑" panose="020B0503020204020204" charset="-122"/>
                  <a:ea typeface="微软雅黑" panose="020B0503020204020204" charset="-122"/>
                  <a:cs typeface="微软雅黑" panose="020B0503020204020204" charset="-122"/>
                  <a:sym typeface="+mn-ea"/>
                </a:rPr>
                <a:t>鲸头鹳</a:t>
              </a:r>
            </a:p>
          </p:txBody>
        </p:sp>
      </p:grpSp>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86150" y="4640580"/>
            <a:ext cx="1321435" cy="1354455"/>
          </a:xfrm>
          <a:prstGeom prst="rect">
            <a:avLst/>
          </a:prstGeom>
        </p:spPr>
      </p:pic>
      <p:pic>
        <p:nvPicPr>
          <p:cNvPr id="10" name="图片 9"/>
          <p:cNvPicPr>
            <a:picLocks noChangeAspect="1"/>
          </p:cNvPicPr>
          <p:nvPr/>
        </p:nvPicPr>
        <p:blipFill>
          <a:blip r:embed="rId6"/>
          <a:srcRect b="40343"/>
          <a:stretch>
            <a:fillRect/>
          </a:stretch>
        </p:blipFill>
        <p:spPr>
          <a:xfrm>
            <a:off x="7131685" y="4112895"/>
            <a:ext cx="2486660" cy="1974850"/>
          </a:xfrm>
          <a:prstGeom prst="ellipse">
            <a:avLst/>
          </a:prstGeom>
          <a:ln>
            <a:solidFill>
              <a:schemeClr val="accent1"/>
            </a:solidFill>
          </a:ln>
          <a:effectLst>
            <a:softEdge rad="63500"/>
          </a:effectLst>
        </p:spPr>
      </p:pic>
      <p:pic>
        <p:nvPicPr>
          <p:cNvPr id="7173" name="图片 20"/>
          <p:cNvPicPr>
            <a:picLocks noChangeAspect="1"/>
          </p:cNvPicPr>
          <p:nvPr/>
        </p:nvPicPr>
        <p:blipFill>
          <a:blip r:embed="rId7"/>
          <a:stretch>
            <a:fillRect/>
          </a:stretch>
        </p:blipFill>
        <p:spPr>
          <a:xfrm>
            <a:off x="9524365" y="494030"/>
            <a:ext cx="1363980" cy="1242695"/>
          </a:xfrm>
          <a:prstGeom prst="rect">
            <a:avLst/>
          </a:prstGeom>
          <a:noFill/>
          <a:ln w="9525">
            <a:noFill/>
          </a:ln>
        </p:spPr>
      </p:pic>
      <p:sp>
        <p:nvSpPr>
          <p:cNvPr id="5" name="矩形 4"/>
          <p:cNvSpPr/>
          <p:nvPr/>
        </p:nvSpPr>
        <p:spPr>
          <a:xfrm>
            <a:off x="69850" y="200025"/>
            <a:ext cx="7212965" cy="368300"/>
          </a:xfrm>
          <a:prstGeom prst="rect">
            <a:avLst/>
          </a:prstGeom>
        </p:spPr>
        <p:txBody>
          <a:bodyPr wrap="square">
            <a:spAutoFit/>
          </a:bodyPr>
          <a:lstStyle/>
          <a:p>
            <a:pPr lvl="0" indent="0" algn="l">
              <a:buFont typeface="Arial" panose="020B0604020202020204" pitchFamily="34" charset="0"/>
              <a:buNone/>
            </a:pPr>
            <a:r>
              <a:rPr lang="zh-CN" altLang="en-US" b="1" dirty="0">
                <a:solidFill>
                  <a:srgbClr val="34705E"/>
                </a:solidFill>
                <a:latin typeface="微软雅黑" panose="020B0503020204020204" charset="-122"/>
                <a:ea typeface="微软雅黑" panose="020B0503020204020204" charset="-122"/>
                <a:cs typeface="微软雅黑" panose="020B0503020204020204" charset="-122"/>
              </a:rPr>
              <a:t>物种保护级别：易危 </a:t>
            </a:r>
            <a:r>
              <a:rPr lang="en-US" altLang="zh-CN" b="1" dirty="0">
                <a:solidFill>
                  <a:srgbClr val="34705E"/>
                </a:solidFill>
                <a:latin typeface="微软雅黑" panose="020B0503020204020204" charset="-122"/>
                <a:ea typeface="微软雅黑" panose="020B0503020204020204" charset="-122"/>
                <a:cs typeface="微软雅黑" panose="020B0503020204020204" charset="-122"/>
              </a:rPr>
              <a:t>Vulnerable</a:t>
            </a:r>
            <a:r>
              <a:rPr lang="zh-CN" altLang="en-US" b="1" dirty="0">
                <a:solidFill>
                  <a:srgbClr val="34705E"/>
                </a:solidFill>
                <a:latin typeface="微软雅黑" panose="020B0503020204020204" charset="-122"/>
                <a:ea typeface="微软雅黑" panose="020B0503020204020204" charset="-122"/>
                <a:cs typeface="微软雅黑" panose="020B0503020204020204" charset="-122"/>
              </a:rPr>
              <a:t>（</a:t>
            </a:r>
            <a:r>
              <a:rPr lang="en-US" altLang="zh-CN" b="1" dirty="0">
                <a:solidFill>
                  <a:srgbClr val="34705E"/>
                </a:solidFill>
                <a:latin typeface="微软雅黑" panose="020B0503020204020204" charset="-122"/>
                <a:ea typeface="微软雅黑" panose="020B0503020204020204" charset="-122"/>
                <a:cs typeface="微软雅黑" panose="020B0503020204020204" charset="-122"/>
              </a:rPr>
              <a:t>VU</a:t>
            </a:r>
            <a:r>
              <a:rPr lang="zh-CN" altLang="en-US" b="1" dirty="0">
                <a:solidFill>
                  <a:srgbClr val="34705E"/>
                </a:solidFill>
                <a:latin typeface="微软雅黑" panose="020B0503020204020204" charset="-122"/>
                <a:ea typeface="微软雅黑" panose="020B0503020204020204" charset="-122"/>
                <a:cs typeface="微软雅黑" panose="020B0503020204020204" charset="-122"/>
              </a:rPr>
              <a:t>）</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descr="45c407e3387dca278e382816eec1a0d2"/>
          <p:cNvPicPr>
            <a:picLocks noChangeAspect="1"/>
          </p:cNvPicPr>
          <p:nvPr/>
        </p:nvPicPr>
        <p:blipFill>
          <a:blip r:embed="rId3"/>
          <a:stretch>
            <a:fillRect/>
          </a:stretch>
        </p:blipFill>
        <p:spPr>
          <a:xfrm>
            <a:off x="102870" y="2477770"/>
            <a:ext cx="11986895" cy="4303395"/>
          </a:xfrm>
          <a:prstGeom prst="rect">
            <a:avLst/>
          </a:prstGeom>
        </p:spPr>
      </p:pic>
      <p:pic>
        <p:nvPicPr>
          <p:cNvPr id="4" name="图片 3" descr="5b6ce715ee482"/>
          <p:cNvPicPr>
            <a:picLocks noChangeAspect="1"/>
          </p:cNvPicPr>
          <p:nvPr/>
        </p:nvPicPr>
        <p:blipFill>
          <a:blip r:embed="rId4"/>
          <a:stretch>
            <a:fillRect/>
          </a:stretch>
        </p:blipFill>
        <p:spPr>
          <a:xfrm>
            <a:off x="4102100" y="3671570"/>
            <a:ext cx="4408805" cy="3109595"/>
          </a:xfrm>
          <a:prstGeom prst="rect">
            <a:avLst/>
          </a:prstGeom>
        </p:spPr>
      </p:pic>
      <p:pic>
        <p:nvPicPr>
          <p:cNvPr id="5" name="图片 4" descr="6e3e461d6fe4261ffac34bab182ac1ed"/>
          <p:cNvPicPr>
            <a:picLocks noChangeAspect="1"/>
          </p:cNvPicPr>
          <p:nvPr/>
        </p:nvPicPr>
        <p:blipFill>
          <a:blip r:embed="rId5"/>
          <a:stretch>
            <a:fillRect/>
          </a:stretch>
        </p:blipFill>
        <p:spPr>
          <a:xfrm>
            <a:off x="1811020" y="273050"/>
            <a:ext cx="8569960" cy="4753610"/>
          </a:xfrm>
          <a:prstGeom prst="rect">
            <a:avLst/>
          </a:prstGeom>
        </p:spPr>
      </p:pic>
      <p:sp>
        <p:nvSpPr>
          <p:cNvPr id="17" name="文本框 16"/>
          <p:cNvSpPr txBox="1"/>
          <p:nvPr/>
        </p:nvSpPr>
        <p:spPr>
          <a:xfrm>
            <a:off x="2373630" y="2165350"/>
            <a:ext cx="8007350" cy="2584450"/>
          </a:xfrm>
          <a:prstGeom prst="rect">
            <a:avLst/>
          </a:prstGeom>
          <a:noFill/>
        </p:spPr>
        <p:txBody>
          <a:bodyPr wrap="square" rtlCol="0">
            <a:spAutoFit/>
          </a:bodyPr>
          <a:lstStyle/>
          <a:p>
            <a:pPr algn="ctr"/>
            <a:r>
              <a:rPr lang="zh-CN" altLang="en-US" sz="5400" b="1" dirty="0">
                <a:solidFill>
                  <a:srgbClr val="476682"/>
                </a:solidFill>
                <a:latin typeface="方正稚艺简体" panose="03000509000000000000" pitchFamily="65" charset="-122"/>
                <a:ea typeface="方正稚艺简体" panose="03000509000000000000" pitchFamily="65" charset="-122"/>
                <a:cs typeface="文鼎DC香蕉人体F_B" panose="040B0800000000000000" charset="-122"/>
                <a:sym typeface="+mn-ea"/>
              </a:rPr>
              <a:t>这些有趣的动物</a:t>
            </a:r>
          </a:p>
          <a:p>
            <a:pPr algn="ctr"/>
            <a:r>
              <a:rPr lang="zh-CN" altLang="en-US" sz="5400" b="1" dirty="0">
                <a:solidFill>
                  <a:srgbClr val="476682"/>
                </a:solidFill>
                <a:latin typeface="方正稚艺简体" panose="03000509000000000000" pitchFamily="65" charset="-122"/>
                <a:ea typeface="方正稚艺简体" panose="03000509000000000000" pitchFamily="65" charset="-122"/>
                <a:cs typeface="文鼎DC香蕉人体F_B" panose="040B0800000000000000" charset="-122"/>
                <a:sym typeface="+mn-ea"/>
              </a:rPr>
              <a:t>你知道吗？</a:t>
            </a:r>
            <a:endParaRPr lang="zh-CN" altLang="en-US" sz="5400" b="1" dirty="0">
              <a:solidFill>
                <a:srgbClr val="476682"/>
              </a:solidFill>
              <a:latin typeface="方正稚艺简体" panose="03000509000000000000" pitchFamily="65" charset="-122"/>
              <a:ea typeface="方正稚艺简体" panose="03000509000000000000" pitchFamily="65" charset="-122"/>
              <a:cs typeface="文鼎DC香蕉人体F_B" panose="040B0800000000000000" charset="-122"/>
            </a:endParaRPr>
          </a:p>
          <a:p>
            <a:pPr algn="ctr"/>
            <a:r>
              <a:rPr lang="zh-CN" altLang="en-US" sz="5400" b="1" dirty="0">
                <a:solidFill>
                  <a:srgbClr val="476682"/>
                </a:solidFill>
                <a:latin typeface="方正稚艺简体" panose="03000509000000000000" pitchFamily="65" charset="-122"/>
                <a:ea typeface="方正稚艺简体" panose="03000509000000000000" pitchFamily="65" charset="-122"/>
                <a:cs typeface="文鼎DC香蕉人体F_B" panose="040B0800000000000000" charset="-122"/>
              </a:rPr>
              <a:t> </a:t>
            </a:r>
          </a:p>
        </p:txBody>
      </p:sp>
      <p:sp>
        <p:nvSpPr>
          <p:cNvPr id="27" name="文本框 26"/>
          <p:cNvSpPr txBox="1"/>
          <p:nvPr/>
        </p:nvSpPr>
        <p:spPr>
          <a:xfrm>
            <a:off x="5931535" y="1053465"/>
            <a:ext cx="771365" cy="1569660"/>
          </a:xfrm>
          <a:prstGeom prst="rect">
            <a:avLst/>
          </a:prstGeom>
          <a:noFill/>
        </p:spPr>
        <p:txBody>
          <a:bodyPr wrap="none" rtlCol="0">
            <a:spAutoFit/>
          </a:bodyPr>
          <a:lstStyle/>
          <a:p>
            <a:r>
              <a:rPr lang="en-US" altLang="zh-CN" sz="9600" b="1" dirty="0">
                <a:solidFill>
                  <a:srgbClr val="476682"/>
                </a:solidFill>
                <a:latin typeface="方正稚艺简体" panose="03000509000000000000" pitchFamily="65" charset="-122"/>
                <a:ea typeface="方正稚艺简体" panose="03000509000000000000" pitchFamily="65" charset="-122"/>
              </a:rPr>
              <a:t>3</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6ccb8bc6dbe83c6ae811819d70909b6f"/>
          <p:cNvPicPr>
            <a:picLocks noChangeAspect="1"/>
          </p:cNvPicPr>
          <p:nvPr/>
        </p:nvPicPr>
        <p:blipFill>
          <a:blip r:embed="rId3"/>
          <a:stretch>
            <a:fillRect/>
          </a:stretch>
        </p:blipFill>
        <p:spPr>
          <a:xfrm>
            <a:off x="13335" y="3324225"/>
            <a:ext cx="12165965" cy="3552190"/>
          </a:xfrm>
          <a:prstGeom prst="rect">
            <a:avLst/>
          </a:prstGeom>
        </p:spPr>
      </p:pic>
      <p:sp>
        <p:nvSpPr>
          <p:cNvPr id="2" name="标题 1"/>
          <p:cNvSpPr>
            <a:spLocks noGrp="1"/>
          </p:cNvSpPr>
          <p:nvPr>
            <p:ph type="title" idx="4294967295"/>
          </p:nvPr>
        </p:nvSpPr>
        <p:spPr>
          <a:xfrm>
            <a:off x="1507179" y="1088236"/>
            <a:ext cx="4151784" cy="706090"/>
          </a:xfrm>
        </p:spPr>
        <p:txBody>
          <a:bodyPr>
            <a:normAutofit/>
          </a:bodyPr>
          <a:lstStyle/>
          <a:p>
            <a:r>
              <a:rPr lang="zh-CN" altLang="en-US" sz="2400" b="1" dirty="0">
                <a:solidFill>
                  <a:srgbClr val="FF999B"/>
                </a:solidFill>
                <a:latin typeface="微软雅黑" panose="020B0503020204020204" charset="-122"/>
                <a:ea typeface="微软雅黑" panose="020B0503020204020204" charset="-122"/>
              </a:rPr>
              <a:t>大象不能跳，因为太重</a:t>
            </a:r>
          </a:p>
        </p:txBody>
      </p:sp>
      <p:pic>
        <p:nvPicPr>
          <p:cNvPr id="4" name="内容占位符 3" descr="大象跳.gif"/>
          <p:cNvPicPr>
            <a:picLocks noGrp="1" noChangeAspect="1"/>
          </p:cNvPicPr>
          <p:nvPr>
            <p:ph idx="4294967295"/>
          </p:nvPr>
        </p:nvPicPr>
        <p:blipFill>
          <a:blip r:embed="rId4"/>
          <a:stretch>
            <a:fillRect/>
          </a:stretch>
        </p:blipFill>
        <p:spPr>
          <a:xfrm>
            <a:off x="1121406" y="1684584"/>
            <a:ext cx="4705116" cy="3688811"/>
          </a:xfrm>
        </p:spPr>
      </p:pic>
      <p:sp>
        <p:nvSpPr>
          <p:cNvPr id="5" name="标题 1"/>
          <p:cNvSpPr txBox="1"/>
          <p:nvPr/>
        </p:nvSpPr>
        <p:spPr>
          <a:xfrm>
            <a:off x="6671638" y="1088265"/>
            <a:ext cx="3672408" cy="57606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a:solidFill>
                  <a:srgbClr val="FF999B"/>
                </a:solidFill>
                <a:latin typeface="微软雅黑" panose="020B0503020204020204" charset="-122"/>
                <a:ea typeface="微软雅黑" panose="020B0503020204020204" charset="-122"/>
              </a:rPr>
              <a:t>河马用汗水洗澡</a:t>
            </a:r>
          </a:p>
        </p:txBody>
      </p:sp>
      <p:pic>
        <p:nvPicPr>
          <p:cNvPr id="6" name="内容占位符 3" descr="河马.gif"/>
          <p:cNvPicPr>
            <a:picLocks noChangeAspect="1"/>
          </p:cNvPicPr>
          <p:nvPr/>
        </p:nvPicPr>
        <p:blipFill>
          <a:blip r:embed="rId5"/>
          <a:stretch>
            <a:fillRect/>
          </a:stretch>
        </p:blipFill>
        <p:spPr>
          <a:xfrm>
            <a:off x="6127110" y="1684501"/>
            <a:ext cx="4762500" cy="3743325"/>
          </a:xfrm>
          <a:prstGeom prst="rect">
            <a:avLst/>
          </a:prstGeom>
        </p:spPr>
      </p:pic>
      <p:pic>
        <p:nvPicPr>
          <p:cNvPr id="3" name="图片 2"/>
          <p:cNvPicPr>
            <a:picLocks noChangeAspect="1"/>
          </p:cNvPicPr>
          <p:nvPr/>
        </p:nvPicPr>
        <p:blipFill rotWithShape="1">
          <a:blip r:embed="rId6">
            <a:extLst>
              <a:ext uri="{28A0092B-C50C-407E-A947-70E740481C1C}">
                <a14:useLocalDpi xmlns:a14="http://schemas.microsoft.com/office/drawing/2010/main" val="0"/>
              </a:ext>
            </a:extLst>
          </a:blip>
          <a:srcRect l="15806" t="12258" r="11253" b="65141"/>
          <a:stretch>
            <a:fillRect/>
          </a:stretch>
        </p:blipFill>
        <p:spPr>
          <a:xfrm>
            <a:off x="3594893" y="-113178"/>
            <a:ext cx="5002213" cy="1549970"/>
          </a:xfrm>
          <a:prstGeom prst="rect">
            <a:avLst/>
          </a:prstGeom>
        </p:spPr>
      </p:pic>
      <p:pic>
        <p:nvPicPr>
          <p:cNvPr id="10" name="内容占位符 3" descr="大象跳.gif"/>
          <p:cNvPicPr>
            <a:picLocks noGrp="1" noChangeAspect="1"/>
          </p:cNvPicPr>
          <p:nvPr/>
        </p:nvPicPr>
        <p:blipFill>
          <a:blip r:embed="rId4"/>
          <a:stretch>
            <a:fillRect/>
          </a:stretch>
        </p:blipFill>
        <p:spPr>
          <a:xfrm>
            <a:off x="1121406" y="1664264"/>
            <a:ext cx="4705116" cy="3688811"/>
          </a:xfrm>
        </p:spPr>
      </p:pic>
      <p:pic>
        <p:nvPicPr>
          <p:cNvPr id="11" name="内容占位符 3" descr="河马.gif"/>
          <p:cNvPicPr>
            <a:picLocks noChangeAspect="1"/>
          </p:cNvPicPr>
          <p:nvPr/>
        </p:nvPicPr>
        <p:blipFill>
          <a:blip r:embed="rId5"/>
          <a:stretch>
            <a:fillRect/>
          </a:stretch>
        </p:blipFill>
        <p:spPr>
          <a:xfrm>
            <a:off x="6127110" y="1664181"/>
            <a:ext cx="4762500" cy="3743325"/>
          </a:xfrm>
          <a:prstGeom prst="rect">
            <a:avLst/>
          </a:prstGeom>
        </p:spPr>
      </p:pic>
      <p:pic>
        <p:nvPicPr>
          <p:cNvPr id="12" name="内容占位符 3" descr="大象跳.gif"/>
          <p:cNvPicPr>
            <a:picLocks noChangeAspect="1"/>
          </p:cNvPicPr>
          <p:nvPr/>
        </p:nvPicPr>
        <p:blipFill>
          <a:blip r:embed="rId4"/>
          <a:stretch>
            <a:fillRect/>
          </a:stretch>
        </p:blipFill>
        <p:spPr>
          <a:xfrm>
            <a:off x="934329" y="1643944"/>
            <a:ext cx="4774649" cy="3743325"/>
          </a:xfrm>
          <a:prstGeom prst="rect">
            <a:avLst/>
          </a:prstGeom>
        </p:spPr>
      </p:pic>
      <p:sp>
        <p:nvSpPr>
          <p:cNvPr id="15" name="矩形 14"/>
          <p:cNvSpPr/>
          <p:nvPr/>
        </p:nvSpPr>
        <p:spPr>
          <a:xfrm>
            <a:off x="69850" y="200025"/>
            <a:ext cx="3094691" cy="369332"/>
          </a:xfrm>
          <a:prstGeom prst="rect">
            <a:avLst/>
          </a:prstGeom>
        </p:spPr>
        <p:txBody>
          <a:bodyPr wrap="square">
            <a:spAutoFit/>
          </a:bodyPr>
          <a:lstStyle/>
          <a:p>
            <a:pPr lvl="0"/>
            <a:r>
              <a:rPr lang="zh-CN" altLang="en-US" b="1" dirty="0">
                <a:solidFill>
                  <a:srgbClr val="34705E"/>
                </a:solidFill>
                <a:latin typeface="微软雅黑" panose="020B0503020204020204" charset="-122"/>
                <a:ea typeface="微软雅黑" panose="020B0503020204020204" charset="-122"/>
                <a:sym typeface="+mn-ea"/>
              </a:rPr>
              <a:t>这些</a:t>
            </a:r>
            <a:r>
              <a:rPr lang="zh-CN" altLang="en-US" b="1" dirty="0">
                <a:solidFill>
                  <a:srgbClr val="34705E"/>
                </a:solidFill>
                <a:latin typeface="微软雅黑" panose="020B0503020204020204" charset="-122"/>
                <a:ea typeface="微软雅黑" panose="020B0503020204020204" charset="-122"/>
                <a:cs typeface="微软雅黑" panose="020B0503020204020204" charset="-122"/>
                <a:sym typeface="+mn-ea"/>
              </a:rPr>
              <a:t>有趣的动物你知道吗</a:t>
            </a:r>
            <a:endParaRPr lang="zh-CN" altLang="en-US" b="1" dirty="0">
              <a:solidFill>
                <a:srgbClr val="34705E"/>
              </a:solidFill>
              <a:latin typeface="微软雅黑" panose="020B0503020204020204" charset="-122"/>
              <a:ea typeface="微软雅黑" panose="020B0503020204020204" charset="-122"/>
              <a:cs typeface="微软雅黑" panose="020B0503020204020204" charset="-122"/>
            </a:endParaRPr>
          </a:p>
        </p:txBody>
      </p:sp>
      <p:pic>
        <p:nvPicPr>
          <p:cNvPr id="17" name="图片 20"/>
          <p:cNvPicPr>
            <a:picLocks noChangeAspect="1"/>
          </p:cNvPicPr>
          <p:nvPr/>
        </p:nvPicPr>
        <p:blipFill>
          <a:blip r:embed="rId7"/>
          <a:stretch>
            <a:fillRect/>
          </a:stretch>
        </p:blipFill>
        <p:spPr>
          <a:xfrm>
            <a:off x="10797463" y="-40794"/>
            <a:ext cx="1363980" cy="1242695"/>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2000"/>
                                        <p:tgtEl>
                                          <p:spTgt spid="10"/>
                                        </p:tgtEl>
                                      </p:cBhvr>
                                    </p:animEffect>
                                  </p:childTnLst>
                                </p:cTn>
                              </p:par>
                              <p:par>
                                <p:cTn id="8" presetID="4" presetClass="entr" presetSubtype="16"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ox(in)">
                                      <p:cBhvr>
                                        <p:cTn id="1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6ccb8bc6dbe83c6ae811819d70909b6f"/>
          <p:cNvPicPr>
            <a:picLocks noChangeAspect="1"/>
          </p:cNvPicPr>
          <p:nvPr/>
        </p:nvPicPr>
        <p:blipFill>
          <a:blip r:embed="rId3"/>
          <a:stretch>
            <a:fillRect/>
          </a:stretch>
        </p:blipFill>
        <p:spPr>
          <a:xfrm>
            <a:off x="12700" y="3355340"/>
            <a:ext cx="12165965" cy="3552190"/>
          </a:xfrm>
          <a:prstGeom prst="rect">
            <a:avLst/>
          </a:prstGeom>
        </p:spPr>
      </p:pic>
      <p:sp>
        <p:nvSpPr>
          <p:cNvPr id="2" name="标题 1"/>
          <p:cNvSpPr>
            <a:spLocks noGrp="1"/>
          </p:cNvSpPr>
          <p:nvPr>
            <p:ph type="title" idx="4294967295"/>
          </p:nvPr>
        </p:nvSpPr>
        <p:spPr>
          <a:xfrm>
            <a:off x="2040836" y="1201901"/>
            <a:ext cx="4104456" cy="720080"/>
          </a:xfrm>
        </p:spPr>
        <p:txBody>
          <a:bodyPr>
            <a:normAutofit/>
          </a:bodyPr>
          <a:lstStyle/>
          <a:p>
            <a:r>
              <a:rPr lang="zh-CN" altLang="en-US" sz="2400" b="1" dirty="0">
                <a:solidFill>
                  <a:srgbClr val="FF999B"/>
                </a:solidFill>
                <a:effectLst/>
                <a:latin typeface="微软雅黑" panose="020B0503020204020204" charset="-122"/>
                <a:ea typeface="微软雅黑" panose="020B0503020204020204" charset="-122"/>
                <a:cs typeface="微软雅黑" panose="020B0503020204020204" charset="-122"/>
              </a:rPr>
              <a:t>公狮子每天睡</a:t>
            </a:r>
            <a:r>
              <a:rPr lang="en-US" altLang="zh-CN" sz="2400" b="1" dirty="0">
                <a:solidFill>
                  <a:srgbClr val="FF999B"/>
                </a:solidFill>
                <a:effectLst/>
                <a:latin typeface="微软雅黑" panose="020B0503020204020204" charset="-122"/>
                <a:ea typeface="微软雅黑" panose="020B0503020204020204" charset="-122"/>
                <a:cs typeface="微软雅黑" panose="020B0503020204020204" charset="-122"/>
              </a:rPr>
              <a:t>20</a:t>
            </a:r>
            <a:r>
              <a:rPr lang="zh-CN" altLang="en-US" sz="2400" b="1" dirty="0">
                <a:solidFill>
                  <a:srgbClr val="FF999B"/>
                </a:solidFill>
                <a:effectLst/>
                <a:latin typeface="微软雅黑" panose="020B0503020204020204" charset="-122"/>
                <a:ea typeface="微软雅黑" panose="020B0503020204020204" charset="-122"/>
                <a:cs typeface="微软雅黑" panose="020B0503020204020204" charset="-122"/>
              </a:rPr>
              <a:t>个小时</a:t>
            </a:r>
          </a:p>
        </p:txBody>
      </p:sp>
      <p:pic>
        <p:nvPicPr>
          <p:cNvPr id="4" name="内容占位符 3" descr="狮子.gif"/>
          <p:cNvPicPr>
            <a:picLocks noGrp="1" noChangeAspect="1"/>
          </p:cNvPicPr>
          <p:nvPr>
            <p:ph idx="4294967295"/>
          </p:nvPr>
        </p:nvPicPr>
        <p:blipFill>
          <a:blip r:embed="rId4" cstate="print"/>
          <a:stretch>
            <a:fillRect/>
          </a:stretch>
        </p:blipFill>
        <p:spPr>
          <a:xfrm>
            <a:off x="1626870" y="1703070"/>
            <a:ext cx="4518660" cy="3533775"/>
          </a:xfrm>
        </p:spPr>
      </p:pic>
      <p:sp>
        <p:nvSpPr>
          <p:cNvPr id="5" name="标题 1"/>
          <p:cNvSpPr txBox="1"/>
          <p:nvPr/>
        </p:nvSpPr>
        <p:spPr>
          <a:xfrm>
            <a:off x="6244030" y="1101109"/>
            <a:ext cx="5085928" cy="57584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a:solidFill>
                  <a:srgbClr val="FF999B"/>
                </a:solidFill>
                <a:latin typeface="微软雅黑" panose="020B0503020204020204" charset="-122"/>
                <a:ea typeface="微软雅黑" panose="020B0503020204020204" charset="-122"/>
              </a:rPr>
              <a:t>麋鹿角触觉很敏感，可以感知到苍蝇</a:t>
            </a:r>
          </a:p>
        </p:txBody>
      </p:sp>
      <p:pic>
        <p:nvPicPr>
          <p:cNvPr id="6" name="内容占位符 3" descr="麋鹿.gif"/>
          <p:cNvPicPr>
            <a:picLocks noChangeAspect="1"/>
          </p:cNvPicPr>
          <p:nvPr/>
        </p:nvPicPr>
        <p:blipFill>
          <a:blip r:embed="rId5" cstate="print"/>
          <a:stretch>
            <a:fillRect/>
          </a:stretch>
        </p:blipFill>
        <p:spPr>
          <a:xfrm>
            <a:off x="6562090" y="1677035"/>
            <a:ext cx="4448810" cy="3487420"/>
          </a:xfrm>
          <a:prstGeom prst="rect">
            <a:avLst/>
          </a:prstGeom>
        </p:spPr>
      </p:pic>
      <p:pic>
        <p:nvPicPr>
          <p:cNvPr id="7" name="内容占位符 3" descr="狮子.gif"/>
          <p:cNvPicPr>
            <a:picLocks noChangeAspect="1"/>
          </p:cNvPicPr>
          <p:nvPr/>
        </p:nvPicPr>
        <p:blipFill>
          <a:blip r:embed="rId4" cstate="print"/>
          <a:stretch>
            <a:fillRect/>
          </a:stretch>
        </p:blipFill>
        <p:spPr>
          <a:xfrm>
            <a:off x="1577340" y="1662204"/>
            <a:ext cx="4518660" cy="3533592"/>
          </a:xfrm>
          <a:prstGeom prst="rect">
            <a:avLst/>
          </a:prstGeom>
        </p:spPr>
      </p:pic>
      <p:pic>
        <p:nvPicPr>
          <p:cNvPr id="3" name="图片 2"/>
          <p:cNvPicPr>
            <a:picLocks noChangeAspect="1"/>
          </p:cNvPicPr>
          <p:nvPr/>
        </p:nvPicPr>
        <p:blipFill rotWithShape="1">
          <a:blip r:embed="rId6">
            <a:extLst>
              <a:ext uri="{28A0092B-C50C-407E-A947-70E740481C1C}">
                <a14:useLocalDpi xmlns:a14="http://schemas.microsoft.com/office/drawing/2010/main" val="0"/>
              </a:ext>
            </a:extLst>
          </a:blip>
          <a:srcRect l="15806" t="12258" r="11253" b="65141"/>
          <a:stretch>
            <a:fillRect/>
          </a:stretch>
        </p:blipFill>
        <p:spPr>
          <a:xfrm>
            <a:off x="3594893" y="-113178"/>
            <a:ext cx="5002213" cy="1549970"/>
          </a:xfrm>
          <a:prstGeom prst="rect">
            <a:avLst/>
          </a:prstGeom>
        </p:spPr>
      </p:pic>
      <p:pic>
        <p:nvPicPr>
          <p:cNvPr id="7173" name="图片 20"/>
          <p:cNvPicPr>
            <a:picLocks noChangeAspect="1"/>
          </p:cNvPicPr>
          <p:nvPr/>
        </p:nvPicPr>
        <p:blipFill>
          <a:blip r:embed="rId7"/>
          <a:stretch>
            <a:fillRect/>
          </a:stretch>
        </p:blipFill>
        <p:spPr>
          <a:xfrm>
            <a:off x="10797463" y="-40794"/>
            <a:ext cx="1363980" cy="1242695"/>
          </a:xfrm>
          <a:prstGeom prst="rect">
            <a:avLst/>
          </a:prstGeom>
          <a:noFill/>
          <a:ln w="9525">
            <a:noFill/>
          </a:ln>
        </p:spPr>
      </p:pic>
      <p:sp>
        <p:nvSpPr>
          <p:cNvPr id="13" name="矩形 12"/>
          <p:cNvSpPr/>
          <p:nvPr/>
        </p:nvSpPr>
        <p:spPr>
          <a:xfrm>
            <a:off x="69850" y="200025"/>
            <a:ext cx="3094691" cy="369332"/>
          </a:xfrm>
          <a:prstGeom prst="rect">
            <a:avLst/>
          </a:prstGeom>
        </p:spPr>
        <p:txBody>
          <a:bodyPr wrap="square">
            <a:spAutoFit/>
          </a:bodyPr>
          <a:lstStyle/>
          <a:p>
            <a:pPr lvl="0"/>
            <a:r>
              <a:rPr lang="zh-CN" altLang="en-US" b="1" dirty="0">
                <a:solidFill>
                  <a:srgbClr val="34705E"/>
                </a:solidFill>
                <a:latin typeface="微软雅黑" panose="020B0503020204020204" charset="-122"/>
                <a:ea typeface="微软雅黑" panose="020B0503020204020204" charset="-122"/>
                <a:sym typeface="+mn-ea"/>
              </a:rPr>
              <a:t>这些</a:t>
            </a:r>
            <a:r>
              <a:rPr lang="zh-CN" altLang="en-US" b="1" dirty="0">
                <a:solidFill>
                  <a:srgbClr val="34705E"/>
                </a:solidFill>
                <a:latin typeface="微软雅黑" panose="020B0503020204020204" charset="-122"/>
                <a:ea typeface="微软雅黑" panose="020B0503020204020204" charset="-122"/>
                <a:cs typeface="微软雅黑" panose="020B0503020204020204" charset="-122"/>
                <a:sym typeface="+mn-ea"/>
              </a:rPr>
              <a:t>有趣的动物你知道吗</a:t>
            </a:r>
            <a:endParaRPr lang="zh-CN" altLang="en-US" b="1" dirty="0">
              <a:solidFill>
                <a:srgbClr val="34705E"/>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6ccb8bc6dbe83c6ae811819d70909b6f"/>
          <p:cNvPicPr>
            <a:picLocks noChangeAspect="1"/>
          </p:cNvPicPr>
          <p:nvPr/>
        </p:nvPicPr>
        <p:blipFill>
          <a:blip r:embed="rId3"/>
          <a:stretch>
            <a:fillRect/>
          </a:stretch>
        </p:blipFill>
        <p:spPr>
          <a:xfrm>
            <a:off x="12700" y="3355340"/>
            <a:ext cx="12165965" cy="3552190"/>
          </a:xfrm>
          <a:prstGeom prst="rect">
            <a:avLst/>
          </a:prstGeom>
        </p:spPr>
      </p:pic>
      <p:sp>
        <p:nvSpPr>
          <p:cNvPr id="2" name="标题 1"/>
          <p:cNvSpPr>
            <a:spLocks noGrp="1"/>
          </p:cNvSpPr>
          <p:nvPr>
            <p:ph type="title" idx="4294967295"/>
          </p:nvPr>
        </p:nvSpPr>
        <p:spPr>
          <a:xfrm>
            <a:off x="2065524" y="943814"/>
            <a:ext cx="3431704" cy="634082"/>
          </a:xfrm>
        </p:spPr>
        <p:txBody>
          <a:bodyPr vert="horz" rtlCol="0">
            <a:normAutofit fontScale="90000"/>
          </a:bodyPr>
          <a:lstStyle/>
          <a:p>
            <a:pPr lvl="0" algn="l"/>
            <a:r>
              <a:rPr lang="zh-CN" altLang="en-US" sz="2400" b="1" dirty="0">
                <a:solidFill>
                  <a:srgbClr val="FF999B"/>
                </a:solidFill>
                <a:latin typeface="微软雅黑" panose="020B0503020204020204" charset="-122"/>
                <a:ea typeface="微软雅黑" panose="020B0503020204020204" charset="-122"/>
                <a:sym typeface="+mn-ea"/>
              </a:rPr>
              <a:t>狗狗高兴时向右摇尾巴，不高兴的时候向左摇</a:t>
            </a:r>
          </a:p>
        </p:txBody>
      </p:sp>
      <p:pic>
        <p:nvPicPr>
          <p:cNvPr id="4" name="内容占位符 3" descr="狗狗.gif"/>
          <p:cNvPicPr>
            <a:picLocks noGrp="1" noChangeAspect="1"/>
          </p:cNvPicPr>
          <p:nvPr>
            <p:ph idx="4294967295"/>
          </p:nvPr>
        </p:nvPicPr>
        <p:blipFill>
          <a:blip r:embed="rId4" cstate="print"/>
          <a:stretch>
            <a:fillRect/>
          </a:stretch>
        </p:blipFill>
        <p:spPr>
          <a:xfrm>
            <a:off x="1144856" y="1705253"/>
            <a:ext cx="4762500" cy="3733800"/>
          </a:xfrm>
        </p:spPr>
      </p:pic>
      <p:sp>
        <p:nvSpPr>
          <p:cNvPr id="5" name="标题 1"/>
          <p:cNvSpPr txBox="1"/>
          <p:nvPr/>
        </p:nvSpPr>
        <p:spPr>
          <a:xfrm>
            <a:off x="6528162" y="943814"/>
            <a:ext cx="4223792" cy="63408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a:solidFill>
                  <a:srgbClr val="FF999B"/>
                </a:solidFill>
                <a:latin typeface="微软雅黑" panose="020B0503020204020204" charset="-122"/>
                <a:ea typeface="微软雅黑" panose="020B0503020204020204" charset="-122"/>
              </a:rPr>
              <a:t>家猫通常比博尔特跑得快</a:t>
            </a:r>
          </a:p>
        </p:txBody>
      </p:sp>
      <p:pic>
        <p:nvPicPr>
          <p:cNvPr id="6" name="内容占位符 3" descr="家猫.gif"/>
          <p:cNvPicPr>
            <a:picLocks noChangeAspect="1"/>
          </p:cNvPicPr>
          <p:nvPr/>
        </p:nvPicPr>
        <p:blipFill>
          <a:blip r:embed="rId5" cstate="print"/>
          <a:stretch>
            <a:fillRect/>
          </a:stretch>
        </p:blipFill>
        <p:spPr>
          <a:xfrm>
            <a:off x="6411843" y="1704897"/>
            <a:ext cx="4762500" cy="3733800"/>
          </a:xfrm>
          <a:prstGeom prst="rect">
            <a:avLst/>
          </a:prstGeom>
        </p:spPr>
      </p:pic>
      <p:pic>
        <p:nvPicPr>
          <p:cNvPr id="3" name="图片 2"/>
          <p:cNvPicPr>
            <a:picLocks noChangeAspect="1"/>
          </p:cNvPicPr>
          <p:nvPr/>
        </p:nvPicPr>
        <p:blipFill rotWithShape="1">
          <a:blip r:embed="rId6">
            <a:extLst>
              <a:ext uri="{28A0092B-C50C-407E-A947-70E740481C1C}">
                <a14:useLocalDpi xmlns:a14="http://schemas.microsoft.com/office/drawing/2010/main" val="0"/>
              </a:ext>
            </a:extLst>
          </a:blip>
          <a:srcRect l="15806" t="12258" r="11253" b="65141"/>
          <a:stretch>
            <a:fillRect/>
          </a:stretch>
        </p:blipFill>
        <p:spPr>
          <a:xfrm>
            <a:off x="3594893" y="-113178"/>
            <a:ext cx="5002213" cy="1549970"/>
          </a:xfrm>
          <a:prstGeom prst="rect">
            <a:avLst/>
          </a:prstGeom>
        </p:spPr>
      </p:pic>
      <p:pic>
        <p:nvPicPr>
          <p:cNvPr id="23" name="图片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2700" y="4888865"/>
            <a:ext cx="1967230" cy="1828165"/>
          </a:xfrm>
          <a:prstGeom prst="rect">
            <a:avLst/>
          </a:prstGeom>
        </p:spPr>
      </p:pic>
      <p:pic>
        <p:nvPicPr>
          <p:cNvPr id="7173" name="图片 20"/>
          <p:cNvPicPr>
            <a:picLocks noChangeAspect="1"/>
          </p:cNvPicPr>
          <p:nvPr/>
        </p:nvPicPr>
        <p:blipFill>
          <a:blip r:embed="rId8"/>
          <a:stretch>
            <a:fillRect/>
          </a:stretch>
        </p:blipFill>
        <p:spPr>
          <a:xfrm>
            <a:off x="10807858" y="18160"/>
            <a:ext cx="1363980" cy="1242695"/>
          </a:xfrm>
          <a:prstGeom prst="rect">
            <a:avLst/>
          </a:prstGeom>
          <a:noFill/>
          <a:ln w="9525">
            <a:noFill/>
          </a:ln>
        </p:spPr>
      </p:pic>
      <p:pic>
        <p:nvPicPr>
          <p:cNvPr id="10" name="内容占位符 3" descr="狗狗.gif"/>
          <p:cNvPicPr>
            <a:picLocks noChangeAspect="1"/>
          </p:cNvPicPr>
          <p:nvPr/>
        </p:nvPicPr>
        <p:blipFill>
          <a:blip r:embed="rId4" cstate="print"/>
          <a:stretch>
            <a:fillRect/>
          </a:stretch>
        </p:blipFill>
        <p:spPr>
          <a:xfrm>
            <a:off x="1401471" y="1704897"/>
            <a:ext cx="4499897" cy="3733800"/>
          </a:xfrm>
          <a:prstGeom prst="rect">
            <a:avLst/>
          </a:prstGeom>
        </p:spPr>
      </p:pic>
      <p:sp>
        <p:nvSpPr>
          <p:cNvPr id="13" name="矩形 12"/>
          <p:cNvSpPr/>
          <p:nvPr/>
        </p:nvSpPr>
        <p:spPr>
          <a:xfrm>
            <a:off x="69850" y="200025"/>
            <a:ext cx="3094691" cy="369332"/>
          </a:xfrm>
          <a:prstGeom prst="rect">
            <a:avLst/>
          </a:prstGeom>
        </p:spPr>
        <p:txBody>
          <a:bodyPr wrap="square">
            <a:spAutoFit/>
          </a:bodyPr>
          <a:lstStyle/>
          <a:p>
            <a:pPr lvl="0"/>
            <a:r>
              <a:rPr lang="zh-CN" altLang="en-US" b="1" dirty="0">
                <a:solidFill>
                  <a:srgbClr val="34705E"/>
                </a:solidFill>
                <a:latin typeface="微软雅黑" panose="020B0503020204020204" charset="-122"/>
                <a:ea typeface="微软雅黑" panose="020B0503020204020204" charset="-122"/>
                <a:sym typeface="+mn-ea"/>
              </a:rPr>
              <a:t>这些</a:t>
            </a:r>
            <a:r>
              <a:rPr lang="zh-CN" altLang="en-US" b="1" dirty="0">
                <a:solidFill>
                  <a:srgbClr val="34705E"/>
                </a:solidFill>
                <a:latin typeface="微软雅黑" panose="020B0503020204020204" charset="-122"/>
                <a:ea typeface="微软雅黑" panose="020B0503020204020204" charset="-122"/>
                <a:cs typeface="微软雅黑" panose="020B0503020204020204" charset="-122"/>
                <a:sym typeface="+mn-ea"/>
              </a:rPr>
              <a:t>有趣的动物你知道吗</a:t>
            </a:r>
            <a:endParaRPr lang="zh-CN" altLang="en-US" b="1" dirty="0">
              <a:solidFill>
                <a:srgbClr val="34705E"/>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6ccb8bc6dbe83c6ae811819d70909b6f"/>
          <p:cNvPicPr>
            <a:picLocks noChangeAspect="1"/>
          </p:cNvPicPr>
          <p:nvPr/>
        </p:nvPicPr>
        <p:blipFill>
          <a:blip r:embed="rId3"/>
          <a:stretch>
            <a:fillRect/>
          </a:stretch>
        </p:blipFill>
        <p:spPr>
          <a:xfrm>
            <a:off x="12700" y="3355340"/>
            <a:ext cx="12165965" cy="3552190"/>
          </a:xfrm>
          <a:prstGeom prst="rect">
            <a:avLst/>
          </a:prstGeom>
        </p:spPr>
      </p:pic>
      <p:sp>
        <p:nvSpPr>
          <p:cNvPr id="2" name="标题 1"/>
          <p:cNvSpPr txBox="1">
            <a:spLocks noGrp="1"/>
          </p:cNvSpPr>
          <p:nvPr>
            <p:ph type="title" idx="4294967295"/>
          </p:nvPr>
        </p:nvSpPr>
        <p:spPr>
          <a:xfrm>
            <a:off x="1645424" y="1017562"/>
            <a:ext cx="4511824" cy="562074"/>
          </a:xfr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ctr">
              <a:lnSpc>
                <a:spcPct val="100000"/>
              </a:lnSpc>
            </a:pPr>
            <a:r>
              <a:rPr lang="zh-CN" altLang="en-US" sz="2400" b="1" dirty="0">
                <a:solidFill>
                  <a:srgbClr val="FF999B"/>
                </a:solidFill>
                <a:latin typeface="微软雅黑" panose="020B0503020204020204" charset="-122"/>
                <a:ea typeface="微软雅黑" panose="020B0503020204020204" charset="-122"/>
                <a:sym typeface="+mn-ea"/>
              </a:rPr>
              <a:t>长颈鹿用舌头清洁耳朵</a:t>
            </a:r>
          </a:p>
        </p:txBody>
      </p:sp>
      <p:pic>
        <p:nvPicPr>
          <p:cNvPr id="4" name="内容占位符 3" descr="长颈鹿.gif"/>
          <p:cNvPicPr>
            <a:picLocks noGrp="1" noChangeAspect="1"/>
          </p:cNvPicPr>
          <p:nvPr>
            <p:ph idx="4294967295"/>
          </p:nvPr>
        </p:nvPicPr>
        <p:blipFill>
          <a:blip r:embed="rId4" cstate="print"/>
          <a:stretch>
            <a:fillRect/>
          </a:stretch>
        </p:blipFill>
        <p:spPr>
          <a:xfrm>
            <a:off x="2079625" y="1992630"/>
            <a:ext cx="4356100" cy="3415665"/>
          </a:xfrm>
        </p:spPr>
      </p:pic>
      <p:sp>
        <p:nvSpPr>
          <p:cNvPr id="5" name="标题 1"/>
          <p:cNvSpPr txBox="1"/>
          <p:nvPr/>
        </p:nvSpPr>
        <p:spPr>
          <a:xfrm>
            <a:off x="6926111" y="1006322"/>
            <a:ext cx="4007768" cy="92211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a:solidFill>
                  <a:srgbClr val="FF999B"/>
                </a:solidFill>
                <a:latin typeface="微软雅黑" panose="020B0503020204020204" charset="-122"/>
                <a:ea typeface="微软雅黑" panose="020B0503020204020204" charset="-122"/>
              </a:rPr>
              <a:t>一个熊熊家庭，小熊通常是异父同母的</a:t>
            </a:r>
          </a:p>
        </p:txBody>
      </p:sp>
      <p:pic>
        <p:nvPicPr>
          <p:cNvPr id="6" name="内容占位符 3" descr="熊熊.gif"/>
          <p:cNvPicPr>
            <a:picLocks noChangeAspect="1"/>
          </p:cNvPicPr>
          <p:nvPr/>
        </p:nvPicPr>
        <p:blipFill>
          <a:blip r:embed="rId5" cstate="print"/>
          <a:stretch>
            <a:fillRect/>
          </a:stretch>
        </p:blipFill>
        <p:spPr>
          <a:xfrm>
            <a:off x="6720840" y="1992630"/>
            <a:ext cx="4417695" cy="3463290"/>
          </a:xfrm>
          <a:prstGeom prst="rect">
            <a:avLst/>
          </a:prstGeom>
        </p:spPr>
      </p:pic>
      <p:pic>
        <p:nvPicPr>
          <p:cNvPr id="10" name="图片 9" descr="7025f93bab81e29a45dfc8ebfbf481b9"/>
          <p:cNvPicPr>
            <a:picLocks noChangeAspect="1"/>
          </p:cNvPicPr>
          <p:nvPr/>
        </p:nvPicPr>
        <p:blipFill>
          <a:blip r:embed="rId6"/>
          <a:stretch>
            <a:fillRect/>
          </a:stretch>
        </p:blipFill>
        <p:spPr>
          <a:xfrm flipH="1">
            <a:off x="-1978981" y="1467379"/>
            <a:ext cx="4785995" cy="6764020"/>
          </a:xfrm>
          <a:prstGeom prst="rect">
            <a:avLst/>
          </a:prstGeom>
        </p:spPr>
      </p:pic>
      <p:pic>
        <p:nvPicPr>
          <p:cNvPr id="7173" name="图片 20"/>
          <p:cNvPicPr>
            <a:picLocks noChangeAspect="1"/>
          </p:cNvPicPr>
          <p:nvPr/>
        </p:nvPicPr>
        <p:blipFill>
          <a:blip r:embed="rId7"/>
          <a:stretch>
            <a:fillRect/>
          </a:stretch>
        </p:blipFill>
        <p:spPr>
          <a:xfrm>
            <a:off x="10828020" y="74147"/>
            <a:ext cx="1363980" cy="1242695"/>
          </a:xfrm>
          <a:prstGeom prst="rect">
            <a:avLst/>
          </a:prstGeom>
          <a:noFill/>
          <a:ln w="9525">
            <a:noFill/>
          </a:ln>
        </p:spPr>
      </p:pic>
      <p:pic>
        <p:nvPicPr>
          <p:cNvPr id="3" name="图片 2"/>
          <p:cNvPicPr>
            <a:picLocks noChangeAspect="1"/>
          </p:cNvPicPr>
          <p:nvPr/>
        </p:nvPicPr>
        <p:blipFill rotWithShape="1">
          <a:blip r:embed="rId8">
            <a:extLst>
              <a:ext uri="{28A0092B-C50C-407E-A947-70E740481C1C}">
                <a14:useLocalDpi xmlns:a14="http://schemas.microsoft.com/office/drawing/2010/main" val="0"/>
              </a:ext>
            </a:extLst>
          </a:blip>
          <a:srcRect l="15806" t="12258" r="11253" b="65141"/>
          <a:stretch>
            <a:fillRect/>
          </a:stretch>
        </p:blipFill>
        <p:spPr>
          <a:xfrm>
            <a:off x="3594893" y="-113178"/>
            <a:ext cx="5002213" cy="1549970"/>
          </a:xfrm>
          <a:prstGeom prst="rect">
            <a:avLst/>
          </a:prstGeom>
        </p:spPr>
      </p:pic>
      <p:pic>
        <p:nvPicPr>
          <p:cNvPr id="11" name="内容占位符 3" descr="长颈鹿.gif"/>
          <p:cNvPicPr>
            <a:picLocks noChangeAspect="1"/>
          </p:cNvPicPr>
          <p:nvPr/>
        </p:nvPicPr>
        <p:blipFill>
          <a:blip r:embed="rId4" cstate="print"/>
          <a:stretch>
            <a:fillRect/>
          </a:stretch>
        </p:blipFill>
        <p:spPr>
          <a:xfrm>
            <a:off x="1677202" y="1976391"/>
            <a:ext cx="4511824" cy="3479529"/>
          </a:xfrm>
          <a:prstGeom prst="rect">
            <a:avLst/>
          </a:prstGeom>
        </p:spPr>
      </p:pic>
      <p:sp>
        <p:nvSpPr>
          <p:cNvPr id="14" name="矩形 13"/>
          <p:cNvSpPr/>
          <p:nvPr/>
        </p:nvSpPr>
        <p:spPr>
          <a:xfrm>
            <a:off x="69850" y="200025"/>
            <a:ext cx="3094691" cy="369332"/>
          </a:xfrm>
          <a:prstGeom prst="rect">
            <a:avLst/>
          </a:prstGeom>
        </p:spPr>
        <p:txBody>
          <a:bodyPr wrap="square">
            <a:spAutoFit/>
          </a:bodyPr>
          <a:lstStyle/>
          <a:p>
            <a:pPr lvl="0"/>
            <a:r>
              <a:rPr lang="zh-CN" altLang="en-US" b="1" dirty="0">
                <a:solidFill>
                  <a:srgbClr val="34705E"/>
                </a:solidFill>
                <a:latin typeface="微软雅黑" panose="020B0503020204020204" charset="-122"/>
                <a:ea typeface="微软雅黑" panose="020B0503020204020204" charset="-122"/>
                <a:sym typeface="+mn-ea"/>
              </a:rPr>
              <a:t>这些</a:t>
            </a:r>
            <a:r>
              <a:rPr lang="zh-CN" altLang="en-US" b="1" dirty="0">
                <a:solidFill>
                  <a:srgbClr val="34705E"/>
                </a:solidFill>
                <a:latin typeface="微软雅黑" panose="020B0503020204020204" charset="-122"/>
                <a:ea typeface="微软雅黑" panose="020B0503020204020204" charset="-122"/>
                <a:cs typeface="微软雅黑" panose="020B0503020204020204" charset="-122"/>
                <a:sym typeface="+mn-ea"/>
              </a:rPr>
              <a:t>有趣的动物你知道吗</a:t>
            </a:r>
            <a:endParaRPr lang="zh-CN" altLang="en-US" b="1" dirty="0">
              <a:solidFill>
                <a:srgbClr val="34705E"/>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descr="45c407e3387dca278e382816eec1a0d2"/>
          <p:cNvPicPr>
            <a:picLocks noChangeAspect="1"/>
          </p:cNvPicPr>
          <p:nvPr/>
        </p:nvPicPr>
        <p:blipFill>
          <a:blip r:embed="rId3"/>
          <a:stretch>
            <a:fillRect/>
          </a:stretch>
        </p:blipFill>
        <p:spPr>
          <a:xfrm>
            <a:off x="102870" y="2477770"/>
            <a:ext cx="11986895" cy="4303395"/>
          </a:xfrm>
          <a:prstGeom prst="rect">
            <a:avLst/>
          </a:prstGeom>
        </p:spPr>
      </p:pic>
      <p:pic>
        <p:nvPicPr>
          <p:cNvPr id="4" name="图片 3" descr="5b6ce715ee482"/>
          <p:cNvPicPr>
            <a:picLocks noChangeAspect="1"/>
          </p:cNvPicPr>
          <p:nvPr/>
        </p:nvPicPr>
        <p:blipFill>
          <a:blip r:embed="rId4"/>
          <a:stretch>
            <a:fillRect/>
          </a:stretch>
        </p:blipFill>
        <p:spPr>
          <a:xfrm>
            <a:off x="4102100" y="3671570"/>
            <a:ext cx="4408805" cy="3109595"/>
          </a:xfrm>
          <a:prstGeom prst="rect">
            <a:avLst/>
          </a:prstGeom>
        </p:spPr>
      </p:pic>
      <p:pic>
        <p:nvPicPr>
          <p:cNvPr id="5" name="图片 4" descr="6e3e461d6fe4261ffac34bab182ac1ed"/>
          <p:cNvPicPr>
            <a:picLocks noChangeAspect="1"/>
          </p:cNvPicPr>
          <p:nvPr/>
        </p:nvPicPr>
        <p:blipFill>
          <a:blip r:embed="rId5"/>
          <a:stretch>
            <a:fillRect/>
          </a:stretch>
        </p:blipFill>
        <p:spPr>
          <a:xfrm>
            <a:off x="1811020" y="273050"/>
            <a:ext cx="8569960" cy="4753610"/>
          </a:xfrm>
          <a:prstGeom prst="rect">
            <a:avLst/>
          </a:prstGeom>
        </p:spPr>
      </p:pic>
      <p:sp>
        <p:nvSpPr>
          <p:cNvPr id="17" name="文本框 16"/>
          <p:cNvSpPr txBox="1"/>
          <p:nvPr/>
        </p:nvSpPr>
        <p:spPr>
          <a:xfrm>
            <a:off x="2374265" y="2157730"/>
            <a:ext cx="8007350" cy="3046095"/>
          </a:xfrm>
          <a:prstGeom prst="rect">
            <a:avLst/>
          </a:prstGeom>
          <a:noFill/>
        </p:spPr>
        <p:txBody>
          <a:bodyPr wrap="square" rtlCol="0">
            <a:spAutoFit/>
          </a:bodyPr>
          <a:lstStyle/>
          <a:p>
            <a:pPr algn="ctr"/>
            <a:r>
              <a:rPr lang="zh-CN" altLang="en-US" sz="4800" dirty="0">
                <a:solidFill>
                  <a:srgbClr val="4E7999"/>
                </a:solidFill>
                <a:latin typeface="方正稚艺简体" panose="03000509000000000000" pitchFamily="65" charset="-122"/>
                <a:ea typeface="方正稚艺简体" panose="03000509000000000000" pitchFamily="65" charset="-122"/>
                <a:cs typeface="文鼎DC香蕉人体F_B" panose="040B0800000000000000" charset="-122"/>
                <a:sym typeface="+mn-ea"/>
              </a:rPr>
              <a:t>保护动物</a:t>
            </a:r>
          </a:p>
          <a:p>
            <a:pPr algn="ctr"/>
            <a:r>
              <a:rPr lang="zh-CN" altLang="en-US" sz="4800" dirty="0">
                <a:solidFill>
                  <a:srgbClr val="4E7999"/>
                </a:solidFill>
                <a:latin typeface="方正稚艺简体" panose="03000509000000000000" pitchFamily="65" charset="-122"/>
                <a:ea typeface="方正稚艺简体" panose="03000509000000000000" pitchFamily="65" charset="-122"/>
                <a:cs typeface="文鼎DC香蕉人体F_B" panose="040B0800000000000000" charset="-122"/>
                <a:sym typeface="+mn-ea"/>
              </a:rPr>
              <a:t>我们该怎么做？</a:t>
            </a:r>
            <a:endParaRPr lang="zh-CN" altLang="en-US" sz="4800" dirty="0">
              <a:solidFill>
                <a:srgbClr val="4E7999"/>
              </a:solidFill>
              <a:latin typeface="方正稚艺简体" panose="03000509000000000000" pitchFamily="65" charset="-122"/>
              <a:ea typeface="方正稚艺简体" panose="03000509000000000000" pitchFamily="65" charset="-122"/>
              <a:cs typeface="文鼎DC香蕉人体F_B" panose="040B0800000000000000" charset="-122"/>
            </a:endParaRPr>
          </a:p>
          <a:p>
            <a:pPr algn="ctr"/>
            <a:endParaRPr lang="zh-CN" altLang="en-US" sz="4800" b="1" dirty="0">
              <a:solidFill>
                <a:srgbClr val="4E7999"/>
              </a:solidFill>
              <a:latin typeface="方正稚艺简体" panose="03000509000000000000" pitchFamily="65" charset="-122"/>
              <a:ea typeface="方正稚艺简体" panose="03000509000000000000" pitchFamily="65" charset="-122"/>
              <a:cs typeface="文鼎DC香蕉人体F_B" panose="040B0800000000000000" charset="-122"/>
            </a:endParaRPr>
          </a:p>
          <a:p>
            <a:pPr algn="ctr"/>
            <a:r>
              <a:rPr lang="zh-CN" altLang="en-US" sz="4800" b="1" dirty="0">
                <a:solidFill>
                  <a:srgbClr val="4E7999"/>
                </a:solidFill>
                <a:latin typeface="方正稚艺简体" panose="03000509000000000000" pitchFamily="65" charset="-122"/>
                <a:ea typeface="方正稚艺简体" panose="03000509000000000000" pitchFamily="65" charset="-122"/>
                <a:cs typeface="文鼎DC香蕉人体F_B" panose="040B0800000000000000" charset="-122"/>
              </a:rPr>
              <a:t> </a:t>
            </a:r>
          </a:p>
        </p:txBody>
      </p:sp>
      <p:sp>
        <p:nvSpPr>
          <p:cNvPr id="27" name="文本框 26"/>
          <p:cNvSpPr txBox="1"/>
          <p:nvPr/>
        </p:nvSpPr>
        <p:spPr>
          <a:xfrm>
            <a:off x="5908040" y="909320"/>
            <a:ext cx="771365" cy="1569660"/>
          </a:xfrm>
          <a:prstGeom prst="rect">
            <a:avLst/>
          </a:prstGeom>
          <a:noFill/>
        </p:spPr>
        <p:txBody>
          <a:bodyPr wrap="none" rtlCol="0">
            <a:spAutoFit/>
          </a:bodyPr>
          <a:lstStyle/>
          <a:p>
            <a:r>
              <a:rPr lang="en-US" altLang="zh-CN" sz="9600" b="1" dirty="0">
                <a:solidFill>
                  <a:srgbClr val="476682"/>
                </a:solidFill>
                <a:latin typeface="方正稚艺简体" panose="03000509000000000000" pitchFamily="65" charset="-122"/>
                <a:ea typeface="方正稚艺简体" panose="03000509000000000000" pitchFamily="65" charset="-122"/>
              </a:rPr>
              <a:t>4</a:t>
            </a:r>
          </a:p>
        </p:txBody>
      </p:sp>
      <p:sp>
        <p:nvSpPr>
          <p:cNvPr id="7" name="矩形 6"/>
          <p:cNvSpPr/>
          <p:nvPr/>
        </p:nvSpPr>
        <p:spPr>
          <a:xfrm>
            <a:off x="69850" y="200025"/>
            <a:ext cx="3094691" cy="369332"/>
          </a:xfrm>
          <a:prstGeom prst="rect">
            <a:avLst/>
          </a:prstGeom>
        </p:spPr>
        <p:txBody>
          <a:bodyPr wrap="square">
            <a:spAutoFit/>
          </a:bodyPr>
          <a:lstStyle/>
          <a:p>
            <a:pPr lvl="0"/>
            <a:r>
              <a:rPr lang="zh-CN" altLang="en-US" b="1" dirty="0">
                <a:solidFill>
                  <a:srgbClr val="34705E"/>
                </a:solidFill>
                <a:latin typeface="微软雅黑" panose="020B0503020204020204" charset="-122"/>
                <a:ea typeface="微软雅黑" panose="020B0503020204020204" charset="-122"/>
                <a:sym typeface="+mn-ea"/>
              </a:rPr>
              <a:t>我们该怎么做呢</a:t>
            </a:r>
            <a:endParaRPr lang="zh-CN" altLang="en-US" b="1" dirty="0">
              <a:solidFill>
                <a:srgbClr val="34705E"/>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descr="45c407e3387dca278e382816eec1a0d2"/>
          <p:cNvPicPr>
            <a:picLocks noChangeAspect="1"/>
          </p:cNvPicPr>
          <p:nvPr/>
        </p:nvPicPr>
        <p:blipFill>
          <a:blip r:embed="rId3"/>
          <a:stretch>
            <a:fillRect/>
          </a:stretch>
        </p:blipFill>
        <p:spPr>
          <a:xfrm>
            <a:off x="102870" y="2477770"/>
            <a:ext cx="11986895" cy="4303395"/>
          </a:xfrm>
          <a:prstGeom prst="rect">
            <a:avLst/>
          </a:prstGeom>
        </p:spPr>
      </p:pic>
      <p:sp>
        <p:nvSpPr>
          <p:cNvPr id="6" name="六边形 8"/>
          <p:cNvSpPr>
            <a:spLocks noChangeArrowheads="1"/>
          </p:cNvSpPr>
          <p:nvPr/>
        </p:nvSpPr>
        <p:spPr bwMode="auto">
          <a:xfrm rot="5400000">
            <a:off x="905667" y="2191199"/>
            <a:ext cx="3232150" cy="2203450"/>
          </a:xfrm>
          <a:prstGeom prst="hexagon">
            <a:avLst>
              <a:gd name="adj" fmla="val 25018"/>
              <a:gd name="vf" fmla="val 115470"/>
            </a:avLst>
          </a:prstGeom>
          <a:noFill/>
          <a:ln w="19050">
            <a:solidFill>
              <a:schemeClr val="tx1">
                <a:lumMod val="95000"/>
                <a:lumOff val="5000"/>
              </a:schemeClr>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a:solidFill>
                <a:srgbClr val="EF8570"/>
              </a:solidFill>
              <a:latin typeface="文鼎PL细上海宋Uni" panose="02000509000000000000" charset="-122"/>
              <a:ea typeface="文鼎PL细上海宋Uni" panose="02000509000000000000" charset="-122"/>
              <a:sym typeface="宋体" panose="02010600030101010101" pitchFamily="2" charset="-122"/>
            </a:endParaRPr>
          </a:p>
        </p:txBody>
      </p:sp>
      <p:sp>
        <p:nvSpPr>
          <p:cNvPr id="7" name="六边形 10"/>
          <p:cNvSpPr>
            <a:spLocks noChangeArrowheads="1"/>
          </p:cNvSpPr>
          <p:nvPr/>
        </p:nvSpPr>
        <p:spPr bwMode="auto">
          <a:xfrm rot="5400000">
            <a:off x="4495799" y="2190405"/>
            <a:ext cx="3232150" cy="2205037"/>
          </a:xfrm>
          <a:prstGeom prst="hexagon">
            <a:avLst>
              <a:gd name="adj" fmla="val 25000"/>
              <a:gd name="vf" fmla="val 115470"/>
            </a:avLst>
          </a:prstGeom>
          <a:noFill/>
          <a:ln w="19050">
            <a:solidFill>
              <a:schemeClr val="tx1">
                <a:lumMod val="85000"/>
                <a:lumOff val="15000"/>
              </a:schemeClr>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a:solidFill>
                <a:srgbClr val="EF8570"/>
              </a:solidFill>
              <a:latin typeface="文鼎PL细上海宋Uni" panose="02000509000000000000" charset="-122"/>
              <a:ea typeface="文鼎PL细上海宋Uni" panose="02000509000000000000" charset="-122"/>
              <a:sym typeface="宋体" panose="02010600030101010101" pitchFamily="2" charset="-122"/>
            </a:endParaRPr>
          </a:p>
        </p:txBody>
      </p:sp>
      <p:sp>
        <p:nvSpPr>
          <p:cNvPr id="8" name="六边形 12"/>
          <p:cNvSpPr>
            <a:spLocks noChangeArrowheads="1"/>
          </p:cNvSpPr>
          <p:nvPr/>
        </p:nvSpPr>
        <p:spPr bwMode="auto">
          <a:xfrm rot="5400000">
            <a:off x="8180862" y="2191199"/>
            <a:ext cx="3232150" cy="2203450"/>
          </a:xfrm>
          <a:prstGeom prst="hexagon">
            <a:avLst>
              <a:gd name="adj" fmla="val 25018"/>
              <a:gd name="vf" fmla="val 115470"/>
            </a:avLst>
          </a:prstGeom>
          <a:noFill/>
          <a:ln w="19050">
            <a:solidFill>
              <a:schemeClr val="tx1">
                <a:lumMod val="95000"/>
                <a:lumOff val="5000"/>
              </a:schemeClr>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b="1">
              <a:solidFill>
                <a:srgbClr val="EF8570"/>
              </a:solidFill>
              <a:latin typeface="文鼎PL细上海宋Uni" panose="02000509000000000000" charset="-122"/>
              <a:ea typeface="文鼎PL细上海宋Uni" panose="02000509000000000000" charset="-122"/>
              <a:sym typeface="宋体" panose="02010600030101010101" pitchFamily="2" charset="-122"/>
            </a:endParaRPr>
          </a:p>
        </p:txBody>
      </p:sp>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61174" y="2182118"/>
            <a:ext cx="1441075" cy="1612631"/>
          </a:xfrm>
          <a:prstGeom prst="rect">
            <a:avLst/>
          </a:prstGeom>
        </p:spPr>
      </p:pic>
      <p:pic>
        <p:nvPicPr>
          <p:cNvPr id="22" name="图片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4585" y="2063447"/>
            <a:ext cx="1921113" cy="1785034"/>
          </a:xfrm>
          <a:prstGeom prst="rect">
            <a:avLst/>
          </a:prstGeom>
        </p:spPr>
      </p:pic>
      <p:pic>
        <p:nvPicPr>
          <p:cNvPr id="23" name="图片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28961" y="2092521"/>
            <a:ext cx="1926989" cy="1825081"/>
          </a:xfrm>
          <a:prstGeom prst="rect">
            <a:avLst/>
          </a:prstGeom>
        </p:spPr>
      </p:pic>
      <p:sp>
        <p:nvSpPr>
          <p:cNvPr id="13" name="矩形 12"/>
          <p:cNvSpPr/>
          <p:nvPr/>
        </p:nvSpPr>
        <p:spPr>
          <a:xfrm>
            <a:off x="1363610" y="970373"/>
            <a:ext cx="2316480" cy="521970"/>
          </a:xfrm>
          <a:prstGeom prst="rect">
            <a:avLst/>
          </a:prstGeom>
          <a:noFill/>
        </p:spPr>
        <p:txBody>
          <a:bodyPr wrap="none" lIns="91440" tIns="45720" rIns="91440" bIns="45720">
            <a:spAutoFit/>
            <a:scene3d>
              <a:camera prst="orthographicFront"/>
              <a:lightRig rig="threePt" dir="t"/>
            </a:scene3d>
          </a:bodyPr>
          <a:lstStyle/>
          <a:p>
            <a:pPr algn="ctr"/>
            <a:r>
              <a:rPr lang="zh-CN" altLang="en-US" sz="2800" b="1" dirty="0">
                <a:solidFill>
                  <a:srgbClr val="4E7999"/>
                </a:solidFill>
                <a:effectLst/>
                <a:latin typeface="微软雅黑" panose="020B0503020204020204" charset="-122"/>
                <a:ea typeface="微软雅黑" panose="020B0503020204020204" charset="-122"/>
              </a:rPr>
              <a:t>它们也有家人</a:t>
            </a:r>
          </a:p>
        </p:txBody>
      </p:sp>
      <p:sp>
        <p:nvSpPr>
          <p:cNvPr id="14" name="矩形 13"/>
          <p:cNvSpPr/>
          <p:nvPr/>
        </p:nvSpPr>
        <p:spPr>
          <a:xfrm>
            <a:off x="4400815" y="970373"/>
            <a:ext cx="3383280" cy="521970"/>
          </a:xfrm>
          <a:prstGeom prst="rect">
            <a:avLst/>
          </a:prstGeom>
          <a:noFill/>
        </p:spPr>
        <p:txBody>
          <a:bodyPr wrap="none" lIns="91440" tIns="45720" rIns="91440" bIns="45720">
            <a:spAutoFit/>
            <a:scene3d>
              <a:camera prst="orthographicFront"/>
              <a:lightRig rig="threePt" dir="t"/>
            </a:scene3d>
          </a:bodyPr>
          <a:lstStyle/>
          <a:p>
            <a:pPr algn="ctr"/>
            <a:r>
              <a:rPr lang="zh-CN" altLang="en-US" sz="2800" b="1" dirty="0">
                <a:ln w="11430"/>
                <a:solidFill>
                  <a:srgbClr val="4E7999"/>
                </a:solidFill>
                <a:effectLst/>
                <a:latin typeface="微软雅黑" panose="020B0503020204020204" charset="-122"/>
                <a:ea typeface="微软雅黑" panose="020B0503020204020204" charset="-122"/>
                <a:sym typeface="+mn-ea"/>
              </a:rPr>
              <a:t>它们也有自己的生活</a:t>
            </a:r>
          </a:p>
        </p:txBody>
      </p:sp>
      <p:sp>
        <p:nvSpPr>
          <p:cNvPr id="17" name="矩形 16"/>
          <p:cNvSpPr/>
          <p:nvPr/>
        </p:nvSpPr>
        <p:spPr>
          <a:xfrm>
            <a:off x="8902330" y="971008"/>
            <a:ext cx="1960880" cy="521970"/>
          </a:xfrm>
          <a:prstGeom prst="rect">
            <a:avLst/>
          </a:prstGeom>
          <a:noFill/>
        </p:spPr>
        <p:txBody>
          <a:bodyPr wrap="none" lIns="91440" tIns="45720" rIns="91440" bIns="45720">
            <a:spAutoFit/>
            <a:scene3d>
              <a:camera prst="orthographicFront"/>
              <a:lightRig rig="threePt" dir="t"/>
            </a:scene3d>
          </a:bodyPr>
          <a:lstStyle/>
          <a:p>
            <a:pPr algn="ctr"/>
            <a:r>
              <a:rPr lang="zh-CN" altLang="en-US" sz="2800" b="1" dirty="0">
                <a:solidFill>
                  <a:srgbClr val="4E7999"/>
                </a:solidFill>
                <a:effectLst/>
                <a:latin typeface="微软雅黑" panose="020B0503020204020204" charset="-122"/>
                <a:ea typeface="微软雅黑" panose="020B0503020204020204" charset="-122"/>
                <a:sym typeface="+mn-ea"/>
              </a:rPr>
              <a:t>请爱护它们</a:t>
            </a:r>
          </a:p>
        </p:txBody>
      </p:sp>
      <p:sp>
        <p:nvSpPr>
          <p:cNvPr id="12" name="矩形 11"/>
          <p:cNvSpPr/>
          <p:nvPr/>
        </p:nvSpPr>
        <p:spPr>
          <a:xfrm>
            <a:off x="69850" y="200025"/>
            <a:ext cx="3094691" cy="369332"/>
          </a:xfrm>
          <a:prstGeom prst="rect">
            <a:avLst/>
          </a:prstGeom>
        </p:spPr>
        <p:txBody>
          <a:bodyPr wrap="square">
            <a:spAutoFit/>
          </a:bodyPr>
          <a:lstStyle/>
          <a:p>
            <a:pPr lvl="0"/>
            <a:r>
              <a:rPr lang="zh-CN" altLang="en-US" b="1" dirty="0">
                <a:solidFill>
                  <a:srgbClr val="34705E"/>
                </a:solidFill>
                <a:latin typeface="微软雅黑" panose="020B0503020204020204" charset="-122"/>
                <a:ea typeface="微软雅黑" panose="020B0503020204020204" charset="-122"/>
                <a:sym typeface="+mn-ea"/>
              </a:rPr>
              <a:t>我们该怎么做呢</a:t>
            </a:r>
            <a:endParaRPr lang="zh-CN" altLang="en-US" b="1" dirty="0">
              <a:solidFill>
                <a:srgbClr val="34705E"/>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heckerboard(across)">
                                      <p:cBhvr>
                                        <p:cTn id="13" dur="500"/>
                                        <p:tgtEl>
                                          <p:spTgt spid="8"/>
                                        </p:tgtEl>
                                      </p:cBhvr>
                                    </p:animEffect>
                                  </p:childTnLst>
                                </p:cTn>
                              </p:par>
                              <p:par>
                                <p:cTn id="14" presetID="5" presetClass="entr" presetSubtype="1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checkerboard(across)">
                                      <p:cBhvr>
                                        <p:cTn id="16" dur="500"/>
                                        <p:tgtEl>
                                          <p:spTgt spid="21"/>
                                        </p:tgtEl>
                                      </p:cBhvr>
                                    </p:animEffect>
                                  </p:childTnLst>
                                </p:cTn>
                              </p:par>
                              <p:par>
                                <p:cTn id="17" presetID="5" presetClass="entr" presetSubtype="1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checkerboard(across)">
                                      <p:cBhvr>
                                        <p:cTn id="19" dur="500"/>
                                        <p:tgtEl>
                                          <p:spTgt spid="22"/>
                                        </p:tgtEl>
                                      </p:cBhvr>
                                    </p:animEffect>
                                  </p:childTnLst>
                                </p:cTn>
                              </p:par>
                              <p:par>
                                <p:cTn id="20" presetID="5" presetClass="entr" presetSubtype="1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checkerboard(across)">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descr="45c407e3387dca278e382816eec1a0d2"/>
          <p:cNvPicPr>
            <a:picLocks noChangeAspect="1"/>
          </p:cNvPicPr>
          <p:nvPr/>
        </p:nvPicPr>
        <p:blipFill>
          <a:blip r:embed="rId3"/>
          <a:stretch>
            <a:fillRect/>
          </a:stretch>
        </p:blipFill>
        <p:spPr>
          <a:xfrm>
            <a:off x="-11430" y="2477770"/>
            <a:ext cx="12197715" cy="4303395"/>
          </a:xfrm>
          <a:prstGeom prst="rect">
            <a:avLst/>
          </a:prstGeom>
        </p:spPr>
      </p:pic>
      <p:pic>
        <p:nvPicPr>
          <p:cNvPr id="4" name="图片 3" descr="5b6ce715ee482"/>
          <p:cNvPicPr>
            <a:picLocks noChangeAspect="1"/>
          </p:cNvPicPr>
          <p:nvPr/>
        </p:nvPicPr>
        <p:blipFill>
          <a:blip r:embed="rId4"/>
          <a:stretch>
            <a:fillRect/>
          </a:stretch>
        </p:blipFill>
        <p:spPr>
          <a:xfrm>
            <a:off x="3891915" y="3671570"/>
            <a:ext cx="4408805" cy="3109595"/>
          </a:xfrm>
          <a:prstGeom prst="rect">
            <a:avLst/>
          </a:prstGeom>
        </p:spPr>
      </p:pic>
      <p:pic>
        <p:nvPicPr>
          <p:cNvPr id="5" name="图片 4" descr="6e3e461d6fe4261ffac34bab182ac1ed"/>
          <p:cNvPicPr>
            <a:picLocks noChangeAspect="1"/>
          </p:cNvPicPr>
          <p:nvPr/>
        </p:nvPicPr>
        <p:blipFill>
          <a:blip r:embed="rId5"/>
          <a:stretch>
            <a:fillRect/>
          </a:stretch>
        </p:blipFill>
        <p:spPr>
          <a:xfrm>
            <a:off x="1730450" y="328370"/>
            <a:ext cx="8569960" cy="4753610"/>
          </a:xfrm>
          <a:prstGeom prst="rect">
            <a:avLst/>
          </a:prstGeom>
        </p:spPr>
      </p:pic>
      <p:sp>
        <p:nvSpPr>
          <p:cNvPr id="17" name="文本框 16"/>
          <p:cNvSpPr txBox="1"/>
          <p:nvPr/>
        </p:nvSpPr>
        <p:spPr>
          <a:xfrm>
            <a:off x="3018155" y="2376170"/>
            <a:ext cx="6953250" cy="1198880"/>
          </a:xfrm>
          <a:prstGeom prst="rect">
            <a:avLst/>
          </a:prstGeom>
          <a:noFill/>
        </p:spPr>
        <p:txBody>
          <a:bodyPr wrap="square" rtlCol="0">
            <a:spAutoFit/>
          </a:bodyPr>
          <a:lstStyle/>
          <a:p>
            <a:pPr algn="l"/>
            <a:r>
              <a:rPr lang="zh-CN" altLang="en-US" sz="7200" dirty="0">
                <a:solidFill>
                  <a:srgbClr val="476682"/>
                </a:solidFill>
                <a:latin typeface="方正稚艺简体" panose="03000509000000000000" pitchFamily="65" charset="-122"/>
                <a:ea typeface="方正稚艺简体" panose="03000509000000000000" pitchFamily="65" charset="-122"/>
                <a:sym typeface="+mn-ea"/>
              </a:rPr>
              <a:t>世界动物日介绍</a:t>
            </a:r>
            <a:endParaRPr lang="zh-CN" altLang="en-US" sz="7200" b="1" dirty="0">
              <a:solidFill>
                <a:srgbClr val="476682"/>
              </a:solidFill>
              <a:latin typeface="方正稚艺简体" panose="03000509000000000000" pitchFamily="65" charset="-122"/>
              <a:ea typeface="方正稚艺简体" panose="03000509000000000000" pitchFamily="65" charset="-122"/>
              <a:cs typeface="★儿童字体——迷你简卡通" panose="03000509000000000000" charset="-122"/>
              <a:sym typeface="+mn-ea"/>
            </a:endParaRPr>
          </a:p>
        </p:txBody>
      </p:sp>
      <p:sp>
        <p:nvSpPr>
          <p:cNvPr id="27" name="文本框 26"/>
          <p:cNvSpPr txBox="1"/>
          <p:nvPr/>
        </p:nvSpPr>
        <p:spPr>
          <a:xfrm>
            <a:off x="5931535" y="1053465"/>
            <a:ext cx="771365" cy="1569660"/>
          </a:xfrm>
          <a:prstGeom prst="rect">
            <a:avLst/>
          </a:prstGeom>
          <a:noFill/>
        </p:spPr>
        <p:txBody>
          <a:bodyPr wrap="none" rtlCol="0">
            <a:spAutoFit/>
          </a:bodyPr>
          <a:lstStyle/>
          <a:p>
            <a:r>
              <a:rPr lang="en-US" altLang="zh-CN" sz="9600" b="1" dirty="0">
                <a:solidFill>
                  <a:srgbClr val="476682"/>
                </a:solidFill>
                <a:latin typeface="方正稚艺简体" panose="03000509000000000000" pitchFamily="65" charset="-122"/>
                <a:ea typeface="方正稚艺简体" panose="03000509000000000000" pitchFamily="65" charset="-122"/>
              </a:rPr>
              <a:t>1</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6ccb8bc6dbe83c6ae811819d70909b6f"/>
          <p:cNvPicPr>
            <a:picLocks noChangeAspect="1"/>
          </p:cNvPicPr>
          <p:nvPr/>
        </p:nvPicPr>
        <p:blipFill>
          <a:blip r:embed="rId3"/>
          <a:srcRect t="81605"/>
          <a:stretch>
            <a:fillRect/>
          </a:stretch>
        </p:blipFill>
        <p:spPr>
          <a:xfrm>
            <a:off x="12700" y="6253480"/>
            <a:ext cx="12165965" cy="653415"/>
          </a:xfrm>
          <a:prstGeom prst="rect">
            <a:avLst/>
          </a:prstGeom>
        </p:spPr>
      </p:pic>
      <p:sp>
        <p:nvSpPr>
          <p:cNvPr id="3" name="内容占位符 2"/>
          <p:cNvSpPr>
            <a:spLocks noGrp="1"/>
          </p:cNvSpPr>
          <p:nvPr>
            <p:ph idx="1"/>
          </p:nvPr>
        </p:nvSpPr>
        <p:spPr>
          <a:xfrm>
            <a:off x="1855694" y="200025"/>
            <a:ext cx="8812306" cy="4514579"/>
          </a:xfrm>
        </p:spPr>
        <p:txBody>
          <a:bodyPr>
            <a:noAutofit/>
          </a:bodyPr>
          <a:lstStyle/>
          <a:p>
            <a:pPr marL="0" indent="0">
              <a:lnSpc>
                <a:spcPct val="90000"/>
              </a:lnSpc>
              <a:buNone/>
            </a:pPr>
            <a:r>
              <a:rPr lang="en-US" altLang="zh-CN" sz="2000" b="1" dirty="0">
                <a:solidFill>
                  <a:srgbClr val="476682"/>
                </a:solidFill>
                <a:latin typeface="微软雅黑" panose="020B0503020204020204" charset="-122"/>
                <a:ea typeface="微软雅黑" panose="020B0503020204020204" charset="-122"/>
                <a:cs typeface="微软雅黑" panose="020B0503020204020204" charset="-122"/>
              </a:rPr>
              <a:t>1.</a:t>
            </a:r>
            <a:r>
              <a:rPr lang="zh-CN" altLang="en-US" sz="2000" b="1" dirty="0">
                <a:solidFill>
                  <a:srgbClr val="FF999B"/>
                </a:solidFill>
                <a:latin typeface="微软雅黑" panose="020B0503020204020204" charset="-122"/>
                <a:ea typeface="微软雅黑" panose="020B0503020204020204" charset="-122"/>
                <a:cs typeface="微软雅黑" panose="020B0503020204020204" charset="-122"/>
              </a:rPr>
              <a:t>勿扰</a:t>
            </a:r>
            <a:r>
              <a:rPr lang="zh-CN" altLang="en-US" sz="2000" dirty="0">
                <a:solidFill>
                  <a:srgbClr val="476682"/>
                </a:solidFill>
                <a:latin typeface="微软雅黑" panose="020B0503020204020204" charset="-122"/>
                <a:ea typeface="微软雅黑" panose="020B0503020204020204" charset="-122"/>
                <a:cs typeface="微软雅黑" panose="020B0503020204020204" charset="-122"/>
              </a:rPr>
              <a:t>：对动物最好的保护，就是不干扰它们的自由生活。</a:t>
            </a:r>
          </a:p>
          <a:p>
            <a:pPr marL="0" indent="0">
              <a:lnSpc>
                <a:spcPct val="90000"/>
              </a:lnSpc>
              <a:buNone/>
            </a:pPr>
            <a:br>
              <a:rPr lang="zh-CN" altLang="en-US" sz="2000" dirty="0">
                <a:solidFill>
                  <a:srgbClr val="476682"/>
                </a:solidFill>
                <a:latin typeface="微软雅黑" panose="020B0503020204020204" charset="-122"/>
                <a:ea typeface="微软雅黑" panose="020B0503020204020204" charset="-122"/>
                <a:cs typeface="微软雅黑" panose="020B0503020204020204" charset="-122"/>
              </a:rPr>
            </a:br>
            <a:r>
              <a:rPr lang="en-US" altLang="zh-CN" sz="2000" b="1" dirty="0">
                <a:solidFill>
                  <a:srgbClr val="476682"/>
                </a:solidFill>
                <a:latin typeface="微软雅黑" panose="020B0503020204020204" charset="-122"/>
                <a:ea typeface="微软雅黑" panose="020B0503020204020204" charset="-122"/>
                <a:cs typeface="微软雅黑" panose="020B0503020204020204" charset="-122"/>
              </a:rPr>
              <a:t>2.</a:t>
            </a:r>
            <a:r>
              <a:rPr lang="zh-CN" altLang="en-US" sz="2000" b="1" dirty="0">
                <a:solidFill>
                  <a:srgbClr val="FF999B"/>
                </a:solidFill>
                <a:latin typeface="微软雅黑" panose="020B0503020204020204" charset="-122"/>
                <a:ea typeface="微软雅黑" panose="020B0503020204020204" charset="-122"/>
                <a:cs typeface="微软雅黑" panose="020B0503020204020204" charset="-122"/>
              </a:rPr>
              <a:t>勿买</a:t>
            </a:r>
            <a:r>
              <a:rPr lang="zh-CN" altLang="en-US" sz="2000" dirty="0">
                <a:solidFill>
                  <a:srgbClr val="476682"/>
                </a:solidFill>
                <a:latin typeface="微软雅黑" panose="020B0503020204020204" charset="-122"/>
                <a:ea typeface="微软雅黑" panose="020B0503020204020204" charset="-122"/>
                <a:cs typeface="微软雅黑" panose="020B0503020204020204" charset="-122"/>
              </a:rPr>
              <a:t>：偷猎背后，是仍然存在的消费市场。 野生动物不是商品，不要购买野生动物制品，否则，你很可能成为间接屠杀者。不要与野生动物付费合影。这些动物大部分是从野外捕获的，在游客面前之所以很“听话”，是由于它们可能服用了药物或经历过残酷训练。</a:t>
            </a:r>
          </a:p>
          <a:p>
            <a:pPr marL="0" indent="0">
              <a:lnSpc>
                <a:spcPct val="90000"/>
              </a:lnSpc>
              <a:buNone/>
            </a:pPr>
            <a:br>
              <a:rPr lang="zh-CN" altLang="en-US" sz="2000" dirty="0">
                <a:solidFill>
                  <a:srgbClr val="476682"/>
                </a:solidFill>
                <a:latin typeface="微软雅黑" panose="020B0503020204020204" charset="-122"/>
                <a:ea typeface="微软雅黑" panose="020B0503020204020204" charset="-122"/>
                <a:cs typeface="微软雅黑" panose="020B0503020204020204" charset="-122"/>
              </a:rPr>
            </a:br>
            <a:r>
              <a:rPr lang="en-US" altLang="zh-CN" sz="2000" b="1" dirty="0">
                <a:solidFill>
                  <a:srgbClr val="476682"/>
                </a:solidFill>
                <a:latin typeface="微软雅黑" panose="020B0503020204020204" charset="-122"/>
                <a:ea typeface="微软雅黑" panose="020B0503020204020204" charset="-122"/>
                <a:cs typeface="微软雅黑" panose="020B0503020204020204" charset="-122"/>
              </a:rPr>
              <a:t>3. </a:t>
            </a:r>
            <a:r>
              <a:rPr lang="zh-CN" altLang="en-US" sz="2000" b="1" dirty="0">
                <a:solidFill>
                  <a:srgbClr val="FF999B"/>
                </a:solidFill>
                <a:latin typeface="微软雅黑" panose="020B0503020204020204" charset="-122"/>
                <a:ea typeface="微软雅黑" panose="020B0503020204020204" charset="-122"/>
                <a:cs typeface="微软雅黑" panose="020B0503020204020204" charset="-122"/>
              </a:rPr>
              <a:t>勿辱</a:t>
            </a:r>
            <a:r>
              <a:rPr lang="zh-CN" altLang="en-US" sz="2000" dirty="0">
                <a:solidFill>
                  <a:srgbClr val="476682"/>
                </a:solidFill>
                <a:latin typeface="微软雅黑" panose="020B0503020204020204" charset="-122"/>
                <a:ea typeface="微软雅黑" panose="020B0503020204020204" charset="-122"/>
                <a:cs typeface="微软雅黑" panose="020B0503020204020204" charset="-122"/>
              </a:rPr>
              <a:t>：圈养的海豚、鲸等海洋哺乳类无法满足其对动物福利的要求。应避免参观和参与圈养和展示海洋动物的场所及活动（如与海豚游泳），即便这些场所和活动看上去很有趣并可能出于教育目的。这些场所和活动却给动物造成了压力，也违背它们的天性。</a:t>
            </a:r>
          </a:p>
          <a:p>
            <a:pPr marL="0" indent="0">
              <a:lnSpc>
                <a:spcPct val="90000"/>
              </a:lnSpc>
              <a:buNone/>
            </a:pPr>
            <a:br>
              <a:rPr lang="zh-CN" altLang="en-US" sz="2000" dirty="0">
                <a:solidFill>
                  <a:srgbClr val="476682"/>
                </a:solidFill>
                <a:latin typeface="微软雅黑" panose="020B0503020204020204" charset="-122"/>
                <a:ea typeface="微软雅黑" panose="020B0503020204020204" charset="-122"/>
                <a:cs typeface="微软雅黑" panose="020B0503020204020204" charset="-122"/>
              </a:rPr>
            </a:br>
            <a:r>
              <a:rPr lang="en-US" altLang="zh-CN" sz="2000" b="1" dirty="0">
                <a:solidFill>
                  <a:srgbClr val="476682"/>
                </a:solidFill>
                <a:latin typeface="微软雅黑" panose="020B0503020204020204" charset="-122"/>
                <a:ea typeface="微软雅黑" panose="020B0503020204020204" charset="-122"/>
                <a:cs typeface="微软雅黑" panose="020B0503020204020204" charset="-122"/>
              </a:rPr>
              <a:t>4</a:t>
            </a:r>
            <a:r>
              <a:rPr lang="en-US" altLang="zh-CN" sz="2000" b="1" dirty="0">
                <a:solidFill>
                  <a:srgbClr val="FF999B"/>
                </a:solidFill>
                <a:latin typeface="微软雅黑" panose="020B0503020204020204" charset="-122"/>
                <a:ea typeface="微软雅黑" panose="020B0503020204020204" charset="-122"/>
                <a:cs typeface="微软雅黑" panose="020B0503020204020204" charset="-122"/>
              </a:rPr>
              <a:t>.</a:t>
            </a:r>
            <a:r>
              <a:rPr lang="zh-CN" altLang="en-US" sz="2000" b="1" dirty="0">
                <a:solidFill>
                  <a:srgbClr val="FF999B"/>
                </a:solidFill>
                <a:latin typeface="微软雅黑" panose="020B0503020204020204" charset="-122"/>
                <a:ea typeface="微软雅黑" panose="020B0503020204020204" charset="-122"/>
                <a:cs typeface="微软雅黑" panose="020B0503020204020204" charset="-122"/>
              </a:rPr>
              <a:t>勿食</a:t>
            </a:r>
            <a:r>
              <a:rPr lang="zh-CN" altLang="en-US" sz="2000" dirty="0">
                <a:solidFill>
                  <a:srgbClr val="476682"/>
                </a:solidFill>
                <a:latin typeface="微软雅黑" panose="020B0503020204020204" charset="-122"/>
                <a:ea typeface="微软雅黑" panose="020B0503020204020204" charset="-122"/>
                <a:cs typeface="微软雅黑" panose="020B0503020204020204" charset="-122"/>
              </a:rPr>
              <a:t>：不吃野味</a:t>
            </a:r>
            <a:r>
              <a:rPr lang="en-US" altLang="zh-CN" sz="2000" dirty="0">
                <a:solidFill>
                  <a:srgbClr val="476682"/>
                </a:solidFill>
                <a:latin typeface="微软雅黑" panose="020B0503020204020204" charset="-122"/>
                <a:ea typeface="微软雅黑" panose="020B0503020204020204" charset="-122"/>
                <a:cs typeface="微软雅黑" panose="020B0503020204020204" charset="-122"/>
              </a:rPr>
              <a:t>,</a:t>
            </a:r>
            <a:r>
              <a:rPr lang="zh-CN" altLang="en-US" sz="2000" dirty="0">
                <a:solidFill>
                  <a:srgbClr val="476682"/>
                </a:solidFill>
                <a:latin typeface="微软雅黑" panose="020B0503020204020204" charset="-122"/>
                <a:ea typeface="微软雅黑" panose="020B0503020204020204" charset="-122"/>
                <a:cs typeface="微软雅黑" panose="020B0503020204020204" charset="-122"/>
              </a:rPr>
              <a:t>莫为口腹之欲，去做饕餮之徒。</a:t>
            </a:r>
          </a:p>
          <a:p>
            <a:pPr marL="0" indent="0">
              <a:lnSpc>
                <a:spcPct val="90000"/>
              </a:lnSpc>
              <a:buNone/>
            </a:pPr>
            <a:br>
              <a:rPr lang="zh-CN" altLang="en-US" sz="2000" dirty="0">
                <a:solidFill>
                  <a:srgbClr val="476682"/>
                </a:solidFill>
                <a:latin typeface="微软雅黑" panose="020B0503020204020204" charset="-122"/>
                <a:ea typeface="微软雅黑" panose="020B0503020204020204" charset="-122"/>
                <a:cs typeface="微软雅黑" panose="020B0503020204020204" charset="-122"/>
              </a:rPr>
            </a:br>
            <a:r>
              <a:rPr lang="en-US" altLang="zh-CN" sz="2000" b="1" dirty="0">
                <a:solidFill>
                  <a:srgbClr val="476682"/>
                </a:solidFill>
                <a:latin typeface="微软雅黑" panose="020B0503020204020204" charset="-122"/>
                <a:ea typeface="微软雅黑" panose="020B0503020204020204" charset="-122"/>
                <a:cs typeface="微软雅黑" panose="020B0503020204020204" charset="-122"/>
              </a:rPr>
              <a:t>5.</a:t>
            </a:r>
            <a:r>
              <a:rPr lang="zh-CN" altLang="en-US" sz="2000" dirty="0">
                <a:solidFill>
                  <a:srgbClr val="476682"/>
                </a:solidFill>
                <a:latin typeface="微软雅黑" panose="020B0503020204020204" charset="-122"/>
                <a:ea typeface="微软雅黑" panose="020B0503020204020204" charset="-122"/>
                <a:cs typeface="微软雅黑" panose="020B0503020204020204" charset="-122"/>
              </a:rPr>
              <a:t>最好在自然环境下观赏野生动物。许多动物园的饲养环境非常恶劣，连动物的基本需求都得不到满足。如果决定参观动物园，请事先了解该动物园是否遵守世界动物园及水族馆协会制定的</a:t>
            </a:r>
            <a:r>
              <a:rPr lang="en-US" altLang="zh-CN" sz="2000" dirty="0">
                <a:solidFill>
                  <a:srgbClr val="476682"/>
                </a:solidFill>
                <a:latin typeface="微软雅黑" panose="020B0503020204020204" charset="-122"/>
                <a:ea typeface="微软雅黑" panose="020B0503020204020204" charset="-122"/>
                <a:cs typeface="微软雅黑" panose="020B0503020204020204" charset="-122"/>
              </a:rPr>
              <a:t>《</a:t>
            </a:r>
            <a:r>
              <a:rPr lang="zh-CN" altLang="en-US" sz="2000" dirty="0">
                <a:solidFill>
                  <a:srgbClr val="476682"/>
                </a:solidFill>
                <a:latin typeface="微软雅黑" panose="020B0503020204020204" charset="-122"/>
                <a:ea typeface="微软雅黑" panose="020B0503020204020204" charset="-122"/>
                <a:cs typeface="微软雅黑" panose="020B0503020204020204" charset="-122"/>
              </a:rPr>
              <a:t>道德规范</a:t>
            </a:r>
            <a:r>
              <a:rPr lang="en-US" altLang="zh-CN" sz="2000" dirty="0">
                <a:solidFill>
                  <a:srgbClr val="476682"/>
                </a:solidFill>
                <a:latin typeface="微软雅黑" panose="020B0503020204020204" charset="-122"/>
                <a:ea typeface="微软雅黑" panose="020B0503020204020204" charset="-122"/>
                <a:cs typeface="微软雅黑" panose="020B0503020204020204" charset="-122"/>
              </a:rPr>
              <a:t>》</a:t>
            </a:r>
            <a:r>
              <a:rPr lang="zh-CN" altLang="en-US" sz="2000" dirty="0">
                <a:solidFill>
                  <a:srgbClr val="476682"/>
                </a:solidFill>
                <a:latin typeface="微软雅黑" panose="020B0503020204020204" charset="-122"/>
                <a:ea typeface="微软雅黑" panose="020B0503020204020204" charset="-122"/>
                <a:cs typeface="微软雅黑" panose="020B0503020204020204" charset="-122"/>
              </a:rPr>
              <a:t>。</a:t>
            </a:r>
          </a:p>
          <a:p>
            <a:pPr marL="0" indent="0">
              <a:lnSpc>
                <a:spcPct val="90000"/>
              </a:lnSpc>
              <a:buNone/>
            </a:pPr>
            <a:br>
              <a:rPr lang="zh-CN" altLang="en-US" sz="2000" dirty="0">
                <a:solidFill>
                  <a:srgbClr val="476682"/>
                </a:solidFill>
                <a:latin typeface="微软雅黑" panose="020B0503020204020204" charset="-122"/>
                <a:ea typeface="微软雅黑" panose="020B0503020204020204" charset="-122"/>
                <a:cs typeface="微软雅黑" panose="020B0503020204020204" charset="-122"/>
              </a:rPr>
            </a:br>
            <a:r>
              <a:rPr lang="en-US" altLang="zh-CN" sz="2000" b="1" dirty="0">
                <a:solidFill>
                  <a:srgbClr val="476682"/>
                </a:solidFill>
                <a:latin typeface="微软雅黑" panose="020B0503020204020204" charset="-122"/>
                <a:ea typeface="微软雅黑" panose="020B0503020204020204" charset="-122"/>
                <a:cs typeface="微软雅黑" panose="020B0503020204020204" charset="-122"/>
              </a:rPr>
              <a:t>6. </a:t>
            </a:r>
            <a:r>
              <a:rPr lang="zh-CN" altLang="en-US" sz="2000" b="1" dirty="0">
                <a:solidFill>
                  <a:srgbClr val="476682"/>
                </a:solidFill>
                <a:latin typeface="微软雅黑" panose="020B0503020204020204" charset="-122"/>
                <a:ea typeface="微软雅黑" panose="020B0503020204020204" charset="-122"/>
                <a:cs typeface="微软雅黑" panose="020B0503020204020204" charset="-122"/>
              </a:rPr>
              <a:t>做保护志愿者，积极举报违法者。</a:t>
            </a:r>
            <a:br>
              <a:rPr lang="zh-CN" altLang="en-US" sz="2000" dirty="0">
                <a:solidFill>
                  <a:srgbClr val="476682"/>
                </a:solidFill>
                <a:latin typeface="微软雅黑" panose="020B0503020204020204" charset="-122"/>
                <a:ea typeface="微软雅黑" panose="020B0503020204020204" charset="-122"/>
                <a:cs typeface="微软雅黑" panose="020B0503020204020204" charset="-122"/>
              </a:rPr>
            </a:br>
            <a:endParaRPr lang="zh-CN" altLang="en-US" sz="2000" dirty="0">
              <a:solidFill>
                <a:srgbClr val="476682"/>
              </a:solidFill>
              <a:latin typeface="微软雅黑" panose="020B0503020204020204" charset="-122"/>
              <a:ea typeface="微软雅黑" panose="020B0503020204020204" charset="-122"/>
              <a:cs typeface="微软雅黑" panose="020B0503020204020204" charset="-122"/>
            </a:endParaRPr>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100" y="4340729"/>
            <a:ext cx="2569210" cy="2563121"/>
          </a:xfrm>
          <a:prstGeom prst="rect">
            <a:avLst/>
          </a:prstGeom>
        </p:spPr>
      </p:pic>
      <p:pic>
        <p:nvPicPr>
          <p:cNvPr id="13" name="图片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91750" y="4716457"/>
            <a:ext cx="2054860" cy="2030741"/>
          </a:xfrm>
          <a:prstGeom prst="rect">
            <a:avLst/>
          </a:prstGeom>
        </p:spPr>
      </p:pic>
      <p:pic>
        <p:nvPicPr>
          <p:cNvPr id="7173" name="图片 20"/>
          <p:cNvPicPr>
            <a:picLocks noChangeAspect="1"/>
          </p:cNvPicPr>
          <p:nvPr/>
        </p:nvPicPr>
        <p:blipFill>
          <a:blip r:embed="rId6"/>
          <a:stretch>
            <a:fillRect/>
          </a:stretch>
        </p:blipFill>
        <p:spPr>
          <a:xfrm>
            <a:off x="10614245" y="0"/>
            <a:ext cx="1492250" cy="1360170"/>
          </a:xfrm>
          <a:prstGeom prst="rect">
            <a:avLst/>
          </a:prstGeom>
          <a:noFill/>
          <a:ln w="9525">
            <a:noFill/>
          </a:ln>
        </p:spPr>
      </p:pic>
      <p:pic>
        <p:nvPicPr>
          <p:cNvPr id="8" name="图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3000000">
            <a:off x="10883265" y="1935480"/>
            <a:ext cx="1007745" cy="1032510"/>
          </a:xfrm>
          <a:prstGeom prst="rect">
            <a:avLst/>
          </a:prstGeom>
        </p:spPr>
      </p:pic>
      <p:sp>
        <p:nvSpPr>
          <p:cNvPr id="10" name="矩形 9"/>
          <p:cNvSpPr/>
          <p:nvPr/>
        </p:nvSpPr>
        <p:spPr>
          <a:xfrm>
            <a:off x="69850" y="200025"/>
            <a:ext cx="3094691" cy="369332"/>
          </a:xfrm>
          <a:prstGeom prst="rect">
            <a:avLst/>
          </a:prstGeom>
        </p:spPr>
        <p:txBody>
          <a:bodyPr wrap="square">
            <a:spAutoFit/>
          </a:bodyPr>
          <a:lstStyle/>
          <a:p>
            <a:pPr lvl="0"/>
            <a:r>
              <a:rPr lang="zh-CN" altLang="en-US" b="1" dirty="0">
                <a:solidFill>
                  <a:srgbClr val="34705E"/>
                </a:solidFill>
                <a:latin typeface="微软雅黑" panose="020B0503020204020204" charset="-122"/>
                <a:ea typeface="微软雅黑" panose="020B0503020204020204" charset="-122"/>
                <a:sym typeface="+mn-ea"/>
              </a:rPr>
              <a:t>我们该怎么做呢</a:t>
            </a:r>
            <a:endParaRPr lang="zh-CN" altLang="en-US" b="1" dirty="0">
              <a:solidFill>
                <a:srgbClr val="34705E"/>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blinds(horizontal)">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blinds(horizontal)">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blinds(horizontal)">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blinds(horizontal)">
                                      <p:cBhvr>
                                        <p:cTn id="31" dur="5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blinds(horizontal)">
                                      <p:cBhvr>
                                        <p:cTn id="36" dur="500"/>
                                        <p:tgtEl>
                                          <p:spTgt spid="3">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blinds(horizontal)">
                                      <p:cBhvr>
                                        <p:cTn id="41" dur="500"/>
                                        <p:tgtEl>
                                          <p:spTgt spid="3">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0" presetClass="entr" presetSubtype="0" fill="hold" grpId="1" nodeType="clickEffect">
                                  <p:stCondLst>
                                    <p:cond delay="0"/>
                                  </p:stCondLst>
                                  <p:childTnLst>
                                    <p:set>
                                      <p:cBhvr>
                                        <p:cTn id="45" dur="1" fill="hold">
                                          <p:stCondLst>
                                            <p:cond delay="0"/>
                                          </p:stCondLst>
                                        </p:cTn>
                                        <p:tgtEl>
                                          <p:spTgt spid="3">
                                            <p:txEl>
                                              <p:pRg st="0" end="0"/>
                                            </p:txEl>
                                          </p:spTgt>
                                        </p:tgtEl>
                                        <p:attrNameLst>
                                          <p:attrName>style.visibility</p:attrName>
                                        </p:attrNameLst>
                                      </p:cBhvr>
                                      <p:to>
                                        <p:strVal val="visible"/>
                                      </p:to>
                                    </p:set>
                                    <p:animEffect transition="in" filter="wedge">
                                      <p:cBhvr>
                                        <p:cTn id="46" dur="2000"/>
                                        <p:tgtEl>
                                          <p:spTgt spid="3">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0" presetClass="entr" presetSubtype="0" fill="hold" grpId="1" nodeType="clickEffect">
                                  <p:stCondLst>
                                    <p:cond delay="0"/>
                                  </p:stCondLst>
                                  <p:childTnLst>
                                    <p:set>
                                      <p:cBhvr>
                                        <p:cTn id="50" dur="1" fill="hold">
                                          <p:stCondLst>
                                            <p:cond delay="0"/>
                                          </p:stCondLst>
                                        </p:cTn>
                                        <p:tgtEl>
                                          <p:spTgt spid="3">
                                            <p:txEl>
                                              <p:pRg st="1" end="1"/>
                                            </p:txEl>
                                          </p:spTgt>
                                        </p:tgtEl>
                                        <p:attrNameLst>
                                          <p:attrName>style.visibility</p:attrName>
                                        </p:attrNameLst>
                                      </p:cBhvr>
                                      <p:to>
                                        <p:strVal val="visible"/>
                                      </p:to>
                                    </p:set>
                                    <p:animEffect transition="in" filter="wedge">
                                      <p:cBhvr>
                                        <p:cTn id="51" dur="2000"/>
                                        <p:tgtEl>
                                          <p:spTgt spid="3">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0" presetClass="entr" presetSubtype="0" fill="hold" grpId="1" nodeType="clickEffect">
                                  <p:stCondLst>
                                    <p:cond delay="0"/>
                                  </p:stCondLst>
                                  <p:childTnLst>
                                    <p:set>
                                      <p:cBhvr>
                                        <p:cTn id="55" dur="1" fill="hold">
                                          <p:stCondLst>
                                            <p:cond delay="0"/>
                                          </p:stCondLst>
                                        </p:cTn>
                                        <p:tgtEl>
                                          <p:spTgt spid="3">
                                            <p:txEl>
                                              <p:pRg st="2" end="2"/>
                                            </p:txEl>
                                          </p:spTgt>
                                        </p:tgtEl>
                                        <p:attrNameLst>
                                          <p:attrName>style.visibility</p:attrName>
                                        </p:attrNameLst>
                                      </p:cBhvr>
                                      <p:to>
                                        <p:strVal val="visible"/>
                                      </p:to>
                                    </p:set>
                                    <p:animEffect transition="in" filter="wedge">
                                      <p:cBhvr>
                                        <p:cTn id="56" dur="2000"/>
                                        <p:tgtEl>
                                          <p:spTgt spid="3">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0" presetClass="entr" presetSubtype="0" fill="hold" grpId="1"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edge">
                                      <p:cBhvr>
                                        <p:cTn id="61" dur="2000"/>
                                        <p:tgtEl>
                                          <p:spTgt spid="3">
                                            <p:txEl>
                                              <p:pRg st="3" end="3"/>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0" presetClass="entr" presetSubtype="0" fill="hold" grpId="1" nodeType="clickEffect">
                                  <p:stCondLst>
                                    <p:cond delay="0"/>
                                  </p:stCondLst>
                                  <p:childTnLst>
                                    <p:set>
                                      <p:cBhvr>
                                        <p:cTn id="65" dur="1" fill="hold">
                                          <p:stCondLst>
                                            <p:cond delay="0"/>
                                          </p:stCondLst>
                                        </p:cTn>
                                        <p:tgtEl>
                                          <p:spTgt spid="3">
                                            <p:txEl>
                                              <p:pRg st="4" end="4"/>
                                            </p:txEl>
                                          </p:spTgt>
                                        </p:tgtEl>
                                        <p:attrNameLst>
                                          <p:attrName>style.visibility</p:attrName>
                                        </p:attrNameLst>
                                      </p:cBhvr>
                                      <p:to>
                                        <p:strVal val="visible"/>
                                      </p:to>
                                    </p:set>
                                    <p:animEffect transition="in" filter="wedge">
                                      <p:cBhvr>
                                        <p:cTn id="66" dur="2000"/>
                                        <p:tgtEl>
                                          <p:spTgt spid="3">
                                            <p:txEl>
                                              <p:pRg st="4" end="4"/>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0" presetClass="entr" presetSubtype="0" fill="hold" grpId="1" nodeType="clickEffect">
                                  <p:stCondLst>
                                    <p:cond delay="0"/>
                                  </p:stCondLst>
                                  <p:childTnLst>
                                    <p:set>
                                      <p:cBhvr>
                                        <p:cTn id="70" dur="1" fill="hold">
                                          <p:stCondLst>
                                            <p:cond delay="0"/>
                                          </p:stCondLst>
                                        </p:cTn>
                                        <p:tgtEl>
                                          <p:spTgt spid="3">
                                            <p:txEl>
                                              <p:pRg st="5" end="5"/>
                                            </p:txEl>
                                          </p:spTgt>
                                        </p:tgtEl>
                                        <p:attrNameLst>
                                          <p:attrName>style.visibility</p:attrName>
                                        </p:attrNameLst>
                                      </p:cBhvr>
                                      <p:to>
                                        <p:strVal val="visible"/>
                                      </p:to>
                                    </p:set>
                                    <p:animEffect transition="in" filter="wedge">
                                      <p:cBhvr>
                                        <p:cTn id="71"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6ccb8bc6dbe83c6ae811819d70909b6f"/>
          <p:cNvPicPr>
            <a:picLocks noChangeAspect="1"/>
          </p:cNvPicPr>
          <p:nvPr/>
        </p:nvPicPr>
        <p:blipFill>
          <a:blip r:embed="rId3"/>
          <a:stretch>
            <a:fillRect/>
          </a:stretch>
        </p:blipFill>
        <p:spPr>
          <a:xfrm>
            <a:off x="-62230" y="3323590"/>
            <a:ext cx="12261215" cy="3552190"/>
          </a:xfrm>
          <a:prstGeom prst="rect">
            <a:avLst/>
          </a:prstGeom>
        </p:spPr>
      </p:pic>
      <p:pic>
        <p:nvPicPr>
          <p:cNvPr id="8" name="图片 7" descr="5b84d581c090e"/>
          <p:cNvPicPr>
            <a:picLocks noChangeAspect="1"/>
          </p:cNvPicPr>
          <p:nvPr/>
        </p:nvPicPr>
        <p:blipFill>
          <a:blip r:embed="rId4"/>
          <a:stretch>
            <a:fillRect/>
          </a:stretch>
        </p:blipFill>
        <p:spPr>
          <a:xfrm>
            <a:off x="7315200" y="3020060"/>
            <a:ext cx="4152900" cy="3530600"/>
          </a:xfrm>
          <a:prstGeom prst="rect">
            <a:avLst/>
          </a:prstGeom>
        </p:spPr>
      </p:pic>
      <p:pic>
        <p:nvPicPr>
          <p:cNvPr id="10" name="图片 9" descr="4882b81963c7890ba359219a1cae8499"/>
          <p:cNvPicPr>
            <a:picLocks noChangeAspect="1"/>
          </p:cNvPicPr>
          <p:nvPr/>
        </p:nvPicPr>
        <p:blipFill>
          <a:blip r:embed="rId5"/>
          <a:stretch>
            <a:fillRect/>
          </a:stretch>
        </p:blipFill>
        <p:spPr>
          <a:xfrm flipH="1">
            <a:off x="1115060" y="410845"/>
            <a:ext cx="6200140" cy="6035675"/>
          </a:xfrm>
          <a:prstGeom prst="rect">
            <a:avLst/>
          </a:prstGeom>
        </p:spPr>
      </p:pic>
      <p:sp>
        <p:nvSpPr>
          <p:cNvPr id="16" name="文本框 15"/>
          <p:cNvSpPr txBox="1"/>
          <p:nvPr/>
        </p:nvSpPr>
        <p:spPr>
          <a:xfrm>
            <a:off x="2100580" y="1535430"/>
            <a:ext cx="4229100" cy="3415030"/>
          </a:xfrm>
          <a:prstGeom prst="rect">
            <a:avLst/>
          </a:prstGeom>
          <a:noFill/>
        </p:spPr>
        <p:txBody>
          <a:bodyPr wrap="square" rtlCol="0">
            <a:spAutoFit/>
          </a:bodyPr>
          <a:lstStyle/>
          <a:p>
            <a:pPr algn="ctr">
              <a:lnSpc>
                <a:spcPct val="150000"/>
              </a:lnSpc>
            </a:pPr>
            <a:r>
              <a:rPr lang="zh-CN" altLang="en-US" b="1" dirty="0">
                <a:solidFill>
                  <a:srgbClr val="476682"/>
                </a:solidFill>
                <a:latin typeface="微软雅黑" panose="020B0503020204020204" charset="-122"/>
                <a:ea typeface="微软雅黑" panose="020B0503020204020204" charset="-122"/>
                <a:cs typeface="微软雅黑" panose="020B0503020204020204" charset="-122"/>
                <a:sym typeface="+mn-ea"/>
              </a:rPr>
              <a:t>甘地曾说：“从一个国家如何对待动物的态度可以判断这个国家的伟大与否和道德进步的程度。”当我们每天忙碌，穿梭于城市的繁华之中，它们也许害怕、彷徨、四处逃窜。从我做起，保护它们，关爱它们，我愿意，你呢？</a:t>
            </a:r>
            <a:endParaRPr lang="zh-CN" altLang="en-US" b="1" dirty="0">
              <a:solidFill>
                <a:srgbClr val="476682"/>
              </a:solidFill>
              <a:latin typeface="微软雅黑" panose="020B0503020204020204" charset="-122"/>
              <a:ea typeface="微软雅黑" panose="020B0503020204020204" charset="-122"/>
              <a:cs typeface="微软雅黑" panose="020B0503020204020204" charset="-122"/>
            </a:endParaRPr>
          </a:p>
          <a:p>
            <a:pPr algn="ctr">
              <a:lnSpc>
                <a:spcPct val="150000"/>
              </a:lnSpc>
            </a:pPr>
            <a:endParaRPr lang="zh-CN" altLang="en-US" b="1" dirty="0">
              <a:solidFill>
                <a:srgbClr val="476682"/>
              </a:solidFill>
              <a:latin typeface="微软雅黑" panose="020B0503020204020204" charset="-122"/>
              <a:ea typeface="微软雅黑" panose="020B0503020204020204" charset="-122"/>
              <a:cs typeface="微软雅黑" panose="020B0503020204020204" charset="-122"/>
            </a:endParaRPr>
          </a:p>
          <a:p>
            <a:pPr algn="ctr">
              <a:lnSpc>
                <a:spcPct val="150000"/>
              </a:lnSpc>
            </a:pPr>
            <a:endParaRPr lang="zh-CN" altLang="en-US" b="1" dirty="0">
              <a:solidFill>
                <a:srgbClr val="476682"/>
              </a:solidFill>
              <a:latin typeface="微软雅黑" panose="020B0503020204020204" charset="-122"/>
              <a:ea typeface="微软雅黑" panose="020B0503020204020204" charset="-122"/>
              <a:cs typeface="微软雅黑" panose="020B0503020204020204" charset="-122"/>
            </a:endParaRPr>
          </a:p>
        </p:txBody>
      </p:sp>
      <p:pic>
        <p:nvPicPr>
          <p:cNvPr id="7173" name="图片 20"/>
          <p:cNvPicPr>
            <a:picLocks noChangeAspect="1"/>
          </p:cNvPicPr>
          <p:nvPr/>
        </p:nvPicPr>
        <p:blipFill>
          <a:blip r:embed="rId6"/>
          <a:stretch>
            <a:fillRect/>
          </a:stretch>
        </p:blipFill>
        <p:spPr>
          <a:xfrm>
            <a:off x="10699750" y="0"/>
            <a:ext cx="1492250" cy="1360170"/>
          </a:xfrm>
          <a:prstGeom prst="rect">
            <a:avLst/>
          </a:prstGeom>
          <a:noFill/>
          <a:ln w="9525">
            <a:noFill/>
          </a:ln>
        </p:spPr>
      </p:pic>
      <p:sp>
        <p:nvSpPr>
          <p:cNvPr id="9" name="矩形 8"/>
          <p:cNvSpPr/>
          <p:nvPr/>
        </p:nvSpPr>
        <p:spPr>
          <a:xfrm>
            <a:off x="69850" y="200025"/>
            <a:ext cx="3094691" cy="369332"/>
          </a:xfrm>
          <a:prstGeom prst="rect">
            <a:avLst/>
          </a:prstGeom>
        </p:spPr>
        <p:txBody>
          <a:bodyPr wrap="square">
            <a:spAutoFit/>
          </a:bodyPr>
          <a:lstStyle/>
          <a:p>
            <a:pPr lvl="0"/>
            <a:r>
              <a:rPr lang="zh-CN" altLang="en-US" b="1" dirty="0">
                <a:solidFill>
                  <a:srgbClr val="34705E"/>
                </a:solidFill>
                <a:latin typeface="微软雅黑" panose="020B0503020204020204" charset="-122"/>
                <a:ea typeface="微软雅黑" panose="020B0503020204020204" charset="-122"/>
                <a:sym typeface="+mn-ea"/>
              </a:rPr>
              <a:t>我们该怎么做呢</a:t>
            </a:r>
            <a:endParaRPr lang="zh-CN" altLang="en-US" b="1" dirty="0">
              <a:solidFill>
                <a:srgbClr val="34705E"/>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5b7e6729cdfb4"/>
          <p:cNvPicPr>
            <a:picLocks noChangeAspect="1"/>
          </p:cNvPicPr>
          <p:nvPr/>
        </p:nvPicPr>
        <p:blipFill>
          <a:blip r:embed="rId3"/>
          <a:stretch>
            <a:fillRect/>
          </a:stretch>
        </p:blipFill>
        <p:spPr>
          <a:xfrm>
            <a:off x="-3215640" y="-3126105"/>
            <a:ext cx="18622645" cy="13568045"/>
          </a:xfrm>
          <a:prstGeom prst="rect">
            <a:avLst/>
          </a:prstGeom>
        </p:spPr>
      </p:pic>
      <p:pic>
        <p:nvPicPr>
          <p:cNvPr id="15" name="图片 14" descr="45c407e3387dca278e382816eec1a0d2"/>
          <p:cNvPicPr>
            <a:picLocks noChangeAspect="1"/>
          </p:cNvPicPr>
          <p:nvPr/>
        </p:nvPicPr>
        <p:blipFill>
          <a:blip r:embed="rId4"/>
          <a:stretch>
            <a:fillRect/>
          </a:stretch>
        </p:blipFill>
        <p:spPr>
          <a:xfrm>
            <a:off x="0" y="2477770"/>
            <a:ext cx="12192000" cy="4380230"/>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3910" y="-408925"/>
            <a:ext cx="10870565" cy="7675850"/>
          </a:xfrm>
          <a:prstGeom prst="rect">
            <a:avLst/>
          </a:prstGeom>
        </p:spPr>
      </p:pic>
      <p:pic>
        <p:nvPicPr>
          <p:cNvPr id="5" name="图片 4" descr="5b874a3b62370"/>
          <p:cNvPicPr>
            <a:picLocks noChangeAspect="1"/>
          </p:cNvPicPr>
          <p:nvPr/>
        </p:nvPicPr>
        <p:blipFill>
          <a:blip r:embed="rId6"/>
          <a:stretch>
            <a:fillRect/>
          </a:stretch>
        </p:blipFill>
        <p:spPr>
          <a:xfrm>
            <a:off x="4135120" y="3859530"/>
            <a:ext cx="4208145" cy="2971800"/>
          </a:xfrm>
          <a:prstGeom prst="rect">
            <a:avLst/>
          </a:prstGeom>
        </p:spPr>
      </p:pic>
      <p:sp>
        <p:nvSpPr>
          <p:cNvPr id="4" name="文本框 3"/>
          <p:cNvSpPr txBox="1"/>
          <p:nvPr/>
        </p:nvSpPr>
        <p:spPr>
          <a:xfrm>
            <a:off x="3912870" y="2706370"/>
            <a:ext cx="4653280" cy="1445260"/>
          </a:xfrm>
          <a:prstGeom prst="rect">
            <a:avLst/>
          </a:prstGeom>
          <a:noFill/>
        </p:spPr>
        <p:txBody>
          <a:bodyPr wrap="none" rtlCol="0">
            <a:spAutoFit/>
          </a:bodyPr>
          <a:lstStyle/>
          <a:p>
            <a:r>
              <a:rPr lang="zh-CN" altLang="zh-CN" sz="8800">
                <a:solidFill>
                  <a:schemeClr val="bg1"/>
                </a:solidFill>
                <a:latin typeface="华康POP2体W9(P)" panose="040B0900000000000000" charset="-122"/>
                <a:ea typeface="华康POP2体W9(P)" panose="040B0900000000000000" charset="-122"/>
              </a:rPr>
              <a:t>谢谢观看</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图片 15"/>
          <p:cNvPicPr>
            <a:picLocks noChangeAspect="1"/>
          </p:cNvPicPr>
          <p:nvPr/>
        </p:nvPicPr>
        <p:blipFill>
          <a:blip r:embed="rId3"/>
          <a:stretch>
            <a:fillRect/>
          </a:stretch>
        </p:blipFill>
        <p:spPr>
          <a:xfrm>
            <a:off x="323533" y="2044383"/>
            <a:ext cx="3890962" cy="4705350"/>
          </a:xfrm>
          <a:prstGeom prst="rect">
            <a:avLst/>
          </a:prstGeom>
          <a:noFill/>
          <a:ln w="9525">
            <a:noFill/>
          </a:ln>
        </p:spPr>
      </p:pic>
      <p:sp>
        <p:nvSpPr>
          <p:cNvPr id="4" name="矩形 3"/>
          <p:cNvSpPr/>
          <p:nvPr/>
        </p:nvSpPr>
        <p:spPr>
          <a:xfrm>
            <a:off x="4746040" y="945267"/>
            <a:ext cx="6096000" cy="3291840"/>
          </a:xfrm>
          <a:prstGeom prst="rect">
            <a:avLst/>
          </a:prstGeom>
        </p:spPr>
        <p:txBody>
          <a:bodyPr>
            <a:spAutoFit/>
          </a:bodyPr>
          <a:lstStyle/>
          <a:p>
            <a:r>
              <a:rPr lang="en-US" altLang="zh-CN" sz="2800" b="1" dirty="0">
                <a:solidFill>
                  <a:srgbClr val="34705E"/>
                </a:solidFill>
                <a:latin typeface="微软雅黑" panose="020B0503020204020204" charset="-122"/>
                <a:ea typeface="微软雅黑" panose="020B0503020204020204" charset="-122"/>
              </a:rPr>
              <a:t>                   </a:t>
            </a:r>
            <a:r>
              <a:rPr lang="zh-CN" altLang="en-US" sz="2800" b="1" dirty="0">
                <a:solidFill>
                  <a:srgbClr val="34705E"/>
                </a:solidFill>
                <a:latin typeface="微软雅黑" panose="020B0503020204020204" charset="-122"/>
                <a:ea typeface="微软雅黑" panose="020B0503020204020204" charset="-122"/>
              </a:rPr>
              <a:t>设 立 宗 旨</a:t>
            </a:r>
            <a:endParaRPr lang="en-US" altLang="zh-CN" sz="2400" b="1" dirty="0">
              <a:solidFill>
                <a:srgbClr val="34705E"/>
              </a:solidFill>
            </a:endParaRPr>
          </a:p>
          <a:p>
            <a:pPr marL="285750" indent="-285750">
              <a:buFont typeface="Arial" panose="020B0604020202020204" pitchFamily="34" charset="0"/>
              <a:buChar char="•"/>
            </a:pPr>
            <a:r>
              <a:rPr lang="zh-CN" altLang="en-US" b="1" dirty="0">
                <a:solidFill>
                  <a:srgbClr val="476682"/>
                </a:solidFill>
                <a:latin typeface="微软雅黑" panose="020B0503020204020204" charset="-122"/>
                <a:ea typeface="微软雅黑" panose="020B0503020204020204" charset="-122"/>
                <a:cs typeface="微软雅黑" panose="020B0503020204020204" charset="-122"/>
              </a:rPr>
              <a:t>生态学家的最初目的是希望借此唤起世人关注濒危生物，慢慢才发展为关怀所有动物。</a:t>
            </a:r>
            <a:endParaRPr lang="en-US" altLang="zh-CN" b="1" dirty="0">
              <a:solidFill>
                <a:srgbClr val="476682"/>
              </a:solidFill>
              <a:latin typeface="微软雅黑" panose="020B0503020204020204" charset="-122"/>
              <a:ea typeface="微软雅黑" panose="020B0503020204020204" charset="-122"/>
              <a:cs typeface="微软雅黑" panose="020B0503020204020204" charset="-122"/>
            </a:endParaRPr>
          </a:p>
          <a:p>
            <a:pPr marL="285750" indent="-285750">
              <a:buFont typeface="Arial" panose="020B0604020202020204" pitchFamily="34" charset="0"/>
              <a:buChar char="•"/>
            </a:pPr>
            <a:endParaRPr lang="en-US" altLang="zh-CN" b="1" dirty="0">
              <a:solidFill>
                <a:srgbClr val="476682"/>
              </a:solidFill>
              <a:latin typeface="微软雅黑" panose="020B0503020204020204" charset="-122"/>
              <a:ea typeface="微软雅黑" panose="020B0503020204020204" charset="-122"/>
              <a:cs typeface="微软雅黑" panose="020B0503020204020204" charset="-122"/>
            </a:endParaRPr>
          </a:p>
          <a:p>
            <a:pPr marL="285750" indent="-285750">
              <a:buFont typeface="Arial" panose="020B0604020202020204" pitchFamily="34" charset="0"/>
              <a:buChar char="•"/>
            </a:pPr>
            <a:r>
              <a:rPr lang="zh-CN" altLang="en-US" b="1" dirty="0">
                <a:solidFill>
                  <a:srgbClr val="476682"/>
                </a:solidFill>
                <a:latin typeface="微软雅黑" panose="020B0503020204020204" charset="-122"/>
                <a:ea typeface="微软雅黑" panose="020B0503020204020204" charset="-122"/>
                <a:cs typeface="微软雅黑" panose="020B0503020204020204" charset="-122"/>
              </a:rPr>
              <a:t>“世界动物日”的对象是全人类，特别是关心动物人士，因为圣方济各曾和小鸟建立融洽、和谐的关系。</a:t>
            </a:r>
            <a:endParaRPr lang="en-US" altLang="zh-CN" b="1" dirty="0">
              <a:solidFill>
                <a:srgbClr val="476682"/>
              </a:solidFill>
              <a:latin typeface="微软雅黑" panose="020B0503020204020204" charset="-122"/>
              <a:ea typeface="微软雅黑" panose="020B0503020204020204" charset="-122"/>
              <a:cs typeface="微软雅黑" panose="020B0503020204020204" charset="-122"/>
            </a:endParaRPr>
          </a:p>
          <a:p>
            <a:pPr marL="285750" indent="-285750">
              <a:buFont typeface="Arial" panose="020B0604020202020204" pitchFamily="34" charset="0"/>
              <a:buChar char="•"/>
            </a:pPr>
            <a:endParaRPr lang="en-US" altLang="zh-CN" b="1" dirty="0">
              <a:solidFill>
                <a:srgbClr val="476682"/>
              </a:solidFill>
              <a:latin typeface="微软雅黑" panose="020B0503020204020204" charset="-122"/>
              <a:ea typeface="微软雅黑" panose="020B0503020204020204" charset="-122"/>
              <a:cs typeface="微软雅黑" panose="020B0503020204020204" charset="-122"/>
            </a:endParaRPr>
          </a:p>
          <a:p>
            <a:pPr marL="285750" indent="-285750">
              <a:buFont typeface="Arial" panose="020B0604020202020204" pitchFamily="34" charset="0"/>
              <a:buChar char="•"/>
            </a:pPr>
            <a:r>
              <a:rPr lang="zh-CN" altLang="en-US" b="1" dirty="0">
                <a:solidFill>
                  <a:srgbClr val="476682"/>
                </a:solidFill>
                <a:latin typeface="微软雅黑" panose="020B0503020204020204" charset="-122"/>
                <a:ea typeface="微软雅黑" panose="020B0503020204020204" charset="-122"/>
                <a:cs typeface="微软雅黑" panose="020B0503020204020204" charset="-122"/>
              </a:rPr>
              <a:t>庆祝“世界动物日”的宗旨在于宣传饲养伴侣动物所带来的乐趣，让公众意识到动物对人类社会所做的贡献，同时促使各个动物保护组织齐心协力，推动人们以负责任的态度饲养伴侣动物。</a:t>
            </a:r>
          </a:p>
        </p:txBody>
      </p:sp>
      <p:pic>
        <p:nvPicPr>
          <p:cNvPr id="5" name="图片 4" descr="6ccb8bc6dbe83c6ae811819d70909b6f"/>
          <p:cNvPicPr>
            <a:picLocks noChangeAspect="1"/>
          </p:cNvPicPr>
          <p:nvPr/>
        </p:nvPicPr>
        <p:blipFill>
          <a:blip r:embed="rId4"/>
          <a:stretch>
            <a:fillRect/>
          </a:stretch>
        </p:blipFill>
        <p:spPr>
          <a:xfrm>
            <a:off x="13335" y="3323590"/>
            <a:ext cx="12165965" cy="3552190"/>
          </a:xfrm>
          <a:prstGeom prst="rect">
            <a:avLst/>
          </a:prstGeom>
        </p:spPr>
      </p:pic>
      <p:sp>
        <p:nvSpPr>
          <p:cNvPr id="6" name="矩形 5"/>
          <p:cNvSpPr/>
          <p:nvPr/>
        </p:nvSpPr>
        <p:spPr>
          <a:xfrm>
            <a:off x="69850" y="200025"/>
            <a:ext cx="3094691" cy="369332"/>
          </a:xfrm>
          <a:prstGeom prst="rect">
            <a:avLst/>
          </a:prstGeom>
        </p:spPr>
        <p:txBody>
          <a:bodyPr wrap="square">
            <a:spAutoFit/>
          </a:bodyPr>
          <a:lstStyle/>
          <a:p>
            <a:pPr lvl="0"/>
            <a:r>
              <a:rPr lang="zh-CN" altLang="en-US" b="1" dirty="0">
                <a:solidFill>
                  <a:srgbClr val="34705E"/>
                </a:solidFill>
                <a:latin typeface="微软雅黑" panose="020B0503020204020204" charset="-122"/>
                <a:ea typeface="微软雅黑" panose="020B0503020204020204" charset="-122"/>
                <a:cs typeface="微软雅黑" panose="020B0503020204020204" charset="-122"/>
              </a:rPr>
              <a:t>动物日介绍</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wipe(down)">
                                      <p:cBhvr>
                                        <p:cTn id="7" dur="500"/>
                                        <p:tgtEl>
                                          <p:spTgt spid="8195"/>
                                        </p:tgtEl>
                                      </p:cBhvr>
                                    </p:animEffect>
                                  </p:childTnLst>
                                </p:cTn>
                              </p:par>
                            </p:childTnLst>
                          </p:cTn>
                        </p:par>
                        <p:par>
                          <p:cTn id="8" fill="hold">
                            <p:stCondLst>
                              <p:cond delay="500"/>
                            </p:stCondLst>
                            <p:childTnLst>
                              <p:par>
                                <p:cTn id="9" presetID="54" presetClass="entr" presetSubtype="0" accel="10000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strVal val="#ppt_w*0.05"/>
                                          </p:val>
                                        </p:tav>
                                        <p:tav tm="100000">
                                          <p:val>
                                            <p:strVal val="#ppt_w"/>
                                          </p:val>
                                        </p:tav>
                                      </p:tavLst>
                                    </p:anim>
                                    <p:anim calcmode="lin" valueType="num">
                                      <p:cBhvr>
                                        <p:cTn id="12" dur="500" fill="hold"/>
                                        <p:tgtEl>
                                          <p:spTgt spid="4"/>
                                        </p:tgtEl>
                                        <p:attrNameLst>
                                          <p:attrName>ppt_h</p:attrName>
                                        </p:attrNameLst>
                                      </p:cBhvr>
                                      <p:tavLst>
                                        <p:tav tm="0">
                                          <p:val>
                                            <p:strVal val="#ppt_h"/>
                                          </p:val>
                                        </p:tav>
                                        <p:tav tm="100000">
                                          <p:val>
                                            <p:strVal val="#ppt_h"/>
                                          </p:val>
                                        </p:tav>
                                      </p:tavLst>
                                    </p:anim>
                                    <p:anim calcmode="lin" valueType="num">
                                      <p:cBhvr>
                                        <p:cTn id="13" dur="500" fill="hold"/>
                                        <p:tgtEl>
                                          <p:spTgt spid="4"/>
                                        </p:tgtEl>
                                        <p:attrNameLst>
                                          <p:attrName>ppt_x</p:attrName>
                                        </p:attrNameLst>
                                      </p:cBhvr>
                                      <p:tavLst>
                                        <p:tav tm="0">
                                          <p:val>
                                            <p:strVal val="#ppt_x-.2"/>
                                          </p:val>
                                        </p:tav>
                                        <p:tav tm="100000">
                                          <p:val>
                                            <p:strVal val="#ppt_x"/>
                                          </p:val>
                                        </p:tav>
                                      </p:tavLst>
                                    </p:anim>
                                    <p:anim calcmode="lin" valueType="num">
                                      <p:cBhvr>
                                        <p:cTn id="14" dur="500" fill="hold"/>
                                        <p:tgtEl>
                                          <p:spTgt spid="4"/>
                                        </p:tgtEl>
                                        <p:attrNameLst>
                                          <p:attrName>ppt_y</p:attrName>
                                        </p:attrNameLst>
                                      </p:cBhvr>
                                      <p:tavLst>
                                        <p:tav tm="0">
                                          <p:val>
                                            <p:strVal val="#ppt_y"/>
                                          </p:val>
                                        </p:tav>
                                        <p:tav tm="100000">
                                          <p:val>
                                            <p:strVal val="#ppt_y"/>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6ccb8bc6dbe83c6ae811819d70909b6f"/>
          <p:cNvPicPr>
            <a:picLocks noChangeAspect="1"/>
          </p:cNvPicPr>
          <p:nvPr/>
        </p:nvPicPr>
        <p:blipFill>
          <a:blip r:embed="rId4"/>
          <a:stretch>
            <a:fillRect/>
          </a:stretch>
        </p:blipFill>
        <p:spPr>
          <a:xfrm>
            <a:off x="13335" y="3323590"/>
            <a:ext cx="12165965" cy="3552190"/>
          </a:xfrm>
          <a:prstGeom prst="rect">
            <a:avLst/>
          </a:prstGeom>
        </p:spPr>
      </p:pic>
      <p:pic>
        <p:nvPicPr>
          <p:cNvPr id="4" name="PA_图片 6"/>
          <p:cNvPicPr>
            <a:picLocks noChangeAspect="1"/>
          </p:cNvPicPr>
          <p:nvPr>
            <p:custDataLst>
              <p:tags r:id="rId1"/>
            </p:custDataLst>
          </p:nvPr>
        </p:nvPicPr>
        <p:blipFill>
          <a:blip r:embed="rId5"/>
          <a:stretch>
            <a:fillRect/>
          </a:stretch>
        </p:blipFill>
        <p:spPr>
          <a:xfrm>
            <a:off x="2067560" y="-311150"/>
            <a:ext cx="7807960" cy="7807960"/>
          </a:xfrm>
          <a:prstGeom prst="rect">
            <a:avLst/>
          </a:prstGeom>
          <a:noFill/>
          <a:ln w="9525">
            <a:noFill/>
          </a:ln>
        </p:spPr>
      </p:pic>
      <p:sp>
        <p:nvSpPr>
          <p:cNvPr id="10" name="文本框 9"/>
          <p:cNvSpPr txBox="1"/>
          <p:nvPr/>
        </p:nvSpPr>
        <p:spPr>
          <a:xfrm>
            <a:off x="3133090" y="2047875"/>
            <a:ext cx="4995545" cy="3692525"/>
          </a:xfrm>
          <a:prstGeom prst="rect">
            <a:avLst/>
          </a:prstGeom>
          <a:noFill/>
        </p:spPr>
        <p:txBody>
          <a:bodyPr wrap="square" rtlCol="0">
            <a:spAutoFit/>
          </a:bodyPr>
          <a:lstStyle/>
          <a:p>
            <a:pPr algn="ctr">
              <a:lnSpc>
                <a:spcPct val="150000"/>
              </a:lnSpc>
            </a:pPr>
            <a:r>
              <a:rPr lang="zh-CN" altLang="en-US" sz="2400" b="1" dirty="0">
                <a:solidFill>
                  <a:srgbClr val="34705E"/>
                </a:solidFill>
                <a:latin typeface="微软雅黑" panose="020B0503020204020204" charset="-122"/>
                <a:ea typeface="微软雅黑" panose="020B0503020204020204" charset="-122"/>
                <a:cs typeface="微软雅黑" panose="020B0503020204020204" charset="-122"/>
                <a:sym typeface="+mn-ea"/>
              </a:rPr>
              <a:t>节 日 起 源</a:t>
            </a:r>
            <a:endParaRPr lang="zh-CN" altLang="en-US" sz="2000" b="1" dirty="0">
              <a:solidFill>
                <a:srgbClr val="34705E"/>
              </a:solidFill>
              <a:latin typeface="微软雅黑" panose="020B0503020204020204" charset="-122"/>
              <a:ea typeface="微软雅黑" panose="020B0503020204020204" charset="-122"/>
              <a:cs typeface="微软雅黑" panose="020B0503020204020204" charset="-122"/>
            </a:endParaRPr>
          </a:p>
          <a:p>
            <a:pPr marL="285750" indent="-285750">
              <a:buFont typeface="Arial" panose="020B0604020202020204" pitchFamily="34" charset="0"/>
              <a:buChar char="•"/>
            </a:pPr>
            <a:r>
              <a:rPr lang="zh-CN" altLang="en-US" dirty="0">
                <a:solidFill>
                  <a:srgbClr val="476682"/>
                </a:solidFill>
                <a:latin typeface="微软雅黑" panose="020B0503020204020204" charset="-122"/>
                <a:ea typeface="微软雅黑" panose="020B0503020204020204" charset="-122"/>
                <a:cs typeface="微软雅黑" panose="020B0503020204020204" charset="-122"/>
                <a:sym typeface="+mn-ea"/>
              </a:rPr>
              <a:t>弗朗西斯于</a:t>
            </a:r>
            <a:r>
              <a:rPr lang="en-US" altLang="zh-CN" dirty="0">
                <a:solidFill>
                  <a:srgbClr val="476682"/>
                </a:solidFill>
                <a:latin typeface="微软雅黑" panose="020B0503020204020204" charset="-122"/>
                <a:ea typeface="微软雅黑" panose="020B0503020204020204" charset="-122"/>
                <a:cs typeface="微软雅黑" panose="020B0503020204020204" charset="-122"/>
                <a:sym typeface="+mn-ea"/>
              </a:rPr>
              <a:t>1182</a:t>
            </a:r>
            <a:r>
              <a:rPr lang="zh-CN" altLang="en-US" dirty="0">
                <a:solidFill>
                  <a:srgbClr val="476682"/>
                </a:solidFill>
                <a:latin typeface="微软雅黑" panose="020B0503020204020204" charset="-122"/>
                <a:ea typeface="微软雅黑" panose="020B0503020204020204" charset="-122"/>
                <a:cs typeface="微软雅黑" panose="020B0503020204020204" charset="-122"/>
                <a:sym typeface="+mn-ea"/>
              </a:rPr>
              <a:t>年诞生于意大利阿西西地区一个富裕的布商家庭。他于</a:t>
            </a:r>
            <a:r>
              <a:rPr lang="en-US" altLang="zh-CN" dirty="0">
                <a:solidFill>
                  <a:srgbClr val="476682"/>
                </a:solidFill>
                <a:latin typeface="微软雅黑" panose="020B0503020204020204" charset="-122"/>
                <a:ea typeface="微软雅黑" panose="020B0503020204020204" charset="-122"/>
                <a:cs typeface="微软雅黑" panose="020B0503020204020204" charset="-122"/>
                <a:sym typeface="+mn-ea"/>
              </a:rPr>
              <a:t>1206</a:t>
            </a:r>
            <a:r>
              <a:rPr lang="zh-CN" altLang="en-US" dirty="0">
                <a:solidFill>
                  <a:srgbClr val="476682"/>
                </a:solidFill>
                <a:latin typeface="微软雅黑" panose="020B0503020204020204" charset="-122"/>
                <a:ea typeface="微软雅黑" panose="020B0503020204020204" charset="-122"/>
                <a:cs typeface="微软雅黑" panose="020B0503020204020204" charset="-122"/>
                <a:sym typeface="+mn-ea"/>
              </a:rPr>
              <a:t>年摈弃了所有物质财富而创建了弗朗西斯修道院。他长期生活在阿西西岛上的森林中，热爱动物并和动物们建立了“兄弟姐妹”般的关系。他要求村民们在</a:t>
            </a:r>
            <a:r>
              <a:rPr lang="en-US" altLang="zh-CN" dirty="0">
                <a:solidFill>
                  <a:srgbClr val="476682"/>
                </a:solidFill>
                <a:latin typeface="微软雅黑" panose="020B0503020204020204" charset="-122"/>
                <a:ea typeface="微软雅黑" panose="020B0503020204020204" charset="-122"/>
                <a:cs typeface="微软雅黑" panose="020B0503020204020204" charset="-122"/>
                <a:sym typeface="+mn-ea"/>
              </a:rPr>
              <a:t>10</a:t>
            </a:r>
            <a:r>
              <a:rPr lang="zh-CN" altLang="en-US" dirty="0">
                <a:solidFill>
                  <a:srgbClr val="476682"/>
                </a:solidFill>
                <a:latin typeface="微软雅黑" panose="020B0503020204020204" charset="-122"/>
                <a:ea typeface="微软雅黑" panose="020B0503020204020204" charset="-122"/>
                <a:cs typeface="微软雅黑" panose="020B0503020204020204" charset="-122"/>
                <a:sym typeface="+mn-ea"/>
              </a:rPr>
              <a:t>月</a:t>
            </a:r>
            <a:r>
              <a:rPr lang="en-US" altLang="zh-CN" dirty="0">
                <a:solidFill>
                  <a:srgbClr val="476682"/>
                </a:solidFill>
                <a:latin typeface="微软雅黑" panose="020B0503020204020204" charset="-122"/>
                <a:ea typeface="微软雅黑" panose="020B0503020204020204" charset="-122"/>
                <a:cs typeface="微软雅黑" panose="020B0503020204020204" charset="-122"/>
                <a:sym typeface="+mn-ea"/>
              </a:rPr>
              <a:t>4</a:t>
            </a:r>
            <a:r>
              <a:rPr lang="zh-CN" altLang="en-US" dirty="0">
                <a:solidFill>
                  <a:srgbClr val="476682"/>
                </a:solidFill>
                <a:latin typeface="微软雅黑" panose="020B0503020204020204" charset="-122"/>
                <a:ea typeface="微软雅黑" panose="020B0503020204020204" charset="-122"/>
                <a:cs typeface="微软雅黑" panose="020B0503020204020204" charset="-122"/>
                <a:sym typeface="+mn-ea"/>
              </a:rPr>
              <a:t>日这天“向献爱心给人类的动物们致谢”。</a:t>
            </a:r>
            <a:endParaRPr lang="en-US" altLang="zh-CN" dirty="0">
              <a:solidFill>
                <a:srgbClr val="476682"/>
              </a:solidFill>
              <a:latin typeface="微软雅黑" panose="020B0503020204020204" charset="-122"/>
              <a:ea typeface="微软雅黑" panose="020B0503020204020204" charset="-122"/>
              <a:cs typeface="微软雅黑" panose="020B0503020204020204" charset="-122"/>
            </a:endParaRPr>
          </a:p>
          <a:p>
            <a:pPr marL="285750" indent="-285750">
              <a:buFont typeface="Arial" panose="020B0604020202020204" pitchFamily="34" charset="0"/>
              <a:buChar char="•"/>
            </a:pPr>
            <a:endParaRPr lang="zh-CN" altLang="en-US" dirty="0">
              <a:solidFill>
                <a:srgbClr val="476682"/>
              </a:solidFill>
              <a:latin typeface="微软雅黑" panose="020B0503020204020204" charset="-122"/>
              <a:ea typeface="微软雅黑" panose="020B0503020204020204" charset="-122"/>
              <a:cs typeface="微软雅黑" panose="020B0503020204020204" charset="-122"/>
            </a:endParaRPr>
          </a:p>
          <a:p>
            <a:pPr algn="ctr">
              <a:lnSpc>
                <a:spcPct val="150000"/>
              </a:lnSpc>
            </a:pPr>
            <a:endParaRPr lang="zh-CN" altLang="en-US" dirty="0">
              <a:solidFill>
                <a:srgbClr val="476682"/>
              </a:solidFill>
              <a:latin typeface="微软雅黑" panose="020B0503020204020204" charset="-122"/>
              <a:ea typeface="微软雅黑" panose="020B0503020204020204" charset="-122"/>
              <a:cs typeface="微软雅黑" panose="020B0503020204020204" charset="-122"/>
            </a:endParaRPr>
          </a:p>
          <a:p>
            <a:pPr algn="ctr">
              <a:lnSpc>
                <a:spcPct val="150000"/>
              </a:lnSpc>
            </a:pPr>
            <a:endParaRPr lang="zh-CN" altLang="en-US" dirty="0">
              <a:solidFill>
                <a:srgbClr val="476682"/>
              </a:solidFill>
              <a:latin typeface="微软雅黑" panose="020B0503020204020204" charset="-122"/>
              <a:ea typeface="微软雅黑" panose="020B0503020204020204" charset="-122"/>
              <a:cs typeface="微软雅黑" panose="020B0503020204020204" charset="-122"/>
            </a:endParaRPr>
          </a:p>
        </p:txBody>
      </p:sp>
      <p:pic>
        <p:nvPicPr>
          <p:cNvPr id="23" name="图片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246380" y="3713480"/>
            <a:ext cx="3169285" cy="2945130"/>
          </a:xfrm>
          <a:prstGeom prst="rect">
            <a:avLst/>
          </a:prstGeom>
        </p:spPr>
      </p:pic>
      <p:pic>
        <p:nvPicPr>
          <p:cNvPr id="7173" name="图片 20"/>
          <p:cNvPicPr>
            <a:picLocks noChangeAspect="1"/>
          </p:cNvPicPr>
          <p:nvPr/>
        </p:nvPicPr>
        <p:blipFill>
          <a:blip r:embed="rId7"/>
          <a:stretch>
            <a:fillRect/>
          </a:stretch>
        </p:blipFill>
        <p:spPr>
          <a:xfrm>
            <a:off x="10687797" y="82431"/>
            <a:ext cx="1363980" cy="1242695"/>
          </a:xfrm>
          <a:prstGeom prst="rect">
            <a:avLst/>
          </a:prstGeom>
          <a:noFill/>
          <a:ln w="9525">
            <a:noFill/>
          </a:ln>
        </p:spPr>
      </p:pic>
      <p:sp>
        <p:nvSpPr>
          <p:cNvPr id="7" name="矩形 6"/>
          <p:cNvSpPr/>
          <p:nvPr/>
        </p:nvSpPr>
        <p:spPr>
          <a:xfrm>
            <a:off x="69850" y="200025"/>
            <a:ext cx="3094691" cy="369332"/>
          </a:xfrm>
          <a:prstGeom prst="rect">
            <a:avLst/>
          </a:prstGeom>
        </p:spPr>
        <p:txBody>
          <a:bodyPr wrap="square">
            <a:spAutoFit/>
          </a:bodyPr>
          <a:lstStyle/>
          <a:p>
            <a:pPr lvl="0"/>
            <a:r>
              <a:rPr lang="zh-CN" altLang="en-US" b="1" dirty="0">
                <a:solidFill>
                  <a:srgbClr val="34705E"/>
                </a:solidFill>
                <a:latin typeface="微软雅黑" panose="020B0503020204020204" charset="-122"/>
                <a:ea typeface="微软雅黑" panose="020B0503020204020204" charset="-122"/>
                <a:cs typeface="微软雅黑" panose="020B0503020204020204" charset="-122"/>
              </a:rPr>
              <a:t>动物日介绍</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descr="45c407e3387dca278e382816eec1a0d2"/>
          <p:cNvPicPr>
            <a:picLocks noChangeAspect="1"/>
          </p:cNvPicPr>
          <p:nvPr/>
        </p:nvPicPr>
        <p:blipFill>
          <a:blip r:embed="rId3"/>
          <a:stretch>
            <a:fillRect/>
          </a:stretch>
        </p:blipFill>
        <p:spPr>
          <a:xfrm>
            <a:off x="102870" y="2477770"/>
            <a:ext cx="11986895" cy="4303395"/>
          </a:xfrm>
          <a:prstGeom prst="rect">
            <a:avLst/>
          </a:prstGeom>
        </p:spPr>
      </p:pic>
      <p:pic>
        <p:nvPicPr>
          <p:cNvPr id="4" name="图片 3" descr="5b6ce715ee482"/>
          <p:cNvPicPr>
            <a:picLocks noChangeAspect="1"/>
          </p:cNvPicPr>
          <p:nvPr/>
        </p:nvPicPr>
        <p:blipFill>
          <a:blip r:embed="rId4"/>
          <a:stretch>
            <a:fillRect/>
          </a:stretch>
        </p:blipFill>
        <p:spPr>
          <a:xfrm>
            <a:off x="4102100" y="3671570"/>
            <a:ext cx="4408805" cy="3109595"/>
          </a:xfrm>
          <a:prstGeom prst="rect">
            <a:avLst/>
          </a:prstGeom>
        </p:spPr>
      </p:pic>
      <p:pic>
        <p:nvPicPr>
          <p:cNvPr id="5" name="图片 4" descr="6e3e461d6fe4261ffac34bab182ac1ed"/>
          <p:cNvPicPr>
            <a:picLocks noChangeAspect="1"/>
          </p:cNvPicPr>
          <p:nvPr/>
        </p:nvPicPr>
        <p:blipFill>
          <a:blip r:embed="rId5"/>
          <a:stretch>
            <a:fillRect/>
          </a:stretch>
        </p:blipFill>
        <p:spPr>
          <a:xfrm>
            <a:off x="1811020" y="273050"/>
            <a:ext cx="8569960" cy="4753610"/>
          </a:xfrm>
          <a:prstGeom prst="rect">
            <a:avLst/>
          </a:prstGeom>
        </p:spPr>
      </p:pic>
      <p:sp>
        <p:nvSpPr>
          <p:cNvPr id="17" name="文本框 16"/>
          <p:cNvSpPr txBox="1"/>
          <p:nvPr/>
        </p:nvSpPr>
        <p:spPr>
          <a:xfrm>
            <a:off x="1791970" y="2168525"/>
            <a:ext cx="9027160" cy="2122805"/>
          </a:xfrm>
          <a:prstGeom prst="rect">
            <a:avLst/>
          </a:prstGeom>
          <a:noFill/>
        </p:spPr>
        <p:txBody>
          <a:bodyPr wrap="square" rtlCol="0">
            <a:spAutoFit/>
          </a:bodyPr>
          <a:lstStyle/>
          <a:p>
            <a:pPr algn="ctr"/>
            <a:r>
              <a:rPr lang="zh-CN" altLang="en-US" sz="4400" dirty="0">
                <a:solidFill>
                  <a:srgbClr val="476682"/>
                </a:solidFill>
                <a:latin typeface="方正稚艺简体" panose="03000509000000000000" pitchFamily="65" charset="-122"/>
                <a:ea typeface="方正稚艺简体" panose="03000509000000000000" pitchFamily="65" charset="-122"/>
                <a:cs typeface="文鼎DC香蕉人体F_B" panose="040B0800000000000000" charset="-122"/>
                <a:sym typeface="+mn-ea"/>
              </a:rPr>
              <a:t>世界上濒临灭绝的</a:t>
            </a:r>
          </a:p>
          <a:p>
            <a:pPr algn="ctr"/>
            <a:r>
              <a:rPr lang="en-US" altLang="zh-CN" sz="4400" dirty="0">
                <a:solidFill>
                  <a:srgbClr val="476682"/>
                </a:solidFill>
                <a:latin typeface="方正稚艺简体" panose="03000509000000000000" pitchFamily="65" charset="-122"/>
                <a:ea typeface="方正稚艺简体" panose="03000509000000000000" pitchFamily="65" charset="-122"/>
                <a:cs typeface="文鼎DC香蕉人体F_B" panose="040B0800000000000000" charset="-122"/>
                <a:sym typeface="+mn-ea"/>
              </a:rPr>
              <a:t>29</a:t>
            </a:r>
            <a:r>
              <a:rPr lang="zh-CN" altLang="en-US" sz="4400" dirty="0">
                <a:solidFill>
                  <a:srgbClr val="476682"/>
                </a:solidFill>
                <a:latin typeface="方正稚艺简体" panose="03000509000000000000" pitchFamily="65" charset="-122"/>
                <a:ea typeface="方正稚艺简体" panose="03000509000000000000" pitchFamily="65" charset="-122"/>
                <a:cs typeface="文鼎DC香蕉人体F_B" panose="040B0800000000000000" charset="-122"/>
                <a:sym typeface="+mn-ea"/>
              </a:rPr>
              <a:t>种珍稀动物</a:t>
            </a:r>
            <a:endParaRPr lang="zh-CN" altLang="en-US" sz="4400" dirty="0">
              <a:solidFill>
                <a:srgbClr val="476682"/>
              </a:solidFill>
              <a:latin typeface="方正稚艺简体" panose="03000509000000000000" pitchFamily="65" charset="-122"/>
              <a:ea typeface="方正稚艺简体" panose="03000509000000000000" pitchFamily="65" charset="-122"/>
              <a:cs typeface="文鼎DC香蕉人体F_B" panose="040B0800000000000000" charset="-122"/>
            </a:endParaRPr>
          </a:p>
          <a:p>
            <a:pPr algn="ctr"/>
            <a:endParaRPr lang="zh-CN" altLang="en-US" sz="4400" b="1" dirty="0">
              <a:solidFill>
                <a:srgbClr val="476682"/>
              </a:solidFill>
              <a:latin typeface="方正稚艺简体" panose="03000509000000000000" pitchFamily="65" charset="-122"/>
              <a:ea typeface="方正稚艺简体" panose="03000509000000000000" pitchFamily="65" charset="-122"/>
              <a:cs typeface="文鼎DC香蕉人体F_B" panose="040B0800000000000000" charset="-122"/>
            </a:endParaRPr>
          </a:p>
        </p:txBody>
      </p:sp>
      <p:sp>
        <p:nvSpPr>
          <p:cNvPr id="6" name="文本框 5"/>
          <p:cNvSpPr txBox="1"/>
          <p:nvPr/>
        </p:nvSpPr>
        <p:spPr>
          <a:xfrm>
            <a:off x="5930900" y="909320"/>
            <a:ext cx="771365" cy="1569660"/>
          </a:xfrm>
          <a:prstGeom prst="rect">
            <a:avLst/>
          </a:prstGeom>
          <a:noFill/>
        </p:spPr>
        <p:txBody>
          <a:bodyPr wrap="none" rtlCol="0">
            <a:spAutoFit/>
          </a:bodyPr>
          <a:lstStyle/>
          <a:p>
            <a:r>
              <a:rPr lang="en-US" altLang="zh-CN" sz="9600" b="1" dirty="0">
                <a:solidFill>
                  <a:srgbClr val="476682"/>
                </a:solidFill>
                <a:latin typeface="方正稚艺简体" panose="03000509000000000000" pitchFamily="65" charset="-122"/>
                <a:ea typeface="方正稚艺简体" panose="03000509000000000000" pitchFamily="65" charset="-122"/>
              </a:rPr>
              <a:t>2</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6ccb8bc6dbe83c6ae811819d70909b6f"/>
          <p:cNvPicPr>
            <a:picLocks noChangeAspect="1"/>
          </p:cNvPicPr>
          <p:nvPr/>
        </p:nvPicPr>
        <p:blipFill>
          <a:blip r:embed="rId3"/>
          <a:stretch>
            <a:fillRect/>
          </a:stretch>
        </p:blipFill>
        <p:spPr>
          <a:xfrm>
            <a:off x="-62231" y="3323590"/>
            <a:ext cx="13912702" cy="3552190"/>
          </a:xfrm>
          <a:prstGeom prst="rect">
            <a:avLst/>
          </a:prstGeom>
        </p:spPr>
      </p:pic>
      <p:sp>
        <p:nvSpPr>
          <p:cNvPr id="2" name="矩形 1"/>
          <p:cNvSpPr/>
          <p:nvPr/>
        </p:nvSpPr>
        <p:spPr>
          <a:xfrm>
            <a:off x="2152705" y="797510"/>
            <a:ext cx="7260235" cy="5262979"/>
          </a:xfrm>
          <a:prstGeom prst="rect">
            <a:avLst/>
          </a:prstGeom>
          <a:solidFill>
            <a:srgbClr val="EDF8F1"/>
          </a:solidFill>
          <a:ln>
            <a:noFill/>
          </a:ln>
        </p:spPr>
        <p:txBody>
          <a:bodyPr wrap="square">
            <a:spAutoFit/>
          </a:bodyPr>
          <a:lstStyle/>
          <a:p>
            <a:r>
              <a:rPr lang="zh-CN" altLang="en-US" sz="2400" b="1" dirty="0">
                <a:solidFill>
                  <a:srgbClr val="34705E"/>
                </a:solidFill>
                <a:latin typeface="微软雅黑" panose="020B0503020204020204" charset="-122"/>
                <a:ea typeface="微软雅黑" panose="020B0503020204020204" charset="-122"/>
                <a:cs typeface="微软雅黑" panose="020B0503020204020204" charset="-122"/>
              </a:rPr>
              <a:t>世界自然保护联盟濒危物种红色名录将物种保护级别设为</a:t>
            </a:r>
            <a:r>
              <a:rPr lang="en-US" altLang="zh-CN" sz="2400" b="1" dirty="0">
                <a:solidFill>
                  <a:srgbClr val="34705E"/>
                </a:solidFill>
                <a:latin typeface="微软雅黑" panose="020B0503020204020204" charset="-122"/>
                <a:ea typeface="微软雅黑" panose="020B0503020204020204" charset="-122"/>
                <a:cs typeface="微软雅黑" panose="020B0503020204020204" charset="-122"/>
              </a:rPr>
              <a:t>9</a:t>
            </a:r>
            <a:r>
              <a:rPr lang="zh-CN" altLang="en-US" sz="2400" b="1" dirty="0">
                <a:solidFill>
                  <a:srgbClr val="34705E"/>
                </a:solidFill>
                <a:latin typeface="微软雅黑" panose="020B0503020204020204" charset="-122"/>
                <a:ea typeface="微软雅黑" panose="020B0503020204020204" charset="-122"/>
                <a:cs typeface="微软雅黑" panose="020B0503020204020204" charset="-122"/>
              </a:rPr>
              <a:t>级，分别是：</a:t>
            </a:r>
            <a:endParaRPr lang="zh-CN" altLang="en-US" sz="2000" b="1" dirty="0">
              <a:solidFill>
                <a:srgbClr val="34705E"/>
              </a:solidFill>
              <a:latin typeface="微软雅黑" panose="020B0503020204020204" charset="-122"/>
              <a:ea typeface="微软雅黑" panose="020B0503020204020204" charset="-122"/>
              <a:cs typeface="微软雅黑" panose="020B0503020204020204" charset="-122"/>
            </a:endParaRPr>
          </a:p>
          <a:p>
            <a:endParaRPr lang="zh-CN" altLang="en-US" dirty="0">
              <a:solidFill>
                <a:srgbClr val="476682"/>
              </a:solidFill>
              <a:latin typeface="微软雅黑" panose="020B0503020204020204" charset="-122"/>
              <a:ea typeface="微软雅黑" panose="020B0503020204020204" charset="-122"/>
              <a:cs typeface="微软雅黑" panose="020B0503020204020204" charset="-122"/>
            </a:endParaRPr>
          </a:p>
          <a:p>
            <a:pPr marL="342900" indent="-342900">
              <a:buFont typeface="+mj-lt"/>
              <a:buAutoNum type="arabicPeriod"/>
            </a:pPr>
            <a:r>
              <a:rPr lang="zh-CN" altLang="en-US" b="1" dirty="0">
                <a:solidFill>
                  <a:srgbClr val="FF999B"/>
                </a:solidFill>
                <a:latin typeface="微软雅黑" panose="020B0503020204020204" charset="-122"/>
                <a:ea typeface="微软雅黑" panose="020B0503020204020204" charset="-122"/>
                <a:cs typeface="微软雅黑" panose="020B0503020204020204" charset="-122"/>
              </a:rPr>
              <a:t>灭绝 </a:t>
            </a:r>
            <a:r>
              <a:rPr lang="en-US" altLang="zh-CN" b="1" dirty="0">
                <a:solidFill>
                  <a:srgbClr val="FF999B"/>
                </a:solidFill>
                <a:latin typeface="微软雅黑" panose="020B0503020204020204" charset="-122"/>
                <a:ea typeface="微软雅黑" panose="020B0503020204020204" charset="-122"/>
                <a:cs typeface="微软雅黑" panose="020B0503020204020204" charset="-122"/>
              </a:rPr>
              <a:t>Extinct</a:t>
            </a:r>
            <a:r>
              <a:rPr lang="zh-CN" altLang="en-US" b="1" dirty="0">
                <a:solidFill>
                  <a:srgbClr val="FF999B"/>
                </a:solidFill>
                <a:latin typeface="微软雅黑" panose="020B0503020204020204" charset="-122"/>
                <a:ea typeface="微软雅黑" panose="020B0503020204020204" charset="-122"/>
                <a:cs typeface="微软雅黑" panose="020B0503020204020204" charset="-122"/>
              </a:rPr>
              <a:t>（</a:t>
            </a:r>
            <a:r>
              <a:rPr lang="en-US" altLang="zh-CN" b="1" dirty="0">
                <a:solidFill>
                  <a:srgbClr val="FF999B"/>
                </a:solidFill>
                <a:latin typeface="微软雅黑" panose="020B0503020204020204" charset="-122"/>
                <a:ea typeface="微软雅黑" panose="020B0503020204020204" charset="-122"/>
                <a:cs typeface="微软雅黑" panose="020B0503020204020204" charset="-122"/>
              </a:rPr>
              <a:t>EX</a:t>
            </a:r>
            <a:r>
              <a:rPr lang="zh-CN" altLang="en-US" b="1" dirty="0">
                <a:solidFill>
                  <a:srgbClr val="FF999B"/>
                </a:solidFill>
                <a:latin typeface="微软雅黑" panose="020B0503020204020204" charset="-122"/>
                <a:ea typeface="微软雅黑" panose="020B0503020204020204" charset="-122"/>
                <a:cs typeface="微软雅黑" panose="020B0503020204020204" charset="-122"/>
              </a:rPr>
              <a:t>）</a:t>
            </a:r>
            <a:r>
              <a:rPr lang="zh-CN" altLang="en-US" b="1" dirty="0">
                <a:solidFill>
                  <a:srgbClr val="476682"/>
                </a:solidFill>
                <a:latin typeface="微软雅黑" panose="020B0503020204020204" charset="-122"/>
                <a:ea typeface="微软雅黑" panose="020B0503020204020204" charset="-122"/>
                <a:cs typeface="微软雅黑" panose="020B0503020204020204" charset="-122"/>
              </a:rPr>
              <a:t>：</a:t>
            </a:r>
            <a:r>
              <a:rPr lang="zh-CN" altLang="en-US" dirty="0">
                <a:solidFill>
                  <a:srgbClr val="476682"/>
                </a:solidFill>
                <a:latin typeface="微软雅黑" panose="020B0503020204020204" charset="-122"/>
                <a:ea typeface="微软雅黑" panose="020B0503020204020204" charset="-122"/>
                <a:cs typeface="微软雅黑" panose="020B0503020204020204" charset="-122"/>
              </a:rPr>
              <a:t>如果</a:t>
            </a:r>
            <a:r>
              <a:rPr lang="en-US" altLang="zh-CN" dirty="0">
                <a:solidFill>
                  <a:srgbClr val="476682"/>
                </a:solidFill>
                <a:latin typeface="微软雅黑" panose="020B0503020204020204" charset="-122"/>
                <a:ea typeface="微软雅黑" panose="020B0503020204020204" charset="-122"/>
                <a:cs typeface="微软雅黑" panose="020B0503020204020204" charset="-122"/>
              </a:rPr>
              <a:t>1</a:t>
            </a:r>
            <a:r>
              <a:rPr lang="zh-CN" altLang="en-US" dirty="0">
                <a:solidFill>
                  <a:srgbClr val="476682"/>
                </a:solidFill>
                <a:latin typeface="微软雅黑" panose="020B0503020204020204" charset="-122"/>
                <a:ea typeface="微软雅黑" panose="020B0503020204020204" charset="-122"/>
                <a:cs typeface="微软雅黑" panose="020B0503020204020204" charset="-122"/>
              </a:rPr>
              <a:t>个生物分类单元的最后一个个体已经死亡，列为灭绝。</a:t>
            </a:r>
            <a:endParaRPr lang="en-US" altLang="zh-CN" dirty="0">
              <a:solidFill>
                <a:srgbClr val="476682"/>
              </a:solidFill>
              <a:latin typeface="微软雅黑" panose="020B0503020204020204" charset="-122"/>
              <a:ea typeface="微软雅黑" panose="020B0503020204020204" charset="-122"/>
              <a:cs typeface="微软雅黑" panose="020B0503020204020204" charset="-122"/>
            </a:endParaRPr>
          </a:p>
          <a:p>
            <a:pPr marL="342900" indent="-342900">
              <a:buFont typeface="+mj-lt"/>
              <a:buAutoNum type="arabicPeriod"/>
            </a:pPr>
            <a:endParaRPr lang="en-US" altLang="zh-CN" dirty="0">
              <a:solidFill>
                <a:srgbClr val="476682"/>
              </a:solidFill>
              <a:latin typeface="微软雅黑" panose="020B0503020204020204" charset="-122"/>
              <a:ea typeface="微软雅黑" panose="020B0503020204020204" charset="-122"/>
              <a:cs typeface="微软雅黑" panose="020B0503020204020204" charset="-122"/>
            </a:endParaRPr>
          </a:p>
          <a:p>
            <a:pPr marL="342900" indent="-342900">
              <a:buFont typeface="+mj-lt"/>
              <a:buAutoNum type="arabicPeriod"/>
            </a:pPr>
            <a:r>
              <a:rPr lang="zh-CN" altLang="en-US" b="1" dirty="0">
                <a:solidFill>
                  <a:srgbClr val="FF999B"/>
                </a:solidFill>
                <a:latin typeface="微软雅黑" panose="020B0503020204020204" charset="-122"/>
                <a:ea typeface="微软雅黑" panose="020B0503020204020204" charset="-122"/>
                <a:cs typeface="微软雅黑" panose="020B0503020204020204" charset="-122"/>
              </a:rPr>
              <a:t>野外灭绝 </a:t>
            </a:r>
            <a:r>
              <a:rPr lang="en-US" altLang="zh-CN" b="1" dirty="0">
                <a:solidFill>
                  <a:srgbClr val="FF999B"/>
                </a:solidFill>
                <a:latin typeface="微软雅黑" panose="020B0503020204020204" charset="-122"/>
                <a:ea typeface="微软雅黑" panose="020B0503020204020204" charset="-122"/>
                <a:cs typeface="微软雅黑" panose="020B0503020204020204" charset="-122"/>
              </a:rPr>
              <a:t>Extinct in the Wild</a:t>
            </a:r>
            <a:r>
              <a:rPr lang="zh-CN" altLang="en-US" b="1" dirty="0">
                <a:solidFill>
                  <a:srgbClr val="FF999B"/>
                </a:solidFill>
                <a:latin typeface="微软雅黑" panose="020B0503020204020204" charset="-122"/>
                <a:ea typeface="微软雅黑" panose="020B0503020204020204" charset="-122"/>
                <a:cs typeface="微软雅黑" panose="020B0503020204020204" charset="-122"/>
              </a:rPr>
              <a:t>（</a:t>
            </a:r>
            <a:r>
              <a:rPr lang="en-US" altLang="zh-CN" b="1" dirty="0">
                <a:solidFill>
                  <a:srgbClr val="FF999B"/>
                </a:solidFill>
                <a:latin typeface="微软雅黑" panose="020B0503020204020204" charset="-122"/>
                <a:ea typeface="微软雅黑" panose="020B0503020204020204" charset="-122"/>
                <a:cs typeface="微软雅黑" panose="020B0503020204020204" charset="-122"/>
              </a:rPr>
              <a:t>EW</a:t>
            </a:r>
            <a:r>
              <a:rPr lang="zh-CN" altLang="en-US" b="1" dirty="0">
                <a:solidFill>
                  <a:srgbClr val="FF999B"/>
                </a:solidFill>
                <a:latin typeface="微软雅黑" panose="020B0503020204020204" charset="-122"/>
                <a:ea typeface="微软雅黑" panose="020B0503020204020204" charset="-122"/>
                <a:cs typeface="微软雅黑" panose="020B0503020204020204" charset="-122"/>
              </a:rPr>
              <a:t>）</a:t>
            </a:r>
            <a:r>
              <a:rPr lang="zh-CN" altLang="en-US" dirty="0">
                <a:solidFill>
                  <a:srgbClr val="476682"/>
                </a:solidFill>
                <a:latin typeface="微软雅黑" panose="020B0503020204020204" charset="-122"/>
                <a:ea typeface="微软雅黑" panose="020B0503020204020204" charset="-122"/>
                <a:cs typeface="微软雅黑" panose="020B0503020204020204" charset="-122"/>
              </a:rPr>
              <a:t>：如果</a:t>
            </a:r>
            <a:r>
              <a:rPr lang="en-US" altLang="zh-CN" dirty="0">
                <a:solidFill>
                  <a:srgbClr val="476682"/>
                </a:solidFill>
                <a:latin typeface="微软雅黑" panose="020B0503020204020204" charset="-122"/>
                <a:ea typeface="微软雅黑" panose="020B0503020204020204" charset="-122"/>
                <a:cs typeface="微软雅黑" panose="020B0503020204020204" charset="-122"/>
              </a:rPr>
              <a:t>1</a:t>
            </a:r>
            <a:r>
              <a:rPr lang="zh-CN" altLang="en-US" dirty="0">
                <a:solidFill>
                  <a:srgbClr val="476682"/>
                </a:solidFill>
                <a:latin typeface="微软雅黑" panose="020B0503020204020204" charset="-122"/>
                <a:ea typeface="微软雅黑" panose="020B0503020204020204" charset="-122"/>
                <a:cs typeface="微软雅黑" panose="020B0503020204020204" charset="-122"/>
              </a:rPr>
              <a:t>个生物分类单元的个体仅生活在人工栽培和人工圈养状态下，列为野外灭绝。</a:t>
            </a:r>
            <a:endParaRPr lang="en-US" altLang="zh-CN" dirty="0">
              <a:solidFill>
                <a:srgbClr val="476682"/>
              </a:solidFill>
              <a:latin typeface="微软雅黑" panose="020B0503020204020204" charset="-122"/>
              <a:ea typeface="微软雅黑" panose="020B0503020204020204" charset="-122"/>
              <a:cs typeface="微软雅黑" panose="020B0503020204020204" charset="-122"/>
            </a:endParaRPr>
          </a:p>
          <a:p>
            <a:pPr marL="342900" indent="-342900">
              <a:buFont typeface="+mj-lt"/>
              <a:buAutoNum type="arabicPeriod"/>
            </a:pPr>
            <a:endParaRPr lang="en-US" altLang="zh-CN" dirty="0">
              <a:solidFill>
                <a:srgbClr val="476682"/>
              </a:solidFill>
              <a:latin typeface="微软雅黑" panose="020B0503020204020204" charset="-122"/>
              <a:ea typeface="微软雅黑" panose="020B0503020204020204" charset="-122"/>
              <a:cs typeface="微软雅黑" panose="020B0503020204020204" charset="-122"/>
            </a:endParaRPr>
          </a:p>
          <a:p>
            <a:pPr marL="342900" indent="-342900">
              <a:buFont typeface="+mj-lt"/>
              <a:buAutoNum type="arabicPeriod"/>
            </a:pPr>
            <a:r>
              <a:rPr lang="zh-CN" altLang="en-US" b="1" dirty="0">
                <a:solidFill>
                  <a:srgbClr val="FF999B"/>
                </a:solidFill>
                <a:latin typeface="微软雅黑" panose="020B0503020204020204" charset="-122"/>
                <a:ea typeface="微软雅黑" panose="020B0503020204020204" charset="-122"/>
                <a:cs typeface="微软雅黑" panose="020B0503020204020204" charset="-122"/>
              </a:rPr>
              <a:t>极危 </a:t>
            </a:r>
            <a:r>
              <a:rPr lang="en-US" altLang="zh-CN" b="1" dirty="0">
                <a:solidFill>
                  <a:srgbClr val="FF999B"/>
                </a:solidFill>
                <a:latin typeface="微软雅黑" panose="020B0503020204020204" charset="-122"/>
                <a:ea typeface="微软雅黑" panose="020B0503020204020204" charset="-122"/>
                <a:cs typeface="微软雅黑" panose="020B0503020204020204" charset="-122"/>
              </a:rPr>
              <a:t>Critically Endangered</a:t>
            </a:r>
            <a:r>
              <a:rPr lang="zh-CN" altLang="en-US" b="1" dirty="0">
                <a:solidFill>
                  <a:srgbClr val="FF999B"/>
                </a:solidFill>
                <a:latin typeface="微软雅黑" panose="020B0503020204020204" charset="-122"/>
                <a:ea typeface="微软雅黑" panose="020B0503020204020204" charset="-122"/>
                <a:cs typeface="微软雅黑" panose="020B0503020204020204" charset="-122"/>
              </a:rPr>
              <a:t>（</a:t>
            </a:r>
            <a:r>
              <a:rPr lang="en-US" altLang="zh-CN" b="1" dirty="0">
                <a:solidFill>
                  <a:srgbClr val="FF999B"/>
                </a:solidFill>
                <a:latin typeface="微软雅黑" panose="020B0503020204020204" charset="-122"/>
                <a:ea typeface="微软雅黑" panose="020B0503020204020204" charset="-122"/>
                <a:cs typeface="微软雅黑" panose="020B0503020204020204" charset="-122"/>
              </a:rPr>
              <a:t>CR</a:t>
            </a:r>
            <a:r>
              <a:rPr lang="zh-CN" altLang="en-US" b="1" dirty="0">
                <a:solidFill>
                  <a:srgbClr val="FF999B"/>
                </a:solidFill>
                <a:latin typeface="微软雅黑" panose="020B0503020204020204" charset="-122"/>
                <a:ea typeface="微软雅黑" panose="020B0503020204020204" charset="-122"/>
                <a:cs typeface="微软雅黑" panose="020B0503020204020204" charset="-122"/>
              </a:rPr>
              <a:t>）</a:t>
            </a:r>
            <a:r>
              <a:rPr lang="zh-CN" altLang="en-US" dirty="0">
                <a:solidFill>
                  <a:srgbClr val="476682"/>
                </a:solidFill>
                <a:latin typeface="微软雅黑" panose="020B0503020204020204" charset="-122"/>
                <a:ea typeface="微软雅黑" panose="020B0503020204020204" charset="-122"/>
                <a:cs typeface="微软雅黑" panose="020B0503020204020204" charset="-122"/>
              </a:rPr>
              <a:t>：野外状态下</a:t>
            </a:r>
            <a:r>
              <a:rPr lang="en-US" altLang="zh-CN" dirty="0">
                <a:solidFill>
                  <a:srgbClr val="476682"/>
                </a:solidFill>
                <a:latin typeface="微软雅黑" panose="020B0503020204020204" charset="-122"/>
                <a:ea typeface="微软雅黑" panose="020B0503020204020204" charset="-122"/>
                <a:cs typeface="微软雅黑" panose="020B0503020204020204" charset="-122"/>
              </a:rPr>
              <a:t>1</a:t>
            </a:r>
            <a:r>
              <a:rPr lang="zh-CN" altLang="en-US" dirty="0">
                <a:solidFill>
                  <a:srgbClr val="476682"/>
                </a:solidFill>
                <a:latin typeface="微软雅黑" panose="020B0503020204020204" charset="-122"/>
                <a:ea typeface="微软雅黑" panose="020B0503020204020204" charset="-122"/>
                <a:cs typeface="微软雅黑" panose="020B0503020204020204" charset="-122"/>
              </a:rPr>
              <a:t>个生物分类单元灭绝概率很高时，列为极危。</a:t>
            </a:r>
            <a:endParaRPr lang="en-US" altLang="zh-CN" dirty="0">
              <a:solidFill>
                <a:srgbClr val="476682"/>
              </a:solidFill>
              <a:latin typeface="微软雅黑" panose="020B0503020204020204" charset="-122"/>
              <a:ea typeface="微软雅黑" panose="020B0503020204020204" charset="-122"/>
              <a:cs typeface="微软雅黑" panose="020B0503020204020204" charset="-122"/>
            </a:endParaRPr>
          </a:p>
          <a:p>
            <a:pPr marL="342900" indent="-342900">
              <a:buFont typeface="+mj-lt"/>
              <a:buAutoNum type="arabicPeriod"/>
            </a:pPr>
            <a:endParaRPr lang="en-US" altLang="zh-CN" dirty="0">
              <a:solidFill>
                <a:srgbClr val="476682"/>
              </a:solidFill>
              <a:latin typeface="微软雅黑" panose="020B0503020204020204" charset="-122"/>
              <a:ea typeface="微软雅黑" panose="020B0503020204020204" charset="-122"/>
              <a:cs typeface="微软雅黑" panose="020B0503020204020204" charset="-122"/>
            </a:endParaRPr>
          </a:p>
          <a:p>
            <a:pPr marL="342900" indent="-342900">
              <a:buFont typeface="+mj-lt"/>
              <a:buAutoNum type="arabicPeriod"/>
            </a:pPr>
            <a:r>
              <a:rPr lang="zh-CN" altLang="en-US" b="1" dirty="0">
                <a:solidFill>
                  <a:srgbClr val="FF999B"/>
                </a:solidFill>
                <a:latin typeface="微软雅黑" panose="020B0503020204020204" charset="-122"/>
                <a:ea typeface="微软雅黑" panose="020B0503020204020204" charset="-122"/>
                <a:cs typeface="微软雅黑" panose="020B0503020204020204" charset="-122"/>
              </a:rPr>
              <a:t>濒危 </a:t>
            </a:r>
            <a:r>
              <a:rPr lang="en-US" altLang="zh-CN" b="1" dirty="0">
                <a:solidFill>
                  <a:srgbClr val="FF999B"/>
                </a:solidFill>
                <a:latin typeface="微软雅黑" panose="020B0503020204020204" charset="-122"/>
                <a:ea typeface="微软雅黑" panose="020B0503020204020204" charset="-122"/>
                <a:cs typeface="微软雅黑" panose="020B0503020204020204" charset="-122"/>
              </a:rPr>
              <a:t>Endangered</a:t>
            </a:r>
            <a:r>
              <a:rPr lang="zh-CN" altLang="en-US" b="1" dirty="0">
                <a:solidFill>
                  <a:srgbClr val="FF999B"/>
                </a:solidFill>
                <a:latin typeface="微软雅黑" panose="020B0503020204020204" charset="-122"/>
                <a:ea typeface="微软雅黑" panose="020B0503020204020204" charset="-122"/>
                <a:cs typeface="微软雅黑" panose="020B0503020204020204" charset="-122"/>
              </a:rPr>
              <a:t>（</a:t>
            </a:r>
            <a:r>
              <a:rPr lang="en-US" altLang="zh-CN" b="1" dirty="0">
                <a:solidFill>
                  <a:srgbClr val="FF999B"/>
                </a:solidFill>
                <a:latin typeface="微软雅黑" panose="020B0503020204020204" charset="-122"/>
                <a:ea typeface="微软雅黑" panose="020B0503020204020204" charset="-122"/>
                <a:cs typeface="微软雅黑" panose="020B0503020204020204" charset="-122"/>
              </a:rPr>
              <a:t>EN</a:t>
            </a:r>
            <a:r>
              <a:rPr lang="zh-CN" altLang="en-US" b="1" dirty="0">
                <a:solidFill>
                  <a:srgbClr val="FF999B"/>
                </a:solidFill>
                <a:latin typeface="微软雅黑" panose="020B0503020204020204" charset="-122"/>
                <a:ea typeface="微软雅黑" panose="020B0503020204020204" charset="-122"/>
                <a:cs typeface="微软雅黑" panose="020B0503020204020204" charset="-122"/>
              </a:rPr>
              <a:t>）</a:t>
            </a:r>
            <a:r>
              <a:rPr lang="zh-CN" altLang="en-US" dirty="0">
                <a:solidFill>
                  <a:srgbClr val="476682"/>
                </a:solidFill>
                <a:latin typeface="微软雅黑" panose="020B0503020204020204" charset="-122"/>
                <a:ea typeface="微软雅黑" panose="020B0503020204020204" charset="-122"/>
                <a:cs typeface="微软雅黑" panose="020B0503020204020204" charset="-122"/>
              </a:rPr>
              <a:t>：</a:t>
            </a:r>
            <a:r>
              <a:rPr lang="en-US" altLang="zh-CN" dirty="0">
                <a:solidFill>
                  <a:srgbClr val="476682"/>
                </a:solidFill>
                <a:latin typeface="微软雅黑" panose="020B0503020204020204" charset="-122"/>
                <a:ea typeface="微软雅黑" panose="020B0503020204020204" charset="-122"/>
                <a:cs typeface="微软雅黑" panose="020B0503020204020204" charset="-122"/>
              </a:rPr>
              <a:t>1</a:t>
            </a:r>
            <a:r>
              <a:rPr lang="zh-CN" altLang="en-US" dirty="0">
                <a:solidFill>
                  <a:srgbClr val="476682"/>
                </a:solidFill>
                <a:latin typeface="微软雅黑" panose="020B0503020204020204" charset="-122"/>
                <a:ea typeface="微软雅黑" panose="020B0503020204020204" charset="-122"/>
                <a:cs typeface="微软雅黑" panose="020B0503020204020204" charset="-122"/>
              </a:rPr>
              <a:t>个生物分类单元，虽未达到极危，但在可预见的不久将来，其野生状态下灭绝的概率高，列为濒危。</a:t>
            </a:r>
            <a:endParaRPr lang="en-US" altLang="zh-CN" dirty="0">
              <a:solidFill>
                <a:srgbClr val="476682"/>
              </a:solidFill>
              <a:latin typeface="微软雅黑" panose="020B0503020204020204" charset="-122"/>
              <a:ea typeface="微软雅黑" panose="020B0503020204020204" charset="-122"/>
              <a:cs typeface="微软雅黑" panose="020B0503020204020204" charset="-122"/>
            </a:endParaRPr>
          </a:p>
          <a:p>
            <a:pPr marL="342900" indent="-342900">
              <a:buFont typeface="+mj-lt"/>
              <a:buAutoNum type="arabicPeriod"/>
            </a:pPr>
            <a:endParaRPr lang="en-US" altLang="zh-CN" dirty="0">
              <a:solidFill>
                <a:srgbClr val="476682"/>
              </a:solidFill>
              <a:latin typeface="微软雅黑" panose="020B0503020204020204" charset="-122"/>
              <a:ea typeface="微软雅黑" panose="020B0503020204020204" charset="-122"/>
              <a:cs typeface="微软雅黑" panose="020B0503020204020204" charset="-122"/>
            </a:endParaRPr>
          </a:p>
          <a:p>
            <a:pPr marL="342900" indent="-342900">
              <a:buFont typeface="+mj-lt"/>
              <a:buAutoNum type="arabicPeriod"/>
            </a:pPr>
            <a:r>
              <a:rPr lang="zh-CN" altLang="en-US" b="1" dirty="0">
                <a:solidFill>
                  <a:srgbClr val="FF999B"/>
                </a:solidFill>
                <a:latin typeface="微软雅黑" panose="020B0503020204020204" charset="-122"/>
                <a:ea typeface="微软雅黑" panose="020B0503020204020204" charset="-122"/>
                <a:cs typeface="微软雅黑" panose="020B0503020204020204" charset="-122"/>
              </a:rPr>
              <a:t>易危 </a:t>
            </a:r>
            <a:r>
              <a:rPr lang="en-US" altLang="zh-CN" b="1" dirty="0">
                <a:solidFill>
                  <a:srgbClr val="FF999B"/>
                </a:solidFill>
                <a:latin typeface="微软雅黑" panose="020B0503020204020204" charset="-122"/>
                <a:ea typeface="微软雅黑" panose="020B0503020204020204" charset="-122"/>
                <a:cs typeface="微软雅黑" panose="020B0503020204020204" charset="-122"/>
              </a:rPr>
              <a:t>Vulnerable</a:t>
            </a:r>
            <a:r>
              <a:rPr lang="zh-CN" altLang="en-US" b="1" dirty="0">
                <a:solidFill>
                  <a:srgbClr val="FF999B"/>
                </a:solidFill>
                <a:latin typeface="微软雅黑" panose="020B0503020204020204" charset="-122"/>
                <a:ea typeface="微软雅黑" panose="020B0503020204020204" charset="-122"/>
                <a:cs typeface="微软雅黑" panose="020B0503020204020204" charset="-122"/>
              </a:rPr>
              <a:t>（</a:t>
            </a:r>
            <a:r>
              <a:rPr lang="en-US" altLang="zh-CN" b="1" dirty="0">
                <a:solidFill>
                  <a:srgbClr val="FF999B"/>
                </a:solidFill>
                <a:latin typeface="微软雅黑" panose="020B0503020204020204" charset="-122"/>
                <a:ea typeface="微软雅黑" panose="020B0503020204020204" charset="-122"/>
                <a:cs typeface="微软雅黑" panose="020B0503020204020204" charset="-122"/>
              </a:rPr>
              <a:t>VU</a:t>
            </a:r>
            <a:r>
              <a:rPr lang="zh-CN" altLang="en-US" dirty="0">
                <a:solidFill>
                  <a:srgbClr val="476682"/>
                </a:solidFill>
                <a:latin typeface="微软雅黑" panose="020B0503020204020204" charset="-122"/>
                <a:ea typeface="微软雅黑" panose="020B0503020204020204" charset="-122"/>
                <a:cs typeface="微软雅黑" panose="020B0503020204020204" charset="-122"/>
              </a:rPr>
              <a:t>）：</a:t>
            </a:r>
            <a:r>
              <a:rPr lang="en-US" altLang="zh-CN" dirty="0">
                <a:solidFill>
                  <a:srgbClr val="476682"/>
                </a:solidFill>
                <a:latin typeface="微软雅黑" panose="020B0503020204020204" charset="-122"/>
                <a:ea typeface="微软雅黑" panose="020B0503020204020204" charset="-122"/>
                <a:cs typeface="微软雅黑" panose="020B0503020204020204" charset="-122"/>
              </a:rPr>
              <a:t>1</a:t>
            </a:r>
            <a:r>
              <a:rPr lang="zh-CN" altLang="en-US" dirty="0">
                <a:solidFill>
                  <a:srgbClr val="476682"/>
                </a:solidFill>
                <a:latin typeface="微软雅黑" panose="020B0503020204020204" charset="-122"/>
                <a:ea typeface="微软雅黑" panose="020B0503020204020204" charset="-122"/>
                <a:cs typeface="微软雅黑" panose="020B0503020204020204" charset="-122"/>
              </a:rPr>
              <a:t>个生物分类单元虽未达到极危或濒危的标准，但在未来一段时间中其在野生状态下灭绝的概率较高，列为易危。</a:t>
            </a:r>
          </a:p>
        </p:txBody>
      </p:sp>
      <p:pic>
        <p:nvPicPr>
          <p:cNvPr id="10" name="图片 9" descr="7025f93bab81e29a45dfc8ebfbf481b9"/>
          <p:cNvPicPr>
            <a:picLocks noChangeAspect="1"/>
          </p:cNvPicPr>
          <p:nvPr/>
        </p:nvPicPr>
        <p:blipFill>
          <a:blip r:embed="rId4"/>
          <a:stretch>
            <a:fillRect/>
          </a:stretch>
        </p:blipFill>
        <p:spPr>
          <a:xfrm flipH="1">
            <a:off x="-1961973" y="181461"/>
            <a:ext cx="4785995" cy="67640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46211 -0.172260 C -0.037687 -0.235686 -0.013753 -0.462002 -0.002322 -0.459379 C 0.009109 -0.456754 0.016617 -0.259043 0.010916 -0.159313 C 0.005214 -0.059583 -0.037715 -0.057046 -0.030885 0.039273 C -0.024055 0.135591 0.029007 0.269528 0.045039 0.322105 " pathEditMode="relative" rAng="0" ptsTypes="">
                                      <p:cBhvr>
                                        <p:cTn id="6" dur="2000" fill="hold"/>
                                        <p:tgtEl>
                                          <p:spTgt spid="10"/>
                                        </p:tgtEl>
                                        <p:attrNameLst>
                                          <p:attrName>ppt_x</p:attrName>
                                          <p:attrName>ppt_y</p:attrName>
                                        </p:attrNameLst>
                                      </p:cBhvr>
                                      <p:rCtr x="4600" y="10400"/>
                                    </p:animMotion>
                                  </p:childTnLst>
                                </p:cTn>
                              </p:par>
                              <p:par>
                                <p:cTn id="7" presetID="2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wedge">
                                      <p:cBhvr>
                                        <p:cTn id="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6ccb8bc6dbe83c6ae811819d70909b6f"/>
          <p:cNvPicPr>
            <a:picLocks noChangeAspect="1"/>
          </p:cNvPicPr>
          <p:nvPr/>
        </p:nvPicPr>
        <p:blipFill>
          <a:blip r:embed="rId3"/>
          <a:stretch>
            <a:fillRect/>
          </a:stretch>
        </p:blipFill>
        <p:spPr>
          <a:xfrm>
            <a:off x="-62230" y="3323590"/>
            <a:ext cx="12254230" cy="3552190"/>
          </a:xfrm>
          <a:prstGeom prst="rect">
            <a:avLst/>
          </a:prstGeom>
        </p:spPr>
      </p:pic>
      <p:sp>
        <p:nvSpPr>
          <p:cNvPr id="2" name="矩形 1"/>
          <p:cNvSpPr/>
          <p:nvPr/>
        </p:nvSpPr>
        <p:spPr>
          <a:xfrm>
            <a:off x="2353684" y="1336118"/>
            <a:ext cx="7699786" cy="4185761"/>
          </a:xfrm>
          <a:prstGeom prst="rect">
            <a:avLst/>
          </a:prstGeom>
          <a:noFill/>
          <a:ln>
            <a:noFill/>
          </a:ln>
        </p:spPr>
        <p:txBody>
          <a:bodyPr wrap="square">
            <a:spAutoFit/>
          </a:bodyPr>
          <a:lstStyle/>
          <a:p>
            <a:r>
              <a:rPr lang="zh-CN" altLang="en-US" sz="2400" b="1" dirty="0">
                <a:solidFill>
                  <a:srgbClr val="34705E"/>
                </a:solidFill>
                <a:latin typeface="微软雅黑" panose="020B0503020204020204" charset="-122"/>
                <a:ea typeface="微软雅黑" panose="020B0503020204020204" charset="-122"/>
                <a:cs typeface="微软雅黑" panose="020B0503020204020204" charset="-122"/>
              </a:rPr>
              <a:t>世界自然保护联盟濒危物种红色名录将物种保护级别设为</a:t>
            </a:r>
            <a:r>
              <a:rPr lang="en-US" altLang="zh-CN" sz="2400" b="1" dirty="0">
                <a:solidFill>
                  <a:srgbClr val="34705E"/>
                </a:solidFill>
                <a:latin typeface="微软雅黑" panose="020B0503020204020204" charset="-122"/>
                <a:ea typeface="微软雅黑" panose="020B0503020204020204" charset="-122"/>
                <a:cs typeface="微软雅黑" panose="020B0503020204020204" charset="-122"/>
              </a:rPr>
              <a:t>9</a:t>
            </a:r>
            <a:r>
              <a:rPr lang="zh-CN" altLang="en-US" sz="2400" b="1" dirty="0">
                <a:solidFill>
                  <a:srgbClr val="34705E"/>
                </a:solidFill>
                <a:latin typeface="微软雅黑" panose="020B0503020204020204" charset="-122"/>
                <a:ea typeface="微软雅黑" panose="020B0503020204020204" charset="-122"/>
                <a:cs typeface="微软雅黑" panose="020B0503020204020204" charset="-122"/>
              </a:rPr>
              <a:t>级，分别是：</a:t>
            </a:r>
            <a:endParaRPr lang="en-US" altLang="zh-CN" sz="2400" b="1" dirty="0">
              <a:solidFill>
                <a:srgbClr val="34705E"/>
              </a:solidFill>
              <a:latin typeface="微软雅黑" panose="020B0503020204020204" charset="-122"/>
              <a:ea typeface="微软雅黑" panose="020B0503020204020204" charset="-122"/>
              <a:cs typeface="微软雅黑" panose="020B0503020204020204" charset="-122"/>
            </a:endParaRPr>
          </a:p>
          <a:p>
            <a:endParaRPr lang="zh-CN" altLang="en-US" sz="2000" b="1" dirty="0">
              <a:solidFill>
                <a:srgbClr val="476682"/>
              </a:solidFill>
              <a:latin typeface="微软雅黑" panose="020B0503020204020204" charset="-122"/>
              <a:ea typeface="微软雅黑" panose="020B0503020204020204" charset="-122"/>
              <a:cs typeface="微软雅黑" panose="020B0503020204020204" charset="-122"/>
            </a:endParaRPr>
          </a:p>
          <a:p>
            <a:r>
              <a:rPr lang="en-US" altLang="zh-CN" b="1" dirty="0">
                <a:solidFill>
                  <a:srgbClr val="FF999B"/>
                </a:solidFill>
                <a:latin typeface="微软雅黑" panose="020B0503020204020204" charset="-122"/>
                <a:ea typeface="微软雅黑" panose="020B0503020204020204" charset="-122"/>
                <a:cs typeface="微软雅黑" panose="020B0503020204020204" charset="-122"/>
              </a:rPr>
              <a:t>6.  </a:t>
            </a:r>
            <a:r>
              <a:rPr lang="zh-CN" altLang="en-US" b="1" dirty="0">
                <a:solidFill>
                  <a:srgbClr val="FF999B"/>
                </a:solidFill>
                <a:latin typeface="微软雅黑" panose="020B0503020204020204" charset="-122"/>
                <a:ea typeface="微软雅黑" panose="020B0503020204020204" charset="-122"/>
                <a:cs typeface="微软雅黑" panose="020B0503020204020204" charset="-122"/>
              </a:rPr>
              <a:t>近危 </a:t>
            </a:r>
            <a:r>
              <a:rPr lang="en-US" altLang="zh-CN" b="1" dirty="0">
                <a:solidFill>
                  <a:srgbClr val="FF999B"/>
                </a:solidFill>
                <a:latin typeface="微软雅黑" panose="020B0503020204020204" charset="-122"/>
                <a:ea typeface="微软雅黑" panose="020B0503020204020204" charset="-122"/>
                <a:cs typeface="微软雅黑" panose="020B0503020204020204" charset="-122"/>
              </a:rPr>
              <a:t>Near Threatened</a:t>
            </a:r>
            <a:r>
              <a:rPr lang="zh-CN" altLang="en-US" b="1" dirty="0">
                <a:solidFill>
                  <a:srgbClr val="FF999B"/>
                </a:solidFill>
                <a:latin typeface="微软雅黑" panose="020B0503020204020204" charset="-122"/>
                <a:ea typeface="微软雅黑" panose="020B0503020204020204" charset="-122"/>
                <a:cs typeface="微软雅黑" panose="020B0503020204020204" charset="-122"/>
              </a:rPr>
              <a:t>（</a:t>
            </a:r>
            <a:r>
              <a:rPr lang="en-US" altLang="zh-CN" b="1" dirty="0">
                <a:solidFill>
                  <a:srgbClr val="FF999B"/>
                </a:solidFill>
                <a:latin typeface="微软雅黑" panose="020B0503020204020204" charset="-122"/>
                <a:ea typeface="微软雅黑" panose="020B0503020204020204" charset="-122"/>
                <a:cs typeface="微软雅黑" panose="020B0503020204020204" charset="-122"/>
              </a:rPr>
              <a:t>NT</a:t>
            </a:r>
            <a:r>
              <a:rPr lang="zh-CN" altLang="en-US" b="1" dirty="0">
                <a:solidFill>
                  <a:srgbClr val="FF999B"/>
                </a:solidFill>
                <a:latin typeface="微软雅黑" panose="020B0503020204020204" charset="-122"/>
                <a:ea typeface="微软雅黑" panose="020B0503020204020204" charset="-122"/>
                <a:cs typeface="微软雅黑" panose="020B0503020204020204" charset="-122"/>
              </a:rPr>
              <a:t>）</a:t>
            </a:r>
            <a:r>
              <a:rPr lang="zh-CN" altLang="en-US" dirty="0">
                <a:solidFill>
                  <a:srgbClr val="476682"/>
                </a:solidFill>
              </a:rPr>
              <a:t>：当</a:t>
            </a:r>
            <a:r>
              <a:rPr lang="en-US" altLang="zh-CN" dirty="0">
                <a:solidFill>
                  <a:srgbClr val="476682"/>
                </a:solidFill>
              </a:rPr>
              <a:t>1</a:t>
            </a:r>
            <a:r>
              <a:rPr lang="zh-CN" altLang="en-US" dirty="0">
                <a:solidFill>
                  <a:srgbClr val="476682"/>
                </a:solidFill>
              </a:rPr>
              <a:t>个生物分类单元未达到极危、濒危或者易危标准，但是在未来一段时间后，接近符合或可能符合受威胁等级，该分类单元即列为近危。</a:t>
            </a:r>
            <a:endParaRPr lang="en-US" altLang="zh-CN" dirty="0">
              <a:solidFill>
                <a:srgbClr val="476682"/>
              </a:solidFill>
            </a:endParaRPr>
          </a:p>
          <a:p>
            <a:pPr marL="342900" indent="-342900">
              <a:buAutoNum type="arabicPeriod" startAt="7"/>
            </a:pPr>
            <a:r>
              <a:rPr lang="zh-CN" altLang="en-US" b="1" dirty="0">
                <a:solidFill>
                  <a:srgbClr val="FF999B"/>
                </a:solidFill>
                <a:latin typeface="微软雅黑" panose="020B0503020204020204" charset="-122"/>
                <a:ea typeface="微软雅黑" panose="020B0503020204020204" charset="-122"/>
                <a:cs typeface="微软雅黑" panose="020B0503020204020204" charset="-122"/>
              </a:rPr>
              <a:t>无危 </a:t>
            </a:r>
            <a:r>
              <a:rPr lang="en-US" altLang="zh-CN" b="1" dirty="0">
                <a:solidFill>
                  <a:srgbClr val="FF999B"/>
                </a:solidFill>
                <a:latin typeface="微软雅黑" panose="020B0503020204020204" charset="-122"/>
                <a:ea typeface="微软雅黑" panose="020B0503020204020204" charset="-122"/>
                <a:cs typeface="微软雅黑" panose="020B0503020204020204" charset="-122"/>
              </a:rPr>
              <a:t>Least Concern</a:t>
            </a:r>
            <a:r>
              <a:rPr lang="zh-CN" altLang="en-US" b="1" dirty="0">
                <a:solidFill>
                  <a:srgbClr val="FF999B"/>
                </a:solidFill>
                <a:latin typeface="微软雅黑" panose="020B0503020204020204" charset="-122"/>
                <a:ea typeface="微软雅黑" panose="020B0503020204020204" charset="-122"/>
                <a:cs typeface="微软雅黑" panose="020B0503020204020204" charset="-122"/>
              </a:rPr>
              <a:t>（</a:t>
            </a:r>
            <a:r>
              <a:rPr lang="en-US" altLang="zh-CN" b="1" dirty="0">
                <a:solidFill>
                  <a:srgbClr val="FF999B"/>
                </a:solidFill>
                <a:latin typeface="微软雅黑" panose="020B0503020204020204" charset="-122"/>
                <a:ea typeface="微软雅黑" panose="020B0503020204020204" charset="-122"/>
                <a:cs typeface="微软雅黑" panose="020B0503020204020204" charset="-122"/>
              </a:rPr>
              <a:t>LC</a:t>
            </a:r>
            <a:r>
              <a:rPr lang="zh-CN" altLang="en-US" b="1" dirty="0">
                <a:solidFill>
                  <a:srgbClr val="FF999B"/>
                </a:solidFill>
                <a:latin typeface="微软雅黑" panose="020B0503020204020204" charset="-122"/>
                <a:ea typeface="微软雅黑" panose="020B0503020204020204" charset="-122"/>
                <a:cs typeface="微软雅黑" panose="020B0503020204020204" charset="-122"/>
              </a:rPr>
              <a:t>）</a:t>
            </a:r>
            <a:r>
              <a:rPr lang="zh-CN" altLang="en-US" b="1" dirty="0">
                <a:solidFill>
                  <a:srgbClr val="476682"/>
                </a:solidFill>
                <a:latin typeface="微软雅黑" panose="020B0503020204020204" charset="-122"/>
                <a:ea typeface="微软雅黑" panose="020B0503020204020204" charset="-122"/>
                <a:cs typeface="微软雅黑" panose="020B0503020204020204" charset="-122"/>
              </a:rPr>
              <a:t>：</a:t>
            </a:r>
            <a:r>
              <a:rPr lang="zh-CN" altLang="en-US" dirty="0">
                <a:solidFill>
                  <a:srgbClr val="476682"/>
                </a:solidFill>
              </a:rPr>
              <a:t>一个生物分类单元，经评估不符合列为极危、濒危或易危任一等级的标准，列为低危。</a:t>
            </a:r>
            <a:endParaRPr lang="en-US" altLang="zh-CN" dirty="0">
              <a:solidFill>
                <a:srgbClr val="476682"/>
              </a:solidFill>
            </a:endParaRPr>
          </a:p>
          <a:p>
            <a:endParaRPr lang="en-US" altLang="zh-CN" dirty="0">
              <a:solidFill>
                <a:srgbClr val="476682"/>
              </a:solidFill>
            </a:endParaRPr>
          </a:p>
          <a:p>
            <a:pPr marL="342900" indent="-342900">
              <a:buAutoNum type="arabicPeriod" startAt="8"/>
            </a:pPr>
            <a:r>
              <a:rPr lang="zh-CN" altLang="en-US" b="1" dirty="0">
                <a:solidFill>
                  <a:srgbClr val="FF999B"/>
                </a:solidFill>
                <a:latin typeface="微软雅黑" panose="020B0503020204020204" charset="-122"/>
                <a:ea typeface="微软雅黑" panose="020B0503020204020204" charset="-122"/>
                <a:cs typeface="微软雅黑" panose="020B0503020204020204" charset="-122"/>
              </a:rPr>
              <a:t>数据缺乏 </a:t>
            </a:r>
            <a:r>
              <a:rPr lang="en-US" altLang="zh-CN" b="1" dirty="0">
                <a:solidFill>
                  <a:srgbClr val="FF999B"/>
                </a:solidFill>
                <a:latin typeface="微软雅黑" panose="020B0503020204020204" charset="-122"/>
                <a:ea typeface="微软雅黑" panose="020B0503020204020204" charset="-122"/>
                <a:cs typeface="微软雅黑" panose="020B0503020204020204" charset="-122"/>
              </a:rPr>
              <a:t>Data Deficient</a:t>
            </a:r>
            <a:r>
              <a:rPr lang="zh-CN" altLang="en-US" b="1" dirty="0">
                <a:solidFill>
                  <a:srgbClr val="FF999B"/>
                </a:solidFill>
                <a:latin typeface="微软雅黑" panose="020B0503020204020204" charset="-122"/>
                <a:ea typeface="微软雅黑" panose="020B0503020204020204" charset="-122"/>
                <a:cs typeface="微软雅黑" panose="020B0503020204020204" charset="-122"/>
              </a:rPr>
              <a:t>（</a:t>
            </a:r>
            <a:r>
              <a:rPr lang="en-US" altLang="zh-CN" b="1" dirty="0">
                <a:solidFill>
                  <a:srgbClr val="FF999B"/>
                </a:solidFill>
                <a:latin typeface="微软雅黑" panose="020B0503020204020204" charset="-122"/>
                <a:ea typeface="微软雅黑" panose="020B0503020204020204" charset="-122"/>
                <a:cs typeface="微软雅黑" panose="020B0503020204020204" charset="-122"/>
              </a:rPr>
              <a:t>DD</a:t>
            </a:r>
            <a:r>
              <a:rPr lang="zh-CN" altLang="en-US" b="1" dirty="0">
                <a:solidFill>
                  <a:srgbClr val="FF999B"/>
                </a:solidFill>
                <a:latin typeface="微软雅黑" panose="020B0503020204020204" charset="-122"/>
                <a:ea typeface="微软雅黑" panose="020B0503020204020204" charset="-122"/>
                <a:cs typeface="微软雅黑" panose="020B0503020204020204" charset="-122"/>
              </a:rPr>
              <a:t>）</a:t>
            </a:r>
            <a:r>
              <a:rPr lang="zh-CN" altLang="en-US" dirty="0">
                <a:solidFill>
                  <a:srgbClr val="476682"/>
                </a:solidFill>
              </a:rPr>
              <a:t>：对于</a:t>
            </a:r>
            <a:r>
              <a:rPr lang="en-US" altLang="zh-CN" dirty="0">
                <a:solidFill>
                  <a:srgbClr val="476682"/>
                </a:solidFill>
              </a:rPr>
              <a:t>1</a:t>
            </a:r>
            <a:r>
              <a:rPr lang="zh-CN" altLang="en-US" dirty="0">
                <a:solidFill>
                  <a:srgbClr val="476682"/>
                </a:solidFill>
              </a:rPr>
              <a:t>个生物分类单元，若无足够的资料对其灭绝风险进行直接或间接的评估时，可列为数据不足。</a:t>
            </a:r>
            <a:endParaRPr lang="en-US" altLang="zh-CN" dirty="0">
              <a:solidFill>
                <a:srgbClr val="476682"/>
              </a:solidFill>
            </a:endParaRPr>
          </a:p>
          <a:p>
            <a:endParaRPr lang="en-US" altLang="zh-CN" dirty="0">
              <a:solidFill>
                <a:srgbClr val="476682"/>
              </a:solidFill>
            </a:endParaRPr>
          </a:p>
          <a:p>
            <a:r>
              <a:rPr lang="en-US" altLang="zh-CN" b="1" dirty="0">
                <a:solidFill>
                  <a:srgbClr val="FF999B"/>
                </a:solidFill>
                <a:latin typeface="微软雅黑" panose="020B0503020204020204" charset="-122"/>
                <a:ea typeface="微软雅黑" panose="020B0503020204020204" charset="-122"/>
                <a:cs typeface="微软雅黑" panose="020B0503020204020204" charset="-122"/>
              </a:rPr>
              <a:t>9.  </a:t>
            </a:r>
            <a:r>
              <a:rPr lang="zh-CN" altLang="en-US" b="1" dirty="0">
                <a:solidFill>
                  <a:srgbClr val="FF999B"/>
                </a:solidFill>
                <a:latin typeface="微软雅黑" panose="020B0503020204020204" charset="-122"/>
                <a:ea typeface="微软雅黑" panose="020B0503020204020204" charset="-122"/>
                <a:cs typeface="微软雅黑" panose="020B0503020204020204" charset="-122"/>
              </a:rPr>
              <a:t>未予评估 </a:t>
            </a:r>
            <a:r>
              <a:rPr lang="en-US" altLang="zh-CN" b="1" dirty="0">
                <a:solidFill>
                  <a:srgbClr val="FF999B"/>
                </a:solidFill>
                <a:latin typeface="微软雅黑" panose="020B0503020204020204" charset="-122"/>
                <a:ea typeface="微软雅黑" panose="020B0503020204020204" charset="-122"/>
                <a:cs typeface="微软雅黑" panose="020B0503020204020204" charset="-122"/>
              </a:rPr>
              <a:t>Not Evaluated</a:t>
            </a:r>
            <a:r>
              <a:rPr lang="zh-CN" altLang="en-US" b="1" dirty="0">
                <a:solidFill>
                  <a:srgbClr val="FF999B"/>
                </a:solidFill>
                <a:latin typeface="微软雅黑" panose="020B0503020204020204" charset="-122"/>
                <a:ea typeface="微软雅黑" panose="020B0503020204020204" charset="-122"/>
                <a:cs typeface="微软雅黑" panose="020B0503020204020204" charset="-122"/>
              </a:rPr>
              <a:t>（</a:t>
            </a:r>
            <a:r>
              <a:rPr lang="en-US" altLang="zh-CN" b="1" dirty="0">
                <a:solidFill>
                  <a:srgbClr val="FF999B"/>
                </a:solidFill>
                <a:latin typeface="微软雅黑" panose="020B0503020204020204" charset="-122"/>
                <a:ea typeface="微软雅黑" panose="020B0503020204020204" charset="-122"/>
                <a:cs typeface="微软雅黑" panose="020B0503020204020204" charset="-122"/>
              </a:rPr>
              <a:t>NE</a:t>
            </a:r>
            <a:r>
              <a:rPr lang="zh-CN" altLang="en-US" b="1" dirty="0">
                <a:solidFill>
                  <a:srgbClr val="FF999B"/>
                </a:solidFill>
                <a:latin typeface="微软雅黑" panose="020B0503020204020204" charset="-122"/>
                <a:ea typeface="微软雅黑" panose="020B0503020204020204" charset="-122"/>
                <a:cs typeface="微软雅黑" panose="020B0503020204020204" charset="-122"/>
              </a:rPr>
              <a:t>）</a:t>
            </a:r>
            <a:r>
              <a:rPr lang="zh-CN" altLang="en-US" dirty="0">
                <a:solidFill>
                  <a:srgbClr val="476682"/>
                </a:solidFill>
              </a:rPr>
              <a:t>：如果</a:t>
            </a:r>
            <a:r>
              <a:rPr lang="en-US" altLang="zh-CN" dirty="0">
                <a:solidFill>
                  <a:srgbClr val="476682"/>
                </a:solidFill>
              </a:rPr>
              <a:t>1</a:t>
            </a:r>
            <a:r>
              <a:rPr lang="zh-CN" altLang="en-US" dirty="0">
                <a:solidFill>
                  <a:srgbClr val="476682"/>
                </a:solidFill>
              </a:rPr>
              <a:t>个生物分类单元未经应用本标准进行评估，则可将该分类单元列为未予评估。</a:t>
            </a:r>
          </a:p>
        </p:txBody>
      </p:sp>
      <p:pic>
        <p:nvPicPr>
          <p:cNvPr id="5" name="图片 4" descr="7025f93bab81e29a45dfc8ebfbf481b9"/>
          <p:cNvPicPr>
            <a:picLocks noChangeAspect="1"/>
          </p:cNvPicPr>
          <p:nvPr/>
        </p:nvPicPr>
        <p:blipFill>
          <a:blip r:embed="rId4"/>
          <a:stretch>
            <a:fillRect/>
          </a:stretch>
        </p:blipFill>
        <p:spPr>
          <a:xfrm flipH="1">
            <a:off x="-1440003" y="625961"/>
            <a:ext cx="4785995" cy="67640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par>
                          <p:cTn id="8" fill="hold">
                            <p:stCondLst>
                              <p:cond delay="2000"/>
                            </p:stCondLst>
                            <p:childTnLst>
                              <p:par>
                                <p:cTn id="9" presetID="0" presetClass="path" presetSubtype="0" accel="50000" decel="50000" fill="hold" nodeType="afterEffect">
                                  <p:stCondLst>
                                    <p:cond delay="0"/>
                                  </p:stCondLst>
                                  <p:childTnLst>
                                    <p:animMotion origin="layout" path="M -0.046211 -0.172260 C -0.037687 -0.235686 -0.013753 -0.462002 -0.002322 -0.459379 C 0.009109 -0.456754 0.016617 -0.259043 0.010916 -0.159313 C 0.005214 -0.059583 -0.037715 -0.057046 -0.030885 0.039273 C -0.024055 0.135591 0.029007 0.269528 0.045039 0.322105 " pathEditMode="relative" rAng="0" ptsTypes="">
                                      <p:cBhvr>
                                        <p:cTn id="10" dur="2000" fill="hold"/>
                                        <p:tgtEl>
                                          <p:spTgt spid="5"/>
                                        </p:tgtEl>
                                        <p:attrNameLst>
                                          <p:attrName>ppt_x</p:attrName>
                                          <p:attrName>ppt_y</p:attrName>
                                        </p:attrNameLst>
                                      </p:cBhvr>
                                      <p:rCtr x="4600" y="104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6ccb8bc6dbe83c6ae811819d70909b6f"/>
          <p:cNvPicPr>
            <a:picLocks noChangeAspect="1"/>
          </p:cNvPicPr>
          <p:nvPr/>
        </p:nvPicPr>
        <p:blipFill>
          <a:blip r:embed="rId3"/>
          <a:stretch>
            <a:fillRect/>
          </a:stretch>
        </p:blipFill>
        <p:spPr>
          <a:xfrm>
            <a:off x="-62230" y="3323590"/>
            <a:ext cx="12165965" cy="3552190"/>
          </a:xfrm>
          <a:prstGeom prst="rect">
            <a:avLst/>
          </a:prstGeom>
        </p:spPr>
      </p:pic>
      <p:pic>
        <p:nvPicPr>
          <p:cNvPr id="5" name="图片 4" descr="88478a0577c2707626c1d5747624df25"/>
          <p:cNvPicPr>
            <a:picLocks noChangeAspect="1"/>
          </p:cNvPicPr>
          <p:nvPr/>
        </p:nvPicPr>
        <p:blipFill>
          <a:blip r:embed="rId4"/>
          <a:stretch>
            <a:fillRect/>
          </a:stretch>
        </p:blipFill>
        <p:spPr>
          <a:xfrm>
            <a:off x="773430" y="1494790"/>
            <a:ext cx="4407535" cy="5291455"/>
          </a:xfrm>
          <a:prstGeom prst="rect">
            <a:avLst/>
          </a:prstGeom>
        </p:spPr>
      </p:pic>
      <p:pic>
        <p:nvPicPr>
          <p:cNvPr id="11" name="图片 10" descr="1"/>
          <p:cNvPicPr>
            <a:picLocks noChangeAspect="1"/>
          </p:cNvPicPr>
          <p:nvPr/>
        </p:nvPicPr>
        <p:blipFill>
          <a:blip r:embed="rId5"/>
          <a:stretch>
            <a:fillRect/>
          </a:stretch>
        </p:blipFill>
        <p:spPr>
          <a:xfrm flipH="1">
            <a:off x="4025265" y="4359910"/>
            <a:ext cx="2515870" cy="2515870"/>
          </a:xfrm>
          <a:prstGeom prst="rect">
            <a:avLst/>
          </a:prstGeom>
        </p:spPr>
      </p:pic>
      <p:sp>
        <p:nvSpPr>
          <p:cNvPr id="13" name="文本框 12"/>
          <p:cNvSpPr txBox="1"/>
          <p:nvPr/>
        </p:nvSpPr>
        <p:spPr>
          <a:xfrm>
            <a:off x="5647055" y="1146810"/>
            <a:ext cx="5585460" cy="4661535"/>
          </a:xfrm>
          <a:prstGeom prst="rect">
            <a:avLst/>
          </a:prstGeom>
          <a:noFill/>
        </p:spPr>
        <p:txBody>
          <a:bodyPr wrap="square" rtlCol="0">
            <a:spAutoFit/>
          </a:bodyPr>
          <a:lstStyle/>
          <a:p>
            <a:pPr algn="l">
              <a:lnSpc>
                <a:spcPct val="150000"/>
              </a:lnSpc>
            </a:pPr>
            <a:r>
              <a:rPr lang="en-US" altLang="zh-CN" dirty="0">
                <a:solidFill>
                  <a:srgbClr val="476682"/>
                </a:solidFill>
                <a:latin typeface="微软雅黑" panose="020B0503020204020204" charset="-122"/>
                <a:ea typeface="微软雅黑" panose="020B0503020204020204" charset="-122"/>
                <a:cs typeface="微软雅黑" panose="020B0503020204020204" charset="-122"/>
                <a:sym typeface="+mn-ea"/>
              </a:rPr>
              <a:t>       </a:t>
            </a:r>
            <a:r>
              <a:rPr lang="zh-CN" altLang="en-US" dirty="0">
                <a:solidFill>
                  <a:srgbClr val="476682"/>
                </a:solidFill>
                <a:latin typeface="微软雅黑" panose="020B0503020204020204" charset="-122"/>
                <a:ea typeface="微软雅黑" panose="020B0503020204020204" charset="-122"/>
                <a:cs typeface="微软雅黑" panose="020B0503020204020204" charset="-122"/>
                <a:sym typeface="+mn-ea"/>
              </a:rPr>
              <a:t>白犀牛是现存体型第二大的犀牛，也是仅次于非洲象、亚洲象、非洲森林象和印度犀的现存第五大陆生动物。北白犀是白犀牛中的一个亚种，分布在非洲乍得、乌干达、苏丹等国的交界地。早在</a:t>
            </a:r>
            <a:r>
              <a:rPr lang="en-US" altLang="zh-CN" dirty="0">
                <a:solidFill>
                  <a:srgbClr val="476682"/>
                </a:solidFill>
                <a:latin typeface="微软雅黑" panose="020B0503020204020204" charset="-122"/>
                <a:ea typeface="微软雅黑" panose="020B0503020204020204" charset="-122"/>
                <a:cs typeface="微软雅黑" panose="020B0503020204020204" charset="-122"/>
                <a:sym typeface="+mn-ea"/>
              </a:rPr>
              <a:t>1960</a:t>
            </a:r>
            <a:r>
              <a:rPr lang="zh-CN" altLang="en-US" dirty="0">
                <a:solidFill>
                  <a:srgbClr val="476682"/>
                </a:solidFill>
                <a:latin typeface="微软雅黑" panose="020B0503020204020204" charset="-122"/>
                <a:ea typeface="微软雅黑" panose="020B0503020204020204" charset="-122"/>
                <a:cs typeface="微软雅黑" panose="020B0503020204020204" charset="-122"/>
                <a:sym typeface="+mn-ea"/>
              </a:rPr>
              <a:t>年代，北部白犀牛这个品种还有超过</a:t>
            </a:r>
            <a:r>
              <a:rPr lang="en-US" altLang="zh-CN" dirty="0">
                <a:solidFill>
                  <a:srgbClr val="476682"/>
                </a:solidFill>
                <a:latin typeface="微软雅黑" panose="020B0503020204020204" charset="-122"/>
                <a:ea typeface="微软雅黑" panose="020B0503020204020204" charset="-122"/>
                <a:cs typeface="微软雅黑" panose="020B0503020204020204" charset="-122"/>
                <a:sym typeface="+mn-ea"/>
              </a:rPr>
              <a:t>2000</a:t>
            </a:r>
            <a:r>
              <a:rPr lang="zh-CN" altLang="en-US" dirty="0">
                <a:solidFill>
                  <a:srgbClr val="476682"/>
                </a:solidFill>
                <a:latin typeface="微软雅黑" panose="020B0503020204020204" charset="-122"/>
                <a:ea typeface="微软雅黑" panose="020B0503020204020204" charset="-122"/>
                <a:cs typeface="微软雅黑" panose="020B0503020204020204" charset="-122"/>
                <a:sym typeface="+mn-ea"/>
              </a:rPr>
              <a:t>头。随着盗猎的盛行，北部白犀牛所处的几个国家政府无力对抗盗猎者，北部白犀牛的数量开始锐减。目前，世界上仅存</a:t>
            </a:r>
            <a:r>
              <a:rPr lang="en-US" altLang="zh-CN" dirty="0">
                <a:solidFill>
                  <a:srgbClr val="476682"/>
                </a:solidFill>
                <a:latin typeface="微软雅黑" panose="020B0503020204020204" charset="-122"/>
                <a:ea typeface="微软雅黑" panose="020B0503020204020204" charset="-122"/>
                <a:cs typeface="微软雅黑" panose="020B0503020204020204" charset="-122"/>
                <a:sym typeface="+mn-ea"/>
              </a:rPr>
              <a:t>3</a:t>
            </a:r>
            <a:r>
              <a:rPr lang="zh-CN" altLang="en-US" dirty="0">
                <a:solidFill>
                  <a:srgbClr val="476682"/>
                </a:solidFill>
                <a:latin typeface="微软雅黑" panose="020B0503020204020204" charset="-122"/>
                <a:ea typeface="微软雅黑" panose="020B0503020204020204" charset="-122"/>
                <a:cs typeface="微软雅黑" panose="020B0503020204020204" charset="-122"/>
                <a:sym typeface="+mn-ea"/>
              </a:rPr>
              <a:t>头北白犀，一雄二雌，雄性北白犀已经有</a:t>
            </a:r>
            <a:r>
              <a:rPr lang="en-US" altLang="zh-CN" dirty="0">
                <a:solidFill>
                  <a:srgbClr val="476682"/>
                </a:solidFill>
                <a:latin typeface="微软雅黑" panose="020B0503020204020204" charset="-122"/>
                <a:ea typeface="微软雅黑" panose="020B0503020204020204" charset="-122"/>
                <a:cs typeface="微软雅黑" panose="020B0503020204020204" charset="-122"/>
                <a:sym typeface="+mn-ea"/>
              </a:rPr>
              <a:t>44</a:t>
            </a:r>
            <a:r>
              <a:rPr lang="zh-CN" altLang="en-US" dirty="0">
                <a:solidFill>
                  <a:srgbClr val="476682"/>
                </a:solidFill>
                <a:latin typeface="微软雅黑" panose="020B0503020204020204" charset="-122"/>
                <a:ea typeface="微软雅黑" panose="020B0503020204020204" charset="-122"/>
                <a:cs typeface="微软雅黑" panose="020B0503020204020204" charset="-122"/>
                <a:sym typeface="+mn-ea"/>
              </a:rPr>
              <a:t>岁，无法自然生育了。</a:t>
            </a:r>
            <a:endParaRPr lang="zh-CN" altLang="en-US" dirty="0">
              <a:solidFill>
                <a:srgbClr val="476682"/>
              </a:solidFill>
              <a:latin typeface="微软雅黑" panose="020B0503020204020204" charset="-122"/>
              <a:ea typeface="微软雅黑" panose="020B0503020204020204" charset="-122"/>
              <a:cs typeface="微软雅黑" panose="020B0503020204020204" charset="-122"/>
            </a:endParaRPr>
          </a:p>
          <a:p>
            <a:pPr algn="l">
              <a:lnSpc>
                <a:spcPct val="150000"/>
              </a:lnSpc>
            </a:pPr>
            <a:endParaRPr lang="zh-CN" altLang="en-US" b="1" dirty="0">
              <a:solidFill>
                <a:srgbClr val="476682"/>
              </a:solidFill>
              <a:latin typeface="微软雅黑" panose="020B0503020204020204" charset="-122"/>
              <a:ea typeface="微软雅黑" panose="020B0503020204020204" charset="-122"/>
              <a:cs typeface="微软雅黑" panose="020B0503020204020204" charset="-122"/>
            </a:endParaRPr>
          </a:p>
          <a:p>
            <a:pPr algn="l">
              <a:lnSpc>
                <a:spcPct val="150000"/>
              </a:lnSpc>
            </a:pPr>
            <a:endParaRPr lang="zh-CN" altLang="en-US" b="1" dirty="0">
              <a:solidFill>
                <a:srgbClr val="476682"/>
              </a:solidFill>
              <a:latin typeface="微软雅黑" panose="020B0503020204020204" charset="-122"/>
              <a:ea typeface="微软雅黑" panose="020B0503020204020204" charset="-122"/>
              <a:cs typeface="微软雅黑" panose="020B0503020204020204" charset="-122"/>
            </a:endParaRPr>
          </a:p>
        </p:txBody>
      </p:sp>
      <p:pic>
        <p:nvPicPr>
          <p:cNvPr id="3" name="图片 2"/>
          <p:cNvPicPr>
            <a:picLocks noChangeAspect="1"/>
          </p:cNvPicPr>
          <p:nvPr/>
        </p:nvPicPr>
        <p:blipFill>
          <a:blip r:embed="rId6">
            <a:clrChange>
              <a:clrFrom>
                <a:srgbClr val="FEFEFE">
                  <a:alpha val="100000"/>
                </a:srgbClr>
              </a:clrFrom>
              <a:clrTo>
                <a:srgbClr val="FEFEFE">
                  <a:alpha val="100000"/>
                  <a:alpha val="0"/>
                </a:srgbClr>
              </a:clrTo>
            </a:clrChange>
          </a:blip>
          <a:stretch>
            <a:fillRect/>
          </a:stretch>
        </p:blipFill>
        <p:spPr>
          <a:xfrm>
            <a:off x="1900555" y="3538220"/>
            <a:ext cx="2967355" cy="2270125"/>
          </a:xfrm>
          <a:prstGeom prst="rect">
            <a:avLst/>
          </a:prstGeom>
        </p:spPr>
      </p:pic>
      <p:pic>
        <p:nvPicPr>
          <p:cNvPr id="12" name="图片 11" descr="1"/>
          <p:cNvPicPr>
            <a:picLocks noChangeAspect="1"/>
          </p:cNvPicPr>
          <p:nvPr/>
        </p:nvPicPr>
        <p:blipFill>
          <a:blip r:embed="rId5"/>
          <a:stretch>
            <a:fillRect/>
          </a:stretch>
        </p:blipFill>
        <p:spPr>
          <a:xfrm flipH="1">
            <a:off x="2821940" y="5542280"/>
            <a:ext cx="1449070" cy="1449070"/>
          </a:xfrm>
          <a:prstGeom prst="rect">
            <a:avLst/>
          </a:prstGeom>
        </p:spPr>
      </p:pic>
      <p:sp>
        <p:nvSpPr>
          <p:cNvPr id="4" name="矩形 3"/>
          <p:cNvSpPr/>
          <p:nvPr/>
        </p:nvSpPr>
        <p:spPr>
          <a:xfrm>
            <a:off x="20043" y="314618"/>
            <a:ext cx="5779083" cy="369332"/>
          </a:xfrm>
          <a:prstGeom prst="rect">
            <a:avLst/>
          </a:prstGeom>
        </p:spPr>
        <p:txBody>
          <a:bodyPr wrap="none">
            <a:spAutoFit/>
          </a:bodyPr>
          <a:lstStyle/>
          <a:p>
            <a:pPr algn="ctr"/>
            <a:r>
              <a:rPr lang="zh-CN" altLang="en-US" b="1" dirty="0">
                <a:solidFill>
                  <a:srgbClr val="34705E"/>
                </a:solidFill>
                <a:latin typeface="微软雅黑" panose="020B0503020204020204" charset="-122"/>
                <a:ea typeface="微软雅黑" panose="020B0503020204020204" charset="-122"/>
                <a:cs typeface="微软雅黑" panose="020B0503020204020204" charset="-122"/>
              </a:rPr>
              <a:t>物种保护级别：野外绝灭 </a:t>
            </a:r>
            <a:r>
              <a:rPr lang="en-US" altLang="zh-CN" b="1" dirty="0">
                <a:solidFill>
                  <a:srgbClr val="34705E"/>
                </a:solidFill>
                <a:latin typeface="微软雅黑" panose="020B0503020204020204" charset="-122"/>
                <a:ea typeface="微软雅黑" panose="020B0503020204020204" charset="-122"/>
                <a:cs typeface="微软雅黑" panose="020B0503020204020204" charset="-122"/>
              </a:rPr>
              <a:t>Extinct in the Wild</a:t>
            </a:r>
            <a:r>
              <a:rPr lang="zh-CN" altLang="en-US" b="1" dirty="0">
                <a:solidFill>
                  <a:srgbClr val="34705E"/>
                </a:solidFill>
                <a:latin typeface="微软雅黑" panose="020B0503020204020204" charset="-122"/>
                <a:ea typeface="微软雅黑" panose="020B0503020204020204" charset="-122"/>
                <a:cs typeface="微软雅黑" panose="020B0503020204020204" charset="-122"/>
              </a:rPr>
              <a:t>（</a:t>
            </a:r>
            <a:r>
              <a:rPr lang="en-US" altLang="zh-CN" b="1" dirty="0">
                <a:solidFill>
                  <a:srgbClr val="34705E"/>
                </a:solidFill>
                <a:latin typeface="微软雅黑" panose="020B0503020204020204" charset="-122"/>
                <a:ea typeface="微软雅黑" panose="020B0503020204020204" charset="-122"/>
                <a:cs typeface="微软雅黑" panose="020B0503020204020204" charset="-122"/>
              </a:rPr>
              <a:t>EW</a:t>
            </a:r>
            <a:r>
              <a:rPr lang="zh-CN" altLang="en-US" b="1" dirty="0">
                <a:solidFill>
                  <a:srgbClr val="34705E"/>
                </a:solidFill>
                <a:latin typeface="微软雅黑" panose="020B0503020204020204" charset="-122"/>
                <a:ea typeface="微软雅黑" panose="020B0503020204020204" charset="-122"/>
                <a:cs typeface="微软雅黑" panose="020B0503020204020204" charset="-122"/>
              </a:rPr>
              <a:t>）</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2000" fill="hold">
                                          <p:stCondLst>
                                            <p:cond delay="0"/>
                                          </p:stCondLst>
                                        </p:cTn>
                                        <p:tgtEl>
                                          <p:spTgt spid="3"/>
                                        </p:tgtEl>
                                        <p:attrNameLst>
                                          <p:attrName>style.visibility</p:attrName>
                                        </p:attrNameLst>
                                      </p:cBhvr>
                                      <p:to>
                                        <p:strVal val="visible"/>
                                      </p:to>
                                    </p:set>
                                    <p:animEffect transition="in" filter="wipe(left)">
                                      <p:cBhvr>
                                        <p:cTn id="11" dur="2000"/>
                                        <p:tgtEl>
                                          <p:spTgt spid="3"/>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2182</Words>
  <Application>Microsoft Office PowerPoint</Application>
  <PresentationFormat>宽屏</PresentationFormat>
  <Paragraphs>164</Paragraphs>
  <Slides>32</Slides>
  <Notes>32</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32</vt:i4>
      </vt:variant>
    </vt:vector>
  </HeadingPairs>
  <TitlesOfParts>
    <vt:vector size="42" baseType="lpstr">
      <vt:lpstr>FZHei-B01S</vt:lpstr>
      <vt:lpstr>方正稚艺简体</vt:lpstr>
      <vt:lpstr>华康POP2体W9(P)</vt:lpstr>
      <vt:lpstr>宋体</vt:lpstr>
      <vt:lpstr>微软雅黑</vt:lpstr>
      <vt:lpstr>文鼎PL细上海宋Uni</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大象不能跳，因为太重</vt:lpstr>
      <vt:lpstr>公狮子每天睡20个小时</vt:lpstr>
      <vt:lpstr>狗狗高兴时向右摇尾巴，不高兴的时候向左摇</vt:lpstr>
      <vt:lpstr>长颈鹿用舌头清洁耳朵</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dc:description>http://www.ypppt.com/</dc:description>
  <cp:lastModifiedBy>天 下</cp:lastModifiedBy>
  <cp:revision>76</cp:revision>
  <dcterms:created xsi:type="dcterms:W3CDTF">2018-01-28T08:07:00Z</dcterms:created>
  <dcterms:modified xsi:type="dcterms:W3CDTF">2021-01-04T15:13:47Z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