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notesSlides/notesSlide9.xml" ContentType="application/vnd.openxmlformats-officedocument.presentationml.notesSlide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2.xml" ContentType="application/vnd.openxmlformats-officedocument.presentationml.notesSlide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5.xml" ContentType="application/vnd.openxmlformats-officedocument.presentationml.notesSlide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86.xml" ContentType="application/vnd.openxmlformats-officedocument.presentationml.tags+xml"/>
  <Override PartName="/ppt/notesSlides/notesSlide17.xml" ContentType="application/vnd.openxmlformats-officedocument.presentationml.notesSlide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88.xml" ContentType="application/vnd.openxmlformats-officedocument.presentationml.tags+xml"/>
  <Override PartName="/ppt/notesSlides/notesSlide19.xml" ContentType="application/vnd.openxmlformats-officedocument.presentationml.notesSlide+xml"/>
  <Override PartName="/ppt/tags/tag89.xml" ContentType="application/vnd.openxmlformats-officedocument.presentationml.tags+xml"/>
  <Override PartName="/ppt/notesSlides/notesSlide20.xml" ContentType="application/vnd.openxmlformats-officedocument.presentationml.notesSlide+xml"/>
  <Override PartName="/ppt/tags/tag90.xml" ContentType="application/vnd.openxmlformats-officedocument.presentationml.tags+xml"/>
  <Override PartName="/ppt/notesSlides/notesSlide21.xml" ContentType="application/vnd.openxmlformats-officedocument.presentationml.notesSlide+xml"/>
  <Override PartName="/ppt/tags/tag91.xml" ContentType="application/vnd.openxmlformats-officedocument.presentationml.tags+xml"/>
  <Override PartName="/ppt/notesSlides/notesSlide22.xml" ContentType="application/vnd.openxmlformats-officedocument.presentationml.notesSlide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93.xml" ContentType="application/vnd.openxmlformats-officedocument.presentationml.tags+xml"/>
  <Override PartName="/ppt/notesSlides/notesSlide24.xml" ContentType="application/vnd.openxmlformats-officedocument.presentationml.notesSlide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1ACE9"/>
    <a:srgbClr val="F1F1F1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7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2021/1/4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76.xml"/><Relationship Id="rId7" Type="http://schemas.openxmlformats.org/officeDocument/2006/relationships/image" Target="../media/image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81.xml"/><Relationship Id="rId7" Type="http://schemas.openxmlformats.org/officeDocument/2006/relationships/image" Target="../media/image4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6" Type="http://schemas.openxmlformats.org/officeDocument/2006/relationships/image" Target="../media/image24.png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6" Type="http://schemas.openxmlformats.org/officeDocument/2006/relationships/image" Target="../media/image24.png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rot="20220000">
            <a:off x="4283607" y="1327305"/>
            <a:ext cx="13004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开</a:t>
            </a:r>
          </a:p>
        </p:txBody>
      </p:sp>
      <p:sp>
        <p:nvSpPr>
          <p:cNvPr id="7" name="文本框 6"/>
          <p:cNvSpPr txBox="1"/>
          <p:nvPr/>
        </p:nvSpPr>
        <p:spPr>
          <a:xfrm rot="660000">
            <a:off x="5400207" y="1937746"/>
            <a:ext cx="16433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学</a:t>
            </a:r>
          </a:p>
        </p:txBody>
      </p:sp>
      <p:sp>
        <p:nvSpPr>
          <p:cNvPr id="8" name="文本框 7"/>
          <p:cNvSpPr txBox="1"/>
          <p:nvPr/>
        </p:nvSpPr>
        <p:spPr>
          <a:xfrm rot="720000">
            <a:off x="4385664" y="2694733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第</a:t>
            </a:r>
          </a:p>
        </p:txBody>
      </p:sp>
      <p:sp>
        <p:nvSpPr>
          <p:cNvPr id="9" name="文本框 8"/>
          <p:cNvSpPr txBox="1"/>
          <p:nvPr/>
        </p:nvSpPr>
        <p:spPr>
          <a:xfrm rot="900000">
            <a:off x="4831504" y="3689724"/>
            <a:ext cx="10210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一</a:t>
            </a:r>
          </a:p>
        </p:txBody>
      </p:sp>
      <p:sp>
        <p:nvSpPr>
          <p:cNvPr id="10" name="文本框 9"/>
          <p:cNvSpPr txBox="1"/>
          <p:nvPr/>
        </p:nvSpPr>
        <p:spPr>
          <a:xfrm rot="20700000">
            <a:off x="5904181" y="3387032"/>
            <a:ext cx="14020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课</a:t>
            </a:r>
          </a:p>
        </p:txBody>
      </p:sp>
      <p:sp>
        <p:nvSpPr>
          <p:cNvPr id="12" name="文本框 11"/>
          <p:cNvSpPr txBox="1"/>
          <p:nvPr/>
        </p:nvSpPr>
        <p:spPr>
          <a:xfrm rot="1860000">
            <a:off x="6942506" y="508123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心</a:t>
            </a:r>
          </a:p>
        </p:txBody>
      </p:sp>
      <p:sp>
        <p:nvSpPr>
          <p:cNvPr id="23" name="文本框 22"/>
          <p:cNvSpPr txBox="1"/>
          <p:nvPr/>
        </p:nvSpPr>
        <p:spPr>
          <a:xfrm rot="20400000">
            <a:off x="5236261" y="508123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何</a:t>
            </a:r>
          </a:p>
        </p:txBody>
      </p:sp>
      <p:sp>
        <p:nvSpPr>
          <p:cNvPr id="24" name="文本框 23"/>
          <p:cNvSpPr txBox="1"/>
          <p:nvPr/>
        </p:nvSpPr>
        <p:spPr>
          <a:xfrm rot="900000">
            <a:off x="4304665" y="5081238"/>
            <a:ext cx="723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如</a:t>
            </a:r>
          </a:p>
        </p:txBody>
      </p:sp>
      <p:sp>
        <p:nvSpPr>
          <p:cNvPr id="25" name="文本框 24"/>
          <p:cNvSpPr txBox="1"/>
          <p:nvPr/>
        </p:nvSpPr>
        <p:spPr>
          <a:xfrm rot="1500000">
            <a:off x="6120181" y="5081238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06974" y="5787390"/>
            <a:ext cx="17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xiazaii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20220000">
            <a:off x="9079127" y="120983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开学啦</a:t>
            </a:r>
          </a:p>
        </p:txBody>
      </p:sp>
      <p:pic>
        <p:nvPicPr>
          <p:cNvPr id="2" name="图片 1" descr="deliver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2882900"/>
            <a:ext cx="2821940" cy="2116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23" grpId="0"/>
      <p:bldP spid="24" grpId="0"/>
      <p:bldP spid="2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33877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关于刻苦和坚持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947160" y="-419735"/>
            <a:ext cx="4739640" cy="83940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78105" y="1840054"/>
            <a:ext cx="424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</a:rPr>
              <a:t>在思考问题时经常一边旋笔一边思考</a:t>
            </a:r>
            <a:endParaRPr lang="zh-CN" altLang="en-US" sz="2000" dirty="0">
              <a:latin typeface="思源黑体 CN Normal" panose="020B0400000000000000" charset="-122"/>
              <a:ea typeface="思源黑体 CN Normal" panose="020B0400000000000000" charset="-122"/>
              <a:sym typeface="Century Gothic" panose="020B0502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78105" y="2459355"/>
            <a:ext cx="59537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在学习中遇到问题题后，习惯先放一边，  以后又忘了解决。</a:t>
            </a:r>
          </a:p>
        </p:txBody>
      </p:sp>
      <p:sp>
        <p:nvSpPr>
          <p:cNvPr id="3" name="矩形 2"/>
          <p:cNvSpPr/>
          <p:nvPr/>
        </p:nvSpPr>
        <p:spPr>
          <a:xfrm>
            <a:off x="3778105" y="3374390"/>
            <a:ext cx="60432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</a:rPr>
              <a:t>考试考差了后，开始下定决心认真学习，但几天后又松懈了。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778105" y="4391988"/>
            <a:ext cx="221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</a:rPr>
              <a:t>边听音乐边做作业</a:t>
            </a:r>
            <a:endParaRPr lang="zh-CN" altLang="en-US" sz="2000" dirty="0">
              <a:latin typeface="思源黑体 CN Normal" panose="020B0400000000000000" charset="-122"/>
              <a:ea typeface="思源黑体 CN Normal" panose="020B0400000000000000" charset="-122"/>
              <a:sym typeface="Century Gothic" panose="020B0502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778105" y="5050298"/>
            <a:ext cx="5262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自制力差，时间安排不合理，利用率不高</a:t>
            </a:r>
            <a:r>
              <a:rPr lang="en-US" altLang="zh-CN" sz="2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……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Century Gothic" panose="020B0502020202020204" pitchFamily="34" charset="0"/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2824609" y="2459139"/>
            <a:ext cx="677294" cy="760713"/>
            <a:chOff x="0" y="0"/>
            <a:chExt cx="807366" cy="906807"/>
          </a:xfrm>
        </p:grpSpPr>
        <p:sp>
          <p:nvSpPr>
            <p:cNvPr id="7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9" name="Group 44"/>
          <p:cNvGrpSpPr/>
          <p:nvPr/>
        </p:nvGrpSpPr>
        <p:grpSpPr>
          <a:xfrm>
            <a:off x="2824609" y="4058704"/>
            <a:ext cx="677294" cy="760713"/>
            <a:chOff x="0" y="0"/>
            <a:chExt cx="807366" cy="906807"/>
          </a:xfrm>
        </p:grpSpPr>
        <p:sp>
          <p:nvSpPr>
            <p:cNvPr id="11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3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14" name="Group 44"/>
          <p:cNvGrpSpPr/>
          <p:nvPr/>
        </p:nvGrpSpPr>
        <p:grpSpPr>
          <a:xfrm>
            <a:off x="2824609" y="1664119"/>
            <a:ext cx="677294" cy="760713"/>
            <a:chOff x="0" y="0"/>
            <a:chExt cx="807366" cy="906807"/>
          </a:xfrm>
        </p:grpSpPr>
        <p:sp>
          <p:nvSpPr>
            <p:cNvPr id="16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1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19" name="Group 44"/>
          <p:cNvGrpSpPr/>
          <p:nvPr/>
        </p:nvGrpSpPr>
        <p:grpSpPr>
          <a:xfrm>
            <a:off x="2916049" y="4823879"/>
            <a:ext cx="677294" cy="760713"/>
            <a:chOff x="0" y="0"/>
            <a:chExt cx="807366" cy="906807"/>
          </a:xfrm>
        </p:grpSpPr>
        <p:sp>
          <p:nvSpPr>
            <p:cNvPr id="24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6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  <p:grpSp>
        <p:nvGrpSpPr>
          <p:cNvPr id="27" name="Group 44"/>
          <p:cNvGrpSpPr/>
          <p:nvPr/>
        </p:nvGrpSpPr>
        <p:grpSpPr>
          <a:xfrm>
            <a:off x="2812544" y="3256064"/>
            <a:ext cx="677294" cy="760713"/>
            <a:chOff x="0" y="0"/>
            <a:chExt cx="807366" cy="906807"/>
          </a:xfrm>
        </p:grpSpPr>
        <p:sp>
          <p:nvSpPr>
            <p:cNvPr id="28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  <p:sp>
          <p:nvSpPr>
            <p:cNvPr id="29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44947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33877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理想的听课习惯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36015" y="1373505"/>
            <a:ext cx="4554220" cy="47186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11314" y="2013021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rPr>
              <a:t>眼到</a:t>
            </a:r>
          </a:p>
        </p:txBody>
      </p:sp>
      <p:sp>
        <p:nvSpPr>
          <p:cNvPr id="12" name="矩形 11"/>
          <p:cNvSpPr/>
          <p:nvPr/>
        </p:nvSpPr>
        <p:spPr>
          <a:xfrm>
            <a:off x="1649948" y="2455366"/>
            <a:ext cx="352697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>
              <a:lnSpc>
                <a:spcPct val="150000"/>
              </a:lnSpc>
              <a:spcBef>
                <a:spcPct val="10000"/>
              </a:spcBef>
            </a:pPr>
            <a:r>
              <a:rPr lang="zh-CN" altLang="en-US" sz="1600" dirty="0">
                <a:latin typeface="思源黑体 CN Normal" panose="020B0400000000000000" charset="-122"/>
                <a:ea typeface="思源黑体 CN Normal" panose="020B0400000000000000" charset="-122"/>
              </a:rPr>
              <a:t>就是听课的时候，不仅注意黑板上老师写的内容，还要注意老师的表情、口型等，要灵活地根据实际情境运用。</a:t>
            </a:r>
          </a:p>
        </p:txBody>
      </p:sp>
      <p:sp>
        <p:nvSpPr>
          <p:cNvPr id="17" name="矩形 16"/>
          <p:cNvSpPr/>
          <p:nvPr/>
        </p:nvSpPr>
        <p:spPr>
          <a:xfrm>
            <a:off x="3016699" y="3410585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rPr>
              <a:t>口到</a:t>
            </a:r>
          </a:p>
        </p:txBody>
      </p:sp>
      <p:sp>
        <p:nvSpPr>
          <p:cNvPr id="20" name="矩形 19"/>
          <p:cNvSpPr/>
          <p:nvPr/>
        </p:nvSpPr>
        <p:spPr>
          <a:xfrm>
            <a:off x="1896197" y="3821987"/>
            <a:ext cx="303348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>
              <a:lnSpc>
                <a:spcPct val="150000"/>
              </a:lnSpc>
              <a:spcBef>
                <a:spcPct val="10000"/>
              </a:spcBef>
            </a:pPr>
            <a:r>
              <a:rPr lang="zh-CN" altLang="en-US" sz="1600" dirty="0">
                <a:latin typeface="思源黑体 CN Normal" panose="020B0400000000000000" charset="-122"/>
                <a:ea typeface="思源黑体 CN Normal" panose="020B0400000000000000" charset="-122"/>
              </a:rPr>
              <a:t>一般的情况下，口到有三个需要：一是朗读需要；二是记忆需要；三是随时发问。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94475" y="1374140"/>
            <a:ext cx="4554220" cy="4718685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8546461" y="2013656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rPr>
              <a:t>心到</a:t>
            </a:r>
          </a:p>
        </p:txBody>
      </p:sp>
      <p:sp>
        <p:nvSpPr>
          <p:cNvPr id="31" name="矩形 30"/>
          <p:cNvSpPr/>
          <p:nvPr/>
        </p:nvSpPr>
        <p:spPr>
          <a:xfrm>
            <a:off x="7085094" y="2456001"/>
            <a:ext cx="352697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>
              <a:lnSpc>
                <a:spcPct val="150000"/>
              </a:lnSpc>
              <a:spcBef>
                <a:spcPct val="10000"/>
              </a:spcBef>
            </a:pPr>
            <a:r>
              <a:rPr lang="zh-CN" altLang="en-US" sz="1600" dirty="0">
                <a:latin typeface="思源黑体 CN Normal" panose="020B0400000000000000" charset="-122"/>
                <a:ea typeface="思源黑体 CN Normal" panose="020B0400000000000000" charset="-122"/>
              </a:rPr>
              <a:t>老师讲课的时候，只是起个引导的作用，最主要的还是靠自己思考，这就要求在听课的时候时刻都要用心。</a:t>
            </a:r>
          </a:p>
        </p:txBody>
      </p:sp>
      <p:sp>
        <p:nvSpPr>
          <p:cNvPr id="32" name="矩形 31"/>
          <p:cNvSpPr/>
          <p:nvPr/>
        </p:nvSpPr>
        <p:spPr>
          <a:xfrm>
            <a:off x="8475341" y="3460750"/>
            <a:ext cx="792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  <a:cs typeface="Arial" panose="020B0604020202020204" pitchFamily="34" charset="0"/>
              </a:rPr>
              <a:t>手到</a:t>
            </a:r>
          </a:p>
        </p:txBody>
      </p:sp>
      <p:sp>
        <p:nvSpPr>
          <p:cNvPr id="33" name="矩形 32"/>
          <p:cNvSpPr/>
          <p:nvPr/>
        </p:nvSpPr>
        <p:spPr>
          <a:xfrm>
            <a:off x="7354838" y="4006772"/>
            <a:ext cx="303348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t">
              <a:lnSpc>
                <a:spcPct val="150000"/>
              </a:lnSpc>
              <a:spcBef>
                <a:spcPct val="10000"/>
              </a:spcBef>
            </a:pPr>
            <a:r>
              <a:rPr lang="zh-CN" altLang="en-US" sz="1600" dirty="0">
                <a:latin typeface="思源黑体 CN Normal" panose="020B0400000000000000" charset="-122"/>
                <a:ea typeface="思源黑体 CN Normal" panose="020B0400000000000000" charset="-122"/>
              </a:rPr>
              <a:t>就是我们在认真听课，积极思考的同时，要做好课堂笔记</a:t>
            </a:r>
            <a:r>
              <a:rPr lang="zh-CN" altLang="en-US" sz="1400" dirty="0">
                <a:latin typeface="思源黑体 CN Normal" panose="020B0400000000000000" charset="-122"/>
                <a:ea typeface="思源黑体 CN Normal" panose="020B0400000000000000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52146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人格化好习惯的</a:t>
            </a:r>
            <a:r>
              <a:rPr lang="en-US" altLang="zh-CN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12</a:t>
            </a:r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个指标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11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b="66889"/>
          <a:stretch>
            <a:fillRect/>
          </a:stretch>
        </p:blipFill>
        <p:spPr>
          <a:xfrm rot="262207">
            <a:off x="1504001" y="1796872"/>
            <a:ext cx="4565254" cy="1759527"/>
          </a:xfrm>
          <a:prstGeom prst="rect">
            <a:avLst/>
          </a:prstGeom>
        </p:spPr>
      </p:pic>
      <p:pic>
        <p:nvPicPr>
          <p:cNvPr id="13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/>
          <a:srcRect l="-1204" t="34510" r="-2856" b="32379"/>
          <a:stretch>
            <a:fillRect/>
          </a:stretch>
        </p:blipFill>
        <p:spPr>
          <a:xfrm>
            <a:off x="1454608" y="4030508"/>
            <a:ext cx="4942696" cy="1830676"/>
          </a:xfrm>
          <a:prstGeom prst="rect">
            <a:avLst/>
          </a:prstGeom>
        </p:spPr>
      </p:pic>
      <p:pic>
        <p:nvPicPr>
          <p:cNvPr id="14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/>
          <a:srcRect l="-1845" t="68012" r="-3224" b="-1123"/>
          <a:stretch>
            <a:fillRect/>
          </a:stretch>
        </p:blipFill>
        <p:spPr>
          <a:xfrm rot="262207">
            <a:off x="6192235" y="2703058"/>
            <a:ext cx="5016616" cy="18402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209478">
            <a:off x="3109003" y="2243259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做人</a:t>
            </a:r>
          </a:p>
        </p:txBody>
      </p:sp>
      <p:sp>
        <p:nvSpPr>
          <p:cNvPr id="37" name="矩形 36"/>
          <p:cNvSpPr/>
          <p:nvPr/>
        </p:nvSpPr>
        <p:spPr>
          <a:xfrm>
            <a:off x="1681476" y="233586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真诚待人</a:t>
            </a:r>
          </a:p>
        </p:txBody>
      </p:sp>
      <p:sp>
        <p:nvSpPr>
          <p:cNvPr id="38" name="矩形 37"/>
          <p:cNvSpPr/>
          <p:nvPr/>
        </p:nvSpPr>
        <p:spPr>
          <a:xfrm>
            <a:off x="2096905" y="2719246"/>
            <a:ext cx="151594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诚实守信 </a:t>
            </a:r>
          </a:p>
        </p:txBody>
      </p:sp>
      <p:sp>
        <p:nvSpPr>
          <p:cNvPr id="39" name="矩形 38"/>
          <p:cNvSpPr/>
          <p:nvPr/>
        </p:nvSpPr>
        <p:spPr>
          <a:xfrm>
            <a:off x="3546471" y="2719387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认真负责</a:t>
            </a:r>
          </a:p>
        </p:txBody>
      </p:sp>
      <p:sp>
        <p:nvSpPr>
          <p:cNvPr id="40" name="矩形 39"/>
          <p:cNvSpPr/>
          <p:nvPr/>
        </p:nvSpPr>
        <p:spPr>
          <a:xfrm>
            <a:off x="4154166" y="2335988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</a:rPr>
              <a:t>自信自强</a:t>
            </a:r>
          </a:p>
        </p:txBody>
      </p:sp>
      <p:sp>
        <p:nvSpPr>
          <p:cNvPr id="3" name="文本框 2"/>
          <p:cNvSpPr txBox="1"/>
          <p:nvPr/>
        </p:nvSpPr>
        <p:spPr>
          <a:xfrm rot="209478">
            <a:off x="8184558" y="3139879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做人</a:t>
            </a:r>
          </a:p>
        </p:txBody>
      </p:sp>
      <p:sp>
        <p:nvSpPr>
          <p:cNvPr id="6" name="矩形 5"/>
          <p:cNvSpPr/>
          <p:nvPr/>
        </p:nvSpPr>
        <p:spPr>
          <a:xfrm>
            <a:off x="6596376" y="323057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遵守规则</a:t>
            </a:r>
          </a:p>
        </p:txBody>
      </p:sp>
      <p:sp>
        <p:nvSpPr>
          <p:cNvPr id="7" name="矩形 6"/>
          <p:cNvSpPr/>
          <p:nvPr/>
        </p:nvSpPr>
        <p:spPr>
          <a:xfrm>
            <a:off x="7152005" y="3690938"/>
            <a:ext cx="1410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讲究效率</a:t>
            </a:r>
          </a:p>
        </p:txBody>
      </p:sp>
      <p:sp>
        <p:nvSpPr>
          <p:cNvPr id="8" name="矩形 7"/>
          <p:cNvSpPr/>
          <p:nvPr/>
        </p:nvSpPr>
        <p:spPr>
          <a:xfrm>
            <a:off x="8562336" y="3708730"/>
            <a:ext cx="140208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合理消费</a:t>
            </a: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endParaRPr lang="zh-CN" altLang="en-US" sz="24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00841" y="332455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友善合作</a:t>
            </a:r>
          </a:p>
        </p:txBody>
      </p:sp>
      <p:sp>
        <p:nvSpPr>
          <p:cNvPr id="10" name="文本框 9"/>
          <p:cNvSpPr txBox="1"/>
          <p:nvPr/>
        </p:nvSpPr>
        <p:spPr>
          <a:xfrm rot="209478">
            <a:off x="3237273" y="4514654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做人</a:t>
            </a:r>
          </a:p>
        </p:txBody>
      </p:sp>
      <p:sp>
        <p:nvSpPr>
          <p:cNvPr id="15" name="矩形 14"/>
          <p:cNvSpPr/>
          <p:nvPr/>
        </p:nvSpPr>
        <p:spPr>
          <a:xfrm>
            <a:off x="1816731" y="473171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主动学习</a:t>
            </a:r>
          </a:p>
        </p:txBody>
      </p:sp>
      <p:sp>
        <p:nvSpPr>
          <p:cNvPr id="16" name="矩形 15"/>
          <p:cNvSpPr/>
          <p:nvPr/>
        </p:nvSpPr>
        <p:spPr>
          <a:xfrm>
            <a:off x="3903341" y="504985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勇于实践</a:t>
            </a:r>
          </a:p>
        </p:txBody>
      </p:sp>
      <p:sp>
        <p:nvSpPr>
          <p:cNvPr id="18" name="矩形 17"/>
          <p:cNvSpPr/>
          <p:nvPr/>
        </p:nvSpPr>
        <p:spPr>
          <a:xfrm>
            <a:off x="2294251" y="513494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独立思考</a:t>
            </a:r>
          </a:p>
        </p:txBody>
      </p:sp>
      <p:sp>
        <p:nvSpPr>
          <p:cNvPr id="19" name="矩形 18"/>
          <p:cNvSpPr/>
          <p:nvPr/>
        </p:nvSpPr>
        <p:spPr>
          <a:xfrm>
            <a:off x="4600571" y="4674565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总结反思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49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49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7" grpId="0"/>
      <p:bldP spid="38" grpId="0"/>
      <p:bldP spid="39" grpId="0"/>
      <p:bldP spid="40" grpId="0"/>
      <p:bldP spid="3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384556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改掉坏习惯的方法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4" name="箭头: V 形 15"/>
          <p:cNvSpPr/>
          <p:nvPr/>
        </p:nvSpPr>
        <p:spPr>
          <a:xfrm rot="1702652">
            <a:off x="4064139" y="3601785"/>
            <a:ext cx="270996" cy="336550"/>
          </a:xfrm>
          <a:prstGeom prst="chevron">
            <a:avLst/>
          </a:prstGeom>
          <a:solidFill>
            <a:srgbClr val="F3B3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17" name="箭头: V 形 16"/>
          <p:cNvSpPr/>
          <p:nvPr/>
        </p:nvSpPr>
        <p:spPr>
          <a:xfrm rot="19289546">
            <a:off x="7728771" y="3452975"/>
            <a:ext cx="270996" cy="336550"/>
          </a:xfrm>
          <a:prstGeom prst="chevron">
            <a:avLst/>
          </a:prstGeom>
          <a:solidFill>
            <a:srgbClr val="F3B3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596840" y="2233360"/>
            <a:ext cx="1904063" cy="1536700"/>
            <a:chOff x="1596840" y="2233360"/>
            <a:chExt cx="1904063" cy="15367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96840" y="2233360"/>
              <a:ext cx="1904063" cy="153670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179462" y="2451525"/>
              <a:ext cx="1082773" cy="977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站酷快乐体2016修订版" panose="02010600030101010101" charset="-122"/>
                  <a:ea typeface="站酷快乐体2016修订版" panose="02010600030101010101" charset="-122"/>
                </a:rPr>
                <a:t>01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4135" y="3429000"/>
            <a:ext cx="1904365" cy="15367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45500" y="1962785"/>
            <a:ext cx="1904365" cy="15367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294062" y="3944183"/>
            <a:ext cx="24150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交一些能够管住自己的朋友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13300" y="2267819"/>
            <a:ext cx="241507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用写座右铭，挂字画等来提醒约束自己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602195" y="3741481"/>
            <a:ext cx="241507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用写日记来管住自己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709427" y="3708825"/>
            <a:ext cx="108277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站酷快乐体2016修订版" panose="02010600030101010101" charset="-122"/>
                <a:ea typeface="站酷快乐体2016修订版" panose="02010600030101010101" charset="-122"/>
              </a:rPr>
              <a:t>02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023492" y="2267375"/>
            <a:ext cx="1082773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站酷快乐体2016修订版" panose="02010600030101010101" charset="-122"/>
                <a:ea typeface="站酷快乐体2016修订版" panose="02010600030101010101" charset="-122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5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bldLvl="0" animBg="1"/>
      <p:bldP spid="17" grpId="0" bldLvl="0" animBg="1"/>
      <p:bldP spid="23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613473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effectLst/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想管住自己为什么管不住呢？</a:t>
            </a:r>
            <a:endParaRPr lang="zh-CN" altLang="en-US" sz="3600" b="1" spc="-150" dirty="0">
              <a:solidFill>
                <a:schemeClr val="bg1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11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b="66889"/>
          <a:stretch>
            <a:fillRect/>
          </a:stretch>
        </p:blipFill>
        <p:spPr>
          <a:xfrm rot="262207">
            <a:off x="1411291" y="1757502"/>
            <a:ext cx="4565254" cy="1759527"/>
          </a:xfrm>
          <a:prstGeom prst="rect">
            <a:avLst/>
          </a:prstGeom>
        </p:spPr>
      </p:pic>
      <p:pic>
        <p:nvPicPr>
          <p:cNvPr id="13" name="PA_图片 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/>
          <a:srcRect l="-1204" t="34510" r="-2856" b="32379"/>
          <a:stretch>
            <a:fillRect/>
          </a:stretch>
        </p:blipFill>
        <p:spPr>
          <a:xfrm>
            <a:off x="1375868" y="4121948"/>
            <a:ext cx="4942696" cy="1830676"/>
          </a:xfrm>
          <a:prstGeom prst="rect">
            <a:avLst/>
          </a:prstGeom>
        </p:spPr>
      </p:pic>
      <p:pic>
        <p:nvPicPr>
          <p:cNvPr id="14" name="PA_图片 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/>
          <a:srcRect l="-1845" t="68012" r="-3224" b="-1123"/>
          <a:stretch>
            <a:fillRect/>
          </a:stretch>
        </p:blipFill>
        <p:spPr>
          <a:xfrm rot="262207">
            <a:off x="6081745" y="2737348"/>
            <a:ext cx="5016616" cy="184021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 rot="207096">
            <a:off x="1925320" y="2556510"/>
            <a:ext cx="42011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总是重复在同一个错误里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828165" y="4878705"/>
            <a:ext cx="43948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在没有办法改变的时候就放弃了，然后给自己找各种各样的理由</a:t>
            </a:r>
          </a:p>
        </p:txBody>
      </p:sp>
      <p:sp>
        <p:nvSpPr>
          <p:cNvPr id="2" name="文本框 1"/>
          <p:cNvSpPr txBox="1"/>
          <p:nvPr/>
        </p:nvSpPr>
        <p:spPr>
          <a:xfrm rot="207096">
            <a:off x="6474460" y="3452495"/>
            <a:ext cx="438594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下决心要控制自己，可是总是在最后的关头又坚持不住了</a:t>
            </a:r>
          </a:p>
        </p:txBody>
      </p:sp>
      <p:sp>
        <p:nvSpPr>
          <p:cNvPr id="3" name="文本框 2"/>
          <p:cNvSpPr txBox="1"/>
          <p:nvPr/>
        </p:nvSpPr>
        <p:spPr>
          <a:xfrm rot="209478">
            <a:off x="3119798" y="452354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51ACE9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Open Sans" panose="020B0606030504020204" pitchFamily="34" charset="0"/>
                <a:sym typeface="+mn-ea"/>
              </a:rPr>
              <a:t>原谅自己</a:t>
            </a:r>
          </a:p>
        </p:txBody>
      </p:sp>
      <p:sp>
        <p:nvSpPr>
          <p:cNvPr id="6" name="文本框 5"/>
          <p:cNvSpPr txBox="1"/>
          <p:nvPr/>
        </p:nvSpPr>
        <p:spPr>
          <a:xfrm rot="209478">
            <a:off x="2891833" y="220833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51ACE9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Open Sans" panose="020B0606030504020204" pitchFamily="34" charset="0"/>
                <a:sym typeface="+mn-ea"/>
              </a:rPr>
              <a:t>不长记性</a:t>
            </a:r>
          </a:p>
        </p:txBody>
      </p:sp>
      <p:sp>
        <p:nvSpPr>
          <p:cNvPr id="7" name="文本框 6"/>
          <p:cNvSpPr txBox="1"/>
          <p:nvPr/>
        </p:nvSpPr>
        <p:spPr>
          <a:xfrm rot="209478">
            <a:off x="7851775" y="3145790"/>
            <a:ext cx="1631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51ACE9"/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Open Sans" panose="020B0606030504020204" pitchFamily="34" charset="0"/>
                <a:sym typeface="+mn-ea"/>
              </a:rPr>
              <a:t>意志薄弱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99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99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1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99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8" grpId="0"/>
      <p:bldP spid="2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50095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spc="-15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管住自己，做习惯的主人</a:t>
            </a:r>
            <a:endParaRPr lang="zh-CN" altLang="en-US" sz="3600" b="1" spc="-150" dirty="0">
              <a:solidFill>
                <a:schemeClr val="bg1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4" name="PA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4711578" y="840536"/>
            <a:ext cx="7145338" cy="57488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05885" y="2290910"/>
            <a:ext cx="4957396" cy="284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管得住自己，你是习惯的主人</a:t>
            </a:r>
          </a:p>
          <a:p>
            <a:pPr lvl="0">
              <a:lnSpc>
                <a:spcPct val="130000"/>
              </a:lnSpc>
              <a:spcBef>
                <a:spcPct val="50000"/>
              </a:spcBef>
              <a:buClrTx/>
            </a:pPr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管不住自己，你是习惯的奴隶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做主人，还是做奴隶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800" dirty="0">
                <a:latin typeface="思源黑体 CN Normal" panose="020B0400000000000000" charset="-122"/>
                <a:ea typeface="思源黑体 CN Normal" panose="020B0400000000000000" charset="-122"/>
              </a:rPr>
              <a:t>全在于自己的选择</a:t>
            </a:r>
          </a:p>
        </p:txBody>
      </p:sp>
      <p:pic>
        <p:nvPicPr>
          <p:cNvPr id="2" name="图片 1" descr="bermuda-downloading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9220" y="1849755"/>
            <a:ext cx="3324860" cy="3753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66161" y="2271395"/>
            <a:ext cx="5059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第三部分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16146" y="3840988"/>
            <a:ext cx="4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要成功必须先制定目标</a:t>
            </a:r>
          </a:p>
        </p:txBody>
      </p:sp>
      <p:sp>
        <p:nvSpPr>
          <p:cNvPr id="14" name="文本框 13"/>
          <p:cNvSpPr txBox="1"/>
          <p:nvPr/>
        </p:nvSpPr>
        <p:spPr>
          <a:xfrm rot="20220000">
            <a:off x="9079127" y="120983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开学啦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要成功必须先制定目标</a:t>
            </a:r>
            <a:endParaRPr lang="zh-CN" altLang="en-US" sz="3600" b="1" spc="-150" dirty="0">
              <a:solidFill>
                <a:schemeClr val="bg1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10" name="图片 9" descr="1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62295" y="842010"/>
            <a:ext cx="5471795" cy="543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6571615" y="1536700"/>
            <a:ext cx="38449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一个人肚子饿了，吃了一个烧饼没有饱，再吃一个还没有饱，吃到第三个才觉得饱了。他说：早知道吃了这个烧饼就能饱，我就不吃前面那两个了。</a:t>
            </a:r>
            <a:endParaRPr lang="en-US" altLang="zh-CN" sz="20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你一定会觉得他说的是傻话，没有前面那两个烧饼垫底，光吃最后一个烧饼怎么能填饱肚子呢？ </a:t>
            </a:r>
            <a:endParaRPr lang="zh-CN" altLang="en-US" sz="2000" spc="300" dirty="0">
              <a:solidFill>
                <a:srgbClr val="152850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 descr="cherry-message-sen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695" y="1894205"/>
            <a:ext cx="3491865" cy="370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9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49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要成功必须先制定目标</a:t>
            </a:r>
            <a:endParaRPr lang="zh-CN" altLang="en-US" sz="3600" b="1" spc="-150" dirty="0">
              <a:solidFill>
                <a:schemeClr val="bg1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435151" y="2165808"/>
            <a:ext cx="3089975" cy="678519"/>
            <a:chOff x="3111019" y="2065770"/>
            <a:chExt cx="2128840" cy="67851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111147" y="2065770"/>
              <a:ext cx="2128712" cy="678519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3111019" y="2241706"/>
              <a:ext cx="18759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1ACE9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你认为自己是聪明人吗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92730" y="2232660"/>
            <a:ext cx="3089910" cy="678815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7477383" y="3504545"/>
            <a:ext cx="3089789" cy="678519"/>
            <a:chOff x="3111147" y="2065770"/>
            <a:chExt cx="2128712" cy="67851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111147" y="2065770"/>
              <a:ext cx="2128712" cy="678519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212078" y="2201066"/>
              <a:ext cx="187593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51ACE9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你认为自己是一般人吗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112941" y="3571247"/>
            <a:ext cx="3089789" cy="678519"/>
            <a:chOff x="3111147" y="2065770"/>
            <a:chExt cx="2128712" cy="678519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111147" y="2065770"/>
              <a:ext cx="2128712" cy="678519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3212078" y="2201066"/>
              <a:ext cx="1805932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1ACE9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聪明人要下苦功夫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62337" y="5022038"/>
            <a:ext cx="3089789" cy="678519"/>
            <a:chOff x="3111147" y="2065770"/>
            <a:chExt cx="2128712" cy="6785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111147" y="2065770"/>
              <a:ext cx="2128712" cy="67851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212078" y="2201066"/>
              <a:ext cx="2015924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1ACE9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你能做到只有奔跑吗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70895" y="5022065"/>
            <a:ext cx="3089789" cy="678519"/>
            <a:chOff x="3111147" y="2065770"/>
            <a:chExt cx="2128712" cy="678519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111147" y="2065770"/>
              <a:ext cx="2128712" cy="678519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321886" y="2202336"/>
              <a:ext cx="1385948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51ACE9"/>
                  </a:solidFill>
                  <a:latin typeface="思源黑体 CN Normal" panose="020B0400000000000000" charset="-122"/>
                  <a:ea typeface="思源黑体 CN Normal" panose="020B0400000000000000" charset="-122"/>
                </a:rPr>
                <a:t>笨鸟必须先飞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919716" y="2383203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你认为自己是笨人吗</a:t>
            </a:r>
          </a:p>
        </p:txBody>
      </p:sp>
      <p:pic>
        <p:nvPicPr>
          <p:cNvPr id="4" name="图片 3" descr="rush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580" y="1827530"/>
            <a:ext cx="991870" cy="1355090"/>
          </a:xfrm>
          <a:prstGeom prst="rect">
            <a:avLst/>
          </a:prstGeom>
        </p:spPr>
      </p:pic>
      <p:pic>
        <p:nvPicPr>
          <p:cNvPr id="8" name="图片 7" descr="rush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580" y="3269615"/>
            <a:ext cx="991870" cy="1355090"/>
          </a:xfrm>
          <a:prstGeom prst="rect">
            <a:avLst/>
          </a:prstGeom>
        </p:spPr>
      </p:pic>
      <p:pic>
        <p:nvPicPr>
          <p:cNvPr id="10" name="图片 9" descr="rush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2580" y="4711700"/>
            <a:ext cx="991870" cy="1355090"/>
          </a:xfrm>
          <a:prstGeom prst="rect">
            <a:avLst/>
          </a:prstGeom>
        </p:spPr>
      </p:pic>
      <p:pic>
        <p:nvPicPr>
          <p:cNvPr id="12" name="图片 11" descr="rush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50" y="1740535"/>
            <a:ext cx="991870" cy="1355090"/>
          </a:xfrm>
          <a:prstGeom prst="rect">
            <a:avLst/>
          </a:prstGeom>
        </p:spPr>
      </p:pic>
      <p:pic>
        <p:nvPicPr>
          <p:cNvPr id="17" name="图片 16" descr="rush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50" y="3182620"/>
            <a:ext cx="991870" cy="1355090"/>
          </a:xfrm>
          <a:prstGeom prst="rect">
            <a:avLst/>
          </a:prstGeom>
        </p:spPr>
      </p:pic>
      <p:pic>
        <p:nvPicPr>
          <p:cNvPr id="20" name="图片 19" descr="rush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650" y="4624705"/>
            <a:ext cx="991870" cy="13550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要成功必须先制定目标</a:t>
            </a:r>
            <a:endParaRPr lang="zh-CN" altLang="en-US" sz="3600" b="1" spc="-150" dirty="0">
              <a:solidFill>
                <a:schemeClr val="bg1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75099" y="4209504"/>
            <a:ext cx="2352995" cy="10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kumimoji="1" lang="zh-CN" altLang="en-US" dirty="0">
                <a:solidFill>
                  <a:schemeClr val="bg1">
                    <a:lumMod val="9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请重温你的目标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850099" y="4267924"/>
            <a:ext cx="2352995" cy="10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kumimoji="1" lang="zh-CN" altLang="en-US" dirty="0">
                <a:solidFill>
                  <a:schemeClr val="bg1">
                    <a:lumMod val="9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上学期你做到了吗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7705059" y="4267924"/>
            <a:ext cx="2352995" cy="10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kumimoji="1" lang="zh-CN" altLang="en-US" dirty="0">
                <a:solidFill>
                  <a:schemeClr val="bg1">
                    <a:lumMod val="95000"/>
                  </a:schemeClr>
                </a:solidFill>
                <a:latin typeface="站酷快乐体2016修订版" panose="02010600030101010101" charset="-122"/>
                <a:ea typeface="站酷快乐体2016修订版" panose="02010600030101010101" charset="-122"/>
                <a:cs typeface="站酷快乐体2016修订版" panose="02010600030101010101" charset="-122"/>
                <a:sym typeface="+mn-ea"/>
              </a:rPr>
              <a:t>本学期你该怎样努力？</a:t>
            </a:r>
          </a:p>
        </p:txBody>
      </p:sp>
      <p:pic>
        <p:nvPicPr>
          <p:cNvPr id="2" name="图片 1" descr="deliver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30" y="1569085"/>
            <a:ext cx="3598545" cy="2698750"/>
          </a:xfrm>
          <a:prstGeom prst="rect">
            <a:avLst/>
          </a:prstGeom>
        </p:spPr>
      </p:pic>
      <p:pic>
        <p:nvPicPr>
          <p:cNvPr id="3" name="图片 2" descr="deliver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4710" y="1569085"/>
            <a:ext cx="3598545" cy="2698750"/>
          </a:xfrm>
          <a:prstGeom prst="rect">
            <a:avLst/>
          </a:prstGeom>
        </p:spPr>
      </p:pic>
      <p:pic>
        <p:nvPicPr>
          <p:cNvPr id="5" name="图片 4" descr="deliver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8770" y="1569085"/>
            <a:ext cx="3598545" cy="26987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9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4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4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12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9318925" y="879407"/>
            <a:ext cx="921385" cy="1310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目录</a:t>
            </a:r>
          </a:p>
        </p:txBody>
      </p:sp>
      <p:grpSp>
        <p:nvGrpSpPr>
          <p:cNvPr id="17" name="Group 44"/>
          <p:cNvGrpSpPr/>
          <p:nvPr/>
        </p:nvGrpSpPr>
        <p:grpSpPr>
          <a:xfrm>
            <a:off x="3032889" y="2707424"/>
            <a:ext cx="677294" cy="760713"/>
            <a:chOff x="0" y="0"/>
            <a:chExt cx="807366" cy="906807"/>
          </a:xfrm>
        </p:grpSpPr>
        <p:sp>
          <p:nvSpPr>
            <p:cNvPr id="18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阿里巴巴普惠体 R" panose="00020600040101010101" pitchFamily="18" charset="-122"/>
              </a:endParaRPr>
            </a:p>
          </p:txBody>
        </p:sp>
        <p:sp>
          <p:nvSpPr>
            <p:cNvPr id="19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26" name="Group 44"/>
          <p:cNvGrpSpPr/>
          <p:nvPr/>
        </p:nvGrpSpPr>
        <p:grpSpPr>
          <a:xfrm>
            <a:off x="2957959" y="3790959"/>
            <a:ext cx="677294" cy="760713"/>
            <a:chOff x="0" y="0"/>
            <a:chExt cx="807366" cy="906807"/>
          </a:xfrm>
        </p:grpSpPr>
        <p:sp>
          <p:nvSpPr>
            <p:cNvPr id="27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阿里巴巴普惠体 R" panose="00020600040101010101" pitchFamily="18" charset="-122"/>
              </a:endParaRPr>
            </a:p>
          </p:txBody>
        </p:sp>
        <p:sp>
          <p:nvSpPr>
            <p:cNvPr id="28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31" name="Group 44"/>
          <p:cNvGrpSpPr/>
          <p:nvPr/>
        </p:nvGrpSpPr>
        <p:grpSpPr>
          <a:xfrm>
            <a:off x="2957324" y="4905400"/>
            <a:ext cx="677294" cy="760713"/>
            <a:chOff x="0" y="0"/>
            <a:chExt cx="807366" cy="906807"/>
          </a:xfrm>
        </p:grpSpPr>
        <p:sp>
          <p:nvSpPr>
            <p:cNvPr id="32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阿里巴巴普惠体 R" panose="00020600040101010101" pitchFamily="18" charset="-122"/>
              </a:endParaRPr>
            </a:p>
          </p:txBody>
        </p:sp>
        <p:sp>
          <p:nvSpPr>
            <p:cNvPr id="33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20" name="Group 44"/>
          <p:cNvGrpSpPr/>
          <p:nvPr/>
        </p:nvGrpSpPr>
        <p:grpSpPr>
          <a:xfrm>
            <a:off x="2957959" y="1659674"/>
            <a:ext cx="677294" cy="760713"/>
            <a:chOff x="0" y="0"/>
            <a:chExt cx="807366" cy="906807"/>
          </a:xfrm>
        </p:grpSpPr>
        <p:sp>
          <p:nvSpPr>
            <p:cNvPr id="21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阿里巴巴普惠体 R" panose="00020600040101010101" pitchFamily="18" charset="-122"/>
              </a:endParaRPr>
            </a:p>
          </p:txBody>
        </p:sp>
        <p:sp>
          <p:nvSpPr>
            <p:cNvPr id="22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952099" y="1791208"/>
            <a:ext cx="4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好的开始是成功的一半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52099" y="2872613"/>
            <a:ext cx="4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成功的基础在于好的习惯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952099" y="3954018"/>
            <a:ext cx="4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要成功必须先制定目标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52099" y="5035423"/>
            <a:ext cx="361982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本次班会总结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要成功必须先制定目标</a:t>
            </a:r>
            <a:endParaRPr lang="zh-CN" altLang="en-US" sz="3600" b="1" spc="-150" dirty="0">
              <a:solidFill>
                <a:schemeClr val="bg1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088515" y="1642745"/>
            <a:ext cx="3143250" cy="4180205"/>
            <a:chOff x="1475106" y="752206"/>
            <a:chExt cx="3791485" cy="508997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75106" y="752206"/>
              <a:ext cx="3791485" cy="3791485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1838997" y="4543691"/>
              <a:ext cx="2225977" cy="1298487"/>
              <a:chOff x="1746971" y="3328307"/>
              <a:chExt cx="2225977" cy="1298487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746971" y="3328307"/>
                <a:ext cx="2225977" cy="1298487"/>
              </a:xfrm>
              <a:prstGeom prst="rect">
                <a:avLst/>
              </a:prstGeom>
            </p:spPr>
          </p:pic>
          <p:sp>
            <p:nvSpPr>
              <p:cNvPr id="30" name="矩形 29"/>
              <p:cNvSpPr/>
              <p:nvPr/>
            </p:nvSpPr>
            <p:spPr>
              <a:xfrm>
                <a:off x="1928502" y="3622123"/>
                <a:ext cx="1862040" cy="7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b="1">
                    <a:solidFill>
                      <a:srgbClr val="51ACE9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</a:rPr>
                  <a:t>笔记本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749415" y="1981835"/>
            <a:ext cx="3070860" cy="3848735"/>
            <a:chOff x="7101257" y="861645"/>
            <a:chExt cx="3572606" cy="512005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101257" y="861645"/>
              <a:ext cx="3572606" cy="3572606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7844143" y="4683212"/>
              <a:ext cx="2225977" cy="1298487"/>
              <a:chOff x="1746971" y="3328307"/>
              <a:chExt cx="2225977" cy="1298487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1746971" y="3328307"/>
                <a:ext cx="2225977" cy="1298487"/>
              </a:xfrm>
              <a:prstGeom prst="rect">
                <a:avLst/>
              </a:prstGeom>
            </p:spPr>
          </p:pic>
          <p:sp>
            <p:nvSpPr>
              <p:cNvPr id="35" name="矩形 34"/>
              <p:cNvSpPr/>
              <p:nvPr/>
            </p:nvSpPr>
            <p:spPr>
              <a:xfrm>
                <a:off x="2007751" y="3589336"/>
                <a:ext cx="1703563" cy="776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3200" b="1">
                    <a:solidFill>
                      <a:srgbClr val="51ACE9"/>
                    </a:solidFill>
                    <a:latin typeface="站酷快乐体2016修订版" panose="02010600030101010101" charset="-122"/>
                    <a:ea typeface="站酷快乐体2016修订版" panose="02010600030101010101" charset="-122"/>
                  </a:rPr>
                  <a:t>记错本</a:t>
                </a: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>
            <a:off x="5536467" y="2262359"/>
            <a:ext cx="1263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</a:rPr>
              <a:t>准备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9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9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49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66161" y="2271395"/>
            <a:ext cx="5059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第四部分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16146" y="3840988"/>
            <a:ext cx="4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本次班会总结</a:t>
            </a:r>
          </a:p>
        </p:txBody>
      </p:sp>
      <p:sp>
        <p:nvSpPr>
          <p:cNvPr id="14" name="文本框 13"/>
          <p:cNvSpPr txBox="1"/>
          <p:nvPr/>
        </p:nvSpPr>
        <p:spPr>
          <a:xfrm rot="20220000">
            <a:off x="9079127" y="120983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开学啦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33877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关于刻苦和坚持</a:t>
            </a:r>
            <a:endParaRPr lang="zh-CN" altLang="en-US" sz="3600" b="1" spc="-150" dirty="0">
              <a:solidFill>
                <a:schemeClr val="bg1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43275" y="-276860"/>
            <a:ext cx="4575175" cy="81026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491439" y="2262128"/>
            <a:ext cx="26974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Tx/>
            </a:pPr>
            <a:r>
              <a:rPr lang="zh-CN" altLang="en-US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明确目标：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争当优秀集体</a:t>
            </a:r>
          </a:p>
        </p:txBody>
      </p:sp>
      <p:sp>
        <p:nvSpPr>
          <p:cNvPr id="13" name="矩形 12"/>
          <p:cNvSpPr/>
          <p:nvPr/>
        </p:nvSpPr>
        <p:spPr>
          <a:xfrm>
            <a:off x="2478266" y="3025090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培养二风：</a:t>
            </a:r>
            <a:r>
              <a:rPr lang="zh-CN" altLang="en-US">
                <a:latin typeface="思源黑体 CN Normal" panose="020B0400000000000000" charset="-122"/>
                <a:ea typeface="思源黑体 CN Normal" panose="020B0400000000000000" charset="-122"/>
              </a:rPr>
              <a:t>优良的班风、浓厚的学风</a:t>
            </a:r>
          </a:p>
        </p:txBody>
      </p:sp>
      <p:sp>
        <p:nvSpPr>
          <p:cNvPr id="14" name="矩形 13"/>
          <p:cNvSpPr/>
          <p:nvPr/>
        </p:nvSpPr>
        <p:spPr>
          <a:xfrm>
            <a:off x="2478266" y="3771361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buClrTx/>
            </a:pPr>
            <a:r>
              <a:rPr lang="zh-CN" altLang="en-US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树立三感：</a:t>
            </a:r>
            <a:r>
              <a:rPr lang="zh-CN" altLang="en-US">
                <a:latin typeface="思源黑体 CN Normal" panose="020B0400000000000000" charset="-122"/>
                <a:ea typeface="思源黑体 CN Normal" panose="020B0400000000000000" charset="-122"/>
              </a:rPr>
              <a:t>荣誉感、责任感、竞争感</a:t>
            </a:r>
          </a:p>
        </p:txBody>
      </p:sp>
      <p:sp>
        <p:nvSpPr>
          <p:cNvPr id="15" name="矩形 14"/>
          <p:cNvSpPr/>
          <p:nvPr/>
        </p:nvSpPr>
        <p:spPr>
          <a:xfrm>
            <a:off x="2478266" y="4517632"/>
            <a:ext cx="1248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四有四严：</a:t>
            </a:r>
          </a:p>
        </p:txBody>
      </p:sp>
      <p:sp>
        <p:nvSpPr>
          <p:cNvPr id="19" name="矩形 18"/>
          <p:cNvSpPr/>
          <p:nvPr/>
        </p:nvSpPr>
        <p:spPr>
          <a:xfrm>
            <a:off x="3516630" y="4517390"/>
            <a:ext cx="52711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有理想、有道德、有文化、有纪律、严格要求、严格训练、严格管理、严格把关</a:t>
            </a:r>
          </a:p>
        </p:txBody>
      </p:sp>
      <p:pic>
        <p:nvPicPr>
          <p:cNvPr id="2" name="图片 1" descr="no-connec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560" y="4140835"/>
            <a:ext cx="3266440" cy="2449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A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584635" y="1229298"/>
            <a:ext cx="9024000" cy="4398612"/>
            <a:chOff x="2288915" y="880021"/>
            <a:chExt cx="8280920" cy="3274405"/>
          </a:xfrm>
        </p:grpSpPr>
        <p:sp>
          <p:nvSpPr>
            <p:cNvPr id="12" name="矩形 11"/>
            <p:cNvSpPr/>
            <p:nvPr/>
          </p:nvSpPr>
          <p:spPr>
            <a:xfrm>
              <a:off x="2288915" y="1569201"/>
              <a:ext cx="8280920" cy="25852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25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Arial" panose="020B0604020202020204" pitchFamily="34" charset="0"/>
                </a:rPr>
                <a:t>       感谢您下载办公资源网平台上提供的PPT作品,为了您和办公资源以及原创作者的利益,请勿复制、传播、销售,否则将承担法律责任!办公资源将对作品进行维权,按照传播下载次数进行十倍的索取赔偿!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25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Arial" panose="020B0604020202020204" pitchFamily="34" charset="0"/>
                </a:rPr>
                <a:t>       1. 在办公资源出售的PPT模板是免版税类(RF: Royalty-Free)正版受《中国人民共和国著作法》和《世界版权公约》的保护,作品的所有权、版权和著作权归办公资源所有,您下载的是PPT模板素材的使用权.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25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思源黑体 CN Normal" panose="020B0400000000000000" charset="-122"/>
                  <a:sym typeface="Arial" panose="020B0604020202020204" pitchFamily="34" charset="0"/>
                </a:rPr>
                <a:t>       2. 不得将办公资源的PPT模板、PPT素材,本身用于再出售,或者出租、出借、转让、分销、发布或者作为礼物供他人使用,不得转授权、出卖、转让本协议或者本协议中的权利.</a:t>
              </a:r>
            </a:p>
            <a:p>
              <a:pPr algn="ctr">
                <a:lnSpc>
                  <a:spcPct val="150000"/>
                </a:lnSpc>
              </a:pPr>
              <a:endParaRPr lang="zh-CN" altLang="en-US" sz="1625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9"/>
            <p:cNvSpPr txBox="1"/>
            <p:nvPr/>
          </p:nvSpPr>
          <p:spPr>
            <a:xfrm>
              <a:off x="5631721" y="880021"/>
              <a:ext cx="1431138" cy="533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710" dirty="0">
                  <a:solidFill>
                    <a:schemeClr val="bg1"/>
                  </a:solidFill>
                  <a:latin typeface="思源黑体 CN Normal" panose="020B0400000000000000" charset="-122"/>
                  <a:ea typeface="思源黑体 CN Normal" panose="020B0400000000000000" charset="-122"/>
                  <a:cs typeface="阿里巴巴普惠体 B" panose="00020600040101010101" pitchFamily="18" charset="-122"/>
                  <a:sym typeface="Arial" panose="020B0604020202020204" pitchFamily="34" charset="0"/>
                </a:rPr>
                <a:t>版权声明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要成功必须先制定目标</a:t>
            </a:r>
            <a:endParaRPr lang="zh-CN" altLang="en-US" sz="3600" b="1" spc="-150" dirty="0">
              <a:solidFill>
                <a:schemeClr val="bg1"/>
              </a:solidFill>
              <a:effectLst/>
              <a:latin typeface="站酷快乐体2016修订版" panose="02010600030101010101" charset="-122"/>
              <a:ea typeface="站酷快乐体2016修订版" panose="02010600030101010101" charset="-122"/>
              <a:cs typeface="站酷快乐体2016修订版" panose="02010600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97250" y="-403225"/>
            <a:ext cx="4739640" cy="839406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985135" y="1957705"/>
            <a:ext cx="469328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zh-CN" altLang="en-US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五字班训：</a:t>
            </a:r>
            <a:endParaRPr lang="en-US" altLang="zh-CN" dirty="0">
              <a:solidFill>
                <a:srgbClr val="51ACE9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pPr lvl="0" algn="just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敬：尊敬老师、尊敬父母、尊敬同学</a:t>
            </a:r>
          </a:p>
          <a:p>
            <a:pPr lvl="0" algn="just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竞：开展竞赛、比学赶帮、力争上游</a:t>
            </a:r>
          </a:p>
          <a:p>
            <a:pPr lvl="0" algn="just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静：安心安静、遵规守纪、专心学习</a:t>
            </a:r>
          </a:p>
          <a:p>
            <a:pPr lvl="0" algn="just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净：环境卫生、衣着整洁、言行文明</a:t>
            </a:r>
          </a:p>
          <a:p>
            <a:pPr lvl="0" algn="just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晶：全面发展、保持全优、合格成才</a:t>
            </a:r>
          </a:p>
        </p:txBody>
      </p:sp>
      <p:sp>
        <p:nvSpPr>
          <p:cNvPr id="5" name="矩形 4"/>
          <p:cNvSpPr/>
          <p:nvPr/>
        </p:nvSpPr>
        <p:spPr>
          <a:xfrm>
            <a:off x="3026837" y="4155559"/>
            <a:ext cx="1582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提高六能力：</a:t>
            </a:r>
          </a:p>
        </p:txBody>
      </p:sp>
      <p:sp>
        <p:nvSpPr>
          <p:cNvPr id="18" name="矩形 17"/>
          <p:cNvSpPr/>
          <p:nvPr/>
        </p:nvSpPr>
        <p:spPr>
          <a:xfrm>
            <a:off x="4609311" y="4133437"/>
            <a:ext cx="2392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</a:rPr>
              <a:t>自学能力、记忆能力、想象能力、组织能力、表达能力、创造能力</a:t>
            </a:r>
          </a:p>
        </p:txBody>
      </p:sp>
      <p:pic>
        <p:nvPicPr>
          <p:cNvPr id="4" name="图片 3" descr="no-connec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5560" y="4140835"/>
            <a:ext cx="3266440" cy="24498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 rot="20220000">
            <a:off x="4205502" y="1526695"/>
            <a:ext cx="13004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谢</a:t>
            </a:r>
          </a:p>
        </p:txBody>
      </p:sp>
      <p:sp>
        <p:nvSpPr>
          <p:cNvPr id="7" name="文本框 6"/>
          <p:cNvSpPr txBox="1"/>
          <p:nvPr/>
        </p:nvSpPr>
        <p:spPr>
          <a:xfrm rot="660000">
            <a:off x="5322102" y="2137136"/>
            <a:ext cx="1643380" cy="1861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观</a:t>
            </a:r>
          </a:p>
        </p:txBody>
      </p:sp>
      <p:sp>
        <p:nvSpPr>
          <p:cNvPr id="8" name="文本框 7"/>
          <p:cNvSpPr txBox="1"/>
          <p:nvPr/>
        </p:nvSpPr>
        <p:spPr>
          <a:xfrm rot="720000">
            <a:off x="4307559" y="2894123"/>
            <a:ext cx="1097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谢</a:t>
            </a:r>
            <a:endParaRPr lang="en-US" altLang="zh-CN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rot="20700000">
            <a:off x="5826076" y="3586422"/>
            <a:ext cx="14020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看</a:t>
            </a:r>
            <a:endParaRPr lang="zh-CN" alt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18709" y="5140325"/>
            <a:ext cx="17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xiazaii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 rot="20220000">
            <a:off x="9079127" y="120983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开学啦</a:t>
            </a:r>
          </a:p>
        </p:txBody>
      </p:sp>
      <p:pic>
        <p:nvPicPr>
          <p:cNvPr id="2" name="图片 1" descr="deliver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2882900"/>
            <a:ext cx="2821940" cy="2116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66161" y="2271395"/>
            <a:ext cx="5059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第一部分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16146" y="3840988"/>
            <a:ext cx="4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成功的基础在于好的习惯</a:t>
            </a:r>
          </a:p>
        </p:txBody>
      </p:sp>
      <p:sp>
        <p:nvSpPr>
          <p:cNvPr id="14" name="文本框 13"/>
          <p:cNvSpPr txBox="1"/>
          <p:nvPr/>
        </p:nvSpPr>
        <p:spPr>
          <a:xfrm rot="20220000">
            <a:off x="9079127" y="120983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开学啦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660" y="1605280"/>
            <a:ext cx="6400800" cy="436308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667760" y="2461260"/>
            <a:ext cx="5036820" cy="2840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开学第一天，古希腊大哲学家苏格拉底对学生们说：“今天我们只学一件最简单也是最容易做的事儿。每人把胳膊尽量往前甩，然后再尽量往后甩。”说完，苏格拉底示范了一遍。“从今天开始，每天做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300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下。大家能做到吗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?”</a:t>
            </a:r>
            <a:endParaRPr lang="en-US" altLang="zh-CN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lvl="0" algn="just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 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学生们都笑了。这么简单的事，有什么做不到的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?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过了一个月，苏格拉底问学生们：“每天甩手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300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下，哪些同学坚持了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?”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90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％的同学骄傲地举起了手。</a:t>
            </a: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ts val="2000"/>
              </a:lnSpc>
            </a:pPr>
            <a:endParaRPr lang="zh-CN" altLang="en-US" dirty="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01988" y="842015"/>
            <a:ext cx="33877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关于刻苦和坚持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2" name="图片 1" descr="ginger-cat-7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2755" y="1108710"/>
            <a:ext cx="2045335" cy="1534160"/>
          </a:xfrm>
          <a:prstGeom prst="rect">
            <a:avLst/>
          </a:prstGeom>
        </p:spPr>
      </p:pic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05" y="4351020"/>
            <a:ext cx="2045335" cy="1534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316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58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33877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关于刻苦和坚持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18" name="PA_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2420" y="621030"/>
            <a:ext cx="10042525" cy="64712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13965" y="2564130"/>
            <a:ext cx="51054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又过了一个月，苏格拉底又问，这回，坚持下来的学生只剩下八成。</a:t>
            </a:r>
            <a:endParaRPr lang="zh-CN" altLang="en-US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lvl="0" algn="just">
              <a:spcBef>
                <a:spcPct val="0"/>
              </a:spcBef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 一年过后，苏格拉底再一次问大家：“请告诉我，最简单的甩手运动，还有哪几位同学坚持了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?”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这时，整个教室里，只有一人举起了手。这个学生就是后来成为古希腊另一位大哲学家的柏拉图。</a:t>
            </a:r>
            <a:endParaRPr lang="zh-CN" altLang="en-US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lvl="0" algn="just">
              <a:spcBef>
                <a:spcPct val="0"/>
              </a:spcBef>
            </a:pP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 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正如古人所说：锲而不舍、金石可镂；锲而舍之，朽木不折。只要我们对自己严格要求，坚持不懈，成功就会属于我们！    </a:t>
            </a:r>
            <a:endParaRPr lang="zh-CN" altLang="en-US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 descr="ginger-cat-7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230" y="621030"/>
            <a:ext cx="2963545" cy="22231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316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怎样有一个好的开端？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6" name="Picture 2" descr="C:\Users\kk\Desktop\tw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57974" y="2065059"/>
            <a:ext cx="4643092" cy="4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6917745" y="1850363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树立一个信心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88930" y="2359976"/>
            <a:ext cx="407906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我能行</a:t>
            </a:r>
          </a:p>
        </p:txBody>
      </p:sp>
      <p:pic>
        <p:nvPicPr>
          <p:cNvPr id="23" name="Picture 2" descr="C:\Users\kk\Desktop\tw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57974" y="2988345"/>
            <a:ext cx="4643092" cy="4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6917745" y="2773649"/>
            <a:ext cx="1706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创立一种学风</a:t>
            </a:r>
          </a:p>
        </p:txBody>
      </p:sp>
      <p:pic>
        <p:nvPicPr>
          <p:cNvPr id="26" name="Picture 2" descr="C:\Users\kk\Desktop\tw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1934" y="3975167"/>
            <a:ext cx="4643092" cy="4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6901180" y="3784600"/>
            <a:ext cx="1723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创设一个环境</a:t>
            </a:r>
            <a:endParaRPr lang="zh-CN" altLang="en-US" sz="2000" b="1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endParaRPr lang="zh-CN" altLang="en-US" sz="2000" b="1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</p:txBody>
      </p:sp>
      <p:pic>
        <p:nvPicPr>
          <p:cNvPr id="4" name="Picture 2" descr="C:\Users\kk\Desktop\tw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16369" y="4962592"/>
            <a:ext cx="4643092" cy="4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5955665" y="3398520"/>
            <a:ext cx="443738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28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认真，勤奋、刻苦，求实</a:t>
            </a:r>
            <a:endParaRPr lang="zh-CN" altLang="en-US" sz="28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33915" y="4281486"/>
            <a:ext cx="4079060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整洁、文明、有序</a:t>
            </a:r>
            <a:endParaRPr lang="zh-CN" altLang="en-US" sz="28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</a:endParaRPr>
          </a:p>
          <a:p>
            <a:pPr>
              <a:lnSpc>
                <a:spcPts val="2300"/>
              </a:lnSpc>
            </a:pPr>
            <a:endParaRPr lang="zh-CN" altLang="en-US" sz="28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97040" y="5278120"/>
            <a:ext cx="395033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zh-CN" altLang="en-US" sz="280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自觉自愿</a:t>
            </a:r>
            <a:endParaRPr lang="zh-CN" altLang="en-US" sz="280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97040" y="4753610"/>
            <a:ext cx="1706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培养一个习惯</a:t>
            </a:r>
          </a:p>
        </p:txBody>
      </p:sp>
      <p:pic>
        <p:nvPicPr>
          <p:cNvPr id="2" name="图片 1" descr="downloading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175" y="2003425"/>
            <a:ext cx="3885565" cy="38855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9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49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49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7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7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7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7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7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7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97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499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789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24" grpId="0"/>
      <p:bldP spid="27" grpId="0"/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66161" y="2271395"/>
            <a:ext cx="50596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第二部分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16146" y="3840988"/>
            <a:ext cx="47597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好的开始是成功的一半</a:t>
            </a:r>
          </a:p>
        </p:txBody>
      </p:sp>
      <p:sp>
        <p:nvSpPr>
          <p:cNvPr id="14" name="文本框 13"/>
          <p:cNvSpPr txBox="1"/>
          <p:nvPr/>
        </p:nvSpPr>
        <p:spPr>
          <a:xfrm rot="20220000">
            <a:off x="9079127" y="1209830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charset="-122"/>
                <a:ea typeface="站酷快乐体2016修订版" panose="02010600030101010101" charset="-122"/>
              </a:rPr>
              <a:t>开学啦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怎样有一个好的开端？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547360" y="2204151"/>
            <a:ext cx="4151367" cy="3399155"/>
          </a:xfrm>
          <a:prstGeom prst="roundRect">
            <a:avLst>
              <a:gd name="adj" fmla="val 17864"/>
            </a:avLst>
          </a:prstGeom>
          <a:solidFill>
            <a:schemeClr val="bg1"/>
          </a:solidFill>
          <a:ln w="63500">
            <a:solidFill>
              <a:srgbClr val="363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40534" y="2383503"/>
            <a:ext cx="6182747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solidFill>
                  <a:srgbClr val="51ACE9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习惯是一个人的资本</a:t>
            </a:r>
            <a:b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你有了好习惯，</a:t>
            </a:r>
            <a:endParaRPr lang="en-US" altLang="zh-CN" sz="24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lvl="0"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你一辈子都有用不完的利息，</a:t>
            </a:r>
            <a:b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</a:b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你有了坏习惯，</a:t>
            </a:r>
            <a:endParaRPr lang="en-US" altLang="zh-CN" sz="24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 lvl="0"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你一辈子有偿还不了的债务。</a:t>
            </a:r>
          </a:p>
        </p:txBody>
      </p:sp>
      <p:pic>
        <p:nvPicPr>
          <p:cNvPr id="2" name="图片 1" descr="bermuda-downloading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9220" y="1849755"/>
            <a:ext cx="3324860" cy="3753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9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bldLvl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801988" y="842015"/>
            <a:ext cx="33877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  <a:latin typeface="站酷快乐体2016修订版" panose="02010600030101010101" charset="-122"/>
                <a:ea typeface="站酷快乐体2016修订版" panose="02010600030101010101" charset="-122"/>
                <a:sym typeface="+mn-ea"/>
              </a:rPr>
              <a:t>关于刻苦和坚持</a:t>
            </a:r>
            <a:endParaRPr lang="zh-CN" altLang="en-US" sz="3600" b="1" spc="-150" dirty="0">
              <a:solidFill>
                <a:schemeClr val="bg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397250" y="-422910"/>
            <a:ext cx="4739640" cy="839406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88975" y="1941129"/>
            <a:ext cx="765128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我要用全身心的爱去迎接今天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                                       -----   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爱的习惯 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坚持不懈，直到到成功                                         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----   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持之以恒的习惯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我是自然界最伟大的奇迹                                  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-------------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自信的习惯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用好我生命中的每一天                                  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-----------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珍惜时间的习惯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今天我要学会控制情绪                                  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-------------- -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自制的习惯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我要笑遍世界                                   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---------------------------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笑的习惯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今天我要加倍重视自身的价值       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------------------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发掘自我潜能的习惯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我现在就付诸行动                                  </a:t>
            </a:r>
            <a:r>
              <a:rPr lang="en-US" altLang="zh-CN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----------------</a:t>
            </a:r>
            <a:r>
              <a:rPr lang="zh-CN" altLang="en-US" dirty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立即行动的习惯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办公资源网: www.bangongziyuan.com​​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Application>Microsoft Office PowerPoint</Application>
  <PresentationFormat>宽屏</PresentationFormat>
  <Paragraphs>175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阿里巴巴普惠体 R</vt:lpstr>
      <vt:lpstr>思源黑体 CN Normal</vt:lpstr>
      <vt:lpstr>站酷快乐体2016修订版</vt:lpstr>
      <vt:lpstr>Arial</vt:lpstr>
      <vt:lpstr>办公资源网: www.bangongziyuan.com​​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31</cp:revision>
  <dcterms:created xsi:type="dcterms:W3CDTF">2019-06-19T02:08:00Z</dcterms:created>
  <dcterms:modified xsi:type="dcterms:W3CDTF">2021-01-04T15:33:57Z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