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308" r:id="rId3"/>
    <p:sldId id="258" r:id="rId4"/>
    <p:sldId id="309" r:id="rId5"/>
    <p:sldId id="259" r:id="rId6"/>
    <p:sldId id="263" r:id="rId7"/>
    <p:sldId id="265" r:id="rId8"/>
    <p:sldId id="312" r:id="rId9"/>
    <p:sldId id="264" r:id="rId10"/>
    <p:sldId id="267" r:id="rId11"/>
    <p:sldId id="269" r:id="rId12"/>
    <p:sldId id="310" r:id="rId13"/>
    <p:sldId id="271" r:id="rId14"/>
    <p:sldId id="272" r:id="rId15"/>
    <p:sldId id="273" r:id="rId16"/>
    <p:sldId id="274" r:id="rId17"/>
    <p:sldId id="276" r:id="rId18"/>
    <p:sldId id="278" r:id="rId19"/>
    <p:sldId id="335" r:id="rId20"/>
    <p:sldId id="336" r:id="rId21"/>
    <p:sldId id="280" r:id="rId22"/>
    <p:sldId id="281" r:id="rId23"/>
    <p:sldId id="33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069"/>
    <a:srgbClr val="429365"/>
    <a:srgbClr val="646940"/>
    <a:srgbClr val="32441D"/>
    <a:srgbClr val="F49D0A"/>
    <a:srgbClr val="F9F2DB"/>
    <a:srgbClr val="F7EFD6"/>
    <a:srgbClr val="FAF0D8"/>
    <a:srgbClr val="FB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B7637-E098-4DB3-8B06-82BE633E39C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4B0D3-EAE2-4B3D-B41F-D19E13AB26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B0D3-EAE2-4B3D-B41F-D19E13AB265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F6E1"/>
            </a:gs>
            <a:gs pos="90000">
              <a:srgbClr val="F7EFD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F6E1"/>
            </a:gs>
            <a:gs pos="90000">
              <a:srgbClr val="F7EFD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43093-4E8A-446C-89F5-0CBC7FA7CFD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120B9-2FFF-4879-92F7-871D1064CA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船_0000s_0006_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106170" y="-1270"/>
            <a:ext cx="10890250" cy="6677660"/>
          </a:xfrm>
          <a:prstGeom prst="rect">
            <a:avLst/>
          </a:prstGeom>
        </p:spPr>
      </p:pic>
      <p:pic>
        <p:nvPicPr>
          <p:cNvPr id="18" name="图片 17" descr="船_0000s_0001_色阶-1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-36195" y="-377190"/>
            <a:ext cx="2760980" cy="5836920"/>
          </a:xfrm>
          <a:prstGeom prst="rect">
            <a:avLst/>
          </a:prstGeom>
        </p:spPr>
      </p:pic>
      <p:pic>
        <p:nvPicPr>
          <p:cNvPr id="19" name="图片 18" descr="船_0000s_0003_图层-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689350" y="3150870"/>
            <a:ext cx="6232525" cy="3789045"/>
          </a:xfrm>
          <a:prstGeom prst="rect">
            <a:avLst/>
          </a:prstGeom>
        </p:spPr>
      </p:pic>
      <p:pic>
        <p:nvPicPr>
          <p:cNvPr id="21" name="图片 20" descr="船_0000s_0002_图层-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-36195" y="5382895"/>
            <a:ext cx="12227560" cy="1462405"/>
          </a:xfrm>
          <a:prstGeom prst="rect">
            <a:avLst/>
          </a:prstGeom>
        </p:spPr>
      </p:pic>
      <p:pic>
        <p:nvPicPr>
          <p:cNvPr id="23" name="图片 22" descr="4f1395f64bac1af34096f49852c3cb5d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98090" y="1141730"/>
            <a:ext cx="2552065" cy="360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6572" y="398721"/>
            <a:ext cx="11578856" cy="6060559"/>
          </a:xfrm>
          <a:prstGeom prst="rect">
            <a:avLst/>
          </a:prstGeom>
          <a:noFill/>
          <a:ln w="63500" cap="rnd">
            <a:solidFill>
              <a:srgbClr val="42936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4926449" y="167887"/>
            <a:ext cx="2316480" cy="4603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  <a:r>
              <a:rPr lang="zh-CN" altLang="en-US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谷雨的起源</a:t>
            </a:r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</a:p>
        </p:txBody>
      </p:sp>
      <p:sp>
        <p:nvSpPr>
          <p:cNvPr id="7" name="矩形 6"/>
          <p:cNvSpPr/>
          <p:nvPr/>
        </p:nvSpPr>
        <p:spPr>
          <a:xfrm>
            <a:off x="5157660" y="3009013"/>
            <a:ext cx="1876680" cy="230832"/>
          </a:xfrm>
          <a:prstGeom prst="rect">
            <a:avLst/>
          </a:prstGeom>
          <a:solidFill>
            <a:srgbClr val="F7E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35150" y="2136775"/>
            <a:ext cx="58134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429365"/>
                </a:solidFill>
              </a:rPr>
              <a:t>《通纬·孝经援神契》:"清明后十五日，斗指辰，为谷雨，三月中，言雨生百谷清净明洁也。"</a:t>
            </a:r>
          </a:p>
          <a:p>
            <a:endParaRPr lang="zh-CN" altLang="en-US">
              <a:solidFill>
                <a:srgbClr val="429365"/>
              </a:solidFill>
            </a:endParaRPr>
          </a:p>
          <a:p>
            <a:endParaRPr lang="zh-CN" altLang="en-US">
              <a:solidFill>
                <a:srgbClr val="429365"/>
              </a:solidFill>
            </a:endParaRPr>
          </a:p>
          <a:p>
            <a:endParaRPr lang="zh-CN" altLang="en-US">
              <a:solidFill>
                <a:srgbClr val="429365"/>
              </a:solidFill>
            </a:endParaRPr>
          </a:p>
          <a:p>
            <a:endParaRPr lang="zh-CN" altLang="en-US">
              <a:solidFill>
                <a:srgbClr val="429365"/>
              </a:solidFill>
            </a:endParaRPr>
          </a:p>
          <a:p>
            <a:endParaRPr lang="zh-CN" altLang="en-US">
              <a:solidFill>
                <a:srgbClr val="429365"/>
              </a:solidFill>
            </a:endParaRPr>
          </a:p>
          <a:p>
            <a:r>
              <a:rPr lang="zh-CN" altLang="en-US">
                <a:solidFill>
                  <a:srgbClr val="429365"/>
                </a:solidFill>
              </a:rPr>
              <a:t>《群芳谱》:"谷雨，谷得雨而生也。"谷雨前后，天气较暖，降雨量增加，有利于春作物播种生长。</a:t>
            </a:r>
          </a:p>
        </p:txBody>
      </p:sp>
      <p:pic>
        <p:nvPicPr>
          <p:cNvPr id="9" name="图片 8" descr="ac4d320a56a5b2dea17773e858ddc4c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89570" y="1360170"/>
            <a:ext cx="3039745" cy="3937000"/>
          </a:xfrm>
          <a:prstGeom prst="rect">
            <a:avLst/>
          </a:prstGeom>
        </p:spPr>
      </p:pic>
      <p:pic>
        <p:nvPicPr>
          <p:cNvPr id="21" name="图片 20" descr="船_0000s_0002_图层-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6705" y="4996815"/>
            <a:ext cx="11578590" cy="146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船_0000s_0006_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40105" y="-1270"/>
            <a:ext cx="10890250" cy="6677660"/>
          </a:xfrm>
          <a:prstGeom prst="rect">
            <a:avLst/>
          </a:prstGeom>
        </p:spPr>
      </p:pic>
      <p:pic>
        <p:nvPicPr>
          <p:cNvPr id="18" name="图片 17" descr="船_0000s_0001_色阶-1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-36195" y="-361950"/>
            <a:ext cx="2760980" cy="5836920"/>
          </a:xfrm>
          <a:prstGeom prst="rect">
            <a:avLst/>
          </a:prstGeom>
        </p:spPr>
      </p:pic>
      <p:pic>
        <p:nvPicPr>
          <p:cNvPr id="19" name="图片 18" descr="船_0000s_0003_图层-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689350" y="3150870"/>
            <a:ext cx="6232525" cy="3789045"/>
          </a:xfrm>
          <a:prstGeom prst="rect">
            <a:avLst/>
          </a:prstGeom>
        </p:spPr>
      </p:pic>
      <p:pic>
        <p:nvPicPr>
          <p:cNvPr id="21" name="图片 20" descr="船_0000s_0002_图层-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-36195" y="5382895"/>
            <a:ext cx="12227560" cy="146240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540002" y="1623315"/>
            <a:ext cx="736600" cy="3219097"/>
            <a:chOff x="6918837" y="275210"/>
            <a:chExt cx="736600" cy="3219097"/>
          </a:xfrm>
        </p:grpSpPr>
        <p:sp>
          <p:nvSpPr>
            <p:cNvPr id="2" name="文本框 1"/>
            <p:cNvSpPr txBox="1"/>
            <p:nvPr/>
          </p:nvSpPr>
          <p:spPr>
            <a:xfrm>
              <a:off x="6918837" y="588249"/>
              <a:ext cx="736600" cy="25774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600" b="1" spc="300" dirty="0">
                  <a:solidFill>
                    <a:srgbClr val="429365"/>
                  </a:solidFill>
                  <a:latin typeface="文悦古体仿宋 (非商业使用)" pitchFamily="50" charset="-122"/>
                  <a:ea typeface="文悦古体仿宋 (非商业使用)" pitchFamily="50" charset="-122"/>
                </a:rPr>
                <a:t>谷雨的习俗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7163831" y="275210"/>
              <a:ext cx="244549" cy="244549"/>
            </a:xfrm>
            <a:prstGeom prst="ellipse">
              <a:avLst/>
            </a:prstGeom>
            <a:solidFill>
              <a:srgbClr val="4293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163831" y="3249758"/>
              <a:ext cx="244549" cy="244549"/>
            </a:xfrm>
            <a:prstGeom prst="ellipse">
              <a:avLst/>
            </a:prstGeom>
            <a:solidFill>
              <a:srgbClr val="4293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9464675" y="-1270"/>
            <a:ext cx="1726565" cy="3813810"/>
          </a:xfrm>
          <a:prstGeom prst="rect">
            <a:avLst/>
          </a:prstGeom>
          <a:solidFill>
            <a:srgbClr val="429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728898" y="533117"/>
            <a:ext cx="1198245" cy="26174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b="1" dirty="0">
                <a:ln w="25400">
                  <a:noFill/>
                </a:ln>
                <a:solidFill>
                  <a:srgbClr val="FAF0D8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第三篇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6572" y="398721"/>
            <a:ext cx="11578856" cy="6060559"/>
          </a:xfrm>
          <a:prstGeom prst="rect">
            <a:avLst/>
          </a:prstGeom>
          <a:noFill/>
          <a:ln w="63500" cap="rnd">
            <a:solidFill>
              <a:srgbClr val="42936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4926449" y="167887"/>
            <a:ext cx="2316480" cy="4603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  <a:r>
              <a:rPr lang="zh-CN" altLang="en-US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谷雨的习俗</a:t>
            </a:r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555240" y="1668145"/>
            <a:ext cx="1546225" cy="1365250"/>
            <a:chOff x="5508259" y="4734230"/>
            <a:chExt cx="1546107" cy="1365318"/>
          </a:xfrm>
        </p:grpSpPr>
        <p:sp>
          <p:nvSpPr>
            <p:cNvPr id="12" name="矩形 11"/>
            <p:cNvSpPr/>
            <p:nvPr/>
          </p:nvSpPr>
          <p:spPr>
            <a:xfrm>
              <a:off x="5631072" y="4734230"/>
              <a:ext cx="1300480" cy="7680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体仿宋 (非商业使用)" pitchFamily="50" charset="-122"/>
                  <a:ea typeface="文悦古体仿宋 (非商业使用)" pitchFamily="50" charset="-122"/>
                </a:rPr>
                <a:t>祭海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553815" y="5639819"/>
              <a:ext cx="944880" cy="459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defRPr>
              </a:lvl1pPr>
            </a:lstStyle>
            <a:p>
              <a:r>
                <a:rPr lang="en-US" altLang="zh-CN" dirty="0"/>
                <a:t>JIHAI</a:t>
              </a:r>
              <a:endParaRPr lang="zh-CN" altLang="en-US" dirty="0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5508259" y="5551440"/>
              <a:ext cx="154610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4970145" y="1717041"/>
            <a:ext cx="1889125" cy="1377949"/>
            <a:chOff x="5321828" y="4721530"/>
            <a:chExt cx="1889125" cy="1378010"/>
          </a:xfrm>
        </p:grpSpPr>
        <p:sp>
          <p:nvSpPr>
            <p:cNvPr id="22" name="矩形 21"/>
            <p:cNvSpPr/>
            <p:nvPr/>
          </p:nvSpPr>
          <p:spPr>
            <a:xfrm>
              <a:off x="5321828" y="4721530"/>
              <a:ext cx="1889125" cy="7683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体仿宋 (非商业使用)" pitchFamily="50" charset="-122"/>
                  <a:ea typeface="文悦古体仿宋 (非商业使用)" pitchFamily="50" charset="-122"/>
                </a:rPr>
                <a:t>走谷雨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85714" y="5639819"/>
              <a:ext cx="1249680" cy="459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defRPr>
              </a:lvl1pPr>
            </a:lstStyle>
            <a:p>
              <a:r>
                <a:rPr lang="en-US" dirty="0"/>
                <a:t>ZOUGUYU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5508259" y="5551440"/>
              <a:ext cx="154610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7472045" y="1738305"/>
            <a:ext cx="3535680" cy="1295401"/>
            <a:chOff x="5221498" y="4847588"/>
            <a:chExt cx="3535680" cy="1228890"/>
          </a:xfrm>
        </p:grpSpPr>
        <p:sp>
          <p:nvSpPr>
            <p:cNvPr id="38" name="矩形 37"/>
            <p:cNvSpPr/>
            <p:nvPr/>
          </p:nvSpPr>
          <p:spPr>
            <a:xfrm>
              <a:off x="5221498" y="4847588"/>
              <a:ext cx="3535680" cy="7289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体仿宋 (非商业使用)" pitchFamily="50" charset="-122"/>
                  <a:ea typeface="文悦古体仿宋 (非商业使用)" pitchFamily="50" charset="-122"/>
                </a:rPr>
                <a:t>祭祀文祖仓颉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689493" y="5639740"/>
              <a:ext cx="2641600" cy="436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defRPr>
              </a:lvl1pPr>
            </a:lstStyle>
            <a:p>
              <a:r>
                <a:rPr lang="en-US" altLang="zh-CN" dirty="0"/>
                <a:t>JISIWENZUCANGXIE</a:t>
              </a:r>
              <a:endParaRPr lang="zh-CN" altLang="en-US" dirty="0"/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6239779" y="5551440"/>
              <a:ext cx="154610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2020251" y="3644727"/>
            <a:ext cx="2418080" cy="1366092"/>
            <a:chOff x="5072363" y="4734057"/>
            <a:chExt cx="2417895" cy="1366160"/>
          </a:xfrm>
        </p:grpSpPr>
        <p:sp>
          <p:nvSpPr>
            <p:cNvPr id="6" name="矩形 5"/>
            <p:cNvSpPr/>
            <p:nvPr/>
          </p:nvSpPr>
          <p:spPr>
            <a:xfrm>
              <a:off x="5072363" y="4734057"/>
              <a:ext cx="2417895" cy="76838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体仿宋 (非商业使用)" pitchFamily="50" charset="-122"/>
                  <a:ea typeface="文悦古体仿宋 (非商业使用)" pitchFamily="50" charset="-122"/>
                </a:rPr>
                <a:t>喝谷雨茶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53815" y="5639819"/>
              <a:ext cx="1554361" cy="460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defRPr>
              </a:lvl1pPr>
            </a:lstStyle>
            <a:p>
              <a:r>
                <a:rPr lang="en-US" dirty="0"/>
                <a:t>HEGUYUCHA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5508259" y="5551440"/>
              <a:ext cx="154610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4926646" y="3644727"/>
            <a:ext cx="2213768" cy="1366092"/>
            <a:chOff x="5351742" y="4734057"/>
            <a:chExt cx="2213599" cy="1366160"/>
          </a:xfrm>
        </p:grpSpPr>
        <p:sp>
          <p:nvSpPr>
            <p:cNvPr id="10" name="矩形 9"/>
            <p:cNvSpPr/>
            <p:nvPr/>
          </p:nvSpPr>
          <p:spPr>
            <a:xfrm>
              <a:off x="5351742" y="4734057"/>
              <a:ext cx="1859138" cy="76838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体仿宋 (非商业使用)" pitchFamily="50" charset="-122"/>
                  <a:ea typeface="文悦古体仿宋 (非商业使用)" pitchFamily="50" charset="-122"/>
                </a:rPr>
                <a:t>食香椿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53815" y="5639819"/>
              <a:ext cx="2011526" cy="460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defRPr>
              </a:lvl1pPr>
            </a:lstStyle>
            <a:p>
              <a:r>
                <a:rPr lang="en-US" altLang="zh-CN" dirty="0"/>
                <a:t>SHIXIANGCHUN</a:t>
              </a:r>
              <a:endParaRPr lang="zh-CN" altLang="en-US" dirty="0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508259" y="5551440"/>
              <a:ext cx="154610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7940040" y="3644727"/>
            <a:ext cx="1546225" cy="1366092"/>
            <a:chOff x="5508259" y="4734057"/>
            <a:chExt cx="1546107" cy="1366160"/>
          </a:xfrm>
        </p:grpSpPr>
        <p:sp>
          <p:nvSpPr>
            <p:cNvPr id="25" name="矩形 24"/>
            <p:cNvSpPr/>
            <p:nvPr/>
          </p:nvSpPr>
          <p:spPr>
            <a:xfrm>
              <a:off x="5631121" y="4734057"/>
              <a:ext cx="1300381" cy="76838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体仿宋 (非商业使用)" pitchFamily="50" charset="-122"/>
                  <a:ea typeface="文悦古体仿宋 (非商业使用)" pitchFamily="50" charset="-122"/>
                </a:rPr>
                <a:t>赏花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553815" y="5639819"/>
              <a:ext cx="1401973" cy="460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defRPr>
              </a:lvl1pPr>
            </a:lstStyle>
            <a:p>
              <a:r>
                <a:rPr lang="en-US" dirty="0"/>
                <a:t>SHANGHUA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5508259" y="5551440"/>
              <a:ext cx="154610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28" descr="船_0000s_0001_色阶-1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6705" y="26670"/>
            <a:ext cx="2562225" cy="5554345"/>
          </a:xfrm>
          <a:prstGeom prst="rect">
            <a:avLst/>
          </a:prstGeom>
        </p:spPr>
      </p:pic>
      <p:pic>
        <p:nvPicPr>
          <p:cNvPr id="3" name="图片 2" descr="船_0000s_0002_图层-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6705" y="4996815"/>
            <a:ext cx="11578590" cy="146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6572" y="398721"/>
            <a:ext cx="11578856" cy="6060559"/>
          </a:xfrm>
          <a:prstGeom prst="rect">
            <a:avLst/>
          </a:prstGeom>
          <a:noFill/>
          <a:ln w="63500" cap="rnd">
            <a:solidFill>
              <a:srgbClr val="42936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4926449" y="167887"/>
            <a:ext cx="2316480" cy="4603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  <a:r>
              <a:rPr lang="zh-CN" altLang="en-US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谷雨的习俗</a:t>
            </a:r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14910" y="1830717"/>
            <a:ext cx="49618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392420" y="1000760"/>
            <a:ext cx="1407160" cy="8299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32441D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祭海</a:t>
            </a:r>
            <a:endParaRPr lang="en-US" altLang="zh-CN" sz="4800" b="1" dirty="0">
              <a:solidFill>
                <a:srgbClr val="32441D"/>
              </a:solidFill>
              <a:latin typeface="文悦古体仿宋 (非商业使用)" pitchFamily="50" charset="-122"/>
              <a:ea typeface="文悦古体仿宋 (非商业使用)" pitchFamily="5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39975" y="2791460"/>
            <a:ext cx="43446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429365"/>
                </a:solidFill>
              </a:rPr>
              <a:t>谷雨时节海水回暖，百鱼行至浅海地带，是下海捕鱼的好日子。俗话说：“骑着谷雨上网场。”为了能够出海平安、满载而归，渔民们在谷雨这天要举行海祭，祈求海神保佑。因此，谷雨节也叫作渔民出海捕鱼的“壮行节”。</a:t>
            </a:r>
          </a:p>
        </p:txBody>
      </p:sp>
      <p:pic>
        <p:nvPicPr>
          <p:cNvPr id="15" name="图片 14" descr="019e6657bfb6010000012e7e4eb6cd.jpg@1280w_1l_2o_100sh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29755" y="2181860"/>
            <a:ext cx="3949065" cy="2815590"/>
          </a:xfrm>
          <a:prstGeom prst="rect">
            <a:avLst/>
          </a:prstGeom>
        </p:spPr>
      </p:pic>
      <p:pic>
        <p:nvPicPr>
          <p:cNvPr id="18" name="图片 17" descr="船_0000s_0001_色阶-1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6705" y="-163195"/>
            <a:ext cx="2760980" cy="5836920"/>
          </a:xfrm>
          <a:prstGeom prst="rect">
            <a:avLst/>
          </a:prstGeom>
        </p:spPr>
      </p:pic>
      <p:pic>
        <p:nvPicPr>
          <p:cNvPr id="21" name="图片 20" descr="船_0000s_0002_图层-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06705" y="4997450"/>
            <a:ext cx="11578590" cy="146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6572" y="398721"/>
            <a:ext cx="11578856" cy="6060559"/>
          </a:xfrm>
          <a:prstGeom prst="rect">
            <a:avLst/>
          </a:prstGeom>
          <a:noFill/>
          <a:ln w="63500" cap="rnd">
            <a:solidFill>
              <a:srgbClr val="42936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4926449" y="167887"/>
            <a:ext cx="2316480" cy="4603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  <a:r>
              <a:rPr lang="zh-CN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谷雨</a:t>
            </a:r>
            <a:r>
              <a:rPr lang="zh-CN" altLang="en-US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的习俗</a:t>
            </a:r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470266" y="2088830"/>
            <a:ext cx="37320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6470015" y="1123633"/>
            <a:ext cx="3289300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32441D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走谷雨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316980" y="2939415"/>
            <a:ext cx="40379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429365"/>
                </a:solidFill>
              </a:rPr>
              <a:t>古时有“走谷雨”的风俗，谷雨这天青年妇女走村串亲，有的到野外走一圈就回来。寓意与自然相融合，强身健体</a:t>
            </a:r>
            <a:r>
              <a:rPr lang="zh-CN" altLang="en-US"/>
              <a:t>。</a:t>
            </a:r>
          </a:p>
        </p:txBody>
      </p:sp>
      <p:pic>
        <p:nvPicPr>
          <p:cNvPr id="25" name="图片 24" descr="W0201504155736967968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475" y="1610360"/>
            <a:ext cx="3923030" cy="3637280"/>
          </a:xfrm>
          <a:prstGeom prst="rect">
            <a:avLst/>
          </a:prstGeom>
        </p:spPr>
      </p:pic>
      <p:pic>
        <p:nvPicPr>
          <p:cNvPr id="21" name="图片 20" descr="船_0000s_0002_图层-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6705" y="4996815"/>
            <a:ext cx="11578590" cy="146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6572" y="398721"/>
            <a:ext cx="11578856" cy="6060559"/>
          </a:xfrm>
          <a:prstGeom prst="rect">
            <a:avLst/>
          </a:prstGeom>
          <a:noFill/>
          <a:ln w="63500" cap="rnd">
            <a:solidFill>
              <a:srgbClr val="42936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4926449" y="167887"/>
            <a:ext cx="2316480" cy="4603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  <a:r>
              <a:rPr lang="zh-CN" altLang="en-US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谷雨的习俗</a:t>
            </a:r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</a:p>
        </p:txBody>
      </p:sp>
      <p:sp>
        <p:nvSpPr>
          <p:cNvPr id="3" name="矩形 2"/>
          <p:cNvSpPr/>
          <p:nvPr/>
        </p:nvSpPr>
        <p:spPr>
          <a:xfrm>
            <a:off x="3953510" y="1010603"/>
            <a:ext cx="4504055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32441D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祭祀文祖仓颉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320415" y="1829435"/>
            <a:ext cx="5421630" cy="114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019aa758f84cd4a8012049ef127bc9.jpg@900w_1l_2o_100sh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42810" y="2070735"/>
            <a:ext cx="3262630" cy="326263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004695" y="2690495"/>
            <a:ext cx="46043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429365"/>
                </a:solidFill>
              </a:rPr>
              <a:t>自汉代以来，陕西白水县谷雨有祭祀文祖仓颉的习俗。传说中，仓颉创造文字，功盖天地，黄帝为之感动，以“天降谷子雨”作为其造字的酬劳，从此便有了“谷雨”节。此后每年谷雨节，附近村民都要组织庙会纪念仓颉。</a:t>
            </a:r>
          </a:p>
        </p:txBody>
      </p:sp>
      <p:pic>
        <p:nvPicPr>
          <p:cNvPr id="21" name="图片 20" descr="船_0000s_0002_图层-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6705" y="4996815"/>
            <a:ext cx="11578590" cy="146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6572" y="398721"/>
            <a:ext cx="11578856" cy="6060559"/>
          </a:xfrm>
          <a:prstGeom prst="rect">
            <a:avLst/>
          </a:prstGeom>
          <a:noFill/>
          <a:ln w="63500" cap="rnd">
            <a:solidFill>
              <a:srgbClr val="42936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4926449" y="167887"/>
            <a:ext cx="2316480" cy="4603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  <a:r>
              <a:rPr lang="zh-CN" altLang="en-US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谷雨的习俗</a:t>
            </a:r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56630" y="2938145"/>
            <a:ext cx="49263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429365"/>
                </a:solidFill>
              </a:rPr>
              <a:t>南方谷雨摘茶习俗，传说谷雨这天的茶喝了会清火、辟邪、明目等。所以谷雨这天不管是什么天气，人们都会去茶山摘一些新茶回来喝。</a:t>
            </a:r>
          </a:p>
        </p:txBody>
      </p:sp>
      <p:sp>
        <p:nvSpPr>
          <p:cNvPr id="18" name="矩形 17"/>
          <p:cNvSpPr/>
          <p:nvPr/>
        </p:nvSpPr>
        <p:spPr>
          <a:xfrm>
            <a:off x="4103370" y="1300163"/>
            <a:ext cx="4504055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32441D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喝谷雨茶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490336" y="2130740"/>
            <a:ext cx="37320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f8c3491c52f3f88ef3069d65298b403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8015" y="1903730"/>
            <a:ext cx="5173980" cy="3051175"/>
          </a:xfrm>
          <a:prstGeom prst="rect">
            <a:avLst/>
          </a:prstGeom>
        </p:spPr>
      </p:pic>
      <p:pic>
        <p:nvPicPr>
          <p:cNvPr id="3" name="图片 2" descr="船_0000s_0002_图层-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6705" y="4996815"/>
            <a:ext cx="11578590" cy="146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6572" y="398721"/>
            <a:ext cx="11578856" cy="6060559"/>
          </a:xfrm>
          <a:prstGeom prst="rect">
            <a:avLst/>
          </a:prstGeom>
          <a:noFill/>
          <a:ln w="63500" cap="rnd">
            <a:solidFill>
              <a:srgbClr val="42936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4926449" y="167887"/>
            <a:ext cx="2316480" cy="4603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  <a:r>
              <a:rPr lang="zh-CN" altLang="en-US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谷雨的习俗</a:t>
            </a:r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91665" y="2953385"/>
            <a:ext cx="413385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429365"/>
                </a:solidFill>
              </a:rPr>
              <a:t>北方则有谷雨食香椿的习俗，谷雨前后是香椿上市的时节，这时的香椿醇香爽口营养价值高，有"雨前香椿嫩如丝"之说。香椿具有提高机体免疫力，健胃、理气、止泻、润肤、抗菌、消炎、杀虫之功效</a:t>
            </a:r>
            <a:r>
              <a:rPr lang="en-US" altLang="zh-CN">
                <a:solidFill>
                  <a:srgbClr val="429365"/>
                </a:solidFill>
              </a:rPr>
              <a:t>.</a:t>
            </a:r>
          </a:p>
        </p:txBody>
      </p:sp>
      <p:sp>
        <p:nvSpPr>
          <p:cNvPr id="18" name="矩形 17"/>
          <p:cNvSpPr/>
          <p:nvPr/>
        </p:nvSpPr>
        <p:spPr>
          <a:xfrm>
            <a:off x="4103370" y="1300163"/>
            <a:ext cx="4504055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32441D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食香椿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490336" y="2130740"/>
            <a:ext cx="37320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303f3808437bd7dae8971c72f90167c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44970" y="1280795"/>
            <a:ext cx="5140325" cy="4525010"/>
          </a:xfrm>
          <a:prstGeom prst="rect">
            <a:avLst/>
          </a:prstGeom>
        </p:spPr>
      </p:pic>
      <p:pic>
        <p:nvPicPr>
          <p:cNvPr id="21" name="图片 20" descr="船_0000s_0002_图层-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6705" y="4996815"/>
            <a:ext cx="11578590" cy="146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6572" y="398719"/>
            <a:ext cx="4369520" cy="6060560"/>
            <a:chOff x="306572" y="398719"/>
            <a:chExt cx="4369520" cy="6060560"/>
          </a:xfrm>
          <a:solidFill>
            <a:srgbClr val="429365"/>
          </a:solidFill>
        </p:grpSpPr>
        <p:sp>
          <p:nvSpPr>
            <p:cNvPr id="7" name="矩形 6"/>
            <p:cNvSpPr/>
            <p:nvPr/>
          </p:nvSpPr>
          <p:spPr>
            <a:xfrm>
              <a:off x="306572" y="398721"/>
              <a:ext cx="2808765" cy="6060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865435" y="2648621"/>
              <a:ext cx="6060559" cy="156075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06572" y="398721"/>
            <a:ext cx="11578856" cy="6060559"/>
          </a:xfrm>
          <a:prstGeom prst="rect">
            <a:avLst/>
          </a:prstGeom>
          <a:noFill/>
          <a:ln w="63500" cap="rnd">
            <a:solidFill>
              <a:srgbClr val="42936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4926449" y="167887"/>
            <a:ext cx="2316480" cy="4603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  <a:r>
              <a:rPr lang="zh-CN" altLang="en-US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谷雨的习俗</a:t>
            </a:r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07050" y="2829560"/>
            <a:ext cx="513905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>
                <a:solidFill>
                  <a:srgbClr val="429365"/>
                </a:solidFill>
              </a:rPr>
              <a:t>谷雨前后也是牡丹花开的重要时段，因此，牡丹花也被称为"谷雨花"。"谷雨三朝看牡丹"，赏牡丹成为人们闲暇重要的娱乐活动。至今，山东、河南、四川等地还于谷雨时节举行牡丹花会，供人们游乐聚会。</a:t>
            </a:r>
          </a:p>
        </p:txBody>
      </p:sp>
      <p:sp>
        <p:nvSpPr>
          <p:cNvPr id="18" name="矩形 17"/>
          <p:cNvSpPr/>
          <p:nvPr/>
        </p:nvSpPr>
        <p:spPr>
          <a:xfrm>
            <a:off x="5505450" y="1300163"/>
            <a:ext cx="4504055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32441D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赏花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999096" y="2130740"/>
            <a:ext cx="37320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d1ffc79f78ac2d8789c991f274db74b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8500" y="2110105"/>
            <a:ext cx="3691890" cy="263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船_0000s_0006_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106170" y="-1270"/>
            <a:ext cx="10890250" cy="6677660"/>
          </a:xfrm>
          <a:prstGeom prst="rect">
            <a:avLst/>
          </a:prstGeom>
        </p:spPr>
      </p:pic>
      <p:pic>
        <p:nvPicPr>
          <p:cNvPr id="18" name="图片 17" descr="船_0000s_0001_色阶-1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-36195" y="-361950"/>
            <a:ext cx="2760980" cy="5836920"/>
          </a:xfrm>
          <a:prstGeom prst="rect">
            <a:avLst/>
          </a:prstGeom>
        </p:spPr>
      </p:pic>
      <p:pic>
        <p:nvPicPr>
          <p:cNvPr id="19" name="图片 18" descr="船_0000s_0003_图层-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689350" y="3150870"/>
            <a:ext cx="6232525" cy="3789045"/>
          </a:xfrm>
          <a:prstGeom prst="rect">
            <a:avLst/>
          </a:prstGeom>
        </p:spPr>
      </p:pic>
      <p:pic>
        <p:nvPicPr>
          <p:cNvPr id="21" name="图片 20" descr="船_0000s_0002_图层-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-36195" y="5382895"/>
            <a:ext cx="12227560" cy="146240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675892" y="1437895"/>
            <a:ext cx="736600" cy="3219097"/>
            <a:chOff x="6918837" y="275210"/>
            <a:chExt cx="736600" cy="3219097"/>
          </a:xfrm>
        </p:grpSpPr>
        <p:sp>
          <p:nvSpPr>
            <p:cNvPr id="2" name="文本框 1"/>
            <p:cNvSpPr txBox="1"/>
            <p:nvPr/>
          </p:nvSpPr>
          <p:spPr>
            <a:xfrm>
              <a:off x="6918837" y="588249"/>
              <a:ext cx="736600" cy="25774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600" b="1" spc="300" dirty="0">
                  <a:solidFill>
                    <a:srgbClr val="429365"/>
                  </a:solidFill>
                  <a:latin typeface="文悦古体仿宋 (非商业使用)" pitchFamily="50" charset="-122"/>
                  <a:ea typeface="文悦古体仿宋 (非商业使用)" pitchFamily="50" charset="-122"/>
                </a:rPr>
                <a:t>谷雨的诗歌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7163831" y="275210"/>
              <a:ext cx="244549" cy="244549"/>
            </a:xfrm>
            <a:prstGeom prst="ellipse">
              <a:avLst/>
            </a:prstGeom>
            <a:solidFill>
              <a:srgbClr val="4293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163831" y="3249758"/>
              <a:ext cx="244549" cy="244549"/>
            </a:xfrm>
            <a:prstGeom prst="ellipse">
              <a:avLst/>
            </a:prstGeom>
            <a:solidFill>
              <a:srgbClr val="4293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9464675" y="-1270"/>
            <a:ext cx="1726565" cy="3813810"/>
          </a:xfrm>
          <a:prstGeom prst="rect">
            <a:avLst/>
          </a:prstGeom>
          <a:solidFill>
            <a:srgbClr val="429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728898" y="533117"/>
            <a:ext cx="1198245" cy="26174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b="1" dirty="0">
                <a:ln w="25400">
                  <a:noFill/>
                </a:ln>
                <a:solidFill>
                  <a:srgbClr val="FAF0D8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第四篇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165811" y="627321"/>
            <a:ext cx="4026189" cy="1531088"/>
          </a:xfrm>
          <a:prstGeom prst="rect">
            <a:avLst/>
          </a:prstGeom>
          <a:solidFill>
            <a:srgbClr val="429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5400000">
            <a:off x="7687346" y="1318437"/>
            <a:ext cx="1105786" cy="148856"/>
          </a:xfrm>
          <a:prstGeom prst="rect">
            <a:avLst/>
          </a:prstGeom>
          <a:solidFill>
            <a:srgbClr val="F7EFD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421392" y="871871"/>
            <a:ext cx="1922321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7EFD6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目录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732567" y="2565816"/>
            <a:ext cx="3611146" cy="769441"/>
            <a:chOff x="6609922" y="2895423"/>
            <a:chExt cx="3611146" cy="769441"/>
          </a:xfrm>
        </p:grpSpPr>
        <p:grpSp>
          <p:nvGrpSpPr>
            <p:cNvPr id="14" name="组合 13"/>
            <p:cNvGrpSpPr/>
            <p:nvPr/>
          </p:nvGrpSpPr>
          <p:grpSpPr>
            <a:xfrm>
              <a:off x="6609922" y="2913321"/>
              <a:ext cx="733646" cy="733646"/>
              <a:chOff x="6609922" y="2913321"/>
              <a:chExt cx="733646" cy="733646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6609922" y="2913321"/>
                <a:ext cx="733646" cy="733646"/>
              </a:xfrm>
              <a:prstGeom prst="ellipse">
                <a:avLst/>
              </a:prstGeom>
              <a:solidFill>
                <a:srgbClr val="4293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673831" y="3029167"/>
                <a:ext cx="6270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7EFD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800" b="1" dirty="0">
                  <a:solidFill>
                    <a:srgbClr val="F7EFD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407477" y="2895423"/>
              <a:ext cx="2813591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4400" spc="-300" dirty="0">
                  <a:solidFill>
                    <a:srgbClr val="4F5B55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节气的常识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732567" y="3497451"/>
            <a:ext cx="3583935" cy="768350"/>
            <a:chOff x="6609922" y="2895969"/>
            <a:chExt cx="3583935" cy="768350"/>
          </a:xfrm>
        </p:grpSpPr>
        <p:grpSp>
          <p:nvGrpSpPr>
            <p:cNvPr id="18" name="组合 17"/>
            <p:cNvGrpSpPr/>
            <p:nvPr/>
          </p:nvGrpSpPr>
          <p:grpSpPr>
            <a:xfrm>
              <a:off x="6609922" y="2913321"/>
              <a:ext cx="733646" cy="733646"/>
              <a:chOff x="6609922" y="2913321"/>
              <a:chExt cx="733646" cy="733646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6609922" y="2913321"/>
                <a:ext cx="733646" cy="733646"/>
              </a:xfrm>
              <a:prstGeom prst="ellipse">
                <a:avLst/>
              </a:prstGeom>
              <a:solidFill>
                <a:srgbClr val="4293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673831" y="3029167"/>
                <a:ext cx="6270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7EFD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800" b="1" dirty="0">
                  <a:solidFill>
                    <a:srgbClr val="F7EFD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7407477" y="2895969"/>
              <a:ext cx="2786380" cy="76835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4400" spc="-300" dirty="0">
                  <a:solidFill>
                    <a:srgbClr val="4F5B55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谷雨的起源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32567" y="4428540"/>
            <a:ext cx="3583935" cy="768350"/>
            <a:chOff x="6609922" y="2895969"/>
            <a:chExt cx="3583935" cy="768350"/>
          </a:xfrm>
        </p:grpSpPr>
        <p:grpSp>
          <p:nvGrpSpPr>
            <p:cNvPr id="23" name="组合 22"/>
            <p:cNvGrpSpPr/>
            <p:nvPr/>
          </p:nvGrpSpPr>
          <p:grpSpPr>
            <a:xfrm>
              <a:off x="6609922" y="2913321"/>
              <a:ext cx="733646" cy="733646"/>
              <a:chOff x="6609922" y="2913321"/>
              <a:chExt cx="733646" cy="73364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609922" y="2913321"/>
                <a:ext cx="733646" cy="733646"/>
              </a:xfrm>
              <a:prstGeom prst="ellipse">
                <a:avLst/>
              </a:prstGeom>
              <a:solidFill>
                <a:srgbClr val="4293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673831" y="3029167"/>
                <a:ext cx="6270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7EFD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800" b="1" dirty="0">
                  <a:solidFill>
                    <a:srgbClr val="F7EFD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7407477" y="2895969"/>
              <a:ext cx="2786380" cy="76835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4400" spc="-300" dirty="0">
                  <a:solidFill>
                    <a:srgbClr val="4F5B55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谷雨的习俗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32567" y="5359627"/>
            <a:ext cx="3583935" cy="768350"/>
            <a:chOff x="6609922" y="2895968"/>
            <a:chExt cx="3583935" cy="768350"/>
          </a:xfrm>
        </p:grpSpPr>
        <p:grpSp>
          <p:nvGrpSpPr>
            <p:cNvPr id="28" name="组合 27"/>
            <p:cNvGrpSpPr/>
            <p:nvPr/>
          </p:nvGrpSpPr>
          <p:grpSpPr>
            <a:xfrm>
              <a:off x="6609922" y="2913321"/>
              <a:ext cx="733646" cy="733646"/>
              <a:chOff x="6609922" y="2913321"/>
              <a:chExt cx="733646" cy="733646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6609922" y="2913321"/>
                <a:ext cx="733646" cy="733646"/>
              </a:xfrm>
              <a:prstGeom prst="ellipse">
                <a:avLst/>
              </a:prstGeom>
              <a:solidFill>
                <a:srgbClr val="4293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6673831" y="3029167"/>
                <a:ext cx="6270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7EFD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800" b="1" dirty="0">
                  <a:solidFill>
                    <a:srgbClr val="F7EFD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7407477" y="2895968"/>
              <a:ext cx="2786380" cy="76835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4400" spc="-300" dirty="0">
                  <a:solidFill>
                    <a:srgbClr val="4F5B55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</a:rPr>
                <a:t>谷雨的诗歌</a:t>
              </a:r>
            </a:p>
          </p:txBody>
        </p:sp>
      </p:grpSp>
      <p:pic>
        <p:nvPicPr>
          <p:cNvPr id="2" name="图片 1" descr="c98bbb637be2dd0c957d0713dceb925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00175" y="1107440"/>
            <a:ext cx="4356100" cy="45961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75890" y="4700270"/>
            <a:ext cx="21723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spc="-300" dirty="0">
                <a:solidFill>
                  <a:srgbClr val="4F5B55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+mn-ea"/>
              </a:rPr>
              <a:t>谷 雨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6572" y="398721"/>
            <a:ext cx="11578856" cy="6060559"/>
          </a:xfrm>
          <a:prstGeom prst="rect">
            <a:avLst/>
          </a:prstGeom>
          <a:noFill/>
          <a:ln w="63500" cap="rnd">
            <a:solidFill>
              <a:srgbClr val="42936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4926449" y="167887"/>
            <a:ext cx="2316480" cy="4603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  <a:r>
              <a:rPr lang="zh-CN" altLang="en-US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谷雨的诗歌</a:t>
            </a:r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</a:p>
        </p:txBody>
      </p:sp>
      <p:sp>
        <p:nvSpPr>
          <p:cNvPr id="12" name="矩形 11"/>
          <p:cNvSpPr/>
          <p:nvPr/>
        </p:nvSpPr>
        <p:spPr>
          <a:xfrm>
            <a:off x="6998970" y="1744980"/>
            <a:ext cx="2439670" cy="3882390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zh-CN" altLang="en-US" sz="2400" spc="300" dirty="0">
                <a:solidFill>
                  <a:srgbClr val="646940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春山谷雨前，并手摘芳烟。</a:t>
            </a:r>
          </a:p>
          <a:p>
            <a:pPr>
              <a:lnSpc>
                <a:spcPts val="4400"/>
              </a:lnSpc>
            </a:pPr>
            <a:r>
              <a:rPr lang="zh-CN" altLang="en-US" sz="2400" spc="300" dirty="0">
                <a:solidFill>
                  <a:srgbClr val="646940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绿嫩难盈笼，清和易晚天。</a:t>
            </a:r>
          </a:p>
          <a:p>
            <a:pPr>
              <a:lnSpc>
                <a:spcPts val="4400"/>
              </a:lnSpc>
            </a:pPr>
            <a:r>
              <a:rPr lang="zh-CN" altLang="en-US" sz="2400" spc="300" dirty="0">
                <a:solidFill>
                  <a:srgbClr val="646940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且招邻院客，试煮落花泉。</a:t>
            </a:r>
          </a:p>
          <a:p>
            <a:pPr>
              <a:lnSpc>
                <a:spcPts val="4400"/>
              </a:lnSpc>
            </a:pPr>
            <a:r>
              <a:rPr lang="zh-CN" altLang="en-US" sz="2400" spc="300" dirty="0">
                <a:solidFill>
                  <a:srgbClr val="646940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地远劳相寄，无来又隔年。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94730" y="772795"/>
            <a:ext cx="3627120" cy="82994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zh-CN" altLang="en-US" sz="4800" b="1" spc="-300" dirty="0">
                <a:solidFill>
                  <a:srgbClr val="32441D"/>
                </a:solidFill>
                <a:latin typeface="TypeLand 康熙字典體試用版" pitchFamily="50" charset="-120"/>
                <a:ea typeface="宋体" panose="02010600030101010101" pitchFamily="2" charset="-122"/>
              </a:rPr>
              <a:t>谢中上人寄茶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897134" y="1602721"/>
            <a:ext cx="464379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722485" y="1195705"/>
            <a:ext cx="25393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唐·齐己</a:t>
            </a:r>
          </a:p>
        </p:txBody>
      </p:sp>
      <p:pic>
        <p:nvPicPr>
          <p:cNvPr id="3" name="图片 2" descr="cc0dd29c76d7a52c93814e35c215567b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54150" y="1348740"/>
            <a:ext cx="4105275" cy="3895725"/>
          </a:xfrm>
          <a:prstGeom prst="rect">
            <a:avLst/>
          </a:prstGeom>
        </p:spPr>
      </p:pic>
      <p:pic>
        <p:nvPicPr>
          <p:cNvPr id="21" name="图片 20" descr="船_0000s_0002_图层-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6705" y="4996815"/>
            <a:ext cx="11578590" cy="146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641743" y="2253961"/>
            <a:ext cx="3076355" cy="29127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4400"/>
              </a:lnSpc>
            </a:pPr>
            <a:r>
              <a:rPr lang="zh-CN" altLang="en-US" sz="2400" spc="300" dirty="0">
                <a:solidFill>
                  <a:srgbClr val="646940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唐·曹邺</a:t>
            </a:r>
          </a:p>
          <a:p>
            <a:pPr algn="ctr">
              <a:lnSpc>
                <a:spcPts val="4400"/>
              </a:lnSpc>
            </a:pPr>
            <a:r>
              <a:rPr lang="zh-CN" altLang="en-US" sz="2400" spc="300" dirty="0">
                <a:solidFill>
                  <a:srgbClr val="646940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邵平瓜地接吾庐，谷雨干时手自锄。</a:t>
            </a:r>
          </a:p>
          <a:p>
            <a:pPr algn="ctr">
              <a:lnSpc>
                <a:spcPts val="4400"/>
              </a:lnSpc>
            </a:pPr>
            <a:r>
              <a:rPr lang="zh-CN" altLang="en-US" sz="2400" spc="300" dirty="0">
                <a:solidFill>
                  <a:srgbClr val="646940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昨日春风欺不在，就床吹落读残书。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027045" y="1424305"/>
            <a:ext cx="1899285" cy="82994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zh-CN" altLang="en-US" sz="4800" b="1" spc="-300" dirty="0">
                <a:solidFill>
                  <a:srgbClr val="32441D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老圃堂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560952" y="2254018"/>
            <a:ext cx="28315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306572" y="398721"/>
            <a:ext cx="11578856" cy="6060559"/>
          </a:xfrm>
          <a:prstGeom prst="rect">
            <a:avLst/>
          </a:prstGeom>
          <a:noFill/>
          <a:ln w="63500" cap="rnd">
            <a:solidFill>
              <a:srgbClr val="42936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4926449" y="167887"/>
            <a:ext cx="2316480" cy="4603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  <a:r>
              <a:rPr lang="zh-CN" altLang="en-US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谷雨的诗歌</a:t>
            </a:r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</a:p>
        </p:txBody>
      </p:sp>
      <p:pic>
        <p:nvPicPr>
          <p:cNvPr id="21" name="图片 20" descr="船_0000s_0002_图层-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6705" y="4996815"/>
            <a:ext cx="11578590" cy="1462405"/>
          </a:xfrm>
          <a:prstGeom prst="rect">
            <a:avLst/>
          </a:prstGeom>
        </p:spPr>
      </p:pic>
      <p:pic>
        <p:nvPicPr>
          <p:cNvPr id="6" name="图片 5" descr="d6b56cacfab816eb87d7b0e40d1fda2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91655" y="1338580"/>
            <a:ext cx="4217670" cy="418084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船_0000s_0006_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106170" y="-1270"/>
            <a:ext cx="10890250" cy="6677660"/>
          </a:xfrm>
          <a:prstGeom prst="rect">
            <a:avLst/>
          </a:prstGeom>
        </p:spPr>
      </p:pic>
      <p:pic>
        <p:nvPicPr>
          <p:cNvPr id="18" name="图片 17" descr="船_0000s_0001_色阶-1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-36195" y="-361950"/>
            <a:ext cx="2760980" cy="5836920"/>
          </a:xfrm>
          <a:prstGeom prst="rect">
            <a:avLst/>
          </a:prstGeom>
        </p:spPr>
      </p:pic>
      <p:pic>
        <p:nvPicPr>
          <p:cNvPr id="19" name="图片 18" descr="船_0000s_0003_图层-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689350" y="3150870"/>
            <a:ext cx="6232525" cy="3789045"/>
          </a:xfrm>
          <a:prstGeom prst="rect">
            <a:avLst/>
          </a:prstGeom>
        </p:spPr>
      </p:pic>
      <p:pic>
        <p:nvPicPr>
          <p:cNvPr id="21" name="图片 20" descr="船_0000s_0002_图层-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-36195" y="5382895"/>
            <a:ext cx="12227560" cy="146240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464675" y="-1270"/>
            <a:ext cx="1726565" cy="3813810"/>
          </a:xfrm>
          <a:prstGeom prst="rect">
            <a:avLst/>
          </a:prstGeom>
          <a:solidFill>
            <a:srgbClr val="429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728835" y="273685"/>
            <a:ext cx="1198245" cy="35972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b="1" dirty="0">
                <a:ln w="25400">
                  <a:noFill/>
                </a:ln>
                <a:solidFill>
                  <a:srgbClr val="FAF0D8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感谢有您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船_0000s_0006_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106170" y="-1270"/>
            <a:ext cx="10890250" cy="6677660"/>
          </a:xfrm>
          <a:prstGeom prst="rect">
            <a:avLst/>
          </a:prstGeom>
        </p:spPr>
      </p:pic>
      <p:pic>
        <p:nvPicPr>
          <p:cNvPr id="18" name="图片 17" descr="船_0000s_0001_色阶-1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-36195" y="-361950"/>
            <a:ext cx="2760980" cy="5836920"/>
          </a:xfrm>
          <a:prstGeom prst="rect">
            <a:avLst/>
          </a:prstGeom>
        </p:spPr>
      </p:pic>
      <p:pic>
        <p:nvPicPr>
          <p:cNvPr id="19" name="图片 18" descr="船_0000s_0003_图层-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689350" y="3150870"/>
            <a:ext cx="6232525" cy="3789045"/>
          </a:xfrm>
          <a:prstGeom prst="rect">
            <a:avLst/>
          </a:prstGeom>
        </p:spPr>
      </p:pic>
      <p:pic>
        <p:nvPicPr>
          <p:cNvPr id="21" name="图片 20" descr="船_0000s_0002_图层-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-36195" y="5382895"/>
            <a:ext cx="12227560" cy="146240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675892" y="1437895"/>
            <a:ext cx="736600" cy="3219097"/>
            <a:chOff x="6918837" y="275210"/>
            <a:chExt cx="736600" cy="3219097"/>
          </a:xfrm>
        </p:grpSpPr>
        <p:sp>
          <p:nvSpPr>
            <p:cNvPr id="2" name="文本框 1"/>
            <p:cNvSpPr txBox="1"/>
            <p:nvPr/>
          </p:nvSpPr>
          <p:spPr>
            <a:xfrm>
              <a:off x="6918837" y="588249"/>
              <a:ext cx="736600" cy="25774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600" b="1" spc="300" dirty="0">
                  <a:solidFill>
                    <a:srgbClr val="429365"/>
                  </a:solidFill>
                  <a:latin typeface="文悦古体仿宋 (非商业使用)" pitchFamily="50" charset="-122"/>
                  <a:ea typeface="文悦古体仿宋 (非商业使用)" pitchFamily="50" charset="-122"/>
                </a:rPr>
                <a:t>节气的常识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7163831" y="275210"/>
              <a:ext cx="244549" cy="244549"/>
            </a:xfrm>
            <a:prstGeom prst="ellipse">
              <a:avLst/>
            </a:prstGeom>
            <a:solidFill>
              <a:srgbClr val="4293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163831" y="3249758"/>
              <a:ext cx="244549" cy="244549"/>
            </a:xfrm>
            <a:prstGeom prst="ellipse">
              <a:avLst/>
            </a:prstGeom>
            <a:solidFill>
              <a:srgbClr val="4293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9464675" y="-1270"/>
            <a:ext cx="1726565" cy="3813810"/>
          </a:xfrm>
          <a:prstGeom prst="rect">
            <a:avLst/>
          </a:prstGeom>
          <a:solidFill>
            <a:srgbClr val="429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728898" y="533117"/>
            <a:ext cx="1198245" cy="26174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b="1" dirty="0">
                <a:ln w="25400">
                  <a:noFill/>
                </a:ln>
                <a:solidFill>
                  <a:srgbClr val="FAF0D8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第一篇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6572" y="398721"/>
            <a:ext cx="11578856" cy="6060559"/>
          </a:xfrm>
          <a:prstGeom prst="rect">
            <a:avLst/>
          </a:prstGeom>
          <a:noFill/>
          <a:ln w="63500" cap="rnd">
            <a:solidFill>
              <a:srgbClr val="42936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4926449" y="167887"/>
            <a:ext cx="2339102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49D0A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  <a:r>
              <a:rPr lang="zh-CN" altLang="en-US" sz="2400" dirty="0">
                <a:latin typeface="文悦古体仿宋 (非商业使用)" pitchFamily="50" charset="-122"/>
                <a:ea typeface="文悦古体仿宋 (非商业使用)" pitchFamily="50" charset="-122"/>
              </a:rPr>
              <a:t>节气的常识</a:t>
            </a:r>
            <a:r>
              <a:rPr lang="en-US" altLang="zh-CN" sz="2400" dirty="0">
                <a:solidFill>
                  <a:srgbClr val="F49D0A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  <a:endParaRPr lang="zh-CN" altLang="en-US" sz="2400" dirty="0">
              <a:solidFill>
                <a:srgbClr val="F49D0A"/>
              </a:solidFill>
              <a:latin typeface="文悦古体仿宋 (非商业使用)" pitchFamily="50" charset="-122"/>
              <a:ea typeface="文悦古体仿宋 (非商业使用)" pitchFamily="5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1940" y="2014855"/>
            <a:ext cx="73596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429365"/>
                </a:solidFill>
              </a:rPr>
              <a:t>谷雨是二十四节气的第六个节气，也是春季最后一个节气，每年4月19日～21日时太阳到达黄经30°时为谷雨，源自古人“雨生百谷”之说。同时也是播种移苗、埯瓜点豆的最佳时节。 </a:t>
            </a:r>
          </a:p>
          <a:p>
            <a:endParaRPr lang="zh-CN" altLang="en-US">
              <a:solidFill>
                <a:srgbClr val="429365"/>
              </a:solidFill>
            </a:endParaRPr>
          </a:p>
          <a:p>
            <a:endParaRPr lang="zh-CN" altLang="en-US">
              <a:solidFill>
                <a:srgbClr val="429365"/>
              </a:solidFill>
            </a:endParaRPr>
          </a:p>
          <a:p>
            <a:r>
              <a:rPr lang="zh-CN" altLang="en-US">
                <a:solidFill>
                  <a:srgbClr val="429365"/>
                </a:solidFill>
              </a:rPr>
              <a:t>“</a:t>
            </a:r>
            <a:r>
              <a:rPr lang="zh-CN" altLang="en-US" b="1">
                <a:solidFill>
                  <a:srgbClr val="429365"/>
                </a:solidFill>
              </a:rPr>
              <a:t>清明断雪，谷雨断霜</a:t>
            </a:r>
            <a:r>
              <a:rPr lang="zh-CN" altLang="en-US">
                <a:solidFill>
                  <a:srgbClr val="429365"/>
                </a:solidFill>
              </a:rPr>
              <a:t>”，气象专家表示，谷雨是春季最后一个节气，谷雨节气的到来意味着寒潮天气基本结束，气温回升加快，大大有利于谷类农作物的生长。</a:t>
            </a:r>
          </a:p>
        </p:txBody>
      </p:sp>
      <p:pic>
        <p:nvPicPr>
          <p:cNvPr id="3" name="图片 2" descr="d0da195bd8fd8168c1eb791558dbf03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17890" y="1484630"/>
            <a:ext cx="3367405" cy="3367405"/>
          </a:xfrm>
          <a:prstGeom prst="rect">
            <a:avLst/>
          </a:prstGeom>
        </p:spPr>
      </p:pic>
      <p:pic>
        <p:nvPicPr>
          <p:cNvPr id="21" name="图片 20" descr="船_0000s_0002_图层-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6705" y="4996815"/>
            <a:ext cx="11578590" cy="146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6572" y="398721"/>
            <a:ext cx="11578856" cy="6060559"/>
          </a:xfrm>
          <a:prstGeom prst="rect">
            <a:avLst/>
          </a:prstGeom>
          <a:noFill/>
          <a:ln w="63500" cap="rnd">
            <a:solidFill>
              <a:srgbClr val="42936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4926449" y="167887"/>
            <a:ext cx="2339102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4A8069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  <a:r>
              <a:rPr lang="zh-CN" altLang="en-US" sz="2400" dirty="0">
                <a:solidFill>
                  <a:srgbClr val="4A8069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节气的常识</a:t>
            </a:r>
            <a:r>
              <a:rPr lang="en-US" altLang="zh-CN" sz="2400" dirty="0">
                <a:solidFill>
                  <a:srgbClr val="4A8069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09210" y="2234565"/>
            <a:ext cx="54768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429365"/>
                </a:solidFill>
              </a:rPr>
              <a:t>谷雨时节，南方地区“杨花落尽子规啼”，柳絮飞落，杜鹃夜啼，牡丹吐蕊，樱桃红熟，自然景物告示人们：时至暮春了。这时，南方的气温升高较快，一般4月下旬平均气温，除了华南北部和西部部分地区外，已达20℃至22℃，比中旬增高2℃以上。华南东部常会有一、二天出现30以上的高温，使人开始有炎热之感。低海拔河谷地带也已进入夏季。</a:t>
            </a:r>
          </a:p>
        </p:txBody>
      </p:sp>
      <p:pic>
        <p:nvPicPr>
          <p:cNvPr id="15" name="图片 14" descr="b59d1a8aede1544c37e83966934757e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8085" y="1015365"/>
            <a:ext cx="2900045" cy="4540885"/>
          </a:xfrm>
          <a:prstGeom prst="rect">
            <a:avLst/>
          </a:prstGeom>
        </p:spPr>
      </p:pic>
      <p:pic>
        <p:nvPicPr>
          <p:cNvPr id="21" name="图片 20" descr="船_0000s_0002_图层-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6705" y="4996815"/>
            <a:ext cx="11578590" cy="146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6572" y="398721"/>
            <a:ext cx="11578856" cy="6060559"/>
          </a:xfrm>
          <a:prstGeom prst="rect">
            <a:avLst/>
          </a:prstGeom>
          <a:noFill/>
          <a:ln w="63500" cap="rnd">
            <a:solidFill>
              <a:srgbClr val="42936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4926449" y="167887"/>
            <a:ext cx="2339102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49D0A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  <a:r>
              <a:rPr lang="zh-CN" altLang="en-US" sz="2400" dirty="0">
                <a:latin typeface="文悦古体仿宋 (非商业使用)" pitchFamily="50" charset="-122"/>
                <a:ea typeface="文悦古体仿宋 (非商业使用)" pitchFamily="50" charset="-122"/>
              </a:rPr>
              <a:t>节气的常识</a:t>
            </a:r>
            <a:r>
              <a:rPr lang="en-US" altLang="zh-CN" sz="2400" dirty="0">
                <a:solidFill>
                  <a:srgbClr val="F49D0A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  <a:endParaRPr lang="zh-CN" altLang="en-US" sz="2400" dirty="0">
              <a:solidFill>
                <a:srgbClr val="F49D0A"/>
              </a:solidFill>
              <a:latin typeface="文悦古体仿宋 (非商业使用)" pitchFamily="50" charset="-122"/>
              <a:ea typeface="文悦古体仿宋 (非商业使用)" pitchFamily="5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42790" y="1846580"/>
            <a:ext cx="634873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429365"/>
                </a:solidFill>
              </a:rPr>
              <a:t>中国古代将谷雨分为三候：“第一候萍始生，第二候鸣鸠拂其羽，第三候为戴胜降于桑。”这是说谷雨后因降雨量增多，水面的浮萍开始生长，接着布谷鸟振翅飞翔，开始提醒人们播种，然后是在桑树上开始见到戴胜鸟了。元稹的《咏廿四气诗·谷雨三月中》，就写出了这三候的物象：</a:t>
            </a:r>
          </a:p>
          <a:p>
            <a:endParaRPr lang="zh-CN" altLang="en-US">
              <a:solidFill>
                <a:srgbClr val="429365"/>
              </a:solidFill>
            </a:endParaRPr>
          </a:p>
          <a:p>
            <a:r>
              <a:rPr lang="zh-CN" altLang="en-US">
                <a:solidFill>
                  <a:srgbClr val="429365"/>
                </a:solidFill>
              </a:rPr>
              <a:t>　　谷雨春光晓，山川黛色青。叶间鸣戴胜，泽水长浮萍。</a:t>
            </a:r>
          </a:p>
          <a:p>
            <a:endParaRPr lang="zh-CN" altLang="en-US">
              <a:solidFill>
                <a:srgbClr val="429365"/>
              </a:solidFill>
            </a:endParaRPr>
          </a:p>
          <a:p>
            <a:r>
              <a:rPr lang="zh-CN" altLang="en-US">
                <a:solidFill>
                  <a:srgbClr val="429365"/>
                </a:solidFill>
              </a:rPr>
              <a:t>　　暖屋生蚕蚁，喧风引麦葶。鸣鸠徒拂羽，信矣不堪听。</a:t>
            </a:r>
          </a:p>
        </p:txBody>
      </p:sp>
      <p:pic>
        <p:nvPicPr>
          <p:cNvPr id="3" name="图片 2" descr="4e7a40dd648719140a59d2afb4d9436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8510" y="1288415"/>
            <a:ext cx="4147820" cy="4587875"/>
          </a:xfrm>
          <a:prstGeom prst="rect">
            <a:avLst/>
          </a:prstGeom>
        </p:spPr>
      </p:pic>
      <p:pic>
        <p:nvPicPr>
          <p:cNvPr id="21" name="图片 20" descr="船_0000s_0002_图层-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6705" y="4996815"/>
            <a:ext cx="11578590" cy="146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船_0000s_0006_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106170" y="-1270"/>
            <a:ext cx="10890250" cy="6677660"/>
          </a:xfrm>
          <a:prstGeom prst="rect">
            <a:avLst/>
          </a:prstGeom>
        </p:spPr>
      </p:pic>
      <p:pic>
        <p:nvPicPr>
          <p:cNvPr id="18" name="图片 17" descr="船_0000s_0001_色阶-1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-36195" y="-637540"/>
            <a:ext cx="2760980" cy="5836920"/>
          </a:xfrm>
          <a:prstGeom prst="rect">
            <a:avLst/>
          </a:prstGeom>
        </p:spPr>
      </p:pic>
      <p:pic>
        <p:nvPicPr>
          <p:cNvPr id="19" name="图片 18" descr="船_0000s_0003_图层-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689350" y="3150870"/>
            <a:ext cx="6232525" cy="3789045"/>
          </a:xfrm>
          <a:prstGeom prst="rect">
            <a:avLst/>
          </a:prstGeom>
        </p:spPr>
      </p:pic>
      <p:pic>
        <p:nvPicPr>
          <p:cNvPr id="21" name="图片 20" descr="船_0000s_0002_图层-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-36195" y="5382895"/>
            <a:ext cx="12227560" cy="146240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675892" y="1437895"/>
            <a:ext cx="736600" cy="3219097"/>
            <a:chOff x="6918837" y="275210"/>
            <a:chExt cx="736600" cy="3219097"/>
          </a:xfrm>
        </p:grpSpPr>
        <p:sp>
          <p:nvSpPr>
            <p:cNvPr id="2" name="文本框 1"/>
            <p:cNvSpPr txBox="1"/>
            <p:nvPr/>
          </p:nvSpPr>
          <p:spPr>
            <a:xfrm>
              <a:off x="6918837" y="588249"/>
              <a:ext cx="736600" cy="25774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600" b="1" spc="300" dirty="0">
                  <a:solidFill>
                    <a:srgbClr val="429365"/>
                  </a:solidFill>
                  <a:latin typeface="文悦古体仿宋 (非商业使用)" pitchFamily="50" charset="-122"/>
                  <a:ea typeface="文悦古体仿宋 (非商业使用)" pitchFamily="50" charset="-122"/>
                </a:rPr>
                <a:t>谷雨的起源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7163831" y="275210"/>
              <a:ext cx="244549" cy="244549"/>
            </a:xfrm>
            <a:prstGeom prst="ellipse">
              <a:avLst/>
            </a:prstGeom>
            <a:solidFill>
              <a:srgbClr val="4293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163831" y="3249758"/>
              <a:ext cx="244549" cy="244549"/>
            </a:xfrm>
            <a:prstGeom prst="ellipse">
              <a:avLst/>
            </a:prstGeom>
            <a:solidFill>
              <a:srgbClr val="4293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9464675" y="-1270"/>
            <a:ext cx="1726565" cy="3813810"/>
          </a:xfrm>
          <a:prstGeom prst="rect">
            <a:avLst/>
          </a:prstGeom>
          <a:solidFill>
            <a:srgbClr val="429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728898" y="533117"/>
            <a:ext cx="1198245" cy="26174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b="1" dirty="0">
                <a:ln w="25400">
                  <a:noFill/>
                </a:ln>
                <a:solidFill>
                  <a:srgbClr val="FAF0D8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第二篇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975498" y="2360426"/>
            <a:ext cx="59099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306572" y="398721"/>
            <a:ext cx="11578856" cy="6060559"/>
          </a:xfrm>
          <a:prstGeom prst="rect">
            <a:avLst/>
          </a:prstGeom>
          <a:noFill/>
          <a:ln w="63500" cap="rnd">
            <a:solidFill>
              <a:srgbClr val="42936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4926449" y="167887"/>
            <a:ext cx="2316480" cy="4603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  <a:r>
              <a:rPr lang="zh-CN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谷雨</a:t>
            </a:r>
            <a:r>
              <a:rPr lang="zh-CN" altLang="en-US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的起源</a:t>
            </a:r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13655" y="2704465"/>
            <a:ext cx="861695" cy="24136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b="1" dirty="0">
                <a:ln w="25400">
                  <a:noFill/>
                </a:ln>
                <a:solidFill>
                  <a:srgbClr val="32441D"/>
                </a:solidFill>
                <a:latin typeface="文悦古典明朝体 (非商业使用) W5" pitchFamily="50" charset="-122"/>
                <a:ea typeface="文悦古典明朝体 (非商业使用) W5" pitchFamily="50" charset="-122"/>
              </a:rPr>
              <a:t>从何而来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39535" y="3173095"/>
            <a:ext cx="45732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429365"/>
                </a:solidFill>
              </a:rPr>
              <a:t>谷雨是二十四节气的第六个节气，也是春季最后一个节气，每年4月19日～21日时太阳到达黄经30°时为谷雨，源自古人“雨生百谷”之说。同时也是播种移苗、埯瓜点豆的最佳时节。 </a:t>
            </a:r>
          </a:p>
        </p:txBody>
      </p:sp>
      <p:pic>
        <p:nvPicPr>
          <p:cNvPr id="8" name="图片 7" descr="22dd4fd29857556acbf07536e16fb00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6925" y="1334770"/>
            <a:ext cx="3641090" cy="4754880"/>
          </a:xfrm>
          <a:prstGeom prst="rect">
            <a:avLst/>
          </a:prstGeom>
        </p:spPr>
      </p:pic>
      <p:pic>
        <p:nvPicPr>
          <p:cNvPr id="21" name="图片 20" descr="船_0000s_0002_图层-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6705" y="4996815"/>
            <a:ext cx="11578590" cy="14624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42810" y="1334770"/>
            <a:ext cx="31972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spc="-300" dirty="0">
                <a:solidFill>
                  <a:srgbClr val="4F5B55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+mn-ea"/>
              </a:rPr>
              <a:t>谷 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6572" y="398721"/>
            <a:ext cx="11578856" cy="6060559"/>
          </a:xfrm>
          <a:prstGeom prst="rect">
            <a:avLst/>
          </a:prstGeom>
          <a:noFill/>
          <a:ln w="63500" cap="rnd">
            <a:solidFill>
              <a:srgbClr val="42936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框 4"/>
          <p:cNvSpPr txBox="1"/>
          <p:nvPr/>
        </p:nvSpPr>
        <p:spPr>
          <a:xfrm>
            <a:off x="4926449" y="167887"/>
            <a:ext cx="2316480" cy="4603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  <a:r>
              <a:rPr lang="zh-CN" altLang="en-US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谷雨的起源</a:t>
            </a:r>
            <a:r>
              <a:rPr lang="en-US" altLang="zh-CN" sz="2400" dirty="0">
                <a:solidFill>
                  <a:srgbClr val="429365"/>
                </a:solidFill>
                <a:latin typeface="文悦古体仿宋 (非商业使用)" pitchFamily="50" charset="-122"/>
                <a:ea typeface="文悦古体仿宋 (非商业使用)" pitchFamily="50" charset="-122"/>
              </a:rPr>
              <a:t>·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837815" y="1721485"/>
            <a:ext cx="78930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429365"/>
                </a:solidFill>
              </a:rPr>
              <a:t>大约在4000年前，轩辕皇帝由部落首领被拥戴为部落联盟领袖，他命仓颉为左史官。仓颉做了史官以后，用不同类型的贝壳和绳结的大小、横竖为标记记载事务。可是，随着仓颉主管事务日益繁多，老办法已远远不能适应需求，仓颉很犯愁。</a:t>
            </a:r>
          </a:p>
          <a:p>
            <a:endParaRPr lang="zh-CN" altLang="en-US">
              <a:solidFill>
                <a:srgbClr val="429365"/>
              </a:solidFill>
            </a:endParaRPr>
          </a:p>
          <a:p>
            <a:r>
              <a:rPr lang="zh-CN" altLang="en-US">
                <a:solidFill>
                  <a:srgbClr val="429365"/>
                </a:solidFill>
              </a:rPr>
              <a:t>每年谷雨节，仓颉庙都要举行传统庙会，会期长达七至十天。年复一年，成千上万的人们从四面八方来到此地，举行隆重热烈的迎仓圣进庙和盛大庄严的祭奠仪式，缅怀和祭祀文字始祖仓颉。人们扭秧歌，跑竹马，耍社火，表演武术，敲锣打鼓，演大戏，载歌载舞，表达对仓圣的崇敬和怀念。戏班子、商号也来赴会凑兴，热闹非凡。仓颉庙会已经成为当地一个隆重节日。甚至当地人入学拜师、敬惜字、爱喝红豆稀饭、喜住窑洞、乞雨、乞子，祈福禳灾等习俗也都是与仓颉有关。</a:t>
            </a:r>
          </a:p>
        </p:txBody>
      </p:sp>
      <p:pic>
        <p:nvPicPr>
          <p:cNvPr id="18" name="图片 17" descr="船_0000s_0001_色阶-1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6705" y="36195"/>
            <a:ext cx="2760980" cy="5836920"/>
          </a:xfrm>
          <a:prstGeom prst="rect">
            <a:avLst/>
          </a:prstGeom>
        </p:spPr>
      </p:pic>
      <p:pic>
        <p:nvPicPr>
          <p:cNvPr id="21" name="图片 20" descr="船_0000s_0002_图层-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6705" y="4996815"/>
            <a:ext cx="11578590" cy="1462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1177</Words>
  <Application>Microsoft Office PowerPoint</Application>
  <PresentationFormat>宽屏</PresentationFormat>
  <Paragraphs>113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Microsoft YaHei UI Light</vt:lpstr>
      <vt:lpstr>TypeLand 康熙字典體試用版</vt:lpstr>
      <vt:lpstr>等线</vt:lpstr>
      <vt:lpstr>等线 Light</vt:lpstr>
      <vt:lpstr>微软雅黑</vt:lpstr>
      <vt:lpstr>文悦古典明朝体 (非商业使用) W5</vt:lpstr>
      <vt:lpstr>文悦古体仿宋 (非商业使用)</vt:lpstr>
      <vt:lpstr>Arial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谷雨</dc:title>
  <dc:creator/>
  <cp:lastModifiedBy>天 下</cp:lastModifiedBy>
  <cp:revision>3</cp:revision>
  <dcterms:created xsi:type="dcterms:W3CDTF">2017-11-29T06:01:00Z</dcterms:created>
  <dcterms:modified xsi:type="dcterms:W3CDTF">2021-01-04T15:14:27Z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