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62" r:id="rId4"/>
    <p:sldId id="263" r:id="rId5"/>
    <p:sldId id="304" r:id="rId6"/>
    <p:sldId id="305" r:id="rId7"/>
    <p:sldId id="306" r:id="rId8"/>
    <p:sldId id="264" r:id="rId9"/>
    <p:sldId id="273" r:id="rId10"/>
    <p:sldId id="311" r:id="rId11"/>
    <p:sldId id="266" r:id="rId12"/>
    <p:sldId id="293" r:id="rId13"/>
    <p:sldId id="268" r:id="rId14"/>
    <p:sldId id="276" r:id="rId15"/>
    <p:sldId id="275" r:id="rId16"/>
    <p:sldId id="270" r:id="rId17"/>
    <p:sldId id="271" r:id="rId18"/>
    <p:sldId id="316" r:id="rId19"/>
    <p:sldId id="307" r:id="rId20"/>
    <p:sldId id="283" r:id="rId21"/>
    <p:sldId id="279" r:id="rId22"/>
    <p:sldId id="314" r:id="rId23"/>
    <p:sldId id="281" r:id="rId24"/>
    <p:sldId id="308" r:id="rId25"/>
    <p:sldId id="315" r:id="rId26"/>
    <p:sldId id="310" r:id="rId27"/>
    <p:sldId id="285" r:id="rId28"/>
    <p:sldId id="272" r:id="rId29"/>
    <p:sldId id="31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8D3"/>
    <a:srgbClr val="B67568"/>
    <a:srgbClr val="1780D3"/>
    <a:srgbClr val="FFCD95"/>
    <a:srgbClr val="FFCE01"/>
    <a:srgbClr val="FA5352"/>
    <a:srgbClr val="17A964"/>
    <a:srgbClr val="F7B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507-E2FA-4D03-86F2-66DB18338B3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0D86-478B-454A-957B-86E1C5F2DF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>
          <a:xfrm>
            <a:off x="0" y="13918"/>
            <a:ext cx="12191999" cy="683016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62856" y="324683"/>
            <a:ext cx="11466285" cy="6208634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0.png"/><Relationship Id="rId5" Type="http://schemas.openxmlformats.org/officeDocument/2006/relationships/tags" Target="../tags/tag10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27.xml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9.png"/><Relationship Id="rId5" Type="http://schemas.openxmlformats.org/officeDocument/2006/relationships/tags" Target="../tags/tag5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>
          <a:xfrm>
            <a:off x="0" y="-5961"/>
            <a:ext cx="12192000" cy="3847324"/>
          </a:xfrm>
          <a:prstGeom prst="rect">
            <a:avLst/>
          </a:prstGeom>
        </p:spPr>
      </p:pic>
      <p:sp>
        <p:nvSpPr>
          <p:cNvPr id="32" name="云形 31"/>
          <p:cNvSpPr/>
          <p:nvPr/>
        </p:nvSpPr>
        <p:spPr>
          <a:xfrm>
            <a:off x="7627938" y="1600317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17A9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endParaRPr lang="zh-CN" altLang="en-US" sz="1600" b="1" dirty="0">
              <a:solidFill>
                <a:srgbClr val="17A9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3854062"/>
            <a:ext cx="12192000" cy="3003938"/>
            <a:chOff x="762000" y="3854062"/>
            <a:chExt cx="12192000" cy="300393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73519" r="66975" b="17693"/>
          <a:stretch>
            <a:fillRect/>
          </a:stretch>
        </p:blipFill>
        <p:spPr>
          <a:xfrm rot="20580324">
            <a:off x="1150120" y="4448328"/>
            <a:ext cx="1739900" cy="145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 rot="18900000">
            <a:off x="1926711" y="823945"/>
            <a:ext cx="1012484" cy="789993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云形 26"/>
          <p:cNvSpPr/>
          <p:nvPr/>
        </p:nvSpPr>
        <p:spPr>
          <a:xfrm>
            <a:off x="9696450" y="1400090"/>
            <a:ext cx="1244600" cy="91224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7B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 好</a:t>
            </a:r>
          </a:p>
        </p:txBody>
      </p:sp>
      <p:sp>
        <p:nvSpPr>
          <p:cNvPr id="30" name="云形 29"/>
          <p:cNvSpPr/>
          <p:nvPr/>
        </p:nvSpPr>
        <p:spPr>
          <a:xfrm>
            <a:off x="11071225" y="2029019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A5352"/>
                </a:solidFill>
              </a:rPr>
              <a:t>HELLO</a:t>
            </a:r>
            <a:endParaRPr lang="zh-CN" altLang="en-US" sz="1600" b="1" dirty="0">
              <a:solidFill>
                <a:srgbClr val="FA5352"/>
              </a:solidFill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8712200" y="33402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B67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</a:t>
            </a:r>
            <a:endParaRPr lang="zh-CN" altLang="en-US" sz="1600" b="1" dirty="0">
              <a:solidFill>
                <a:srgbClr val="B67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15859" r="32813" b="30888"/>
          <a:stretch>
            <a:fillRect/>
          </a:stretch>
        </p:blipFill>
        <p:spPr>
          <a:xfrm>
            <a:off x="3606800" y="149031"/>
            <a:ext cx="4978400" cy="36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4" name="云形 33"/>
          <p:cNvSpPr/>
          <p:nvPr/>
        </p:nvSpPr>
        <p:spPr>
          <a:xfrm>
            <a:off x="-134636" y="1297603"/>
            <a:ext cx="1268331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好久不见</a:t>
            </a:r>
          </a:p>
        </p:txBody>
      </p:sp>
      <p:sp>
        <p:nvSpPr>
          <p:cNvPr id="35" name="云形 34"/>
          <p:cNvSpPr/>
          <p:nvPr/>
        </p:nvSpPr>
        <p:spPr>
          <a:xfrm>
            <a:off x="1304363" y="24263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CE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认识你很开心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75" y="2503642"/>
            <a:ext cx="1268331" cy="1268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7" name="文本框 36"/>
          <p:cNvSpPr txBox="1"/>
          <p:nvPr/>
        </p:nvSpPr>
        <p:spPr>
          <a:xfrm>
            <a:off x="3467797" y="4155702"/>
            <a:ext cx="525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开学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第一课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32549" y="5356031"/>
            <a:ext cx="492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B67568"/>
                </a:solidFill>
                <a:latin typeface="+mn-ea"/>
              </a:rPr>
              <a:t>新学期</a:t>
            </a:r>
            <a:r>
              <a:rPr lang="en-US" altLang="zh-CN" sz="2000" b="1" dirty="0">
                <a:solidFill>
                  <a:srgbClr val="B67568"/>
                </a:solidFill>
                <a:latin typeface="+mn-ea"/>
              </a:rPr>
              <a:t>·</a:t>
            </a:r>
            <a:r>
              <a:rPr lang="zh-CN" altLang="en-US" sz="2000" b="1" dirty="0">
                <a:solidFill>
                  <a:srgbClr val="B67568"/>
                </a:solidFill>
                <a:latin typeface="+mn-ea"/>
              </a:rPr>
              <a:t>新开始</a:t>
            </a:r>
            <a:r>
              <a:rPr lang="en-US" altLang="zh-CN" sz="2000" b="1" dirty="0">
                <a:solidFill>
                  <a:srgbClr val="B67568"/>
                </a:solidFill>
                <a:latin typeface="+mn-ea"/>
              </a:rPr>
              <a:t>·</a:t>
            </a:r>
            <a:r>
              <a:rPr lang="zh-CN" altLang="en-US" sz="2000" b="1" dirty="0">
                <a:solidFill>
                  <a:srgbClr val="B67568"/>
                </a:solidFill>
                <a:latin typeface="+mn-ea"/>
              </a:rPr>
              <a:t>新朋友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626198" y="5926615"/>
            <a:ext cx="49269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Xxx</a:t>
            </a:r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小学：</a:t>
            </a:r>
            <a:r>
              <a:rPr lang="en-US" altLang="zh-CN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xiazaii</a:t>
            </a:r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老师    四年级二班</a:t>
            </a:r>
            <a:endParaRPr lang="zh-CN" altLang="en-US" sz="20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 rot="20326307">
            <a:off x="9583220" y="5122696"/>
            <a:ext cx="1012484" cy="789993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椭圆 40"/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13" grpId="0" animBg="1"/>
      <p:bldP spid="27" grpId="0" animBg="1"/>
      <p:bldP spid="30" grpId="0" animBg="1"/>
      <p:bldP spid="31" grpId="0" animBg="1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887498" y="2934414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守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纪律</a:t>
            </a:r>
          </a:p>
        </p:txBody>
      </p:sp>
      <p:sp>
        <p:nvSpPr>
          <p:cNvPr id="26" name="矩形 25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9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99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286336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遵守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纪律</a:t>
            </a:r>
          </a:p>
        </p:txBody>
      </p:sp>
      <p:grpSp>
        <p:nvGrpSpPr>
          <p:cNvPr id="14" name="ïṧḻïḑé"/>
          <p:cNvGrpSpPr/>
          <p:nvPr/>
        </p:nvGrpSpPr>
        <p:grpSpPr>
          <a:xfrm>
            <a:off x="5400581" y="582952"/>
            <a:ext cx="2376000" cy="2471787"/>
            <a:chOff x="914400" y="1205246"/>
            <a:chExt cx="2376000" cy="2471787"/>
          </a:xfrm>
        </p:grpSpPr>
        <p:sp>
          <p:nvSpPr>
            <p:cNvPr id="15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一</a:t>
              </a:r>
            </a:p>
          </p:txBody>
        </p:sp>
        <p:sp>
          <p:nvSpPr>
            <p:cNvPr id="18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进校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: 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穿戴整洁重仪表，备齐用品准时到； 进校说声老师好，相互问候有礼貌。</a:t>
              </a:r>
              <a:endParaRPr lang="en-US" altLang="zh-CN" sz="1500" dirty="0"/>
            </a:p>
          </p:txBody>
        </p:sp>
      </p:grpSp>
      <p:grpSp>
        <p:nvGrpSpPr>
          <p:cNvPr id="20" name="ïṧḻïḑé"/>
          <p:cNvGrpSpPr/>
          <p:nvPr/>
        </p:nvGrpSpPr>
        <p:grpSpPr>
          <a:xfrm>
            <a:off x="8095080" y="605969"/>
            <a:ext cx="2369319" cy="2471787"/>
            <a:chOff x="914400" y="1205246"/>
            <a:chExt cx="2369319" cy="2471787"/>
          </a:xfrm>
        </p:grpSpPr>
        <p:sp>
          <p:nvSpPr>
            <p:cNvPr id="21" name="ïṧ1ïďé"/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二</a:t>
              </a:r>
            </a:p>
          </p:txBody>
        </p:sp>
        <p:sp>
          <p:nvSpPr>
            <p:cNvPr id="24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早读：勤奋好学争分秒，贵在自觉效率高； 语文数学同重要，书声琅琅气氛好。</a:t>
              </a:r>
            </a:p>
          </p:txBody>
        </p:sp>
      </p:grpSp>
      <p:grpSp>
        <p:nvGrpSpPr>
          <p:cNvPr id="25" name="ïṧḻïḑé"/>
          <p:cNvGrpSpPr/>
          <p:nvPr/>
        </p:nvGrpSpPr>
        <p:grpSpPr>
          <a:xfrm>
            <a:off x="715851" y="3834905"/>
            <a:ext cx="2369319" cy="2471787"/>
            <a:chOff x="914400" y="1205246"/>
            <a:chExt cx="2369319" cy="2471787"/>
          </a:xfrm>
        </p:grpSpPr>
        <p:sp>
          <p:nvSpPr>
            <p:cNvPr id="26" name="ïṧ1ïďé"/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三</a:t>
              </a:r>
            </a:p>
          </p:txBody>
        </p:sp>
        <p:sp>
          <p:nvSpPr>
            <p:cNvPr id="29" name="îšļïḑé"/>
            <p:cNvSpPr/>
            <p:nvPr/>
          </p:nvSpPr>
          <p:spPr bwMode="auto">
            <a:xfrm>
              <a:off x="1114437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升旗：升旗仪式要搞好，热爱祖国第一条； 齐唱国歌感情深，肃立致敬要做到。</a:t>
              </a:r>
            </a:p>
          </p:txBody>
        </p:sp>
      </p:grpSp>
      <p:grpSp>
        <p:nvGrpSpPr>
          <p:cNvPr id="30" name="ïṧḻïḑé"/>
          <p:cNvGrpSpPr/>
          <p:nvPr/>
        </p:nvGrpSpPr>
        <p:grpSpPr>
          <a:xfrm>
            <a:off x="3487724" y="3834905"/>
            <a:ext cx="2369319" cy="2471787"/>
            <a:chOff x="914400" y="1205246"/>
            <a:chExt cx="2369319" cy="2471787"/>
          </a:xfrm>
        </p:grpSpPr>
        <p:sp>
          <p:nvSpPr>
            <p:cNvPr id="31" name="ïṧ1ïďé"/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四</a:t>
              </a:r>
            </a:p>
          </p:txBody>
        </p:sp>
        <p:sp>
          <p:nvSpPr>
            <p:cNvPr id="34" name="îšļïḑé"/>
            <p:cNvSpPr/>
            <p:nvPr/>
          </p:nvSpPr>
          <p:spPr bwMode="auto">
            <a:xfrm>
              <a:off x="1114437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两操： 出操集队快静齐，动作规范做好操； 每天眼操做两次，持之以恒视力保。</a:t>
              </a:r>
            </a:p>
          </p:txBody>
        </p:sp>
      </p:grpSp>
      <p:grpSp>
        <p:nvGrpSpPr>
          <p:cNvPr id="35" name="ïṧḻïḑé"/>
          <p:cNvGrpSpPr/>
          <p:nvPr/>
        </p:nvGrpSpPr>
        <p:grpSpPr>
          <a:xfrm>
            <a:off x="6294572" y="3834905"/>
            <a:ext cx="2369319" cy="2471787"/>
            <a:chOff x="914400" y="1205246"/>
            <a:chExt cx="2369319" cy="2471787"/>
          </a:xfrm>
        </p:grpSpPr>
        <p:sp>
          <p:nvSpPr>
            <p:cNvPr id="36" name="ïṧ1ïďé"/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8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五</a:t>
              </a:r>
            </a:p>
          </p:txBody>
        </p:sp>
        <p:sp>
          <p:nvSpPr>
            <p:cNvPr id="39" name="îšļïḑé"/>
            <p:cNvSpPr/>
            <p:nvPr/>
          </p:nvSpPr>
          <p:spPr bwMode="auto">
            <a:xfrm>
              <a:off x="1098395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上课： 铃声一响教室静，专心听讲勤思考； 举手发言敢提问，尊敬师长听教导。</a:t>
              </a:r>
            </a:p>
          </p:txBody>
        </p:sp>
      </p:grpSp>
      <p:grpSp>
        <p:nvGrpSpPr>
          <p:cNvPr id="40" name="ïṧḻïḑé"/>
          <p:cNvGrpSpPr/>
          <p:nvPr/>
        </p:nvGrpSpPr>
        <p:grpSpPr>
          <a:xfrm>
            <a:off x="9059898" y="3834905"/>
            <a:ext cx="2369319" cy="2471787"/>
            <a:chOff x="914400" y="1205246"/>
            <a:chExt cx="2369319" cy="2471787"/>
          </a:xfrm>
        </p:grpSpPr>
        <p:sp>
          <p:nvSpPr>
            <p:cNvPr id="41" name="ïṧ1ïďé"/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六</a:t>
              </a:r>
            </a:p>
          </p:txBody>
        </p:sp>
        <p:sp>
          <p:nvSpPr>
            <p:cNvPr id="44" name="îšļïḑé"/>
            <p:cNvSpPr/>
            <p:nvPr/>
          </p:nvSpPr>
          <p:spPr bwMode="auto">
            <a:xfrm>
              <a:off x="1114437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课间： 课间休息不吵闹，文明整洁要做到； 勤俭节约爱公物，遵循公德最重要。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472" y="1843603"/>
            <a:ext cx="2790300" cy="209167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49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49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49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49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49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49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286336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遵守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纪律</a:t>
            </a:r>
          </a:p>
        </p:txBody>
      </p:sp>
      <p:grpSp>
        <p:nvGrpSpPr>
          <p:cNvPr id="14" name="ïṧḻïḑé"/>
          <p:cNvGrpSpPr/>
          <p:nvPr/>
        </p:nvGrpSpPr>
        <p:grpSpPr>
          <a:xfrm>
            <a:off x="5245060" y="544147"/>
            <a:ext cx="2376000" cy="2471787"/>
            <a:chOff x="914400" y="1205246"/>
            <a:chExt cx="2376000" cy="2471787"/>
          </a:xfrm>
        </p:grpSpPr>
        <p:sp>
          <p:nvSpPr>
            <p:cNvPr id="15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七</a:t>
              </a:r>
            </a:p>
          </p:txBody>
        </p:sp>
        <p:sp>
          <p:nvSpPr>
            <p:cNvPr id="18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base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学习： 各门功课要学好，遵守纪律最重要； 预习复习要自觉，环环扣紧才生效。</a:t>
              </a:r>
            </a:p>
          </p:txBody>
        </p:sp>
      </p:grpSp>
      <p:grpSp>
        <p:nvGrpSpPr>
          <p:cNvPr id="19" name="ïṧḻïḑé"/>
          <p:cNvGrpSpPr/>
          <p:nvPr/>
        </p:nvGrpSpPr>
        <p:grpSpPr>
          <a:xfrm>
            <a:off x="7998471" y="534213"/>
            <a:ext cx="2376000" cy="2471787"/>
            <a:chOff x="914400" y="1205246"/>
            <a:chExt cx="2376000" cy="2471787"/>
          </a:xfrm>
        </p:grpSpPr>
        <p:sp>
          <p:nvSpPr>
            <p:cNvPr id="20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1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八</a:t>
              </a:r>
            </a:p>
          </p:txBody>
        </p:sp>
        <p:sp>
          <p:nvSpPr>
            <p:cNvPr id="23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base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作业： 审清题意独立做，格式规范不抄袭； 簿本整洁字端正，保质保量按时交。</a:t>
              </a:r>
            </a:p>
          </p:txBody>
        </p:sp>
      </p:grpSp>
      <p:grpSp>
        <p:nvGrpSpPr>
          <p:cNvPr id="24" name="ïṧḻïḑé"/>
          <p:cNvGrpSpPr/>
          <p:nvPr/>
        </p:nvGrpSpPr>
        <p:grpSpPr>
          <a:xfrm>
            <a:off x="780455" y="3760044"/>
            <a:ext cx="2376000" cy="2471787"/>
            <a:chOff x="914400" y="1205246"/>
            <a:chExt cx="2376000" cy="2471787"/>
          </a:xfrm>
        </p:grpSpPr>
        <p:sp>
          <p:nvSpPr>
            <p:cNvPr id="25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íṣlíḋé"/>
            <p:cNvSpPr/>
            <p:nvPr/>
          </p:nvSpPr>
          <p:spPr bwMode="auto">
            <a:xfrm>
              <a:off x="105009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九</a:t>
              </a:r>
            </a:p>
          </p:txBody>
        </p:sp>
        <p:sp>
          <p:nvSpPr>
            <p:cNvPr id="28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活动： 科技文体热情高，体魄健壮素质好； 思想觉悟要提高，班队活动少不了。</a:t>
              </a:r>
            </a:p>
            <a:p>
              <a:pPr algn="ctr">
                <a:lnSpc>
                  <a:spcPct val="130000"/>
                </a:lnSpc>
              </a:pPr>
              <a:endParaRPr lang="en-US" altLang="zh-CN" sz="1500" dirty="0"/>
            </a:p>
          </p:txBody>
        </p:sp>
      </p:grpSp>
      <p:grpSp>
        <p:nvGrpSpPr>
          <p:cNvPr id="29" name="ïṧḻïḑé"/>
          <p:cNvGrpSpPr/>
          <p:nvPr/>
        </p:nvGrpSpPr>
        <p:grpSpPr>
          <a:xfrm>
            <a:off x="3450435" y="3760044"/>
            <a:ext cx="2376000" cy="2471787"/>
            <a:chOff x="914400" y="1205246"/>
            <a:chExt cx="2376000" cy="2471787"/>
          </a:xfrm>
        </p:grpSpPr>
        <p:sp>
          <p:nvSpPr>
            <p:cNvPr id="30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十</a:t>
              </a:r>
            </a:p>
          </p:txBody>
        </p:sp>
        <p:sp>
          <p:nvSpPr>
            <p:cNvPr id="33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base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生活： 爱惜粮食要记牢，节约水电少浪费； 服从管理加自理，遵守纪律觉悟高。</a:t>
              </a:r>
            </a:p>
          </p:txBody>
        </p:sp>
      </p:grpSp>
      <p:grpSp>
        <p:nvGrpSpPr>
          <p:cNvPr id="34" name="ïṧḻïḑé"/>
          <p:cNvGrpSpPr/>
          <p:nvPr/>
        </p:nvGrpSpPr>
        <p:grpSpPr>
          <a:xfrm>
            <a:off x="6203437" y="3760044"/>
            <a:ext cx="2376000" cy="2471787"/>
            <a:chOff x="914400" y="1205246"/>
            <a:chExt cx="2376000" cy="2471787"/>
          </a:xfrm>
        </p:grpSpPr>
        <p:sp>
          <p:nvSpPr>
            <p:cNvPr id="35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6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十一</a:t>
              </a:r>
            </a:p>
          </p:txBody>
        </p:sp>
        <p:sp>
          <p:nvSpPr>
            <p:cNvPr id="38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晚休： 值日卫生勤打扫，按时离班关门窗； 秩序排队回宿舍，安静洗刷不打闹。</a:t>
              </a:r>
            </a:p>
            <a:p>
              <a:pPr algn="ctr">
                <a:lnSpc>
                  <a:spcPct val="130000"/>
                </a:lnSpc>
              </a:pPr>
              <a:endParaRPr lang="en-US" altLang="zh-CN" sz="1500" dirty="0"/>
            </a:p>
          </p:txBody>
        </p:sp>
      </p:grpSp>
      <p:grpSp>
        <p:nvGrpSpPr>
          <p:cNvPr id="39" name="ïṧḻïḑé"/>
          <p:cNvGrpSpPr/>
          <p:nvPr/>
        </p:nvGrpSpPr>
        <p:grpSpPr>
          <a:xfrm>
            <a:off x="8945266" y="3760044"/>
            <a:ext cx="2376000" cy="2471787"/>
            <a:chOff x="914400" y="1205246"/>
            <a:chExt cx="2376000" cy="2471787"/>
          </a:xfrm>
        </p:grpSpPr>
        <p:sp>
          <p:nvSpPr>
            <p:cNvPr id="40" name="ïṧ1ïďé"/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1" name="íṣlíḋé"/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42" name="ïş1ïḋê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十二</a:t>
              </a:r>
            </a:p>
          </p:txBody>
        </p:sp>
        <p:sp>
          <p:nvSpPr>
            <p:cNvPr id="43" name="îšļïḑé"/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目标： 班级公约牢记心，行为习惯常对照； 同学之间勤勉励，道德情操修养好。</a:t>
              </a:r>
              <a:endPara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23" y="1808639"/>
            <a:ext cx="3636559" cy="2225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49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49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49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49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4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49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988791" y="2554409"/>
            <a:ext cx="1161789" cy="1100747"/>
            <a:chOff x="1010426" y="1671943"/>
            <a:chExt cx="1459414" cy="1382734"/>
          </a:xfrm>
        </p:grpSpPr>
        <p:grpSp>
          <p:nvGrpSpPr>
            <p:cNvPr id="11" name="组合 10"/>
            <p:cNvGrpSpPr/>
            <p:nvPr/>
          </p:nvGrpSpPr>
          <p:grpSpPr>
            <a:xfrm>
              <a:off x="1010426" y="1671943"/>
              <a:ext cx="1382734" cy="1382734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3" name="椭圆 12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TextBox 18"/>
            <p:cNvSpPr txBox="1"/>
            <p:nvPr/>
          </p:nvSpPr>
          <p:spPr>
            <a:xfrm>
              <a:off x="1056313" y="2031412"/>
              <a:ext cx="1413527" cy="815496"/>
            </a:xfrm>
            <a:prstGeom prst="ellipse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发言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322933" y="3836137"/>
            <a:ext cx="2572384" cy="12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右手自然举起，五指并拢向上举直。站起时斜跨站起，不要把椅子推弄得响。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820322" y="940162"/>
            <a:ext cx="1100747" cy="1100747"/>
            <a:chOff x="1010426" y="1671943"/>
            <a:chExt cx="1382734" cy="1382734"/>
          </a:xfrm>
        </p:grpSpPr>
        <p:grpSp>
          <p:nvGrpSpPr>
            <p:cNvPr id="47" name="组合 46"/>
            <p:cNvGrpSpPr/>
            <p:nvPr/>
          </p:nvGrpSpPr>
          <p:grpSpPr>
            <a:xfrm>
              <a:off x="1010426" y="1671943"/>
              <a:ext cx="1382734" cy="1382734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49" name="椭圆 48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28B8D3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8" name="TextBox 18"/>
            <p:cNvSpPr txBox="1"/>
            <p:nvPr/>
          </p:nvSpPr>
          <p:spPr>
            <a:xfrm>
              <a:off x="1267680" y="2090994"/>
              <a:ext cx="1005217" cy="579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倾听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089650" y="2087541"/>
            <a:ext cx="3093991" cy="161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老师讲话，眼睛看着老师；</a:t>
            </a:r>
            <a:b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老师写字，眼睛看着黑板；</a:t>
            </a:r>
            <a:b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同学发言，认真听并看黑板；</a:t>
            </a:r>
            <a:b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读书时，眼睛看着书本。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286336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举手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发言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79" y="3214866"/>
            <a:ext cx="1781284" cy="3138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10" y="2904373"/>
            <a:ext cx="2664554" cy="321206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49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49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49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49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49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1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70022" y="2642613"/>
            <a:ext cx="4302132" cy="24617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285750" indent="-285750">
              <a:lnSpc>
                <a:spcPct val="20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国旗红，真美丽，五颗星，亮晶晶。</a:t>
            </a:r>
          </a:p>
          <a:p>
            <a:pPr marL="285750" indent="-285750">
              <a:lnSpc>
                <a:spcPct val="20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爱祖国，不忘记，对国旗，行个礼。</a:t>
            </a:r>
          </a:p>
          <a:p>
            <a:pPr marL="285750" indent="-285750">
              <a:lnSpc>
                <a:spcPct val="20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身子正，要挺直，头上帽，要摘去。</a:t>
            </a:r>
          </a:p>
          <a:p>
            <a:pPr marL="285750" indent="-285750">
              <a:lnSpc>
                <a:spcPct val="20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不说话，不打闹，唱国歌，声洪亮</a:t>
            </a:r>
          </a:p>
        </p:txBody>
      </p:sp>
      <p:sp>
        <p:nvSpPr>
          <p:cNvPr id="14" name="矩形 13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055504" y="677482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升国旗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事项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48" y="1551647"/>
            <a:ext cx="5259943" cy="5006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32581" y="2664882"/>
            <a:ext cx="6721689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．第二节课下课音乐响后，当堂课老师督促同学做眼操。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．做眼保健操要闭眼，不讲话，按节拍做。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286335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行为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规范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0" y="2342336"/>
            <a:ext cx="1645561" cy="21733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88" y="3814772"/>
            <a:ext cx="4801121" cy="2904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38" y="4312107"/>
            <a:ext cx="2896529" cy="23317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5450" y="1679362"/>
            <a:ext cx="8762175" cy="5548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base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、上下楼梯不要拥挤，按次序进行，如果慌里慌张的容易扭伤脚脖；如果拥挤，会发生摔伤事故；滑扶手万一摔下来，很危险。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、课间活动要文明，追逐撵打易碰伤，谨记教导是上策。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、打扫卫生时，一定注意不能拿扫把乱打、乱闹。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、为了督促孩子们自律，我特意安排了课间安全监督员，发现课间或课外活动有学生有不安全的行为，安全监督员首先制止，然后报告老师，发现不安全的表现及时报告老师，老师及时教育并弥补管理上的漏洞。</a:t>
            </a:r>
          </a:p>
          <a:p>
            <a:pPr fontAlgn="base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、宿舍上下铺不能打闹</a:t>
            </a:r>
          </a:p>
        </p:txBody>
      </p:sp>
      <p:sp>
        <p:nvSpPr>
          <p:cNvPr id="4" name="矩形 3"/>
          <p:cNvSpPr/>
          <p:nvPr/>
        </p:nvSpPr>
        <p:spPr>
          <a:xfrm>
            <a:off x="824672" y="1915912"/>
            <a:ext cx="553998" cy="1662177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sz="2400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校园安全：</a:t>
            </a:r>
          </a:p>
        </p:txBody>
      </p:sp>
      <p:sp>
        <p:nvSpPr>
          <p:cNvPr id="17" name="矩形 16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824671" y="677482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安全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教育问题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42976" y="1563786"/>
            <a:ext cx="10306048" cy="291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zh-CN" altLang="en-US" sz="2000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校外安全：</a:t>
            </a:r>
            <a:endParaRPr lang="en-US" altLang="zh-CN" sz="2000" b="1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、告诫学生遵守交通规则，看信号灯过马路，不要横穿马路。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、按时上学和回家，不要早到，不要在外边逗留，有不安全因素；放学按时回家，让家长放心，最好不要私自去同学家或相约到某个地方玩，如果去给家长说一声。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、路上遇到陌生人，最好少与他们交谈，一定不能要陌生人的东西。</a:t>
            </a:r>
          </a:p>
        </p:txBody>
      </p:sp>
      <p:sp>
        <p:nvSpPr>
          <p:cNvPr id="10" name="矩形 9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824671" y="6774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安全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教育问题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0449" y="3429000"/>
            <a:ext cx="4333875" cy="30625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887498" y="2934414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懂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礼貌</a:t>
            </a:r>
          </a:p>
        </p:txBody>
      </p:sp>
      <p:sp>
        <p:nvSpPr>
          <p:cNvPr id="26" name="矩形 25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9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99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81941" y="1897389"/>
            <a:ext cx="2938527" cy="1920406"/>
            <a:chOff x="1957589" y="1956155"/>
            <a:chExt cx="2938527" cy="19204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57589" y="1956155"/>
              <a:ext cx="2938527" cy="192040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2311768" y="2150781"/>
              <a:ext cx="2262328" cy="1090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上学离家时，主动与家长招呼：“爸爸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妈妈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爷爷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奶奶我上学去了！”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95640" y="1968345"/>
            <a:ext cx="2938527" cy="1920406"/>
            <a:chOff x="7413043" y="1933138"/>
            <a:chExt cx="2938527" cy="192040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413043" y="1933138"/>
              <a:ext cx="2938527" cy="1920406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716206" y="2068586"/>
              <a:ext cx="2350029" cy="1090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放学回家，主动热情与家长招呼：“爸爸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妈妈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爷爷</a:t>
              </a: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奶奶我放学回来了！”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414064" y="642933"/>
            <a:ext cx="1615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懂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礼貌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8" y="2379247"/>
            <a:ext cx="4526635" cy="431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>
            <a:fillRect/>
          </a:stretch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957738" y="561752"/>
            <a:ext cx="723275" cy="25348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500" dirty="0">
                <a:solidFill>
                  <a:srgbClr val="28B8D3"/>
                </a:solidFill>
                <a:latin typeface="Alison" pitchFamily="2" charset="0"/>
                <a:ea typeface="华文琥珀" panose="02010800040101010101" pitchFamily="2" charset="-122"/>
              </a:rPr>
              <a:t>contents</a:t>
            </a:r>
            <a:endParaRPr lang="zh-CN" altLang="en-US" sz="3500" dirty="0">
              <a:solidFill>
                <a:srgbClr val="28B8D3"/>
              </a:solidFill>
              <a:latin typeface="Alison" pitchFamily="2" charset="0"/>
              <a:ea typeface="华文琥珀" panose="020108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485396" y="246626"/>
            <a:ext cx="999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目</a:t>
            </a:r>
            <a:endParaRPr lang="en-US" altLang="zh-CN" sz="7200" b="1" dirty="0">
              <a:ln w="31750">
                <a:solidFill>
                  <a:schemeClr val="bg1"/>
                </a:solidFill>
              </a:ln>
              <a:solidFill>
                <a:srgbClr val="FFCE0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录</a:t>
            </a:r>
            <a:endParaRPr lang="zh-CN" altLang="en-US" sz="7200" b="1" dirty="0">
              <a:ln w="31750">
                <a:solidFill>
                  <a:schemeClr val="bg1"/>
                </a:solidFill>
              </a:ln>
              <a:solidFill>
                <a:srgbClr val="28B8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442154" y="938861"/>
            <a:ext cx="4041059" cy="881071"/>
            <a:chOff x="5442154" y="1128254"/>
            <a:chExt cx="4041059" cy="88107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4" y="1128254"/>
              <a:ext cx="4041059" cy="881071"/>
            </a:xfrm>
            <a:prstGeom prst="rect">
              <a:avLst/>
            </a:prstGeom>
          </p:spPr>
        </p:pic>
        <p:sp>
          <p:nvSpPr>
            <p:cNvPr id="77" name="文本框 76"/>
            <p:cNvSpPr txBox="1"/>
            <p:nvPr/>
          </p:nvSpPr>
          <p:spPr>
            <a:xfrm>
              <a:off x="6447020" y="122208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b="1" kern="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班级介绍</a:t>
              </a:r>
              <a:endParaRPr kumimoji="0" lang="zh-CN" altLang="en-US" sz="3600" b="1" i="0" u="none" strike="noStrike" kern="0" normalizeH="0" baseline="0" noProof="0" dirty="0">
                <a:solidFill>
                  <a:srgbClr val="28B8D3"/>
                </a:solidFill>
                <a:uLnTx/>
                <a:uFillTx/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42154" y="1989292"/>
            <a:ext cx="4041059" cy="881071"/>
            <a:chOff x="4541358" y="2033536"/>
            <a:chExt cx="5389200" cy="881071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58" y="2033536"/>
              <a:ext cx="5389200" cy="881071"/>
            </a:xfrm>
            <a:prstGeom prst="rect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6207353" y="212634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b="1" kern="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守纪律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42153" y="3030952"/>
            <a:ext cx="4041059" cy="881071"/>
            <a:chOff x="4353577" y="2927716"/>
            <a:chExt cx="5389200" cy="881071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577" y="2927716"/>
              <a:ext cx="5389200" cy="881071"/>
            </a:xfrm>
            <a:prstGeom prst="rect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6019573" y="3018520"/>
              <a:ext cx="2093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b="1" kern="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懂礼貌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42153" y="4055859"/>
            <a:ext cx="4041059" cy="881071"/>
            <a:chOff x="4349629" y="3819891"/>
            <a:chExt cx="5389200" cy="881071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629" y="3819891"/>
              <a:ext cx="5389200" cy="881071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5997571" y="3899591"/>
              <a:ext cx="2093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b="1" kern="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讲卫生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42153" y="5143284"/>
            <a:ext cx="4041060" cy="881071"/>
            <a:chOff x="5442153" y="5143284"/>
            <a:chExt cx="4041060" cy="881071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3" y="5143284"/>
              <a:ext cx="4041060" cy="881071"/>
            </a:xfrm>
            <a:prstGeom prst="rect">
              <a:avLst/>
            </a:prstGeom>
          </p:spPr>
        </p:pic>
        <p:sp>
          <p:nvSpPr>
            <p:cNvPr id="81" name="文本框 80"/>
            <p:cNvSpPr txBox="1"/>
            <p:nvPr/>
          </p:nvSpPr>
          <p:spPr>
            <a:xfrm>
              <a:off x="6677852" y="5195163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b="1" kern="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好习惯</a:t>
              </a:r>
            </a:p>
          </p:txBody>
        </p:sp>
      </p:grpSp>
      <p:sp>
        <p:nvSpPr>
          <p:cNvPr id="65" name="云形 64"/>
          <p:cNvSpPr/>
          <p:nvPr/>
        </p:nvSpPr>
        <p:spPr>
          <a:xfrm>
            <a:off x="4968641" y="848695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云形 65"/>
          <p:cNvSpPr/>
          <p:nvPr/>
        </p:nvSpPr>
        <p:spPr>
          <a:xfrm>
            <a:off x="4990192" y="1915474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云形 66"/>
          <p:cNvSpPr/>
          <p:nvPr/>
        </p:nvSpPr>
        <p:spPr>
          <a:xfrm>
            <a:off x="5042988" y="2967203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云形 67"/>
          <p:cNvSpPr/>
          <p:nvPr/>
        </p:nvSpPr>
        <p:spPr>
          <a:xfrm>
            <a:off x="5060467" y="4072429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云形 68"/>
          <p:cNvSpPr/>
          <p:nvPr/>
        </p:nvSpPr>
        <p:spPr>
          <a:xfrm>
            <a:off x="5110532" y="5192705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75" name="椭圆 74"/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rot="18900000">
            <a:off x="2953122" y="5355191"/>
            <a:ext cx="789993" cy="789993"/>
          </a:xfrm>
          <a:prstGeom prst="ellipse">
            <a:avLst/>
          </a:prstGeom>
          <a:noFill/>
          <a:ln w="25400">
            <a:solidFill>
              <a:srgbClr val="28B8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8B8D3"/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 rot="18900000">
            <a:off x="3060119" y="5465938"/>
            <a:ext cx="576000" cy="576000"/>
          </a:xfrm>
          <a:prstGeom prst="ellipse">
            <a:avLst/>
          </a:prstGeom>
          <a:noFill/>
          <a:ln w="25400">
            <a:solidFill>
              <a:srgbClr val="28B8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8B8D3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 rot="18900000">
            <a:off x="3336450" y="3302979"/>
            <a:ext cx="396000" cy="396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8B8D3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 rot="18900000">
            <a:off x="3355037" y="3360730"/>
            <a:ext cx="288000" cy="288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8B8D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 p14:presetBounceEnd="1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2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5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6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7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8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8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92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1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2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2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2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1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46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5" grpId="0" animBg="1"/>
          <p:bldP spid="76" grpId="0" animBg="1"/>
          <p:bldP spid="82" grpId="0" animBg="1"/>
          <p:bldP spid="83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5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6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7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8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8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92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1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2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2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2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1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46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5" grpId="0" animBg="1"/>
          <p:bldP spid="76" grpId="0" animBg="1"/>
          <p:bldP spid="82" grpId="0" animBg="1"/>
          <p:bldP spid="83" grpId="0" animBg="1"/>
          <p:bldP spid="37" grpId="0" animBg="1"/>
          <p:bldP spid="3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2257821"/>
            <a:ext cx="3942972" cy="394297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7" y="975011"/>
            <a:ext cx="3783316" cy="3783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2" y="3087194"/>
            <a:ext cx="3783316" cy="3783316"/>
          </a:xfrm>
          <a:prstGeom prst="rect">
            <a:avLst/>
          </a:prstGeom>
        </p:spPr>
      </p:pic>
      <p:sp>
        <p:nvSpPr>
          <p:cNvPr id="10" name="文本框 60"/>
          <p:cNvSpPr txBox="1"/>
          <p:nvPr/>
        </p:nvSpPr>
        <p:spPr>
          <a:xfrm>
            <a:off x="1368737" y="4061773"/>
            <a:ext cx="2268726" cy="1834158"/>
          </a:xfrm>
          <a:prstGeom prst="wav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遇见老师和同学，主动问好：“老师，您早（走好）！”</a:t>
            </a:r>
          </a:p>
        </p:txBody>
      </p:sp>
      <p:sp>
        <p:nvSpPr>
          <p:cNvPr id="20" name="文本框 61"/>
          <p:cNvSpPr txBox="1"/>
          <p:nvPr/>
        </p:nvSpPr>
        <p:spPr>
          <a:xfrm>
            <a:off x="4866122" y="3490643"/>
            <a:ext cx="230252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进办公室要呼“报告”并经同意后再进入。进他人房间前先轻轻敲门，经允许后再进入。</a:t>
            </a:r>
          </a:p>
        </p:txBody>
      </p:sp>
      <p:sp>
        <p:nvSpPr>
          <p:cNvPr id="30" name="文本框 71"/>
          <p:cNvSpPr txBox="1"/>
          <p:nvPr/>
        </p:nvSpPr>
        <p:spPr>
          <a:xfrm>
            <a:off x="8492123" y="2697188"/>
            <a:ext cx="205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放学时和老师同学说“再见！”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1517169" y="6774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懂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礼貌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33245" r="15635" b="10756"/>
          <a:stretch>
            <a:fillRect/>
          </a:stretch>
        </p:blipFill>
        <p:spPr>
          <a:xfrm>
            <a:off x="68096" y="3011854"/>
            <a:ext cx="2500221" cy="24494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33245" r="15635" b="10756"/>
          <a:stretch>
            <a:fillRect/>
          </a:stretch>
        </p:blipFill>
        <p:spPr>
          <a:xfrm>
            <a:off x="7067992" y="1103562"/>
            <a:ext cx="2569830" cy="251762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33245" r="15635" b="10756"/>
          <a:stretch>
            <a:fillRect/>
          </a:stretch>
        </p:blipFill>
        <p:spPr>
          <a:xfrm>
            <a:off x="3502828" y="2050701"/>
            <a:ext cx="2500220" cy="244942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78" y="4019546"/>
            <a:ext cx="2066796" cy="251762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30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54239" y="1379625"/>
            <a:ext cx="3306424" cy="7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请求他人帮助时先说“请”，得到别人帮助时必须说“谢谢！”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8588" y="4939878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给他人带来不便时，必须主动说“对不起”，并虚心听取意见。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67302" y="4978121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他人给自己带来不便时要宽宏大量，不计较，不纠缠。主动说“别客气”或“没关系”。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24699" y="4435853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不随便翻他人的书包，不随便拿别人的东西。</a:t>
            </a: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34362" y="5562822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ct val="130000"/>
              </a:lnSpc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2" y="4224017"/>
            <a:ext cx="2498126" cy="249812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1517169" y="6774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懂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礼貌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908480" y="424192"/>
            <a:ext cx="1812393" cy="1957252"/>
            <a:chOff x="6455923" y="1121264"/>
            <a:chExt cx="1812393" cy="195725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21" name="流程图: 离页连接符 20"/>
            <p:cNvSpPr/>
            <p:nvPr/>
          </p:nvSpPr>
          <p:spPr>
            <a:xfrm>
              <a:off x="7277716" y="2121313"/>
              <a:ext cx="990600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28B8D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57687" y="2550599"/>
            <a:ext cx="1812393" cy="1957252"/>
            <a:chOff x="6455923" y="1121264"/>
            <a:chExt cx="1812393" cy="195725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25" name="流程图: 离页连接符 24"/>
            <p:cNvSpPr/>
            <p:nvPr/>
          </p:nvSpPr>
          <p:spPr>
            <a:xfrm>
              <a:off x="7277716" y="2121313"/>
              <a:ext cx="990600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rgbClr val="28B8D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</a:t>
              </a:r>
              <a:endParaRPr lang="zh-CN" altLang="en-US" sz="2200" dirty="0">
                <a:solidFill>
                  <a:srgbClr val="28B8D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0541" y="3055886"/>
            <a:ext cx="1994581" cy="1957252"/>
            <a:chOff x="6455923" y="1121264"/>
            <a:chExt cx="1994581" cy="195725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28" name="流程图: 离页连接符 27"/>
            <p:cNvSpPr/>
            <p:nvPr/>
          </p:nvSpPr>
          <p:spPr>
            <a:xfrm>
              <a:off x="7277715" y="2121313"/>
              <a:ext cx="1172789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28B8D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别客气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67267" y="2929299"/>
            <a:ext cx="1994581" cy="1957252"/>
            <a:chOff x="6455923" y="1121264"/>
            <a:chExt cx="1994581" cy="195725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31" name="流程图: 离页连接符 30"/>
            <p:cNvSpPr/>
            <p:nvPr/>
          </p:nvSpPr>
          <p:spPr>
            <a:xfrm>
              <a:off x="7277715" y="2121313"/>
              <a:ext cx="1172789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28B8D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对不起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9" presetID="2" presetClass="entr" presetSubtype="3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38" presetID="2" presetClass="entr" presetSubtype="3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4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47" presetID="2" presetClass="entr" presetSubtype="3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4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5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56" presetID="2" presetClass="entr" presetSubtype="3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5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/>
          <p:bldP spid="13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3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4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5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/>
          <p:bldP spid="13" grpId="0"/>
          <p:bldP spid="2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887498" y="2934414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讲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卫生</a:t>
            </a:r>
          </a:p>
        </p:txBody>
      </p:sp>
      <p:sp>
        <p:nvSpPr>
          <p:cNvPr id="26" name="矩形 25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9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99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27234" y="1951790"/>
            <a:ext cx="5734052" cy="155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果皮箱，嘴大张，纸屑废品扔进箱。</a:t>
            </a:r>
          </a:p>
          <a:p>
            <a:pPr marL="285750" indent="-285750">
              <a:lnSpc>
                <a:spcPct val="15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教室里，楼道旁，随地吐痰不健康。</a:t>
            </a:r>
          </a:p>
          <a:p>
            <a:pPr marL="285750" indent="-285750">
              <a:lnSpc>
                <a:spcPct val="150000"/>
              </a:lnSpc>
              <a:buClr>
                <a:srgbClr val="28B8D3"/>
              </a:buClr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好习惯，要养成，美好环境大家创。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517170" y="6774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讲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卫生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t="19518" r="342" b="24960"/>
          <a:stretch>
            <a:fillRect/>
          </a:stretch>
        </p:blipFill>
        <p:spPr>
          <a:xfrm>
            <a:off x="0" y="2585475"/>
            <a:ext cx="6096000" cy="4058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892" r="19255"/>
          <a:stretch>
            <a:fillRect/>
          </a:stretch>
        </p:blipFill>
        <p:spPr>
          <a:xfrm>
            <a:off x="9212915" y="3045825"/>
            <a:ext cx="2247360" cy="3779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49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49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/>
        </p:nvSpPr>
        <p:spPr>
          <a:xfrm>
            <a:off x="2887106" y="4423107"/>
            <a:ext cx="5518832" cy="2443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做好公共卫生：吐痰入盂，不乱扔果皮纸屑；发现学校教室和活动场所的果皮纸屑主动拾捡；爱护厕所卫生，不乱解大小便；打扫卫生，先洒水后扫地，桌凳洁净整齐；门窗灯具无尘；卫生工具整齐摆放在指定地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517170" y="6774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讲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卫生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8" y="3480569"/>
            <a:ext cx="1966300" cy="33886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76" y="1553206"/>
            <a:ext cx="2615189" cy="228600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806394" y="2137262"/>
            <a:ext cx="4764282" cy="145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．做好个人卫生，早晚要漱口涮牙；饭前便后要洗手；勤剪指甲，勤洗头；勤洗澡，勤换衣服；不暴饮暴食，不挑食；男生不留长发。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49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49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887498" y="2934414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好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习惯</a:t>
            </a:r>
          </a:p>
        </p:txBody>
      </p:sp>
      <p:sp>
        <p:nvSpPr>
          <p:cNvPr id="26" name="矩形 25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9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99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731435" y="2159772"/>
            <a:ext cx="5728840" cy="1846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背靠椅子背或坐端正，双脚不交叉，要抬头、要挺胸、平肩，两眼正视黑板，双手放在桌上交手正坐，双脚不在地面乱点乱擦。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286337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正确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坐姿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" y="3663007"/>
            <a:ext cx="5074917" cy="2692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0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05994" y="2797522"/>
            <a:ext cx="4867232" cy="14998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拇指、食指捏着，三指、四指托着，小指往里藏着，笔杆向后躺着，笔尖向前斜着。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286337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正确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坐姿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29" y="2656391"/>
            <a:ext cx="4533900" cy="453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017" flipH="1">
            <a:off x="447868" y="2722393"/>
            <a:ext cx="3150055" cy="31500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49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87" y="2235325"/>
            <a:ext cx="3284672" cy="2158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1" y="2151529"/>
            <a:ext cx="3284672" cy="2158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1" y="2151529"/>
            <a:ext cx="3284672" cy="2158750"/>
          </a:xfrm>
          <a:prstGeom prst="rect">
            <a:avLst/>
          </a:prstGeom>
        </p:spPr>
      </p:pic>
      <p:sp>
        <p:nvSpPr>
          <p:cNvPr id="13" name="MH_SubTitle_1"/>
          <p:cNvSpPr/>
          <p:nvPr>
            <p:custDataLst>
              <p:tags r:id="rId1"/>
            </p:custDataLst>
          </p:nvPr>
        </p:nvSpPr>
        <p:spPr>
          <a:xfrm>
            <a:off x="1617465" y="2586308"/>
            <a:ext cx="209551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认真、按时、独立完成各科作业，写字要注意姿势，书写端正。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SubTitle_1"/>
          <p:cNvSpPr/>
          <p:nvPr>
            <p:custDataLst>
              <p:tags r:id="rId2"/>
            </p:custDataLst>
          </p:nvPr>
        </p:nvSpPr>
        <p:spPr>
          <a:xfrm>
            <a:off x="4985131" y="2586308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作业有错及时订正，不拖拉，家庭作业要在第二天晨读前交给组长。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1"/>
          <p:cNvSpPr/>
          <p:nvPr>
            <p:custDataLst>
              <p:tags r:id="rId3"/>
            </p:custDataLst>
          </p:nvPr>
        </p:nvSpPr>
        <p:spPr>
          <a:xfrm>
            <a:off x="8667227" y="2600866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用铅笔做作业，认真学写钢笔，力求清楚端正。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286337" y="67748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作业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要求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20" y="4477330"/>
            <a:ext cx="6096984" cy="209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49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49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49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49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49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49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0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>
          <a:xfrm>
            <a:off x="0" y="-5961"/>
            <a:ext cx="12192000" cy="3847324"/>
          </a:xfrm>
          <a:prstGeom prst="rect">
            <a:avLst/>
          </a:prstGeom>
        </p:spPr>
      </p:pic>
      <p:sp>
        <p:nvSpPr>
          <p:cNvPr id="32" name="云形 31"/>
          <p:cNvSpPr/>
          <p:nvPr/>
        </p:nvSpPr>
        <p:spPr>
          <a:xfrm>
            <a:off x="7627938" y="1600317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17A9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endParaRPr lang="zh-CN" altLang="en-US" sz="1600" b="1" dirty="0">
              <a:solidFill>
                <a:srgbClr val="17A9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3854062"/>
            <a:ext cx="12192000" cy="3003938"/>
            <a:chOff x="762000" y="3854062"/>
            <a:chExt cx="12192000" cy="300393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73519" r="66975" b="17693"/>
          <a:stretch>
            <a:fillRect/>
          </a:stretch>
        </p:blipFill>
        <p:spPr>
          <a:xfrm rot="20580324">
            <a:off x="1150120" y="4448328"/>
            <a:ext cx="1739900" cy="145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 rot="18900000">
            <a:off x="1926711" y="823945"/>
            <a:ext cx="1012484" cy="789993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云形 26"/>
          <p:cNvSpPr/>
          <p:nvPr/>
        </p:nvSpPr>
        <p:spPr>
          <a:xfrm>
            <a:off x="9696450" y="1400090"/>
            <a:ext cx="1244600" cy="91224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7B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 好</a:t>
            </a:r>
          </a:p>
        </p:txBody>
      </p:sp>
      <p:sp>
        <p:nvSpPr>
          <p:cNvPr id="30" name="云形 29"/>
          <p:cNvSpPr/>
          <p:nvPr/>
        </p:nvSpPr>
        <p:spPr>
          <a:xfrm>
            <a:off x="11071225" y="2029019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A5352"/>
                </a:solidFill>
              </a:rPr>
              <a:t>HELLO</a:t>
            </a:r>
            <a:endParaRPr lang="zh-CN" altLang="en-US" sz="1600" b="1" dirty="0">
              <a:solidFill>
                <a:srgbClr val="FA5352"/>
              </a:solidFill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8712200" y="33402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B67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</a:t>
            </a:r>
            <a:endParaRPr lang="zh-CN" altLang="en-US" sz="1600" b="1" dirty="0">
              <a:solidFill>
                <a:srgbClr val="B67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15859" r="32813" b="30888"/>
          <a:stretch>
            <a:fillRect/>
          </a:stretch>
        </p:blipFill>
        <p:spPr>
          <a:xfrm>
            <a:off x="3606800" y="149031"/>
            <a:ext cx="4978400" cy="36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4" name="云形 33"/>
          <p:cNvSpPr/>
          <p:nvPr/>
        </p:nvSpPr>
        <p:spPr>
          <a:xfrm>
            <a:off x="-134636" y="1297603"/>
            <a:ext cx="1268331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好久不见</a:t>
            </a:r>
          </a:p>
        </p:txBody>
      </p:sp>
      <p:sp>
        <p:nvSpPr>
          <p:cNvPr id="35" name="云形 34"/>
          <p:cNvSpPr/>
          <p:nvPr/>
        </p:nvSpPr>
        <p:spPr>
          <a:xfrm>
            <a:off x="1304363" y="24263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CE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认识你很开心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75" y="2503642"/>
            <a:ext cx="1268331" cy="1268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7" name="文本框 36"/>
          <p:cNvSpPr txBox="1"/>
          <p:nvPr/>
        </p:nvSpPr>
        <p:spPr>
          <a:xfrm>
            <a:off x="1337763" y="3985228"/>
            <a:ext cx="100778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演示完毕</a:t>
            </a:r>
            <a:r>
              <a:rPr lang="zh-CN" altLang="en-US" sz="65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 谢谢观看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32549" y="5356031"/>
            <a:ext cx="492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B67568"/>
                </a:solidFill>
                <a:latin typeface="+mn-ea"/>
              </a:rPr>
              <a:t>新学期</a:t>
            </a:r>
            <a:r>
              <a:rPr lang="en-US" altLang="zh-CN" sz="2000" b="1" dirty="0">
                <a:solidFill>
                  <a:srgbClr val="B67568"/>
                </a:solidFill>
                <a:latin typeface="+mn-ea"/>
              </a:rPr>
              <a:t>·</a:t>
            </a:r>
            <a:r>
              <a:rPr lang="zh-CN" altLang="en-US" sz="2000" b="1" dirty="0">
                <a:solidFill>
                  <a:srgbClr val="B67568"/>
                </a:solidFill>
                <a:latin typeface="+mn-ea"/>
              </a:rPr>
              <a:t>新开始</a:t>
            </a:r>
            <a:r>
              <a:rPr lang="en-US" altLang="zh-CN" sz="2000" b="1" dirty="0">
                <a:solidFill>
                  <a:srgbClr val="B67568"/>
                </a:solidFill>
                <a:latin typeface="+mn-ea"/>
              </a:rPr>
              <a:t>·</a:t>
            </a:r>
            <a:r>
              <a:rPr lang="zh-CN" altLang="en-US" sz="2000" b="1" dirty="0">
                <a:solidFill>
                  <a:srgbClr val="B67568"/>
                </a:solidFill>
                <a:latin typeface="+mn-ea"/>
              </a:rPr>
              <a:t>新朋友</a:t>
            </a:r>
          </a:p>
        </p:txBody>
      </p:sp>
      <p:grpSp>
        <p:nvGrpSpPr>
          <p:cNvPr id="40" name="组合 39"/>
          <p:cNvGrpSpPr/>
          <p:nvPr/>
        </p:nvGrpSpPr>
        <p:grpSpPr>
          <a:xfrm rot="20326307">
            <a:off x="9583220" y="5122696"/>
            <a:ext cx="1012484" cy="789993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椭圆 40"/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626198" y="5926615"/>
            <a:ext cx="49269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Xxx</a:t>
            </a:r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小学：</a:t>
            </a:r>
            <a:r>
              <a:rPr lang="en-US" altLang="zh-CN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xiazaii</a:t>
            </a:r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  <a:latin typeface="+mn-ea"/>
              </a:rPr>
              <a:t>老师    四年级二班</a:t>
            </a:r>
            <a:endParaRPr lang="zh-CN" altLang="en-US" sz="20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13" grpId="0" animBg="1"/>
      <p:bldP spid="27" grpId="0" animBg="1"/>
      <p:bldP spid="30" grpId="0" animBg="1"/>
      <p:bldP spid="31" grpId="0" animBg="1"/>
      <p:bldP spid="34" grpId="0" animBg="1"/>
      <p:bldP spid="35" grpId="0" animBg="1"/>
      <p:bldP spid="37" grpId="0"/>
      <p:bldP spid="38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425032" y="2934414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班级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sp>
        <p:nvSpPr>
          <p:cNvPr id="26" name="矩形 25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7224356" y="1751350"/>
            <a:ext cx="3942781" cy="879007"/>
          </a:xfrm>
          <a:prstGeom prst="ellipse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-51859" y="123185"/>
            <a:ext cx="3857514" cy="1891866"/>
            <a:chOff x="-51859" y="123185"/>
            <a:chExt cx="3857514" cy="18918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545305" cy="171075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86506" y="736488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新学期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寄语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506" y="1959060"/>
            <a:ext cx="5822841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从今天开始，你们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个同学和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</a:t>
            </a: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老师，还有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老师一起组成了一个新的大家庭：一年级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班。大家要团结友爱，互相帮助，使每一个小朋友都能快快乐乐地学习和进步，共同建设好我们的大家庭。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92" y="2886051"/>
            <a:ext cx="4282907" cy="33392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83591" y="4037859"/>
            <a:ext cx="221242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我们的学校是</a:t>
            </a:r>
            <a:endParaRPr lang="zh-CN" altLang="zh-CN" sz="2000" b="1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7377317" y="1959060"/>
            <a:ext cx="3789820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</a:t>
            </a:r>
            <a:r>
              <a:rPr lang="zh-CN" altLang="en-US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</a:t>
            </a:r>
            <a:r>
              <a:rPr lang="zh-CN" altLang="zh-CN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小学一年级</a:t>
            </a:r>
            <a:r>
              <a:rPr lang="en-US" altLang="zh-CN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班的小学生。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170325" y="4037859"/>
            <a:ext cx="1723549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我们的班级是</a:t>
            </a:r>
            <a:endParaRPr lang="en-US" altLang="zh-CN" sz="2000" b="1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84406" y="4851380"/>
            <a:ext cx="2082576" cy="868794"/>
            <a:chOff x="3751558" y="4986445"/>
            <a:chExt cx="2082576" cy="868794"/>
          </a:xfrm>
        </p:grpSpPr>
        <p:sp>
          <p:nvSpPr>
            <p:cNvPr id="32" name="双波形 31"/>
            <p:cNvSpPr/>
            <p:nvPr/>
          </p:nvSpPr>
          <p:spPr>
            <a:xfrm>
              <a:off x="3751558" y="4986445"/>
              <a:ext cx="1908000" cy="828000"/>
            </a:xfrm>
            <a:prstGeom prst="doubleWave">
              <a:avLst/>
            </a:prstGeom>
            <a:solidFill>
              <a:srgbClr val="28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双波形 30"/>
            <p:cNvSpPr/>
            <p:nvPr/>
          </p:nvSpPr>
          <p:spPr>
            <a:xfrm>
              <a:off x="3867124" y="5085648"/>
              <a:ext cx="1967010" cy="769591"/>
            </a:xfrm>
            <a:prstGeom prst="doubleWave">
              <a:avLst/>
            </a:prstGeom>
            <a:pattFill prst="pct10">
              <a:fgClr>
                <a:srgbClr val="28B8D3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099468" y="5303766"/>
              <a:ext cx="13692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一年级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91713" y="4851380"/>
            <a:ext cx="2082576" cy="868794"/>
            <a:chOff x="3751558" y="4986445"/>
            <a:chExt cx="2082576" cy="868794"/>
          </a:xfrm>
        </p:grpSpPr>
        <p:sp>
          <p:nvSpPr>
            <p:cNvPr id="35" name="双波形 34"/>
            <p:cNvSpPr/>
            <p:nvPr/>
          </p:nvSpPr>
          <p:spPr>
            <a:xfrm>
              <a:off x="3751558" y="4986445"/>
              <a:ext cx="1908000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双波形 35"/>
            <p:cNvSpPr/>
            <p:nvPr/>
          </p:nvSpPr>
          <p:spPr>
            <a:xfrm>
              <a:off x="3867124" y="5085648"/>
              <a:ext cx="1967010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259263" y="530617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熊猫小学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  <p:bldP spid="5" grpId="0"/>
      <p:bldP spid="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95" y="1375987"/>
            <a:ext cx="3600450" cy="136207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273590" y="2838920"/>
            <a:ext cx="1844285" cy="1227459"/>
            <a:chOff x="5273590" y="2838920"/>
            <a:chExt cx="1844285" cy="122745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590" y="2838920"/>
              <a:ext cx="1844285" cy="1227459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5746031" y="3250009"/>
              <a:ext cx="99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67568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55</a:t>
              </a:r>
              <a:r>
                <a:rPr lang="zh-CN" altLang="en-US" sz="2800" dirty="0">
                  <a:solidFill>
                    <a:srgbClr val="B67568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人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87902" y="4285177"/>
            <a:ext cx="1844285" cy="1227459"/>
            <a:chOff x="6487902" y="4285177"/>
            <a:chExt cx="1844285" cy="122745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902" y="4285177"/>
              <a:ext cx="1844285" cy="1227459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6989403" y="4671040"/>
              <a:ext cx="99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22</a:t>
              </a:r>
              <a:r>
                <a:rPr lang="zh-CN" altLang="en-US" sz="280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人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22353" y="4297011"/>
            <a:ext cx="1844285" cy="1227459"/>
            <a:chOff x="3822353" y="4297011"/>
            <a:chExt cx="1844285" cy="122745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353" y="4297011"/>
              <a:ext cx="1844285" cy="1227459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4369195" y="4671040"/>
              <a:ext cx="99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C000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33</a:t>
              </a:r>
              <a:r>
                <a:rPr lang="zh-CN" altLang="en-US" sz="2800" dirty="0">
                  <a:solidFill>
                    <a:srgbClr val="FFC000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人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-51859" y="123185"/>
            <a:ext cx="3857514" cy="1891866"/>
            <a:chOff x="-51859" y="123185"/>
            <a:chExt cx="3857514" cy="189186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545305" cy="171075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017339" y="73648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班级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5" y="3045430"/>
            <a:ext cx="2090070" cy="3251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8" y="3075300"/>
            <a:ext cx="1798090" cy="316836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20718939">
            <a:off x="693448" y="3113187"/>
            <a:ext cx="1238877" cy="1179540"/>
            <a:chOff x="2033001" y="1929878"/>
            <a:chExt cx="1238877" cy="1179540"/>
          </a:xfrm>
        </p:grpSpPr>
        <p:sp>
          <p:nvSpPr>
            <p:cNvPr id="17" name="星形: 六角 16"/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53775" y="2254991"/>
              <a:ext cx="996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000" b="1" dirty="0">
                  <a:ln w="31750">
                    <a:solidFill>
                      <a:schemeClr val="bg1"/>
                    </a:solidFill>
                  </a:ln>
                  <a:solidFill>
                    <a:srgbClr val="FFCE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女生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 rot="1465055">
            <a:off x="9887096" y="2756085"/>
            <a:ext cx="1238877" cy="1179540"/>
            <a:chOff x="2033001" y="1929878"/>
            <a:chExt cx="1238877" cy="1179540"/>
          </a:xfrm>
        </p:grpSpPr>
        <p:sp>
          <p:nvSpPr>
            <p:cNvPr id="28" name="星形: 六角 27"/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53775" y="2254991"/>
              <a:ext cx="996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000" b="1" dirty="0">
                  <a:ln w="31750">
                    <a:solidFill>
                      <a:schemeClr val="bg1"/>
                    </a:solidFill>
                  </a:ln>
                  <a:solidFill>
                    <a:srgbClr val="28B8D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男生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88664" y="866009"/>
            <a:ext cx="1238877" cy="1179540"/>
            <a:chOff x="2033001" y="1929878"/>
            <a:chExt cx="1238877" cy="1179540"/>
          </a:xfrm>
        </p:grpSpPr>
        <p:sp>
          <p:nvSpPr>
            <p:cNvPr id="34" name="星形: 六角 33"/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B67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53775" y="2254991"/>
              <a:ext cx="996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000" b="1" dirty="0">
                  <a:ln w="31750">
                    <a:solidFill>
                      <a:schemeClr val="bg1"/>
                    </a:solidFill>
                  </a:ln>
                  <a:solidFill>
                    <a:srgbClr val="B6756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全班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49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49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49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49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49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49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49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49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00977" y="2019346"/>
            <a:ext cx="3149602" cy="1187479"/>
            <a:chOff x="1102166" y="1639467"/>
            <a:chExt cx="2949499" cy="1187479"/>
          </a:xfrm>
        </p:grpSpPr>
        <p:sp>
          <p:nvSpPr>
            <p:cNvPr id="32" name="矩形 31"/>
            <p:cNvSpPr/>
            <p:nvPr/>
          </p:nvSpPr>
          <p:spPr>
            <a:xfrm>
              <a:off x="1187748" y="2000016"/>
              <a:ext cx="2103293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9486" y="1639467"/>
              <a:ext cx="225981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语文老师：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刘老师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102166" y="2027240"/>
              <a:ext cx="2949499" cy="7997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联系电话：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12345678910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趣体简" panose="02010609000101010101" pitchFamily="49" charset="-122"/>
              </a:endParaRPr>
            </a:p>
            <a:p>
              <a:pPr defTabSz="914400">
                <a:lnSpc>
                  <a:spcPct val="120000"/>
                </a:lnSpc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趣体简" panose="0201060900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147569" y="2007600"/>
            <a:ext cx="3149602" cy="818147"/>
            <a:chOff x="1102166" y="1639467"/>
            <a:chExt cx="2949499" cy="818147"/>
          </a:xfrm>
        </p:grpSpPr>
        <p:sp>
          <p:nvSpPr>
            <p:cNvPr id="27" name="矩形 26"/>
            <p:cNvSpPr/>
            <p:nvPr/>
          </p:nvSpPr>
          <p:spPr>
            <a:xfrm>
              <a:off x="1187748" y="2000016"/>
              <a:ext cx="2103293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09486" y="1639467"/>
              <a:ext cx="225981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班主任：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古老师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02166" y="2027240"/>
              <a:ext cx="2949499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联系电话：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 12345678910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趣体简" panose="0201060900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83573" y="5033464"/>
            <a:ext cx="3149602" cy="1187479"/>
            <a:chOff x="1102166" y="1639467"/>
            <a:chExt cx="2949499" cy="1187479"/>
          </a:xfrm>
        </p:grpSpPr>
        <p:sp>
          <p:nvSpPr>
            <p:cNvPr id="37" name="矩形 36"/>
            <p:cNvSpPr/>
            <p:nvPr/>
          </p:nvSpPr>
          <p:spPr>
            <a:xfrm>
              <a:off x="1187748" y="2000016"/>
              <a:ext cx="2103293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9486" y="1639467"/>
              <a:ext cx="225981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数学老师：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李老师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102166" y="2027240"/>
              <a:ext cx="2949499" cy="7997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联系电话：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 12345678910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趣体简" panose="02010609000101010101" pitchFamily="49" charset="-122"/>
              </a:endParaRPr>
            </a:p>
            <a:p>
              <a:pPr defTabSz="914400">
                <a:lnSpc>
                  <a:spcPct val="120000"/>
                </a:lnSpc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趣体简" panose="02010609000101010101" pitchFamily="49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-51859" y="123185"/>
            <a:ext cx="4102438" cy="1891866"/>
            <a:chOff x="-51859" y="123185"/>
            <a:chExt cx="4102438" cy="189186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790229" cy="171075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555674" y="7364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任课老师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2" y="2825747"/>
            <a:ext cx="2808597" cy="3651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41" y="2596683"/>
            <a:ext cx="3011864" cy="42613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88" y="1275453"/>
            <a:ext cx="4868235" cy="3651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824673" y="6774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课程时间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028422" y="1933138"/>
          <a:ext cx="8139316" cy="365087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{BC89EF96-8CEA-46FF-86C4-4CE0E7609802}</a:tableStyleId>
              </a:tblPr>
              <a:tblGrid>
                <a:gridCol w="162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880">
                <a:tc rowSpan="5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3000" b="1" kern="1200" dirty="0">
                          <a:ln w="31750">
                            <a:solidFill>
                              <a:schemeClr val="bg1"/>
                            </a:solidFill>
                          </a:ln>
                          <a:solidFill>
                            <a:srgbClr val="FFCE0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+mn-cs"/>
                        </a:rPr>
                        <a:t>上午</a:t>
                      </a: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7:55-8:25</a:t>
                      </a:r>
                      <a:endParaRPr lang="en-US" altLang="zh-CN" sz="1700" b="1" u="non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早操及大课间活动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8:25-9:05</a:t>
                      </a:r>
                      <a:endParaRPr lang="en-US" altLang="zh-CN" sz="1700" b="1" u="non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第一节课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9:13-9:53</a:t>
                      </a:r>
                      <a:endParaRPr lang="en-US" altLang="zh-CN" sz="1700" b="1" u="non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第二节课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10:01-10:41</a:t>
                      </a:r>
                      <a:endParaRPr lang="en-US" altLang="zh-CN" sz="1700" b="1" u="non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第三节课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10:50-11:30</a:t>
                      </a:r>
                      <a:endParaRPr lang="en-US" altLang="zh-CN" sz="1700" b="1" u="non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第四节课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62">
                <a:tc rowSpan="4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3000" b="1" kern="1200" dirty="0">
                          <a:ln w="31750">
                            <a:solidFill>
                              <a:schemeClr val="bg1"/>
                            </a:solidFill>
                          </a:ln>
                          <a:solidFill>
                            <a:srgbClr val="28B8D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+mn-cs"/>
                        </a:rPr>
                        <a:t>下午</a:t>
                      </a: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28B8D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14:30-14:45</a:t>
                      </a:r>
                      <a:endParaRPr lang="en-US" altLang="zh-CN" sz="1700" b="1" u="none" dirty="0">
                        <a:solidFill>
                          <a:srgbClr val="28B8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午读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28B8D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14:45-15:25</a:t>
                      </a:r>
                      <a:endParaRPr lang="en-US" altLang="zh-CN" sz="1700" b="1" u="none" dirty="0">
                        <a:solidFill>
                          <a:srgbClr val="28B8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第五节课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28B8D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15:25-15:30</a:t>
                      </a:r>
                      <a:endParaRPr lang="en-US" altLang="zh-CN" sz="1700" b="1" u="none" dirty="0">
                        <a:solidFill>
                          <a:srgbClr val="28B8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眼保健操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700" u="none" dirty="0">
                          <a:solidFill>
                            <a:srgbClr val="28B8D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15:40-16:20</a:t>
                      </a:r>
                      <a:endParaRPr lang="en-US" altLang="zh-CN" sz="1700" b="1" u="none" dirty="0">
                        <a:solidFill>
                          <a:srgbClr val="28B8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None/>
                      </a:pPr>
                      <a:r>
                        <a:rPr lang="zh-CN" altLang="en-US" sz="1600" kern="1200" dirty="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第六节课</a:t>
                      </a:r>
                      <a:endParaRPr lang="zh-CN" altLang="en-US" sz="1600" b="1" kern="1200" dirty="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经典趣体简" panose="02010609000101010101" pitchFamily="49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41" y="4379495"/>
            <a:ext cx="2901855" cy="21761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5" y="4882364"/>
            <a:ext cx="1170434" cy="1170434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028422" y="3916680"/>
            <a:ext cx="813931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28422" y="1933138"/>
            <a:ext cx="813931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77" y="2583343"/>
            <a:ext cx="2684521" cy="3066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54" y="676279"/>
            <a:ext cx="2684521" cy="306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4" y="2645624"/>
            <a:ext cx="2684521" cy="30660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08508" y="3786500"/>
            <a:ext cx="2103293" cy="1229250"/>
            <a:chOff x="1187748" y="1601763"/>
            <a:chExt cx="2103293" cy="1229250"/>
          </a:xfrm>
        </p:grpSpPr>
        <p:sp>
          <p:nvSpPr>
            <p:cNvPr id="9" name="矩形 8"/>
            <p:cNvSpPr/>
            <p:nvPr/>
          </p:nvSpPr>
          <p:spPr>
            <a:xfrm>
              <a:off x="1187748" y="2000016"/>
              <a:ext cx="2103293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爱护公物财物，爱护花草树木，做到不乱涂墙壁、桌、凳等，不坐桌子，不践踏花坛，不攀摘花木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76062" y="1601763"/>
              <a:ext cx="184816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播种一种性格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03366" y="4073369"/>
            <a:ext cx="2103293" cy="829266"/>
            <a:chOff x="1187748" y="1757247"/>
            <a:chExt cx="2103293" cy="829266"/>
          </a:xfrm>
        </p:grpSpPr>
        <p:sp>
          <p:nvSpPr>
            <p:cNvPr id="32" name="矩形 31"/>
            <p:cNvSpPr/>
            <p:nvPr/>
          </p:nvSpPr>
          <p:spPr>
            <a:xfrm>
              <a:off x="1187748" y="2124848"/>
              <a:ext cx="2103293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进办公室要报告，经老师同意方可进入；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359409" y="1757247"/>
              <a:ext cx="1848162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播种一种行为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40843" y="1879436"/>
            <a:ext cx="2103293" cy="1229250"/>
            <a:chOff x="1187748" y="1601763"/>
            <a:chExt cx="2103293" cy="1229250"/>
          </a:xfrm>
        </p:grpSpPr>
        <p:sp>
          <p:nvSpPr>
            <p:cNvPr id="35" name="矩形 34"/>
            <p:cNvSpPr/>
            <p:nvPr/>
          </p:nvSpPr>
          <p:spPr>
            <a:xfrm>
              <a:off x="1187748" y="2000016"/>
              <a:ext cx="2103293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养成良好的卫生习惯，班内自觉做好值日生工作，经常保持教室及学校公共场所的清洁卫生。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6062" y="1601763"/>
              <a:ext cx="1848162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播种一种习惯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824671" y="6774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学生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日常规范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54" y="3844419"/>
            <a:ext cx="2770301" cy="2700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SubTitle_1"/>
          <p:cNvSpPr/>
          <p:nvPr>
            <p:custDataLst>
              <p:tags r:id="rId1"/>
            </p:custDataLst>
          </p:nvPr>
        </p:nvSpPr>
        <p:spPr>
          <a:xfrm>
            <a:off x="3709044" y="3717596"/>
            <a:ext cx="2235902" cy="869140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8000" tIns="576000" rIns="108000" bIns="0" anchor="ctr">
            <a:normAutofit/>
          </a:bodyPr>
          <a:lstStyle/>
          <a:p>
            <a:pPr algn="ctr">
              <a:defRPr/>
            </a:pPr>
            <a:endParaRPr lang="da-DK" altLang="zh-CN" sz="1600" b="1" dirty="0">
              <a:solidFill>
                <a:srgbClr val="FFFFF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8" name="MH_SubTitle_1"/>
          <p:cNvSpPr/>
          <p:nvPr>
            <p:custDataLst>
              <p:tags r:id="rId2"/>
            </p:custDataLst>
          </p:nvPr>
        </p:nvSpPr>
        <p:spPr>
          <a:xfrm>
            <a:off x="939827" y="3717596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lvl="0" defTabSz="1218565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按时起床，不睡懒觉。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SubTitle_1"/>
          <p:cNvSpPr/>
          <p:nvPr>
            <p:custDataLst>
              <p:tags r:id="rId3"/>
            </p:custDataLst>
          </p:nvPr>
        </p:nvSpPr>
        <p:spPr>
          <a:xfrm>
            <a:off x="3539670" y="2911408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穿戴好校服，佩戴好校卡。</a:t>
            </a:r>
          </a:p>
        </p:txBody>
      </p:sp>
      <p:sp>
        <p:nvSpPr>
          <p:cNvPr id="31" name="MH_SubTitle_1"/>
          <p:cNvSpPr/>
          <p:nvPr>
            <p:custDataLst>
              <p:tags r:id="rId4"/>
            </p:custDataLst>
          </p:nvPr>
        </p:nvSpPr>
        <p:spPr>
          <a:xfrm>
            <a:off x="6189599" y="3408087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lvl="0" defTabSz="1218565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自行整理并带齐当天课程的课本、作业本、文具、学具。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SubTitle_1"/>
          <p:cNvSpPr/>
          <p:nvPr>
            <p:custDataLst>
              <p:tags r:id="rId5"/>
            </p:custDataLst>
          </p:nvPr>
        </p:nvSpPr>
        <p:spPr>
          <a:xfrm>
            <a:off x="9020455" y="2012184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lvl="0" defTabSz="1218565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上学不带玩具等和学习无关的东西到学校。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组合 15"/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824672" y="6774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学生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日常规范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06" y="2473840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16" y="3657108"/>
            <a:ext cx="2857500" cy="28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" y="1531637"/>
            <a:ext cx="2857500" cy="2857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45" y="1007568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4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6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8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4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62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4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949"/>
                                </p:stCondLst>
                                <p:childTnLst>
                                  <p:par>
                                    <p:cTn id="89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949"/>
                                </p:stCondLst>
                                <p:childTnLst>
                                  <p:par>
                                    <p:cTn id="106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1" grpId="0"/>
          <p:bldP spid="3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4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6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8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4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62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4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949"/>
                                </p:stCondLst>
                                <p:childTnLst>
                                  <p:par>
                                    <p:cTn id="89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949"/>
                                </p:stCondLst>
                                <p:childTnLst>
                                  <p:par>
                                    <p:cTn id="106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1" grpId="0"/>
          <p:bldP spid="34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32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宽屏</PresentationFormat>
  <Paragraphs>196</Paragraphs>
  <Slides>29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Alison</vt:lpstr>
      <vt:lpstr>等线</vt:lpstr>
      <vt:lpstr>方正少儿简体</vt:lpstr>
      <vt:lpstr>华文琥珀</vt:lpstr>
      <vt:lpstr>经典趣体简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63</cp:revision>
  <dcterms:created xsi:type="dcterms:W3CDTF">2015-05-05T08:02:00Z</dcterms:created>
  <dcterms:modified xsi:type="dcterms:W3CDTF">2021-01-04T15:50:10Z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