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63" r:id="rId5"/>
    <p:sldId id="259" r:id="rId6"/>
    <p:sldId id="260" r:id="rId7"/>
    <p:sldId id="289" r:id="rId8"/>
    <p:sldId id="261" r:id="rId9"/>
    <p:sldId id="270" r:id="rId10"/>
    <p:sldId id="310" r:id="rId11"/>
    <p:sldId id="311" r:id="rId12"/>
    <p:sldId id="290" r:id="rId13"/>
    <p:sldId id="313" r:id="rId14"/>
    <p:sldId id="314" r:id="rId15"/>
    <p:sldId id="315" r:id="rId16"/>
    <p:sldId id="316" r:id="rId17"/>
    <p:sldId id="317" r:id="rId18"/>
    <p:sldId id="291" r:id="rId19"/>
    <p:sldId id="318" r:id="rId20"/>
    <p:sldId id="319" r:id="rId21"/>
    <p:sldId id="292" r:id="rId22"/>
    <p:sldId id="320" r:id="rId23"/>
    <p:sldId id="324" r:id="rId24"/>
    <p:sldId id="279" r:id="rId25"/>
    <p:sldId id="29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9A5"/>
    <a:srgbClr val="82BEC6"/>
    <a:srgbClr val="C0C0C0"/>
    <a:srgbClr val="FFE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24130" y="13970"/>
            <a:ext cx="12239625" cy="683006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2D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图片 1" descr="3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181610" y="28257"/>
            <a:ext cx="1255395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89c4e36c31c1"/>
          <p:cNvPicPr>
            <a:picLocks noChangeAspect="1"/>
          </p:cNvPicPr>
          <p:nvPr/>
        </p:nvPicPr>
        <p:blipFill>
          <a:blip r:embed="rId2"/>
          <a:srcRect r="40671" b="41632"/>
          <a:stretch>
            <a:fillRect/>
          </a:stretch>
        </p:blipFill>
        <p:spPr>
          <a:xfrm>
            <a:off x="-123825" y="1068705"/>
            <a:ext cx="7866380" cy="5955665"/>
          </a:xfrm>
          <a:prstGeom prst="rect">
            <a:avLst/>
          </a:prstGeom>
        </p:spPr>
      </p:pic>
      <p:pic>
        <p:nvPicPr>
          <p:cNvPr id="6149" name="图片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7995" y="261620"/>
            <a:ext cx="6590665" cy="39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5945e27c797af"/>
          <p:cNvPicPr>
            <a:picLocks noChangeAspect="1"/>
          </p:cNvPicPr>
          <p:nvPr/>
        </p:nvPicPr>
        <p:blipFill>
          <a:blip r:embed="rId4"/>
          <a:srcRect l="26512" t="9268" r="19047" b="66692"/>
          <a:stretch>
            <a:fillRect/>
          </a:stretch>
        </p:blipFill>
        <p:spPr>
          <a:xfrm>
            <a:off x="3771265" y="638810"/>
            <a:ext cx="4880610" cy="3233420"/>
          </a:xfrm>
          <a:prstGeom prst="rect">
            <a:avLst/>
          </a:prstGeom>
        </p:spPr>
      </p:pic>
      <p:pic>
        <p:nvPicPr>
          <p:cNvPr id="5" name="图片 4" descr="5945e27c797af"/>
          <p:cNvPicPr>
            <a:picLocks noChangeAspect="1"/>
          </p:cNvPicPr>
          <p:nvPr/>
        </p:nvPicPr>
        <p:blipFill>
          <a:blip r:embed="rId4"/>
          <a:srcRect l="85741" t="11676" r="964" b="77244"/>
          <a:stretch>
            <a:fillRect/>
          </a:stretch>
        </p:blipFill>
        <p:spPr>
          <a:xfrm>
            <a:off x="7557135" y="945515"/>
            <a:ext cx="1191895" cy="1490345"/>
          </a:xfrm>
          <a:prstGeom prst="rect">
            <a:avLst/>
          </a:prstGeom>
        </p:spPr>
      </p:pic>
      <p:pic>
        <p:nvPicPr>
          <p:cNvPr id="6" name="图片 5" descr="5945e27c797af"/>
          <p:cNvPicPr>
            <a:picLocks noChangeAspect="1"/>
          </p:cNvPicPr>
          <p:nvPr/>
        </p:nvPicPr>
        <p:blipFill>
          <a:blip r:embed="rId4"/>
          <a:srcRect l="37363" t="38496" r="26966" b="47715"/>
          <a:stretch>
            <a:fillRect/>
          </a:stretch>
        </p:blipFill>
        <p:spPr>
          <a:xfrm>
            <a:off x="2408555" y="763270"/>
            <a:ext cx="3197860" cy="18548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927850" y="3496945"/>
            <a:ext cx="5248910" cy="1500505"/>
            <a:chOff x="1746250" y="3260725"/>
            <a:chExt cx="2513013" cy="709613"/>
          </a:xfrm>
        </p:grpSpPr>
        <p:pic>
          <p:nvPicPr>
            <p:cNvPr id="6151" name="图片 6" descr="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46250" y="3260725"/>
              <a:ext cx="1406525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图片 7" descr="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2738" y="3260725"/>
              <a:ext cx="1406525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389495" y="3844290"/>
            <a:ext cx="5225415" cy="404495"/>
          </a:xfrm>
        </p:spPr>
        <p:txBody>
          <a:bodyPr>
            <a:no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   题   班   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79730" y="273685"/>
            <a:ext cx="11430635" cy="62141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65150" y="431165"/>
            <a:ext cx="11055985" cy="5897880"/>
          </a:xfrm>
          <a:prstGeom prst="roundRect">
            <a:avLst/>
          </a:prstGeom>
          <a:solidFill>
            <a:schemeClr val="bg2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57935" y="2307590"/>
            <a:ext cx="4523105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最好的解决方法，就是使学习具有“计划性”。计划是实现目标的前提，没有计划，目标就成了水上浮萍，没有根基。做事没有计划，结果不是“眉毛胡子一把抓”，就是“盲人摸象”一样，只见树木，不见森林。生活对于没有计划的人来说，就是“走一步看一步”，“当一天和尚撞一天钟”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365" y="1366520"/>
            <a:ext cx="4809490" cy="4028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"/>
          <p:cNvPicPr>
            <a:picLocks noChangeAspect="1"/>
          </p:cNvPicPr>
          <p:nvPr/>
        </p:nvPicPr>
        <p:blipFill>
          <a:blip r:embed="rId2"/>
          <a:srcRect l="49506" r="4304"/>
          <a:stretch>
            <a:fillRect/>
          </a:stretch>
        </p:blipFill>
        <p:spPr>
          <a:xfrm>
            <a:off x="6499860" y="-48895"/>
            <a:ext cx="5703570" cy="6955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-522605" y="-389890"/>
            <a:ext cx="8207375" cy="663829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rot="20460000">
            <a:off x="1507490" y="2133284"/>
            <a:ext cx="2224088" cy="1138237"/>
          </a:xfrm>
        </p:spPr>
        <p:txBody>
          <a:bodyPr/>
          <a:lstStyle/>
          <a:p>
            <a:r>
              <a:rPr lang="zh-CN" altLang="zh-CN" sz="4800" b="1">
                <a:latin typeface="汉仪乐喵体简" panose="00020600040101010101" charset="-122"/>
                <a:ea typeface="汉仪乐喵体简" panose="00020600040101010101" charset="-122"/>
              </a:rPr>
              <a:t>问题：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 rot="20340000">
            <a:off x="1678305" y="2365375"/>
            <a:ext cx="4525645" cy="2487930"/>
          </a:xfrm>
        </p:spPr>
        <p:txBody>
          <a:bodyPr/>
          <a:lstStyle/>
          <a:p>
            <a:r>
              <a:rPr lang="zh-CN" altLang="zh-CN" sz="4000" b="1">
                <a:latin typeface="汉仪乐喵体简" panose="00020600040101010101" charset="-122"/>
                <a:ea typeface="汉仪乐喵体简" panose="00020600040101010101" charset="-122"/>
              </a:rPr>
              <a:t>怎样制定适合自己的学习计划？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8972d8a028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230" y="788035"/>
            <a:ext cx="12388215" cy="6219825"/>
          </a:xfrm>
          <a:prstGeom prst="rect">
            <a:avLst/>
          </a:prstGeom>
        </p:spPr>
      </p:pic>
      <p:pic>
        <p:nvPicPr>
          <p:cNvPr id="6149" name="图片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055" y="1728470"/>
            <a:ext cx="8446135" cy="26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5810" y="2080260"/>
            <a:ext cx="7739380" cy="1497330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solidFill>
                  <a:srgbClr val="3A99A5"/>
                </a:solidFill>
                <a:latin typeface="汉仪乐喵体简" panose="00020600040101010101" charset="-122"/>
                <a:ea typeface="汉仪乐喵体简" panose="00020600040101010101" charset="-122"/>
              </a:rPr>
              <a:t>制定适合自己的学习计划</a:t>
            </a: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4"/>
          <a:srcRect l="19553" t="4962" r="34614" b="70574"/>
          <a:stretch>
            <a:fillRect/>
          </a:stretch>
        </p:blipFill>
        <p:spPr>
          <a:xfrm rot="20880000">
            <a:off x="407670" y="606425"/>
            <a:ext cx="2552700" cy="246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79730" y="273685"/>
            <a:ext cx="11430000" cy="6214110"/>
            <a:chOff x="598" y="431"/>
            <a:chExt cx="18000" cy="9786"/>
          </a:xfrm>
        </p:grpSpPr>
        <p:sp>
          <p:nvSpPr>
            <p:cNvPr id="3" name="圆角矩形 2"/>
            <p:cNvSpPr/>
            <p:nvPr/>
          </p:nvSpPr>
          <p:spPr>
            <a:xfrm>
              <a:off x="598" y="431"/>
              <a:ext cx="18001" cy="97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90" y="679"/>
              <a:ext cx="17411" cy="9288"/>
            </a:xfrm>
            <a:prstGeom prst="roundRect">
              <a:avLst/>
            </a:prstGeom>
            <a:solidFill>
              <a:schemeClr val="bg2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4" name=" 184"/>
          <p:cNvSpPr/>
          <p:nvPr/>
        </p:nvSpPr>
        <p:spPr>
          <a:xfrm>
            <a:off x="1400175" y="3192780"/>
            <a:ext cx="1376045" cy="1376045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41475" y="1022350"/>
            <a:ext cx="890270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作战讲究“知己知彼，百战不殆”。学习也是一场战斗，计划就是做到“知己”，因为要制定出符合自己实际情况的学习计划，必须要“知己”。</a:t>
            </a:r>
          </a:p>
          <a:p>
            <a:pPr>
              <a:lnSpc>
                <a:spcPct val="140000"/>
              </a:lnSpc>
            </a:pPr>
            <a:endParaRPr sz="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</a:p>
        </p:txBody>
      </p:sp>
      <p:sp>
        <p:nvSpPr>
          <p:cNvPr id="167" name=" 167"/>
          <p:cNvSpPr/>
          <p:nvPr/>
        </p:nvSpPr>
        <p:spPr>
          <a:xfrm>
            <a:off x="3152140" y="2326640"/>
            <a:ext cx="3015615" cy="108013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明确地估计自己的能力</a:t>
            </a:r>
          </a:p>
        </p:txBody>
      </p:sp>
      <p:sp>
        <p:nvSpPr>
          <p:cNvPr id="6" name=" 167"/>
          <p:cNvSpPr/>
          <p:nvPr/>
        </p:nvSpPr>
        <p:spPr>
          <a:xfrm>
            <a:off x="3152140" y="3488690"/>
            <a:ext cx="3015615" cy="108013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了解当时学习情况</a:t>
            </a:r>
          </a:p>
        </p:txBody>
      </p:sp>
      <p:sp>
        <p:nvSpPr>
          <p:cNvPr id="7" name=" 167"/>
          <p:cNvSpPr/>
          <p:nvPr/>
        </p:nvSpPr>
        <p:spPr>
          <a:xfrm>
            <a:off x="3152140" y="4650740"/>
            <a:ext cx="3015615" cy="108013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明确学习的目标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41475" y="361950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知己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296" name="图片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6545" y="2484438"/>
            <a:ext cx="440055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79730" y="273685"/>
            <a:ext cx="11430635" cy="62141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65150" y="431165"/>
            <a:ext cx="11055985" cy="5897880"/>
          </a:xfrm>
          <a:prstGeom prst="roundRect">
            <a:avLst/>
          </a:prstGeom>
          <a:solidFill>
            <a:schemeClr val="bg2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24560" y="1736725"/>
            <a:ext cx="441388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别人告诉你的方法是很难完全套用的。只有自己去试着做，摸索出自己的完整方法，才是最有用的。而别人告诉你的方法，最多只能充当一个指路标的作用。 所以，不要过于重视它的形式。只要是能达到目的的计划都是好计划。</a:t>
            </a:r>
          </a:p>
          <a:p>
            <a:r>
              <a:rPr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</a:p>
        </p:txBody>
      </p:sp>
      <p:grpSp>
        <p:nvGrpSpPr>
          <p:cNvPr id="14356" name="组合 21"/>
          <p:cNvGrpSpPr/>
          <p:nvPr/>
        </p:nvGrpSpPr>
        <p:grpSpPr bwMode="auto">
          <a:xfrm>
            <a:off x="5530850" y="1149350"/>
            <a:ext cx="5321935" cy="1767840"/>
            <a:chOff x="4814790" y="1808950"/>
            <a:chExt cx="2691952" cy="838893"/>
          </a:xfrm>
        </p:grpSpPr>
        <p:sp>
          <p:nvSpPr>
            <p:cNvPr id="23" name="TextBox 27"/>
            <p:cNvSpPr>
              <a:spLocks noChangeArrowheads="1"/>
            </p:cNvSpPr>
            <p:nvPr/>
          </p:nvSpPr>
          <p:spPr bwMode="auto">
            <a:xfrm>
              <a:off x="5600114" y="1927798"/>
              <a:ext cx="1558905" cy="510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noProof="1">
                  <a:solidFill>
                    <a:schemeClr val="accent4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要让自己知道，每天你具体干些什么，知道每周、每月的安排等。一句话，就是做到心中有谱。</a:t>
              </a:r>
              <a:br>
                <a:rPr lang="zh-CN" altLang="en-US" sz="1600" noProof="1">
                  <a:solidFill>
                    <a:schemeClr val="accent4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</a:br>
              <a:endParaRPr lang="zh-CN" altLang="en-US" sz="1600" noProof="1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14359" name="组合 24"/>
            <p:cNvGrpSpPr/>
            <p:nvPr/>
          </p:nvGrpSpPr>
          <p:grpSpPr bwMode="auto">
            <a:xfrm>
              <a:off x="4814790" y="1808950"/>
              <a:ext cx="2691952" cy="838893"/>
              <a:chOff x="5034317" y="1812668"/>
              <a:chExt cx="3163551" cy="985858"/>
            </a:xfrm>
          </p:grpSpPr>
          <p:sp>
            <p:nvSpPr>
              <p:cNvPr id="14360" name="AutoShape 41"/>
              <p:cNvSpPr>
                <a:spLocks noChangeAspect="1" noChangeArrowheads="1" noTextEdit="1"/>
              </p:cNvSpPr>
              <p:nvPr/>
            </p:nvSpPr>
            <p:spPr bwMode="auto">
              <a:xfrm>
                <a:off x="5035904" y="2036526"/>
                <a:ext cx="1944687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61" name="Oval 43"/>
              <p:cNvSpPr>
                <a:spLocks noChangeArrowheads="1"/>
              </p:cNvSpPr>
              <p:nvPr/>
            </p:nvSpPr>
            <p:spPr bwMode="auto">
              <a:xfrm>
                <a:off x="5265701" y="1904837"/>
                <a:ext cx="552450" cy="555625"/>
              </a:xfrm>
              <a:prstGeom prst="ellipse">
                <a:avLst/>
              </a:prstGeom>
              <a:solidFill>
                <a:srgbClr val="82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48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</a:p>
            </p:txBody>
          </p:sp>
          <p:sp>
            <p:nvSpPr>
              <p:cNvPr id="14362" name="Freeform 44"/>
              <p:cNvSpPr>
                <a:spLocks noChangeArrowheads="1"/>
              </p:cNvSpPr>
              <p:nvPr/>
            </p:nvSpPr>
            <p:spPr bwMode="auto">
              <a:xfrm>
                <a:off x="5126254" y="1812668"/>
                <a:ext cx="3071614" cy="739606"/>
              </a:xfrm>
              <a:custGeom>
                <a:avLst/>
                <a:gdLst>
                  <a:gd name="T0" fmla="*/ 1959 w 1959"/>
                  <a:gd name="T1" fmla="*/ 587 h 783"/>
                  <a:gd name="T2" fmla="*/ 1763 w 1959"/>
                  <a:gd name="T3" fmla="*/ 783 h 783"/>
                  <a:gd name="T4" fmla="*/ 196 w 1959"/>
                  <a:gd name="T5" fmla="*/ 783 h 783"/>
                  <a:gd name="T6" fmla="*/ 0 w 1959"/>
                  <a:gd name="T7" fmla="*/ 587 h 783"/>
                  <a:gd name="T8" fmla="*/ 0 w 1959"/>
                  <a:gd name="T9" fmla="*/ 195 h 783"/>
                  <a:gd name="T10" fmla="*/ 196 w 1959"/>
                  <a:gd name="T11" fmla="*/ 0 h 783"/>
                  <a:gd name="T12" fmla="*/ 1763 w 1959"/>
                  <a:gd name="T13" fmla="*/ 0 h 783"/>
                  <a:gd name="T14" fmla="*/ 1959 w 1959"/>
                  <a:gd name="T15" fmla="*/ 195 h 783"/>
                  <a:gd name="T16" fmla="*/ 1959 w 1959"/>
                  <a:gd name="T17" fmla="*/ 587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59" h="783">
                    <a:moveTo>
                      <a:pt x="1959" y="587"/>
                    </a:moveTo>
                    <a:cubicBezTo>
                      <a:pt x="1959" y="695"/>
                      <a:pt x="1871" y="783"/>
                      <a:pt x="1763" y="783"/>
                    </a:cubicBezTo>
                    <a:cubicBezTo>
                      <a:pt x="196" y="783"/>
                      <a:pt x="196" y="783"/>
                      <a:pt x="196" y="783"/>
                    </a:cubicBezTo>
                    <a:cubicBezTo>
                      <a:pt x="88" y="783"/>
                      <a:pt x="0" y="695"/>
                      <a:pt x="0" y="587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87"/>
                      <a:pt x="88" y="0"/>
                      <a:pt x="196" y="0"/>
                    </a:cubicBezTo>
                    <a:cubicBezTo>
                      <a:pt x="1763" y="0"/>
                      <a:pt x="1763" y="0"/>
                      <a:pt x="1763" y="0"/>
                    </a:cubicBezTo>
                    <a:cubicBezTo>
                      <a:pt x="1871" y="0"/>
                      <a:pt x="1959" y="87"/>
                      <a:pt x="1959" y="195"/>
                    </a:cubicBezTo>
                    <a:lnTo>
                      <a:pt x="1959" y="587"/>
                    </a:lnTo>
                    <a:close/>
                  </a:path>
                </a:pathLst>
              </a:custGeom>
              <a:noFill/>
              <a:ln w="22225">
                <a:solidFill>
                  <a:srgbClr val="82BFCE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63" name="Freeform 46"/>
              <p:cNvSpPr>
                <a:spLocks noChangeArrowheads="1"/>
              </p:cNvSpPr>
              <p:nvPr/>
            </p:nvSpPr>
            <p:spPr bwMode="auto">
              <a:xfrm>
                <a:off x="5034317" y="2064149"/>
                <a:ext cx="92075" cy="185738"/>
              </a:xfrm>
              <a:custGeom>
                <a:avLst/>
                <a:gdLst>
                  <a:gd name="T0" fmla="*/ 58 w 58"/>
                  <a:gd name="T1" fmla="*/ 117 h 117"/>
                  <a:gd name="T2" fmla="*/ 58 w 58"/>
                  <a:gd name="T3" fmla="*/ 0 h 117"/>
                  <a:gd name="T4" fmla="*/ 0 w 58"/>
                  <a:gd name="T5" fmla="*/ 59 h 117"/>
                  <a:gd name="T6" fmla="*/ 58 w 58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17">
                    <a:moveTo>
                      <a:pt x="58" y="117"/>
                    </a:moveTo>
                    <a:lnTo>
                      <a:pt x="58" y="0"/>
                    </a:lnTo>
                    <a:lnTo>
                      <a:pt x="0" y="59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82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6" name="组合 21"/>
          <p:cNvGrpSpPr/>
          <p:nvPr/>
        </p:nvGrpSpPr>
        <p:grpSpPr bwMode="auto">
          <a:xfrm>
            <a:off x="5530850" y="2735580"/>
            <a:ext cx="5321935" cy="2542540"/>
            <a:chOff x="4814790" y="1808950"/>
            <a:chExt cx="2691952" cy="1206511"/>
          </a:xfrm>
        </p:grpSpPr>
        <p:sp>
          <p:nvSpPr>
            <p:cNvPr id="7" name="TextBox 27"/>
            <p:cNvSpPr>
              <a:spLocks noChangeArrowheads="1"/>
            </p:cNvSpPr>
            <p:nvPr/>
          </p:nvSpPr>
          <p:spPr bwMode="auto">
            <a:xfrm>
              <a:off x="5600114" y="1927798"/>
              <a:ext cx="1558905" cy="978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noProof="1">
                  <a:solidFill>
                    <a:schemeClr val="accent4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计划的安排应合理、科学，尽量不要让你的时间浪费。应该说明的是，不浪费时间并不是把所有时间都用来学习，也不是说打球、洗衣服等时间都是浪费。很多事不能不做，但要放在合适的时候做，黄金时间都应用来学习。 </a:t>
              </a:r>
              <a:br>
                <a:rPr lang="zh-CN" altLang="en-US" sz="1600" noProof="1">
                  <a:solidFill>
                    <a:schemeClr val="accent4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</a:br>
              <a:endParaRPr lang="zh-CN" altLang="en-US" sz="1600" noProof="1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8" name="组合 24"/>
            <p:cNvGrpSpPr/>
            <p:nvPr/>
          </p:nvGrpSpPr>
          <p:grpSpPr bwMode="auto">
            <a:xfrm>
              <a:off x="4814790" y="1808950"/>
              <a:ext cx="2691952" cy="1206511"/>
              <a:chOff x="5034317" y="1812668"/>
              <a:chExt cx="3163551" cy="1417879"/>
            </a:xfrm>
          </p:grpSpPr>
          <p:sp>
            <p:nvSpPr>
              <p:cNvPr id="9" name="AutoShape 41"/>
              <p:cNvSpPr>
                <a:spLocks noChangeAspect="1" noChangeArrowheads="1" noTextEdit="1"/>
              </p:cNvSpPr>
              <p:nvPr/>
            </p:nvSpPr>
            <p:spPr bwMode="auto">
              <a:xfrm>
                <a:off x="5035904" y="2036526"/>
                <a:ext cx="1944687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Oval 43"/>
              <p:cNvSpPr>
                <a:spLocks noChangeArrowheads="1"/>
              </p:cNvSpPr>
              <p:nvPr/>
            </p:nvSpPr>
            <p:spPr bwMode="auto">
              <a:xfrm>
                <a:off x="5265701" y="1904837"/>
                <a:ext cx="552450" cy="555625"/>
              </a:xfrm>
              <a:prstGeom prst="ellipse">
                <a:avLst/>
              </a:prstGeom>
              <a:solidFill>
                <a:srgbClr val="82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48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  <p:sp>
            <p:nvSpPr>
              <p:cNvPr id="11" name="Freeform 44"/>
              <p:cNvSpPr>
                <a:spLocks noChangeArrowheads="1"/>
              </p:cNvSpPr>
              <p:nvPr/>
            </p:nvSpPr>
            <p:spPr bwMode="auto">
              <a:xfrm>
                <a:off x="5126419" y="1812668"/>
                <a:ext cx="3071449" cy="1417879"/>
              </a:xfrm>
              <a:custGeom>
                <a:avLst/>
                <a:gdLst>
                  <a:gd name="T0" fmla="*/ 1959 w 1959"/>
                  <a:gd name="T1" fmla="*/ 587 h 783"/>
                  <a:gd name="T2" fmla="*/ 1763 w 1959"/>
                  <a:gd name="T3" fmla="*/ 783 h 783"/>
                  <a:gd name="T4" fmla="*/ 196 w 1959"/>
                  <a:gd name="T5" fmla="*/ 783 h 783"/>
                  <a:gd name="T6" fmla="*/ 0 w 1959"/>
                  <a:gd name="T7" fmla="*/ 587 h 783"/>
                  <a:gd name="T8" fmla="*/ 0 w 1959"/>
                  <a:gd name="T9" fmla="*/ 195 h 783"/>
                  <a:gd name="T10" fmla="*/ 196 w 1959"/>
                  <a:gd name="T11" fmla="*/ 0 h 783"/>
                  <a:gd name="T12" fmla="*/ 1763 w 1959"/>
                  <a:gd name="T13" fmla="*/ 0 h 783"/>
                  <a:gd name="T14" fmla="*/ 1959 w 1959"/>
                  <a:gd name="T15" fmla="*/ 195 h 783"/>
                  <a:gd name="T16" fmla="*/ 1959 w 1959"/>
                  <a:gd name="T17" fmla="*/ 587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59" h="783">
                    <a:moveTo>
                      <a:pt x="1959" y="587"/>
                    </a:moveTo>
                    <a:cubicBezTo>
                      <a:pt x="1959" y="695"/>
                      <a:pt x="1871" y="783"/>
                      <a:pt x="1763" y="783"/>
                    </a:cubicBezTo>
                    <a:cubicBezTo>
                      <a:pt x="196" y="783"/>
                      <a:pt x="196" y="783"/>
                      <a:pt x="196" y="783"/>
                    </a:cubicBezTo>
                    <a:cubicBezTo>
                      <a:pt x="88" y="783"/>
                      <a:pt x="0" y="695"/>
                      <a:pt x="0" y="587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87"/>
                      <a:pt x="88" y="0"/>
                      <a:pt x="196" y="0"/>
                    </a:cubicBezTo>
                    <a:cubicBezTo>
                      <a:pt x="1763" y="0"/>
                      <a:pt x="1763" y="0"/>
                      <a:pt x="1763" y="0"/>
                    </a:cubicBezTo>
                    <a:cubicBezTo>
                      <a:pt x="1871" y="0"/>
                      <a:pt x="1959" y="87"/>
                      <a:pt x="1959" y="195"/>
                    </a:cubicBezTo>
                    <a:lnTo>
                      <a:pt x="1959" y="587"/>
                    </a:lnTo>
                    <a:close/>
                  </a:path>
                </a:pathLst>
              </a:custGeom>
              <a:noFill/>
              <a:ln w="22225">
                <a:solidFill>
                  <a:srgbClr val="82BFCE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" name="Freeform 46"/>
              <p:cNvSpPr>
                <a:spLocks noChangeArrowheads="1"/>
              </p:cNvSpPr>
              <p:nvPr/>
            </p:nvSpPr>
            <p:spPr bwMode="auto">
              <a:xfrm>
                <a:off x="5034317" y="2064149"/>
                <a:ext cx="92075" cy="185738"/>
              </a:xfrm>
              <a:custGeom>
                <a:avLst/>
                <a:gdLst>
                  <a:gd name="T0" fmla="*/ 58 w 58"/>
                  <a:gd name="T1" fmla="*/ 117 h 117"/>
                  <a:gd name="T2" fmla="*/ 58 w 58"/>
                  <a:gd name="T3" fmla="*/ 0 h 117"/>
                  <a:gd name="T4" fmla="*/ 0 w 58"/>
                  <a:gd name="T5" fmla="*/ 59 h 117"/>
                  <a:gd name="T6" fmla="*/ 58 w 58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17">
                    <a:moveTo>
                      <a:pt x="58" y="117"/>
                    </a:moveTo>
                    <a:lnTo>
                      <a:pt x="58" y="0"/>
                    </a:lnTo>
                    <a:lnTo>
                      <a:pt x="0" y="59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82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"/>
          <p:cNvPicPr>
            <a:picLocks noChangeAspect="1"/>
          </p:cNvPicPr>
          <p:nvPr/>
        </p:nvPicPr>
        <p:blipFill>
          <a:blip r:embed="rId2"/>
          <a:srcRect l="49506" r="4304"/>
          <a:stretch>
            <a:fillRect/>
          </a:stretch>
        </p:blipFill>
        <p:spPr>
          <a:xfrm>
            <a:off x="6499860" y="-48895"/>
            <a:ext cx="5703570" cy="6955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-522605" y="-389890"/>
            <a:ext cx="8207375" cy="663829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rot="20460000">
            <a:off x="1507490" y="1968184"/>
            <a:ext cx="2224088" cy="1138237"/>
          </a:xfrm>
        </p:spPr>
        <p:txBody>
          <a:bodyPr/>
          <a:lstStyle/>
          <a:p>
            <a:r>
              <a:rPr lang="zh-CN" altLang="zh-CN" sz="4800" b="1">
                <a:latin typeface="汉仪乐喵体简" panose="00020600040101010101" charset="-122"/>
                <a:ea typeface="汉仪乐喵体简" panose="00020600040101010101" charset="-122"/>
              </a:rPr>
              <a:t>问题：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 rot="20340000">
            <a:off x="1678305" y="2365375"/>
            <a:ext cx="4525645" cy="2487930"/>
          </a:xfrm>
        </p:spPr>
        <p:txBody>
          <a:bodyPr>
            <a:normAutofit fontScale="90000" lnSpcReduction="20000"/>
          </a:bodyPr>
          <a:lstStyle/>
          <a:p>
            <a:r>
              <a:rPr lang="zh-CN" altLang="zh-CN" sz="4000" b="1">
                <a:latin typeface="汉仪乐喵体简" panose="00020600040101010101" charset="-122"/>
                <a:ea typeface="汉仪乐喵体简" panose="00020600040101010101" charset="-122"/>
              </a:rPr>
              <a:t>有同学说：老师，要我们做计划你都念叨一百遍了，它真的那么有用么？好处是什么？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9730" y="273685"/>
            <a:ext cx="11430000" cy="6214110"/>
            <a:chOff x="598" y="431"/>
            <a:chExt cx="18000" cy="9786"/>
          </a:xfrm>
        </p:grpSpPr>
        <p:sp>
          <p:nvSpPr>
            <p:cNvPr id="3" name="圆角矩形 2"/>
            <p:cNvSpPr/>
            <p:nvPr/>
          </p:nvSpPr>
          <p:spPr>
            <a:xfrm>
              <a:off x="598" y="431"/>
              <a:ext cx="18001" cy="97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90" y="679"/>
              <a:ext cx="17411" cy="9288"/>
            </a:xfrm>
            <a:prstGeom prst="roundRect">
              <a:avLst/>
            </a:prstGeom>
            <a:solidFill>
              <a:schemeClr val="bg2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529" name="图片 1" descr="D:\科研所资料\垃圾分类工作\指导手册\素材\244de02e91730d583deb517014b270c8.png244de02e91730d583deb517014b270c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05865" y="808990"/>
            <a:ext cx="6466205" cy="514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42185" y="1811655"/>
            <a:ext cx="4393565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1.学习计划表可以帮助你克服惰性和倦怠，尤其是当它配合一个自我奖励制度时会更加有效。</a:t>
            </a:r>
            <a:br>
              <a:rPr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2.如果你能按部就班、循序渐进地完成你的学习，那么学习便不会给你带来太大的压力。</a:t>
            </a:r>
            <a:br>
              <a:rPr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3.学习计划表可以确保你不会浪费时间，使你有时间做其他该做的事。</a:t>
            </a:r>
            <a:br>
              <a:rPr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4.学习计划表可以使你了解自己的学习进度，让你清楚地知道哪些事等着做；又可以帮助自己对先前的学习做个评价。  </a:t>
            </a:r>
          </a:p>
        </p:txBody>
      </p:sp>
      <p:pic>
        <p:nvPicPr>
          <p:cNvPr id="5" name="图片 4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475" y="1672590"/>
            <a:ext cx="4519295" cy="45192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"/>
          <p:cNvPicPr>
            <a:picLocks noChangeAspect="1"/>
          </p:cNvPicPr>
          <p:nvPr/>
        </p:nvPicPr>
        <p:blipFill>
          <a:blip r:embed="rId2"/>
          <a:srcRect l="49506" r="4304"/>
          <a:stretch>
            <a:fillRect/>
          </a:stretch>
        </p:blipFill>
        <p:spPr>
          <a:xfrm>
            <a:off x="6499860" y="-48895"/>
            <a:ext cx="5703570" cy="6955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-522605" y="-389890"/>
            <a:ext cx="8207375" cy="663829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rot="20460000">
            <a:off x="1507490" y="1968184"/>
            <a:ext cx="2224088" cy="1138237"/>
          </a:xfrm>
        </p:spPr>
        <p:txBody>
          <a:bodyPr/>
          <a:lstStyle/>
          <a:p>
            <a:r>
              <a:rPr lang="zh-CN" altLang="zh-CN" sz="4800" b="1">
                <a:latin typeface="汉仪乐喵体简" panose="00020600040101010101" charset="-122"/>
                <a:ea typeface="汉仪乐喵体简" panose="00020600040101010101" charset="-122"/>
              </a:rPr>
              <a:t>问题：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 rot="20340000">
            <a:off x="1678305" y="2365375"/>
            <a:ext cx="4525645" cy="2487930"/>
          </a:xfrm>
        </p:spPr>
        <p:txBody>
          <a:bodyPr>
            <a:normAutofit/>
          </a:bodyPr>
          <a:lstStyle/>
          <a:p>
            <a:r>
              <a:rPr lang="zh-CN" altLang="zh-CN" sz="4000" b="1">
                <a:latin typeface="汉仪乐喵体简" panose="00020600040101010101" charset="-122"/>
                <a:ea typeface="汉仪乐喵体简" panose="00020600040101010101" charset="-122"/>
              </a:rPr>
              <a:t>光有计划还不行，有了它之后我们还需要做些什么？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8972d8a028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230" y="788035"/>
            <a:ext cx="12388215" cy="6219825"/>
          </a:xfrm>
          <a:prstGeom prst="rect">
            <a:avLst/>
          </a:prstGeom>
        </p:spPr>
      </p:pic>
      <p:pic>
        <p:nvPicPr>
          <p:cNvPr id="6149" name="图片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055" y="1728470"/>
            <a:ext cx="8446135" cy="26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6340" y="2080260"/>
            <a:ext cx="7739380" cy="1497330"/>
          </a:xfrm>
        </p:spPr>
        <p:txBody>
          <a:bodyPr>
            <a:noAutofit/>
          </a:bodyPr>
          <a:lstStyle/>
          <a:p>
            <a:r>
              <a:rPr lang="zh-CN" altLang="en-US" sz="6000" b="1" dirty="0">
                <a:solidFill>
                  <a:srgbClr val="3A99A5"/>
                </a:solidFill>
                <a:latin typeface="汉仪乐喵体简" panose="00020600040101010101" charset="-122"/>
                <a:ea typeface="汉仪乐喵体简" panose="00020600040101010101" charset="-122"/>
              </a:rPr>
              <a:t>计划之外的事情</a:t>
            </a: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4"/>
          <a:srcRect l="19553" t="4962" r="34614" b="70574"/>
          <a:stretch>
            <a:fillRect/>
          </a:stretch>
        </p:blipFill>
        <p:spPr>
          <a:xfrm rot="20880000">
            <a:off x="407670" y="606425"/>
            <a:ext cx="2552700" cy="246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79730" y="273685"/>
            <a:ext cx="11430000" cy="6214110"/>
            <a:chOff x="598" y="431"/>
            <a:chExt cx="18000" cy="9786"/>
          </a:xfrm>
        </p:grpSpPr>
        <p:sp>
          <p:nvSpPr>
            <p:cNvPr id="3" name="圆角矩形 2"/>
            <p:cNvSpPr/>
            <p:nvPr/>
          </p:nvSpPr>
          <p:spPr>
            <a:xfrm>
              <a:off x="598" y="431"/>
              <a:ext cx="18001" cy="97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90" y="679"/>
              <a:ext cx="17411" cy="9288"/>
            </a:xfrm>
            <a:prstGeom prst="roundRect">
              <a:avLst/>
            </a:prstGeom>
            <a:solidFill>
              <a:schemeClr val="bg2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149" name="图片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725" y="2093595"/>
            <a:ext cx="6677660" cy="396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90515" y="2938145"/>
            <a:ext cx="469646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1.按计划学习的习惯</a:t>
            </a:r>
          </a:p>
          <a:p>
            <a:r>
              <a:rPr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2.专时专用、讲求效益的习惯</a:t>
            </a:r>
          </a:p>
          <a:p>
            <a:r>
              <a:rPr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3.独立钻研、务求甚解的习惯</a:t>
            </a:r>
          </a:p>
          <a:p>
            <a:r>
              <a:rPr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4.善于请教的习惯</a:t>
            </a:r>
          </a:p>
          <a:p>
            <a:r>
              <a:rPr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5.查阅工具书和资料的习惯</a:t>
            </a:r>
          </a:p>
        </p:txBody>
      </p:sp>
      <p:sp>
        <p:nvSpPr>
          <p:cNvPr id="219" name=" 219"/>
          <p:cNvSpPr/>
          <p:nvPr/>
        </p:nvSpPr>
        <p:spPr>
          <a:xfrm>
            <a:off x="3097530" y="786765"/>
            <a:ext cx="5654040" cy="993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努力养成以下几个好习惯</a:t>
            </a:r>
          </a:p>
        </p:txBody>
      </p:sp>
      <p:pic>
        <p:nvPicPr>
          <p:cNvPr id="6" name="图片 5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068830"/>
            <a:ext cx="4251325" cy="426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9c4e36c31c1"/>
          <p:cNvPicPr>
            <a:picLocks noChangeAspect="1"/>
          </p:cNvPicPr>
          <p:nvPr/>
        </p:nvPicPr>
        <p:blipFill>
          <a:blip r:embed="rId2"/>
          <a:srcRect l="58034" t="60205" r="23777" b="4971"/>
          <a:stretch>
            <a:fillRect/>
          </a:stretch>
        </p:blipFill>
        <p:spPr>
          <a:xfrm rot="16020000">
            <a:off x="3451860" y="-1193800"/>
            <a:ext cx="5942965" cy="87566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21360000">
            <a:off x="3999865" y="1017905"/>
            <a:ext cx="5401310" cy="384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2"/>
                </a:solidFill>
                <a:latin typeface="汉仪乐喵体简" panose="00020600040101010101" charset="-122"/>
                <a:ea typeface="汉仪乐喵体简" panose="00020600040101010101" charset="-122"/>
              </a:rPr>
              <a:t>首先欢迎我们的同学返校，祝愿我们的同学：</a:t>
            </a:r>
            <a:endParaRPr lang="en-US" altLang="zh-CN" sz="3200" dirty="0">
              <a:solidFill>
                <a:schemeClr val="tx2"/>
              </a:solidFill>
              <a:latin typeface="汉仪乐喵体简" panose="00020600040101010101" charset="-122"/>
              <a:ea typeface="汉仪乐喵体简" panose="00020600040101010101" charset="-122"/>
            </a:endParaRPr>
          </a:p>
          <a:p>
            <a:pPr algn="ctr"/>
            <a:r>
              <a:rPr lang="zh-CN" altLang="en-US" sz="6000" dirty="0">
                <a:solidFill>
                  <a:schemeClr val="tx2"/>
                </a:solidFill>
                <a:latin typeface="汉仪乐喵体简" panose="00020600040101010101" charset="-122"/>
                <a:ea typeface="汉仪乐喵体简" panose="00020600040101010101" charset="-122"/>
              </a:rPr>
              <a:t>身体健康</a:t>
            </a:r>
            <a:endParaRPr lang="en-US" altLang="zh-CN" sz="6000" dirty="0">
              <a:solidFill>
                <a:schemeClr val="tx2"/>
              </a:solidFill>
              <a:latin typeface="汉仪乐喵体简" panose="00020600040101010101" charset="-122"/>
              <a:ea typeface="汉仪乐喵体简" panose="00020600040101010101" charset="-122"/>
            </a:endParaRPr>
          </a:p>
          <a:p>
            <a:pPr algn="ctr"/>
            <a:r>
              <a:rPr lang="zh-CN" altLang="en-US" sz="6000" dirty="0">
                <a:solidFill>
                  <a:schemeClr val="tx2"/>
                </a:solidFill>
                <a:latin typeface="汉仪乐喵体简" panose="00020600040101010101" charset="-122"/>
                <a:ea typeface="汉仪乐喵体简" panose="00020600040101010101" charset="-122"/>
              </a:rPr>
              <a:t>学习进步</a:t>
            </a:r>
            <a:endParaRPr lang="en-US" altLang="zh-CN" sz="6000" dirty="0">
              <a:solidFill>
                <a:schemeClr val="tx2"/>
              </a:solidFill>
              <a:latin typeface="汉仪乐喵体简" panose="00020600040101010101" charset="-122"/>
              <a:ea typeface="汉仪乐喵体简" panose="00020600040101010101" charset="-122"/>
            </a:endParaRPr>
          </a:p>
          <a:p>
            <a:pPr algn="ctr"/>
            <a:r>
              <a:rPr lang="zh-CN" altLang="en-US" sz="6000" dirty="0">
                <a:solidFill>
                  <a:schemeClr val="tx2"/>
                </a:solidFill>
                <a:latin typeface="汉仪乐喵体简" panose="00020600040101010101" charset="-122"/>
                <a:ea typeface="汉仪乐喵体简" panose="00020600040101010101" charset="-122"/>
              </a:rPr>
              <a:t>天天开心</a:t>
            </a:r>
          </a:p>
        </p:txBody>
      </p:sp>
      <p:pic>
        <p:nvPicPr>
          <p:cNvPr id="6" name="图片 5" descr="7f1f8852fc2c348ae61c8e8e9f74e5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360" y="3274060"/>
            <a:ext cx="5117465" cy="3649345"/>
          </a:xfrm>
          <a:prstGeom prst="rect">
            <a:avLst/>
          </a:prstGeom>
        </p:spPr>
      </p:pic>
      <p:pic>
        <p:nvPicPr>
          <p:cNvPr id="7" name="图片 6" descr="12"/>
          <p:cNvPicPr>
            <a:picLocks noChangeAspect="1"/>
          </p:cNvPicPr>
          <p:nvPr/>
        </p:nvPicPr>
        <p:blipFill>
          <a:blip r:embed="rId4"/>
          <a:srcRect t="48058"/>
          <a:stretch>
            <a:fillRect/>
          </a:stretch>
        </p:blipFill>
        <p:spPr>
          <a:xfrm>
            <a:off x="-558165" y="4298315"/>
            <a:ext cx="6276340" cy="30308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"/>
          <p:cNvPicPr>
            <a:picLocks noChangeAspect="1"/>
          </p:cNvPicPr>
          <p:nvPr/>
        </p:nvPicPr>
        <p:blipFill>
          <a:blip r:embed="rId2"/>
          <a:srcRect l="49506" r="4304"/>
          <a:stretch>
            <a:fillRect/>
          </a:stretch>
        </p:blipFill>
        <p:spPr>
          <a:xfrm>
            <a:off x="6499860" y="-48895"/>
            <a:ext cx="5703570" cy="6955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-522605" y="-389890"/>
            <a:ext cx="8207375" cy="663829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rot="20460000">
            <a:off x="1507490" y="1968184"/>
            <a:ext cx="2224088" cy="1138237"/>
          </a:xfrm>
        </p:spPr>
        <p:txBody>
          <a:bodyPr/>
          <a:lstStyle/>
          <a:p>
            <a:r>
              <a:rPr lang="zh-CN" altLang="zh-CN" sz="4800" b="1">
                <a:latin typeface="汉仪乐喵体简" panose="00020600040101010101" charset="-122"/>
                <a:ea typeface="汉仪乐喵体简" panose="00020600040101010101" charset="-122"/>
              </a:rPr>
              <a:t>问题：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 rot="20340000">
            <a:off x="1611630" y="2004695"/>
            <a:ext cx="4525645" cy="2860675"/>
          </a:xfrm>
        </p:spPr>
        <p:txBody>
          <a:bodyPr>
            <a:normAutofit fontScale="80000"/>
          </a:bodyPr>
          <a:lstStyle/>
          <a:p>
            <a:r>
              <a:rPr lang="zh-CN" altLang="zh-CN" sz="4000" b="1">
                <a:latin typeface="汉仪乐喵体简" panose="00020600040101010101" charset="-122"/>
                <a:ea typeface="汉仪乐喵体简" panose="00020600040101010101" charset="-122"/>
              </a:rPr>
              <a:t>每个人都渴望自己成功，老师也想大家都能成功。那么，要想真正取得成功，我们需具备那些条件呢？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8972d8a028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230" y="788035"/>
            <a:ext cx="12388215" cy="6219825"/>
          </a:xfrm>
          <a:prstGeom prst="rect">
            <a:avLst/>
          </a:prstGeom>
        </p:spPr>
      </p:pic>
      <p:pic>
        <p:nvPicPr>
          <p:cNvPr id="6149" name="图片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055" y="1728470"/>
            <a:ext cx="8446135" cy="26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6340" y="2080260"/>
            <a:ext cx="7739380" cy="1497330"/>
          </a:xfrm>
        </p:spPr>
        <p:txBody>
          <a:bodyPr>
            <a:noAutofit/>
          </a:bodyPr>
          <a:lstStyle/>
          <a:p>
            <a:r>
              <a:rPr lang="zh-CN" altLang="en-US" sz="6000" b="1" dirty="0">
                <a:solidFill>
                  <a:srgbClr val="3A99A5"/>
                </a:solidFill>
                <a:latin typeface="汉仪乐喵体简" panose="00020600040101010101" charset="-122"/>
                <a:ea typeface="汉仪乐喵体简" panose="00020600040101010101" charset="-122"/>
              </a:rPr>
              <a:t>成功的必备条件</a:t>
            </a: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4"/>
          <a:srcRect l="19553" t="4962" r="34614" b="70574"/>
          <a:stretch>
            <a:fillRect/>
          </a:stretch>
        </p:blipFill>
        <p:spPr>
          <a:xfrm rot="20880000">
            <a:off x="407670" y="606425"/>
            <a:ext cx="2552700" cy="246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79730" y="273685"/>
            <a:ext cx="11430635" cy="62141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65150" y="431165"/>
            <a:ext cx="11055985" cy="5897880"/>
          </a:xfrm>
          <a:prstGeom prst="roundRect">
            <a:avLst/>
          </a:prstGeom>
          <a:solidFill>
            <a:schemeClr val="bg2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 219"/>
          <p:cNvSpPr/>
          <p:nvPr/>
        </p:nvSpPr>
        <p:spPr>
          <a:xfrm>
            <a:off x="3097530" y="786765"/>
            <a:ext cx="5654040" cy="993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决定成功与失败的因素</a:t>
            </a:r>
          </a:p>
        </p:txBody>
      </p:sp>
      <p:sp>
        <p:nvSpPr>
          <p:cNvPr id="167" name=" 167"/>
          <p:cNvSpPr/>
          <p:nvPr/>
        </p:nvSpPr>
        <p:spPr>
          <a:xfrm>
            <a:off x="899795" y="2142490"/>
            <a:ext cx="3860800" cy="3959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223010" y="2242820"/>
            <a:ext cx="3627755" cy="3392170"/>
          </a:xfrm>
          <a:prstGeom prst="rect">
            <a:avLst/>
          </a:prstGeom>
          <a:noFill/>
        </p:spPr>
        <p:txBody>
          <a:bodyPr lIns="90000" tIns="46800" rIns="90000" bIns="4680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eaLnBrk="0" hangingPunct="0">
              <a:lnSpc>
                <a:spcPct val="130000"/>
              </a:lnSpc>
              <a:defRPr/>
            </a:pPr>
            <a:r>
              <a:rPr b="1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成功九大要素：</a:t>
            </a:r>
            <a:endParaRPr noProof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①为人有幽默感；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②待人处事温文尔雅；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③注重友情、热心；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④与同事真诚合作；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⑤仪表大方；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⑥人格平衡发展；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⑦富于想象力；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⑧有克服任何困难的勇气；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⑨有必胜的坚强毅力。 </a:t>
            </a:r>
            <a:r>
              <a:rPr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</a:p>
        </p:txBody>
      </p:sp>
      <p:sp>
        <p:nvSpPr>
          <p:cNvPr id="8" name=" 167"/>
          <p:cNvSpPr/>
          <p:nvPr/>
        </p:nvSpPr>
        <p:spPr>
          <a:xfrm>
            <a:off x="7212330" y="2142490"/>
            <a:ext cx="3860800" cy="3959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535545" y="2242820"/>
            <a:ext cx="3433445" cy="3392170"/>
          </a:xfrm>
          <a:prstGeom prst="rect">
            <a:avLst/>
          </a:prstGeom>
          <a:noFill/>
        </p:spPr>
        <p:txBody>
          <a:bodyPr lIns="90000" tIns="46800" rIns="90000" bIns="4680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eaLnBrk="0" hangingPunct="0">
              <a:lnSpc>
                <a:spcPct val="130000"/>
              </a:lnSpc>
              <a:defRPr/>
            </a:pPr>
            <a:r>
              <a:rPr b="1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失败九大因素：</a:t>
            </a:r>
            <a:endParaRPr sz="1600" noProof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①言行孤僻，不善与人合作；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②言而无信；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③脾气古怪无常；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④处事敷衍，工作丢三落四；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⑤自负，目空一切；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⑥惹是生非，胆大妄为；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⑦看不起同事，自诩天下无双；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⑧不求进取，懒惰；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sz="16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⑨不尊重别人建议，亦不接受别人的意见。</a:t>
            </a:r>
          </a:p>
        </p:txBody>
      </p:sp>
      <p:pic>
        <p:nvPicPr>
          <p:cNvPr id="18438" name="图片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2880" y="2498408"/>
            <a:ext cx="346710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ldLvl="0" animBg="1"/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79730" y="273685"/>
            <a:ext cx="11430635" cy="62141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65150" y="431165"/>
            <a:ext cx="11055985" cy="5897880"/>
          </a:xfrm>
          <a:prstGeom prst="roundRect">
            <a:avLst/>
          </a:prstGeom>
          <a:solidFill>
            <a:schemeClr val="bg2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001260" y="3341370"/>
            <a:ext cx="501904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   </a:t>
            </a:r>
          </a:p>
          <a:p>
            <a:r>
              <a:rPr lang="zh-CN" altLang="zh-CN" sz="2400" dirty="0">
                <a:solidFill>
                  <a:srgbClr val="002060"/>
                </a:solidFill>
                <a:sym typeface="+mn-ea"/>
              </a:rPr>
              <a:t>世界上没有失败，只是暂时还没找到方法。上帝的延迟并不是上帝的拒绝，成功就在与最后一次的坚持之中，坚持不懈，终会成功！</a:t>
            </a:r>
            <a:endParaRPr lang="zh-CN" altLang="zh-CN" sz="2400" dirty="0">
              <a:solidFill>
                <a:srgbClr val="002060"/>
              </a:solidFill>
            </a:endParaRPr>
          </a:p>
          <a:p>
            <a:endParaRPr sz="2400" dirty="0"/>
          </a:p>
        </p:txBody>
      </p:sp>
      <p:pic>
        <p:nvPicPr>
          <p:cNvPr id="6149" name="图片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675" y="720725"/>
            <a:ext cx="9565005" cy="214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217420" y="1287145"/>
            <a:ext cx="78028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000" b="1" dirty="0">
                <a:solidFill>
                  <a:srgbClr val="3A99A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相信自己，坚持不懈！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11191" b="5929"/>
          <a:stretch>
            <a:fillRect/>
          </a:stretch>
        </p:blipFill>
        <p:spPr>
          <a:xfrm>
            <a:off x="2058035" y="2994660"/>
            <a:ext cx="268033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36245"/>
            <a:ext cx="10057765" cy="59861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86602" y="2086948"/>
            <a:ext cx="7419703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龙应台写给儿子安德烈的一段话“为什么要读书”也在微信微博上疯转：</a:t>
            </a:r>
          </a:p>
          <a:p>
            <a:pPr eaLnBrk="0" hangingPunct="0"/>
            <a:r>
              <a:rPr lang="zh-CN" altLang="en-US" sz="2400" b="1" dirty="0">
                <a:solidFill>
                  <a:srgbClr val="3A99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孩子，我要求你读书用功，不是因为我要你跟别人比成绩，而是因为，我希望你将来会拥有选择的权利，选择有意义、有时间的工作，而不是被迫谋生。当你的工作在你心中有意义，你就有成就感。当你的工作给你时间，不剥夺你的生活，你就有尊严。成就感和尊严，给你快乐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图片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5145" y="1125855"/>
            <a:ext cx="6590665" cy="39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5945e27c797af"/>
          <p:cNvPicPr>
            <a:picLocks noChangeAspect="1"/>
          </p:cNvPicPr>
          <p:nvPr/>
        </p:nvPicPr>
        <p:blipFill>
          <a:blip r:embed="rId3"/>
          <a:srcRect l="26512" t="9268" r="19047" b="66692"/>
          <a:stretch>
            <a:fillRect/>
          </a:stretch>
        </p:blipFill>
        <p:spPr>
          <a:xfrm>
            <a:off x="3717290" y="1503045"/>
            <a:ext cx="4880610" cy="3233420"/>
          </a:xfrm>
          <a:prstGeom prst="rect">
            <a:avLst/>
          </a:prstGeom>
        </p:spPr>
      </p:pic>
      <p:pic>
        <p:nvPicPr>
          <p:cNvPr id="5" name="图片 4" descr="5945e27c797af"/>
          <p:cNvPicPr>
            <a:picLocks noChangeAspect="1"/>
          </p:cNvPicPr>
          <p:nvPr/>
        </p:nvPicPr>
        <p:blipFill>
          <a:blip r:embed="rId3"/>
          <a:srcRect l="85741" t="11676" r="964" b="77244"/>
          <a:stretch>
            <a:fillRect/>
          </a:stretch>
        </p:blipFill>
        <p:spPr>
          <a:xfrm>
            <a:off x="7568565" y="1657350"/>
            <a:ext cx="1191895" cy="1490345"/>
          </a:xfrm>
          <a:prstGeom prst="rect">
            <a:avLst/>
          </a:prstGeom>
        </p:spPr>
      </p:pic>
      <p:pic>
        <p:nvPicPr>
          <p:cNvPr id="6" name="图片 5" descr="5945e27c797af"/>
          <p:cNvPicPr>
            <a:picLocks noChangeAspect="1"/>
          </p:cNvPicPr>
          <p:nvPr/>
        </p:nvPicPr>
        <p:blipFill>
          <a:blip r:embed="rId3"/>
          <a:srcRect l="37363" t="38496" r="26966" b="47715"/>
          <a:stretch>
            <a:fillRect/>
          </a:stretch>
        </p:blipFill>
        <p:spPr>
          <a:xfrm>
            <a:off x="2419985" y="1503045"/>
            <a:ext cx="3197860" cy="18548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05225" y="4208780"/>
            <a:ext cx="5248910" cy="1500505"/>
            <a:chOff x="1746250" y="3260725"/>
            <a:chExt cx="2513013" cy="709613"/>
          </a:xfrm>
        </p:grpSpPr>
        <p:pic>
          <p:nvPicPr>
            <p:cNvPr id="6151" name="图片 6" descr="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46250" y="3260725"/>
              <a:ext cx="1406525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图片 7" descr="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2738" y="3260725"/>
              <a:ext cx="1406525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119245" y="4530090"/>
            <a:ext cx="5225415" cy="404495"/>
          </a:xfrm>
        </p:spPr>
        <p:txBody>
          <a:bodyPr>
            <a:no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   谢   观   看</a:t>
            </a:r>
          </a:p>
        </p:txBody>
      </p:sp>
      <p:pic>
        <p:nvPicPr>
          <p:cNvPr id="10" name="图片 9" descr="2"/>
          <p:cNvPicPr>
            <a:picLocks noChangeAspect="1"/>
          </p:cNvPicPr>
          <p:nvPr/>
        </p:nvPicPr>
        <p:blipFill>
          <a:blip r:embed="rId5"/>
          <a:srcRect l="19553" t="4962" r="34614" b="70574"/>
          <a:stretch>
            <a:fillRect/>
          </a:stretch>
        </p:blipFill>
        <p:spPr>
          <a:xfrm rot="20880000">
            <a:off x="1233805" y="3010535"/>
            <a:ext cx="2552700" cy="2460625"/>
          </a:xfrm>
          <a:prstGeom prst="rect">
            <a:avLst/>
          </a:prstGeom>
        </p:spPr>
      </p:pic>
      <p:pic>
        <p:nvPicPr>
          <p:cNvPr id="11" name="图片 10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80000">
            <a:off x="8477250" y="1531620"/>
            <a:ext cx="2186305" cy="283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 descr="2"/>
          <p:cNvPicPr>
            <a:picLocks noChangeAspect="1" noChangeArrowheads="1"/>
          </p:cNvPicPr>
          <p:nvPr/>
        </p:nvPicPr>
        <p:blipFill>
          <a:blip r:embed="rId2"/>
          <a:srcRect l="12610" t="16897" r="11005" b="19870"/>
          <a:stretch>
            <a:fillRect/>
          </a:stretch>
        </p:blipFill>
        <p:spPr bwMode="auto">
          <a:xfrm>
            <a:off x="2650490" y="748030"/>
            <a:ext cx="8067040" cy="604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3475" y="1867535"/>
            <a:ext cx="3592830" cy="1014095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汉仪乐喵体简" panose="00020600040101010101" charset="-122"/>
                <a:ea typeface="汉仪乐喵体简" panose="00020600040101010101" charset="-122"/>
              </a:rPr>
              <a:t>目 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75522" y="2240821"/>
            <a:ext cx="11029615" cy="3678303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汉仪乐喵体简" panose="00020600040101010101" charset="-122"/>
                <a:ea typeface="汉仪乐喵体简" panose="00020600040101010101" charset="-122"/>
              </a:rPr>
              <a:t>成功在于坚持</a:t>
            </a:r>
            <a:endParaRPr lang="en-US" altLang="zh-CN" sz="2800" dirty="0">
              <a:latin typeface="汉仪乐喵体简" panose="00020600040101010101" charset="-122"/>
              <a:ea typeface="汉仪乐喵体简" panose="00020600040101010101" charset="-122"/>
            </a:endParaRPr>
          </a:p>
          <a:p>
            <a:r>
              <a:rPr lang="zh-CN" altLang="en-US" sz="2800" dirty="0">
                <a:latin typeface="汉仪乐喵体简" panose="00020600040101010101" charset="-122"/>
                <a:ea typeface="汉仪乐喵体简" panose="00020600040101010101" charset="-122"/>
              </a:rPr>
              <a:t>计划是实现目标的前提</a:t>
            </a:r>
            <a:endParaRPr lang="en-US" altLang="zh-CN" sz="2800" dirty="0">
              <a:latin typeface="汉仪乐喵体简" panose="00020600040101010101" charset="-122"/>
              <a:ea typeface="汉仪乐喵体简" panose="00020600040101010101" charset="-122"/>
            </a:endParaRPr>
          </a:p>
          <a:p>
            <a:r>
              <a:rPr lang="zh-CN" altLang="en-US" sz="2800" dirty="0">
                <a:latin typeface="汉仪乐喵体简" panose="00020600040101010101" charset="-122"/>
                <a:ea typeface="汉仪乐喵体简" panose="00020600040101010101" charset="-122"/>
              </a:rPr>
              <a:t>制定适合自己的学习计划</a:t>
            </a:r>
            <a:endParaRPr lang="en-US" altLang="zh-CN" sz="2800" dirty="0">
              <a:latin typeface="汉仪乐喵体简" panose="00020600040101010101" charset="-122"/>
              <a:ea typeface="汉仪乐喵体简" panose="00020600040101010101" charset="-122"/>
            </a:endParaRPr>
          </a:p>
          <a:p>
            <a:r>
              <a:rPr lang="zh-CN" altLang="en-US" sz="2800" dirty="0">
                <a:latin typeface="汉仪乐喵体简" panose="00020600040101010101" charset="-122"/>
                <a:ea typeface="汉仪乐喵体简" panose="00020600040101010101" charset="-122"/>
              </a:rPr>
              <a:t>计划之外的事情</a:t>
            </a:r>
            <a:endParaRPr lang="en-US" altLang="zh-CN" sz="2800" dirty="0">
              <a:latin typeface="汉仪乐喵体简" panose="00020600040101010101" charset="-122"/>
              <a:ea typeface="汉仪乐喵体简" panose="00020600040101010101" charset="-122"/>
            </a:endParaRPr>
          </a:p>
          <a:p>
            <a:r>
              <a:rPr lang="zh-CN" altLang="en-US" sz="2800" dirty="0">
                <a:latin typeface="汉仪乐喵体简" panose="00020600040101010101" charset="-122"/>
                <a:ea typeface="汉仪乐喵体简" panose="00020600040101010101" charset="-122"/>
              </a:rPr>
              <a:t>成功的必备条件</a:t>
            </a:r>
          </a:p>
        </p:txBody>
      </p:sp>
      <p:pic>
        <p:nvPicPr>
          <p:cNvPr id="5" name="图片 4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663700" y="-251460"/>
            <a:ext cx="6436995" cy="7146925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960" y="2867660"/>
            <a:ext cx="2355850" cy="305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8972d8a028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230" y="788035"/>
            <a:ext cx="12388215" cy="6219825"/>
          </a:xfrm>
          <a:prstGeom prst="rect">
            <a:avLst/>
          </a:prstGeom>
        </p:spPr>
      </p:pic>
      <p:pic>
        <p:nvPicPr>
          <p:cNvPr id="6149" name="图片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055" y="1728470"/>
            <a:ext cx="7856855" cy="26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3155" y="2223135"/>
            <a:ext cx="6605905" cy="1497330"/>
          </a:xfrm>
        </p:spPr>
        <p:txBody>
          <a:bodyPr>
            <a:noAutofit/>
          </a:bodyPr>
          <a:lstStyle/>
          <a:p>
            <a:r>
              <a:rPr lang="zh-CN" altLang="en-US" sz="7200" b="1" dirty="0">
                <a:solidFill>
                  <a:srgbClr val="3A99A5"/>
                </a:solidFill>
                <a:latin typeface="汉仪乐喵体简" panose="00020600040101010101" charset="-122"/>
                <a:ea typeface="汉仪乐喵体简" panose="00020600040101010101" charset="-122"/>
              </a:rPr>
              <a:t>成功在于坚持</a:t>
            </a: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4"/>
          <a:srcRect l="19553" t="4962" r="34614" b="70574"/>
          <a:stretch>
            <a:fillRect/>
          </a:stretch>
        </p:blipFill>
        <p:spPr>
          <a:xfrm rot="20880000">
            <a:off x="384810" y="788035"/>
            <a:ext cx="2552700" cy="246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35610"/>
            <a:ext cx="10057765" cy="59861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72055" y="1583690"/>
            <a:ext cx="7247255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开学第一天，古希腊大哲学家苏格拉底对学生们说：“今天咱们只学一件最简单也是最最容易做的事儿。每人把胳膊尽量往前甩，然后再尽量往后甩。”说着，苏格拉底示范了一遍。“从今天开始，每天做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下。大家能做到吗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?”</a:t>
            </a:r>
          </a:p>
          <a:p>
            <a:endParaRPr lang="en-US" altLang="zh-CN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学生们都笑了。这么简单的事，有什么做不到的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过了一个月，苏格拉底问学生们：“每天甩手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下，哪些同学坚持了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?”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％的同学骄傲地举起了手。</a:t>
            </a:r>
            <a:endParaRPr lang="en-US" altLang="zh-CN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又过了一个月，苏格拉底又问，这回，坚持下来的学生只剩下八成。</a:t>
            </a:r>
            <a:endParaRPr lang="en-US" altLang="zh-CN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一年过后，苏格拉底再一次问大家：“请告诉我，最简单的甩手运动，还有哪几位同学坚持了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?”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这时，整个教室里，只有一人举起了手。这个学生就是后来成为古希腊另一位大哲学家的柏拉图。</a:t>
            </a:r>
          </a:p>
          <a:p>
            <a:endParaRPr lang="zh-CN" altLang="en-US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60" y="-1046480"/>
            <a:ext cx="9672320" cy="78225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 rot="720000">
            <a:off x="4836795" y="1499870"/>
            <a:ext cx="5123180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汉仪乐喵体简" panose="00020600040101010101" charset="-122"/>
                <a:ea typeface="汉仪乐喵体简" panose="00020600040101010101" charset="-122"/>
                <a:cs typeface="汉仪乐喵体简" panose="00020600040101010101" charset="-122"/>
              </a:rPr>
              <a:t>    </a:t>
            </a:r>
            <a:r>
              <a:rPr lang="zh-CN" altLang="en-US" sz="2800" dirty="0">
                <a:latin typeface="汉仪乐喵体简" panose="00020600040101010101" charset="-122"/>
                <a:ea typeface="汉仪乐喵体简" panose="00020600040101010101" charset="-122"/>
                <a:cs typeface="汉仪乐喵体简" panose="00020600040101010101" charset="-122"/>
              </a:rPr>
              <a:t>世间最容易的事是坚持，最难的事也是坚持。说它容易，是因为只要愿意做，人人能做到；说它难，是因为真正能做到的，终究只是少数人。</a:t>
            </a:r>
          </a:p>
          <a:p>
            <a:r>
              <a:rPr lang="zh-CN" altLang="en-US" sz="2800" dirty="0">
                <a:latin typeface="汉仪乐喵体简" panose="00020600040101010101" charset="-122"/>
                <a:ea typeface="汉仪乐喵体简" panose="00020600040101010101" charset="-122"/>
                <a:cs typeface="汉仪乐喵体简" panose="00020600040101010101" charset="-122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汉仪乐喵体简" panose="00020600040101010101" charset="-122"/>
                <a:ea typeface="汉仪乐喵体简" panose="00020600040101010101" charset="-122"/>
                <a:cs typeface="汉仪乐喵体简" panose="00020600040101010101" charset="-122"/>
              </a:rPr>
              <a:t>成功在于坚持，</a:t>
            </a:r>
            <a:r>
              <a:rPr lang="zh-CN" altLang="en-US" sz="2800" dirty="0">
                <a:latin typeface="汉仪乐喵体简" panose="00020600040101010101" charset="-122"/>
                <a:ea typeface="汉仪乐喵体简" panose="00020600040101010101" charset="-122"/>
                <a:cs typeface="汉仪乐喵体简" panose="00020600040101010101" charset="-122"/>
              </a:rPr>
              <a:t>这是一个并不神秘的秘诀。</a:t>
            </a: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rcRect t="37741"/>
          <a:stretch>
            <a:fillRect/>
          </a:stretch>
        </p:blipFill>
        <p:spPr>
          <a:xfrm>
            <a:off x="-385445" y="3725545"/>
            <a:ext cx="6687185" cy="3406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8972d8a028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230" y="788035"/>
            <a:ext cx="12388215" cy="6219825"/>
          </a:xfrm>
          <a:prstGeom prst="rect">
            <a:avLst/>
          </a:prstGeom>
        </p:spPr>
      </p:pic>
      <p:pic>
        <p:nvPicPr>
          <p:cNvPr id="6149" name="图片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055" y="1728470"/>
            <a:ext cx="8446135" cy="26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7390" y="2165350"/>
            <a:ext cx="7150100" cy="1497330"/>
          </a:xfrm>
        </p:spPr>
        <p:txBody>
          <a:bodyPr>
            <a:noAutofit/>
          </a:bodyPr>
          <a:lstStyle/>
          <a:p>
            <a:r>
              <a:rPr lang="zh-CN" altLang="en-US" sz="5400" b="1" dirty="0">
                <a:solidFill>
                  <a:srgbClr val="3A99A5"/>
                </a:solidFill>
                <a:latin typeface="汉仪乐喵体简" panose="00020600040101010101" charset="-122"/>
                <a:ea typeface="汉仪乐喵体简" panose="00020600040101010101" charset="-122"/>
              </a:rPr>
              <a:t>计划是实现目标的前提</a:t>
            </a: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4"/>
          <a:srcRect l="19553" t="4962" r="34614" b="70574"/>
          <a:stretch>
            <a:fillRect/>
          </a:stretch>
        </p:blipFill>
        <p:spPr>
          <a:xfrm rot="20880000">
            <a:off x="452755" y="606425"/>
            <a:ext cx="2552700" cy="246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79730" y="273685"/>
            <a:ext cx="11430635" cy="62141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65150" y="431165"/>
            <a:ext cx="11055985" cy="5897880"/>
          </a:xfrm>
          <a:prstGeom prst="roundRect">
            <a:avLst/>
          </a:prstGeom>
          <a:solidFill>
            <a:schemeClr val="bg2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14211" y="1691091"/>
            <a:ext cx="6096000" cy="34766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无聊赖地坐在桌前，对着那一摞摞厚重的教科书、参考书、习题册呆望了一会儿，从中捡出一本，乱翻了几页，从中挑出一道题，结果半个小时也没能做出结果，然后只有没好气地把它再丢回书堆中去，再捡起一本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在这简单的重复劳动中，时间匆匆而过。</a:t>
            </a:r>
          </a:p>
          <a:p>
            <a:b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这样的经历，你是否有过？这是心理空虚和急躁的表现：一方面想抓紧时间，努力学习；另一方面，又常常举棋不定，不知从何下手，往往由于一些小难题而自暴自弃。 </a:t>
            </a:r>
          </a:p>
        </p:txBody>
      </p:sp>
      <p:pic>
        <p:nvPicPr>
          <p:cNvPr id="11270" name="图片 4" descr="318f35a8209220e41caf68334584bf55 (1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13345" y="1299845"/>
            <a:ext cx="369443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"/>
          <p:cNvPicPr>
            <a:picLocks noChangeAspect="1"/>
          </p:cNvPicPr>
          <p:nvPr/>
        </p:nvPicPr>
        <p:blipFill>
          <a:blip r:embed="rId2"/>
          <a:srcRect l="49506" r="4304"/>
          <a:stretch>
            <a:fillRect/>
          </a:stretch>
        </p:blipFill>
        <p:spPr>
          <a:xfrm>
            <a:off x="6499860" y="-48895"/>
            <a:ext cx="5703570" cy="6955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-522605" y="-389890"/>
            <a:ext cx="8207375" cy="6638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rot="20460000">
            <a:off x="1507490" y="2133284"/>
            <a:ext cx="2224088" cy="1138237"/>
          </a:xfrm>
        </p:spPr>
        <p:txBody>
          <a:bodyPr/>
          <a:lstStyle/>
          <a:p>
            <a:r>
              <a:rPr lang="zh-CN" altLang="zh-CN" sz="4800" b="1">
                <a:latin typeface="汉仪乐喵体简" panose="00020600040101010101" charset="-122"/>
                <a:ea typeface="汉仪乐喵体简" panose="00020600040101010101" charset="-122"/>
              </a:rPr>
              <a:t>问题：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 rot="20340000">
            <a:off x="1678305" y="2365375"/>
            <a:ext cx="4525645" cy="2487930"/>
          </a:xfrm>
        </p:spPr>
        <p:txBody>
          <a:bodyPr/>
          <a:lstStyle/>
          <a:p>
            <a:r>
              <a:rPr lang="zh-CN" altLang="zh-CN" sz="4000" b="1">
                <a:latin typeface="汉仪乐喵体简" panose="00020600040101010101" charset="-122"/>
                <a:ea typeface="汉仪乐喵体简" panose="00020600040101010101" charset="-122"/>
              </a:rPr>
              <a:t>面对这种困境，我们该采取怎样的办法？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f"/>
  <p:tag name="KSO_WM_UNIT_INDEX" val="1_1"/>
  <p:tag name="KSO_WM_UNIT_LAYERLEVEL" val="1_1"/>
  <p:tag name="KSO_WM_UNIT_VALUE" val="84"/>
  <p:tag name="KSO_WM_UNIT_HIGHLIGHT" val="0"/>
  <p:tag name="KSO_WM_UNIT_COMPATIBLE" val="0"/>
  <p:tag name="KSO_WM_UNIT_CLEAR" val="0"/>
  <p:tag name="KSO_WM_UNIT_PRESET_TEXT" val="请在此输入您的文本。请在此输入您的文本。请在此输入您的文本。请在此输入您的文本。请在此输入您的文本。请在此输入您的文本。请在此输入您的文本。请在此输入您的文本。"/>
  <p:tag name="KSO_WM_TEMPLATE_CATEGORY" val="custom"/>
  <p:tag name="KSO_WM_TEMPLATE_INDEX" val="20177907"/>
  <p:tag name="KSO_WM_UNIT_ID" val="custom20177907_24*h_f*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f"/>
  <p:tag name="KSO_WM_UNIT_INDEX" val="1_1"/>
  <p:tag name="KSO_WM_UNIT_LAYERLEVEL" val="1_1"/>
  <p:tag name="KSO_WM_UNIT_VALUE" val="84"/>
  <p:tag name="KSO_WM_UNIT_HIGHLIGHT" val="0"/>
  <p:tag name="KSO_WM_UNIT_COMPATIBLE" val="0"/>
  <p:tag name="KSO_WM_UNIT_CLEAR" val="0"/>
  <p:tag name="KSO_WM_UNIT_PRESET_TEXT" val="请在此输入您的文本。请在此输入您的文本。请在此输入您的文本。请在此输入您的文本。请在此输入您的文本。请在此输入您的文本。请在此输入您的文本。请在此输入您的文本。"/>
  <p:tag name="KSO_WM_TEMPLATE_CATEGORY" val="custom"/>
  <p:tag name="KSO_WM_TEMPLATE_INDEX" val="20177907"/>
  <p:tag name="KSO_WM_UNIT_ID" val="custom20177907_24*h_f*1_1"/>
</p:tagLst>
</file>

<file path=ppt/theme/theme1.xml><?xml version="1.0" encoding="utf-8"?>
<a:theme xmlns:a="http://schemas.openxmlformats.org/drawingml/2006/main" name="红利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自定义 4">
      <a:majorFont>
        <a:latin typeface="Garamond"/>
        <a:ea typeface="思源黑体 CN Bold"/>
        <a:cs typeface=""/>
      </a:majorFont>
      <a:minorFont>
        <a:latin typeface="Garamond"/>
        <a:ea typeface="等线"/>
        <a:cs typeface="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TM03457464[[fn=红利]]</Template>
  <TotalTime>0</TotalTime>
  <Words>1019</Words>
  <Application>Microsoft Office PowerPoint</Application>
  <PresentationFormat>宽屏</PresentationFormat>
  <Paragraphs>85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汉仪乐喵体简</vt:lpstr>
      <vt:lpstr>微软雅黑</vt:lpstr>
      <vt:lpstr>Arial</vt:lpstr>
      <vt:lpstr>Calibri</vt:lpstr>
      <vt:lpstr>Garamond</vt:lpstr>
      <vt:lpstr>Wingdings 2</vt:lpstr>
      <vt:lpstr>红利</vt:lpstr>
      <vt:lpstr>PowerPoint 演示文稿</vt:lpstr>
      <vt:lpstr>PowerPoint 演示文稿</vt:lpstr>
      <vt:lpstr>目 录</vt:lpstr>
      <vt:lpstr>成功在于坚持</vt:lpstr>
      <vt:lpstr>PowerPoint 演示文稿</vt:lpstr>
      <vt:lpstr>PowerPoint 演示文稿</vt:lpstr>
      <vt:lpstr>计划是实现目标的前提</vt:lpstr>
      <vt:lpstr>PowerPoint 演示文稿</vt:lpstr>
      <vt:lpstr>问题：</vt:lpstr>
      <vt:lpstr>PowerPoint 演示文稿</vt:lpstr>
      <vt:lpstr>问题：</vt:lpstr>
      <vt:lpstr>制定适合自己的学习计划</vt:lpstr>
      <vt:lpstr>PowerPoint 演示文稿</vt:lpstr>
      <vt:lpstr>PowerPoint 演示文稿</vt:lpstr>
      <vt:lpstr>问题：</vt:lpstr>
      <vt:lpstr>PowerPoint 演示文稿</vt:lpstr>
      <vt:lpstr>问题：</vt:lpstr>
      <vt:lpstr>计划之外的事情</vt:lpstr>
      <vt:lpstr>PowerPoint 演示文稿</vt:lpstr>
      <vt:lpstr>问题：</vt:lpstr>
      <vt:lpstr>成功的必备条件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新学期 新起点 新计划</dc:title>
  <dc:creator/>
  <cp:lastModifiedBy>天 下</cp:lastModifiedBy>
  <cp:revision>22</cp:revision>
  <dcterms:created xsi:type="dcterms:W3CDTF">2018-08-02T02:32:00Z</dcterms:created>
  <dcterms:modified xsi:type="dcterms:W3CDTF">2021-01-04T15:16:20Z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