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5" r:id="rId2"/>
    <p:sldId id="266" r:id="rId3"/>
    <p:sldId id="261" r:id="rId4"/>
    <p:sldId id="262" r:id="rId5"/>
    <p:sldId id="263" r:id="rId6"/>
    <p:sldId id="264" r:id="rId7"/>
    <p:sldId id="267" r:id="rId8"/>
    <p:sldId id="256" r:id="rId9"/>
    <p:sldId id="258" r:id="rId10"/>
    <p:sldId id="259" r:id="rId11"/>
    <p:sldId id="260" r:id="rId12"/>
    <p:sldId id="268" r:id="rId13"/>
    <p:sldId id="257" r:id="rId14"/>
    <p:sldId id="269" r:id="rId15"/>
    <p:sldId id="274" r:id="rId16"/>
    <p:sldId id="275" r:id="rId17"/>
    <p:sldId id="276" r:id="rId18"/>
    <p:sldId id="277" r:id="rId19"/>
    <p:sldId id="278" r:id="rId20"/>
    <p:sldId id="270" r:id="rId21"/>
    <p:sldId id="279" r:id="rId22"/>
    <p:sldId id="271" r:id="rId23"/>
    <p:sldId id="272" r:id="rId24"/>
    <p:sldId id="273" r:id="rId25"/>
    <p:sldId id="281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DAE"/>
    <a:srgbClr val="00B8DE"/>
    <a:srgbClr val="FF9900"/>
    <a:srgbClr val="58B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6895-9FF9-49C1-A86E-CEE331E6DC1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63C6-9AA5-4C01-AF2B-E97725E17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63C6-9AA5-4C01-AF2B-E97725E17A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63C6-9AA5-4C01-AF2B-E97725E17AF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F878-DAE3-437F-A9B8-A44D5A4017A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F6B5-7503-40F9-A55E-5B38AF659B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1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22407" y="1205090"/>
            <a:ext cx="7565792" cy="4029805"/>
          </a:xfrm>
          <a:prstGeom prst="rect">
            <a:avLst/>
          </a:prstGeom>
        </p:spPr>
      </p:pic>
      <p:pic>
        <p:nvPicPr>
          <p:cNvPr id="7" name="PA_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13515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MH_Number_1"/>
          <p:cNvSpPr/>
          <p:nvPr>
            <p:custDataLst>
              <p:tags r:id="rId1"/>
            </p:custDataLst>
          </p:nvPr>
        </p:nvSpPr>
        <p:spPr>
          <a:xfrm>
            <a:off x="325862" y="245097"/>
            <a:ext cx="639925" cy="64260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3091" y="364479"/>
            <a:ext cx="285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35DAE"/>
                </a:solidFill>
                <a:cs typeface="+mn-ea"/>
                <a:sym typeface="+mn-lt"/>
              </a:rPr>
              <a:t>特殊性能夏令营</a:t>
            </a:r>
            <a:endParaRPr lang="zh-TW" altLang="en-US" sz="2800" b="1" dirty="0">
              <a:solidFill>
                <a:srgbClr val="235DAE"/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动物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38492" y="5403273"/>
            <a:ext cx="1537855" cy="1537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363" y="4128655"/>
            <a:ext cx="2523503" cy="25235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42473" y="1842431"/>
            <a:ext cx="3275573" cy="104855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09091" y="2125372"/>
            <a:ext cx="183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减肥夏令营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61200" y="2589235"/>
            <a:ext cx="3275573" cy="10485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27818" y="2872176"/>
            <a:ext cx="183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军训夏令营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80259" y="4478072"/>
            <a:ext cx="3275573" cy="104855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79022" y="4771514"/>
            <a:ext cx="24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商业媒体夏令营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9734" y="265963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235DAE"/>
                </a:solidFill>
                <a:cs typeface="+mn-ea"/>
                <a:sym typeface="+mn-lt"/>
              </a:rPr>
              <a:t>儿 童 拓 展 夏 令 营 收 费 标 准 </a:t>
            </a:r>
          </a:p>
        </p:txBody>
      </p:sp>
      <p:pic>
        <p:nvPicPr>
          <p:cNvPr id="6" name="图片 5" descr="图片包含 时钟, 室内, 手表, 就坐&#10;&#10;已生成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76339">
            <a:off x="443265" y="1091593"/>
            <a:ext cx="6002268" cy="20598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21320441">
            <a:off x="2474582" y="2272146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35DAE"/>
                </a:solidFill>
                <a:cs typeface="+mn-ea"/>
                <a:sym typeface="+mn-lt"/>
              </a:rPr>
              <a:t>欢迎报名</a:t>
            </a:r>
          </a:p>
        </p:txBody>
      </p:sp>
      <p:pic>
        <p:nvPicPr>
          <p:cNvPr id="11" name="图片 10" descr="图片包含 运输, 气球, 航空器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9733" y="4981621"/>
            <a:ext cx="1611285" cy="1610416"/>
          </a:xfrm>
          <a:prstGeom prst="rect">
            <a:avLst/>
          </a:prstGeom>
        </p:spPr>
      </p:pic>
      <p:pic>
        <p:nvPicPr>
          <p:cNvPr id="13" name="图片 12" descr="图片包含 室内, 天空, 墙壁, 餐桌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51866" y="5050559"/>
            <a:ext cx="2540380" cy="180744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61319" y="3717906"/>
            <a:ext cx="4222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儿 童 拓 展 夏 令 营 收 费 杼 准 </a:t>
            </a:r>
          </a:p>
          <a:p>
            <a:r>
              <a:rPr lang="en-US" altLang="zh-CN" sz="1400" dirty="0">
                <a:cs typeface="+mn-ea"/>
                <a:sym typeface="+mn-lt"/>
              </a:rPr>
              <a:t>1.  A </a:t>
            </a:r>
            <a:r>
              <a:rPr lang="zh-CN" altLang="en-US" sz="1400" dirty="0">
                <a:cs typeface="+mn-ea"/>
                <a:sym typeface="+mn-lt"/>
              </a:rPr>
              <a:t>套 </a:t>
            </a:r>
            <a:r>
              <a:rPr lang="en-US" altLang="zh-CN" sz="1400" dirty="0">
                <a:cs typeface="+mn-ea"/>
                <a:sym typeface="+mn-lt"/>
              </a:rPr>
              <a:t>1600 </a:t>
            </a:r>
            <a:r>
              <a:rPr lang="zh-CN" altLang="en-US" sz="1400" dirty="0">
                <a:cs typeface="+mn-ea"/>
                <a:sym typeface="+mn-lt"/>
              </a:rPr>
              <a:t>元 </a:t>
            </a:r>
            <a:r>
              <a:rPr lang="en-US" altLang="zh-CN" sz="1400" dirty="0">
                <a:cs typeface="+mn-ea"/>
                <a:sym typeface="+mn-lt"/>
              </a:rPr>
              <a:t>/ </a:t>
            </a:r>
            <a:r>
              <a:rPr lang="zh-CN" altLang="en-US" sz="1400" dirty="0">
                <a:cs typeface="+mn-ea"/>
                <a:sym typeface="+mn-lt"/>
              </a:rPr>
              <a:t>人 （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天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夜 ） </a:t>
            </a:r>
          </a:p>
          <a:p>
            <a:r>
              <a:rPr lang="en-US" altLang="zh-CN" sz="1400" dirty="0">
                <a:cs typeface="+mn-ea"/>
                <a:sym typeface="+mn-lt"/>
              </a:rPr>
              <a:t>2 . B </a:t>
            </a:r>
            <a:r>
              <a:rPr lang="zh-CN" altLang="en-US" sz="1400" dirty="0">
                <a:cs typeface="+mn-ea"/>
                <a:sym typeface="+mn-lt"/>
              </a:rPr>
              <a:t>套 </a:t>
            </a:r>
            <a:r>
              <a:rPr lang="en-US" altLang="zh-CN" sz="1400" dirty="0">
                <a:cs typeface="+mn-ea"/>
                <a:sym typeface="+mn-lt"/>
              </a:rPr>
              <a:t>1600 </a:t>
            </a:r>
            <a:r>
              <a:rPr lang="zh-CN" altLang="en-US" sz="1400" dirty="0">
                <a:cs typeface="+mn-ea"/>
                <a:sym typeface="+mn-lt"/>
              </a:rPr>
              <a:t>元 </a:t>
            </a:r>
            <a:r>
              <a:rPr lang="en-US" altLang="zh-CN" sz="1400" dirty="0">
                <a:cs typeface="+mn-ea"/>
                <a:sym typeface="+mn-lt"/>
              </a:rPr>
              <a:t>/ </a:t>
            </a:r>
            <a:r>
              <a:rPr lang="zh-CN" altLang="en-US" sz="1400" dirty="0">
                <a:cs typeface="+mn-ea"/>
                <a:sym typeface="+mn-lt"/>
              </a:rPr>
              <a:t>人 （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天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夜 ） </a:t>
            </a:r>
          </a:p>
          <a:p>
            <a:r>
              <a:rPr lang="en-US" altLang="zh-CN" sz="1400" dirty="0">
                <a:cs typeface="+mn-ea"/>
                <a:sym typeface="+mn-lt"/>
              </a:rPr>
              <a:t>3 . C </a:t>
            </a:r>
            <a:r>
              <a:rPr lang="zh-CN" altLang="en-US" sz="1400" dirty="0">
                <a:cs typeface="+mn-ea"/>
                <a:sym typeface="+mn-lt"/>
              </a:rPr>
              <a:t>套 </a:t>
            </a:r>
            <a:r>
              <a:rPr lang="en-US" altLang="zh-CN" sz="1400" dirty="0">
                <a:cs typeface="+mn-ea"/>
                <a:sym typeface="+mn-lt"/>
              </a:rPr>
              <a:t>1100 </a:t>
            </a:r>
            <a:r>
              <a:rPr lang="zh-CN" altLang="en-US" sz="1400" dirty="0">
                <a:cs typeface="+mn-ea"/>
                <a:sym typeface="+mn-lt"/>
              </a:rPr>
              <a:t>元 </a:t>
            </a:r>
            <a:r>
              <a:rPr lang="en-US" altLang="zh-CN" sz="1400" dirty="0">
                <a:cs typeface="+mn-ea"/>
                <a:sym typeface="+mn-lt"/>
              </a:rPr>
              <a:t>/ </a:t>
            </a:r>
            <a:r>
              <a:rPr lang="zh-CN" altLang="en-US" sz="1400" dirty="0">
                <a:cs typeface="+mn-ea"/>
                <a:sym typeface="+mn-lt"/>
              </a:rPr>
              <a:t>人 （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天 </a:t>
            </a:r>
            <a:r>
              <a:rPr lang="en-US" altLang="zh-CN" sz="1400" dirty="0">
                <a:cs typeface="+mn-ea"/>
                <a:sym typeface="+mn-lt"/>
              </a:rPr>
              <a:t>5 </a:t>
            </a:r>
            <a:r>
              <a:rPr lang="zh-CN" altLang="en-US" sz="1400" dirty="0">
                <a:cs typeface="+mn-ea"/>
                <a:sym typeface="+mn-lt"/>
              </a:rPr>
              <a:t>夜 ） </a:t>
            </a:r>
          </a:p>
          <a:p>
            <a:r>
              <a:rPr lang="en-US" altLang="zh-CN" sz="1400" dirty="0">
                <a:cs typeface="+mn-ea"/>
                <a:sym typeface="+mn-lt"/>
              </a:rPr>
              <a:t>4 . D </a:t>
            </a:r>
            <a:r>
              <a:rPr lang="zh-CN" altLang="en-US" sz="1400" dirty="0">
                <a:cs typeface="+mn-ea"/>
                <a:sym typeface="+mn-lt"/>
              </a:rPr>
              <a:t>套 待 定 </a:t>
            </a:r>
          </a:p>
          <a:p>
            <a:r>
              <a:rPr lang="zh-CN" altLang="en-US" sz="1400" dirty="0">
                <a:cs typeface="+mn-ea"/>
                <a:sym typeface="+mn-lt"/>
              </a:rPr>
              <a:t>备 注 ： 以 上 价 格 为 预 算 价 格 ， 如 有 偏 差 及 时 沟 通 调 整 ， 争 取 财 务 透 明 化 。 望 合 作 愉 快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24266" y="3088746"/>
            <a:ext cx="4979460" cy="301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5529457" y="1096281"/>
            <a:ext cx="1192952" cy="1197943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b="1" noProof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69"/>
          <p:cNvSpPr>
            <a:spLocks noChangeArrowheads="1"/>
          </p:cNvSpPr>
          <p:nvPr/>
        </p:nvSpPr>
        <p:spPr bwMode="auto">
          <a:xfrm>
            <a:off x="3528056" y="2598195"/>
            <a:ext cx="5135887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en-US" altLang="zh-CN" sz="48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027028" y="3056155"/>
            <a:ext cx="5087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671665" y="3056155"/>
            <a:ext cx="6774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5660" y="21821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一 项 ： 开 营 仪 式 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4" name="图片 3" descr="图片包含 户外, 树, 人员, 群组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57564">
            <a:off x="1205111" y="3916243"/>
            <a:ext cx="3449209" cy="2299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图片包含 轮子, 齿轮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629529" y="1135869"/>
            <a:ext cx="5693859" cy="5673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6860" y="2014614"/>
            <a:ext cx="3715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cs typeface="+mn-ea"/>
                <a:sym typeface="+mn-lt"/>
              </a:rPr>
              <a:t>20</a:t>
            </a:r>
            <a:r>
              <a:rPr lang="en-US" altLang="zh-CN" sz="1400" dirty="0">
                <a:cs typeface="+mn-ea"/>
                <a:sym typeface="+mn-lt"/>
              </a:rPr>
              <a:t>18</a:t>
            </a:r>
            <a:r>
              <a:rPr lang="zh-CN" altLang="zh-CN" sz="1400" dirty="0">
                <a:cs typeface="+mn-ea"/>
                <a:sym typeface="+mn-lt"/>
              </a:rPr>
              <a:t>年</a:t>
            </a:r>
            <a:r>
              <a:rPr lang="en-US" altLang="zh-CN" sz="1400" dirty="0">
                <a:cs typeface="+mn-ea"/>
                <a:sym typeface="+mn-lt"/>
              </a:rPr>
              <a:t> 7 月 20 日 早 6 点 于 亚 贸 大 厦 门 前 ， 列 队 集 合 。 届 时 有 媒 体 摄 像 报 道 ， </a:t>
            </a:r>
            <a:r>
              <a:rPr lang="zh-CN" altLang="zh-CN" sz="1400" dirty="0">
                <a:cs typeface="+mn-ea"/>
                <a:sym typeface="+mn-lt"/>
              </a:rPr>
              <a:t>同</a:t>
            </a:r>
            <a:r>
              <a:rPr lang="en-US" altLang="zh-CN" sz="1400" dirty="0">
                <a:cs typeface="+mn-ea"/>
                <a:sym typeface="+mn-lt"/>
              </a:rPr>
              <a:t> 时 我 方 将 有 专 业 的 摄 像 师 进 行 全 程 摄 像 。 </a:t>
            </a:r>
            <a:endParaRPr lang="zh-CN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1077" y="3106447"/>
            <a:ext cx="27261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cs typeface="+mn-ea"/>
                <a:sym typeface="+mn-lt"/>
              </a:rPr>
              <a:t>1 </a:t>
            </a:r>
            <a:r>
              <a:rPr lang="en-US" altLang="zh-CN" sz="1400" dirty="0">
                <a:cs typeface="+mn-ea"/>
                <a:sym typeface="+mn-lt"/>
              </a:rPr>
              <a:t>.由 主 办 方 代 表 讲 话 ， 宣 布 拓 展 体 验 夏 令 营 开 营 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zh-CN" sz="1400" dirty="0">
              <a:cs typeface="+mn-ea"/>
              <a:sym typeface="+mn-lt"/>
            </a:endParaRPr>
          </a:p>
          <a:p>
            <a:r>
              <a:rPr lang="zh-CN" altLang="zh-CN" sz="1400" dirty="0">
                <a:cs typeface="+mn-ea"/>
                <a:sym typeface="+mn-lt"/>
              </a:rPr>
              <a:t>2 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r>
              <a:rPr lang="zh-CN" altLang="zh-CN" sz="1400" dirty="0">
                <a:cs typeface="+mn-ea"/>
                <a:sym typeface="+mn-lt"/>
              </a:rPr>
              <a:t>营</a:t>
            </a:r>
            <a:r>
              <a:rPr lang="en-US" altLang="zh-CN" sz="1400" dirty="0">
                <a:cs typeface="+mn-ea"/>
                <a:sym typeface="+mn-lt"/>
              </a:rPr>
              <a:t> 员 代 表 讲 话 、 宣 誓 。</a:t>
            </a:r>
          </a:p>
          <a:p>
            <a:r>
              <a:rPr lang="en-US" altLang="zh-CN" sz="1400" dirty="0">
                <a:cs typeface="+mn-ea"/>
                <a:sym typeface="+mn-lt"/>
              </a:rPr>
              <a:t> </a:t>
            </a:r>
            <a:endParaRPr lang="zh-CN" altLang="zh-CN" sz="1400" dirty="0">
              <a:cs typeface="+mn-ea"/>
              <a:sym typeface="+mn-lt"/>
            </a:endParaRPr>
          </a:p>
          <a:p>
            <a:r>
              <a:rPr lang="zh-CN" altLang="zh-CN" sz="1400" dirty="0">
                <a:cs typeface="+mn-ea"/>
                <a:sym typeface="+mn-lt"/>
              </a:rPr>
              <a:t>3 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r>
              <a:rPr lang="zh-CN" altLang="zh-CN" sz="1400" dirty="0">
                <a:cs typeface="+mn-ea"/>
                <a:sym typeface="+mn-lt"/>
              </a:rPr>
              <a:t>全</a:t>
            </a:r>
            <a:r>
              <a:rPr lang="en-US" altLang="zh-CN" sz="1400" dirty="0">
                <a:cs typeface="+mn-ea"/>
                <a:sym typeface="+mn-lt"/>
              </a:rPr>
              <a:t> 体 营 员 放 飞 气 球 </a:t>
            </a:r>
            <a:endParaRPr lang="zh-CN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 dirty="0">
                <a:cs typeface="+mn-ea"/>
                <a:sym typeface="+mn-lt"/>
              </a:rPr>
              <a:t>16</a:t>
            </a:r>
            <a:r>
              <a:rPr lang="zh-CN" altLang="en-US" sz="3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56478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80909" y="2032337"/>
            <a:ext cx="46142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早 </a:t>
            </a:r>
            <a:r>
              <a:rPr lang="en-US" altLang="zh-CN" sz="1400" dirty="0">
                <a:cs typeface="+mn-ea"/>
                <a:sym typeface="+mn-lt"/>
              </a:rPr>
              <a:t>6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乘 车 由 盘 锦 出 发 ， 赴 沈 阳 。 约 </a:t>
            </a:r>
            <a:r>
              <a:rPr lang="en-US" altLang="zh-CN" sz="1400" dirty="0">
                <a:cs typeface="+mn-ea"/>
                <a:sym typeface="+mn-lt"/>
              </a:rPr>
              <a:t>2 5 </a:t>
            </a:r>
            <a:r>
              <a:rPr lang="zh-CN" altLang="en-US" sz="1400" dirty="0">
                <a:cs typeface="+mn-ea"/>
                <a:sym typeface="+mn-lt"/>
              </a:rPr>
              <a:t>小 时 之 后 抵 达 沈 阳 海 底 世 界 。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11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00 </a:t>
            </a:r>
            <a:r>
              <a:rPr lang="zh-CN" altLang="en-US" sz="1400" dirty="0">
                <a:cs typeface="+mn-ea"/>
                <a:sym typeface="+mn-lt"/>
              </a:rPr>
              <a:t>乘 车 赴 本 溪 平 顶 山 原 始 森 林 拓 展 基 地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12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00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13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抵 达 基 地 ， 午 餐 、 休 息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13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14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讲 课 拓 展 起 源 、 分 队 、 团 队 组 建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13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17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 </a:t>
            </a:r>
            <a:r>
              <a:rPr lang="zh-CN" altLang="en-US" sz="1400" dirty="0">
                <a:cs typeface="+mn-ea"/>
                <a:sym typeface="+mn-lt"/>
              </a:rPr>
              <a:t>拓 展 项 目 一 一 背 摔 </a:t>
            </a:r>
            <a:r>
              <a:rPr lang="en-US" altLang="zh-CN" sz="1400" dirty="0">
                <a:cs typeface="+mn-ea"/>
                <a:sym typeface="+mn-lt"/>
              </a:rPr>
              <a:t>+ </a:t>
            </a:r>
            <a:r>
              <a:rPr lang="zh-CN" altLang="en-US" sz="1400" dirty="0">
                <a:cs typeface="+mn-ea"/>
                <a:sym typeface="+mn-lt"/>
              </a:rPr>
              <a:t>空 中 抓 杠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17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18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搭 建 帐 篷 一 一 如 帐 篷 不 足 （ 男 生 住 帐 篷 、 女 生 住 火 炕）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18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19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30 </a:t>
            </a:r>
            <a:r>
              <a:rPr lang="zh-CN" altLang="en-US" sz="1400" dirty="0">
                <a:cs typeface="+mn-ea"/>
                <a:sym typeface="+mn-lt"/>
              </a:rPr>
              <a:t>晚 餐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00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21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r>
              <a:rPr lang="en-US" altLang="zh-CN" sz="1400" dirty="0">
                <a:cs typeface="+mn-ea"/>
                <a:sym typeface="+mn-lt"/>
              </a:rPr>
              <a:t>00 </a:t>
            </a:r>
            <a:r>
              <a:rPr lang="zh-CN" altLang="en-US" sz="1400" dirty="0">
                <a:cs typeface="+mn-ea"/>
                <a:sym typeface="+mn-lt"/>
              </a:rPr>
              <a:t>自 由 活 动 </a:t>
            </a:r>
            <a:r>
              <a:rPr lang="en-US" altLang="zh-CN" sz="1400" dirty="0">
                <a:cs typeface="+mn-ea"/>
                <a:sym typeface="+mn-lt"/>
              </a:rPr>
              <a:t>- </a:t>
            </a:r>
            <a:r>
              <a:rPr lang="zh-CN" altLang="en-US" sz="1400" dirty="0">
                <a:cs typeface="+mn-ea"/>
                <a:sym typeface="+mn-lt"/>
              </a:rPr>
              <a:t>写 一 篇 去 海 洋 世 界 的 心 得 体 会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21 :00 </a:t>
            </a:r>
            <a:r>
              <a:rPr lang="zh-CN" altLang="en-US" sz="1400" dirty="0">
                <a:cs typeface="+mn-ea"/>
                <a:sym typeface="+mn-lt"/>
              </a:rPr>
              <a:t>． </a:t>
            </a:r>
            <a:r>
              <a:rPr lang="en-US" altLang="zh-CN" sz="1400" dirty="0">
                <a:cs typeface="+mn-ea"/>
                <a:sym typeface="+mn-lt"/>
              </a:rPr>
              <a:t>22 :00 </a:t>
            </a:r>
            <a:r>
              <a:rPr lang="zh-CN" altLang="en-US" sz="1400" dirty="0">
                <a:cs typeface="+mn-ea"/>
                <a:sym typeface="+mn-lt"/>
              </a:rPr>
              <a:t>洗 漱 、 休 息 </a:t>
            </a:r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>
                <a:cs typeface="+mn-ea"/>
                <a:sym typeface="+mn-lt"/>
              </a:rPr>
              <a:t>17</a:t>
            </a:r>
            <a:r>
              <a:rPr lang="zh-CN" altLang="en-US" sz="3600">
                <a:cs typeface="+mn-ea"/>
                <a:sym typeface="+mn-lt"/>
              </a:rPr>
              <a:t>日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56478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92101" y="2170837"/>
            <a:ext cx="4614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6:30—7:00 </a:t>
            </a:r>
            <a:r>
              <a:rPr lang="zh-CN" altLang="en-US" sz="1400" dirty="0">
                <a:cs typeface="+mn-ea"/>
                <a:sym typeface="+mn-lt"/>
              </a:rPr>
              <a:t>起床 洗漱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7:00—7:30 </a:t>
            </a:r>
            <a:r>
              <a:rPr lang="zh-CN" altLang="en-US" sz="1400" dirty="0">
                <a:cs typeface="+mn-ea"/>
                <a:sym typeface="+mn-lt"/>
              </a:rPr>
              <a:t>晨练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7:30—8:00 </a:t>
            </a:r>
            <a:r>
              <a:rPr lang="zh-CN" altLang="en-US" sz="1400" dirty="0">
                <a:cs typeface="+mn-ea"/>
                <a:sym typeface="+mn-lt"/>
              </a:rPr>
              <a:t>早餐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8:30—12:00 </a:t>
            </a:r>
            <a:r>
              <a:rPr lang="zh-CN" altLang="en-US" sz="1400" dirty="0">
                <a:cs typeface="+mn-ea"/>
                <a:sym typeface="+mn-lt"/>
              </a:rPr>
              <a:t>拓展训练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8:30-10:00 </a:t>
            </a:r>
            <a:r>
              <a:rPr lang="zh-CN" altLang="en-US" sz="1400" dirty="0">
                <a:cs typeface="+mn-ea"/>
                <a:sym typeface="+mn-lt"/>
              </a:rPr>
              <a:t>讲课 ；</a:t>
            </a:r>
            <a:r>
              <a:rPr lang="en-US" altLang="zh-CN" sz="1400" dirty="0">
                <a:cs typeface="+mn-ea"/>
                <a:sym typeface="+mn-lt"/>
              </a:rPr>
              <a:t>10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30-12:00 </a:t>
            </a:r>
            <a:r>
              <a:rPr lang="zh-CN" altLang="en-US" sz="1400" dirty="0">
                <a:cs typeface="+mn-ea"/>
                <a:sym typeface="+mn-lt"/>
              </a:rPr>
              <a:t>生死连心桥）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12:00—14:00 </a:t>
            </a:r>
            <a:r>
              <a:rPr lang="zh-CN" altLang="en-US" sz="1400" dirty="0">
                <a:cs typeface="+mn-ea"/>
                <a:sym typeface="+mn-lt"/>
              </a:rPr>
              <a:t>午饭 午休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14:00—17:00 </a:t>
            </a:r>
            <a:r>
              <a:rPr lang="zh-CN" altLang="en-US" sz="1400" dirty="0">
                <a:cs typeface="+mn-ea"/>
                <a:sym typeface="+mn-lt"/>
              </a:rPr>
              <a:t>拓展项目（高空绳子网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过沼泽）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17:00—19:00 </a:t>
            </a:r>
            <a:r>
              <a:rPr lang="zh-CN" altLang="en-US" sz="1400" dirty="0">
                <a:cs typeface="+mn-ea"/>
                <a:sym typeface="+mn-lt"/>
              </a:rPr>
              <a:t>晚饭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19:00—21:00 </a:t>
            </a:r>
            <a:r>
              <a:rPr lang="zh-CN" altLang="en-US" sz="1400" dirty="0">
                <a:cs typeface="+mn-ea"/>
                <a:sym typeface="+mn-lt"/>
              </a:rPr>
              <a:t>晚课 （一天的回顾与分享）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21:00—22:00 </a:t>
            </a:r>
            <a:r>
              <a:rPr lang="zh-CN" altLang="en-US" sz="1400" dirty="0">
                <a:cs typeface="+mn-ea"/>
                <a:sym typeface="+mn-lt"/>
              </a:rPr>
              <a:t>洗漱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22:00 </a:t>
            </a:r>
            <a:r>
              <a:rPr lang="zh-CN" altLang="en-US" sz="1400" dirty="0">
                <a:cs typeface="+mn-ea"/>
                <a:sym typeface="+mn-lt"/>
              </a:rPr>
              <a:t>吹哨休息</a:t>
            </a:r>
          </a:p>
          <a:p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 dirty="0">
                <a:cs typeface="+mn-ea"/>
                <a:sym typeface="+mn-lt"/>
              </a:rPr>
              <a:t>18</a:t>
            </a:r>
            <a:r>
              <a:rPr lang="zh-CN" altLang="en-US" sz="3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56478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92101" y="2170837"/>
            <a:ext cx="46142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6:30—7:00 </a:t>
            </a:r>
            <a:r>
              <a:rPr lang="zh-CN" altLang="en-US" sz="1400" dirty="0">
                <a:cs typeface="+mn-ea"/>
                <a:sym typeface="+mn-lt"/>
              </a:rPr>
              <a:t>起床 洗漱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7:00—7:30 </a:t>
            </a:r>
            <a:r>
              <a:rPr lang="zh-CN" altLang="en-US" sz="1400" dirty="0">
                <a:cs typeface="+mn-ea"/>
                <a:sym typeface="+mn-lt"/>
              </a:rPr>
              <a:t>晨练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7:30—8:00 </a:t>
            </a:r>
            <a:r>
              <a:rPr lang="zh-CN" altLang="en-US" sz="1400" dirty="0">
                <a:cs typeface="+mn-ea"/>
                <a:sym typeface="+mn-lt"/>
              </a:rPr>
              <a:t>早餐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8:30—12:00 </a:t>
            </a:r>
            <a:r>
              <a:rPr lang="zh-CN" altLang="en-US" sz="1400" dirty="0">
                <a:cs typeface="+mn-ea"/>
                <a:sym typeface="+mn-lt"/>
              </a:rPr>
              <a:t>拓展训练（野外求生课程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缅甸桥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齐眉棍）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12:00—14:00 </a:t>
            </a:r>
            <a:r>
              <a:rPr lang="zh-CN" altLang="en-US" sz="1400" dirty="0">
                <a:cs typeface="+mn-ea"/>
                <a:sym typeface="+mn-lt"/>
              </a:rPr>
              <a:t>午饭 午休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14:00—17:30 </a:t>
            </a:r>
            <a:r>
              <a:rPr lang="zh-CN" altLang="en-US" sz="1400" dirty="0">
                <a:cs typeface="+mn-ea"/>
                <a:sym typeface="+mn-lt"/>
              </a:rPr>
              <a:t>拓展项目（露营课程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悬崖逃生）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18:00—19:30 </a:t>
            </a:r>
            <a:r>
              <a:rPr lang="zh-CN" altLang="en-US" sz="1400" dirty="0">
                <a:cs typeface="+mn-ea"/>
                <a:sym typeface="+mn-lt"/>
              </a:rPr>
              <a:t>晚饭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19:30—21:00 </a:t>
            </a:r>
            <a:r>
              <a:rPr lang="zh-CN" altLang="en-US" sz="1400" dirty="0">
                <a:cs typeface="+mn-ea"/>
                <a:sym typeface="+mn-lt"/>
              </a:rPr>
              <a:t>晚课 （野外定向课程之指南针、地图、罗盘定向）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21:00—22:00 </a:t>
            </a:r>
            <a:r>
              <a:rPr lang="zh-CN" altLang="en-US" sz="1400" dirty="0">
                <a:cs typeface="+mn-ea"/>
                <a:sym typeface="+mn-lt"/>
              </a:rPr>
              <a:t>洗漱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22:00 </a:t>
            </a:r>
            <a:r>
              <a:rPr lang="zh-CN" altLang="en-US" sz="1400" dirty="0">
                <a:cs typeface="+mn-ea"/>
                <a:sym typeface="+mn-lt"/>
              </a:rPr>
              <a:t>吹哨休息</a:t>
            </a:r>
          </a:p>
          <a:p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 dirty="0">
                <a:cs typeface="+mn-ea"/>
                <a:sym typeface="+mn-lt"/>
              </a:rPr>
              <a:t>19</a:t>
            </a:r>
            <a:r>
              <a:rPr lang="zh-CN" altLang="en-US" sz="3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56478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92101" y="2170837"/>
            <a:ext cx="46142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6:30—7:00 </a:t>
            </a:r>
            <a:r>
              <a:rPr lang="zh-CN" altLang="en-US" sz="1400" dirty="0">
                <a:cs typeface="+mn-ea"/>
                <a:sym typeface="+mn-lt"/>
              </a:rPr>
              <a:t>起床 洗漱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7:00—7:30 </a:t>
            </a:r>
            <a:r>
              <a:rPr lang="zh-CN" altLang="en-US" sz="1400" dirty="0">
                <a:cs typeface="+mn-ea"/>
                <a:sym typeface="+mn-lt"/>
              </a:rPr>
              <a:t>晨练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7:30—8:00 </a:t>
            </a:r>
            <a:r>
              <a:rPr lang="zh-CN" altLang="en-US" sz="1400" dirty="0">
                <a:cs typeface="+mn-ea"/>
                <a:sym typeface="+mn-lt"/>
              </a:rPr>
              <a:t>早餐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8:30—12:00 </a:t>
            </a:r>
            <a:r>
              <a:rPr lang="zh-CN" altLang="en-US" sz="1400" dirty="0">
                <a:cs typeface="+mn-ea"/>
                <a:sym typeface="+mn-lt"/>
              </a:rPr>
              <a:t>拓展训练（钢索桥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高空极限溜索）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12:00—14:00 </a:t>
            </a:r>
            <a:r>
              <a:rPr lang="zh-CN" altLang="en-US" sz="1400" dirty="0">
                <a:cs typeface="+mn-ea"/>
                <a:sym typeface="+mn-lt"/>
              </a:rPr>
              <a:t>午饭 午休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14:00—17:30 </a:t>
            </a:r>
            <a:r>
              <a:rPr lang="zh-CN" altLang="en-US" sz="1400" dirty="0">
                <a:cs typeface="+mn-ea"/>
                <a:sym typeface="+mn-lt"/>
              </a:rPr>
              <a:t>拓展项目（野外灶台搭建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野外给养课程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野外水处理课程）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18:00—19:30 </a:t>
            </a:r>
            <a:r>
              <a:rPr lang="zh-CN" altLang="en-US" sz="1400" dirty="0">
                <a:cs typeface="+mn-ea"/>
                <a:sym typeface="+mn-lt"/>
              </a:rPr>
              <a:t>晚饭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19:30—21:00 </a:t>
            </a:r>
            <a:r>
              <a:rPr lang="zh-CN" altLang="en-US" sz="1400" dirty="0">
                <a:cs typeface="+mn-ea"/>
                <a:sym typeface="+mn-lt"/>
              </a:rPr>
              <a:t>晚课 （野外避害课程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野外定向课程之徒手定向）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21:00—22:00 </a:t>
            </a:r>
            <a:r>
              <a:rPr lang="zh-CN" altLang="en-US" sz="1400" dirty="0">
                <a:cs typeface="+mn-ea"/>
                <a:sym typeface="+mn-lt"/>
              </a:rPr>
              <a:t>洗漱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22:00 </a:t>
            </a:r>
            <a:r>
              <a:rPr lang="zh-CN" altLang="en-US" sz="1400" dirty="0">
                <a:cs typeface="+mn-ea"/>
                <a:sym typeface="+mn-lt"/>
              </a:rPr>
              <a:t>吹哨休息</a:t>
            </a:r>
          </a:p>
          <a:p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 dirty="0">
                <a:cs typeface="+mn-ea"/>
                <a:sym typeface="+mn-lt"/>
              </a:rPr>
              <a:t>20</a:t>
            </a:r>
            <a:r>
              <a:rPr lang="zh-CN" altLang="en-US" sz="3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56478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92101" y="2170837"/>
            <a:ext cx="46142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6:30—7:00 </a:t>
            </a:r>
            <a:r>
              <a:rPr lang="zh-CN" altLang="en-US" sz="1400" dirty="0">
                <a:cs typeface="+mn-ea"/>
                <a:sym typeface="+mn-lt"/>
              </a:rPr>
              <a:t>起床 洗漱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7:00—7:30 </a:t>
            </a:r>
            <a:r>
              <a:rPr lang="zh-CN" altLang="en-US" sz="1400" dirty="0">
                <a:cs typeface="+mn-ea"/>
                <a:sym typeface="+mn-lt"/>
              </a:rPr>
              <a:t>晨练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7:30—8:00 </a:t>
            </a:r>
            <a:r>
              <a:rPr lang="zh-CN" altLang="en-US" sz="1400" dirty="0">
                <a:cs typeface="+mn-ea"/>
                <a:sym typeface="+mn-lt"/>
              </a:rPr>
              <a:t>早餐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8:30—12:00 </a:t>
            </a:r>
            <a:r>
              <a:rPr lang="zh-CN" altLang="en-US" sz="1400" dirty="0">
                <a:cs typeface="+mn-ea"/>
                <a:sym typeface="+mn-lt"/>
              </a:rPr>
              <a:t>拓展训练（岩降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无敌风火轮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无声数字）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12:00—13:30 </a:t>
            </a:r>
            <a:r>
              <a:rPr lang="zh-CN" altLang="en-US" sz="1400" dirty="0">
                <a:cs typeface="+mn-ea"/>
                <a:sym typeface="+mn-lt"/>
              </a:rPr>
              <a:t>午饭 午休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13:30—16:30 </a:t>
            </a:r>
            <a:r>
              <a:rPr lang="zh-CN" altLang="en-US" sz="1400" dirty="0">
                <a:cs typeface="+mn-ea"/>
                <a:sym typeface="+mn-lt"/>
              </a:rPr>
              <a:t>拓展项目（打靶射击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盲人方阵）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16:30—17:30 </a:t>
            </a:r>
            <a:r>
              <a:rPr lang="zh-CN" altLang="en-US" sz="1400" dirty="0">
                <a:cs typeface="+mn-ea"/>
                <a:sym typeface="+mn-lt"/>
              </a:rPr>
              <a:t>毕业墙，毕业典礼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18:00—19:30 </a:t>
            </a:r>
            <a:r>
              <a:rPr lang="zh-CN" altLang="en-US" sz="1400" dirty="0">
                <a:cs typeface="+mn-ea"/>
                <a:sym typeface="+mn-lt"/>
              </a:rPr>
              <a:t>晚饭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19:30—21:30 </a:t>
            </a:r>
            <a:r>
              <a:rPr lang="zh-CN" altLang="en-US" sz="1400" dirty="0">
                <a:cs typeface="+mn-ea"/>
                <a:sym typeface="+mn-lt"/>
              </a:rPr>
              <a:t>篝火晚会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才艺表演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21:00—22:00 </a:t>
            </a:r>
            <a:r>
              <a:rPr lang="zh-CN" altLang="en-US" sz="1400" dirty="0">
                <a:cs typeface="+mn-ea"/>
                <a:sym typeface="+mn-lt"/>
              </a:rPr>
              <a:t>洗漱 休息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22:00 </a:t>
            </a:r>
            <a:r>
              <a:rPr lang="zh-CN" altLang="en-US" sz="1400" dirty="0">
                <a:cs typeface="+mn-ea"/>
                <a:sym typeface="+mn-lt"/>
              </a:rPr>
              <a:t>吹哨休息</a:t>
            </a:r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1972B3"/>
                </a:solidFill>
                <a:cs typeface="+mn-ea"/>
                <a:sym typeface="+mn-lt"/>
              </a:rPr>
              <a:t>第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 项 ： 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活动日程（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天</a:t>
            </a:r>
            <a:r>
              <a:rPr lang="en-US" altLang="zh-CN" sz="2400" b="1" dirty="0">
                <a:solidFill>
                  <a:srgbClr val="1972B3"/>
                </a:solidFill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夜）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4412" y="1644073"/>
            <a:ext cx="4835236" cy="4835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5673" y="3048000"/>
            <a:ext cx="20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7</a:t>
            </a:r>
            <a:r>
              <a:rPr lang="zh-CN" altLang="en-US" sz="3600" dirty="0">
                <a:cs typeface="+mn-ea"/>
                <a:sym typeface="+mn-lt"/>
              </a:rPr>
              <a:t>月</a:t>
            </a:r>
            <a:r>
              <a:rPr lang="en-US" altLang="zh-CN" sz="3600" dirty="0">
                <a:cs typeface="+mn-ea"/>
                <a:sym typeface="+mn-lt"/>
              </a:rPr>
              <a:t>21</a:t>
            </a:r>
            <a:r>
              <a:rPr lang="zh-CN" altLang="en-US" sz="3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5017" y="960581"/>
            <a:ext cx="6308437" cy="43780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21410" y="2492031"/>
            <a:ext cx="4614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6:30—7:30 </a:t>
            </a:r>
            <a:r>
              <a:rPr lang="zh-CN" altLang="en-US" sz="1400" dirty="0">
                <a:cs typeface="+mn-ea"/>
                <a:sym typeface="+mn-lt"/>
              </a:rPr>
              <a:t>起床 洗漱 早餐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7:30—9:00 </a:t>
            </a:r>
            <a:r>
              <a:rPr lang="zh-CN" altLang="en-US" sz="1400" dirty="0">
                <a:cs typeface="+mn-ea"/>
                <a:sym typeface="+mn-lt"/>
              </a:rPr>
              <a:t>乘车赴大冰沟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8:00—15:30 </a:t>
            </a:r>
            <a:r>
              <a:rPr lang="zh-CN" altLang="en-US" sz="1400" dirty="0">
                <a:cs typeface="+mn-ea"/>
                <a:sym typeface="+mn-lt"/>
              </a:rPr>
              <a:t>进行森林穿越，游泳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16:00—19:00 </a:t>
            </a:r>
            <a:r>
              <a:rPr lang="zh-CN" altLang="en-US" sz="1400" dirty="0">
                <a:cs typeface="+mn-ea"/>
                <a:sym typeface="+mn-lt"/>
              </a:rPr>
              <a:t>乘车返回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19:00—19:30 </a:t>
            </a:r>
            <a:r>
              <a:rPr lang="zh-CN" altLang="en-US" sz="1400" dirty="0">
                <a:cs typeface="+mn-ea"/>
                <a:sym typeface="+mn-lt"/>
              </a:rPr>
              <a:t>闭营仪式</a:t>
            </a:r>
          </a:p>
          <a:p>
            <a:endParaRPr lang="zh-CN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39524" y="486789"/>
            <a:ext cx="1840670" cy="1060078"/>
            <a:chOff x="1039524" y="486789"/>
            <a:chExt cx="1840670" cy="1060078"/>
          </a:xfrm>
        </p:grpSpPr>
        <p:sp>
          <p:nvSpPr>
            <p:cNvPr id="7" name="MH_Others_1"/>
            <p:cNvSpPr/>
            <p:nvPr>
              <p:custDataLst>
                <p:tags r:id="rId9"/>
              </p:custDataLst>
            </p:nvPr>
          </p:nvSpPr>
          <p:spPr>
            <a:xfrm>
              <a:off x="1039524" y="486789"/>
              <a:ext cx="1840670" cy="5613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lnSpcReduction="10000"/>
            </a:bodyPr>
            <a:lstStyle/>
            <a:p>
              <a:pPr lvl="0" algn="ctr"/>
              <a:r>
                <a:rPr lang="zh-CN" altLang="en-US" sz="4000" dirty="0">
                  <a:solidFill>
                    <a:srgbClr val="FFFFFF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8" name="MH_Others_2"/>
            <p:cNvSpPr txBox="1"/>
            <p:nvPr>
              <p:custDataLst>
                <p:tags r:id="rId10"/>
              </p:custDataLst>
            </p:nvPr>
          </p:nvSpPr>
          <p:spPr>
            <a:xfrm>
              <a:off x="1043792" y="1056464"/>
              <a:ext cx="1836402" cy="490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altLang="zh-CN" sz="2400" spc="1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2400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MH_Entry_1">
            <a:hlinkClick r:id="rId1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37308" y="1021227"/>
            <a:ext cx="4373392" cy="5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夏令营的意义</a:t>
            </a:r>
          </a:p>
        </p:txBody>
      </p:sp>
      <p:sp>
        <p:nvSpPr>
          <p:cNvPr id="10" name="MH_Number_1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 rot="19752126">
            <a:off x="4023368" y="945903"/>
            <a:ext cx="676465" cy="5911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Entry_2">
            <a:hlinkClick r:id="" action="ppaction://noaction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7308" y="1923184"/>
            <a:ext cx="4373392" cy="5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儿童夏令营介绍</a:t>
            </a:r>
          </a:p>
        </p:txBody>
      </p:sp>
      <p:sp>
        <p:nvSpPr>
          <p:cNvPr id="12" name="MH_Number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 rot="19752126">
            <a:off x="4023368" y="1816487"/>
            <a:ext cx="676465" cy="5911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Entry_3">
            <a:hlinkClick r:id="" action="ppaction://noaction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7308" y="2825141"/>
            <a:ext cx="4373392" cy="5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活动安排</a:t>
            </a:r>
          </a:p>
        </p:txBody>
      </p:sp>
      <p:sp>
        <p:nvSpPr>
          <p:cNvPr id="14" name="MH_Number_3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 rot="19752126">
            <a:off x="4023368" y="2687071"/>
            <a:ext cx="676465" cy="5911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Entry_4">
            <a:hlinkClick r:id="" action="ppaction://noaction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7308" y="3727099"/>
            <a:ext cx="4373392" cy="5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安全知识与自救</a:t>
            </a:r>
          </a:p>
        </p:txBody>
      </p:sp>
      <p:sp>
        <p:nvSpPr>
          <p:cNvPr id="16" name="MH_Number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 rot="19752126">
            <a:off x="4023368" y="3557655"/>
            <a:ext cx="676465" cy="5911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2823" y="29210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活动要求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 t="12129" b="14411"/>
          <a:stretch>
            <a:fillRect/>
          </a:stretch>
        </p:blipFill>
        <p:spPr>
          <a:xfrm>
            <a:off x="-355421" y="947578"/>
            <a:ext cx="8453046" cy="60942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0886" y="2870586"/>
            <a:ext cx="4860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lt"/>
              </a:rPr>
              <a:t>着 装 ： 请 学 员 自 备 休 闲 装 或 户 外 运 动 服 （ 尽 量 穿 宽 松 、 防 磨 ） ，请带 一 件 防 寒 外 套 、 运 动 鞋 ， 水 上 项 目 请 自 备 泳 装 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lt"/>
              </a:rPr>
              <a:t>个 人 请 携 带 常 用 有 效 药 品 ： 如 创 可 贴 、 感 冒 药 等 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lt"/>
              </a:rPr>
              <a:t>队 员 中 有 心 脏 病 或 高 血 压 病 史 的 请 事 先 声 明 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lt"/>
              </a:rPr>
              <a:t>培 训 期 间 请 服 从 培 训 师 和 基 地 工 作 人 员 的 管 理 ， 严 禁 饮 酒 。</a:t>
            </a:r>
          </a:p>
        </p:txBody>
      </p:sp>
      <p:pic>
        <p:nvPicPr>
          <p:cNvPr id="7" name="图片 6" descr="图片包含 天空, 户外, 群组, 地面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13875">
            <a:off x="8061548" y="1166291"/>
            <a:ext cx="3150399" cy="21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 descr="图片包含 户外, 树, 人员, 群组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93663">
            <a:off x="8742741" y="4067507"/>
            <a:ext cx="3214791" cy="214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5714184" y="1114754"/>
            <a:ext cx="1192952" cy="1197943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b="1" noProof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69"/>
          <p:cNvSpPr>
            <a:spLocks noChangeArrowheads="1"/>
          </p:cNvSpPr>
          <p:nvPr/>
        </p:nvSpPr>
        <p:spPr bwMode="auto">
          <a:xfrm>
            <a:off x="3720505" y="2501863"/>
            <a:ext cx="5135887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安全知识与急救</a:t>
            </a:r>
            <a:endParaRPr lang="en-US" altLang="zh-CN" sz="48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211755" y="3074628"/>
            <a:ext cx="5087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856392" y="3074628"/>
            <a:ext cx="6774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一、基本安全知识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6417" y="1147987"/>
            <a:ext cx="4601147" cy="51234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7499" y="1038636"/>
            <a:ext cx="4601147" cy="5123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558" y="1038636"/>
            <a:ext cx="4601147" cy="5123468"/>
          </a:xfrm>
          <a:prstGeom prst="rect">
            <a:avLst/>
          </a:prstGeom>
        </p:spPr>
      </p:pic>
      <p:pic>
        <p:nvPicPr>
          <p:cNvPr id="8" name="图片 7" descr="图片包含 室内, 天空, 墙壁, 餐桌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51619" y="5161395"/>
            <a:ext cx="2540380" cy="18074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7119" y="2170545"/>
            <a:ext cx="2540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昆 虫 叮 咬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在 野 外 为 了 防 止 昆 虫 的 叮 咬 ， 人 员 应 穿 长 袖 衣 和 裤 ， 扎 紧 袖 囗 、 领 囗 ， 皮 朕 暴 露 部 位 涂 搽 防 蚊 药 。 不 要 在 潮湿的 树 荫 和 草 地 上 坐 卧 。 被 昆 虫 叮 咬 后 ， 可 用 肥皂水 、 盐 水 、 小 苏 打 水 涂 抹 患 处 止痒消 毒 。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22424" y="2170545"/>
            <a:ext cx="254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中 毒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其 症 状 是 恶 心 、 呕 吐 、 腹 泻 、 胃 疼 、 心 脏 弱 等 。 遇 到 这 种 情 况，首 先 要 冼 胃，快 速 喝 大 量 的 水，用 指 触 咽 部 引 起 呕 吐 ， 然 后 吃 蓖 麻 油 等 泻 药 清 肋 ， 再 吃 活 性 炭 等 解 毒 药 及 其 他镇静 药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多 喝 水 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以 加 速 排 泄 。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4965" y="2170545"/>
            <a:ext cx="2540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昏 厥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野 外 昏 厥 多 是 由 于 摔 伤 、 疲 芳 过 度 、 饥 饿 过 度 等 原 因 造 成 的 。 主 要 表 现 为 脸 笆 突 然 苍 白 ， 脉 搏 微 弱 而 缓慢 ， 失 去 知 觉 。 遇 到 这 种 情 况 ， 不 必 惊 慌 ， 一 般 过 一 会 便 会 苏醒。醒来 后 ， 应 喝 些 热 水 ，注意休息 。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一、基本安全知识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427" y="1064092"/>
            <a:ext cx="4445102" cy="5775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73449" y="1064092"/>
            <a:ext cx="4445102" cy="5775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77628" y="1133365"/>
            <a:ext cx="4445102" cy="57754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7456" y="2058983"/>
            <a:ext cx="28516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中 暑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其 症 状 是 突 然 头 呈 、 恶 心 、 昏 迷 、 无 汗 或 湿 冷 ， 瞳 孔 放 大 ， 发 高 烧 。 发 病 前 ， 常 感 囗 渴  ， 浑 身 无 力 ， 眼 前 阵 阵 发 黑 。 此 时 ， 应 立 即 在 阴 凉 通 风 处 平 躺 ， 解开 衣 裤 带 ， 使 全 身 放 松 ， 再 服 十 滴 水 、 仁 丹 等 药 。 发 烧 时 ， 可 用 凉 水 浇头  ， 或 冷 敷 散 热 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96297" y="2167116"/>
            <a:ext cx="29369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蜇 伤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被 蝎 子 、 蜈 蚣 、 黄 蜂 等 毒 虫 蛰 伤 ， 伤 囗 红 肿 、 疼痒 ， 并且 伴 有 恶 心 、 呕 吐 、 头 呈 等 症 状 。 要 先 挤 出 毒 ， 然 后 用 肥 笔 水 、 氨 水 、 烟 油 、 醋 等 涂 在 伤 囗 ， 或 用 马 齿 苋 捣 碎  汁 冲 服 ， 渣 打 外敷。 也 可 用 蜗 牛 冼 净 捣 净 后 捣 碎 涂 在 伤 囗 上 。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14326" y="2167116"/>
            <a:ext cx="29002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72B3"/>
                </a:solidFill>
                <a:cs typeface="+mn-ea"/>
                <a:sym typeface="+mn-lt"/>
              </a:rPr>
              <a:t>溺 水 </a:t>
            </a:r>
            <a:r>
              <a:rPr lang="zh-CN" altLang="en-US" sz="1400" dirty="0">
                <a:cs typeface="+mn-ea"/>
                <a:sym typeface="+mn-lt"/>
              </a:rPr>
              <a:t>： 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在 江 河 湖 中 到 复 杂 水 情 而 无 法 驾 驭 时 ， 千 万 不 要 慌 张 看 急 ， 想 办 法 让 自 己 浮 在 水 面 上 ， 保 持 浮 姿 ， 任 水 冲 流 ， 并注 意 水 流 向 ， 再 一 点 一 点 由 水 平 方 向 往 岸 边 移 动 。 在 拯 救 溺 水 者 时 ， 首 先 考 虑 用 竿 、 树 枝 、 绳 素 拖 拉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二、相关急救措施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电子产品, 监视器&#10;&#10;已生成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592" y="1595808"/>
            <a:ext cx="5944447" cy="45094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2501" y="4257964"/>
            <a:ext cx="2600036" cy="26000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7186" y="2022764"/>
            <a:ext cx="5318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如 果 脸色发 红 ， 呼 吸 急 促 ， 不 出 汗 ， 这 很 可 能 是 中 暑 ， 应 将 不 适 者 抬 到 树 荫 下 休 息 ，并 将 头 部 垫 高 ， 身 体 平 卧 ， 保 持 安静 ， 注 意 降 温 ， 同 时 可 服 用 人 丹 、 十 滴 水 、 淡 盐 开 水 等 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 有 呕 吐 症 状 时 ， 要 取 俯 卧 姿 势 ， 右 手 放 在 下 田 下 作 枕 头 ， 放 松 身 体 ， 呕 吐 后 应 漱 囗 ， 并安静休 息 ， 如 症 状 加 重 ， 则 赶 快 送 医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打 喷 嚏 、 发 寒 、 头 痛 是 感 冒 初 期 的 症 状 ， 使 用 普 通 感 冒 药 ， 多 休 息 即 可 痊愈  ， 如 果 在 野 外 露 时 患 感 冒 ， 应 注 意 多 吃 温 热 食 物 ， 保 暖 ， 早 睡 ， 让 身 体 出 汗 ， 症 状 就 会 有 好 ， 如 果 迟 迟 不 退 烧 ， 可 服 用 解 热 剂 。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0225" y="2207491"/>
            <a:ext cx="4350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感 到 身 体 不 适 时 ： 身 体 不 舒 服 ， 感 到 昏 脑 胀 时 ， 应 放 松 心 情 ， 躺 卧 下 来 ， 解开束缚身 体 的 衣 物 或 包 袱 。 告 诉 同 行 者 自 己 的 症 状 是 发 冷 还 是 发 热 、 何 处 发 痛 ？ 然 后 再 考 虑 处 理 办 法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896" y="273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二、相关急救措施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电子产品, 监视器&#10;&#10;已生成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6520" y="1174286"/>
            <a:ext cx="5944447" cy="45094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09336" y="1782395"/>
            <a:ext cx="5318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cs typeface="+mn-ea"/>
                <a:sym typeface="+mn-lt"/>
              </a:rPr>
              <a:t>被 野 蜂 蜇 伤 后 ， 会 产 生 剧 痛 、 眼 花 恶 心 等 症 状 ， 如 果 发 现 蜂 尾 部 的 毒 腺 及 针 还 留 在 伤 囗 上 ， 应 该 用 小 子 或 小 钳 子 披 除 ， 不 要 用 手 掐 。 随 后 用 醋 酸 涂擦伤 囗 ， 消 肿 止 痛 ， 也 可 用 野 菊 花 叶 、 夏 枯 草 捣 烂 敵 伤 囗 ；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cs typeface="+mn-ea"/>
                <a:sym typeface="+mn-lt"/>
              </a:rPr>
              <a:t>遭 到 蚂 蟥 叮 咬 时 ， 不 要 使 劲 往 外 拉 ， 以 晃 拉 断 而 将 蚂 蟥 的 吸 盘 留 在 伤 囗 内 ， 引 起 伤 囗 发 炎 、 溃 烂 。 正 确 的 处 理 方 法 是 ， 用 手掌 在 旁 边 拍击 ， 蚂 蟥 受 到 惊 吓 会 自 动 掉 下 来 ， 也 可 用 风 油 精 、 食 盐 洒 在 蚂 蟥 身 上 ， 或 用 烟 头 烫 ；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097" y="2015384"/>
            <a:ext cx="4350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一 般 情 况 下 ， 被 蚊 子 、 跳 蚤 、 筽 虫 等 叮 咬 ， 野 蜂 、 毛 毛 虫 等 蜇 伤 ， 蜈 蚣 、 蚂 蟥 等 咬 伤 ， 涂 上 风 油 精 、 万 金 油 ， 或 囗 水 、 肥皂， 即 能 起 到 消 炎 、 止痒作 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036" y="3084946"/>
            <a:ext cx="3888509" cy="388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5042" y="2828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被蛇咬伤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098" y="2417921"/>
            <a:ext cx="5913157" cy="38261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9234" y="4171667"/>
            <a:ext cx="2538432" cy="259541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1402" y="2811740"/>
            <a:ext cx="51085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cs typeface="+mn-ea"/>
                <a:sym typeface="+mn-lt"/>
              </a:rPr>
              <a:t>如 何 判 断 是 否 被 毒 蛇 咬 伤？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从 外 表 看 ， 无 毒 蛇 的 头 部 呈 椭 圆 形 ， 尾 部 细 长 ， 体 表 花 纹 多 不 明 显 ， 如 火 赤 练 蛇 、 乌 风 蛇 等 ， 毒 蛇 的 头 部 呈 三 角 形 ， 一 般 头 大 颈 细 ， 尾 短 而 突 然 变 细 ， 表 皮 花 纹 比 较 鲜 艳 ， 如 五 步 蛇 、 蝮 蛇 、 叶 青 、 眼 蛇 、 金 环 蛇 、 银 环 蛇 等 （ 但 眼 蛇 、 银 环 蛇 的 头 部 不 呈 三 角 形 ）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从 伤 囗 看 ， 由 于 毒 蛇 都 有 毒 牙 ， 伤 囗 上 会 留 有 两 颗 毒 牙 的 大 牙 印 ， 而 无 毒 蛇 留 下 的 伤 囗 是 一 排 整 的 牙 印 ；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14066" y="604619"/>
            <a:ext cx="5228836" cy="35670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27282" y="893138"/>
            <a:ext cx="44250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2.</a:t>
            </a:r>
            <a:r>
              <a:rPr lang="zh-CN" altLang="en-US" dirty="0">
                <a:cs typeface="+mn-ea"/>
                <a:sym typeface="+mn-lt"/>
              </a:rPr>
              <a:t>被 毒 蛇 咬 伤 怎么处理？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应 立 即 用 柔 软 的 绳 或 带 结 扎 在 伤 囗 上 方 ， 以 阻 断 静脉 血 和 淋巴液的 回 流 ，减少蛇液 吸 收 ， 防 止 毒 素 扩 散 ； 应 急 排 毒 。 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立 即 用 冷 茶 、 冷 开 水 或 泉 水 冲 冼 伤 囗 ， 有 条 件 的 话 可 用 生 理 盐 水 、 肥皂水 、 双 氧 水 冲 冼 。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5042" y="28287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损伤出血的急救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pic>
        <p:nvPicPr>
          <p:cNvPr id="11" name="图片 10" descr="图片包含 监视器, 物体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702512" y="744536"/>
            <a:ext cx="6308437" cy="56478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9101" y="2413337"/>
            <a:ext cx="5108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cs typeface="+mn-ea"/>
                <a:sym typeface="+mn-lt"/>
              </a:rPr>
              <a:t>如 果 是 一 点 伤 囗 ， 用 手 指 或 清 洁 布 块 直 接 压 </a:t>
            </a:r>
            <a:r>
              <a:rPr lang="zh-CN" altLang="zh-CN" sz="1400" dirty="0">
                <a:cs typeface="+mn-ea"/>
                <a:sym typeface="+mn-lt"/>
              </a:rPr>
              <a:t>在</a:t>
            </a:r>
            <a:r>
              <a:rPr lang="en-US" altLang="zh-CN" sz="1400" dirty="0">
                <a:cs typeface="+mn-ea"/>
                <a:sym typeface="+mn-lt"/>
              </a:rPr>
              <a:t> 伤 囗 上 面 即 可 止 血 ， 血 渗 透 布 块 应 反 复 替 换 ， 直 到 出 血 弱 ， 这 时 才 用 消 毒 纱 布 盖 好 ， 綳 带 固 定 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cs typeface="+mn-ea"/>
                <a:sym typeface="+mn-lt"/>
              </a:rPr>
              <a:t> 如 果 </a:t>
            </a:r>
            <a:r>
              <a:rPr lang="zh-CN" altLang="zh-CN" sz="1400" dirty="0">
                <a:cs typeface="+mn-ea"/>
                <a:sym typeface="+mn-lt"/>
              </a:rPr>
              <a:t>是</a:t>
            </a:r>
            <a:r>
              <a:rPr lang="en-US" altLang="zh-CN" sz="1400" dirty="0">
                <a:cs typeface="+mn-ea"/>
                <a:sym typeface="+mn-lt"/>
              </a:rPr>
              <a:t> 切 伤 或 砍 伤 ， 血 流 不 止 ， 这 是 动 脉 出 血 ， 危 险 性 很 大 ， 必 须 用 止 血 带 止 血 ， 但 注 意 止 血 带 扎 紧 后 应 有 间 </a:t>
            </a:r>
            <a:r>
              <a:rPr lang="zh-CN" altLang="zh-CN" sz="1400" dirty="0">
                <a:cs typeface="+mn-ea"/>
                <a:sym typeface="+mn-lt"/>
              </a:rPr>
              <a:t>的</a:t>
            </a:r>
            <a:r>
              <a:rPr lang="en-US" altLang="zh-CN" sz="1400" dirty="0">
                <a:cs typeface="+mn-ea"/>
                <a:sym typeface="+mn-lt"/>
              </a:rPr>
              <a:t> 松 </a:t>
            </a:r>
            <a:r>
              <a:rPr lang="zh-CN" altLang="zh-CN" sz="1400" dirty="0">
                <a:cs typeface="+mn-ea"/>
                <a:sym typeface="+mn-lt"/>
              </a:rPr>
              <a:t>开</a:t>
            </a:r>
            <a:r>
              <a:rPr lang="en-US" altLang="zh-CN" sz="1400" dirty="0">
                <a:cs typeface="+mn-ea"/>
                <a:sym typeface="+mn-lt"/>
              </a:rPr>
              <a:t> 再 扎 紧 ， </a:t>
            </a:r>
            <a:r>
              <a:rPr lang="zh-CN" altLang="zh-CN" sz="1400" dirty="0">
                <a:cs typeface="+mn-ea"/>
                <a:sym typeface="+mn-lt"/>
              </a:rPr>
              <a:t>以免</a:t>
            </a:r>
            <a:r>
              <a:rPr lang="en-US" altLang="zh-CN" sz="1400" dirty="0">
                <a:cs typeface="+mn-ea"/>
                <a:sym typeface="+mn-lt"/>
              </a:rPr>
              <a:t> 被 捆 扎 处 以 下 的 肢 体 血 循 环 全 中 断 而 引 起 肢 体 坏 死 。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0995" y="1674674"/>
            <a:ext cx="4425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在 野 外 ， 有 时 因 意 外 而 造 成 身 体 某 部 位 损 伤 出 血 ， 小 的 出 血 无 需 特 殊 处 理 可 以 自 </a:t>
            </a:r>
            <a:r>
              <a:rPr lang="zh-CN" altLang="zh-CN" sz="1400" dirty="0">
                <a:cs typeface="+mn-ea"/>
                <a:sym typeface="+mn-lt"/>
              </a:rPr>
              <a:t>行</a:t>
            </a:r>
            <a:r>
              <a:rPr lang="en-US" altLang="zh-CN" sz="1400" dirty="0">
                <a:cs typeface="+mn-ea"/>
                <a:sym typeface="+mn-lt"/>
              </a:rPr>
              <a:t> 前 合 ， 而 严 重 出 血 常 会 危 及 生 命 ， 须 采 用 紧 急 的 止 血 措 施 。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88555" y="4005391"/>
            <a:ext cx="279942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5042" y="28287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2B3"/>
                </a:solidFill>
                <a:cs typeface="+mn-ea"/>
                <a:sym typeface="+mn-lt"/>
              </a:rPr>
              <a:t>骨折及扭伤</a:t>
            </a:r>
            <a:endParaRPr lang="zh-CN" altLang="zh-CN" sz="2400" b="1" dirty="0">
              <a:solidFill>
                <a:srgbClr val="1972B3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8555" y="2649452"/>
            <a:ext cx="5108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发 生 骨 折 或 扭 伤 时 ， 首 先 应 保 持 安静 休 息 ， 不 要 勉 强 走 动 ， 使 伤 囗 恶 化 。 接 看 可 用 河 水 、 冰 、 雪 等 冷 却 患 部 ， 千 万 不 要 按 摩 。 然 后 用 本 板 或 代 替 物 夹 住 患 部 ， 用 綳 带 加 压 固 定 。 抬 高 患 部 ， 超 过 心 脏 。 最 后 送 往 医院。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搬运 时 应 小 心 谨 怕 ， 一 般 可 采 用 两 人 做 手 椅 、 单 人 背 员 、 两 人 搀 扶 、 担 架 运 的 方 法 。 </a:t>
            </a:r>
            <a:endParaRPr lang="en-US" altLang="zh-CN" sz="1400" dirty="0">
              <a:cs typeface="+mn-ea"/>
              <a:sym typeface="+mn-lt"/>
            </a:endParaRPr>
          </a:p>
          <a:p>
            <a:endParaRPr lang="en-US" altLang="zh-CN" sz="1400" dirty="0">
              <a:cs typeface="+mn-ea"/>
              <a:sym typeface="+mn-lt"/>
            </a:endParaRPr>
          </a:p>
        </p:txBody>
      </p:sp>
      <p:pic>
        <p:nvPicPr>
          <p:cNvPr id="9" name="图片 8" descr="图片包含 轮子, 齿轮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7064" y="1027407"/>
            <a:ext cx="5693859" cy="5673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27531" y="3386873"/>
            <a:ext cx="3293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野 外 生 存 生 活 实 践 中 ， 脚 滑 倒 或 身 体 失 去 平 衡 而 摔 倒 很 容 易 发 生 骨 折 、 脱 臼 或 扭 伤 。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5" name="图片 4" descr="图片包含 动物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09880" y="4812065"/>
            <a:ext cx="2177223" cy="217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58296" y="899167"/>
            <a:ext cx="7565792" cy="433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5529457" y="1096281"/>
            <a:ext cx="1192952" cy="1197943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b="1" noProof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69"/>
          <p:cNvSpPr>
            <a:spLocks noChangeArrowheads="1"/>
          </p:cNvSpPr>
          <p:nvPr/>
        </p:nvSpPr>
        <p:spPr bwMode="auto">
          <a:xfrm>
            <a:off x="3535778" y="2483390"/>
            <a:ext cx="5135887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夏令营的意义</a:t>
            </a:r>
            <a:endParaRPr lang="en-US" altLang="zh-CN" sz="48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27028" y="3056155"/>
            <a:ext cx="5087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71665" y="3056155"/>
            <a:ext cx="6774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 descr="图片包含 户外, 树, 人员, 群组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14049" y="3653796"/>
            <a:ext cx="3995821" cy="266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085093" y="1951374"/>
            <a:ext cx="4891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拓 展 训 练 的 早 期 形 式 起 源 于 二 战 期 间 的 上 生 存 训 练 。 战争结束 后 ， 拓 展 训 练 的 独 特 创 意 和 训 练 方 式 逐 渐 被 推 广 开 来 。 训 练 目 标 由 单 纯 的 体 能 训 练 ， 扩 展 到 心 理 训 练 ， 人 格 训 练 ， 素 质 训 练 等 等 ！ 发 展 至 今 也 逐 渐 的 被 青 少 年 以 及 儿 童 所 青 睐 。</a:t>
            </a:r>
          </a:p>
        </p:txBody>
      </p:sp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325862" y="245097"/>
            <a:ext cx="639925" cy="64260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1472" y="268664"/>
            <a:ext cx="271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夏令营的意义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 t="12129" b="14411"/>
          <a:stretch>
            <a:fillRect/>
          </a:stretch>
        </p:blipFill>
        <p:spPr>
          <a:xfrm>
            <a:off x="-355421" y="1202107"/>
            <a:ext cx="7224682" cy="5307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3645" y="2732334"/>
            <a:ext cx="4226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※ </a:t>
            </a:r>
            <a:r>
              <a:rPr lang="zh-CN" altLang="en-US" sz="1400" dirty="0">
                <a:cs typeface="+mn-ea"/>
                <a:sym typeface="+mn-lt"/>
              </a:rPr>
              <a:t>培 养 儿童 积 极 健 康 的 心 态 ， 积 极 进 取 的 人 生 态 度 ！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  <a:p>
            <a:r>
              <a:rPr lang="en-US" altLang="zh-CN" sz="1400" dirty="0">
                <a:cs typeface="+mn-ea"/>
                <a:sym typeface="+mn-lt"/>
              </a:rPr>
              <a:t>※ </a:t>
            </a:r>
            <a:r>
              <a:rPr lang="zh-CN" altLang="en-US" sz="1400" dirty="0">
                <a:cs typeface="+mn-ea"/>
                <a:sym typeface="+mn-lt"/>
              </a:rPr>
              <a:t>了 解 自 身 优 点 ， 更 积 极 客 现 的 看 待 缺 点 ， 提 高 自 我 认 识 能 力 ！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</a:p>
          <a:p>
            <a:r>
              <a:rPr lang="en-US" altLang="zh-CN" sz="1400" dirty="0">
                <a:cs typeface="+mn-ea"/>
                <a:sym typeface="+mn-lt"/>
              </a:rPr>
              <a:t>※ </a:t>
            </a:r>
            <a:r>
              <a:rPr lang="zh-CN" altLang="en-US" sz="1400" dirty="0">
                <a:cs typeface="+mn-ea"/>
                <a:sym typeface="+mn-lt"/>
              </a:rPr>
              <a:t>激 发 了 孩 子 与 人 交 往 的 欲 望 ， 锻 炼 了 孩 子 与 人 沟 通 和 交 流 的 能 力 ！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sp>
        <p:nvSpPr>
          <p:cNvPr id="3" name="MH_Number_1"/>
          <p:cNvSpPr/>
          <p:nvPr>
            <p:custDataLst>
              <p:tags r:id="rId1"/>
            </p:custDataLst>
          </p:nvPr>
        </p:nvSpPr>
        <p:spPr>
          <a:xfrm>
            <a:off x="5529457" y="1096281"/>
            <a:ext cx="1192952" cy="1197943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800" b="1" noProof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69"/>
          <p:cNvSpPr>
            <a:spLocks noChangeArrowheads="1"/>
          </p:cNvSpPr>
          <p:nvPr/>
        </p:nvSpPr>
        <p:spPr bwMode="auto">
          <a:xfrm>
            <a:off x="3535778" y="2483390"/>
            <a:ext cx="5135887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儿童夏令营介绍</a:t>
            </a:r>
            <a:endParaRPr lang="en-US" altLang="zh-CN" sz="48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7028" y="3056155"/>
            <a:ext cx="5087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671665" y="3056155"/>
            <a:ext cx="6774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084" y="4858508"/>
            <a:ext cx="5727204" cy="19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矢量图形&#10;&#10;已生成高可信度的说明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0"/>
            <a:ext cx="12197227" cy="6858000"/>
          </a:xfrm>
          <a:prstGeom prst="rect">
            <a:avLst/>
          </a:prstGeom>
        </p:spPr>
      </p:pic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52087" y="4680816"/>
            <a:ext cx="3633788" cy="646112"/>
          </a:xfrm>
          <a:prstGeom prst="roundRect">
            <a:avLst>
              <a:gd name="adj" fmla="val 50000"/>
            </a:avLst>
          </a:prstGeom>
          <a:solidFill>
            <a:srgbClr val="235DAE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特殊性能夏令营</a:t>
            </a:r>
            <a:endParaRPr lang="zh-TW" altLang="en-US" sz="1800" b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5193" y="1734416"/>
            <a:ext cx="3633788" cy="647700"/>
          </a:xfrm>
          <a:prstGeom prst="roundRect">
            <a:avLst>
              <a:gd name="adj" fmla="val 50000"/>
            </a:avLst>
          </a:prstGeom>
          <a:solidFill>
            <a:srgbClr val="235DAE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科普夏令营</a:t>
            </a:r>
            <a:endParaRPr lang="zh-TW" altLang="en-US" sz="1800" b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61666" y="2717079"/>
            <a:ext cx="3633788" cy="647700"/>
          </a:xfrm>
          <a:prstGeom prst="roundRect">
            <a:avLst>
              <a:gd name="adj" fmla="val 50000"/>
            </a:avLst>
          </a:prstGeom>
          <a:solidFill>
            <a:srgbClr val="235DAE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情尚夏令营</a:t>
            </a:r>
            <a:endParaRPr lang="zh-TW" altLang="en-US" sz="1800" b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443556" y="3699741"/>
            <a:ext cx="3633788" cy="646113"/>
          </a:xfrm>
          <a:prstGeom prst="roundRect">
            <a:avLst>
              <a:gd name="adj" fmla="val 50000"/>
            </a:avLst>
          </a:prstGeom>
          <a:solidFill>
            <a:srgbClr val="235DAE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休闲性夏令营</a:t>
            </a:r>
            <a:endParaRPr lang="zh-TW" altLang="en-US" sz="1800" b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MH_Number_1"/>
          <p:cNvSpPr/>
          <p:nvPr>
            <p:custDataLst>
              <p:tags r:id="rId1"/>
            </p:custDataLst>
          </p:nvPr>
        </p:nvSpPr>
        <p:spPr>
          <a:xfrm>
            <a:off x="325862" y="245097"/>
            <a:ext cx="639925" cy="64260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3091" y="364479"/>
            <a:ext cx="229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35DAE"/>
                </a:solidFill>
                <a:cs typeface="+mn-ea"/>
                <a:sym typeface="+mn-lt"/>
              </a:rPr>
              <a:t>科普夏令营</a:t>
            </a:r>
            <a:endParaRPr lang="zh-TW" altLang="en-US" sz="2800" b="1" dirty="0">
              <a:solidFill>
                <a:srgbClr val="235DAE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5862" y="1252178"/>
            <a:ext cx="5104839" cy="54521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1102" y="2688310"/>
            <a:ext cx="3860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a </a:t>
            </a:r>
            <a:r>
              <a:rPr lang="zh-CN" altLang="en-US" sz="1400" dirty="0">
                <a:cs typeface="+mn-ea"/>
                <a:sym typeface="+mn-lt"/>
              </a:rPr>
              <a:t>自 然 科 学 为 主 体 课 程 内 容 ：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</a:p>
          <a:p>
            <a:pPr marL="342900" indent="-342900">
              <a:buAutoNum type="arabicPeriod"/>
            </a:pPr>
            <a:r>
              <a:rPr lang="zh-CN" altLang="en-US" sz="1400" dirty="0">
                <a:cs typeface="+mn-ea"/>
                <a:sym typeface="+mn-lt"/>
              </a:rPr>
              <a:t>常 见 动 植 物 的 分 类 、 解 剖 、 行 为 的 学 习 。 如 通 过 对 中 国 林 蛙 的 解 剖 结 构 学 习 了 解 哈 什 蚂 是 如 何 产 生 的 ； 通 过 对 家 鸽 的 解 剖 来 学 习 鸟 类 的 呼 吸 双 循 环 等 。 </a:t>
            </a:r>
          </a:p>
          <a:p>
            <a:r>
              <a:rPr lang="en-US" altLang="zh-CN" sz="1400" dirty="0">
                <a:cs typeface="+mn-ea"/>
                <a:sym typeface="+mn-lt"/>
              </a:rPr>
              <a:t>2.  </a:t>
            </a:r>
            <a:r>
              <a:rPr lang="zh-CN" altLang="en-US" sz="1400" dirty="0">
                <a:cs typeface="+mn-ea"/>
                <a:sym typeface="+mn-lt"/>
              </a:rPr>
              <a:t>简 单 标本 的 制 作 及 方 法 </a:t>
            </a:r>
          </a:p>
          <a:p>
            <a:r>
              <a:rPr lang="en-US" altLang="zh-CN" sz="1400" dirty="0">
                <a:cs typeface="+mn-ea"/>
                <a:sym typeface="+mn-lt"/>
              </a:rPr>
              <a:t>3.  </a:t>
            </a:r>
            <a:r>
              <a:rPr lang="zh-CN" altLang="en-US" sz="1400" dirty="0">
                <a:cs typeface="+mn-ea"/>
                <a:sym typeface="+mn-lt"/>
              </a:rPr>
              <a:t>动 植 物 的 捕 捉 和 采 集 。 如 ：  鸟 类 的 捕 捉 及 放 生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24430" y="153660"/>
            <a:ext cx="6158849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18921" y="2432430"/>
            <a:ext cx="3192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b </a:t>
            </a:r>
            <a:r>
              <a:rPr lang="zh-CN" altLang="en-US" sz="1400" dirty="0">
                <a:cs typeface="+mn-ea"/>
                <a:sym typeface="+mn-lt"/>
              </a:rPr>
              <a:t>社 会 科 学 为 主 体 的 课 程 内 容 ：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</a:p>
          <a:p>
            <a:r>
              <a:rPr lang="en-US" altLang="zh-CN" sz="1400" dirty="0">
                <a:cs typeface="+mn-ea"/>
                <a:sym typeface="+mn-lt"/>
              </a:rPr>
              <a:t>1. </a:t>
            </a:r>
            <a:r>
              <a:rPr lang="zh-CN" altLang="en-US" sz="1400" dirty="0">
                <a:cs typeface="+mn-ea"/>
                <a:sym typeface="+mn-lt"/>
              </a:rPr>
              <a:t>文 物 古 迹 游 览 </a:t>
            </a:r>
          </a:p>
          <a:p>
            <a:r>
              <a:rPr lang="en-US" altLang="zh-CN" sz="1400" dirty="0">
                <a:cs typeface="+mn-ea"/>
                <a:sym typeface="+mn-lt"/>
              </a:rPr>
              <a:t>2 .</a:t>
            </a:r>
            <a:r>
              <a:rPr lang="zh-CN" altLang="en-US" sz="1400" dirty="0">
                <a:cs typeface="+mn-ea"/>
                <a:sym typeface="+mn-lt"/>
              </a:rPr>
              <a:t>民 俗 风 情 学 习 </a:t>
            </a:r>
          </a:p>
          <a:p>
            <a:r>
              <a:rPr lang="en-US" altLang="zh-CN" sz="1400" dirty="0">
                <a:cs typeface="+mn-ea"/>
                <a:sym typeface="+mn-lt"/>
              </a:rPr>
              <a:t>3 .</a:t>
            </a:r>
            <a:r>
              <a:rPr lang="zh-CN" altLang="en-US" sz="1400" dirty="0">
                <a:cs typeface="+mn-ea"/>
                <a:sym typeface="+mn-lt"/>
              </a:rPr>
              <a:t>城 市 生 存 体 验 </a:t>
            </a:r>
          </a:p>
          <a:p>
            <a:r>
              <a:rPr lang="en-US" altLang="zh-CN" sz="1400" dirty="0">
                <a:cs typeface="+mn-ea"/>
                <a:sym typeface="+mn-lt"/>
              </a:rPr>
              <a:t>4. </a:t>
            </a:r>
            <a:r>
              <a:rPr lang="zh-CN" altLang="en-US" sz="1400" dirty="0">
                <a:cs typeface="+mn-ea"/>
                <a:sym typeface="+mn-lt"/>
              </a:rPr>
              <a:t>各 种 社 会 岗 位 参 观 。 如 ： 飞 机 博 览 园 、 废 水 处 理 厂 等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餐桌, 橙色, 室内, 水果&#10;&#10;已生成高可信度的说明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07390" y="4939645"/>
            <a:ext cx="2299184" cy="1842940"/>
          </a:xfrm>
          <a:prstGeom prst="rect">
            <a:avLst/>
          </a:prstGeom>
        </p:spPr>
      </p:pic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325862" y="245097"/>
            <a:ext cx="639925" cy="64260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3091" y="364479"/>
            <a:ext cx="229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35DAE"/>
                </a:solidFill>
                <a:cs typeface="+mn-ea"/>
                <a:sym typeface="+mn-lt"/>
              </a:rPr>
              <a:t>情尚夏令营</a:t>
            </a:r>
            <a:endParaRPr lang="zh-TW" altLang="en-US" sz="2800" b="1" dirty="0">
              <a:solidFill>
                <a:srgbClr val="235DAE"/>
              </a:solidFill>
              <a:cs typeface="+mn-ea"/>
              <a:sym typeface="+mn-lt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1423654" y="1698159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1"/>
          <p:cNvSpPr/>
          <p:nvPr>
            <p:custDataLst>
              <p:tags r:id="rId3"/>
            </p:custDataLst>
          </p:nvPr>
        </p:nvSpPr>
        <p:spPr>
          <a:xfrm>
            <a:off x="2352341" y="1698159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专业儿童拓展训练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1423654" y="2899896"/>
            <a:ext cx="1058862" cy="798512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23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SubTitle_2"/>
          <p:cNvSpPr/>
          <p:nvPr>
            <p:custDataLst>
              <p:tags r:id="rId5"/>
            </p:custDataLst>
          </p:nvPr>
        </p:nvSpPr>
        <p:spPr>
          <a:xfrm>
            <a:off x="2352341" y="2899896"/>
            <a:ext cx="4033838" cy="798512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235DAE"/>
                </a:solidFill>
                <a:cs typeface="+mn-ea"/>
                <a:sym typeface="+mn-lt"/>
              </a:rPr>
              <a:t>专业野外生存技能培训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1423654" y="4101634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23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>
            <a:off x="2352341" y="4101634"/>
            <a:ext cx="4033838" cy="798513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235DAE"/>
                </a:solidFill>
                <a:cs typeface="+mn-ea"/>
                <a:sym typeface="+mn-lt"/>
              </a:rPr>
              <a:t>情尚训练</a:t>
            </a: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1423654" y="5304959"/>
            <a:ext cx="1058862" cy="796925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23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SubTitle_4"/>
          <p:cNvSpPr/>
          <p:nvPr>
            <p:custDataLst>
              <p:tags r:id="rId9"/>
            </p:custDataLst>
          </p:nvPr>
        </p:nvSpPr>
        <p:spPr>
          <a:xfrm>
            <a:off x="2352341" y="5303371"/>
            <a:ext cx="4033838" cy="798512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235DAE"/>
                </a:solidFill>
                <a:cs typeface="+mn-ea"/>
                <a:sym typeface="+mn-lt"/>
              </a:rPr>
              <a:t>儿童健康心理调理</a:t>
            </a:r>
          </a:p>
        </p:txBody>
      </p:sp>
      <p:pic>
        <p:nvPicPr>
          <p:cNvPr id="17" name="图片 16" descr="图片包含 天空, 户外, 群组, 地面&#10;&#10;已生成极高可信度的说明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625542" y="1139734"/>
            <a:ext cx="3610545" cy="240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 descr="图片包含 户外, 树, 人员, 群组&#10;&#10;已生成极高可信度的说明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625542" y="3993769"/>
            <a:ext cx="3610547" cy="240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MH_Number_1"/>
          <p:cNvSpPr/>
          <p:nvPr>
            <p:custDataLst>
              <p:tags r:id="rId1"/>
            </p:custDataLst>
          </p:nvPr>
        </p:nvSpPr>
        <p:spPr>
          <a:xfrm>
            <a:off x="325862" y="245097"/>
            <a:ext cx="639925" cy="64260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3091" y="364479"/>
            <a:ext cx="259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35DAE"/>
                </a:solidFill>
                <a:cs typeface="+mn-ea"/>
                <a:sym typeface="+mn-lt"/>
              </a:rPr>
              <a:t>休闲性夏令营</a:t>
            </a:r>
            <a:endParaRPr lang="zh-TW" altLang="en-US" sz="2800" b="1" dirty="0">
              <a:solidFill>
                <a:srgbClr val="235DAE"/>
              </a:solidFill>
              <a:cs typeface="+mn-ea"/>
              <a:sym typeface="+mn-lt"/>
            </a:endParaRPr>
          </a:p>
        </p:txBody>
      </p:sp>
      <p:pic>
        <p:nvPicPr>
          <p:cNvPr id="6" name="图片 5" descr="图片包含 天空, 户外, 群组, 地面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13875">
            <a:off x="985912" y="1446353"/>
            <a:ext cx="3150399" cy="21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图片包含 户外, 树, 人员, 群组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93663">
            <a:off x="1667105" y="4347569"/>
            <a:ext cx="3214791" cy="214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 descr="图片包含 物体, 室内&#10;&#10;已生成高可信度的说明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5741816" y="446943"/>
            <a:ext cx="5566938" cy="64757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50355" y="2496486"/>
            <a:ext cx="3127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1 .</a:t>
            </a:r>
            <a:r>
              <a:rPr lang="zh-CN" altLang="en-US" sz="1400" dirty="0">
                <a:cs typeface="+mn-ea"/>
                <a:sym typeface="+mn-lt"/>
              </a:rPr>
              <a:t>以 原 始 自 然 环 境 为 载 体 ， 陶 冶 孩 子 情 操 ， 释 放 压 力 。 </a:t>
            </a:r>
            <a:endParaRPr lang="en-US" altLang="zh-CN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  <a:p>
            <a:r>
              <a:rPr lang="en-US" altLang="zh-CN" sz="1400" dirty="0">
                <a:cs typeface="+mn-ea"/>
                <a:sym typeface="+mn-lt"/>
              </a:rPr>
              <a:t>2 .</a:t>
            </a:r>
            <a:r>
              <a:rPr lang="zh-CN" altLang="en-US" sz="1400" dirty="0">
                <a:cs typeface="+mn-ea"/>
                <a:sym typeface="+mn-lt"/>
              </a:rPr>
              <a:t>在 活 动 过 程 中 加 入 简 单 的 团 队 活 动 ， 使 孩 子 建 立 团 队 意 识 。</a:t>
            </a:r>
            <a:endParaRPr lang="en-US" altLang="zh-CN" sz="1400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 </a:t>
            </a:r>
          </a:p>
          <a:p>
            <a:r>
              <a:rPr lang="en-US" altLang="zh-CN" sz="1400" dirty="0">
                <a:cs typeface="+mn-ea"/>
                <a:sym typeface="+mn-lt"/>
              </a:rPr>
              <a:t>3 .</a:t>
            </a:r>
            <a:r>
              <a:rPr lang="zh-CN" altLang="en-US" sz="1400" dirty="0">
                <a:cs typeface="+mn-ea"/>
                <a:sym typeface="+mn-lt"/>
              </a:rPr>
              <a:t>消 除 孩 子 自 私 心 理 ， 拓 宽 思 维 提 升 个 人 做 人 魅 力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ENTRY"/>
  <p:tag name="ID" val="626775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OTHERS"/>
  <p:tag name="ID" val="6267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05500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05500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05500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05500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NUMBER"/>
  <p:tag name="ID" val="626775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4011339"/>
  <p:tag name="MH_LIBRARY" val="GRAPHIC"/>
  <p:tag name="MH_TYPE" val="SubTitle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ENTRY"/>
  <p:tag name="ID" val="626775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NUMBER"/>
  <p:tag name="ID" val="626775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ENTRY"/>
  <p:tag name="ID" val="626775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NUMBER"/>
  <p:tag name="ID" val="626775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ENTRY"/>
  <p:tag name="ID" val="626775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NUMBER"/>
  <p:tag name="ID" val="626775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14093224"/>
  <p:tag name="MH_LIBRARY" val="CONTENTS"/>
  <p:tag name="MH_TYPE" val="OTHERS"/>
  <p:tag name="ID" val="62677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少儿">
      <a:majorFont>
        <a:latin typeface="方正少儿简体"/>
        <a:ea typeface="方正少儿简体"/>
        <a:cs typeface=""/>
      </a:majorFont>
      <a:minorFont>
        <a:latin typeface="等线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3178</Words>
  <Application>Microsoft Office PowerPoint</Application>
  <PresentationFormat>宽屏</PresentationFormat>
  <Paragraphs>203</Paragraphs>
  <Slides>29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方正少儿简体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2018-06-13T15:57:00Z</dcterms:created>
  <dcterms:modified xsi:type="dcterms:W3CDTF">2021-01-04T15:16:27Z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