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7" r:id="rId2"/>
    <p:sldId id="288" r:id="rId3"/>
    <p:sldId id="289" r:id="rId4"/>
    <p:sldId id="269" r:id="rId5"/>
    <p:sldId id="270" r:id="rId6"/>
    <p:sldId id="271" r:id="rId7"/>
    <p:sldId id="272" r:id="rId8"/>
    <p:sldId id="290" r:id="rId9"/>
    <p:sldId id="273" r:id="rId10"/>
    <p:sldId id="274" r:id="rId11"/>
    <p:sldId id="275" r:id="rId12"/>
    <p:sldId id="276" r:id="rId13"/>
    <p:sldId id="291" r:id="rId14"/>
    <p:sldId id="277" r:id="rId15"/>
    <p:sldId id="278" r:id="rId16"/>
    <p:sldId id="279" r:id="rId17"/>
    <p:sldId id="280" r:id="rId18"/>
    <p:sldId id="292" r:id="rId19"/>
    <p:sldId id="281" r:id="rId20"/>
    <p:sldId id="282" r:id="rId21"/>
    <p:sldId id="283" r:id="rId22"/>
    <p:sldId id="29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E60012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/>
  </p:normalViewPr>
  <p:slideViewPr>
    <p:cSldViewPr snapToGrid="0">
      <p:cViewPr>
        <p:scale>
          <a:sx n="53" d="100"/>
          <a:sy n="53" d="100"/>
        </p:scale>
        <p:origin x="136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218317" y="2286000"/>
            <a:ext cx="302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www.tukuppt.com </a:t>
            </a:r>
            <a:r>
              <a:rPr lang="zh-CN" altLang="en-US" dirty="0">
                <a:solidFill>
                  <a:schemeClr val="bg1"/>
                </a:solidFill>
              </a:rPr>
              <a:t>熊猫办公 高效办公在熊猫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218316" y="3678129"/>
            <a:ext cx="550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该作品版权为熊猫办公所有，请勿盗版，否则我们将按照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《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中华人民共和国著作权法</a:t>
            </a:r>
            <a:r>
              <a:rPr lang="en-US" altLang="zh-CN" dirty="0">
                <a:solidFill>
                  <a:schemeClr val="bg1"/>
                </a:solidFill>
                <a:effectLst/>
              </a:rPr>
              <a:t>》</a:t>
            </a:r>
            <a:r>
              <a:rPr lang="zh-CN" altLang="en-US" dirty="0">
                <a:solidFill>
                  <a:schemeClr val="bg1"/>
                </a:solidFill>
                <a:effectLst/>
              </a:rPr>
              <a:t>进行维权工作。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CC75-8280-4D50-8556-C2874ADEF92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37443"/>
            <a:ext cx="12061371" cy="35735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189"/>
            <a:ext cx="12192000" cy="40622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19" b="18341"/>
          <a:stretch>
            <a:fillRect/>
          </a:stretch>
        </p:blipFill>
        <p:spPr>
          <a:xfrm>
            <a:off x="6326155" y="3168632"/>
            <a:ext cx="6169651" cy="40354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61" y="1016519"/>
            <a:ext cx="8627706" cy="257460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089" r="11157" b="11021"/>
          <a:stretch>
            <a:fillRect/>
          </a:stretch>
        </p:blipFill>
        <p:spPr>
          <a:xfrm>
            <a:off x="50757" y="3547911"/>
            <a:ext cx="4558566" cy="330075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8069457" y="3693620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责</a:t>
            </a:r>
          </a:p>
        </p:txBody>
      </p:sp>
      <p:sp>
        <p:nvSpPr>
          <p:cNvPr id="23" name="椭圆 22"/>
          <p:cNvSpPr/>
          <p:nvPr/>
        </p:nvSpPr>
        <p:spPr>
          <a:xfrm>
            <a:off x="6169257" y="3698941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人</a:t>
            </a:r>
          </a:p>
        </p:txBody>
      </p:sp>
      <p:sp>
        <p:nvSpPr>
          <p:cNvPr id="24" name="椭圆 23"/>
          <p:cNvSpPr/>
          <p:nvPr/>
        </p:nvSpPr>
        <p:spPr>
          <a:xfrm>
            <a:off x="6845654" y="3685147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人</a:t>
            </a:r>
          </a:p>
        </p:txBody>
      </p:sp>
      <p:sp>
        <p:nvSpPr>
          <p:cNvPr id="25" name="椭圆 24"/>
          <p:cNvSpPr/>
          <p:nvPr/>
        </p:nvSpPr>
        <p:spPr>
          <a:xfrm>
            <a:off x="7434313" y="3685146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有</a:t>
            </a:r>
          </a:p>
        </p:txBody>
      </p:sp>
      <p:sp>
        <p:nvSpPr>
          <p:cNvPr id="26" name="椭圆 25"/>
          <p:cNvSpPr/>
          <p:nvPr/>
        </p:nvSpPr>
        <p:spPr>
          <a:xfrm>
            <a:off x="5472724" y="3685148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全</a:t>
            </a:r>
          </a:p>
        </p:txBody>
      </p:sp>
      <p:sp>
        <p:nvSpPr>
          <p:cNvPr id="27" name="椭圆 26"/>
          <p:cNvSpPr/>
          <p:nvPr/>
        </p:nvSpPr>
        <p:spPr>
          <a:xfrm>
            <a:off x="3509140" y="3693620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消</a:t>
            </a:r>
          </a:p>
        </p:txBody>
      </p:sp>
      <p:sp>
        <p:nvSpPr>
          <p:cNvPr id="28" name="椭圆 27"/>
          <p:cNvSpPr/>
          <p:nvPr/>
        </p:nvSpPr>
        <p:spPr>
          <a:xfrm>
            <a:off x="4187108" y="3697801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防</a:t>
            </a:r>
          </a:p>
        </p:txBody>
      </p:sp>
      <p:sp>
        <p:nvSpPr>
          <p:cNvPr id="29" name="椭圆 28"/>
          <p:cNvSpPr/>
          <p:nvPr/>
        </p:nvSpPr>
        <p:spPr>
          <a:xfrm>
            <a:off x="4842812" y="3687171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313744" y="4420759"/>
            <a:ext cx="1711025" cy="337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xiazaii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1" name="こゑだ - 学校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21873" y="-135137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790893" y="2019367"/>
            <a:ext cx="1411704" cy="2889517"/>
          </a:xfrm>
          <a:prstGeom prst="roundRect">
            <a:avLst/>
          </a:prstGeom>
          <a:solidFill>
            <a:schemeClr val="bg1"/>
          </a:solidFill>
          <a:ln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05651" y="295402"/>
            <a:ext cx="35702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常用灭火方法</a:t>
            </a:r>
            <a:endParaRPr lang="zh-CN" altLang="en-US" sz="44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7069" y="2316387"/>
            <a:ext cx="1107996" cy="235737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6000" b="1" dirty="0">
                <a:solidFill>
                  <a:srgbClr val="CA0000"/>
                </a:solidFill>
                <a:cs typeface="+mn-ea"/>
                <a:sym typeface="+mn-lt"/>
              </a:rPr>
              <a:t>窒息法</a:t>
            </a:r>
          </a:p>
        </p:txBody>
      </p:sp>
      <p:sp>
        <p:nvSpPr>
          <p:cNvPr id="5" name="矩形 6"/>
          <p:cNvSpPr/>
          <p:nvPr/>
        </p:nvSpPr>
        <p:spPr>
          <a:xfrm>
            <a:off x="2025065" y="1067648"/>
            <a:ext cx="8826500" cy="970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solidFill>
                  <a:srgbClr val="CA0000"/>
                </a:solidFill>
                <a:cs typeface="+mn-ea"/>
                <a:sym typeface="+mn-lt"/>
              </a:rPr>
              <a:t>窒息法是阻止空气流入燃烧区或用不燃物质冲淡空气，使燃烧物得不到足够的氧气而熄灭的灭火方法。具体方法包括：</a:t>
            </a:r>
          </a:p>
        </p:txBody>
      </p:sp>
      <p:sp>
        <p:nvSpPr>
          <p:cNvPr id="6" name="矩形 8"/>
          <p:cNvSpPr/>
          <p:nvPr/>
        </p:nvSpPr>
        <p:spPr>
          <a:xfrm>
            <a:off x="3888293" y="2390916"/>
            <a:ext cx="7386638" cy="385102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用沙土、水泥、湿麻袋、湿棉被等不燃或难燃物质覆盖燃烧物；喷洒雾状水、干粉、泡沫等灭火剂覆盖燃烧物；</a:t>
            </a:r>
            <a:endParaRPr lang="en-US" altLang="zh-CN" sz="240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用水蒸气或氮气、二氧化碳等惰性气体灌注发生火灾的容器、设备；密闭起火建筑、设备和孔洞；</a:t>
            </a:r>
            <a:endParaRPr lang="en-US" altLang="zh-CN" sz="240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把不燃的气体或不燃液体（如二氧化碳、氮气、四氯化碳等）喷洒到燃烧物区域内或燃烧物上。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23936" b="4562"/>
          <a:stretch>
            <a:fillRect/>
          </a:stretch>
        </p:blipFill>
        <p:spPr>
          <a:xfrm>
            <a:off x="2272506" y="3968381"/>
            <a:ext cx="1855053" cy="2732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790893" y="2019367"/>
            <a:ext cx="1411704" cy="2889517"/>
          </a:xfrm>
          <a:prstGeom prst="roundRect">
            <a:avLst/>
          </a:prstGeom>
          <a:solidFill>
            <a:schemeClr val="bg1"/>
          </a:solidFill>
          <a:ln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1"/>
          <p:cNvSpPr/>
          <p:nvPr/>
        </p:nvSpPr>
        <p:spPr>
          <a:xfrm>
            <a:off x="487363" y="331978"/>
            <a:ext cx="35702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常用灭火方法</a:t>
            </a:r>
            <a:endParaRPr lang="zh-CN" altLang="en-US" sz="44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1496745" y="1049230"/>
            <a:ext cx="9556266" cy="9701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solidFill>
                  <a:srgbClr val="CA0000"/>
                </a:solidFill>
                <a:cs typeface="+mn-ea"/>
                <a:sym typeface="+mn-lt"/>
              </a:rPr>
              <a:t>隔离法是将正在燃烧的物质和周围未燃烧的可燃物质隔离或移开，中断可燃物质的供给，使燃烧因缺少可燃物而停止。具体方法有：</a:t>
            </a:r>
          </a:p>
        </p:txBody>
      </p:sp>
      <p:sp>
        <p:nvSpPr>
          <p:cNvPr id="5" name="矩形 5"/>
          <p:cNvSpPr/>
          <p:nvPr/>
        </p:nvSpPr>
        <p:spPr>
          <a:xfrm>
            <a:off x="917069" y="2220133"/>
            <a:ext cx="1107996" cy="235737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6000" b="1" dirty="0">
                <a:solidFill>
                  <a:srgbClr val="CA0000"/>
                </a:solidFill>
                <a:cs typeface="+mn-ea"/>
                <a:sym typeface="+mn-lt"/>
              </a:rPr>
              <a:t>隔离法</a:t>
            </a:r>
          </a:p>
        </p:txBody>
      </p:sp>
      <p:sp>
        <p:nvSpPr>
          <p:cNvPr id="6" name="矩形 6"/>
          <p:cNvSpPr/>
          <p:nvPr/>
        </p:nvSpPr>
        <p:spPr>
          <a:xfrm>
            <a:off x="2566736" y="2438617"/>
            <a:ext cx="6098707" cy="337015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cs typeface="+mn-ea"/>
                <a:sym typeface="+mn-lt"/>
              </a:rPr>
              <a:t>把火源附近的可燃、易燃、易爆和助燃物品搬走；关闭可燃气体、液体管道的阀门，以减少和阻止可燃物质进入燃烧区；</a:t>
            </a:r>
            <a:endParaRPr lang="en-US" altLang="zh-CN" sz="24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cs typeface="+mn-ea"/>
                <a:sym typeface="+mn-lt"/>
              </a:rPr>
              <a:t>设法阻拦流散的易燃、可燃液体；拆除与火源相毗连的易燃建筑物，形成防止火势蔓延的空间地带。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2" t="6784" r="28773" b="8772"/>
          <a:stretch>
            <a:fillRect/>
          </a:stretch>
        </p:blipFill>
        <p:spPr>
          <a:xfrm>
            <a:off x="8216264" y="2611677"/>
            <a:ext cx="3015915" cy="3616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5"/>
          <p:cNvSpPr/>
          <p:nvPr/>
        </p:nvSpPr>
        <p:spPr>
          <a:xfrm>
            <a:off x="790893" y="2019367"/>
            <a:ext cx="1411704" cy="2889517"/>
          </a:xfrm>
          <a:prstGeom prst="roundRect">
            <a:avLst/>
          </a:prstGeom>
          <a:solidFill>
            <a:schemeClr val="bg1"/>
          </a:solidFill>
          <a:ln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1"/>
          <p:cNvSpPr/>
          <p:nvPr/>
        </p:nvSpPr>
        <p:spPr>
          <a:xfrm>
            <a:off x="435741" y="307911"/>
            <a:ext cx="35702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常用灭火方法</a:t>
            </a:r>
            <a:endParaRPr lang="zh-CN" altLang="en-US" sz="44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4" name="矩形 4"/>
          <p:cNvSpPr/>
          <p:nvPr/>
        </p:nvSpPr>
        <p:spPr>
          <a:xfrm>
            <a:off x="1162455" y="1972047"/>
            <a:ext cx="861774" cy="286552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化学抑制法</a:t>
            </a:r>
          </a:p>
        </p:txBody>
      </p:sp>
      <p:sp>
        <p:nvSpPr>
          <p:cNvPr id="5" name="矩形 5"/>
          <p:cNvSpPr/>
          <p:nvPr/>
        </p:nvSpPr>
        <p:spPr>
          <a:xfrm>
            <a:off x="2574159" y="1774991"/>
            <a:ext cx="6093976" cy="3871829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3200" b="1" dirty="0">
                <a:solidFill>
                  <a:srgbClr val="CA0000"/>
                </a:solidFill>
                <a:cs typeface="+mn-ea"/>
                <a:sym typeface="+mn-lt"/>
              </a:rPr>
              <a:t>化学抑制法是指使灭火剂参与到燃烧反应过程中去，使燃烧过程中产生游离基消失，而形成稳定分子或低活性的游离基，使燃烧反应因缺少游离基而停止。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t="11930" r="34797" b="10176"/>
          <a:stretch>
            <a:fillRect/>
          </a:stretch>
        </p:blipFill>
        <p:spPr>
          <a:xfrm>
            <a:off x="8864657" y="488131"/>
            <a:ext cx="1506367" cy="2573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189"/>
            <a:ext cx="12192000" cy="4062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19" b="18341"/>
          <a:stretch>
            <a:fillRect/>
          </a:stretch>
        </p:blipFill>
        <p:spPr>
          <a:xfrm>
            <a:off x="6326155" y="3168632"/>
            <a:ext cx="6169651" cy="4035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089" r="11157" b="11021"/>
          <a:stretch>
            <a:fillRect/>
          </a:stretch>
        </p:blipFill>
        <p:spPr>
          <a:xfrm>
            <a:off x="50757" y="3547911"/>
            <a:ext cx="4558566" cy="33007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36428" y="1218742"/>
            <a:ext cx="1015663" cy="29481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CA0000"/>
                </a:solidFill>
                <a:cs typeface="+mn-ea"/>
                <a:sym typeface="+mn-lt"/>
              </a:rPr>
              <a:t>第三部分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08029" y="761388"/>
            <a:ext cx="1415772" cy="4122800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A0000"/>
                </a:solidFill>
                <a:effectLst/>
                <a:uLnTx/>
                <a:uFillTx/>
                <a:cs typeface="+mn-ea"/>
                <a:sym typeface="+mn-lt"/>
              </a:rPr>
              <a:t>火灾扑救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461963" y="282702"/>
            <a:ext cx="4711700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常见火灾扑救方法</a:t>
            </a:r>
            <a:endParaRPr lang="zh-CN" altLang="en-US" sz="44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5173663" y="1667692"/>
            <a:ext cx="5967663" cy="38241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2000" dirty="0">
                <a:cs typeface="+mn-ea"/>
                <a:sym typeface="+mn-lt"/>
              </a:rPr>
              <a:t>1、电器起火应迅速拔下电源插头，切断电源，防止灭火时触电伤亡；用棉被、毛毯等不透气的物品将电器包裹起来，隔绝空气；用灭火器灭火，灭火时，灭火剂不应直接射向荧光屏等部位，防止热胀冷缩引起爆炸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5614" r="12832" b="7603"/>
          <a:stretch>
            <a:fillRect/>
          </a:stretch>
        </p:blipFill>
        <p:spPr>
          <a:xfrm>
            <a:off x="758282" y="3119185"/>
            <a:ext cx="4119061" cy="352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1606962" y="1892329"/>
            <a:ext cx="5355312" cy="4332777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dirty="0">
                <a:cs typeface="+mn-ea"/>
                <a:sym typeface="+mn-lt"/>
              </a:rPr>
              <a:t>2、一般起火可用灭火器直接向火源喷射；或将水倒在正燃烧的物品上，或盖上毯子后再浇一些水，火扑灭后，仍要多浇水，使其冷却，防止复燃。</a:t>
            </a:r>
          </a:p>
        </p:txBody>
      </p:sp>
      <p:sp>
        <p:nvSpPr>
          <p:cNvPr id="4" name="矩形 5"/>
          <p:cNvSpPr/>
          <p:nvPr/>
        </p:nvSpPr>
        <p:spPr>
          <a:xfrm>
            <a:off x="461963" y="300990"/>
            <a:ext cx="4711700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常见火灾扑救方法</a:t>
            </a:r>
            <a:endParaRPr lang="zh-CN" altLang="en-US" sz="44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r="29516"/>
          <a:stretch>
            <a:fillRect/>
          </a:stretch>
        </p:blipFill>
        <p:spPr>
          <a:xfrm>
            <a:off x="6962274" y="1554809"/>
            <a:ext cx="3256547" cy="5007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5301743" y="1339515"/>
            <a:ext cx="5355312" cy="467627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3、固定办公家具等着火---发现固定办公家具等起火，应迅速将旁边的可燃、易燃物品移开，如果备有灭火器，可即拿起灭火器，向着火家具喷射。如果没有灭火器，可用水桶，水盆等盛水扑救，争取时间，把火消灭在萌芽状态。</a:t>
            </a:r>
          </a:p>
        </p:txBody>
      </p:sp>
      <p:sp>
        <p:nvSpPr>
          <p:cNvPr id="4" name="矩形 4"/>
          <p:cNvSpPr/>
          <p:nvPr/>
        </p:nvSpPr>
        <p:spPr>
          <a:xfrm>
            <a:off x="461963" y="319278"/>
            <a:ext cx="4711700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常见火灾扑救方法</a:t>
            </a:r>
            <a:endParaRPr lang="zh-CN" altLang="en-US" sz="44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5146" r="24560" b="5965"/>
          <a:stretch>
            <a:fillRect/>
          </a:stretch>
        </p:blipFill>
        <p:spPr>
          <a:xfrm>
            <a:off x="1369530" y="1642241"/>
            <a:ext cx="3804133" cy="4589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1344295" y="2029143"/>
            <a:ext cx="6404042" cy="38241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zh-CN" altLang="en-US" sz="2000" dirty="0">
                <a:cs typeface="+mn-ea"/>
                <a:sym typeface="+mn-lt"/>
              </a:rPr>
              <a:t>5、汽油煤气着火---迅速关掉阀门，立即用灭火器灭火。没有灭火器时，或用沙土扑救，或把毛毯浸湿，覆盖在着火物体上，但千万不能向其浇水，否则会使浮在水面上的油继续燃烧，并随着水到处蔓延，扩大燃烧面积，危及周围安全。</a:t>
            </a:r>
          </a:p>
        </p:txBody>
      </p:sp>
      <p:sp>
        <p:nvSpPr>
          <p:cNvPr id="4" name="矩形 4"/>
          <p:cNvSpPr/>
          <p:nvPr/>
        </p:nvSpPr>
        <p:spPr>
          <a:xfrm>
            <a:off x="461963" y="300990"/>
            <a:ext cx="4711700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常见火灾扑救方法</a:t>
            </a:r>
            <a:endParaRPr lang="zh-CN" altLang="en-US" sz="44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3055" r="25221" b="5030"/>
          <a:stretch>
            <a:fillRect/>
          </a:stretch>
        </p:blipFill>
        <p:spPr>
          <a:xfrm>
            <a:off x="7988968" y="1732547"/>
            <a:ext cx="3088903" cy="4668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189"/>
            <a:ext cx="12192000" cy="4062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19" b="18341"/>
          <a:stretch>
            <a:fillRect/>
          </a:stretch>
        </p:blipFill>
        <p:spPr>
          <a:xfrm>
            <a:off x="6326155" y="3168632"/>
            <a:ext cx="6169651" cy="4035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089" r="11157" b="11021"/>
          <a:stretch>
            <a:fillRect/>
          </a:stretch>
        </p:blipFill>
        <p:spPr>
          <a:xfrm>
            <a:off x="50757" y="3547911"/>
            <a:ext cx="4558566" cy="33007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36428" y="1218742"/>
            <a:ext cx="1015663" cy="29481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CA0000"/>
                </a:solidFill>
                <a:cs typeface="+mn-ea"/>
                <a:sym typeface="+mn-lt"/>
              </a:rPr>
              <a:t>第四部分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08139" y="593579"/>
            <a:ext cx="1015663" cy="5550547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5400" b="1" dirty="0">
                <a:solidFill>
                  <a:srgbClr val="CA0000"/>
                </a:solidFill>
                <a:cs typeface="+mn-ea"/>
                <a:sym typeface="+mn-lt"/>
              </a:rPr>
              <a:t>火灾应急救护知识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464376" y="331978"/>
            <a:ext cx="5262562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火灾急救措施及步骤</a:t>
            </a:r>
          </a:p>
        </p:txBody>
      </p:sp>
      <p:sp>
        <p:nvSpPr>
          <p:cNvPr id="4" name="矩形 2"/>
          <p:cNvSpPr/>
          <p:nvPr/>
        </p:nvSpPr>
        <p:spPr>
          <a:xfrm>
            <a:off x="1055119" y="1214435"/>
            <a:ext cx="10081761" cy="364715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 algn="ctr">
              <a:lnSpc>
                <a:spcPct val="250000"/>
              </a:lnSpc>
            </a:pPr>
            <a:r>
              <a:rPr lang="zh-CN" altLang="en-US" sz="2400" dirty="0">
                <a:cs typeface="+mn-ea"/>
                <a:sym typeface="+mn-lt"/>
              </a:rPr>
              <a:t>我国是一个灾害频发的国家。长期以来，由于忽视对国民的防灾教育，在公众聚集场所，当发生地震、火灾、建筑物坍塌等事故时如何避险、如何实施人员救助等，都缺乏应有的教育指导。下面就是学习啦小编为大家整理的火灾急救措施及步骤相关资料，供大家参考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3055" r="25221" b="5030"/>
          <a:stretch>
            <a:fillRect/>
          </a:stretch>
        </p:blipFill>
        <p:spPr>
          <a:xfrm>
            <a:off x="9464841" y="4251614"/>
            <a:ext cx="1379621" cy="20850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t="3055" r="25221" b="5030"/>
          <a:stretch>
            <a:fillRect/>
          </a:stretch>
        </p:blipFill>
        <p:spPr>
          <a:xfrm flipH="1">
            <a:off x="802106" y="4251614"/>
            <a:ext cx="1668378" cy="2085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189"/>
            <a:ext cx="12192000" cy="4062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19" b="18341"/>
          <a:stretch>
            <a:fillRect/>
          </a:stretch>
        </p:blipFill>
        <p:spPr>
          <a:xfrm>
            <a:off x="6979775" y="3886542"/>
            <a:ext cx="4992873" cy="3265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089" r="11157" b="11021"/>
          <a:stretch>
            <a:fillRect/>
          </a:stretch>
        </p:blipFill>
        <p:spPr>
          <a:xfrm>
            <a:off x="772507" y="4070515"/>
            <a:ext cx="3836815" cy="27781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35691" y="2348214"/>
            <a:ext cx="3975100" cy="657687"/>
            <a:chOff x="7192010" y="1640849"/>
            <a:chExt cx="3975100" cy="657687"/>
          </a:xfrm>
        </p:grpSpPr>
        <p:sp>
          <p:nvSpPr>
            <p:cNvPr id="9" name="文本框 8"/>
            <p:cNvSpPr txBox="1"/>
            <p:nvPr/>
          </p:nvSpPr>
          <p:spPr>
            <a:xfrm>
              <a:off x="7192010" y="1640849"/>
              <a:ext cx="354330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A0000"/>
                  </a:solidFill>
                  <a:effectLst/>
                  <a:uLnTx/>
                  <a:uFillTx/>
                  <a:cs typeface="+mn-ea"/>
                  <a:sym typeface="+mn-lt"/>
                </a:rPr>
                <a:t>火灾的基本知识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192010" y="2026795"/>
              <a:ext cx="3975100" cy="2717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5" b="1" i="0" u="none" strike="noStrike" kern="1200" cap="none" spc="0" normalizeH="0" baseline="0" noProof="0" dirty="0">
                  <a:ln>
                    <a:noFill/>
                  </a:ln>
                  <a:solidFill>
                    <a:srgbClr val="CA0000"/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projector or computer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63915" y="2353663"/>
            <a:ext cx="4717415" cy="657687"/>
            <a:chOff x="7192010" y="1640849"/>
            <a:chExt cx="4717415" cy="657687"/>
          </a:xfrm>
        </p:grpSpPr>
        <p:sp>
          <p:nvSpPr>
            <p:cNvPr id="12" name="文本框 11"/>
            <p:cNvSpPr txBox="1"/>
            <p:nvPr/>
          </p:nvSpPr>
          <p:spPr>
            <a:xfrm>
              <a:off x="7192010" y="1640849"/>
              <a:ext cx="471741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A0000"/>
                  </a:solidFill>
                  <a:effectLst/>
                  <a:uLnTx/>
                  <a:uFillTx/>
                  <a:cs typeface="+mn-ea"/>
                  <a:sym typeface="+mn-lt"/>
                </a:rPr>
                <a:t>常用灭火方法和预防火灾的注意事项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92010" y="2026795"/>
              <a:ext cx="3975100" cy="2717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5" b="1" i="0" u="none" strike="noStrike" kern="1200" cap="none" spc="0" normalizeH="0" baseline="0" noProof="0" dirty="0">
                  <a:ln>
                    <a:noFill/>
                  </a:ln>
                  <a:solidFill>
                    <a:srgbClr val="CA0000"/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projector or computer</a:t>
              </a:r>
            </a:p>
          </p:txBody>
        </p:sp>
      </p:grp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4353221" y="272887"/>
            <a:ext cx="348555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6600" b="1" dirty="0">
                <a:solidFill>
                  <a:srgbClr val="E60012"/>
                </a:solidFill>
                <a:cs typeface="+mn-ea"/>
                <a:sym typeface="+mn-lt"/>
              </a:rPr>
              <a:t>目  录</a:t>
            </a:r>
          </a:p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rgbClr val="E60012"/>
                </a:solidFill>
                <a:cs typeface="+mn-ea"/>
                <a:sym typeface="+mn-lt"/>
              </a:rPr>
              <a:t>COMPANY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835691" y="3389962"/>
            <a:ext cx="3975100" cy="601807"/>
            <a:chOff x="7192010" y="1640849"/>
            <a:chExt cx="3975100" cy="601807"/>
          </a:xfrm>
        </p:grpSpPr>
        <p:sp>
          <p:nvSpPr>
            <p:cNvPr id="16" name="文本框 15"/>
            <p:cNvSpPr txBox="1"/>
            <p:nvPr/>
          </p:nvSpPr>
          <p:spPr>
            <a:xfrm>
              <a:off x="7192010" y="1640849"/>
              <a:ext cx="354330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A0000"/>
                  </a:solidFill>
                  <a:effectLst/>
                  <a:uLnTx/>
                  <a:uFillTx/>
                  <a:cs typeface="+mn-ea"/>
                  <a:sym typeface="+mn-lt"/>
                </a:rPr>
                <a:t>火灾扑救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92010" y="1970915"/>
              <a:ext cx="3975100" cy="2717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5" b="1" i="0" u="none" strike="noStrike" kern="1200" cap="none" spc="0" normalizeH="0" baseline="0" noProof="0" dirty="0">
                  <a:ln>
                    <a:noFill/>
                  </a:ln>
                  <a:solidFill>
                    <a:srgbClr val="CA0000"/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projector or computer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08495" y="3324057"/>
            <a:ext cx="3975100" cy="601807"/>
            <a:chOff x="7192010" y="1640849"/>
            <a:chExt cx="3975100" cy="601807"/>
          </a:xfrm>
        </p:grpSpPr>
        <p:sp>
          <p:nvSpPr>
            <p:cNvPr id="19" name="文本框 18"/>
            <p:cNvSpPr txBox="1"/>
            <p:nvPr/>
          </p:nvSpPr>
          <p:spPr>
            <a:xfrm>
              <a:off x="7192010" y="1640849"/>
              <a:ext cx="354330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A0000"/>
                  </a:solidFill>
                  <a:effectLst/>
                  <a:uLnTx/>
                  <a:uFillTx/>
                  <a:cs typeface="+mn-ea"/>
                  <a:sym typeface="+mn-lt"/>
                </a:rPr>
                <a:t>火灾应急救护知识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92010" y="1970915"/>
              <a:ext cx="3975100" cy="2717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5" b="1" i="0" u="none" strike="noStrike" kern="1200" cap="none" spc="0" normalizeH="0" baseline="0" noProof="0" dirty="0">
                  <a:ln>
                    <a:noFill/>
                  </a:ln>
                  <a:solidFill>
                    <a:srgbClr val="CA0000"/>
                  </a:solidFill>
                  <a:effectLst/>
                  <a:uLnTx/>
                  <a:uFillTx/>
                  <a:cs typeface="+mn-ea"/>
                  <a:sym typeface="+mn-lt"/>
                </a:rPr>
                <a:t>The user can demonstrate on projector or computer</a:t>
              </a:r>
            </a:p>
          </p:txBody>
        </p:sp>
      </p:grpSp>
      <p:sp>
        <p:nvSpPr>
          <p:cNvPr id="21" name="矩形: 圆角 20"/>
          <p:cNvSpPr/>
          <p:nvPr/>
        </p:nvSpPr>
        <p:spPr>
          <a:xfrm>
            <a:off x="1668379" y="2337621"/>
            <a:ext cx="3726654" cy="710379"/>
          </a:xfrm>
          <a:prstGeom prst="roundRect">
            <a:avLst/>
          </a:prstGeom>
          <a:noFill/>
          <a:ln w="1905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668379" y="3281390"/>
            <a:ext cx="3726654" cy="710379"/>
          </a:xfrm>
          <a:prstGeom prst="roundRect">
            <a:avLst/>
          </a:prstGeom>
          <a:noFill/>
          <a:ln w="1905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6056331" y="2309529"/>
            <a:ext cx="4299977" cy="710379"/>
          </a:xfrm>
          <a:prstGeom prst="roundRect">
            <a:avLst/>
          </a:prstGeom>
          <a:noFill/>
          <a:ln w="1905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6056331" y="3253298"/>
            <a:ext cx="4299977" cy="710379"/>
          </a:xfrm>
          <a:prstGeom prst="roundRect">
            <a:avLst/>
          </a:prstGeom>
          <a:noFill/>
          <a:ln w="19050"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22600" y="1050931"/>
            <a:ext cx="2123924" cy="5438097"/>
            <a:chOff x="4212709" y="1232359"/>
            <a:chExt cx="2123924" cy="543809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16" t="4912" r="23416" b="7837"/>
            <a:stretch>
              <a:fillRect/>
            </a:stretch>
          </p:blipFill>
          <p:spPr>
            <a:xfrm>
              <a:off x="4557177" y="1232359"/>
              <a:ext cx="1298192" cy="1504516"/>
            </a:xfrm>
            <a:prstGeom prst="rect">
              <a:avLst/>
            </a:prstGeom>
          </p:spPr>
        </p:pic>
        <p:sp>
          <p:nvSpPr>
            <p:cNvPr id="11" name="矩形: 圆角 10"/>
            <p:cNvSpPr/>
            <p:nvPr/>
          </p:nvSpPr>
          <p:spPr>
            <a:xfrm>
              <a:off x="4212709" y="2310410"/>
              <a:ext cx="2123924" cy="4360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64180" y="1050931"/>
            <a:ext cx="2123924" cy="5438097"/>
            <a:chOff x="4212709" y="1232359"/>
            <a:chExt cx="2123924" cy="543809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16" t="4912" r="23416" b="7837"/>
            <a:stretch>
              <a:fillRect/>
            </a:stretch>
          </p:blipFill>
          <p:spPr>
            <a:xfrm>
              <a:off x="4557177" y="1232359"/>
              <a:ext cx="1298192" cy="1504516"/>
            </a:xfrm>
            <a:prstGeom prst="rect">
              <a:avLst/>
            </a:prstGeom>
          </p:spPr>
        </p:pic>
        <p:sp>
          <p:nvSpPr>
            <p:cNvPr id="15" name="矩形: 圆角 14"/>
            <p:cNvSpPr/>
            <p:nvPr/>
          </p:nvSpPr>
          <p:spPr>
            <a:xfrm>
              <a:off x="4212709" y="2310410"/>
              <a:ext cx="2123924" cy="4360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40294" y="1065568"/>
            <a:ext cx="2123924" cy="5438097"/>
            <a:chOff x="4212709" y="1232359"/>
            <a:chExt cx="2123924" cy="543809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16" t="4912" r="23416" b="7837"/>
            <a:stretch>
              <a:fillRect/>
            </a:stretch>
          </p:blipFill>
          <p:spPr>
            <a:xfrm>
              <a:off x="4557177" y="1232359"/>
              <a:ext cx="1298192" cy="1504516"/>
            </a:xfrm>
            <a:prstGeom prst="rect">
              <a:avLst/>
            </a:prstGeom>
          </p:spPr>
        </p:pic>
        <p:sp>
          <p:nvSpPr>
            <p:cNvPr id="18" name="矩形: 圆角 17"/>
            <p:cNvSpPr/>
            <p:nvPr/>
          </p:nvSpPr>
          <p:spPr>
            <a:xfrm>
              <a:off x="4212709" y="2310410"/>
              <a:ext cx="2123924" cy="4360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528476" y="1065568"/>
            <a:ext cx="2123924" cy="5438097"/>
            <a:chOff x="4212709" y="1232359"/>
            <a:chExt cx="2123924" cy="5438097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16" t="4912" r="23416" b="7837"/>
            <a:stretch>
              <a:fillRect/>
            </a:stretch>
          </p:blipFill>
          <p:spPr>
            <a:xfrm>
              <a:off x="4557177" y="1232359"/>
              <a:ext cx="1298192" cy="1504516"/>
            </a:xfrm>
            <a:prstGeom prst="rect">
              <a:avLst/>
            </a:prstGeom>
          </p:spPr>
        </p:pic>
        <p:sp>
          <p:nvSpPr>
            <p:cNvPr id="21" name="矩形: 圆角 20"/>
            <p:cNvSpPr/>
            <p:nvPr/>
          </p:nvSpPr>
          <p:spPr>
            <a:xfrm>
              <a:off x="4212709" y="2310410"/>
              <a:ext cx="2123924" cy="4360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A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487259" y="282702"/>
            <a:ext cx="63912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火灾急救措施及步骤一：</a:t>
            </a:r>
          </a:p>
        </p:txBody>
      </p:sp>
      <p:sp>
        <p:nvSpPr>
          <p:cNvPr id="4" name="矩形 3"/>
          <p:cNvSpPr/>
          <p:nvPr/>
        </p:nvSpPr>
        <p:spPr>
          <a:xfrm>
            <a:off x="4020451" y="2479611"/>
            <a:ext cx="1526548" cy="3534023"/>
          </a:xfrm>
          <a:prstGeom prst="rect">
            <a:avLst/>
          </a:prstGeom>
        </p:spPr>
        <p:txBody>
          <a:bodyPr vert="eaVert" wrap="square" lIns="121908" tIns="60953" rIns="121908" bIns="6095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先重点，后一般。重要物资和一般物资相比，保护和抢救重要物资;火势蔓延猛烈方面和其他方面相比，控制火势蔓延的方面是重点。</a:t>
            </a:r>
          </a:p>
        </p:txBody>
      </p:sp>
      <p:sp>
        <p:nvSpPr>
          <p:cNvPr id="5" name="矩形 4"/>
          <p:cNvSpPr/>
          <p:nvPr/>
        </p:nvSpPr>
        <p:spPr>
          <a:xfrm>
            <a:off x="8758766" y="2776649"/>
            <a:ext cx="1526548" cy="3236985"/>
          </a:xfrm>
          <a:prstGeom prst="rect">
            <a:avLst/>
          </a:prstGeom>
        </p:spPr>
        <p:txBody>
          <a:bodyPr vert="eaVert" wrap="square" lIns="121908" tIns="60953" rIns="121908" bIns="6095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正确使用灭火器材;水是最常用的灭火剂，取用方便，资源丰富，但要注意水不能用于扑救带电设备的火灾。</a:t>
            </a:r>
          </a:p>
        </p:txBody>
      </p:sp>
      <p:sp>
        <p:nvSpPr>
          <p:cNvPr id="6" name="矩形 5"/>
          <p:cNvSpPr/>
          <p:nvPr/>
        </p:nvSpPr>
        <p:spPr>
          <a:xfrm>
            <a:off x="1674243" y="2628131"/>
            <a:ext cx="1526548" cy="3236985"/>
          </a:xfrm>
          <a:prstGeom prst="rect">
            <a:avLst/>
          </a:prstGeom>
        </p:spPr>
        <p:txBody>
          <a:bodyPr vert="eaVert" wrap="square" lIns="121908" tIns="60953" rIns="121908" bIns="6095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先控制，后消灭。对于不可能立即扑灭的火灾，要先控制火势，具备灭火条件时再展开全面进攻，一举消灭。</a:t>
            </a:r>
          </a:p>
        </p:txBody>
      </p:sp>
      <p:sp>
        <p:nvSpPr>
          <p:cNvPr id="7" name="矩形 6"/>
          <p:cNvSpPr/>
          <p:nvPr/>
        </p:nvSpPr>
        <p:spPr>
          <a:xfrm>
            <a:off x="6642942" y="2976927"/>
            <a:ext cx="1206460" cy="2488875"/>
          </a:xfrm>
          <a:prstGeom prst="rect">
            <a:avLst/>
          </a:prstGeom>
        </p:spPr>
        <p:txBody>
          <a:bodyPr vert="eaVert" wrap="square" lIns="121908" tIns="60953" rIns="121908" bIns="60953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cs typeface="+mn-ea"/>
                <a:sym typeface="+mn-lt"/>
              </a:rPr>
              <a:t>救人重于救火。灭火的目的是为了打开救人通道，使被困人员得到救援。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466725" y="319278"/>
            <a:ext cx="639127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火灾急救措施及步骤二：</a:t>
            </a:r>
          </a:p>
        </p:txBody>
      </p:sp>
      <p:sp>
        <p:nvSpPr>
          <p:cNvPr id="4" name="矩形 2"/>
          <p:cNvSpPr/>
          <p:nvPr/>
        </p:nvSpPr>
        <p:spPr>
          <a:xfrm>
            <a:off x="1519574" y="2191202"/>
            <a:ext cx="3051589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 algn="r">
              <a:lnSpc>
                <a:spcPct val="100000"/>
              </a:lnSpc>
            </a:pPr>
            <a:r>
              <a:rPr lang="zh-CN" altLang="en-US" sz="1600" dirty="0">
                <a:latin typeface="汉仪游园体W" panose="00020600040101010101" pitchFamily="18" charset="-122"/>
                <a:ea typeface="汉仪游园体W" panose="00020600040101010101" pitchFamily="18" charset="-122"/>
                <a:cs typeface="+mn-ea"/>
                <a:sym typeface="+mn-lt"/>
              </a:rPr>
              <a:t>进行物资疏散时应将参加疏散的员工编成组，指定负责人首先疏散通道，其次疏散物资，疏散的物资应堆放在上风向的安全地带，不得堵塞通道，并要派人看护。</a:t>
            </a:r>
          </a:p>
        </p:txBody>
      </p:sp>
      <p:sp>
        <p:nvSpPr>
          <p:cNvPr id="5" name="矩形 3"/>
          <p:cNvSpPr/>
          <p:nvPr/>
        </p:nvSpPr>
        <p:spPr>
          <a:xfrm>
            <a:off x="1649004" y="4406566"/>
            <a:ext cx="299811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 algn="r">
              <a:lnSpc>
                <a:spcPct val="100000"/>
              </a:lnSpc>
            </a:pPr>
            <a:r>
              <a:rPr lang="zh-CN" altLang="en-US" sz="1600" dirty="0">
                <a:solidFill>
                  <a:srgbClr val="222222"/>
                </a:solidFill>
                <a:latin typeface="汉仪游园体W" panose="00020600040101010101" pitchFamily="18" charset="-122"/>
                <a:ea typeface="汉仪游园体W" panose="00020600040101010101" pitchFamily="18" charset="-122"/>
                <a:cs typeface="+mn-ea"/>
                <a:sym typeface="+mn-lt"/>
              </a:rPr>
              <a:t>正确使用灭火器材</a:t>
            </a:r>
            <a:r>
              <a:rPr lang="en-US" altLang="zh-CN" sz="1600" dirty="0">
                <a:solidFill>
                  <a:srgbClr val="222222"/>
                </a:solidFill>
                <a:latin typeface="汉仪游园体W" panose="00020600040101010101" pitchFamily="18" charset="-122"/>
                <a:ea typeface="汉仪游园体W" panose="00020600040101010101" pitchFamily="18" charset="-122"/>
                <a:cs typeface="+mn-ea"/>
                <a:sym typeface="+mn-lt"/>
              </a:rPr>
              <a:t>;</a:t>
            </a:r>
            <a:r>
              <a:rPr lang="zh-CN" altLang="en-US" sz="1600" dirty="0">
                <a:solidFill>
                  <a:srgbClr val="222222"/>
                </a:solidFill>
                <a:latin typeface="汉仪游园体W" panose="00020600040101010101" pitchFamily="18" charset="-122"/>
                <a:ea typeface="汉仪游园体W" panose="00020600040101010101" pitchFamily="18" charset="-122"/>
                <a:cs typeface="+mn-ea"/>
                <a:sym typeface="+mn-lt"/>
              </a:rPr>
              <a:t>水是最常用的灭或剂，取用方便，资源丰富，但要注意水不能用于扑救带电设备的火灾。</a:t>
            </a:r>
            <a:endParaRPr lang="zh-CN" altLang="en-US" sz="1600" dirty="0">
              <a:latin typeface="汉仪游园体W" panose="00020600040101010101" pitchFamily="18" charset="-122"/>
              <a:ea typeface="汉仪游园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6" name="矩形 4"/>
          <p:cNvSpPr/>
          <p:nvPr/>
        </p:nvSpPr>
        <p:spPr>
          <a:xfrm>
            <a:off x="7459496" y="2218591"/>
            <a:ext cx="3618913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600" dirty="0">
                <a:latin typeface="汉仪游园体W" panose="00020600040101010101" pitchFamily="18" charset="-122"/>
                <a:ea typeface="汉仪游园体W" panose="00020600040101010101" pitchFamily="18" charset="-122"/>
                <a:cs typeface="+mn-ea"/>
                <a:sym typeface="+mn-lt"/>
              </a:rPr>
              <a:t>酸碱灭火器：倒过来稍加摇动或打开开关，药剂喷出;适合扑救油类火灾。</a:t>
            </a:r>
          </a:p>
          <a:p>
            <a:pPr indent="457200">
              <a:lnSpc>
                <a:spcPct val="100000"/>
              </a:lnSpc>
            </a:pPr>
            <a:r>
              <a:rPr lang="zh-CN" altLang="en-US" sz="1600" dirty="0">
                <a:latin typeface="汉仪游园体W" panose="00020600040101010101" pitchFamily="18" charset="-122"/>
                <a:ea typeface="汉仪游园体W" panose="00020600040101010101" pitchFamily="18" charset="-122"/>
                <a:cs typeface="+mn-ea"/>
                <a:sym typeface="+mn-lt"/>
              </a:rPr>
              <a:t>泡沫灭火器：把灭火器筒身倒过来：适用扑救木材、棉花、纸张等火灾，不能扑救电气、油类火灾。</a:t>
            </a:r>
          </a:p>
        </p:txBody>
      </p:sp>
      <p:sp>
        <p:nvSpPr>
          <p:cNvPr id="7" name="矩形 5"/>
          <p:cNvSpPr/>
          <p:nvPr/>
        </p:nvSpPr>
        <p:spPr>
          <a:xfrm>
            <a:off x="7459496" y="4354173"/>
            <a:ext cx="3006138" cy="132343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00000"/>
              </a:lnSpc>
            </a:pPr>
            <a:r>
              <a:rPr lang="zh-CN" altLang="en-US" sz="1600" dirty="0">
                <a:latin typeface="汉仪游园体W" panose="00020600040101010101" pitchFamily="18" charset="-122"/>
                <a:ea typeface="汉仪游园体W" panose="00020600040101010101" pitchFamily="18" charset="-122"/>
                <a:cs typeface="+mn-ea"/>
                <a:sym typeface="+mn-lt"/>
              </a:rPr>
              <a:t>二氧化碳灭火器：一手拿好喇叭筒对准火源，另一手打开开关既可;适用扑救贵重仪器和设备，不能扑救金属钾、钠、镁、铝等物质的火灾。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7486" r="33444" b="10409"/>
          <a:stretch>
            <a:fillRect/>
          </a:stretch>
        </p:blipFill>
        <p:spPr>
          <a:xfrm>
            <a:off x="4663321" y="2013809"/>
            <a:ext cx="1416637" cy="16308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7486" r="33444" b="10409"/>
          <a:stretch>
            <a:fillRect/>
          </a:stretch>
        </p:blipFill>
        <p:spPr>
          <a:xfrm flipH="1">
            <a:off x="6079958" y="1991389"/>
            <a:ext cx="1416637" cy="16308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7486" r="33444" b="10409"/>
          <a:stretch>
            <a:fillRect/>
          </a:stretch>
        </p:blipFill>
        <p:spPr>
          <a:xfrm>
            <a:off x="4663321" y="4200492"/>
            <a:ext cx="1416637" cy="16308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7486" r="33444" b="10409"/>
          <a:stretch>
            <a:fillRect/>
          </a:stretch>
        </p:blipFill>
        <p:spPr>
          <a:xfrm flipH="1">
            <a:off x="6079958" y="4178072"/>
            <a:ext cx="1416637" cy="1630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337443"/>
            <a:ext cx="12061371" cy="35735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189"/>
            <a:ext cx="12192000" cy="40622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19" b="18341"/>
          <a:stretch>
            <a:fillRect/>
          </a:stretch>
        </p:blipFill>
        <p:spPr>
          <a:xfrm>
            <a:off x="6326155" y="3168632"/>
            <a:ext cx="6169651" cy="40354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61" y="1016519"/>
            <a:ext cx="8627706" cy="257460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089" r="11157" b="11021"/>
          <a:stretch>
            <a:fillRect/>
          </a:stretch>
        </p:blipFill>
        <p:spPr>
          <a:xfrm>
            <a:off x="50757" y="3547911"/>
            <a:ext cx="4558566" cy="330075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8069457" y="3693620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责</a:t>
            </a:r>
          </a:p>
        </p:txBody>
      </p:sp>
      <p:sp>
        <p:nvSpPr>
          <p:cNvPr id="23" name="椭圆 22"/>
          <p:cNvSpPr/>
          <p:nvPr/>
        </p:nvSpPr>
        <p:spPr>
          <a:xfrm>
            <a:off x="6169257" y="3698941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人</a:t>
            </a:r>
          </a:p>
        </p:txBody>
      </p:sp>
      <p:sp>
        <p:nvSpPr>
          <p:cNvPr id="24" name="椭圆 23"/>
          <p:cNvSpPr/>
          <p:nvPr/>
        </p:nvSpPr>
        <p:spPr>
          <a:xfrm>
            <a:off x="6845654" y="3685147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人</a:t>
            </a:r>
          </a:p>
        </p:txBody>
      </p:sp>
      <p:sp>
        <p:nvSpPr>
          <p:cNvPr id="25" name="椭圆 24"/>
          <p:cNvSpPr/>
          <p:nvPr/>
        </p:nvSpPr>
        <p:spPr>
          <a:xfrm>
            <a:off x="7434313" y="3685146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有</a:t>
            </a:r>
          </a:p>
        </p:txBody>
      </p:sp>
      <p:sp>
        <p:nvSpPr>
          <p:cNvPr id="26" name="椭圆 25"/>
          <p:cNvSpPr/>
          <p:nvPr/>
        </p:nvSpPr>
        <p:spPr>
          <a:xfrm>
            <a:off x="5472724" y="3685148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全</a:t>
            </a:r>
          </a:p>
        </p:txBody>
      </p:sp>
      <p:sp>
        <p:nvSpPr>
          <p:cNvPr id="27" name="椭圆 26"/>
          <p:cNvSpPr/>
          <p:nvPr/>
        </p:nvSpPr>
        <p:spPr>
          <a:xfrm>
            <a:off x="3509140" y="3693620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消</a:t>
            </a:r>
          </a:p>
        </p:txBody>
      </p:sp>
      <p:sp>
        <p:nvSpPr>
          <p:cNvPr id="28" name="椭圆 27"/>
          <p:cNvSpPr/>
          <p:nvPr/>
        </p:nvSpPr>
        <p:spPr>
          <a:xfrm>
            <a:off x="4187108" y="3697801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防</a:t>
            </a:r>
          </a:p>
        </p:txBody>
      </p:sp>
      <p:sp>
        <p:nvSpPr>
          <p:cNvPr id="29" name="椭圆 28"/>
          <p:cNvSpPr/>
          <p:nvPr/>
        </p:nvSpPr>
        <p:spPr>
          <a:xfrm>
            <a:off x="4842812" y="3687171"/>
            <a:ext cx="452462" cy="448619"/>
          </a:xfrm>
          <a:prstGeom prst="ellipse">
            <a:avLst/>
          </a:prstGeom>
          <a:noFill/>
          <a:ln w="28575">
            <a:solidFill>
              <a:srgbClr val="E6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rgbClr val="E60012"/>
                </a:solidFill>
                <a:cs typeface="+mn-ea"/>
                <a:sym typeface="+mn-lt"/>
              </a:rPr>
              <a:t>安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313744" y="4420759"/>
            <a:ext cx="1711025" cy="33718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xiazaii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00">
        <p15:prstTrans prst="prestig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189"/>
            <a:ext cx="12192000" cy="4062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19" b="18341"/>
          <a:stretch>
            <a:fillRect/>
          </a:stretch>
        </p:blipFill>
        <p:spPr>
          <a:xfrm>
            <a:off x="6326155" y="3168632"/>
            <a:ext cx="6169651" cy="4035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089" r="11157" b="11021"/>
          <a:stretch>
            <a:fillRect/>
          </a:stretch>
        </p:blipFill>
        <p:spPr>
          <a:xfrm>
            <a:off x="50757" y="3547911"/>
            <a:ext cx="4558566" cy="33007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36428" y="1218742"/>
            <a:ext cx="1015663" cy="29481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CA0000"/>
                </a:solidFill>
                <a:cs typeface="+mn-ea"/>
                <a:sym typeface="+mn-lt"/>
              </a:rPr>
              <a:t>第一部分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08138" y="449200"/>
            <a:ext cx="1015663" cy="5063239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A0000"/>
                </a:solidFill>
                <a:effectLst/>
                <a:uLnTx/>
                <a:uFillTx/>
                <a:cs typeface="+mn-ea"/>
                <a:sym typeface="+mn-lt"/>
              </a:rPr>
              <a:t>火灾的基本知识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1"/>
          <p:cNvSpPr/>
          <p:nvPr/>
        </p:nvSpPr>
        <p:spPr>
          <a:xfrm>
            <a:off x="354563" y="307911"/>
            <a:ext cx="300672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火灾的分类</a:t>
            </a:r>
          </a:p>
        </p:txBody>
      </p:sp>
      <p:sp>
        <p:nvSpPr>
          <p:cNvPr id="10" name="矩形 3"/>
          <p:cNvSpPr/>
          <p:nvPr/>
        </p:nvSpPr>
        <p:spPr>
          <a:xfrm>
            <a:off x="874045" y="1291431"/>
            <a:ext cx="10483850" cy="461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A0000"/>
                </a:solidFill>
                <a:cs typeface="+mn-ea"/>
                <a:sym typeface="+mn-lt"/>
              </a:rPr>
              <a:t>根据国家的标准GB4968-86《火灾分类》的规定火灾分为A、B、C、D四类。</a:t>
            </a:r>
          </a:p>
        </p:txBody>
      </p:sp>
      <p:sp>
        <p:nvSpPr>
          <p:cNvPr id="11" name="矩形 4"/>
          <p:cNvSpPr/>
          <p:nvPr/>
        </p:nvSpPr>
        <p:spPr>
          <a:xfrm>
            <a:off x="1375361" y="2612232"/>
            <a:ext cx="4505325" cy="2492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A 类火灾：</a:t>
            </a:r>
            <a:endParaRPr lang="en-US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指固体物质火灾。这种物质往往具有有机物质性质，在燃烧时能产生灼热的余烬。如木材。棉、毛、麻、纸张等类型火灾。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1851" r="12832" b="9239"/>
          <a:stretch>
            <a:fillRect/>
          </a:stretch>
        </p:blipFill>
        <p:spPr>
          <a:xfrm flipH="1">
            <a:off x="5818535" y="2374232"/>
            <a:ext cx="5292683" cy="4235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400876" y="295402"/>
            <a:ext cx="300672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火灾的分类</a:t>
            </a:r>
          </a:p>
        </p:txBody>
      </p:sp>
      <p:sp>
        <p:nvSpPr>
          <p:cNvPr id="4" name="矩形 3"/>
          <p:cNvSpPr/>
          <p:nvPr/>
        </p:nvSpPr>
        <p:spPr>
          <a:xfrm>
            <a:off x="854075" y="1793875"/>
            <a:ext cx="10483850" cy="461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A0000"/>
                </a:solidFill>
                <a:cs typeface="+mn-ea"/>
                <a:sym typeface="+mn-lt"/>
              </a:rPr>
              <a:t>根据国家的标准GB4968-86《火灾分类》的规定火灾分为A、B、C、D四类。</a:t>
            </a:r>
          </a:p>
        </p:txBody>
      </p:sp>
      <p:sp>
        <p:nvSpPr>
          <p:cNvPr id="5" name="矩形 5"/>
          <p:cNvSpPr/>
          <p:nvPr/>
        </p:nvSpPr>
        <p:spPr>
          <a:xfrm>
            <a:off x="6115970" y="3057525"/>
            <a:ext cx="4745038" cy="2492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cs typeface="+mn-ea"/>
                <a:sym typeface="+mn-lt"/>
              </a:rPr>
              <a:t>B 类火灾：</a:t>
            </a:r>
            <a:endParaRPr lang="en-US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指液体火灾和可熔化的固体物质灭火。如汽油、煤油、原油、甲醇、乙醚、醛、酮等水溶性液体及可熔化的沥青、石蜡、天然石油等火灾。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t="3242" r="11840" b="6901"/>
          <a:stretch>
            <a:fillRect/>
          </a:stretch>
        </p:blipFill>
        <p:spPr>
          <a:xfrm>
            <a:off x="1492105" y="2024856"/>
            <a:ext cx="4623865" cy="4443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382588" y="295402"/>
            <a:ext cx="300672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火灾的分类</a:t>
            </a:r>
          </a:p>
        </p:txBody>
      </p:sp>
      <p:sp>
        <p:nvSpPr>
          <p:cNvPr id="4" name="矩形 3"/>
          <p:cNvSpPr/>
          <p:nvPr/>
        </p:nvSpPr>
        <p:spPr>
          <a:xfrm>
            <a:off x="854075" y="1793875"/>
            <a:ext cx="10483850" cy="461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A0000"/>
                </a:solidFill>
                <a:cs typeface="+mn-ea"/>
                <a:sym typeface="+mn-lt"/>
              </a:rPr>
              <a:t>根据国家的标准GB4968-86《火灾分类》的规定火灾分为A、B、C、D四类。</a:t>
            </a:r>
          </a:p>
        </p:txBody>
      </p:sp>
      <p:sp>
        <p:nvSpPr>
          <p:cNvPr id="5" name="矩形 4"/>
          <p:cNvSpPr/>
          <p:nvPr/>
        </p:nvSpPr>
        <p:spPr>
          <a:xfrm>
            <a:off x="3863307" y="3057525"/>
            <a:ext cx="4505325" cy="2030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cs typeface="+mn-ea"/>
                <a:sym typeface="+mn-lt"/>
              </a:rPr>
              <a:t>C </a:t>
            </a:r>
            <a:r>
              <a:rPr lang="zh-CN" altLang="en-US" sz="2400" b="1" dirty="0">
                <a:cs typeface="+mn-ea"/>
                <a:sym typeface="+mn-lt"/>
              </a:rPr>
              <a:t>类火灾：</a:t>
            </a:r>
            <a:endParaRPr lang="en-US" altLang="zh-CN" sz="24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指气体火灾如煤气，天然气，甲烷，乙烷，丙烷</a:t>
            </a:r>
            <a:r>
              <a:rPr lang="en-US" altLang="zh-CN" sz="2000" dirty="0">
                <a:cs typeface="+mn-ea"/>
                <a:sym typeface="+mn-lt"/>
              </a:rPr>
              <a:t>,</a:t>
            </a:r>
            <a:r>
              <a:rPr lang="zh-CN" altLang="en-US" sz="2000" dirty="0">
                <a:cs typeface="+mn-ea"/>
                <a:sym typeface="+mn-lt"/>
              </a:rPr>
              <a:t>氢气火灾及液化石油气等火灾。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3242" r="23900" b="6901"/>
          <a:stretch>
            <a:fillRect/>
          </a:stretch>
        </p:blipFill>
        <p:spPr>
          <a:xfrm>
            <a:off x="946484" y="3351629"/>
            <a:ext cx="2534654" cy="30812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3242" r="23900" b="6901"/>
          <a:stretch>
            <a:fillRect/>
          </a:stretch>
        </p:blipFill>
        <p:spPr>
          <a:xfrm>
            <a:off x="8288422" y="3351628"/>
            <a:ext cx="2534654" cy="3081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400876" y="277114"/>
            <a:ext cx="3006725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火灾的分类</a:t>
            </a:r>
          </a:p>
        </p:txBody>
      </p:sp>
      <p:sp>
        <p:nvSpPr>
          <p:cNvPr id="4" name="矩形 3"/>
          <p:cNvSpPr/>
          <p:nvPr/>
        </p:nvSpPr>
        <p:spPr>
          <a:xfrm>
            <a:off x="854075" y="1793875"/>
            <a:ext cx="10483850" cy="461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CA0000"/>
                </a:solidFill>
                <a:cs typeface="+mn-ea"/>
                <a:sym typeface="+mn-lt"/>
              </a:rPr>
              <a:t>根据国家的标准GB4968-86《火灾分类》的规定火灾分为A、B、C、D四类。</a:t>
            </a:r>
          </a:p>
        </p:txBody>
      </p:sp>
      <p:sp>
        <p:nvSpPr>
          <p:cNvPr id="5" name="矩形 5"/>
          <p:cNvSpPr/>
          <p:nvPr/>
        </p:nvSpPr>
        <p:spPr>
          <a:xfrm>
            <a:off x="1312122" y="2786060"/>
            <a:ext cx="6186309" cy="314926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cs typeface="+mn-ea"/>
                <a:sym typeface="+mn-lt"/>
              </a:rPr>
              <a:t>D</a:t>
            </a:r>
            <a:r>
              <a:rPr lang="zh-CN" altLang="en-US" sz="3600" b="1" dirty="0">
                <a:cs typeface="+mn-ea"/>
                <a:sym typeface="+mn-lt"/>
              </a:rPr>
              <a:t> 类火灾：</a:t>
            </a:r>
            <a:endParaRPr lang="en-US" altLang="zh-CN" sz="3600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指金属火灾：如钾，钠，镁，钛，锂，锆</a:t>
            </a:r>
            <a:r>
              <a:rPr lang="en-US" altLang="zh-CN" sz="3200" dirty="0">
                <a:cs typeface="+mn-ea"/>
                <a:sym typeface="+mn-lt"/>
              </a:rPr>
              <a:t>,</a:t>
            </a:r>
            <a:r>
              <a:rPr lang="zh-CN" altLang="en-US" sz="3200" dirty="0">
                <a:cs typeface="+mn-ea"/>
                <a:sym typeface="+mn-lt"/>
              </a:rPr>
              <a:t>铝镁合金等火灾。 另外还有带电火灾  指带电物体燃烧的火灾。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0" t="5380" r="30288" b="4093"/>
          <a:stretch>
            <a:fillRect/>
          </a:stretch>
        </p:blipFill>
        <p:spPr>
          <a:xfrm>
            <a:off x="7723020" y="2603081"/>
            <a:ext cx="2872065" cy="399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31189"/>
            <a:ext cx="12192000" cy="4062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20419" b="18341"/>
          <a:stretch>
            <a:fillRect/>
          </a:stretch>
        </p:blipFill>
        <p:spPr>
          <a:xfrm>
            <a:off x="6326155" y="3168632"/>
            <a:ext cx="6169651" cy="4035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" t="1089" r="11157" b="11021"/>
          <a:stretch>
            <a:fillRect/>
          </a:stretch>
        </p:blipFill>
        <p:spPr>
          <a:xfrm>
            <a:off x="50757" y="3547911"/>
            <a:ext cx="4558566" cy="33007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36428" y="1218742"/>
            <a:ext cx="1015663" cy="29481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CA0000"/>
                </a:solidFill>
                <a:cs typeface="+mn-ea"/>
                <a:sym typeface="+mn-lt"/>
              </a:rPr>
              <a:t>第二部分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79693" y="625664"/>
            <a:ext cx="1415772" cy="5063239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4000" b="1" dirty="0">
                <a:solidFill>
                  <a:srgbClr val="CA0000"/>
                </a:solidFill>
                <a:cs typeface="+mn-ea"/>
                <a:sym typeface="+mn-lt"/>
              </a:rPr>
              <a:t>常用灭火方法和预防火灾的注意事项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54563" y="298580"/>
              <a:ext cx="11495315" cy="6251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1"/>
          <p:cNvSpPr/>
          <p:nvPr/>
        </p:nvSpPr>
        <p:spPr>
          <a:xfrm>
            <a:off x="2502570" y="1361640"/>
            <a:ext cx="6352674" cy="447814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冷却法是将灭火剂直接喷射到燃烧的物体上，以降低燃烧的温度于燃点之下，使燃烧停止。或者将灭火剂喷洒在火源附近的物质上，使其不因火焰热辐射作用而形成新的火点。 冷却法是灭火的一种主要方法，常用水和二氧化碳作灭火剂冷却降温灭火。灭火剂在灭火过程中不参与燃烧过程中的化学反应，因此这种方法属于物理灭火方法。</a:t>
            </a:r>
          </a:p>
        </p:txBody>
      </p:sp>
      <p:sp>
        <p:nvSpPr>
          <p:cNvPr id="4" name="矩形 2"/>
          <p:cNvSpPr/>
          <p:nvPr/>
        </p:nvSpPr>
        <p:spPr>
          <a:xfrm>
            <a:off x="487363" y="313690"/>
            <a:ext cx="3570287" cy="7699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400" b="1" dirty="0">
                <a:solidFill>
                  <a:srgbClr val="CA0000"/>
                </a:solidFill>
                <a:cs typeface="+mn-ea"/>
                <a:sym typeface="+mn-lt"/>
              </a:rPr>
              <a:t>常用灭火方法</a:t>
            </a:r>
            <a:endParaRPr lang="zh-CN" altLang="en-US" sz="4400" dirty="0">
              <a:solidFill>
                <a:srgbClr val="CA0000"/>
              </a:solidFill>
              <a:cs typeface="+mn-ea"/>
              <a:sym typeface="+mn-lt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790893" y="2019367"/>
            <a:ext cx="1411704" cy="2889517"/>
          </a:xfrm>
          <a:prstGeom prst="roundRect">
            <a:avLst/>
          </a:prstGeom>
          <a:solidFill>
            <a:schemeClr val="bg1"/>
          </a:solidFill>
          <a:ln>
            <a:solidFill>
              <a:srgbClr val="C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3"/>
          <p:cNvSpPr/>
          <p:nvPr/>
        </p:nvSpPr>
        <p:spPr>
          <a:xfrm>
            <a:off x="926705" y="2218227"/>
            <a:ext cx="1107996" cy="2357377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6000" b="1" dirty="0">
                <a:solidFill>
                  <a:srgbClr val="CA0000"/>
                </a:solidFill>
                <a:cs typeface="+mn-ea"/>
                <a:sym typeface="+mn-lt"/>
              </a:rPr>
              <a:t>冷却法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9" t="6549" r="29009" b="6433"/>
          <a:stretch>
            <a:fillRect/>
          </a:stretch>
        </p:blipFill>
        <p:spPr>
          <a:xfrm>
            <a:off x="8625790" y="3023936"/>
            <a:ext cx="2575335" cy="37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ynfsma">
      <a:majorFont>
        <a:latin typeface="汉仪游园体W"/>
        <a:ea typeface="汉仪游园体W"/>
        <a:cs typeface=""/>
      </a:majorFont>
      <a:minorFont>
        <a:latin typeface="汉仪游园体W"/>
        <a:ea typeface="汉仪游园体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Office PowerPoint</Application>
  <PresentationFormat>宽屏</PresentationFormat>
  <Paragraphs>90</Paragraphs>
  <Slides>22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汉仪游园体W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22</cp:revision>
  <dcterms:created xsi:type="dcterms:W3CDTF">2018-04-18T06:17:00Z</dcterms:created>
  <dcterms:modified xsi:type="dcterms:W3CDTF">2021-01-04T16:00:58Z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