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sldIdLst>
    <p:sldId id="464" r:id="rId2"/>
    <p:sldId id="467" r:id="rId3"/>
    <p:sldId id="683" r:id="rId4"/>
    <p:sldId id="515" r:id="rId5"/>
    <p:sldId id="523" r:id="rId6"/>
    <p:sldId id="678" r:id="rId7"/>
    <p:sldId id="529" r:id="rId8"/>
    <p:sldId id="530" r:id="rId9"/>
    <p:sldId id="268" r:id="rId10"/>
    <p:sldId id="269" r:id="rId11"/>
    <p:sldId id="270" r:id="rId12"/>
    <p:sldId id="271" r:id="rId13"/>
    <p:sldId id="272" r:id="rId14"/>
    <p:sldId id="273" r:id="rId15"/>
    <p:sldId id="679" r:id="rId16"/>
    <p:sldId id="275" r:id="rId17"/>
    <p:sldId id="279" r:id="rId18"/>
    <p:sldId id="277" r:id="rId19"/>
    <p:sldId id="516" r:id="rId20"/>
    <p:sldId id="680" r:id="rId21"/>
    <p:sldId id="283" r:id="rId22"/>
    <p:sldId id="285" r:id="rId23"/>
    <p:sldId id="282" r:id="rId24"/>
    <p:sldId id="682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760"/>
    <a:srgbClr val="912093"/>
    <a:srgbClr val="F4F8E0"/>
    <a:srgbClr val="FCFDF5"/>
    <a:srgbClr val="4AB8A3"/>
    <a:srgbClr val="F5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931" autoAdjust="0"/>
  </p:normalViewPr>
  <p:slideViewPr>
    <p:cSldViewPr>
      <p:cViewPr varScale="1">
        <p:scale>
          <a:sx n="109" d="100"/>
          <a:sy n="109" d="100"/>
        </p:scale>
        <p:origin x="725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676"/>
            <a:ext cx="9144000" cy="5142147"/>
            <a:chOff x="0" y="676"/>
            <a:chExt cx="9144000" cy="5142147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6"/>
              <a:ext cx="9144000" cy="5142147"/>
            </a:xfrm>
            <a:prstGeom prst="rect">
              <a:avLst/>
            </a:prstGeom>
          </p:spPr>
        </p:pic>
        <p:sp>
          <p:nvSpPr>
            <p:cNvPr id="3" name="圆角矩形 2"/>
            <p:cNvSpPr/>
            <p:nvPr userDrawn="1"/>
          </p:nvSpPr>
          <p:spPr>
            <a:xfrm>
              <a:off x="191589" y="172539"/>
              <a:ext cx="8763000" cy="4800600"/>
            </a:xfrm>
            <a:prstGeom prst="roundRect">
              <a:avLst>
                <a:gd name="adj" fmla="val 17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85750"/>
            <a:ext cx="469433" cy="46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676"/>
            <a:ext cx="9144000" cy="5142147"/>
            <a:chOff x="0" y="676"/>
            <a:chExt cx="9144000" cy="5142147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6"/>
              <a:ext cx="9144000" cy="5142147"/>
            </a:xfrm>
            <a:prstGeom prst="rect">
              <a:avLst/>
            </a:prstGeom>
          </p:spPr>
        </p:pic>
        <p:sp>
          <p:nvSpPr>
            <p:cNvPr id="6" name="圆角矩形 5"/>
            <p:cNvSpPr/>
            <p:nvPr userDrawn="1"/>
          </p:nvSpPr>
          <p:spPr>
            <a:xfrm>
              <a:off x="191589" y="172539"/>
              <a:ext cx="8763000" cy="4800600"/>
            </a:xfrm>
            <a:prstGeom prst="roundRect">
              <a:avLst>
                <a:gd name="adj" fmla="val 17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85750"/>
            <a:ext cx="469433" cy="46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676"/>
            <a:ext cx="9144000" cy="5142147"/>
            <a:chOff x="0" y="676"/>
            <a:chExt cx="9144000" cy="5142147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6"/>
              <a:ext cx="9144000" cy="5142147"/>
            </a:xfrm>
            <a:prstGeom prst="rect">
              <a:avLst/>
            </a:prstGeom>
          </p:spPr>
        </p:pic>
        <p:sp>
          <p:nvSpPr>
            <p:cNvPr id="6" name="圆角矩形 5"/>
            <p:cNvSpPr/>
            <p:nvPr userDrawn="1"/>
          </p:nvSpPr>
          <p:spPr>
            <a:xfrm>
              <a:off x="191589" y="172539"/>
              <a:ext cx="8763000" cy="4800600"/>
            </a:xfrm>
            <a:prstGeom prst="roundRect">
              <a:avLst>
                <a:gd name="adj" fmla="val 17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85750"/>
            <a:ext cx="469433" cy="46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676"/>
            <a:ext cx="9144000" cy="5142147"/>
            <a:chOff x="0" y="676"/>
            <a:chExt cx="9144000" cy="5142147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6"/>
              <a:ext cx="9144000" cy="5142147"/>
            </a:xfrm>
            <a:prstGeom prst="rect">
              <a:avLst/>
            </a:prstGeom>
          </p:spPr>
        </p:pic>
        <p:sp>
          <p:nvSpPr>
            <p:cNvPr id="6" name="圆角矩形 5"/>
            <p:cNvSpPr/>
            <p:nvPr userDrawn="1"/>
          </p:nvSpPr>
          <p:spPr>
            <a:xfrm>
              <a:off x="191589" y="172539"/>
              <a:ext cx="8763000" cy="4800600"/>
            </a:xfrm>
            <a:prstGeom prst="roundRect">
              <a:avLst>
                <a:gd name="adj" fmla="val 17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85750"/>
            <a:ext cx="469433" cy="46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676"/>
            <a:ext cx="9144000" cy="5142147"/>
            <a:chOff x="0" y="676"/>
            <a:chExt cx="9144000" cy="5142147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6"/>
              <a:ext cx="9144000" cy="5142147"/>
            </a:xfrm>
            <a:prstGeom prst="rect">
              <a:avLst/>
            </a:prstGeom>
          </p:spPr>
        </p:pic>
        <p:sp>
          <p:nvSpPr>
            <p:cNvPr id="6" name="圆角矩形 5"/>
            <p:cNvSpPr/>
            <p:nvPr userDrawn="1"/>
          </p:nvSpPr>
          <p:spPr>
            <a:xfrm>
              <a:off x="191589" y="172539"/>
              <a:ext cx="8763000" cy="4800600"/>
            </a:xfrm>
            <a:prstGeom prst="roundRect">
              <a:avLst>
                <a:gd name="adj" fmla="val 17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85750"/>
            <a:ext cx="469433" cy="46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9BA7-28F7-4A3A-A0ED-72ACC48C4F2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5F7A-EB3F-42DE-92CB-245B2FC233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745714"/>
            <a:ext cx="6407451" cy="327383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088792" y="3604052"/>
            <a:ext cx="3623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accent1"/>
                </a:solidFill>
                <a:cs typeface="+mn-ea"/>
                <a:sym typeface="+mn-lt"/>
              </a:rPr>
              <a:t>company department project company project company project company</a:t>
            </a:r>
            <a:endParaRPr lang="zh-CN" altLang="en-US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78804" y="318135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新学期开学第一课</a:t>
            </a:r>
          </a:p>
        </p:txBody>
      </p:sp>
      <p:pic>
        <p:nvPicPr>
          <p:cNvPr id="3" name="pd-5b830bbcf080e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5619750"/>
            <a:ext cx="609600" cy="609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0790" r="26669" b="13680"/>
          <a:stretch>
            <a:fillRect/>
          </a:stretch>
        </p:blipFill>
        <p:spPr>
          <a:xfrm>
            <a:off x="6781800" y="3028950"/>
            <a:ext cx="1828800" cy="2133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0851" y="4019550"/>
            <a:ext cx="1364160" cy="771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62000" y="30939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理想的听课习惯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09571" y="2038350"/>
            <a:ext cx="1523495" cy="2206153"/>
            <a:chOff x="946031" y="2203466"/>
            <a:chExt cx="2031327" cy="2941537"/>
          </a:xfrm>
        </p:grpSpPr>
        <p:sp>
          <p:nvSpPr>
            <p:cNvPr id="9" name="矩形 8"/>
            <p:cNvSpPr/>
            <p:nvPr/>
          </p:nvSpPr>
          <p:spPr>
            <a:xfrm>
              <a:off x="1492736" y="2203466"/>
              <a:ext cx="86177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dirty="0">
                  <a:solidFill>
                    <a:schemeClr val="accent5"/>
                  </a:solidFill>
                  <a:cs typeface="+mn-ea"/>
                  <a:sym typeface="+mn-lt"/>
                </a:rPr>
                <a:t>眼到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946031" y="2805902"/>
              <a:ext cx="2031327" cy="2339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t">
                <a:lnSpc>
                  <a:spcPct val="150000"/>
                </a:lnSpc>
                <a:spcBef>
                  <a:spcPct val="1000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就是听课的时候，不仅注意黑板上老师写的内容，还要注意老师的表情、口型等，要灵活地根据实际情境运用。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67719" y="1973143"/>
            <a:ext cx="1523493" cy="1929154"/>
            <a:chOff x="946031" y="2203466"/>
            <a:chExt cx="2031324" cy="2572205"/>
          </a:xfrm>
        </p:grpSpPr>
        <p:sp>
          <p:nvSpPr>
            <p:cNvPr id="21" name="矩形 20"/>
            <p:cNvSpPr/>
            <p:nvPr/>
          </p:nvSpPr>
          <p:spPr>
            <a:xfrm>
              <a:off x="1492737" y="2203466"/>
              <a:ext cx="861775" cy="6118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dirty="0">
                  <a:solidFill>
                    <a:schemeClr val="accent5"/>
                  </a:solidFill>
                  <a:cs typeface="+mn-ea"/>
                  <a:sym typeface="+mn-lt"/>
                </a:rPr>
                <a:t>口到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946031" y="2805901"/>
              <a:ext cx="2031324" cy="196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t">
                <a:lnSpc>
                  <a:spcPct val="150000"/>
                </a:lnSpc>
                <a:spcBef>
                  <a:spcPct val="1000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一般的情况下，口到有三个需要：一是朗读需要；二是记忆需要；三是随时发问。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128873" y="1987265"/>
            <a:ext cx="1469204" cy="2206152"/>
            <a:chOff x="1015657" y="2203466"/>
            <a:chExt cx="1958939" cy="2941536"/>
          </a:xfrm>
        </p:grpSpPr>
        <p:sp>
          <p:nvSpPr>
            <p:cNvPr id="25" name="矩形 24"/>
            <p:cNvSpPr/>
            <p:nvPr/>
          </p:nvSpPr>
          <p:spPr>
            <a:xfrm>
              <a:off x="1492737" y="2203466"/>
              <a:ext cx="861775" cy="6118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dirty="0">
                  <a:solidFill>
                    <a:schemeClr val="accent5"/>
                  </a:solidFill>
                  <a:cs typeface="+mn-ea"/>
                  <a:sym typeface="+mn-lt"/>
                </a:rPr>
                <a:t>心到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015657" y="2805901"/>
              <a:ext cx="1958939" cy="2339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t">
                <a:lnSpc>
                  <a:spcPct val="150000"/>
                </a:lnSpc>
                <a:spcBef>
                  <a:spcPct val="1000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老师讲课的时候，只是起个引导的作用，最主要的还是靠自己思考，这就要求在听课的时候时刻都要用心。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75590" y="2038350"/>
            <a:ext cx="1310137" cy="1652156"/>
            <a:chOff x="1092653" y="2203466"/>
            <a:chExt cx="1746849" cy="2202875"/>
          </a:xfrm>
        </p:grpSpPr>
        <p:sp>
          <p:nvSpPr>
            <p:cNvPr id="29" name="矩形 28"/>
            <p:cNvSpPr/>
            <p:nvPr/>
          </p:nvSpPr>
          <p:spPr>
            <a:xfrm>
              <a:off x="1492737" y="2203466"/>
              <a:ext cx="861775" cy="6118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dirty="0">
                  <a:solidFill>
                    <a:schemeClr val="accent5"/>
                  </a:solidFill>
                  <a:cs typeface="+mn-ea"/>
                  <a:sym typeface="+mn-lt"/>
                </a:rPr>
                <a:t>手到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092653" y="2805902"/>
              <a:ext cx="1746849" cy="1600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t">
                <a:lnSpc>
                  <a:spcPct val="150000"/>
                </a:lnSpc>
                <a:spcBef>
                  <a:spcPct val="1000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就是我们在认真听课，积极思考的同时，要做好课堂笔记</a:t>
              </a:r>
              <a:r>
                <a:rPr lang="zh-CN" altLang="en-US" sz="1050" dirty="0">
                  <a:cs typeface="+mn-ea"/>
                  <a:sym typeface="+mn-lt"/>
                </a:rPr>
                <a:t>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76104" y="302913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人格化好习惯的</a:t>
            </a:r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个指标</a:t>
            </a:r>
          </a:p>
        </p:txBody>
      </p:sp>
      <p:sp>
        <p:nvSpPr>
          <p:cNvPr id="16" name="Freeform 5"/>
          <p:cNvSpPr/>
          <p:nvPr/>
        </p:nvSpPr>
        <p:spPr bwMode="auto">
          <a:xfrm rot="5844680">
            <a:off x="3128197" y="1501141"/>
            <a:ext cx="453942" cy="515541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Freeform 5"/>
          <p:cNvSpPr/>
          <p:nvPr/>
        </p:nvSpPr>
        <p:spPr bwMode="auto">
          <a:xfrm rot="5844680">
            <a:off x="5668364" y="1501141"/>
            <a:ext cx="453942" cy="515541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MH_SubTitle_1"/>
          <p:cNvSpPr/>
          <p:nvPr>
            <p:custDataLst>
              <p:tags r:id="rId1"/>
            </p:custDataLst>
          </p:nvPr>
        </p:nvSpPr>
        <p:spPr bwMode="auto">
          <a:xfrm>
            <a:off x="1426085" y="2292517"/>
            <a:ext cx="1402233" cy="525837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Ins="189000" anchor="ctr">
            <a:normAutofit/>
          </a:bodyPr>
          <a:lstStyle/>
          <a:p>
            <a:pPr algn="ctr" defTabSz="685800">
              <a:defRPr/>
            </a:pPr>
            <a:r>
              <a:rPr lang="zh-CN" altLang="en-US" sz="2400" kern="0" dirty="0">
                <a:solidFill>
                  <a:schemeClr val="accent5"/>
                </a:solidFill>
                <a:cs typeface="+mn-ea"/>
                <a:sym typeface="+mn-lt"/>
              </a:rPr>
              <a:t>做人</a:t>
            </a:r>
          </a:p>
        </p:txBody>
      </p:sp>
      <p:sp>
        <p:nvSpPr>
          <p:cNvPr id="19" name="MH_SubTitle_1"/>
          <p:cNvSpPr/>
          <p:nvPr>
            <p:custDataLst>
              <p:tags r:id="rId2"/>
            </p:custDataLst>
          </p:nvPr>
        </p:nvSpPr>
        <p:spPr bwMode="auto">
          <a:xfrm>
            <a:off x="3875370" y="2306402"/>
            <a:ext cx="1402233" cy="525837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Ins="189000" anchor="ctr">
            <a:normAutofit/>
          </a:bodyPr>
          <a:lstStyle/>
          <a:p>
            <a:pPr algn="ctr" defTabSz="685800">
              <a:defRPr/>
            </a:pPr>
            <a:r>
              <a:rPr lang="zh-CN" altLang="en-US" sz="2400" kern="0">
                <a:solidFill>
                  <a:schemeClr val="accent5"/>
                </a:solidFill>
                <a:cs typeface="+mn-ea"/>
                <a:sym typeface="+mn-lt"/>
              </a:rPr>
              <a:t>做事</a:t>
            </a:r>
            <a:endParaRPr lang="zh-CN" altLang="en-US" sz="2400" kern="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0" name="MH_SubTitle_1"/>
          <p:cNvSpPr/>
          <p:nvPr>
            <p:custDataLst>
              <p:tags r:id="rId3"/>
            </p:custDataLst>
          </p:nvPr>
        </p:nvSpPr>
        <p:spPr bwMode="auto">
          <a:xfrm>
            <a:off x="6462425" y="2306402"/>
            <a:ext cx="1402233" cy="525837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Ins="189000" anchor="ctr">
            <a:normAutofit/>
          </a:bodyPr>
          <a:lstStyle/>
          <a:p>
            <a:pPr algn="ctr" defTabSz="685800">
              <a:defRPr/>
            </a:pPr>
            <a:r>
              <a:rPr lang="zh-CN" altLang="en-US" sz="2400" kern="0">
                <a:solidFill>
                  <a:schemeClr val="accent5"/>
                </a:solidFill>
                <a:cs typeface="+mn-ea"/>
                <a:sym typeface="+mn-lt"/>
              </a:rPr>
              <a:t>学习</a:t>
            </a:r>
            <a:endParaRPr lang="zh-CN" altLang="en-US" sz="2400" kern="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96842" y="2964377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真诚待人</a:t>
            </a:r>
          </a:p>
        </p:txBody>
      </p:sp>
      <p:sp>
        <p:nvSpPr>
          <p:cNvPr id="22" name="矩形 21"/>
          <p:cNvSpPr/>
          <p:nvPr/>
        </p:nvSpPr>
        <p:spPr>
          <a:xfrm>
            <a:off x="1519925" y="3356215"/>
            <a:ext cx="113696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诚实守信 </a:t>
            </a:r>
          </a:p>
        </p:txBody>
      </p:sp>
      <p:sp>
        <p:nvSpPr>
          <p:cNvPr id="23" name="矩形 22"/>
          <p:cNvSpPr/>
          <p:nvPr/>
        </p:nvSpPr>
        <p:spPr>
          <a:xfrm>
            <a:off x="1496842" y="3759705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认真负责</a:t>
            </a:r>
          </a:p>
        </p:txBody>
      </p:sp>
      <p:sp>
        <p:nvSpPr>
          <p:cNvPr id="24" name="矩形 23"/>
          <p:cNvSpPr/>
          <p:nvPr/>
        </p:nvSpPr>
        <p:spPr>
          <a:xfrm>
            <a:off x="1496842" y="4163194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自信自强</a:t>
            </a:r>
          </a:p>
        </p:txBody>
      </p:sp>
      <p:sp>
        <p:nvSpPr>
          <p:cNvPr id="25" name="矩形 24"/>
          <p:cNvSpPr/>
          <p:nvPr/>
        </p:nvSpPr>
        <p:spPr>
          <a:xfrm>
            <a:off x="3986875" y="2964377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遵守规则</a:t>
            </a:r>
          </a:p>
        </p:txBody>
      </p:sp>
      <p:sp>
        <p:nvSpPr>
          <p:cNvPr id="26" name="矩形 25"/>
          <p:cNvSpPr/>
          <p:nvPr/>
        </p:nvSpPr>
        <p:spPr>
          <a:xfrm>
            <a:off x="3986875" y="3359259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讲究效率</a:t>
            </a:r>
          </a:p>
        </p:txBody>
      </p:sp>
      <p:sp>
        <p:nvSpPr>
          <p:cNvPr id="27" name="矩形 26"/>
          <p:cNvSpPr/>
          <p:nvPr/>
        </p:nvSpPr>
        <p:spPr>
          <a:xfrm>
            <a:off x="3986875" y="3759705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友善合作</a:t>
            </a:r>
          </a:p>
        </p:txBody>
      </p:sp>
      <p:sp>
        <p:nvSpPr>
          <p:cNvPr id="28" name="矩形 27"/>
          <p:cNvSpPr/>
          <p:nvPr/>
        </p:nvSpPr>
        <p:spPr>
          <a:xfrm>
            <a:off x="3863423" y="4160151"/>
            <a:ext cx="1362075" cy="36933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合理消费</a:t>
            </a:r>
          </a:p>
        </p:txBody>
      </p:sp>
      <p:sp>
        <p:nvSpPr>
          <p:cNvPr id="29" name="矩形 28"/>
          <p:cNvSpPr/>
          <p:nvPr/>
        </p:nvSpPr>
        <p:spPr>
          <a:xfrm>
            <a:off x="6620854" y="2960693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主动学习</a:t>
            </a:r>
          </a:p>
        </p:txBody>
      </p:sp>
      <p:sp>
        <p:nvSpPr>
          <p:cNvPr id="30" name="矩形 29"/>
          <p:cNvSpPr/>
          <p:nvPr/>
        </p:nvSpPr>
        <p:spPr>
          <a:xfrm>
            <a:off x="6620653" y="3356214"/>
            <a:ext cx="1176925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独立思考 </a:t>
            </a:r>
          </a:p>
        </p:txBody>
      </p:sp>
      <p:sp>
        <p:nvSpPr>
          <p:cNvPr id="31" name="矩形 30"/>
          <p:cNvSpPr/>
          <p:nvPr/>
        </p:nvSpPr>
        <p:spPr>
          <a:xfrm>
            <a:off x="6480718" y="3747375"/>
            <a:ext cx="1365647" cy="36933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勇于实践 </a:t>
            </a:r>
          </a:p>
        </p:txBody>
      </p:sp>
      <p:sp>
        <p:nvSpPr>
          <p:cNvPr id="32" name="矩形 31"/>
          <p:cNvSpPr/>
          <p:nvPr/>
        </p:nvSpPr>
        <p:spPr>
          <a:xfrm>
            <a:off x="6586922" y="4160150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总结反思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5370" y="693985"/>
            <a:ext cx="1402516" cy="14025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599" y="688167"/>
            <a:ext cx="2168813" cy="153161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504" y="353009"/>
            <a:ext cx="2017236" cy="2017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62000" y="36195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改掉坏习惯的方法</a:t>
            </a:r>
          </a:p>
        </p:txBody>
      </p:sp>
      <p:sp>
        <p:nvSpPr>
          <p:cNvPr id="14" name="矩形 13"/>
          <p:cNvSpPr/>
          <p:nvPr/>
        </p:nvSpPr>
        <p:spPr>
          <a:xfrm>
            <a:off x="1018297" y="1344961"/>
            <a:ext cx="2492990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>
                <a:cs typeface="+mn-ea"/>
                <a:sym typeface="+mn-lt"/>
              </a:rPr>
              <a:t>交一些能够管住自己的朋友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4400" y="2618234"/>
            <a:ext cx="3454792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cs typeface="+mn-ea"/>
                <a:sym typeface="+mn-lt"/>
              </a:rPr>
              <a:t>用写座右铭，挂字画等来提醒约束自己</a:t>
            </a:r>
          </a:p>
        </p:txBody>
      </p:sp>
      <p:sp>
        <p:nvSpPr>
          <p:cNvPr id="16" name="矩形 15"/>
          <p:cNvSpPr/>
          <p:nvPr/>
        </p:nvSpPr>
        <p:spPr>
          <a:xfrm>
            <a:off x="765544" y="3709919"/>
            <a:ext cx="1915909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cs typeface="+mn-ea"/>
                <a:sym typeface="+mn-lt"/>
              </a:rPr>
              <a:t>用写日记来管住自己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4422" y="909998"/>
            <a:ext cx="3416472" cy="3416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16956" y="361677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想管住自己为什么管不住呢？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096139" y="841523"/>
            <a:ext cx="2463876" cy="1169484"/>
            <a:chOff x="1140069" y="1380388"/>
            <a:chExt cx="3285167" cy="1559312"/>
          </a:xfrm>
        </p:grpSpPr>
        <p:grpSp>
          <p:nvGrpSpPr>
            <p:cNvPr id="11" name="组合 10"/>
            <p:cNvGrpSpPr/>
            <p:nvPr/>
          </p:nvGrpSpPr>
          <p:grpSpPr>
            <a:xfrm>
              <a:off x="1140069" y="1380388"/>
              <a:ext cx="3106969" cy="899717"/>
              <a:chOff x="2185458" y="3477005"/>
              <a:chExt cx="3816920" cy="105274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5458" y="3477005"/>
                <a:ext cx="3816920" cy="105274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>
                <a:off x="2643041" y="3832790"/>
                <a:ext cx="2634127" cy="576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chemeClr val="accent5"/>
                    </a:solidFill>
                    <a:cs typeface="+mn-ea"/>
                    <a:sym typeface="+mn-lt"/>
                  </a:rPr>
                  <a:t>01</a:t>
                </a:r>
                <a:r>
                  <a:rPr lang="zh-CN" altLang="en-US" dirty="0">
                    <a:solidFill>
                      <a:schemeClr val="accent5"/>
                    </a:solidFill>
                    <a:cs typeface="+mn-ea"/>
                    <a:sym typeface="+mn-lt"/>
                  </a:rPr>
                  <a:t>、不长记性</a:t>
                </a: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357730" y="2409299"/>
              <a:ext cx="3067506" cy="5304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accent5"/>
                  </a:solidFill>
                  <a:cs typeface="+mn-ea"/>
                  <a:sym typeface="+mn-lt"/>
                </a:rPr>
                <a:t>总是重复在同一个错误里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70605" y="2003984"/>
            <a:ext cx="3636500" cy="1523858"/>
            <a:chOff x="1140069" y="2990146"/>
            <a:chExt cx="4848666" cy="2031810"/>
          </a:xfrm>
        </p:grpSpPr>
        <p:grpSp>
          <p:nvGrpSpPr>
            <p:cNvPr id="15" name="组合 14"/>
            <p:cNvGrpSpPr/>
            <p:nvPr/>
          </p:nvGrpSpPr>
          <p:grpSpPr>
            <a:xfrm>
              <a:off x="1140069" y="2990146"/>
              <a:ext cx="3106969" cy="899717"/>
              <a:chOff x="2185458" y="3477005"/>
              <a:chExt cx="3816920" cy="105274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5458" y="3477005"/>
                <a:ext cx="3816920" cy="1052740"/>
              </a:xfrm>
              <a:prstGeom prst="rect">
                <a:avLst/>
              </a:prstGeom>
            </p:spPr>
          </p:pic>
          <p:sp>
            <p:nvSpPr>
              <p:cNvPr id="17" name="矩形 16"/>
              <p:cNvSpPr/>
              <p:nvPr/>
            </p:nvSpPr>
            <p:spPr>
              <a:xfrm>
                <a:off x="2643041" y="3832790"/>
                <a:ext cx="2634127" cy="576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accent5"/>
                    </a:solidFill>
                    <a:cs typeface="+mn-ea"/>
                    <a:sym typeface="+mn-lt"/>
                  </a:rPr>
                  <a:t>02</a:t>
                </a:r>
                <a:r>
                  <a:rPr lang="zh-CN" altLang="en-US">
                    <a:solidFill>
                      <a:schemeClr val="accent5"/>
                    </a:solidFill>
                    <a:cs typeface="+mn-ea"/>
                    <a:sym typeface="+mn-lt"/>
                  </a:rPr>
                  <a:t>、原谅自己</a:t>
                </a:r>
                <a:endParaRPr lang="zh-CN" altLang="en-US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392900" y="4030403"/>
              <a:ext cx="4595835" cy="991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>
                  <a:solidFill>
                    <a:schemeClr val="accent5"/>
                  </a:solidFill>
                  <a:cs typeface="+mn-ea"/>
                  <a:sym typeface="+mn-lt"/>
                </a:rPr>
                <a:t>在没有办法改变的时候就放弃了，然后给自己找各种各样的理由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70605" y="3632698"/>
            <a:ext cx="5066567" cy="1496073"/>
            <a:chOff x="1049998" y="4703060"/>
            <a:chExt cx="6755423" cy="1994763"/>
          </a:xfrm>
        </p:grpSpPr>
        <p:sp>
          <p:nvSpPr>
            <p:cNvPr id="10" name="矩形 9"/>
            <p:cNvSpPr/>
            <p:nvPr/>
          </p:nvSpPr>
          <p:spPr>
            <a:xfrm>
              <a:off x="1267659" y="5705757"/>
              <a:ext cx="6537762" cy="992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>
                  <a:solidFill>
                    <a:schemeClr val="accent5"/>
                  </a:solidFill>
                  <a:cs typeface="+mn-ea"/>
                  <a:sym typeface="+mn-lt"/>
                </a:rPr>
                <a:t>下决心要控制自己，可是总是在最后的关头又坚持不住了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049998" y="4703060"/>
              <a:ext cx="3106969" cy="899717"/>
              <a:chOff x="2185458" y="3477005"/>
              <a:chExt cx="3816920" cy="105274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5458" y="3477005"/>
                <a:ext cx="3816920" cy="1052740"/>
              </a:xfrm>
              <a:prstGeom prst="rect">
                <a:avLst/>
              </a:prstGeom>
            </p:spPr>
          </p:pic>
          <p:sp>
            <p:nvSpPr>
              <p:cNvPr id="21" name="矩形 20"/>
              <p:cNvSpPr/>
              <p:nvPr/>
            </p:nvSpPr>
            <p:spPr>
              <a:xfrm>
                <a:off x="2643041" y="3832790"/>
                <a:ext cx="2634127" cy="576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accent5"/>
                    </a:solidFill>
                    <a:cs typeface="+mn-ea"/>
                    <a:sym typeface="+mn-lt"/>
                  </a:rPr>
                  <a:t>03</a:t>
                </a:r>
                <a:r>
                  <a:rPr lang="zh-CN" altLang="en-US">
                    <a:solidFill>
                      <a:schemeClr val="accent5"/>
                    </a:solidFill>
                    <a:cs typeface="+mn-ea"/>
                    <a:sym typeface="+mn-lt"/>
                  </a:rPr>
                  <a:t>、意志薄弱</a:t>
                </a:r>
                <a:endParaRPr lang="zh-CN" altLang="en-US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876800" y="361677"/>
            <a:ext cx="3894112" cy="3894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00050"/>
            <a:ext cx="8485364" cy="6381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12976" y="1657350"/>
            <a:ext cx="3718047" cy="2127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  <a:buClrTx/>
            </a:pPr>
            <a:r>
              <a:rPr lang="zh-CN" altLang="en-US" sz="2100" dirty="0">
                <a:cs typeface="+mn-ea"/>
                <a:sym typeface="+mn-lt"/>
              </a:rPr>
              <a:t>管得住自己，你是习惯的主人</a:t>
            </a:r>
          </a:p>
          <a:p>
            <a:pPr lvl="0">
              <a:lnSpc>
                <a:spcPct val="130000"/>
              </a:lnSpc>
              <a:spcBef>
                <a:spcPct val="50000"/>
              </a:spcBef>
              <a:buClrTx/>
            </a:pPr>
            <a:r>
              <a:rPr lang="zh-CN" altLang="en-US" sz="2100" dirty="0">
                <a:cs typeface="+mn-ea"/>
                <a:sym typeface="+mn-lt"/>
              </a:rPr>
              <a:t>管不住自己，你是习惯的奴隶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Tx/>
            </a:pPr>
            <a:r>
              <a:rPr lang="zh-CN" altLang="en-US" sz="2100" dirty="0">
                <a:cs typeface="+mn-ea"/>
                <a:sym typeface="+mn-lt"/>
              </a:rPr>
              <a:t>做主人，还是做奴隶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Tx/>
            </a:pPr>
            <a:r>
              <a:rPr lang="zh-CN" altLang="en-US" sz="2100" dirty="0">
                <a:cs typeface="+mn-ea"/>
                <a:sym typeface="+mn-lt"/>
              </a:rPr>
              <a:t>全在于自己的选择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2718714"/>
            <a:ext cx="2495550" cy="2495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688951" y="2648412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ADD THE MAIN TEXT HERE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752599" y="2095903"/>
            <a:ext cx="838201" cy="769441"/>
            <a:chOff x="2896170" y="957122"/>
            <a:chExt cx="1117602" cy="1025921"/>
          </a:xfrm>
        </p:grpSpPr>
        <p:sp>
          <p:nvSpPr>
            <p:cNvPr id="34" name="五边形 1"/>
            <p:cNvSpPr>
              <a:spLocks noChangeArrowheads="1"/>
            </p:cNvSpPr>
            <p:nvPr/>
          </p:nvSpPr>
          <p:spPr bwMode="auto">
            <a:xfrm flipV="1">
              <a:off x="2922674" y="967043"/>
              <a:ext cx="1091098" cy="101600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2"/>
            <p:cNvSpPr>
              <a:spLocks noChangeArrowheads="1"/>
            </p:cNvSpPr>
            <p:nvPr/>
          </p:nvSpPr>
          <p:spPr bwMode="auto">
            <a:xfrm>
              <a:off x="2896170" y="957122"/>
              <a:ext cx="1062685" cy="102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0790" r="26669" b="13680"/>
          <a:stretch>
            <a:fillRect/>
          </a:stretch>
        </p:blipFill>
        <p:spPr>
          <a:xfrm>
            <a:off x="1981200" y="2989169"/>
            <a:ext cx="1692651" cy="1974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456415"/>
            <a:ext cx="2359356" cy="13351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90801" y="2007066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要成功必须先制定目标</a:t>
            </a:r>
            <a:endParaRPr lang="en-US" altLang="zh-CN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62400" y="1453238"/>
            <a:ext cx="3473075" cy="223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>
                <a:cs typeface="+mn-ea"/>
                <a:sym typeface="+mn-lt"/>
              </a:rPr>
              <a:t> </a:t>
            </a:r>
            <a:r>
              <a:rPr lang="en-US" altLang="en-US" sz="1350" dirty="0">
                <a:cs typeface="+mn-ea"/>
                <a:sym typeface="+mn-lt"/>
              </a:rPr>
              <a:t>一个人肚子饿了，吃了一个烧饼没有饱，再吃一个还没有饱，吃到第三个才觉得饱了。他说：早知道吃了这个烧饼就能饱，我就不吃前面那两个了。</a:t>
            </a:r>
            <a:endParaRPr lang="en-US" altLang="zh-CN" sz="135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 你一定会觉得他说的是傻话，没有前面那两个烧饼垫底，光吃最后一个烧饼怎么能填饱肚子呢？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938" y="742950"/>
            <a:ext cx="3385462" cy="3385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23868" y="505708"/>
            <a:ext cx="4875609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700" b="1" dirty="0">
                <a:cs typeface="+mn-ea"/>
                <a:sym typeface="+mn-lt"/>
              </a:rPr>
              <a:t>你认为自己是聪明人吗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23868" y="1208177"/>
            <a:ext cx="6156722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700" b="1" dirty="0">
                <a:solidFill>
                  <a:schemeClr val="accent5"/>
                </a:solidFill>
                <a:cs typeface="+mn-ea"/>
                <a:sym typeface="+mn-lt"/>
              </a:rPr>
              <a:t>越是聪明人越要懂得下苦工夫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23868" y="1910646"/>
            <a:ext cx="4281488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700" b="1" dirty="0">
                <a:cs typeface="+mn-ea"/>
                <a:sym typeface="+mn-lt"/>
              </a:rPr>
              <a:t>你认为自己是笨人吗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23869" y="2611924"/>
            <a:ext cx="5145881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700" b="1" dirty="0">
                <a:solidFill>
                  <a:schemeClr val="accent5"/>
                </a:solidFill>
                <a:cs typeface="+mn-ea"/>
                <a:sym typeface="+mn-lt"/>
              </a:rPr>
              <a:t>笨鸟永远必须先飞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23869" y="3313202"/>
            <a:ext cx="5509022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700" b="1" dirty="0">
                <a:cs typeface="+mn-ea"/>
                <a:sym typeface="+mn-lt"/>
              </a:rPr>
              <a:t>你认为自己是一般人吗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23868" y="4014480"/>
            <a:ext cx="6156722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700" b="1" dirty="0">
                <a:solidFill>
                  <a:schemeClr val="accent5"/>
                </a:solidFill>
                <a:cs typeface="+mn-ea"/>
                <a:sym typeface="+mn-lt"/>
              </a:rPr>
              <a:t>前有堵截</a:t>
            </a:r>
            <a:r>
              <a:rPr lang="en-US" altLang="zh-CN" sz="2700" b="1" dirty="0">
                <a:solidFill>
                  <a:schemeClr val="accent5"/>
                </a:solidFill>
                <a:cs typeface="+mn-ea"/>
                <a:sym typeface="+mn-lt"/>
              </a:rPr>
              <a:t>,</a:t>
            </a:r>
            <a:r>
              <a:rPr lang="zh-CN" altLang="en-US" sz="2700" b="1" dirty="0">
                <a:solidFill>
                  <a:schemeClr val="accent5"/>
                </a:solidFill>
                <a:cs typeface="+mn-ea"/>
                <a:sym typeface="+mn-lt"/>
              </a:rPr>
              <a:t>后有追兵</a:t>
            </a:r>
            <a:r>
              <a:rPr lang="en-US" altLang="zh-CN" sz="2700" b="1" dirty="0">
                <a:solidFill>
                  <a:schemeClr val="accent5"/>
                </a:solidFill>
                <a:cs typeface="+mn-ea"/>
                <a:sym typeface="+mn-lt"/>
              </a:rPr>
              <a:t>,</a:t>
            </a:r>
            <a:r>
              <a:rPr lang="zh-CN" altLang="en-US" sz="2700" b="1" dirty="0">
                <a:solidFill>
                  <a:schemeClr val="accent5"/>
                </a:solidFill>
                <a:cs typeface="+mn-ea"/>
                <a:sym typeface="+mn-lt"/>
              </a:rPr>
              <a:t>你能做的只有奔跑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81150"/>
            <a:ext cx="2559866" cy="2239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05200" y="1047750"/>
            <a:ext cx="3262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你还记得你的目标吗？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1" name="文本占位符 69634"/>
          <p:cNvSpPr>
            <a:spLocks noGrp="1"/>
          </p:cNvSpPr>
          <p:nvPr>
            <p:ph idx="4294967295"/>
          </p:nvPr>
        </p:nvSpPr>
        <p:spPr>
          <a:xfrm>
            <a:off x="3473116" y="1689745"/>
            <a:ext cx="5051425" cy="2697162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C91731"/>
              </a:buClr>
              <a:buNone/>
            </a:pPr>
            <a:r>
              <a:rPr lang="zh-CN" altLang="en-US" sz="3300" b="1" dirty="0">
                <a:cs typeface="+mn-ea"/>
                <a:sym typeface="+mn-lt"/>
              </a:rPr>
              <a:t> </a:t>
            </a:r>
            <a:r>
              <a:rPr lang="zh-CN" altLang="en-US" sz="3300" b="1" dirty="0">
                <a:solidFill>
                  <a:schemeClr val="accent5"/>
                </a:solidFill>
                <a:cs typeface="+mn-ea"/>
                <a:sym typeface="+mn-lt"/>
              </a:rPr>
              <a:t>请重温你的目标</a:t>
            </a:r>
          </a:p>
          <a:p>
            <a:pPr marL="0" indent="0">
              <a:lnSpc>
                <a:spcPct val="150000"/>
              </a:lnSpc>
              <a:buClr>
                <a:srgbClr val="C91731"/>
              </a:buClr>
              <a:buNone/>
            </a:pPr>
            <a:r>
              <a:rPr lang="zh-CN" altLang="en-US" sz="3300" b="1" dirty="0">
                <a:cs typeface="+mn-ea"/>
                <a:sym typeface="+mn-lt"/>
              </a:rPr>
              <a:t>上学期你做到了吗？</a:t>
            </a:r>
            <a:endParaRPr lang="en-US" altLang="zh-CN" sz="3300" b="1" dirty="0"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Clr>
                <a:srgbClr val="C91731"/>
              </a:buClr>
              <a:buNone/>
            </a:pPr>
            <a:r>
              <a:rPr lang="zh-CN" altLang="en-US" sz="3300" b="1" dirty="0">
                <a:cs typeface="+mn-ea"/>
                <a:sym typeface="+mn-lt"/>
              </a:rPr>
              <a:t> </a:t>
            </a:r>
            <a:r>
              <a:rPr lang="zh-CN" altLang="en-US" sz="3300" b="1" dirty="0">
                <a:solidFill>
                  <a:schemeClr val="accent5"/>
                </a:solidFill>
                <a:cs typeface="+mn-ea"/>
                <a:sym typeface="+mn-lt"/>
              </a:rPr>
              <a:t>本学期你该怎样努力？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89745"/>
            <a:ext cx="2533650" cy="253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4582">
            <a:off x="4786284" y="-11810"/>
            <a:ext cx="3903214" cy="39032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6847">
            <a:off x="735301" y="1181990"/>
            <a:ext cx="2828925" cy="2447925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690804" y="369512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笔记本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918527" y="1504950"/>
            <a:ext cx="9473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950" dirty="0">
                <a:solidFill>
                  <a:schemeClr val="accent5"/>
                </a:solidFill>
                <a:cs typeface="+mn-ea"/>
                <a:sym typeface="+mn-lt"/>
              </a:rPr>
              <a:t>准备</a:t>
            </a:r>
          </a:p>
        </p:txBody>
      </p:sp>
      <p:sp>
        <p:nvSpPr>
          <p:cNvPr id="32" name="矩形 31"/>
          <p:cNvSpPr/>
          <p:nvPr/>
        </p:nvSpPr>
        <p:spPr>
          <a:xfrm>
            <a:off x="6194664" y="379976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记错本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850694" y="1354751"/>
            <a:ext cx="607859" cy="1295400"/>
            <a:chOff x="1810863" y="1155959"/>
            <a:chExt cx="1257679" cy="2680218"/>
          </a:xfrm>
        </p:grpSpPr>
        <p:sp>
          <p:nvSpPr>
            <p:cNvPr id="38" name="五边形 1"/>
            <p:cNvSpPr>
              <a:spLocks noChangeArrowheads="1"/>
            </p:cNvSpPr>
            <p:nvPr/>
          </p:nvSpPr>
          <p:spPr bwMode="auto">
            <a:xfrm flipV="1">
              <a:off x="1897611" y="1155959"/>
              <a:ext cx="1028718" cy="2680218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12"/>
            <p:cNvSpPr>
              <a:spLocks noChangeArrowheads="1"/>
            </p:cNvSpPr>
            <p:nvPr/>
          </p:nvSpPr>
          <p:spPr bwMode="auto">
            <a:xfrm>
              <a:off x="1810863" y="1273929"/>
              <a:ext cx="1257679" cy="229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300" b="1" dirty="0">
                  <a:solidFill>
                    <a:schemeClr val="bg1"/>
                  </a:solidFill>
                  <a:cs typeface="+mn-ea"/>
                  <a:sym typeface="+mn-lt"/>
                </a:rPr>
                <a:t>目</a:t>
              </a:r>
              <a:endParaRPr lang="en-US" altLang="zh-CN" sz="33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3300" b="1" dirty="0">
                  <a:solidFill>
                    <a:schemeClr val="bg1"/>
                  </a:solidFill>
                  <a:cs typeface="+mn-ea"/>
                  <a:sym typeface="+mn-lt"/>
                </a:rPr>
                <a:t>录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93377" y="755524"/>
            <a:ext cx="1158118" cy="1793582"/>
            <a:chOff x="865007" y="2781089"/>
            <a:chExt cx="2191723" cy="3394329"/>
          </a:xfrm>
        </p:grpSpPr>
        <p:sp>
          <p:nvSpPr>
            <p:cNvPr id="41" name="AutoShape 8"/>
            <p:cNvSpPr>
              <a:spLocks noChangeArrowheads="1"/>
            </p:cNvSpPr>
            <p:nvPr/>
          </p:nvSpPr>
          <p:spPr bwMode="auto">
            <a:xfrm>
              <a:off x="1185068" y="2781089"/>
              <a:ext cx="1871662" cy="1081088"/>
            </a:xfrm>
            <a:prstGeom prst="homePlate">
              <a:avLst>
                <a:gd name="adj" fmla="val 43274"/>
              </a:avLst>
            </a:prstGeom>
            <a:noFill/>
            <a:ln>
              <a:noFill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 Box 26"/>
            <p:cNvSpPr>
              <a:spLocks noChangeArrowheads="1"/>
            </p:cNvSpPr>
            <p:nvPr/>
          </p:nvSpPr>
          <p:spPr bwMode="auto">
            <a:xfrm>
              <a:off x="865007" y="3655319"/>
              <a:ext cx="1168399" cy="873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hangingPunct="0"/>
              <a:r>
                <a:rPr lang="en-US" altLang="zh-CN" sz="2400" b="1" dirty="0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0</a:t>
              </a:r>
              <a:r>
                <a:rPr lang="zh-CN" altLang="en-US" sz="2400" b="1" dirty="0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1</a:t>
              </a:r>
              <a:endParaRPr lang="zh-CN" altLang="en-US" sz="900" b="1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6" name="矩形 54"/>
            <p:cNvSpPr>
              <a:spLocks noChangeArrowheads="1"/>
            </p:cNvSpPr>
            <p:nvPr/>
          </p:nvSpPr>
          <p:spPr bwMode="auto">
            <a:xfrm>
              <a:off x="1185068" y="3987222"/>
              <a:ext cx="734710" cy="218819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9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845078" y="1784331"/>
            <a:ext cx="988996" cy="1793582"/>
            <a:chOff x="1185068" y="2781089"/>
            <a:chExt cx="1871662" cy="3394329"/>
          </a:xfrm>
        </p:grpSpPr>
        <p:sp>
          <p:nvSpPr>
            <p:cNvPr id="33" name="AutoShape 8"/>
            <p:cNvSpPr>
              <a:spLocks noChangeArrowheads="1"/>
            </p:cNvSpPr>
            <p:nvPr/>
          </p:nvSpPr>
          <p:spPr bwMode="auto">
            <a:xfrm>
              <a:off x="1185068" y="2781089"/>
              <a:ext cx="1871662" cy="1081088"/>
            </a:xfrm>
            <a:prstGeom prst="homePlate">
              <a:avLst>
                <a:gd name="adj" fmla="val 43274"/>
              </a:avLst>
            </a:prstGeom>
            <a:noFill/>
            <a:ln>
              <a:noFill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 Box 26"/>
            <p:cNvSpPr>
              <a:spLocks noChangeArrowheads="1"/>
            </p:cNvSpPr>
            <p:nvPr/>
          </p:nvSpPr>
          <p:spPr bwMode="auto">
            <a:xfrm>
              <a:off x="1513456" y="2970220"/>
              <a:ext cx="1168399" cy="7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hangingPunct="0"/>
              <a:r>
                <a:rPr lang="en-US" altLang="zh-CN" sz="2000" b="1" dirty="0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02</a:t>
              </a:r>
              <a:endParaRPr lang="zh-CN" altLang="en-US" sz="800" b="1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5" name="矩形 54"/>
            <p:cNvSpPr>
              <a:spLocks noChangeArrowheads="1"/>
            </p:cNvSpPr>
            <p:nvPr/>
          </p:nvSpPr>
          <p:spPr bwMode="auto">
            <a:xfrm>
              <a:off x="1185068" y="3987222"/>
              <a:ext cx="734710" cy="218819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9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830441" y="2360609"/>
            <a:ext cx="988996" cy="1793582"/>
            <a:chOff x="1185068" y="2781089"/>
            <a:chExt cx="1871662" cy="3394329"/>
          </a:xfrm>
        </p:grpSpPr>
        <p:sp>
          <p:nvSpPr>
            <p:cNvPr id="45" name="AutoShape 8"/>
            <p:cNvSpPr>
              <a:spLocks noChangeArrowheads="1"/>
            </p:cNvSpPr>
            <p:nvPr/>
          </p:nvSpPr>
          <p:spPr bwMode="auto">
            <a:xfrm>
              <a:off x="1185068" y="2781089"/>
              <a:ext cx="1871662" cy="1081088"/>
            </a:xfrm>
            <a:prstGeom prst="homePlate">
              <a:avLst>
                <a:gd name="adj" fmla="val 43274"/>
              </a:avLst>
            </a:prstGeom>
            <a:noFill/>
            <a:ln>
              <a:noFill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 Box 26"/>
            <p:cNvSpPr>
              <a:spLocks noChangeArrowheads="1"/>
            </p:cNvSpPr>
            <p:nvPr/>
          </p:nvSpPr>
          <p:spPr bwMode="auto">
            <a:xfrm>
              <a:off x="1513456" y="2970220"/>
              <a:ext cx="1168399" cy="7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hangingPunct="0"/>
              <a:r>
                <a:rPr lang="en-US" altLang="zh-CN" sz="2000" b="1" dirty="0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03</a:t>
              </a:r>
              <a:endParaRPr lang="zh-CN" altLang="en-US" sz="800" b="1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7" name="矩形 54"/>
            <p:cNvSpPr>
              <a:spLocks noChangeArrowheads="1"/>
            </p:cNvSpPr>
            <p:nvPr/>
          </p:nvSpPr>
          <p:spPr bwMode="auto">
            <a:xfrm>
              <a:off x="1185068" y="3987222"/>
              <a:ext cx="734710" cy="218819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9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18159" y="2890310"/>
            <a:ext cx="988996" cy="1793582"/>
            <a:chOff x="1185068" y="2781089"/>
            <a:chExt cx="1871662" cy="3394329"/>
          </a:xfrm>
        </p:grpSpPr>
        <p:sp>
          <p:nvSpPr>
            <p:cNvPr id="50" name="AutoShape 8"/>
            <p:cNvSpPr>
              <a:spLocks noChangeArrowheads="1"/>
            </p:cNvSpPr>
            <p:nvPr/>
          </p:nvSpPr>
          <p:spPr bwMode="auto">
            <a:xfrm>
              <a:off x="1185068" y="2781089"/>
              <a:ext cx="1871662" cy="1081088"/>
            </a:xfrm>
            <a:prstGeom prst="homePlate">
              <a:avLst>
                <a:gd name="adj" fmla="val 43274"/>
              </a:avLst>
            </a:prstGeom>
            <a:noFill/>
            <a:ln>
              <a:noFill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 Box 26"/>
            <p:cNvSpPr>
              <a:spLocks noChangeArrowheads="1"/>
            </p:cNvSpPr>
            <p:nvPr/>
          </p:nvSpPr>
          <p:spPr bwMode="auto">
            <a:xfrm>
              <a:off x="1513456" y="2970220"/>
              <a:ext cx="1168399" cy="7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hangingPunct="0"/>
              <a:r>
                <a:rPr lang="en-US" altLang="zh-CN" sz="2000" b="1" dirty="0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04</a:t>
              </a:r>
              <a:endParaRPr lang="zh-CN" altLang="en-US" sz="800" b="1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2" name="矩形 54"/>
            <p:cNvSpPr>
              <a:spLocks noChangeArrowheads="1"/>
            </p:cNvSpPr>
            <p:nvPr/>
          </p:nvSpPr>
          <p:spPr bwMode="auto">
            <a:xfrm>
              <a:off x="1185068" y="3987222"/>
              <a:ext cx="734710" cy="218819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9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0790" r="26669" b="13680"/>
          <a:stretch>
            <a:fillRect/>
          </a:stretch>
        </p:blipFill>
        <p:spPr>
          <a:xfrm>
            <a:off x="1102040" y="3158399"/>
            <a:ext cx="1692651" cy="197476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943349"/>
            <a:ext cx="2359356" cy="84820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668802" y="1314697"/>
            <a:ext cx="2991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好的开始是成功的一半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09260" y="1885950"/>
            <a:ext cx="3811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成功的基础在于好的习惯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709260" y="2489426"/>
            <a:ext cx="2354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要成功必须先制定目标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724478" y="3024996"/>
            <a:ext cx="2354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本次班会总结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400529" y="2669367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ADD THE MAIN TEXT HERE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464177" y="2116858"/>
            <a:ext cx="838201" cy="769441"/>
            <a:chOff x="2896170" y="957122"/>
            <a:chExt cx="1117602" cy="1025921"/>
          </a:xfrm>
        </p:grpSpPr>
        <p:sp>
          <p:nvSpPr>
            <p:cNvPr id="34" name="五边形 1"/>
            <p:cNvSpPr>
              <a:spLocks noChangeArrowheads="1"/>
            </p:cNvSpPr>
            <p:nvPr/>
          </p:nvSpPr>
          <p:spPr bwMode="auto">
            <a:xfrm flipV="1">
              <a:off x="2922674" y="967043"/>
              <a:ext cx="1091098" cy="101600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2"/>
            <p:cNvSpPr>
              <a:spLocks noChangeArrowheads="1"/>
            </p:cNvSpPr>
            <p:nvPr/>
          </p:nvSpPr>
          <p:spPr bwMode="auto">
            <a:xfrm>
              <a:off x="2896170" y="957122"/>
              <a:ext cx="1060549" cy="102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0790" r="26669" b="13680"/>
          <a:stretch>
            <a:fillRect/>
          </a:stretch>
        </p:blipFill>
        <p:spPr>
          <a:xfrm>
            <a:off x="1981200" y="2989169"/>
            <a:ext cx="1692651" cy="1974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456415"/>
            <a:ext cx="2359356" cy="13351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74752" y="2008392"/>
            <a:ext cx="4184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本次班会总结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0" y="-266594"/>
            <a:ext cx="8935031" cy="638113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552690" y="1047750"/>
            <a:ext cx="6038620" cy="2614959"/>
            <a:chOff x="1952032" y="1239688"/>
            <a:chExt cx="7681843" cy="3486611"/>
          </a:xfrm>
        </p:grpSpPr>
        <p:sp>
          <p:nvSpPr>
            <p:cNvPr id="9" name="矩形 8"/>
            <p:cNvSpPr/>
            <p:nvPr/>
          </p:nvSpPr>
          <p:spPr>
            <a:xfrm>
              <a:off x="1985197" y="1239688"/>
              <a:ext cx="265749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buClrTx/>
              </a:pPr>
              <a:r>
                <a:rPr lang="zh-CN" altLang="en-US" sz="1350" dirty="0">
                  <a:cs typeface="+mn-ea"/>
                  <a:sym typeface="+mn-lt"/>
                </a:rPr>
                <a:t>明确目标：争当优秀集体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952032" y="2002650"/>
              <a:ext cx="3758672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50" dirty="0">
                  <a:cs typeface="+mn-ea"/>
                  <a:sym typeface="+mn-lt"/>
                </a:rPr>
                <a:t>培养二风：优良的班风、浓厚的学风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011690" y="2748921"/>
              <a:ext cx="3758672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buClrTx/>
              </a:pPr>
              <a:r>
                <a:rPr lang="zh-CN" altLang="en-US" sz="1350" dirty="0">
                  <a:cs typeface="+mn-ea"/>
                  <a:sym typeface="+mn-lt"/>
                </a:rPr>
                <a:t>树立三感：荣誉感、责任感、竞争感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952033" y="3495192"/>
              <a:ext cx="1248367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50" dirty="0">
                  <a:cs typeface="+mn-ea"/>
                  <a:sym typeface="+mn-lt"/>
                </a:rPr>
                <a:t>四有四严：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755890" y="1239688"/>
              <a:ext cx="3877985" cy="1785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zh-CN" altLang="en-US" sz="1350" dirty="0">
                  <a:cs typeface="+mn-ea"/>
                  <a:sym typeface="+mn-lt"/>
                </a:rPr>
                <a:t>五字班训：</a:t>
              </a:r>
              <a:endParaRPr lang="en-US" altLang="zh-CN" sz="1350" dirty="0">
                <a:cs typeface="+mn-ea"/>
                <a:sym typeface="+mn-lt"/>
              </a:endParaRPr>
            </a:p>
            <a:p>
              <a:pPr lvl="0" algn="just"/>
              <a:r>
                <a:rPr lang="zh-CN" altLang="en-US" sz="1350" dirty="0">
                  <a:cs typeface="+mn-ea"/>
                  <a:sym typeface="+mn-lt"/>
                </a:rPr>
                <a:t>敬：尊敬老师、尊敬父母、尊敬同学</a:t>
              </a:r>
            </a:p>
            <a:p>
              <a:pPr lvl="0" algn="just"/>
              <a:r>
                <a:rPr lang="zh-CN" altLang="en-US" sz="1350" dirty="0">
                  <a:cs typeface="+mn-ea"/>
                  <a:sym typeface="+mn-lt"/>
                </a:rPr>
                <a:t>竞：开展竞赛、比学赶帮、力争上游</a:t>
              </a:r>
            </a:p>
            <a:p>
              <a:pPr lvl="0" algn="just"/>
              <a:r>
                <a:rPr lang="zh-CN" altLang="en-US" sz="1350" dirty="0">
                  <a:cs typeface="+mn-ea"/>
                  <a:sym typeface="+mn-lt"/>
                </a:rPr>
                <a:t>静：安心安静、遵规守纪、专心学习</a:t>
              </a:r>
            </a:p>
            <a:p>
              <a:pPr lvl="0" algn="just"/>
              <a:r>
                <a:rPr lang="zh-CN" altLang="en-US" sz="1350" dirty="0">
                  <a:cs typeface="+mn-ea"/>
                  <a:sym typeface="+mn-lt"/>
                </a:rPr>
                <a:t>净：环境卫生、衣着整洁、言行文明</a:t>
              </a:r>
            </a:p>
            <a:p>
              <a:pPr lvl="0" algn="just"/>
              <a:r>
                <a:rPr lang="zh-CN" altLang="en-US" sz="1350" dirty="0">
                  <a:cs typeface="+mn-ea"/>
                  <a:sym typeface="+mn-lt"/>
                </a:rPr>
                <a:t>晶：全面发展、保持全优、合格成才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755890" y="3167544"/>
              <a:ext cx="2392052" cy="1354216"/>
              <a:chOff x="5755890" y="3167544"/>
              <a:chExt cx="2392052" cy="1354216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5755890" y="3167544"/>
                <a:ext cx="1582474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350" dirty="0">
                    <a:cs typeface="+mn-ea"/>
                    <a:sym typeface="+mn-lt"/>
                  </a:rPr>
                  <a:t>提高六能力：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755890" y="3567653"/>
                <a:ext cx="239205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350" dirty="0">
                    <a:cs typeface="+mn-ea"/>
                    <a:sym typeface="+mn-lt"/>
                  </a:rPr>
                  <a:t>自学能力、记忆能力、想象能力、组织能力、表达能力、创造能力</a:t>
                </a: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3118339" y="3495192"/>
              <a:ext cx="2637551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350">
                  <a:cs typeface="+mn-ea"/>
                  <a:sym typeface="+mn-lt"/>
                </a:rPr>
                <a:t>有理想、有道德、有文化、有纪律、严格要求、严格训练、严格管理、严格把关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67" y="-271558"/>
            <a:ext cx="3872827" cy="38728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0" y="-222387"/>
            <a:ext cx="3872827" cy="387282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472004" y="1962150"/>
            <a:ext cx="6199991" cy="2617970"/>
            <a:chOff x="1975339" y="1230783"/>
            <a:chExt cx="8266654" cy="3490627"/>
          </a:xfrm>
        </p:grpSpPr>
        <p:sp>
          <p:nvSpPr>
            <p:cNvPr id="15" name="矩形 14"/>
            <p:cNvSpPr/>
            <p:nvPr/>
          </p:nvSpPr>
          <p:spPr>
            <a:xfrm>
              <a:off x="1975339" y="1244043"/>
              <a:ext cx="1488831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Tx/>
              </a:pPr>
              <a:r>
                <a:rPr lang="zh-CN" altLang="en-US" sz="1350" dirty="0">
                  <a:cs typeface="+mn-ea"/>
                  <a:sym typeface="+mn-lt"/>
                </a:rPr>
                <a:t>学习七认真：</a:t>
              </a:r>
              <a:endParaRPr lang="en-US" altLang="zh-CN" sz="135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305908" y="1244041"/>
              <a:ext cx="2523392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50">
                  <a:cs typeface="+mn-ea"/>
                  <a:sym typeface="+mn-lt"/>
                </a:rPr>
                <a:t>学习态度认真、课前预习认真、课中听讲认真、课后作业认真、笔记书写认真、消化巩固认真、测验考核认真。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975339" y="3173887"/>
              <a:ext cx="1260231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50">
                  <a:cs typeface="+mn-ea"/>
                  <a:sym typeface="+mn-lt"/>
                </a:rPr>
                <a:t>常规八戒：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305908" y="3173887"/>
              <a:ext cx="2523392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50">
                  <a:cs typeface="+mn-ea"/>
                  <a:sym typeface="+mn-lt"/>
                </a:rPr>
                <a:t>戒骄、戒躁、戒懒、戒散、戒狂、戒混、戒脏、戒乱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466957" y="1230783"/>
              <a:ext cx="1385825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350" dirty="0">
                  <a:cs typeface="+mn-ea"/>
                  <a:sym typeface="+mn-lt"/>
                </a:rPr>
                <a:t>九不言行 ：</a:t>
              </a:r>
              <a:endParaRPr lang="en-US" altLang="zh-CN" sz="1350" dirty="0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692439" y="1244041"/>
              <a:ext cx="252339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350" dirty="0">
                  <a:cs typeface="+mn-ea"/>
                  <a:sym typeface="+mn-lt"/>
                </a:rPr>
                <a:t>不出口骂人、不动手打人、不损坏公物、不迟到早退、不无故旷课、不追逐打闹、不看有害书画影视、不贪玩误学、不作业马虎。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466956" y="3490303"/>
              <a:ext cx="1385825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350" dirty="0">
                  <a:cs typeface="+mn-ea"/>
                  <a:sym typeface="+mn-lt"/>
                </a:rPr>
                <a:t>十自要求：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718601" y="3490303"/>
              <a:ext cx="2523392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50">
                  <a:cs typeface="+mn-ea"/>
                  <a:sym typeface="+mn-lt"/>
                </a:rPr>
                <a:t>自尊、自爱、自重、自信、自强、自静、自觉、自学、自理、自立。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45382" y="2953941"/>
            <a:ext cx="184731" cy="30008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endParaRPr sz="1350" dirty="0">
              <a:cs typeface="+mn-ea"/>
              <a:sym typeface="+mn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07938" y="576709"/>
            <a:ext cx="4128122" cy="11079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zh-CN" altLang="en-US" sz="3300" dirty="0">
                <a:solidFill>
                  <a:schemeClr val="accent5"/>
                </a:solidFill>
                <a:cs typeface="+mn-ea"/>
                <a:sym typeface="+mn-lt"/>
              </a:rPr>
              <a:t>每天进步一点点，       进步就是好学生。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973" y="716493"/>
            <a:ext cx="5075060" cy="507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745714"/>
            <a:ext cx="6407451" cy="327383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088792" y="3604052"/>
            <a:ext cx="3623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accent1"/>
                </a:solidFill>
                <a:cs typeface="+mn-ea"/>
                <a:sym typeface="+mn-lt"/>
              </a:rPr>
              <a:t>company department project company project company project company</a:t>
            </a:r>
            <a:endParaRPr lang="zh-CN" altLang="en-US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78804" y="318135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演示完毕感谢观看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0790" r="26669" b="13680"/>
          <a:stretch>
            <a:fillRect/>
          </a:stretch>
        </p:blipFill>
        <p:spPr>
          <a:xfrm>
            <a:off x="6781800" y="3028950"/>
            <a:ext cx="1828800" cy="2133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851" y="4019550"/>
            <a:ext cx="1364160" cy="771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360853" y="2427827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ADD THE MAIN TEXT HERE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181772" y="1875318"/>
            <a:ext cx="838201" cy="769441"/>
            <a:chOff x="2896170" y="957122"/>
            <a:chExt cx="1117602" cy="1025921"/>
          </a:xfrm>
        </p:grpSpPr>
        <p:sp>
          <p:nvSpPr>
            <p:cNvPr id="34" name="五边形 1"/>
            <p:cNvSpPr>
              <a:spLocks noChangeArrowheads="1"/>
            </p:cNvSpPr>
            <p:nvPr/>
          </p:nvSpPr>
          <p:spPr bwMode="auto">
            <a:xfrm flipV="1">
              <a:off x="2922674" y="967043"/>
              <a:ext cx="1091098" cy="101600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2"/>
            <p:cNvSpPr>
              <a:spLocks noChangeArrowheads="1"/>
            </p:cNvSpPr>
            <p:nvPr/>
          </p:nvSpPr>
          <p:spPr bwMode="auto">
            <a:xfrm>
              <a:off x="2896170" y="957122"/>
              <a:ext cx="1062685" cy="102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0790" r="26669" b="13680"/>
          <a:stretch>
            <a:fillRect/>
          </a:stretch>
        </p:blipFill>
        <p:spPr>
          <a:xfrm>
            <a:off x="1981200" y="2989169"/>
            <a:ext cx="1692651" cy="1974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456415"/>
            <a:ext cx="2359356" cy="13351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33600" y="1769610"/>
            <a:ext cx="5808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好的开始是成功的一半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6019800" y="1325255"/>
            <a:ext cx="24238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又过了一个月，苏格拉底又问，这回，坚持下来的学生只剩下八成。</a:t>
            </a:r>
          </a:p>
          <a:p>
            <a:pPr lvl="0" algn="just"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    一年过后，苏格拉底再一次问大家：“请告诉我，最简单的甩手运动，还有哪几位同学坚持了</a:t>
            </a:r>
            <a:r>
              <a:rPr lang="en-US" altLang="zh-CN" sz="1200" dirty="0">
                <a:cs typeface="+mn-ea"/>
                <a:sym typeface="+mn-lt"/>
              </a:rPr>
              <a:t>?”</a:t>
            </a:r>
            <a:r>
              <a:rPr lang="zh-CN" altLang="en-US" sz="1200" dirty="0">
                <a:cs typeface="+mn-ea"/>
                <a:sym typeface="+mn-lt"/>
              </a:rPr>
              <a:t>这时，整个教室里，只有一人举起了手。这个学生就是后来成为古希腊另一位大哲学家的柏拉图。</a:t>
            </a:r>
          </a:p>
          <a:p>
            <a:pPr lvl="0" algn="just"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    </a:t>
            </a:r>
            <a:r>
              <a:rPr lang="zh-CN" altLang="en-US" sz="1200" dirty="0">
                <a:cs typeface="+mn-ea"/>
                <a:sym typeface="+mn-lt"/>
              </a:rPr>
              <a:t>正如古人所说：锲而不舍、金石可镂；锲而舍之，朽木不折。只要我们对自己严格要求，坚持不懈，成功就会属于我们！       </a:t>
            </a:r>
          </a:p>
        </p:txBody>
      </p:sp>
      <p:sp>
        <p:nvSpPr>
          <p:cNvPr id="41" name="矩形 40"/>
          <p:cNvSpPr/>
          <p:nvPr/>
        </p:nvSpPr>
        <p:spPr>
          <a:xfrm>
            <a:off x="3266979" y="1325255"/>
            <a:ext cx="2476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开学第一天，古希腊大哲学家苏格拉底对学生们说：“今天我们只学一件最简单也是最容易做的事儿。每人把胳膊尽量往前甩，然后再尽量往后甩。”说完，苏格拉底示范了一遍。“从今天开始，每天做</a:t>
            </a:r>
            <a:r>
              <a:rPr lang="en-US" altLang="zh-CN" sz="1200" dirty="0">
                <a:cs typeface="+mn-ea"/>
                <a:sym typeface="+mn-lt"/>
              </a:rPr>
              <a:t>300</a:t>
            </a:r>
            <a:r>
              <a:rPr lang="zh-CN" altLang="en-US" sz="1200" dirty="0">
                <a:cs typeface="+mn-ea"/>
                <a:sym typeface="+mn-lt"/>
              </a:rPr>
              <a:t>下。大家能做到吗</a:t>
            </a:r>
            <a:r>
              <a:rPr lang="en-US" altLang="zh-CN" sz="1200" dirty="0">
                <a:cs typeface="+mn-ea"/>
                <a:sym typeface="+mn-lt"/>
              </a:rPr>
              <a:t>?”</a:t>
            </a:r>
          </a:p>
          <a:p>
            <a:pPr lvl="0" algn="just"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    </a:t>
            </a:r>
            <a:r>
              <a:rPr lang="zh-CN" altLang="en-US" sz="1200" dirty="0">
                <a:cs typeface="+mn-ea"/>
                <a:sym typeface="+mn-lt"/>
              </a:rPr>
              <a:t>学生们都笑了。这么简单的事，有什么做不到的</a:t>
            </a:r>
            <a:r>
              <a:rPr lang="en-US" altLang="zh-CN" sz="1200" dirty="0">
                <a:cs typeface="+mn-ea"/>
                <a:sym typeface="+mn-lt"/>
              </a:rPr>
              <a:t>?</a:t>
            </a:r>
            <a:r>
              <a:rPr lang="zh-CN" altLang="en-US" sz="1200" dirty="0">
                <a:cs typeface="+mn-ea"/>
                <a:sym typeface="+mn-lt"/>
              </a:rPr>
              <a:t>过了一个月，苏格拉底问学生们：“每天甩手</a:t>
            </a:r>
            <a:r>
              <a:rPr lang="en-US" altLang="zh-CN" sz="1200" dirty="0">
                <a:cs typeface="+mn-ea"/>
                <a:sym typeface="+mn-lt"/>
              </a:rPr>
              <a:t>300</a:t>
            </a:r>
            <a:r>
              <a:rPr lang="zh-CN" altLang="en-US" sz="1200" dirty="0">
                <a:cs typeface="+mn-ea"/>
                <a:sym typeface="+mn-lt"/>
              </a:rPr>
              <a:t>下，哪些同学坚持了</a:t>
            </a:r>
            <a:r>
              <a:rPr lang="en-US" altLang="zh-CN" sz="1200" dirty="0">
                <a:cs typeface="+mn-ea"/>
                <a:sym typeface="+mn-lt"/>
              </a:rPr>
              <a:t>?”</a:t>
            </a:r>
            <a:r>
              <a:rPr lang="zh-CN" altLang="en-US" sz="1200" dirty="0">
                <a:cs typeface="+mn-ea"/>
                <a:sym typeface="+mn-lt"/>
              </a:rPr>
              <a:t>有</a:t>
            </a:r>
            <a:r>
              <a:rPr lang="en-US" altLang="zh-CN" sz="1200" dirty="0">
                <a:cs typeface="+mn-ea"/>
                <a:sym typeface="+mn-lt"/>
              </a:rPr>
              <a:t>90</a:t>
            </a:r>
            <a:r>
              <a:rPr lang="zh-CN" altLang="en-US" sz="1200" dirty="0">
                <a:cs typeface="+mn-ea"/>
                <a:sym typeface="+mn-lt"/>
              </a:rPr>
              <a:t>％的同学骄傲地举起了手。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534" y="1809750"/>
            <a:ext cx="4029724" cy="2845786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745167" y="31929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关于刻苦和坚持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297699" y="1433454"/>
            <a:ext cx="1569660" cy="987974"/>
            <a:chOff x="1812396" y="2128711"/>
            <a:chExt cx="2092880" cy="1317298"/>
          </a:xfrm>
        </p:grpSpPr>
        <p:sp>
          <p:nvSpPr>
            <p:cNvPr id="24" name="矩形 23"/>
            <p:cNvSpPr/>
            <p:nvPr/>
          </p:nvSpPr>
          <p:spPr>
            <a:xfrm>
              <a:off x="1812396" y="2128711"/>
              <a:ext cx="2092880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树立一个信心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055215" y="2830456"/>
              <a:ext cx="1477328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>
                  <a:cs typeface="+mn-ea"/>
                  <a:sym typeface="+mn-lt"/>
                </a:rPr>
                <a:t>我能行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562600" y="1276350"/>
            <a:ext cx="3159719" cy="917371"/>
            <a:chOff x="7269440" y="1389039"/>
            <a:chExt cx="4212959" cy="1223160"/>
          </a:xfrm>
        </p:grpSpPr>
        <p:sp>
          <p:nvSpPr>
            <p:cNvPr id="39" name="矩形 38"/>
            <p:cNvSpPr/>
            <p:nvPr/>
          </p:nvSpPr>
          <p:spPr>
            <a:xfrm>
              <a:off x="8360256" y="1389039"/>
              <a:ext cx="2092880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创立一种学风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7269440" y="1919615"/>
              <a:ext cx="4212959" cy="69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00">
                  <a:cs typeface="+mn-ea"/>
                  <a:sym typeface="+mn-lt"/>
                </a:rPr>
                <a:t>认真，勤奋、刻苦，求实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80711" y="3067040"/>
            <a:ext cx="1569660" cy="951648"/>
            <a:chOff x="7684097" y="3799403"/>
            <a:chExt cx="2092880" cy="1268864"/>
          </a:xfrm>
        </p:grpSpPr>
        <p:sp>
          <p:nvSpPr>
            <p:cNvPr id="42" name="矩形 41"/>
            <p:cNvSpPr/>
            <p:nvPr/>
          </p:nvSpPr>
          <p:spPr>
            <a:xfrm>
              <a:off x="7684097" y="3799403"/>
              <a:ext cx="209288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培养一个习惯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786688" y="4452714"/>
              <a:ext cx="1887696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>
                  <a:cs typeface="+mn-ea"/>
                  <a:sym typeface="+mn-lt"/>
                </a:rPr>
                <a:t>自觉自愿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26778" y="3024605"/>
            <a:ext cx="2646878" cy="968382"/>
            <a:chOff x="861712" y="4404715"/>
            <a:chExt cx="3529169" cy="1291176"/>
          </a:xfrm>
        </p:grpSpPr>
        <p:sp>
          <p:nvSpPr>
            <p:cNvPr id="45" name="矩形 44"/>
            <p:cNvSpPr/>
            <p:nvPr/>
          </p:nvSpPr>
          <p:spPr>
            <a:xfrm>
              <a:off x="1543896" y="4404715"/>
              <a:ext cx="209287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创设一个环境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61712" y="5080338"/>
              <a:ext cx="3529169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整洁、文明、有序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4" y="1764581"/>
            <a:ext cx="2471510" cy="1765079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725515" y="34329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怎样有一个好的开端？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360853" y="2427827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ADD THE MAIN TEXT HERE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181772" y="1875318"/>
            <a:ext cx="838201" cy="769441"/>
            <a:chOff x="2896170" y="957122"/>
            <a:chExt cx="1117602" cy="1025921"/>
          </a:xfrm>
        </p:grpSpPr>
        <p:sp>
          <p:nvSpPr>
            <p:cNvPr id="34" name="五边形 1"/>
            <p:cNvSpPr>
              <a:spLocks noChangeArrowheads="1"/>
            </p:cNvSpPr>
            <p:nvPr/>
          </p:nvSpPr>
          <p:spPr bwMode="auto">
            <a:xfrm flipV="1">
              <a:off x="2922674" y="967043"/>
              <a:ext cx="1091098" cy="101600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2"/>
            <p:cNvSpPr>
              <a:spLocks noChangeArrowheads="1"/>
            </p:cNvSpPr>
            <p:nvPr/>
          </p:nvSpPr>
          <p:spPr bwMode="auto">
            <a:xfrm>
              <a:off x="2896170" y="957122"/>
              <a:ext cx="1062685" cy="102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0790" r="26669" b="13680"/>
          <a:stretch>
            <a:fillRect/>
          </a:stretch>
        </p:blipFill>
        <p:spPr>
          <a:xfrm>
            <a:off x="1981200" y="2989169"/>
            <a:ext cx="1692651" cy="1974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456415"/>
            <a:ext cx="2359356" cy="13351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33600" y="176961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成功的基础在于好的习惯</a:t>
            </a:r>
            <a:endParaRPr lang="en-US" altLang="zh-CN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6161484" cy="51435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486259" y="2769469"/>
            <a:ext cx="4637060" cy="12899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习惯是一个人的资本</a:t>
            </a:r>
            <a:br>
              <a:rPr lang="zh-CN" altLang="en-US" dirty="0">
                <a:cs typeface="+mn-ea"/>
                <a:sym typeface="+mn-lt"/>
              </a:rPr>
            </a:br>
            <a:r>
              <a:rPr lang="zh-CN" altLang="en-US" dirty="0">
                <a:cs typeface="+mn-ea"/>
                <a:sym typeface="+mn-lt"/>
              </a:rPr>
              <a:t>你有了好习惯，你一辈子都有用不完的利息，</a:t>
            </a:r>
            <a:br>
              <a:rPr lang="zh-CN" altLang="en-US" dirty="0">
                <a:cs typeface="+mn-ea"/>
                <a:sym typeface="+mn-lt"/>
              </a:rPr>
            </a:br>
            <a:r>
              <a:rPr lang="zh-CN" altLang="en-US" dirty="0">
                <a:cs typeface="+mn-ea"/>
                <a:sym typeface="+mn-lt"/>
              </a:rPr>
              <a:t>你有了坏习惯，你一辈子有偿还不了的债务。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844510"/>
            <a:ext cx="2695378" cy="1924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540719" y="1581150"/>
            <a:ext cx="5738464" cy="254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我要用全身心的爱去迎接今天</a:t>
            </a:r>
            <a:r>
              <a:rPr lang="en-US" altLang="zh-CN" sz="1350" dirty="0">
                <a:cs typeface="+mn-ea"/>
                <a:sym typeface="+mn-lt"/>
              </a:rPr>
              <a:t>                                        -----   </a:t>
            </a:r>
            <a:r>
              <a:rPr lang="zh-CN" altLang="en-US" sz="1350" dirty="0">
                <a:cs typeface="+mn-ea"/>
                <a:sym typeface="+mn-lt"/>
              </a:rPr>
              <a:t>爱的习惯 </a:t>
            </a: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坚持不懈，直到到成功                                         </a:t>
            </a:r>
            <a:r>
              <a:rPr lang="en-US" altLang="zh-CN" sz="1350" dirty="0">
                <a:cs typeface="+mn-ea"/>
                <a:sym typeface="+mn-lt"/>
              </a:rPr>
              <a:t>----   </a:t>
            </a:r>
            <a:r>
              <a:rPr lang="zh-CN" altLang="en-US" sz="1350" dirty="0">
                <a:cs typeface="+mn-ea"/>
                <a:sym typeface="+mn-lt"/>
              </a:rPr>
              <a:t>持之以恒的习惯</a:t>
            </a: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我是自然界最伟大的奇迹                                  </a:t>
            </a:r>
            <a:r>
              <a:rPr lang="en-US" altLang="zh-CN" sz="1350" dirty="0">
                <a:cs typeface="+mn-ea"/>
                <a:sym typeface="+mn-lt"/>
              </a:rPr>
              <a:t>-------------</a:t>
            </a:r>
            <a:r>
              <a:rPr lang="zh-CN" altLang="en-US" sz="1350" dirty="0">
                <a:cs typeface="+mn-ea"/>
                <a:sym typeface="+mn-lt"/>
              </a:rPr>
              <a:t>自信的习惯</a:t>
            </a: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用好我生命中的每一天                                  </a:t>
            </a:r>
            <a:r>
              <a:rPr lang="en-US" altLang="zh-CN" sz="1350" dirty="0">
                <a:cs typeface="+mn-ea"/>
                <a:sym typeface="+mn-lt"/>
              </a:rPr>
              <a:t>-----------</a:t>
            </a:r>
            <a:r>
              <a:rPr lang="zh-CN" altLang="en-US" sz="1350" dirty="0">
                <a:cs typeface="+mn-ea"/>
                <a:sym typeface="+mn-lt"/>
              </a:rPr>
              <a:t>珍惜时间的习惯</a:t>
            </a: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今天我要学会控制情绪                                  </a:t>
            </a:r>
            <a:r>
              <a:rPr lang="en-US" altLang="zh-CN" sz="1350" dirty="0">
                <a:cs typeface="+mn-ea"/>
                <a:sym typeface="+mn-lt"/>
              </a:rPr>
              <a:t>-------------- -</a:t>
            </a:r>
            <a:r>
              <a:rPr lang="zh-CN" altLang="en-US" sz="1350" dirty="0">
                <a:cs typeface="+mn-ea"/>
                <a:sym typeface="+mn-lt"/>
              </a:rPr>
              <a:t>自制的习惯</a:t>
            </a: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我要笑遍世界                                   </a:t>
            </a:r>
            <a:r>
              <a:rPr lang="en-US" altLang="zh-CN" sz="1350" dirty="0">
                <a:cs typeface="+mn-ea"/>
                <a:sym typeface="+mn-lt"/>
              </a:rPr>
              <a:t>---------------------------</a:t>
            </a:r>
            <a:r>
              <a:rPr lang="zh-CN" altLang="en-US" sz="1350" dirty="0">
                <a:cs typeface="+mn-ea"/>
                <a:sym typeface="+mn-lt"/>
              </a:rPr>
              <a:t>笑的习惯</a:t>
            </a: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今天我要加倍重视自身的价值       </a:t>
            </a:r>
            <a:r>
              <a:rPr lang="en-US" altLang="zh-CN" sz="1350" dirty="0">
                <a:cs typeface="+mn-ea"/>
                <a:sym typeface="+mn-lt"/>
              </a:rPr>
              <a:t>------------------</a:t>
            </a:r>
            <a:r>
              <a:rPr lang="zh-CN" altLang="en-US" sz="1350" dirty="0">
                <a:cs typeface="+mn-ea"/>
                <a:sym typeface="+mn-lt"/>
              </a:rPr>
              <a:t>发掘自我潜能的习惯</a:t>
            </a: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我现在就付诸行动                                  </a:t>
            </a:r>
            <a:r>
              <a:rPr lang="en-US" altLang="zh-CN" sz="1350" dirty="0">
                <a:cs typeface="+mn-ea"/>
                <a:sym typeface="+mn-lt"/>
              </a:rPr>
              <a:t>----------------</a:t>
            </a:r>
            <a:r>
              <a:rPr lang="zh-CN" altLang="en-US" sz="1350" dirty="0">
                <a:cs typeface="+mn-ea"/>
                <a:sym typeface="+mn-lt"/>
              </a:rPr>
              <a:t>立即行动的习惯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050" y="1150498"/>
            <a:ext cx="3409950" cy="340995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762000" y="37790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这些习惯你有吗？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23429" y="3487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这些习惯你有吗？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428592" y="915307"/>
            <a:ext cx="4610138" cy="504779"/>
            <a:chOff x="1725562" y="1890634"/>
            <a:chExt cx="6146850" cy="673038"/>
          </a:xfrm>
        </p:grpSpPr>
        <p:grpSp>
          <p:nvGrpSpPr>
            <p:cNvPr id="8" name="组合 7"/>
            <p:cNvGrpSpPr/>
            <p:nvPr/>
          </p:nvGrpSpPr>
          <p:grpSpPr>
            <a:xfrm>
              <a:off x="1725562" y="1890634"/>
              <a:ext cx="721072" cy="673038"/>
              <a:chOff x="3040279" y="2438366"/>
              <a:chExt cx="1537920" cy="1435472"/>
            </a:xfrm>
          </p:grpSpPr>
          <p:sp>
            <p:nvSpPr>
              <p:cNvPr id="10" name="任意多边形 10"/>
              <p:cNvSpPr/>
              <p:nvPr/>
            </p:nvSpPr>
            <p:spPr>
              <a:xfrm>
                <a:off x="3040279" y="2438366"/>
                <a:ext cx="1463476" cy="143547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095752" y="2520784"/>
                <a:ext cx="1482447" cy="1312866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5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701766" y="2028981"/>
              <a:ext cx="5170646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cs typeface="+mn-ea"/>
                  <a:sym typeface="+mn-lt"/>
                </a:rPr>
                <a:t>在思考问题时经常一边旋笔一边思考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33676" y="1637035"/>
            <a:ext cx="7056320" cy="504779"/>
            <a:chOff x="2265674" y="2930112"/>
            <a:chExt cx="9408427" cy="673038"/>
          </a:xfrm>
        </p:grpSpPr>
        <p:grpSp>
          <p:nvGrpSpPr>
            <p:cNvPr id="13" name="组合 12"/>
            <p:cNvGrpSpPr/>
            <p:nvPr/>
          </p:nvGrpSpPr>
          <p:grpSpPr>
            <a:xfrm>
              <a:off x="2265674" y="2930112"/>
              <a:ext cx="709022" cy="673038"/>
              <a:chOff x="3040277" y="2457118"/>
              <a:chExt cx="1512219" cy="1435472"/>
            </a:xfrm>
          </p:grpSpPr>
          <p:sp>
            <p:nvSpPr>
              <p:cNvPr id="15" name="任意多边形 10"/>
              <p:cNvSpPr/>
              <p:nvPr/>
            </p:nvSpPr>
            <p:spPr>
              <a:xfrm>
                <a:off x="3040277" y="2457118"/>
                <a:ext cx="1463476" cy="143547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C9173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065490" y="2528659"/>
                <a:ext cx="1487006" cy="1312866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5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241878" y="3059668"/>
              <a:ext cx="8432223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>
                  <a:cs typeface="+mn-ea"/>
                  <a:sym typeface="+mn-lt"/>
                </a:rPr>
                <a:t>在学习中遇到问题题后，习惯先放一边，  以后又忘了解决。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64890" y="2352172"/>
            <a:ext cx="7149294" cy="504779"/>
            <a:chOff x="1773960" y="4085799"/>
            <a:chExt cx="9532391" cy="673038"/>
          </a:xfrm>
        </p:grpSpPr>
        <p:grpSp>
          <p:nvGrpSpPr>
            <p:cNvPr id="18" name="组合 17"/>
            <p:cNvGrpSpPr/>
            <p:nvPr/>
          </p:nvGrpSpPr>
          <p:grpSpPr>
            <a:xfrm>
              <a:off x="1773960" y="4085799"/>
              <a:ext cx="696038" cy="673038"/>
              <a:chOff x="3040277" y="2457118"/>
              <a:chExt cx="1484526" cy="1435472"/>
            </a:xfrm>
          </p:grpSpPr>
          <p:sp>
            <p:nvSpPr>
              <p:cNvPr id="20" name="任意多边形 10"/>
              <p:cNvSpPr/>
              <p:nvPr/>
            </p:nvSpPr>
            <p:spPr>
              <a:xfrm>
                <a:off x="3040277" y="2457118"/>
                <a:ext cx="1463476" cy="143547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C9173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042356" y="2527945"/>
                <a:ext cx="1482447" cy="1312866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5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2750164" y="4215354"/>
              <a:ext cx="8556187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>
                  <a:cs typeface="+mn-ea"/>
                  <a:sym typeface="+mn-lt"/>
                </a:rPr>
                <a:t>考试考差了后，开始下定决心认真学习，但几天后又松懈了。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69433" y="3067309"/>
            <a:ext cx="2764020" cy="504779"/>
            <a:chOff x="2339435" y="4971571"/>
            <a:chExt cx="3685360" cy="673039"/>
          </a:xfrm>
        </p:grpSpPr>
        <p:grpSp>
          <p:nvGrpSpPr>
            <p:cNvPr id="23" name="组合 22"/>
            <p:cNvGrpSpPr/>
            <p:nvPr/>
          </p:nvGrpSpPr>
          <p:grpSpPr>
            <a:xfrm>
              <a:off x="2339435" y="4971571"/>
              <a:ext cx="692926" cy="673039"/>
              <a:chOff x="3038733" y="2457118"/>
              <a:chExt cx="1477889" cy="1435472"/>
            </a:xfrm>
          </p:grpSpPr>
          <p:sp>
            <p:nvSpPr>
              <p:cNvPr id="25" name="任意多边形 10"/>
              <p:cNvSpPr/>
              <p:nvPr/>
            </p:nvSpPr>
            <p:spPr>
              <a:xfrm>
                <a:off x="3040277" y="2457118"/>
                <a:ext cx="1463476" cy="143547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038733" y="2524913"/>
                <a:ext cx="1477889" cy="1312866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5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3316362" y="5101124"/>
              <a:ext cx="270843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cs typeface="+mn-ea"/>
                  <a:sym typeface="+mn-lt"/>
                </a:rPr>
                <a:t>边听音乐边做作业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06540" y="3794131"/>
            <a:ext cx="5468957" cy="504779"/>
            <a:chOff x="2310755" y="4971568"/>
            <a:chExt cx="7291943" cy="673038"/>
          </a:xfrm>
        </p:grpSpPr>
        <p:grpSp>
          <p:nvGrpSpPr>
            <p:cNvPr id="28" name="组合 27"/>
            <p:cNvGrpSpPr/>
            <p:nvPr/>
          </p:nvGrpSpPr>
          <p:grpSpPr>
            <a:xfrm>
              <a:off x="2310755" y="4971568"/>
              <a:ext cx="715568" cy="673038"/>
              <a:chOff x="2977571" y="2457118"/>
              <a:chExt cx="1526182" cy="1435472"/>
            </a:xfrm>
          </p:grpSpPr>
          <p:sp>
            <p:nvSpPr>
              <p:cNvPr id="30" name="任意多边形 10"/>
              <p:cNvSpPr/>
              <p:nvPr/>
            </p:nvSpPr>
            <p:spPr>
              <a:xfrm>
                <a:off x="3040277" y="2457118"/>
                <a:ext cx="1463476" cy="143547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977571" y="2527481"/>
                <a:ext cx="1482448" cy="1312866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5"/>
                    </a:solidFill>
                    <a:cs typeface="+mn-ea"/>
                    <a:sym typeface="+mn-lt"/>
                  </a:rPr>
                  <a:t>05</a:t>
                </a:r>
                <a:endParaRPr lang="zh-CN" altLang="en-US" sz="2400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3316362" y="5101124"/>
              <a:ext cx="6286336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cs typeface="+mn-ea"/>
                  <a:sym typeface="+mn-lt"/>
                </a:rPr>
                <a:t>自制力差，时间安排不合理，利用率不高</a:t>
              </a:r>
              <a:r>
                <a:rPr lang="en-US" altLang="zh-CN">
                  <a:cs typeface="+mn-ea"/>
                  <a:sym typeface="+mn-lt"/>
                </a:rPr>
                <a:t>……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7625" y="2875833"/>
            <a:ext cx="2172222" cy="2172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OUTPUT_FOLDER" val="F:\我图VIP设计PPT上传\10月份上传文件\371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cde36bc-7f68-4f5b-86a9-0a89be0b35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自定义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F0"/>
      </a:accent1>
      <a:accent2>
        <a:srgbClr val="F6486D"/>
      </a:accent2>
      <a:accent3>
        <a:srgbClr val="00B0F0"/>
      </a:accent3>
      <a:accent4>
        <a:srgbClr val="F6486D"/>
      </a:accent4>
      <a:accent5>
        <a:srgbClr val="00B0F0"/>
      </a:accent5>
      <a:accent6>
        <a:srgbClr val="F6486D"/>
      </a:accent6>
      <a:hlink>
        <a:srgbClr val="00B0F0"/>
      </a:hlink>
      <a:folHlink>
        <a:srgbClr val="F6486D"/>
      </a:folHlink>
    </a:clrScheme>
    <a:fontScheme name="ulkeigaa">
      <a:majorFont>
        <a:latin typeface="iekie jianyuanti"/>
        <a:ea typeface="iekie jianyuanti"/>
        <a:cs typeface=""/>
      </a:majorFont>
      <a:minorFont>
        <a:latin typeface="iekie jianyuanti"/>
        <a:ea typeface="iekie jianyuan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Microsoft Office PowerPoint</Application>
  <PresentationFormat>全屏显示(16:9)</PresentationFormat>
  <Paragraphs>163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iekie jianyuanti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2019-05-09T00:20:00Z</dcterms:created>
  <dcterms:modified xsi:type="dcterms:W3CDTF">2021-01-04T15:18:12Z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