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88" r:id="rId6"/>
    <p:sldId id="264" r:id="rId7"/>
    <p:sldId id="289" r:id="rId8"/>
    <p:sldId id="281" r:id="rId9"/>
    <p:sldId id="278" r:id="rId10"/>
    <p:sldId id="279" r:id="rId11"/>
    <p:sldId id="280" r:id="rId12"/>
    <p:sldId id="284" r:id="rId13"/>
    <p:sldId id="266" r:id="rId14"/>
    <p:sldId id="267" r:id="rId15"/>
    <p:sldId id="268" r:id="rId16"/>
    <p:sldId id="269" r:id="rId17"/>
    <p:sldId id="270" r:id="rId18"/>
    <p:sldId id="285" r:id="rId19"/>
    <p:sldId id="277" r:id="rId20"/>
    <p:sldId id="290" r:id="rId21"/>
    <p:sldId id="272" r:id="rId22"/>
    <p:sldId id="273"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2910" y="13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D1A-AA44-4287-9982-74E6F259785D}" type="datetimeFigureOut">
              <a:rPr lang="zh-CN" altLang="en-US" smtClean="0"/>
              <a:t>2021/3/4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5F10B-0B54-4FCF-92BF-1A768DDA72B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D5D40F-F7BD-0E4A-BE5F-417E79C86BD1}" type="slidenum">
              <a:rPr kumimoji="1" lang="zh-CN" altLang="en-US" smtClean="0"/>
              <a:t>13</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5D40F-F7BD-0E4A-BE5F-417E79C86BD1}" type="slidenum">
              <a:rPr kumimoji="1" lang="zh-CN" altLang="en-US" smtClean="0"/>
              <a:t>14</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5D40F-F7BD-0E4A-BE5F-417E79C86BD1}" type="slidenum">
              <a:rPr kumimoji="1" lang="zh-CN" altLang="en-US" smtClean="0"/>
              <a:t>15</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5D40F-F7BD-0E4A-BE5F-417E79C86BD1}" type="slidenum">
              <a:rPr kumimoji="1" lang="zh-CN" altLang="en-US" smtClean="0"/>
              <a:t>16</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5D40F-F7BD-0E4A-BE5F-417E79C86BD1}" type="slidenum">
              <a:rPr kumimoji="1" lang="zh-CN" altLang="en-US" smtClean="0"/>
              <a:t>17</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5D40F-F7BD-0E4A-BE5F-417E79C86BD1}" type="slidenum">
              <a:rPr kumimoji="1" lang="zh-CN" altLang="en-US" smtClean="0"/>
              <a:t>18</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5D40F-F7BD-0E4A-BE5F-417E79C86BD1}" type="slidenum">
              <a:rPr kumimoji="1" lang="zh-CN" altLang="en-US" smtClean="0"/>
              <a:t>19</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5D40F-F7BD-0E4A-BE5F-417E79C86BD1}" type="slidenum">
              <a:rPr kumimoji="1" lang="zh-CN" altLang="en-US" smtClean="0"/>
              <a:t>21</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5D40F-F7BD-0E4A-BE5F-417E79C86BD1}" type="slidenum">
              <a:rPr kumimoji="1" lang="zh-CN" altLang="en-US" smtClean="0"/>
              <a:t>22</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l="10242" t="14859" r="12110" b="14568"/>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A184AB-CCFA-4F8B-9E06-D45F7E4C5F18}" type="datetimeFigureOut">
              <a:rPr lang="zh-CN" altLang="en-US" smtClean="0"/>
              <a:t>2021/3/4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621EFA-9942-4624-AF09-1B63100289A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A184AB-CCFA-4F8B-9E06-D45F7E4C5F18}" type="datetimeFigureOut">
              <a:rPr lang="zh-CN" altLang="en-US" smtClean="0"/>
              <a:t>2021/3/4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621EFA-9942-4624-AF09-1B63100289A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A184AB-CCFA-4F8B-9E06-D45F7E4C5F18}" type="datetimeFigureOut">
              <a:rPr lang="zh-CN" altLang="en-US" smtClean="0"/>
              <a:t>2021/3/4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621EFA-9942-4624-AF09-1B63100289A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3A184AB-CCFA-4F8B-9E06-D45F7E4C5F18}"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621EFA-9942-4624-AF09-1B63100289A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3A184AB-CCFA-4F8B-9E06-D45F7E4C5F18}"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621EFA-9942-4624-AF09-1B63100289A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7836061" cy="6810157"/>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519442" y="185443"/>
            <a:ext cx="6858001" cy="6487116"/>
          </a:xfrm>
          <a:prstGeom prst="rect">
            <a:avLst/>
          </a:prstGeom>
        </p:spPr>
      </p:pic>
      <p:pic>
        <p:nvPicPr>
          <p:cNvPr id="14" name="图片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28251" r="10961" b="12081"/>
          <a:stretch>
            <a:fillRect/>
          </a:stretch>
        </p:blipFill>
        <p:spPr>
          <a:xfrm>
            <a:off x="-1" y="3763318"/>
            <a:ext cx="12192000" cy="3094682"/>
          </a:xfrm>
          <a:prstGeom prst="rect">
            <a:avLst/>
          </a:prstGeom>
        </p:spPr>
      </p:pic>
      <p:grpSp>
        <p:nvGrpSpPr>
          <p:cNvPr id="2" name="组合 1"/>
          <p:cNvGrpSpPr/>
          <p:nvPr userDrawn="1"/>
        </p:nvGrpSpPr>
        <p:grpSpPr>
          <a:xfrm>
            <a:off x="0" y="-4"/>
            <a:ext cx="12191998" cy="1377391"/>
            <a:chOff x="0" y="-4"/>
            <a:chExt cx="12191998" cy="1377391"/>
          </a:xfrm>
        </p:grpSpPr>
        <p:pic>
          <p:nvPicPr>
            <p:cNvPr id="21" name="图片 20"/>
            <p:cNvPicPr>
              <a:picLocks noChangeAspect="1"/>
            </p:cNvPicPr>
            <p:nvPr userDrawn="1"/>
          </p:nvPicPr>
          <p:blipFill rotWithShape="1">
            <a:blip r:embed="rId5" cstate="print">
              <a:extLst>
                <a:ext uri="{28A0092B-C50C-407E-A947-70E740481C1C}">
                  <a14:useLocalDpi xmlns:a14="http://schemas.microsoft.com/office/drawing/2010/main" val="0"/>
                </a:ext>
              </a:extLst>
            </a:blip>
            <a:srcRect l="46792"/>
            <a:stretch>
              <a:fillRect/>
            </a:stretch>
          </p:blipFill>
          <p:spPr>
            <a:xfrm>
              <a:off x="7396223" y="1"/>
              <a:ext cx="4795775" cy="1377386"/>
            </a:xfrm>
            <a:prstGeom prst="rect">
              <a:avLst/>
            </a:prstGeom>
          </p:spPr>
        </p:pic>
        <p:pic>
          <p:nvPicPr>
            <p:cNvPr id="27" name="图片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4"/>
              <a:ext cx="7472856" cy="1111173"/>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7836061" cy="6810157"/>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519442" y="185443"/>
            <a:ext cx="6858001" cy="6487116"/>
          </a:xfrm>
          <a:prstGeom prst="rect">
            <a:avLst/>
          </a:prstGeom>
        </p:spPr>
      </p:pic>
      <p:grpSp>
        <p:nvGrpSpPr>
          <p:cNvPr id="2" name="组合 1"/>
          <p:cNvGrpSpPr/>
          <p:nvPr userDrawn="1"/>
        </p:nvGrpSpPr>
        <p:grpSpPr>
          <a:xfrm>
            <a:off x="-2" y="-47845"/>
            <a:ext cx="12191998" cy="1059472"/>
            <a:chOff x="-2" y="-47845"/>
            <a:chExt cx="12191998" cy="1059472"/>
          </a:xfrm>
        </p:grpSpPr>
        <p:pic>
          <p:nvPicPr>
            <p:cNvPr id="6" name="图片 5"/>
            <p:cNvPicPr>
              <a:picLocks noChangeAspect="1"/>
            </p:cNvPicPr>
            <p:nvPr userDrawn="1"/>
          </p:nvPicPr>
          <p:blipFill rotWithShape="1">
            <a:blip r:embed="rId4" cstate="print">
              <a:extLst>
                <a:ext uri="{28A0092B-C50C-407E-A947-70E740481C1C}">
                  <a14:useLocalDpi xmlns:a14="http://schemas.microsoft.com/office/drawing/2010/main" val="0"/>
                </a:ext>
              </a:extLst>
            </a:blip>
            <a:srcRect t="28611"/>
            <a:stretch>
              <a:fillRect/>
            </a:stretch>
          </p:blipFill>
          <p:spPr>
            <a:xfrm>
              <a:off x="-2" y="-47845"/>
              <a:ext cx="7472856" cy="793254"/>
            </a:xfrm>
            <a:prstGeom prst="rect">
              <a:avLst/>
            </a:prstGeom>
          </p:spPr>
        </p:pic>
        <p:pic>
          <p:nvPicPr>
            <p:cNvPr id="10" name="图片 9"/>
            <p:cNvPicPr>
              <a:picLocks noChangeAspect="1"/>
            </p:cNvPicPr>
            <p:nvPr userDrawn="1"/>
          </p:nvPicPr>
          <p:blipFill rotWithShape="1">
            <a:blip r:embed="rId5" cstate="print">
              <a:extLst>
                <a:ext uri="{28A0092B-C50C-407E-A947-70E740481C1C}">
                  <a14:useLocalDpi xmlns:a14="http://schemas.microsoft.com/office/drawing/2010/main" val="0"/>
                </a:ext>
              </a:extLst>
            </a:blip>
            <a:srcRect l="46792" t="23081"/>
            <a:stretch>
              <a:fillRect/>
            </a:stretch>
          </p:blipFill>
          <p:spPr>
            <a:xfrm>
              <a:off x="7396221" y="-47845"/>
              <a:ext cx="4795775" cy="1059472"/>
            </a:xfrm>
            <a:prstGeom prst="rect">
              <a:avLst/>
            </a:prstGeom>
          </p:spPr>
        </p:pic>
      </p:grpSp>
      <p:grpSp>
        <p:nvGrpSpPr>
          <p:cNvPr id="3" name="组合 2"/>
          <p:cNvGrpSpPr/>
          <p:nvPr userDrawn="1"/>
        </p:nvGrpSpPr>
        <p:grpSpPr>
          <a:xfrm>
            <a:off x="-2" y="6112593"/>
            <a:ext cx="12191998" cy="793254"/>
            <a:chOff x="-2" y="6112593"/>
            <a:chExt cx="12191998" cy="793254"/>
          </a:xfrm>
        </p:grpSpPr>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t="28611"/>
            <a:stretch>
              <a:fillRect/>
            </a:stretch>
          </p:blipFill>
          <p:spPr>
            <a:xfrm flipV="1">
              <a:off x="-2" y="6112593"/>
              <a:ext cx="7472856" cy="793254"/>
            </a:xfrm>
            <a:prstGeom prst="rect">
              <a:avLst/>
            </a:prstGeom>
          </p:spPr>
        </p:pic>
        <p:pic>
          <p:nvPicPr>
            <p:cNvPr id="13" name="图片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46792" t="45882"/>
            <a:stretch>
              <a:fillRect/>
            </a:stretch>
          </p:blipFill>
          <p:spPr>
            <a:xfrm flipV="1">
              <a:off x="7396221" y="6112593"/>
              <a:ext cx="4795775" cy="74540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l="10242" t="14859" r="12110" b="14568"/>
          <a:stretch>
            <a:fillRect/>
          </a:stretch>
        </p:blipFill>
        <p:spPr>
          <a:xfrm>
            <a:off x="0" y="0"/>
            <a:ext cx="12192000" cy="685800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8756" y="198120"/>
            <a:ext cx="2293244" cy="2971800"/>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803075"/>
            <a:ext cx="1536125" cy="26246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l="10242" t="14859" r="12110" b="14568"/>
          <a:stretch>
            <a:fillRect/>
          </a:stretch>
        </p:blipFill>
        <p:spPr>
          <a:xfrm>
            <a:off x="0" y="0"/>
            <a:ext cx="12192000" cy="685800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8756" y="198120"/>
            <a:ext cx="2293244" cy="2971800"/>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803075"/>
            <a:ext cx="1536125" cy="26246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39" name="图片 38"/>
          <p:cNvPicPr>
            <a:picLocks noChangeAspect="1"/>
          </p:cNvPicPr>
          <p:nvPr userDrawn="1"/>
        </p:nvPicPr>
        <p:blipFill rotWithShape="1">
          <a:blip r:embed="rId2">
            <a:extLst>
              <a:ext uri="{28A0092B-C50C-407E-A947-70E740481C1C}">
                <a14:useLocalDpi xmlns:a14="http://schemas.microsoft.com/office/drawing/2010/main" val="0"/>
              </a:ext>
            </a:extLst>
          </a:blip>
          <a:srcRect l="10242" t="14859" r="12110" b="14568"/>
          <a:stretch>
            <a:fillRect/>
          </a:stretch>
        </p:blipFill>
        <p:spPr>
          <a:xfrm>
            <a:off x="0" y="0"/>
            <a:ext cx="12192000" cy="6858000"/>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8756" y="198120"/>
            <a:ext cx="2293244" cy="29718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803075"/>
            <a:ext cx="1536125" cy="26246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3A184AB-CCFA-4F8B-9E06-D45F7E4C5F18}"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621EFA-9942-4624-AF09-1B63100289A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A184AB-CCFA-4F8B-9E06-D45F7E4C5F18}"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621EFA-9942-4624-AF09-1B63100289A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3A184AB-CCFA-4F8B-9E06-D45F7E4C5F18}" type="datetimeFigureOut">
              <a:rPr lang="zh-CN" altLang="en-US" smtClean="0"/>
              <a:t>2021/3/4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621EFA-9942-4624-AF09-1B63100289A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3A184AB-CCFA-4F8B-9E06-D45F7E4C5F18}" type="datetimeFigureOut">
              <a:rPr lang="zh-CN" altLang="en-US" smtClean="0"/>
              <a:t>2021/3/4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621EFA-9942-4624-AF09-1B63100289A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A184AB-CCFA-4F8B-9E06-D45F7E4C5F18}" type="datetimeFigureOut">
              <a:rPr lang="zh-CN" altLang="en-US" smtClean="0"/>
              <a:t>2021/3/4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621EFA-9942-4624-AF09-1B63100289A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184AB-CCFA-4F8B-9E06-D45F7E4C5F18}" type="datetimeFigureOut">
              <a:rPr lang="zh-CN" altLang="en-US" smtClean="0"/>
              <a:t>2021/3/4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21EFA-9942-4624-AF09-1B63100289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266797" y="1775514"/>
            <a:ext cx="8117928" cy="1446550"/>
          </a:xfrm>
          <a:prstGeom prst="rect">
            <a:avLst/>
          </a:prstGeom>
        </p:spPr>
        <p:txBody>
          <a:bodyPr wrap="none">
            <a:spAutoFit/>
          </a:bodyPr>
          <a:lstStyle/>
          <a:p>
            <a:pPr algn="dist"/>
            <a:r>
              <a:rPr lang="zh-CN" altLang="en-US" sz="8800" dirty="0">
                <a:solidFill>
                  <a:schemeClr val="tx1">
                    <a:lumMod val="65000"/>
                    <a:lumOff val="35000"/>
                  </a:schemeClr>
                </a:solidFill>
                <a:cs typeface="+mn-ea"/>
                <a:sym typeface="+mn-lt"/>
              </a:rPr>
              <a:t>幼儿园家长班会</a:t>
            </a:r>
            <a:endParaRPr lang="zh-CN" altLang="en-US" sz="1600" dirty="0">
              <a:solidFill>
                <a:schemeClr val="tx1">
                  <a:lumMod val="65000"/>
                  <a:lumOff val="35000"/>
                </a:schemeClr>
              </a:solidFill>
              <a:cs typeface="+mn-ea"/>
              <a:sym typeface="+mn-lt"/>
            </a:endParaRP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126912" y="5889949"/>
            <a:ext cx="601489" cy="654367"/>
          </a:xfrm>
          <a:prstGeom prst="rect">
            <a:avLst/>
          </a:prstGeom>
        </p:spPr>
      </p:pic>
      <p:sp>
        <p:nvSpPr>
          <p:cNvPr id="18" name="矩形 17"/>
          <p:cNvSpPr/>
          <p:nvPr/>
        </p:nvSpPr>
        <p:spPr>
          <a:xfrm>
            <a:off x="3277761" y="3379579"/>
            <a:ext cx="6096000" cy="779059"/>
          </a:xfrm>
          <a:prstGeom prst="rect">
            <a:avLst/>
          </a:prstGeom>
        </p:spPr>
        <p:txBody>
          <a:bodyPr>
            <a:spAutoFit/>
          </a:bodyPr>
          <a:lstStyle/>
          <a:p>
            <a:pPr algn="ctr">
              <a:lnSpc>
                <a:spcPct val="130000"/>
              </a:lnSpc>
            </a:pPr>
            <a:r>
              <a:rPr lang="zh-CN" altLang="en-US" sz="4000" dirty="0">
                <a:solidFill>
                  <a:schemeClr val="tx1">
                    <a:lumMod val="65000"/>
                    <a:lumOff val="35000"/>
                  </a:schemeClr>
                </a:solidFill>
                <a:cs typeface="+mn-ea"/>
                <a:sym typeface="+mn-lt"/>
              </a:rPr>
              <a:t>幼儿教育 </a:t>
            </a:r>
            <a:r>
              <a:rPr lang="en-US" altLang="zh-CN" sz="4000" dirty="0">
                <a:solidFill>
                  <a:schemeClr val="tx1">
                    <a:lumMod val="65000"/>
                    <a:lumOff val="35000"/>
                  </a:schemeClr>
                </a:solidFill>
                <a:cs typeface="+mn-ea"/>
                <a:sym typeface="+mn-lt"/>
              </a:rPr>
              <a:t>/ </a:t>
            </a:r>
            <a:r>
              <a:rPr lang="zh-CN" altLang="en-US" sz="4000" dirty="0">
                <a:solidFill>
                  <a:schemeClr val="tx1">
                    <a:lumMod val="65000"/>
                    <a:lumOff val="35000"/>
                  </a:schemeClr>
                </a:solidFill>
                <a:cs typeface="+mn-ea"/>
                <a:sym typeface="+mn-lt"/>
              </a:rPr>
              <a:t>家长会议</a:t>
            </a:r>
            <a:endParaRPr lang="en-US" altLang="zh-CN" sz="4000" dirty="0">
              <a:solidFill>
                <a:schemeClr val="tx1">
                  <a:lumMod val="65000"/>
                  <a:lumOff val="35000"/>
                </a:schemeClr>
              </a:solidFill>
              <a:cs typeface="+mn-ea"/>
              <a:sym typeface="+mn-lt"/>
            </a:endParaRPr>
          </a:p>
        </p:txBody>
      </p:sp>
      <p:pic>
        <p:nvPicPr>
          <p:cNvPr id="24" name="图片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3337560" y="6353817"/>
            <a:ext cx="851219" cy="504183"/>
          </a:xfrm>
          <a:prstGeom prst="rect">
            <a:avLst/>
          </a:prstGeom>
        </p:spPr>
      </p:pic>
      <p:sp>
        <p:nvSpPr>
          <p:cNvPr id="31" name="矩形 30"/>
          <p:cNvSpPr/>
          <p:nvPr/>
        </p:nvSpPr>
        <p:spPr>
          <a:xfrm>
            <a:off x="5056296" y="4501265"/>
            <a:ext cx="2595582" cy="523220"/>
          </a:xfrm>
          <a:prstGeom prst="rect">
            <a:avLst/>
          </a:prstGeom>
        </p:spPr>
        <p:txBody>
          <a:bodyPr wrap="none">
            <a:spAutoFit/>
          </a:bodyPr>
          <a:lstStyle/>
          <a:p>
            <a:r>
              <a:rPr lang="zh-CN" altLang="en-US" sz="2800" dirty="0">
                <a:solidFill>
                  <a:schemeClr val="tx1">
                    <a:lumMod val="65000"/>
                    <a:lumOff val="35000"/>
                  </a:schemeClr>
                </a:solidFill>
                <a:cs typeface="+mn-ea"/>
                <a:sym typeface="+mn-lt"/>
              </a:rPr>
              <a:t>主持老师：</a:t>
            </a:r>
            <a:r>
              <a:rPr lang="en-US" altLang="zh-CN" sz="2800" dirty="0">
                <a:solidFill>
                  <a:schemeClr val="tx1">
                    <a:lumMod val="65000"/>
                    <a:lumOff val="35000"/>
                  </a:schemeClr>
                </a:solidFill>
                <a:cs typeface="+mn-ea"/>
                <a:sym typeface="+mn-lt"/>
              </a:rPr>
              <a:t>XXX</a:t>
            </a:r>
            <a:endParaRPr lang="zh-CN" altLang="en-US" sz="2800" dirty="0">
              <a:solidFill>
                <a:schemeClr val="tx1">
                  <a:lumMod val="65000"/>
                  <a:lumOff val="35000"/>
                </a:schemeClr>
              </a:solidFill>
              <a:cs typeface="+mn-ea"/>
              <a:sym typeface="+mn-lt"/>
            </a:endParaRPr>
          </a:p>
        </p:txBody>
      </p:sp>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17838" y="0"/>
            <a:ext cx="2293244" cy="2971800"/>
          </a:xfrm>
          <a:prstGeom prst="rect">
            <a:avLst/>
          </a:prstGeom>
        </p:spPr>
      </p:pic>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803075"/>
            <a:ext cx="1536125" cy="2624621"/>
          </a:xfrm>
          <a:prstGeom prst="rect">
            <a:avLst/>
          </a:prstGeom>
        </p:spPr>
      </p:pic>
      <p:pic>
        <p:nvPicPr>
          <p:cNvPr id="34" name="图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8362" y="5889949"/>
            <a:ext cx="601489" cy="654367"/>
          </a:xfrm>
          <a:prstGeom prst="rect">
            <a:avLst/>
          </a:prstGeom>
        </p:spPr>
      </p:pic>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625462" y="5889949"/>
            <a:ext cx="601489" cy="654367"/>
          </a:xfrm>
          <a:prstGeom prst="rect">
            <a:avLst/>
          </a:prstGeom>
        </p:spPr>
      </p:pic>
      <p:pic>
        <p:nvPicPr>
          <p:cNvPr id="41" name="图片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062363">
            <a:off x="5422791" y="707778"/>
            <a:ext cx="1805940" cy="1069672"/>
          </a:xfrm>
          <a:prstGeom prst="rect">
            <a:avLst/>
          </a:prstGeom>
        </p:spPr>
      </p:pic>
      <p:pic>
        <p:nvPicPr>
          <p:cNvPr id="43" name="图片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86313" y="3996830"/>
            <a:ext cx="2663050" cy="2663050"/>
          </a:xfrm>
          <a:prstGeom prst="rect">
            <a:avLst/>
          </a:prstGeom>
        </p:spPr>
      </p:pic>
      <p:pic>
        <p:nvPicPr>
          <p:cNvPr id="2" name="轻快可爱曲风游戏配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38213" y="11113"/>
            <a:ext cx="487363"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0-#ppt_w/2"/>
                                          </p:val>
                                        </p:tav>
                                        <p:tav tm="100000">
                                          <p:val>
                                            <p:strVal val="#ppt_x"/>
                                          </p:val>
                                        </p:tav>
                                      </p:tavLst>
                                    </p:anim>
                                    <p:anim calcmode="lin" valueType="num">
                                      <p:cBhvr additive="base">
                                        <p:cTn id="11" dur="500" fill="hold"/>
                                        <p:tgtEl>
                                          <p:spTgt spid="33"/>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14"/>
                                        </p:tgtEl>
                                        <p:attrNameLst>
                                          <p:attrName>style.visibility</p:attrName>
                                        </p:attrNameLst>
                                      </p:cBhvr>
                                      <p:to>
                                        <p:strVal val="visible"/>
                                      </p:to>
                                    </p:set>
                                    <p:set>
                                      <p:cBhvr>
                                        <p:cTn id="20" dur="455" fill="hold">
                                          <p:stCondLst>
                                            <p:cond delay="0"/>
                                          </p:stCondLst>
                                        </p:cTn>
                                        <p:tgtEl>
                                          <p:spTgt spid="14"/>
                                        </p:tgtEl>
                                        <p:attrNameLst>
                                          <p:attrName>style.rotation</p:attrName>
                                        </p:attrNameLst>
                                      </p:cBhvr>
                                      <p:to>
                                        <p:strVal val="-45.0"/>
                                      </p:to>
                                    </p:set>
                                    <p:anim calcmode="lin" valueType="num">
                                      <p:cBhvr>
                                        <p:cTn id="21"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childTnLst>
                          </p:cTn>
                        </p:par>
                        <p:par>
                          <p:cTn id="25" fill="hold">
                            <p:stCondLst>
                              <p:cond delay="5000"/>
                            </p:stCondLst>
                            <p:childTnLst>
                              <p:par>
                                <p:cTn id="26" presetID="50" presetClass="entr" presetSubtype="0" decel="100000" fill="hold"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 calcmode="lin" valueType="num">
                                      <p:cBhvr>
                                        <p:cTn id="28" dur="1000" fill="hold"/>
                                        <p:tgtEl>
                                          <p:spTgt spid="18">
                                            <p:txEl>
                                              <p:pRg st="0" end="0"/>
                                            </p:txEl>
                                          </p:spTgt>
                                        </p:tgtEl>
                                        <p:attrNameLst>
                                          <p:attrName>ppt_w</p:attrName>
                                        </p:attrNameLst>
                                      </p:cBhvr>
                                      <p:tavLst>
                                        <p:tav tm="0">
                                          <p:val>
                                            <p:strVal val="#ppt_w+.3"/>
                                          </p:val>
                                        </p:tav>
                                        <p:tav tm="100000">
                                          <p:val>
                                            <p:strVal val="#ppt_w"/>
                                          </p:val>
                                        </p:tav>
                                      </p:tavLst>
                                    </p:anim>
                                    <p:anim calcmode="lin" valueType="num">
                                      <p:cBhvr>
                                        <p:cTn id="29"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18">
                                            <p:txEl>
                                              <p:pRg st="0" end="0"/>
                                            </p:txEl>
                                          </p:spTgt>
                                        </p:tgtEl>
                                      </p:cBhvr>
                                    </p:animEffect>
                                  </p:childTnLst>
                                </p:cTn>
                              </p:par>
                            </p:childTnLst>
                          </p:cTn>
                        </p:par>
                        <p:par>
                          <p:cTn id="31" fill="hold">
                            <p:stCondLst>
                              <p:cond delay="6000"/>
                            </p:stCondLst>
                            <p:childTnLst>
                              <p:par>
                                <p:cTn id="32" presetID="2" presetClass="entr" presetSubtype="4"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ppt_x"/>
                                          </p:val>
                                        </p:tav>
                                        <p:tav tm="100000">
                                          <p:val>
                                            <p:strVal val="#ppt_x"/>
                                          </p:val>
                                        </p:tav>
                                      </p:tavLst>
                                    </p:anim>
                                    <p:anim calcmode="lin" valueType="num">
                                      <p:cBhvr additive="base">
                                        <p:cTn id="35" dur="500" fill="hold"/>
                                        <p:tgtEl>
                                          <p:spTgt spid="31"/>
                                        </p:tgtEl>
                                        <p:attrNameLst>
                                          <p:attrName>ppt_y</p:attrName>
                                        </p:attrNameLst>
                                      </p:cBhvr>
                                      <p:tavLst>
                                        <p:tav tm="0">
                                          <p:val>
                                            <p:strVal val="1+#ppt_h/2"/>
                                          </p:val>
                                        </p:tav>
                                        <p:tav tm="100000">
                                          <p:val>
                                            <p:strVal val="#ppt_y"/>
                                          </p:val>
                                        </p:tav>
                                      </p:tavLst>
                                    </p:anim>
                                  </p:childTnLst>
                                </p:cTn>
                              </p:par>
                            </p:childTnLst>
                          </p:cTn>
                        </p:par>
                        <p:par>
                          <p:cTn id="36" fill="hold">
                            <p:stCondLst>
                              <p:cond delay="6500"/>
                            </p:stCondLst>
                            <p:childTnLst>
                              <p:par>
                                <p:cTn id="37" presetID="2" presetClass="entr" presetSubtype="4"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childTnLst>
                          </p:cTn>
                        </p:par>
                        <p:par>
                          <p:cTn id="41" fill="hold">
                            <p:stCondLst>
                              <p:cond delay="7000"/>
                            </p:stCondLst>
                            <p:childTnLst>
                              <p:par>
                                <p:cTn id="42" presetID="2" presetClass="entr" presetSubtype="4"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par>
                          <p:cTn id="46" fill="hold">
                            <p:stCondLst>
                              <p:cond delay="7500"/>
                            </p:stCondLst>
                            <p:childTnLst>
                              <p:par>
                                <p:cTn id="47" presetID="2" presetClass="entr" presetSubtype="4"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8000"/>
                            </p:stCondLst>
                            <p:childTnLst>
                              <p:par>
                                <p:cTn id="52" presetID="2" presetClass="entr" presetSubtype="4"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ppt_x"/>
                                          </p:val>
                                        </p:tav>
                                        <p:tav tm="100000">
                                          <p:val>
                                            <p:strVal val="#ppt_x"/>
                                          </p:val>
                                        </p:tav>
                                      </p:tavLst>
                                    </p:anim>
                                    <p:anim calcmode="lin" valueType="num">
                                      <p:cBhvr additive="base">
                                        <p:cTn id="55" dur="500" fill="hold"/>
                                        <p:tgtEl>
                                          <p:spTgt spid="43"/>
                                        </p:tgtEl>
                                        <p:attrNameLst>
                                          <p:attrName>ppt_y</p:attrName>
                                        </p:attrNameLst>
                                      </p:cBhvr>
                                      <p:tavLst>
                                        <p:tav tm="0">
                                          <p:val>
                                            <p:strVal val="1+#ppt_h/2"/>
                                          </p:val>
                                        </p:tav>
                                        <p:tav tm="100000">
                                          <p:val>
                                            <p:strVal val="#ppt_y"/>
                                          </p:val>
                                        </p:tav>
                                      </p:tavLst>
                                    </p:anim>
                                  </p:childTnLst>
                                </p:cTn>
                              </p:par>
                            </p:childTnLst>
                          </p:cTn>
                        </p:par>
                        <p:par>
                          <p:cTn id="56" fill="hold">
                            <p:stCondLst>
                              <p:cond delay="8500"/>
                            </p:stCondLst>
                            <p:childTnLst>
                              <p:par>
                                <p:cTn id="57" presetID="2" presetClass="entr" presetSubtype="4"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1" repeatCount="indefinite" fill="remove" display="0">
                  <p:stCondLst>
                    <p:cond delay="indefinite"/>
                  </p:stCondLst>
                  <p:endCondLst>
                    <p:cond evt="onStopAudio" delay="0">
                      <p:tgtEl>
                        <p:sldTgt/>
                      </p:tgtEl>
                    </p:cond>
                  </p:endCondLst>
                </p:cTn>
                <p:tgtEl>
                  <p:spTgt spid="2"/>
                </p:tgtEl>
              </p:cMediaNode>
            </p:audio>
          </p:childTnLst>
        </p:cTn>
      </p:par>
    </p:tnLst>
    <p:bldLst>
      <p:bldP spid="14"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557488" y="3057192"/>
            <a:ext cx="3416320" cy="523220"/>
          </a:xfrm>
          <a:prstGeom prst="rect">
            <a:avLst/>
          </a:prstGeom>
        </p:spPr>
        <p:txBody>
          <a:bodyPr wrap="none">
            <a:spAutoFit/>
          </a:bodyPr>
          <a:lstStyle/>
          <a:p>
            <a:pPr algn="ctr"/>
            <a:r>
              <a:rPr lang="zh-CN" altLang="en-US" sz="2800" dirty="0">
                <a:solidFill>
                  <a:schemeClr val="tx1">
                    <a:lumMod val="65000"/>
                    <a:lumOff val="35000"/>
                  </a:schemeClr>
                </a:solidFill>
                <a:cs typeface="+mn-ea"/>
                <a:sym typeface="+mn-lt"/>
              </a:rPr>
              <a:t>《最亮最亮五颗星》</a:t>
            </a:r>
          </a:p>
        </p:txBody>
      </p:sp>
      <p:sp>
        <p:nvSpPr>
          <p:cNvPr id="17" name="矩形 16"/>
          <p:cNvSpPr/>
          <p:nvPr/>
        </p:nvSpPr>
        <p:spPr>
          <a:xfrm>
            <a:off x="6429928" y="3869160"/>
            <a:ext cx="3536735" cy="523220"/>
          </a:xfrm>
          <a:prstGeom prst="rect">
            <a:avLst/>
          </a:prstGeom>
        </p:spPr>
        <p:txBody>
          <a:bodyPr wrap="square">
            <a:spAutoFit/>
          </a:bodyPr>
          <a:lstStyle/>
          <a:p>
            <a:pPr algn="ctr"/>
            <a:r>
              <a:rPr lang="zh-CN" altLang="en-US" sz="2800" dirty="0">
                <a:solidFill>
                  <a:schemeClr val="tx1">
                    <a:lumMod val="65000"/>
                    <a:lumOff val="35000"/>
                  </a:schemeClr>
                </a:solidFill>
                <a:cs typeface="+mn-ea"/>
                <a:sym typeface="+mn-lt"/>
              </a:rPr>
              <a:t>《小兔子开超市》</a:t>
            </a:r>
          </a:p>
        </p:txBody>
      </p:sp>
      <p:sp>
        <p:nvSpPr>
          <p:cNvPr id="20" name="矩形 19"/>
          <p:cNvSpPr/>
          <p:nvPr/>
        </p:nvSpPr>
        <p:spPr>
          <a:xfrm>
            <a:off x="2737026" y="2223713"/>
            <a:ext cx="3057247" cy="523220"/>
          </a:xfrm>
          <a:prstGeom prst="rect">
            <a:avLst/>
          </a:prstGeom>
        </p:spPr>
        <p:txBody>
          <a:bodyPr wrap="none">
            <a:spAutoFit/>
          </a:bodyPr>
          <a:lstStyle/>
          <a:p>
            <a:pPr algn="ctr"/>
            <a:r>
              <a:rPr lang="zh-CN" altLang="en-US" sz="2800" dirty="0">
                <a:solidFill>
                  <a:schemeClr val="tx1">
                    <a:lumMod val="65000"/>
                    <a:lumOff val="35000"/>
                  </a:schemeClr>
                </a:solidFill>
                <a:cs typeface="+mn-ea"/>
                <a:sym typeface="+mn-lt"/>
              </a:rPr>
              <a:t>《欢乐的动物园》</a:t>
            </a:r>
          </a:p>
        </p:txBody>
      </p:sp>
      <p:sp>
        <p:nvSpPr>
          <p:cNvPr id="23" name="矩形 22"/>
          <p:cNvSpPr/>
          <p:nvPr/>
        </p:nvSpPr>
        <p:spPr>
          <a:xfrm>
            <a:off x="6259302" y="4691168"/>
            <a:ext cx="3877985" cy="523220"/>
          </a:xfrm>
          <a:prstGeom prst="rect">
            <a:avLst/>
          </a:prstGeom>
        </p:spPr>
        <p:txBody>
          <a:bodyPr wrap="square">
            <a:spAutoFit/>
          </a:bodyPr>
          <a:lstStyle/>
          <a:p>
            <a:pPr algn="ctr"/>
            <a:r>
              <a:rPr lang="zh-CN" altLang="en-US" sz="2800" dirty="0">
                <a:solidFill>
                  <a:schemeClr val="tx1">
                    <a:lumMod val="65000"/>
                    <a:lumOff val="35000"/>
                  </a:schemeClr>
                </a:solidFill>
                <a:cs typeface="+mn-ea"/>
                <a:sym typeface="+mn-lt"/>
              </a:rPr>
              <a:t>《快乐的古尔邦节》</a:t>
            </a:r>
          </a:p>
        </p:txBody>
      </p:sp>
      <p:sp>
        <p:nvSpPr>
          <p:cNvPr id="22" name="文本框 21"/>
          <p:cNvSpPr txBox="1"/>
          <p:nvPr/>
        </p:nvSpPr>
        <p:spPr>
          <a:xfrm>
            <a:off x="4974539" y="682071"/>
            <a:ext cx="2242922" cy="70788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4000" b="1" dirty="0">
                <a:solidFill>
                  <a:srgbClr val="000000">
                    <a:lumMod val="75000"/>
                    <a:lumOff val="25000"/>
                  </a:srgbClr>
                </a:solidFill>
                <a:cs typeface="+mn-ea"/>
                <a:sym typeface="+mn-lt"/>
              </a:rPr>
              <a:t>汇报活动</a:t>
            </a:r>
          </a:p>
        </p:txBody>
      </p:sp>
      <p:sp>
        <p:nvSpPr>
          <p:cNvPr id="24" name="文本框 23"/>
          <p:cNvSpPr txBox="1"/>
          <p:nvPr/>
        </p:nvSpPr>
        <p:spPr>
          <a:xfrm>
            <a:off x="4615759" y="1389957"/>
            <a:ext cx="3272050"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3808" y="1116008"/>
            <a:ext cx="3877985" cy="2738629"/>
          </a:xfrm>
          <a:prstGeom prst="rect">
            <a:avLst/>
          </a:prstGeom>
        </p:spPr>
      </p:pic>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b="18947"/>
          <a:stretch>
            <a:fillRect/>
          </a:stretch>
        </p:blipFill>
        <p:spPr>
          <a:xfrm>
            <a:off x="3105683" y="3314967"/>
            <a:ext cx="2656390" cy="215307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par>
                          <p:cTn id="40" fill="hold">
                            <p:stCondLst>
                              <p:cond delay="4500"/>
                            </p:stCondLst>
                            <p:childTnLst>
                              <p:par>
                                <p:cTn id="41" presetID="16" presetClass="entr" presetSubtype="2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P spid="23"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89139" y="4542072"/>
            <a:ext cx="3724096" cy="461665"/>
          </a:xfrm>
          <a:prstGeom prst="rect">
            <a:avLst/>
          </a:prstGeom>
        </p:spPr>
        <p:txBody>
          <a:bodyPr wrap="none">
            <a:spAutoFit/>
          </a:bodyPr>
          <a:lstStyle/>
          <a:p>
            <a:r>
              <a:rPr lang="zh-CN" altLang="zh-CN" sz="2400" dirty="0">
                <a:effectLst/>
                <a:cs typeface="+mn-ea"/>
                <a:sym typeface="+mn-lt"/>
              </a:rPr>
              <a:t>健康活动《电话打给谁》 </a:t>
            </a:r>
            <a:endParaRPr lang="zh-CN" altLang="en-US" sz="2400" dirty="0">
              <a:cs typeface="+mn-ea"/>
              <a:sym typeface="+mn-lt"/>
            </a:endParaRPr>
          </a:p>
        </p:txBody>
      </p:sp>
      <p:sp>
        <p:nvSpPr>
          <p:cNvPr id="7" name="文本框 6"/>
          <p:cNvSpPr txBox="1"/>
          <p:nvPr/>
        </p:nvSpPr>
        <p:spPr>
          <a:xfrm>
            <a:off x="3135083" y="4563669"/>
            <a:ext cx="2954655" cy="461665"/>
          </a:xfrm>
          <a:prstGeom prst="rect">
            <a:avLst/>
          </a:prstGeom>
        </p:spPr>
        <p:txBody>
          <a:bodyPr wrap="none">
            <a:spAutoFit/>
          </a:bodyPr>
          <a:lstStyle>
            <a:defPPr>
              <a:defRPr lang="zh-CN"/>
            </a:defPPr>
            <a:lvl1pPr>
              <a:defRPr>
                <a:effectLst/>
                <a:latin typeface="Tahoma" panose="020B0604030504040204" charset="0"/>
                <a:ea typeface="微软雅黑" panose="020B0503020204020204" charset="-122"/>
                <a:cs typeface="Times New Roman" panose="02020603050405020304" charset="0"/>
              </a:defRPr>
            </a:lvl1pPr>
          </a:lstStyle>
          <a:p>
            <a:r>
              <a:rPr lang="zh-CN" altLang="zh-CN" sz="2400" dirty="0">
                <a:latin typeface="+mn-lt"/>
                <a:ea typeface="+mn-ea"/>
                <a:cs typeface="+mn-ea"/>
                <a:sym typeface="+mn-lt"/>
              </a:rPr>
              <a:t>社会活动《怎么办》</a:t>
            </a:r>
          </a:p>
        </p:txBody>
      </p:sp>
      <p:sp>
        <p:nvSpPr>
          <p:cNvPr id="16" name="文本框 15"/>
          <p:cNvSpPr txBox="1"/>
          <p:nvPr/>
        </p:nvSpPr>
        <p:spPr>
          <a:xfrm>
            <a:off x="4974539" y="682071"/>
            <a:ext cx="2242922" cy="70788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4000" b="1" dirty="0">
                <a:solidFill>
                  <a:srgbClr val="000000">
                    <a:lumMod val="75000"/>
                    <a:lumOff val="25000"/>
                  </a:srgbClr>
                </a:solidFill>
                <a:cs typeface="+mn-ea"/>
                <a:sym typeface="+mn-lt"/>
              </a:rPr>
              <a:t>汇报活动</a:t>
            </a:r>
          </a:p>
        </p:txBody>
      </p:sp>
      <p:sp>
        <p:nvSpPr>
          <p:cNvPr id="17" name="文本框 16"/>
          <p:cNvSpPr txBox="1"/>
          <p:nvPr/>
        </p:nvSpPr>
        <p:spPr>
          <a:xfrm>
            <a:off x="4615759" y="1389957"/>
            <a:ext cx="3272050"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pic>
        <p:nvPicPr>
          <p:cNvPr id="29" name="图片 28"/>
          <p:cNvPicPr>
            <a:picLocks noChangeAspect="1"/>
          </p:cNvPicPr>
          <p:nvPr/>
        </p:nvPicPr>
        <p:blipFill rotWithShape="1">
          <a:blip r:embed="rId2" cstate="print">
            <a:extLst>
              <a:ext uri="{28A0092B-C50C-407E-A947-70E740481C1C}">
                <a14:useLocalDpi xmlns:a14="http://schemas.microsoft.com/office/drawing/2010/main" val="0"/>
              </a:ext>
            </a:extLst>
          </a:blip>
          <a:srcRect l="26981" t="7764" r="16371" b="10510"/>
          <a:stretch>
            <a:fillRect/>
          </a:stretch>
        </p:blipFill>
        <p:spPr>
          <a:xfrm>
            <a:off x="3296785" y="1957750"/>
            <a:ext cx="1881986" cy="2715072"/>
          </a:xfrm>
          <a:prstGeom prst="rect">
            <a:avLst/>
          </a:prstGeom>
        </p:spPr>
      </p:pic>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9139" y="1679261"/>
            <a:ext cx="3272050" cy="3272050"/>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9267" y="938665"/>
            <a:ext cx="1523843" cy="90258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16" presetClass="entr" presetSubtype="21"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7726463" y="1492867"/>
            <a:ext cx="2873442" cy="2873442"/>
          </a:xfrm>
          <a:prstGeom prst="rect">
            <a:avLst/>
          </a:prstGeom>
        </p:spPr>
      </p:pic>
      <p:pic>
        <p:nvPicPr>
          <p:cNvPr id="16" name="图片 15"/>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900761" y="1447190"/>
            <a:ext cx="2873442" cy="2873442"/>
          </a:xfrm>
          <a:prstGeom prst="rect">
            <a:avLst/>
          </a:prstGeom>
        </p:spPr>
      </p:pic>
      <p:pic>
        <p:nvPicPr>
          <p:cNvPr id="4" name="图片 3"/>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970058" y="3021921"/>
            <a:ext cx="2873442" cy="2873442"/>
          </a:xfrm>
          <a:prstGeom prst="rect">
            <a:avLst/>
          </a:prstGeom>
        </p:spPr>
      </p:pic>
      <p:pic>
        <p:nvPicPr>
          <p:cNvPr id="9" name="图片 8"/>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36820" flipH="1">
            <a:off x="9748436" y="2410255"/>
            <a:ext cx="3036769" cy="2144563"/>
          </a:xfrm>
          <a:prstGeom prst="rect">
            <a:avLst/>
          </a:prstGeom>
        </p:spPr>
      </p:pic>
      <p:sp>
        <p:nvSpPr>
          <p:cNvPr id="12" name="矩形 11"/>
          <p:cNvSpPr/>
          <p:nvPr/>
        </p:nvSpPr>
        <p:spPr>
          <a:xfrm>
            <a:off x="2193543" y="2698756"/>
            <a:ext cx="2492991" cy="461665"/>
          </a:xfrm>
          <a:prstGeom prst="rect">
            <a:avLst/>
          </a:prstGeom>
        </p:spPr>
        <p:txBody>
          <a:bodyPr wrap="none">
            <a:spAutoFit/>
          </a:bodyPr>
          <a:lstStyle/>
          <a:p>
            <a:pPr algn="ctr"/>
            <a:r>
              <a:rPr lang="zh-CN" altLang="zh-CN" sz="2400" dirty="0">
                <a:solidFill>
                  <a:schemeClr val="tx1">
                    <a:lumMod val="75000"/>
                    <a:lumOff val="25000"/>
                  </a:schemeClr>
                </a:solidFill>
                <a:effectLst/>
                <a:cs typeface="+mn-ea"/>
                <a:sym typeface="+mn-lt"/>
              </a:rPr>
              <a:t>《动物大连蹲》 </a:t>
            </a:r>
            <a:endParaRPr lang="zh-CN" altLang="en-US" sz="2400" dirty="0">
              <a:solidFill>
                <a:schemeClr val="tx1">
                  <a:lumMod val="75000"/>
                  <a:lumOff val="25000"/>
                </a:schemeClr>
              </a:solidFill>
              <a:cs typeface="+mn-ea"/>
              <a:sym typeface="+mn-lt"/>
            </a:endParaRPr>
          </a:p>
        </p:txBody>
      </p:sp>
      <p:sp>
        <p:nvSpPr>
          <p:cNvPr id="15" name="矩形 14"/>
          <p:cNvSpPr/>
          <p:nvPr/>
        </p:nvSpPr>
        <p:spPr>
          <a:xfrm>
            <a:off x="5249503" y="4285502"/>
            <a:ext cx="2518639" cy="523220"/>
          </a:xfrm>
          <a:prstGeom prst="rect">
            <a:avLst/>
          </a:prstGeom>
        </p:spPr>
        <p:txBody>
          <a:bodyPr wrap="none">
            <a:spAutoFit/>
          </a:bodyPr>
          <a:lstStyle/>
          <a:p>
            <a:pPr algn="ctr"/>
            <a:r>
              <a:rPr lang="zh-CN" altLang="zh-CN" sz="2800" dirty="0">
                <a:solidFill>
                  <a:schemeClr val="tx1">
                    <a:lumMod val="75000"/>
                    <a:lumOff val="25000"/>
                  </a:schemeClr>
                </a:solidFill>
                <a:cs typeface="+mn-ea"/>
                <a:sym typeface="+mn-lt"/>
              </a:rPr>
              <a:t>《抱团游戏》 </a:t>
            </a:r>
            <a:endParaRPr lang="zh-CN" altLang="en-US" sz="2800" dirty="0">
              <a:solidFill>
                <a:schemeClr val="tx1">
                  <a:lumMod val="75000"/>
                  <a:lumOff val="25000"/>
                </a:schemeClr>
              </a:solidFill>
              <a:cs typeface="+mn-ea"/>
              <a:sym typeface="+mn-lt"/>
            </a:endParaRPr>
          </a:p>
        </p:txBody>
      </p:sp>
      <p:sp>
        <p:nvSpPr>
          <p:cNvPr id="18" name="矩形 17"/>
          <p:cNvSpPr/>
          <p:nvPr/>
        </p:nvSpPr>
        <p:spPr>
          <a:xfrm>
            <a:off x="8054047" y="2712185"/>
            <a:ext cx="2518639" cy="523220"/>
          </a:xfrm>
          <a:prstGeom prst="rect">
            <a:avLst/>
          </a:prstGeom>
        </p:spPr>
        <p:txBody>
          <a:bodyPr wrap="none">
            <a:spAutoFit/>
          </a:bodyPr>
          <a:lstStyle/>
          <a:p>
            <a:pPr algn="ctr"/>
            <a:r>
              <a:rPr lang="zh-CN" altLang="zh-CN" sz="2800" dirty="0">
                <a:solidFill>
                  <a:schemeClr val="tx1">
                    <a:lumMod val="75000"/>
                    <a:lumOff val="25000"/>
                  </a:schemeClr>
                </a:solidFill>
                <a:cs typeface="+mn-ea"/>
                <a:sym typeface="+mn-lt"/>
              </a:rPr>
              <a:t>《抢圈游戏》 </a:t>
            </a:r>
            <a:endParaRPr lang="zh-CN" altLang="en-US" sz="2800" dirty="0">
              <a:solidFill>
                <a:schemeClr val="tx1">
                  <a:lumMod val="75000"/>
                  <a:lumOff val="25000"/>
                </a:schemeClr>
              </a:solidFill>
              <a:cs typeface="+mn-ea"/>
              <a:sym typeface="+mn-lt"/>
            </a:endParaRPr>
          </a:p>
        </p:txBody>
      </p:sp>
      <p:sp>
        <p:nvSpPr>
          <p:cNvPr id="19" name="文本框 18"/>
          <p:cNvSpPr txBox="1"/>
          <p:nvPr/>
        </p:nvSpPr>
        <p:spPr>
          <a:xfrm>
            <a:off x="5132983" y="858062"/>
            <a:ext cx="2242922" cy="70788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4000" b="1" dirty="0">
                <a:solidFill>
                  <a:srgbClr val="000000">
                    <a:lumMod val="75000"/>
                    <a:lumOff val="25000"/>
                  </a:srgbClr>
                </a:solidFill>
                <a:cs typeface="+mn-ea"/>
                <a:sym typeface="+mn-lt"/>
              </a:rPr>
              <a:t>汇报活动</a:t>
            </a:r>
          </a:p>
        </p:txBody>
      </p:sp>
      <p:sp>
        <p:nvSpPr>
          <p:cNvPr id="20" name="文本框 19"/>
          <p:cNvSpPr txBox="1"/>
          <p:nvPr/>
        </p:nvSpPr>
        <p:spPr>
          <a:xfrm>
            <a:off x="4774203" y="1565948"/>
            <a:ext cx="3272050"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2987" y="2370535"/>
            <a:ext cx="1108279" cy="65644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4"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27081" y="2369175"/>
            <a:ext cx="4125247" cy="646331"/>
          </a:xfrm>
          <a:prstGeom prst="rect">
            <a:avLst/>
          </a:prstGeom>
        </p:spPr>
        <p:txBody>
          <a:bodyPr wrap="square">
            <a:spAutoFit/>
          </a:bodyPr>
          <a:lstStyle/>
          <a:p>
            <a:r>
              <a:rPr lang="en-US" altLang="zh-CN" sz="3600" dirty="0">
                <a:solidFill>
                  <a:srgbClr val="5BAA49"/>
                </a:solidFill>
                <a:effectLst/>
                <a:cs typeface="+mn-ea"/>
                <a:sym typeface="+mn-lt"/>
              </a:rPr>
              <a:t>10</a:t>
            </a:r>
            <a:r>
              <a:rPr lang="zh-CN" altLang="zh-CN" sz="3600" dirty="0">
                <a:solidFill>
                  <a:srgbClr val="5BAA49"/>
                </a:solidFill>
                <a:effectLst/>
                <a:cs typeface="+mn-ea"/>
                <a:sym typeface="+mn-lt"/>
              </a:rPr>
              <a:t>以内的算数提卡</a:t>
            </a:r>
            <a:r>
              <a:rPr lang="en-US" altLang="zh-CN" sz="3600" dirty="0">
                <a:solidFill>
                  <a:srgbClr val="5BAA49"/>
                </a:solidFill>
                <a:effectLst/>
                <a:cs typeface="+mn-ea"/>
                <a:sym typeface="+mn-lt"/>
              </a:rPr>
              <a:t> </a:t>
            </a:r>
            <a:r>
              <a:rPr lang="zh-CN" altLang="zh-CN" sz="3600" dirty="0">
                <a:solidFill>
                  <a:srgbClr val="5BAA49"/>
                </a:solidFill>
                <a:effectLst/>
                <a:cs typeface="+mn-ea"/>
                <a:sym typeface="+mn-lt"/>
              </a:rPr>
              <a:t> </a:t>
            </a:r>
            <a:endParaRPr lang="zh-CN" altLang="en-US" sz="3600" dirty="0">
              <a:solidFill>
                <a:srgbClr val="5BAA49"/>
              </a:solidFill>
              <a:cs typeface="+mn-ea"/>
              <a:sym typeface="+mn-lt"/>
            </a:endParaRPr>
          </a:p>
        </p:txBody>
      </p:sp>
      <p:sp>
        <p:nvSpPr>
          <p:cNvPr id="4" name="矩形 3"/>
          <p:cNvSpPr/>
          <p:nvPr/>
        </p:nvSpPr>
        <p:spPr>
          <a:xfrm>
            <a:off x="3427081" y="3075152"/>
            <a:ext cx="7099467" cy="1273875"/>
          </a:xfrm>
          <a:prstGeom prst="rect">
            <a:avLst/>
          </a:prstGeom>
        </p:spPr>
        <p:txBody>
          <a:bodyPr wrap="square">
            <a:spAutoFit/>
          </a:bodyPr>
          <a:lstStyle/>
          <a:p>
            <a:pPr>
              <a:lnSpc>
                <a:spcPct val="150000"/>
              </a:lnSpc>
            </a:pPr>
            <a:r>
              <a:rPr lang="zh-CN" altLang="zh-CN" dirty="0">
                <a:solidFill>
                  <a:schemeClr val="tx1">
                    <a:lumMod val="65000"/>
                    <a:lumOff val="35000"/>
                  </a:schemeClr>
                </a:solidFill>
                <a:effectLst/>
                <a:cs typeface="+mn-ea"/>
                <a:sym typeface="+mn-lt"/>
              </a:rPr>
              <a:t>数学与我们的生活息息相关，我们的生活离不开数学，看看我们的宝贝是如何学习数学的。我们将通过开放数学区角的形式给各位家长们了解，孩子们就是这样把原本枯燥无味的数学边玩边学会了 </a:t>
            </a:r>
            <a:endParaRPr lang="zh-CN" altLang="en-US" dirty="0">
              <a:solidFill>
                <a:schemeClr val="tx1">
                  <a:lumMod val="65000"/>
                  <a:lumOff val="35000"/>
                </a:schemeClr>
              </a:solidFill>
              <a:cs typeface="+mn-ea"/>
              <a:sym typeface="+mn-lt"/>
            </a:endParaRPr>
          </a:p>
        </p:txBody>
      </p:sp>
      <p:pic>
        <p:nvPicPr>
          <p:cNvPr id="18" name="图片 17"/>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1233961">
            <a:off x="4857162" y="4423166"/>
            <a:ext cx="2578855" cy="1842262"/>
          </a:xfrm>
          <a:prstGeom prst="rect">
            <a:avLst/>
          </a:prstGeom>
        </p:spPr>
      </p:pic>
      <p:sp>
        <p:nvSpPr>
          <p:cNvPr id="9" name="文本框 8"/>
          <p:cNvSpPr txBox="1"/>
          <p:nvPr/>
        </p:nvSpPr>
        <p:spPr>
          <a:xfrm>
            <a:off x="4974539" y="682071"/>
            <a:ext cx="2242922" cy="70788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4000" b="1" dirty="0">
                <a:solidFill>
                  <a:srgbClr val="000000">
                    <a:lumMod val="75000"/>
                    <a:lumOff val="25000"/>
                  </a:srgbClr>
                </a:solidFill>
                <a:cs typeface="+mn-ea"/>
                <a:sym typeface="+mn-lt"/>
              </a:rPr>
              <a:t>汇报活动</a:t>
            </a:r>
          </a:p>
        </p:txBody>
      </p:sp>
      <p:sp>
        <p:nvSpPr>
          <p:cNvPr id="11" name="文本框 10"/>
          <p:cNvSpPr txBox="1"/>
          <p:nvPr/>
        </p:nvSpPr>
        <p:spPr>
          <a:xfrm>
            <a:off x="4615759" y="1389957"/>
            <a:ext cx="3272050"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02975" flipH="1">
            <a:off x="6935306" y="2307785"/>
            <a:ext cx="796070" cy="7960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6"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par>
                          <p:cTn id="26" fill="hold">
                            <p:stCondLst>
                              <p:cond delay="5000"/>
                            </p:stCondLst>
                            <p:childTnLst>
                              <p:par>
                                <p:cTn id="27" presetID="6"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par>
                          <p:cTn id="30" fill="hold">
                            <p:stCondLst>
                              <p:cond delay="7000"/>
                            </p:stCondLst>
                            <p:childTnLst>
                              <p:par>
                                <p:cTn id="31" presetID="6" presetClass="entr" presetSubtype="16"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14056" y="2467175"/>
            <a:ext cx="7263725" cy="1477328"/>
          </a:xfrm>
          <a:prstGeom prst="rect">
            <a:avLst/>
          </a:prstGeom>
        </p:spPr>
        <p:txBody>
          <a:bodyPr wrap="square">
            <a:spAutoFit/>
          </a:bodyPr>
          <a:lstStyle/>
          <a:p>
            <a:pPr algn="just"/>
            <a:r>
              <a:rPr lang="zh-CN" altLang="en-US" dirty="0">
                <a:solidFill>
                  <a:schemeClr val="tx1">
                    <a:lumMod val="75000"/>
                    <a:lumOff val="25000"/>
                  </a:schemeClr>
                </a:solidFill>
                <a:cs typeface="+mn-ea"/>
                <a:sym typeface="+mn-lt"/>
              </a:rPr>
              <a:t>我们将分成3个队伍来进行智力问答，红队，黄队，绿队，答对了就能奖励到一个红苹果，比一比哪一队最厉害。你们准备好了吗?先请红队，请听题：</a:t>
            </a:r>
          </a:p>
          <a:p>
            <a:pPr algn="just"/>
            <a:endParaRPr lang="en-US" altLang="zh-CN" b="1" dirty="0">
              <a:solidFill>
                <a:schemeClr val="accent2"/>
              </a:solidFill>
              <a:cs typeface="+mn-ea"/>
              <a:sym typeface="+mn-lt"/>
            </a:endParaRPr>
          </a:p>
          <a:p>
            <a:pPr algn="just"/>
            <a:endParaRPr lang="en-US" altLang="zh-CN" b="1" dirty="0">
              <a:solidFill>
                <a:schemeClr val="accent3"/>
              </a:solidFill>
              <a:cs typeface="+mn-ea"/>
              <a:sym typeface="+mn-lt"/>
            </a:endParaRPr>
          </a:p>
        </p:txBody>
      </p:sp>
      <p:sp>
        <p:nvSpPr>
          <p:cNvPr id="7" name="文本框 6"/>
          <p:cNvSpPr txBox="1"/>
          <p:nvPr/>
        </p:nvSpPr>
        <p:spPr>
          <a:xfrm>
            <a:off x="4974539" y="682071"/>
            <a:ext cx="2242922" cy="70788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4000" b="1" dirty="0">
                <a:solidFill>
                  <a:srgbClr val="000000">
                    <a:lumMod val="75000"/>
                    <a:lumOff val="25000"/>
                  </a:srgbClr>
                </a:solidFill>
                <a:cs typeface="+mn-ea"/>
                <a:sym typeface="+mn-lt"/>
              </a:rPr>
              <a:t>汇报活动</a:t>
            </a:r>
          </a:p>
        </p:txBody>
      </p:sp>
      <p:sp>
        <p:nvSpPr>
          <p:cNvPr id="11" name="文本框 10"/>
          <p:cNvSpPr txBox="1"/>
          <p:nvPr/>
        </p:nvSpPr>
        <p:spPr>
          <a:xfrm>
            <a:off x="4615759" y="1389957"/>
            <a:ext cx="3272050"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sp>
        <p:nvSpPr>
          <p:cNvPr id="2" name="矩形 1"/>
          <p:cNvSpPr/>
          <p:nvPr/>
        </p:nvSpPr>
        <p:spPr>
          <a:xfrm>
            <a:off x="4076467" y="3586456"/>
            <a:ext cx="4801314" cy="369332"/>
          </a:xfrm>
          <a:prstGeom prst="rect">
            <a:avLst/>
          </a:prstGeom>
        </p:spPr>
        <p:txBody>
          <a:bodyPr wrap="none">
            <a:spAutoFit/>
          </a:bodyPr>
          <a:lstStyle/>
          <a:p>
            <a:pPr algn="just"/>
            <a:r>
              <a:rPr lang="zh-CN" altLang="en-US" dirty="0">
                <a:solidFill>
                  <a:schemeClr val="tx1">
                    <a:lumMod val="75000"/>
                    <a:lumOff val="25000"/>
                  </a:schemeClr>
                </a:solidFill>
                <a:cs typeface="+mn-ea"/>
                <a:sym typeface="+mn-lt"/>
              </a:rPr>
              <a:t>金鱼缸是用什么做的？小木偶是用什么做的？</a:t>
            </a:r>
          </a:p>
        </p:txBody>
      </p:sp>
      <p:sp>
        <p:nvSpPr>
          <p:cNvPr id="3" name="矩形 2"/>
          <p:cNvSpPr/>
          <p:nvPr/>
        </p:nvSpPr>
        <p:spPr>
          <a:xfrm>
            <a:off x="4043096" y="4774188"/>
            <a:ext cx="2954655" cy="369332"/>
          </a:xfrm>
          <a:prstGeom prst="rect">
            <a:avLst/>
          </a:prstGeom>
        </p:spPr>
        <p:txBody>
          <a:bodyPr wrap="none">
            <a:spAutoFit/>
          </a:bodyPr>
          <a:lstStyle/>
          <a:p>
            <a:pPr algn="just"/>
            <a:r>
              <a:rPr lang="zh-CN" altLang="en-US" dirty="0">
                <a:solidFill>
                  <a:schemeClr val="tx1">
                    <a:lumMod val="75000"/>
                    <a:lumOff val="25000"/>
                  </a:schemeClr>
                </a:solidFill>
                <a:cs typeface="+mn-ea"/>
                <a:sym typeface="+mn-lt"/>
              </a:rPr>
              <a:t>木头和玻璃有什么不一样？</a:t>
            </a:r>
          </a:p>
        </p:txBody>
      </p:sp>
      <p:sp>
        <p:nvSpPr>
          <p:cNvPr id="5" name="矩形 4"/>
          <p:cNvSpPr/>
          <p:nvPr/>
        </p:nvSpPr>
        <p:spPr>
          <a:xfrm>
            <a:off x="4076466" y="4159667"/>
            <a:ext cx="5262979" cy="369332"/>
          </a:xfrm>
          <a:prstGeom prst="rect">
            <a:avLst/>
          </a:prstGeom>
        </p:spPr>
        <p:txBody>
          <a:bodyPr wrap="none">
            <a:spAutoFit/>
          </a:bodyPr>
          <a:lstStyle/>
          <a:p>
            <a:pPr algn="just"/>
            <a:r>
              <a:rPr lang="zh-CN" altLang="en-US" dirty="0">
                <a:solidFill>
                  <a:schemeClr val="tx1">
                    <a:lumMod val="75000"/>
                    <a:lumOff val="25000"/>
                  </a:schemeClr>
                </a:solidFill>
                <a:cs typeface="+mn-ea"/>
                <a:sym typeface="+mn-lt"/>
              </a:rPr>
              <a:t>哪些东西是用木头做的？哪些东西是用玻璃做的？</a:t>
            </a: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0730" y="3545145"/>
            <a:ext cx="339488" cy="369333"/>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85" y="4094371"/>
            <a:ext cx="339488" cy="369333"/>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0730" y="4699797"/>
            <a:ext cx="339488" cy="369333"/>
          </a:xfrm>
          <a:prstGeom prst="rect">
            <a:avLst/>
          </a:prstGeom>
        </p:spPr>
      </p:pic>
      <p:pic>
        <p:nvPicPr>
          <p:cNvPr id="17" name="图片 16"/>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30012" t="9946" r="32558" b="5992"/>
          <a:stretch>
            <a:fillRect/>
          </a:stretch>
        </p:blipFill>
        <p:spPr>
          <a:xfrm rot="1334824">
            <a:off x="8867448" y="3091209"/>
            <a:ext cx="1592755" cy="252621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750"/>
                                        <p:tgtEl>
                                          <p:spTgt spid="4"/>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10"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6500"/>
                            </p:stCondLst>
                            <p:childTnLst>
                              <p:par>
                                <p:cTn id="43" presetID="10"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70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7500"/>
                            </p:stCondLst>
                            <p:childTnLst>
                              <p:par>
                                <p:cTn id="51" presetID="42"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P spid="2" grpId="0"/>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83043" y="2467175"/>
            <a:ext cx="4743935" cy="2751715"/>
          </a:xfrm>
          <a:prstGeom prst="rect">
            <a:avLst/>
          </a:prstGeom>
        </p:spPr>
        <p:txBody>
          <a:bodyPr wrap="square">
            <a:spAutoFit/>
          </a:bodyPr>
          <a:lstStyle/>
          <a:p>
            <a:pPr algn="just"/>
            <a:r>
              <a:rPr lang="zh-CN" altLang="zh-CN" sz="2000" dirty="0">
                <a:solidFill>
                  <a:schemeClr val="tx1">
                    <a:lumMod val="75000"/>
                    <a:lumOff val="25000"/>
                  </a:schemeClr>
                </a:solidFill>
                <a:cs typeface="+mn-ea"/>
                <a:sym typeface="+mn-lt"/>
              </a:rPr>
              <a:t>请大家猜一猜，耳朵像蒲扇，身子像小山，鼻子长又长，帮人把活干这是什么动物啊？你们都认识它吧，请黄队听题：</a:t>
            </a:r>
          </a:p>
          <a:p>
            <a:pPr algn="just">
              <a:lnSpc>
                <a:spcPct val="200000"/>
              </a:lnSpc>
            </a:pPr>
            <a:r>
              <a:rPr lang="zh-CN" altLang="zh-CN" sz="2000" b="1" dirty="0">
                <a:solidFill>
                  <a:srgbClr val="FFC000"/>
                </a:solidFill>
                <a:cs typeface="+mn-ea"/>
                <a:sym typeface="+mn-lt"/>
              </a:rPr>
              <a:t>黄队</a:t>
            </a:r>
            <a:r>
              <a:rPr lang="zh-CN" altLang="zh-CN" sz="2000" dirty="0">
                <a:solidFill>
                  <a:srgbClr val="FFC000"/>
                </a:solidFill>
                <a:cs typeface="+mn-ea"/>
                <a:sym typeface="+mn-lt"/>
              </a:rPr>
              <a:t>：</a:t>
            </a:r>
            <a:r>
              <a:rPr lang="zh-CN" altLang="zh-CN" sz="2000" dirty="0">
                <a:solidFill>
                  <a:schemeClr val="tx1">
                    <a:lumMod val="75000"/>
                    <a:lumOff val="25000"/>
                  </a:schemeClr>
                </a:solidFill>
                <a:cs typeface="+mn-ea"/>
                <a:sym typeface="+mn-lt"/>
              </a:rPr>
              <a:t>大象是什么样子的？</a:t>
            </a:r>
          </a:p>
          <a:p>
            <a:pPr algn="just">
              <a:lnSpc>
                <a:spcPct val="200000"/>
              </a:lnSpc>
            </a:pPr>
            <a:r>
              <a:rPr lang="zh-CN" altLang="zh-CN" sz="2000" b="1" dirty="0">
                <a:solidFill>
                  <a:srgbClr val="FFC000"/>
                </a:solidFill>
                <a:cs typeface="+mn-ea"/>
                <a:sym typeface="+mn-lt"/>
              </a:rPr>
              <a:t>红队</a:t>
            </a:r>
            <a:r>
              <a:rPr lang="zh-CN" altLang="zh-CN" sz="2000" dirty="0">
                <a:solidFill>
                  <a:srgbClr val="FFC000"/>
                </a:solidFill>
                <a:cs typeface="+mn-ea"/>
                <a:sym typeface="+mn-lt"/>
              </a:rPr>
              <a:t>：</a:t>
            </a:r>
            <a:r>
              <a:rPr lang="zh-CN" altLang="zh-CN" sz="2000" dirty="0">
                <a:solidFill>
                  <a:schemeClr val="tx1">
                    <a:lumMod val="75000"/>
                    <a:lumOff val="25000"/>
                  </a:schemeClr>
                </a:solidFill>
                <a:cs typeface="+mn-ea"/>
                <a:sym typeface="+mn-lt"/>
              </a:rPr>
              <a:t>公象和母象有什么不一样的地方？</a:t>
            </a:r>
          </a:p>
          <a:p>
            <a:pPr algn="just">
              <a:lnSpc>
                <a:spcPct val="200000"/>
              </a:lnSpc>
            </a:pPr>
            <a:r>
              <a:rPr lang="zh-CN" altLang="zh-CN" sz="2000" b="1" dirty="0">
                <a:solidFill>
                  <a:srgbClr val="FFC000"/>
                </a:solidFill>
                <a:cs typeface="+mn-ea"/>
                <a:sym typeface="+mn-lt"/>
              </a:rPr>
              <a:t>绿队</a:t>
            </a:r>
            <a:r>
              <a:rPr lang="zh-CN" altLang="zh-CN" sz="2000" dirty="0">
                <a:solidFill>
                  <a:srgbClr val="FFC000"/>
                </a:solidFill>
                <a:cs typeface="+mn-ea"/>
                <a:sym typeface="+mn-lt"/>
              </a:rPr>
              <a:t>：</a:t>
            </a:r>
            <a:r>
              <a:rPr lang="zh-CN" altLang="zh-CN" sz="2000" dirty="0">
                <a:solidFill>
                  <a:schemeClr val="tx1">
                    <a:lumMod val="75000"/>
                    <a:lumOff val="25000"/>
                  </a:schemeClr>
                </a:solidFill>
                <a:cs typeface="+mn-ea"/>
                <a:sym typeface="+mn-lt"/>
              </a:rPr>
              <a:t>大象的长鼻子有什么用？</a:t>
            </a:r>
          </a:p>
        </p:txBody>
      </p:sp>
      <p:sp>
        <p:nvSpPr>
          <p:cNvPr id="9" name="文本框 8"/>
          <p:cNvSpPr txBox="1"/>
          <p:nvPr/>
        </p:nvSpPr>
        <p:spPr>
          <a:xfrm>
            <a:off x="4974539" y="682071"/>
            <a:ext cx="2242922" cy="70788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4000" b="1" dirty="0">
                <a:solidFill>
                  <a:srgbClr val="000000">
                    <a:lumMod val="75000"/>
                    <a:lumOff val="25000"/>
                  </a:srgbClr>
                </a:solidFill>
                <a:cs typeface="+mn-ea"/>
                <a:sym typeface="+mn-lt"/>
              </a:rPr>
              <a:t>汇报活动</a:t>
            </a:r>
          </a:p>
        </p:txBody>
      </p:sp>
      <p:sp>
        <p:nvSpPr>
          <p:cNvPr id="11" name="文本框 10"/>
          <p:cNvSpPr txBox="1"/>
          <p:nvPr/>
        </p:nvSpPr>
        <p:spPr>
          <a:xfrm>
            <a:off x="4615759" y="1389957"/>
            <a:ext cx="3272050"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27632" t="8912" r="25527" b="5148"/>
          <a:stretch>
            <a:fillRect/>
          </a:stretch>
        </p:blipFill>
        <p:spPr>
          <a:xfrm>
            <a:off x="2643321" y="1759289"/>
            <a:ext cx="3265638" cy="42311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12237" y="1982767"/>
            <a:ext cx="3272049" cy="1681679"/>
            <a:chOff x="2661092" y="1924382"/>
            <a:chExt cx="2951719" cy="1681679"/>
          </a:xfrm>
        </p:grpSpPr>
        <p:sp>
          <p:nvSpPr>
            <p:cNvPr id="6" name="文本框 5"/>
            <p:cNvSpPr txBox="1"/>
            <p:nvPr/>
          </p:nvSpPr>
          <p:spPr>
            <a:xfrm>
              <a:off x="3277425" y="2033990"/>
              <a:ext cx="166646" cy="523220"/>
            </a:xfrm>
            <a:prstGeom prst="rect">
              <a:avLst/>
            </a:prstGeom>
            <a:noFill/>
          </p:spPr>
          <p:txBody>
            <a:bodyPr wrap="none" rtlCol="0">
              <a:spAutoFit/>
            </a:bodyPr>
            <a:lstStyle/>
            <a:p>
              <a:endParaRPr lang="zh-CN" altLang="en-US" sz="2800" b="1" dirty="0">
                <a:solidFill>
                  <a:schemeClr val="tx1">
                    <a:lumMod val="65000"/>
                    <a:lumOff val="35000"/>
                  </a:schemeClr>
                </a:solidFill>
                <a:cs typeface="+mn-ea"/>
                <a:sym typeface="+mn-lt"/>
              </a:endParaRPr>
            </a:p>
          </p:txBody>
        </p:sp>
        <p:sp>
          <p:nvSpPr>
            <p:cNvPr id="2" name="矩形 1"/>
            <p:cNvSpPr/>
            <p:nvPr/>
          </p:nvSpPr>
          <p:spPr>
            <a:xfrm>
              <a:off x="2661092" y="1924382"/>
              <a:ext cx="2951719" cy="1681679"/>
            </a:xfrm>
            <a:prstGeom prst="rect">
              <a:avLst/>
            </a:prstGeom>
          </p:spPr>
          <p:txBody>
            <a:bodyPr wrap="square">
              <a:spAutoFit/>
            </a:bodyPr>
            <a:lstStyle/>
            <a:p>
              <a:pPr algn="ctr">
                <a:lnSpc>
                  <a:spcPct val="130000"/>
                </a:lnSpc>
              </a:pPr>
              <a:r>
                <a:rPr lang="zh-CN" altLang="en-US" sz="2800" b="1" dirty="0">
                  <a:solidFill>
                    <a:srgbClr val="5BAA49"/>
                  </a:solidFill>
                  <a:cs typeface="+mn-ea"/>
                  <a:sym typeface="+mn-lt"/>
                </a:rPr>
                <a:t>关于力</a:t>
              </a:r>
            </a:p>
            <a:p>
              <a:pPr algn="just">
                <a:lnSpc>
                  <a:spcPct val="130000"/>
                </a:lnSpc>
              </a:pPr>
              <a:r>
                <a:rPr lang="zh-CN" altLang="zh-CN" dirty="0">
                  <a:solidFill>
                    <a:schemeClr val="tx1">
                      <a:lumMod val="75000"/>
                      <a:lumOff val="25000"/>
                    </a:schemeClr>
                  </a:solidFill>
                  <a:cs typeface="+mn-ea"/>
                  <a:sym typeface="+mn-lt"/>
                </a:rPr>
                <a:t>我们每个人的身体都有力气，用力就可以使物体运动，你们会用力气吗？请听题：</a:t>
              </a:r>
            </a:p>
          </p:txBody>
        </p:sp>
      </p:grpSp>
      <p:sp>
        <p:nvSpPr>
          <p:cNvPr id="3" name="矩形 2"/>
          <p:cNvSpPr/>
          <p:nvPr/>
        </p:nvSpPr>
        <p:spPr>
          <a:xfrm>
            <a:off x="6599176" y="1982767"/>
            <a:ext cx="3366627" cy="1681679"/>
          </a:xfrm>
          <a:prstGeom prst="rect">
            <a:avLst/>
          </a:prstGeom>
        </p:spPr>
        <p:txBody>
          <a:bodyPr wrap="square">
            <a:spAutoFit/>
          </a:bodyPr>
          <a:lstStyle/>
          <a:p>
            <a:pPr algn="ctr">
              <a:lnSpc>
                <a:spcPct val="130000"/>
              </a:lnSpc>
            </a:pPr>
            <a:r>
              <a:rPr lang="en-US" altLang="zh-CN" b="1" dirty="0">
                <a:solidFill>
                  <a:schemeClr val="accent3"/>
                </a:solidFill>
                <a:cs typeface="+mn-ea"/>
                <a:sym typeface="+mn-lt"/>
              </a:rPr>
              <a:t> </a:t>
            </a:r>
            <a:r>
              <a:rPr lang="zh-CN" altLang="zh-CN" sz="2800" b="1" dirty="0">
                <a:solidFill>
                  <a:srgbClr val="5BAA49"/>
                </a:solidFill>
                <a:cs typeface="+mn-ea"/>
                <a:sym typeface="+mn-lt"/>
              </a:rPr>
              <a:t>绿队</a:t>
            </a:r>
            <a:r>
              <a:rPr lang="zh-CN" altLang="zh-CN" sz="2800" dirty="0">
                <a:solidFill>
                  <a:srgbClr val="5BAA49"/>
                </a:solidFill>
                <a:cs typeface="+mn-ea"/>
                <a:sym typeface="+mn-lt"/>
              </a:rPr>
              <a:t>：</a:t>
            </a:r>
            <a:endParaRPr lang="en-US" altLang="zh-CN" dirty="0">
              <a:solidFill>
                <a:srgbClr val="5BAA49"/>
              </a:solidFill>
              <a:cs typeface="+mn-ea"/>
              <a:sym typeface="+mn-lt"/>
            </a:endParaRPr>
          </a:p>
          <a:p>
            <a:pPr algn="just">
              <a:lnSpc>
                <a:spcPct val="130000"/>
              </a:lnSpc>
            </a:pPr>
            <a:r>
              <a:rPr lang="zh-CN" altLang="zh-CN" dirty="0">
                <a:solidFill>
                  <a:schemeClr val="tx1">
                    <a:lumMod val="75000"/>
                    <a:lumOff val="25000"/>
                  </a:schemeClr>
                </a:solidFill>
                <a:cs typeface="+mn-ea"/>
                <a:sym typeface="+mn-lt"/>
              </a:rPr>
              <a:t>踢球的时候什么地方在用力？拎小桶的时候身体什么地方在用力？</a:t>
            </a:r>
          </a:p>
        </p:txBody>
      </p:sp>
      <p:sp>
        <p:nvSpPr>
          <p:cNvPr id="10" name="矩形 9"/>
          <p:cNvSpPr/>
          <p:nvPr/>
        </p:nvSpPr>
        <p:spPr>
          <a:xfrm>
            <a:off x="2712237" y="4134152"/>
            <a:ext cx="2880589" cy="1681679"/>
          </a:xfrm>
          <a:prstGeom prst="rect">
            <a:avLst/>
          </a:prstGeom>
        </p:spPr>
        <p:txBody>
          <a:bodyPr wrap="square">
            <a:spAutoFit/>
          </a:bodyPr>
          <a:lstStyle/>
          <a:p>
            <a:pPr algn="ctr">
              <a:lnSpc>
                <a:spcPct val="130000"/>
              </a:lnSpc>
            </a:pPr>
            <a:r>
              <a:rPr lang="en-US" altLang="zh-CN" dirty="0">
                <a:solidFill>
                  <a:srgbClr val="5BAA49"/>
                </a:solidFill>
                <a:cs typeface="+mn-ea"/>
                <a:sym typeface="+mn-lt"/>
              </a:rPr>
              <a:t> </a:t>
            </a:r>
            <a:r>
              <a:rPr lang="zh-CN" altLang="zh-CN" sz="2800" b="1" dirty="0">
                <a:solidFill>
                  <a:srgbClr val="5BAA49"/>
                </a:solidFill>
                <a:cs typeface="+mn-ea"/>
                <a:sym typeface="+mn-lt"/>
              </a:rPr>
              <a:t>黄队</a:t>
            </a:r>
            <a:r>
              <a:rPr lang="zh-CN" altLang="zh-CN" sz="2800" dirty="0">
                <a:solidFill>
                  <a:srgbClr val="5BAA49"/>
                </a:solidFill>
                <a:cs typeface="+mn-ea"/>
                <a:sym typeface="+mn-lt"/>
              </a:rPr>
              <a:t>：</a:t>
            </a:r>
            <a:endParaRPr lang="en-US" altLang="zh-CN" dirty="0">
              <a:solidFill>
                <a:srgbClr val="5BAA49"/>
              </a:solidFill>
              <a:cs typeface="+mn-ea"/>
              <a:sym typeface="+mn-lt"/>
            </a:endParaRPr>
          </a:p>
          <a:p>
            <a:pPr algn="just">
              <a:lnSpc>
                <a:spcPct val="130000"/>
              </a:lnSpc>
            </a:pPr>
            <a:r>
              <a:rPr lang="zh-CN" altLang="zh-CN" dirty="0">
                <a:solidFill>
                  <a:schemeClr val="tx1">
                    <a:lumMod val="75000"/>
                    <a:lumOff val="25000"/>
                  </a:schemeClr>
                </a:solidFill>
                <a:cs typeface="+mn-ea"/>
                <a:sym typeface="+mn-lt"/>
              </a:rPr>
              <a:t>如果你想拎起重的东西，用的力应怎样？拎轻的东西呢？</a:t>
            </a:r>
          </a:p>
        </p:txBody>
      </p:sp>
      <p:sp>
        <p:nvSpPr>
          <p:cNvPr id="11" name="矩形 10"/>
          <p:cNvSpPr/>
          <p:nvPr/>
        </p:nvSpPr>
        <p:spPr>
          <a:xfrm>
            <a:off x="6599177" y="4084407"/>
            <a:ext cx="3366626" cy="1681679"/>
          </a:xfrm>
          <a:prstGeom prst="rect">
            <a:avLst/>
          </a:prstGeom>
        </p:spPr>
        <p:txBody>
          <a:bodyPr wrap="square">
            <a:spAutoFit/>
          </a:bodyPr>
          <a:lstStyle/>
          <a:p>
            <a:pPr algn="ctr">
              <a:lnSpc>
                <a:spcPct val="130000"/>
              </a:lnSpc>
            </a:pPr>
            <a:r>
              <a:rPr lang="en-US" altLang="zh-CN" b="1" dirty="0">
                <a:solidFill>
                  <a:srgbClr val="5BAA49"/>
                </a:solidFill>
                <a:cs typeface="+mn-ea"/>
                <a:sym typeface="+mn-lt"/>
              </a:rPr>
              <a:t> </a:t>
            </a:r>
            <a:r>
              <a:rPr lang="zh-CN" altLang="zh-CN" sz="2800" b="1" dirty="0">
                <a:solidFill>
                  <a:srgbClr val="5BAA49"/>
                </a:solidFill>
                <a:cs typeface="+mn-ea"/>
                <a:sym typeface="+mn-lt"/>
              </a:rPr>
              <a:t>红队</a:t>
            </a:r>
            <a:r>
              <a:rPr lang="zh-CN" altLang="zh-CN" sz="2800" dirty="0">
                <a:solidFill>
                  <a:srgbClr val="5BAA49"/>
                </a:solidFill>
                <a:cs typeface="+mn-ea"/>
                <a:sym typeface="+mn-lt"/>
              </a:rPr>
              <a:t>：</a:t>
            </a:r>
            <a:endParaRPr lang="en-US" altLang="zh-CN" dirty="0">
              <a:solidFill>
                <a:srgbClr val="5BAA49"/>
              </a:solidFill>
              <a:cs typeface="+mn-ea"/>
              <a:sym typeface="+mn-lt"/>
            </a:endParaRPr>
          </a:p>
          <a:p>
            <a:pPr algn="just">
              <a:lnSpc>
                <a:spcPct val="130000"/>
              </a:lnSpc>
            </a:pPr>
            <a:r>
              <a:rPr lang="zh-CN" altLang="zh-CN" dirty="0">
                <a:solidFill>
                  <a:schemeClr val="tx1">
                    <a:lumMod val="75000"/>
                    <a:lumOff val="25000"/>
                  </a:schemeClr>
                </a:solidFill>
                <a:cs typeface="+mn-ea"/>
                <a:sym typeface="+mn-lt"/>
              </a:rPr>
              <a:t>推小车的时候，什么地方要用力？我们用力气还可以做什么事情？</a:t>
            </a:r>
          </a:p>
        </p:txBody>
      </p:sp>
      <p:sp>
        <p:nvSpPr>
          <p:cNvPr id="17" name="文本框 16"/>
          <p:cNvSpPr txBox="1"/>
          <p:nvPr/>
        </p:nvSpPr>
        <p:spPr>
          <a:xfrm>
            <a:off x="4974539" y="682071"/>
            <a:ext cx="2242922" cy="70788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4000" b="1" dirty="0">
                <a:solidFill>
                  <a:srgbClr val="000000">
                    <a:lumMod val="75000"/>
                    <a:lumOff val="25000"/>
                  </a:srgbClr>
                </a:solidFill>
                <a:cs typeface="+mn-ea"/>
                <a:sym typeface="+mn-lt"/>
              </a:rPr>
              <a:t>汇报活动</a:t>
            </a:r>
          </a:p>
        </p:txBody>
      </p:sp>
      <p:sp>
        <p:nvSpPr>
          <p:cNvPr id="20" name="文本框 19"/>
          <p:cNvSpPr txBox="1"/>
          <p:nvPr/>
        </p:nvSpPr>
        <p:spPr>
          <a:xfrm>
            <a:off x="4615759" y="1389957"/>
            <a:ext cx="3272050"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pic>
        <p:nvPicPr>
          <p:cNvPr id="8" name="图片 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7783213">
            <a:off x="1729542" y="833623"/>
            <a:ext cx="1258416" cy="11126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80">
                                          <p:stCondLst>
                                            <p:cond delay="0"/>
                                          </p:stCondLst>
                                        </p:cTn>
                                        <p:tgtEl>
                                          <p:spTgt spid="20"/>
                                        </p:tgtEl>
                                      </p:cBhvr>
                                    </p:animEffect>
                                    <p:anim calcmode="lin" valueType="num">
                                      <p:cBhvr>
                                        <p:cTn id="2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0" dur="26">
                                          <p:stCondLst>
                                            <p:cond delay="650"/>
                                          </p:stCondLst>
                                        </p:cTn>
                                        <p:tgtEl>
                                          <p:spTgt spid="20"/>
                                        </p:tgtEl>
                                      </p:cBhvr>
                                      <p:to x="100000" y="60000"/>
                                    </p:animScale>
                                    <p:animScale>
                                      <p:cBhvr>
                                        <p:cTn id="31" dur="166" decel="50000">
                                          <p:stCondLst>
                                            <p:cond delay="676"/>
                                          </p:stCondLst>
                                        </p:cTn>
                                        <p:tgtEl>
                                          <p:spTgt spid="20"/>
                                        </p:tgtEl>
                                      </p:cBhvr>
                                      <p:to x="100000" y="100000"/>
                                    </p:animScale>
                                    <p:animScale>
                                      <p:cBhvr>
                                        <p:cTn id="32" dur="26">
                                          <p:stCondLst>
                                            <p:cond delay="1312"/>
                                          </p:stCondLst>
                                        </p:cTn>
                                        <p:tgtEl>
                                          <p:spTgt spid="20"/>
                                        </p:tgtEl>
                                      </p:cBhvr>
                                      <p:to x="100000" y="80000"/>
                                    </p:animScale>
                                    <p:animScale>
                                      <p:cBhvr>
                                        <p:cTn id="33" dur="166" decel="50000">
                                          <p:stCondLst>
                                            <p:cond delay="1338"/>
                                          </p:stCondLst>
                                        </p:cTn>
                                        <p:tgtEl>
                                          <p:spTgt spid="20"/>
                                        </p:tgtEl>
                                      </p:cBhvr>
                                      <p:to x="100000" y="100000"/>
                                    </p:animScale>
                                    <p:animScale>
                                      <p:cBhvr>
                                        <p:cTn id="34" dur="26">
                                          <p:stCondLst>
                                            <p:cond delay="1642"/>
                                          </p:stCondLst>
                                        </p:cTn>
                                        <p:tgtEl>
                                          <p:spTgt spid="20"/>
                                        </p:tgtEl>
                                      </p:cBhvr>
                                      <p:to x="100000" y="90000"/>
                                    </p:animScale>
                                    <p:animScale>
                                      <p:cBhvr>
                                        <p:cTn id="35" dur="166" decel="50000">
                                          <p:stCondLst>
                                            <p:cond delay="1668"/>
                                          </p:stCondLst>
                                        </p:cTn>
                                        <p:tgtEl>
                                          <p:spTgt spid="20"/>
                                        </p:tgtEl>
                                      </p:cBhvr>
                                      <p:to x="100000" y="100000"/>
                                    </p:animScale>
                                    <p:animScale>
                                      <p:cBhvr>
                                        <p:cTn id="36" dur="26">
                                          <p:stCondLst>
                                            <p:cond delay="1808"/>
                                          </p:stCondLst>
                                        </p:cTn>
                                        <p:tgtEl>
                                          <p:spTgt spid="20"/>
                                        </p:tgtEl>
                                      </p:cBhvr>
                                      <p:to x="100000" y="95000"/>
                                    </p:animScale>
                                    <p:animScale>
                                      <p:cBhvr>
                                        <p:cTn id="37" dur="166" decel="50000">
                                          <p:stCondLst>
                                            <p:cond delay="1834"/>
                                          </p:stCondLst>
                                        </p:cTn>
                                        <p:tgtEl>
                                          <p:spTgt spid="20"/>
                                        </p:tgtEl>
                                      </p:cBhvr>
                                      <p:to x="100000" y="100000"/>
                                    </p:animScale>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6" presetClass="entr" presetSubtype="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down)">
                                      <p:cBhvr>
                                        <p:cTn id="65" dur="580">
                                          <p:stCondLst>
                                            <p:cond delay="0"/>
                                          </p:stCondLst>
                                        </p:cTn>
                                        <p:tgtEl>
                                          <p:spTgt spid="8"/>
                                        </p:tgtEl>
                                      </p:cBhvr>
                                    </p:animEffect>
                                    <p:anim calcmode="lin" valueType="num">
                                      <p:cBhvr>
                                        <p:cTn id="6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1" dur="26">
                                          <p:stCondLst>
                                            <p:cond delay="650"/>
                                          </p:stCondLst>
                                        </p:cTn>
                                        <p:tgtEl>
                                          <p:spTgt spid="8"/>
                                        </p:tgtEl>
                                      </p:cBhvr>
                                      <p:to x="100000" y="60000"/>
                                    </p:animScale>
                                    <p:animScale>
                                      <p:cBhvr>
                                        <p:cTn id="72" dur="166" decel="50000">
                                          <p:stCondLst>
                                            <p:cond delay="676"/>
                                          </p:stCondLst>
                                        </p:cTn>
                                        <p:tgtEl>
                                          <p:spTgt spid="8"/>
                                        </p:tgtEl>
                                      </p:cBhvr>
                                      <p:to x="100000" y="100000"/>
                                    </p:animScale>
                                    <p:animScale>
                                      <p:cBhvr>
                                        <p:cTn id="73" dur="26">
                                          <p:stCondLst>
                                            <p:cond delay="1312"/>
                                          </p:stCondLst>
                                        </p:cTn>
                                        <p:tgtEl>
                                          <p:spTgt spid="8"/>
                                        </p:tgtEl>
                                      </p:cBhvr>
                                      <p:to x="100000" y="80000"/>
                                    </p:animScale>
                                    <p:animScale>
                                      <p:cBhvr>
                                        <p:cTn id="74" dur="166" decel="50000">
                                          <p:stCondLst>
                                            <p:cond delay="1338"/>
                                          </p:stCondLst>
                                        </p:cTn>
                                        <p:tgtEl>
                                          <p:spTgt spid="8"/>
                                        </p:tgtEl>
                                      </p:cBhvr>
                                      <p:to x="100000" y="100000"/>
                                    </p:animScale>
                                    <p:animScale>
                                      <p:cBhvr>
                                        <p:cTn id="75" dur="26">
                                          <p:stCondLst>
                                            <p:cond delay="1642"/>
                                          </p:stCondLst>
                                        </p:cTn>
                                        <p:tgtEl>
                                          <p:spTgt spid="8"/>
                                        </p:tgtEl>
                                      </p:cBhvr>
                                      <p:to x="100000" y="90000"/>
                                    </p:animScale>
                                    <p:animScale>
                                      <p:cBhvr>
                                        <p:cTn id="76" dur="166" decel="50000">
                                          <p:stCondLst>
                                            <p:cond delay="1668"/>
                                          </p:stCondLst>
                                        </p:cTn>
                                        <p:tgtEl>
                                          <p:spTgt spid="8"/>
                                        </p:tgtEl>
                                      </p:cBhvr>
                                      <p:to x="100000" y="100000"/>
                                    </p:animScale>
                                    <p:animScale>
                                      <p:cBhvr>
                                        <p:cTn id="77" dur="26">
                                          <p:stCondLst>
                                            <p:cond delay="1808"/>
                                          </p:stCondLst>
                                        </p:cTn>
                                        <p:tgtEl>
                                          <p:spTgt spid="8"/>
                                        </p:tgtEl>
                                      </p:cBhvr>
                                      <p:to x="100000" y="95000"/>
                                    </p:animScale>
                                    <p:animScale>
                                      <p:cBhvr>
                                        <p:cTn id="7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7"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61129" y="2327352"/>
            <a:ext cx="7815763" cy="1464632"/>
          </a:xfrm>
          <a:prstGeom prst="rect">
            <a:avLst/>
          </a:prstGeom>
        </p:spPr>
        <p:txBody>
          <a:bodyPr wrap="square">
            <a:spAutoFit/>
          </a:bodyPr>
          <a:lstStyle/>
          <a:p>
            <a:pPr>
              <a:lnSpc>
                <a:spcPct val="130000"/>
              </a:lnSpc>
            </a:pPr>
            <a:r>
              <a:rPr lang="zh-CN" altLang="en-US" sz="2400" dirty="0">
                <a:solidFill>
                  <a:schemeClr val="tx1">
                    <a:lumMod val="75000"/>
                    <a:lumOff val="25000"/>
                  </a:schemeClr>
                </a:solidFill>
                <a:cs typeface="+mn-ea"/>
                <a:sym typeface="+mn-lt"/>
              </a:rPr>
              <a:t>马路上很热闹，行驶着许多车辆，请大家来说说马路上的行为规则？</a:t>
            </a:r>
          </a:p>
          <a:p>
            <a:pPr>
              <a:lnSpc>
                <a:spcPct val="130000"/>
              </a:lnSpc>
            </a:pPr>
            <a:endParaRPr lang="en-US" altLang="zh-CN" sz="2400" b="1" dirty="0">
              <a:solidFill>
                <a:schemeClr val="accent2"/>
              </a:solidFill>
              <a:cs typeface="+mn-ea"/>
              <a:sym typeface="+mn-lt"/>
            </a:endParaRPr>
          </a:p>
        </p:txBody>
      </p:sp>
      <p:sp>
        <p:nvSpPr>
          <p:cNvPr id="8" name="矩形 7"/>
          <p:cNvSpPr/>
          <p:nvPr/>
        </p:nvSpPr>
        <p:spPr>
          <a:xfrm>
            <a:off x="3971095" y="3429000"/>
            <a:ext cx="5162756" cy="1841723"/>
          </a:xfrm>
          <a:prstGeom prst="rect">
            <a:avLst/>
          </a:prstGeom>
        </p:spPr>
        <p:txBody>
          <a:bodyPr wrap="square">
            <a:spAutoFit/>
          </a:bodyPr>
          <a:lstStyle/>
          <a:p>
            <a:pPr>
              <a:lnSpc>
                <a:spcPct val="130000"/>
              </a:lnSpc>
            </a:pPr>
            <a:r>
              <a:rPr lang="zh-CN" altLang="en-US" b="1" dirty="0">
                <a:solidFill>
                  <a:schemeClr val="tx1">
                    <a:lumMod val="75000"/>
                    <a:lumOff val="25000"/>
                  </a:schemeClr>
                </a:solidFill>
                <a:cs typeface="+mn-ea"/>
                <a:sym typeface="+mn-lt"/>
              </a:rPr>
              <a:t>黄队</a:t>
            </a:r>
            <a:r>
              <a:rPr lang="zh-CN" altLang="en-US" dirty="0">
                <a:solidFill>
                  <a:schemeClr val="tx1">
                    <a:lumMod val="75000"/>
                    <a:lumOff val="25000"/>
                  </a:schemeClr>
                </a:solidFill>
                <a:cs typeface="+mn-ea"/>
                <a:sym typeface="+mn-lt"/>
              </a:rPr>
              <a:t>：马路上有什么？</a:t>
            </a:r>
          </a:p>
          <a:p>
            <a:pPr>
              <a:lnSpc>
                <a:spcPct val="130000"/>
              </a:lnSpc>
            </a:pPr>
            <a:endParaRPr lang="en-US" altLang="zh-CN" b="1" dirty="0">
              <a:solidFill>
                <a:schemeClr val="accent1"/>
              </a:solidFill>
              <a:cs typeface="+mn-ea"/>
              <a:sym typeface="+mn-lt"/>
            </a:endParaRPr>
          </a:p>
          <a:p>
            <a:pPr>
              <a:lnSpc>
                <a:spcPct val="130000"/>
              </a:lnSpc>
            </a:pPr>
            <a:r>
              <a:rPr lang="zh-CN" altLang="en-US" b="1" dirty="0">
                <a:solidFill>
                  <a:schemeClr val="tx1">
                    <a:lumMod val="75000"/>
                    <a:lumOff val="25000"/>
                  </a:schemeClr>
                </a:solidFill>
                <a:cs typeface="+mn-ea"/>
                <a:sym typeface="+mn-lt"/>
              </a:rPr>
              <a:t>红队</a:t>
            </a:r>
            <a:r>
              <a:rPr lang="zh-CN" altLang="en-US" dirty="0">
                <a:solidFill>
                  <a:schemeClr val="tx1">
                    <a:lumMod val="75000"/>
                    <a:lumOff val="25000"/>
                  </a:schemeClr>
                </a:solidFill>
                <a:cs typeface="+mn-ea"/>
                <a:sym typeface="+mn-lt"/>
              </a:rPr>
              <a:t>：你知道哪些交通规则？</a:t>
            </a:r>
          </a:p>
          <a:p>
            <a:pPr>
              <a:lnSpc>
                <a:spcPct val="130000"/>
              </a:lnSpc>
            </a:pPr>
            <a:endParaRPr lang="en-US" altLang="zh-CN" b="1" dirty="0">
              <a:solidFill>
                <a:schemeClr val="accent3"/>
              </a:solidFill>
              <a:cs typeface="+mn-ea"/>
              <a:sym typeface="+mn-lt"/>
            </a:endParaRPr>
          </a:p>
          <a:p>
            <a:pPr>
              <a:lnSpc>
                <a:spcPct val="130000"/>
              </a:lnSpc>
            </a:pPr>
            <a:r>
              <a:rPr lang="zh-CN" altLang="en-US" b="1" dirty="0">
                <a:solidFill>
                  <a:schemeClr val="tx1">
                    <a:lumMod val="75000"/>
                    <a:lumOff val="25000"/>
                  </a:schemeClr>
                </a:solidFill>
                <a:cs typeface="+mn-ea"/>
                <a:sym typeface="+mn-lt"/>
              </a:rPr>
              <a:t>绿队</a:t>
            </a:r>
            <a:r>
              <a:rPr lang="zh-CN" altLang="en-US" dirty="0">
                <a:solidFill>
                  <a:schemeClr val="tx1">
                    <a:lumMod val="75000"/>
                    <a:lumOff val="25000"/>
                  </a:schemeClr>
                </a:solidFill>
                <a:cs typeface="+mn-ea"/>
                <a:sym typeface="+mn-lt"/>
              </a:rPr>
              <a:t>：马路上有许多的车辆，我们应该注意什么？</a:t>
            </a:r>
          </a:p>
        </p:txBody>
      </p:sp>
      <p:sp>
        <p:nvSpPr>
          <p:cNvPr id="19" name="文本框 18"/>
          <p:cNvSpPr txBox="1"/>
          <p:nvPr/>
        </p:nvSpPr>
        <p:spPr>
          <a:xfrm>
            <a:off x="4974539" y="682071"/>
            <a:ext cx="2242922" cy="70788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4000" b="1" dirty="0">
                <a:solidFill>
                  <a:srgbClr val="000000">
                    <a:lumMod val="75000"/>
                    <a:lumOff val="25000"/>
                  </a:srgbClr>
                </a:solidFill>
                <a:cs typeface="+mn-ea"/>
                <a:sym typeface="+mn-lt"/>
              </a:rPr>
              <a:t>汇报活动</a:t>
            </a:r>
          </a:p>
        </p:txBody>
      </p:sp>
      <p:sp>
        <p:nvSpPr>
          <p:cNvPr id="20" name="文本框 19"/>
          <p:cNvSpPr txBox="1"/>
          <p:nvPr/>
        </p:nvSpPr>
        <p:spPr>
          <a:xfrm>
            <a:off x="4615759" y="1389957"/>
            <a:ext cx="3272050"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pic>
        <p:nvPicPr>
          <p:cNvPr id="21" name="图片 20"/>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0664735" flipH="1">
            <a:off x="7121520" y="2962364"/>
            <a:ext cx="2762544" cy="197348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2000"/>
                                        <p:tgtEl>
                                          <p:spTgt spid="20"/>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1)">
                                      <p:cBhvr>
                                        <p:cTn id="19" dur="2000"/>
                                        <p:tgtEl>
                                          <p:spTgt spid="21"/>
                                        </p:tgtEl>
                                      </p:cBhvr>
                                    </p:animEffect>
                                  </p:childTnLst>
                                </p:cTn>
                              </p:par>
                            </p:childTnLst>
                          </p:cTn>
                        </p:par>
                        <p:par>
                          <p:cTn id="20" fill="hold">
                            <p:stCondLst>
                              <p:cond delay="8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65184" y="2512337"/>
            <a:ext cx="6096000" cy="573042"/>
          </a:xfrm>
          <a:prstGeom prst="rect">
            <a:avLst/>
          </a:prstGeom>
        </p:spPr>
        <p:txBody>
          <a:bodyPr>
            <a:spAutoFit/>
          </a:bodyPr>
          <a:lstStyle/>
          <a:p>
            <a:pPr>
              <a:lnSpc>
                <a:spcPct val="130000"/>
              </a:lnSpc>
            </a:pPr>
            <a:r>
              <a:rPr lang="zh-CN" altLang="zh-CN" sz="2800" dirty="0">
                <a:solidFill>
                  <a:schemeClr val="tx1">
                    <a:lumMod val="75000"/>
                    <a:lumOff val="25000"/>
                  </a:schemeClr>
                </a:solidFill>
                <a:cs typeface="+mn-ea"/>
                <a:sym typeface="+mn-lt"/>
              </a:rPr>
              <a:t>咳嗽了怎么办？你们知道吗？请听题：</a:t>
            </a:r>
          </a:p>
        </p:txBody>
      </p:sp>
      <p:sp>
        <p:nvSpPr>
          <p:cNvPr id="3" name="矩形 2"/>
          <p:cNvSpPr/>
          <p:nvPr/>
        </p:nvSpPr>
        <p:spPr>
          <a:xfrm>
            <a:off x="3765184" y="3173229"/>
            <a:ext cx="6096000" cy="435697"/>
          </a:xfrm>
          <a:prstGeom prst="rect">
            <a:avLst/>
          </a:prstGeom>
        </p:spPr>
        <p:txBody>
          <a:bodyPr>
            <a:spAutoFit/>
          </a:bodyPr>
          <a:lstStyle/>
          <a:p>
            <a:pPr>
              <a:lnSpc>
                <a:spcPct val="130000"/>
              </a:lnSpc>
            </a:pPr>
            <a:r>
              <a:rPr lang="zh-CN" altLang="zh-CN" sz="2000" b="1" dirty="0">
                <a:solidFill>
                  <a:srgbClr val="5BAA49"/>
                </a:solidFill>
                <a:cs typeface="+mn-ea"/>
                <a:sym typeface="+mn-lt"/>
              </a:rPr>
              <a:t>红队</a:t>
            </a:r>
            <a:r>
              <a:rPr lang="zh-CN" altLang="zh-CN" sz="2000" dirty="0">
                <a:solidFill>
                  <a:srgbClr val="5BAA49"/>
                </a:solidFill>
                <a:cs typeface="+mn-ea"/>
                <a:sym typeface="+mn-lt"/>
              </a:rPr>
              <a:t>：</a:t>
            </a:r>
            <a:r>
              <a:rPr lang="zh-CN" altLang="zh-CN" sz="2000" dirty="0">
                <a:solidFill>
                  <a:schemeClr val="tx1">
                    <a:lumMod val="75000"/>
                    <a:lumOff val="25000"/>
                  </a:schemeClr>
                </a:solidFill>
                <a:cs typeface="+mn-ea"/>
                <a:sym typeface="+mn-lt"/>
              </a:rPr>
              <a:t>咳嗽对我们的什么有什么不好的影响？</a:t>
            </a:r>
          </a:p>
        </p:txBody>
      </p:sp>
      <p:sp>
        <p:nvSpPr>
          <p:cNvPr id="4" name="矩形 3"/>
          <p:cNvSpPr/>
          <p:nvPr/>
        </p:nvSpPr>
        <p:spPr>
          <a:xfrm>
            <a:off x="3765184" y="3722929"/>
            <a:ext cx="6096000" cy="435697"/>
          </a:xfrm>
          <a:prstGeom prst="rect">
            <a:avLst/>
          </a:prstGeom>
        </p:spPr>
        <p:txBody>
          <a:bodyPr>
            <a:spAutoFit/>
          </a:bodyPr>
          <a:lstStyle/>
          <a:p>
            <a:pPr>
              <a:lnSpc>
                <a:spcPct val="130000"/>
              </a:lnSpc>
            </a:pPr>
            <a:r>
              <a:rPr lang="zh-CN" altLang="zh-CN" sz="2000" b="1" dirty="0">
                <a:solidFill>
                  <a:srgbClr val="5BAA49"/>
                </a:solidFill>
                <a:cs typeface="+mn-ea"/>
                <a:sym typeface="+mn-lt"/>
              </a:rPr>
              <a:t>黄队</a:t>
            </a:r>
            <a:r>
              <a:rPr lang="zh-CN" altLang="zh-CN" sz="2000" dirty="0">
                <a:solidFill>
                  <a:srgbClr val="5BAA49"/>
                </a:solidFill>
                <a:cs typeface="+mn-ea"/>
                <a:sym typeface="+mn-lt"/>
              </a:rPr>
              <a:t>：</a:t>
            </a:r>
            <a:r>
              <a:rPr lang="zh-CN" altLang="zh-CN" sz="2000" dirty="0">
                <a:solidFill>
                  <a:schemeClr val="tx1">
                    <a:lumMod val="75000"/>
                    <a:lumOff val="25000"/>
                  </a:schemeClr>
                </a:solidFill>
                <a:cs typeface="+mn-ea"/>
                <a:sym typeface="+mn-lt"/>
              </a:rPr>
              <a:t>什么时候最容易咳嗽？</a:t>
            </a:r>
          </a:p>
        </p:txBody>
      </p:sp>
      <p:sp>
        <p:nvSpPr>
          <p:cNvPr id="5" name="矩形 4"/>
          <p:cNvSpPr/>
          <p:nvPr/>
        </p:nvSpPr>
        <p:spPr>
          <a:xfrm>
            <a:off x="3765184" y="4272629"/>
            <a:ext cx="3265638" cy="435697"/>
          </a:xfrm>
          <a:prstGeom prst="rect">
            <a:avLst/>
          </a:prstGeom>
        </p:spPr>
        <p:txBody>
          <a:bodyPr wrap="none">
            <a:spAutoFit/>
          </a:bodyPr>
          <a:lstStyle/>
          <a:p>
            <a:pPr>
              <a:lnSpc>
                <a:spcPct val="130000"/>
              </a:lnSpc>
            </a:pPr>
            <a:r>
              <a:rPr lang="zh-CN" altLang="zh-CN" sz="2000" b="1" dirty="0">
                <a:solidFill>
                  <a:srgbClr val="5BAA49"/>
                </a:solidFill>
                <a:cs typeface="+mn-ea"/>
                <a:sym typeface="+mn-lt"/>
              </a:rPr>
              <a:t>绿队</a:t>
            </a:r>
            <a:r>
              <a:rPr lang="zh-CN" altLang="zh-CN" sz="2000" dirty="0">
                <a:solidFill>
                  <a:srgbClr val="5BAA49"/>
                </a:solidFill>
                <a:cs typeface="+mn-ea"/>
                <a:sym typeface="+mn-lt"/>
              </a:rPr>
              <a:t>：</a:t>
            </a:r>
            <a:r>
              <a:rPr lang="zh-CN" altLang="zh-CN" sz="2000" dirty="0">
                <a:solidFill>
                  <a:schemeClr val="tx1">
                    <a:lumMod val="75000"/>
                    <a:lumOff val="25000"/>
                  </a:schemeClr>
                </a:solidFill>
                <a:cs typeface="+mn-ea"/>
                <a:sym typeface="+mn-lt"/>
              </a:rPr>
              <a:t>咳嗽了应该怎么办？</a:t>
            </a:r>
          </a:p>
        </p:txBody>
      </p:sp>
      <p:pic>
        <p:nvPicPr>
          <p:cNvPr id="15" name="图片 14"/>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20664735" flipH="1">
            <a:off x="7360917" y="3635424"/>
            <a:ext cx="2762544" cy="1973484"/>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783213">
            <a:off x="1789076" y="1166984"/>
            <a:ext cx="1654846" cy="1463183"/>
          </a:xfrm>
          <a:prstGeom prst="rect">
            <a:avLst/>
          </a:prstGeom>
        </p:spPr>
      </p:pic>
      <p:sp>
        <p:nvSpPr>
          <p:cNvPr id="17" name="文本框 16"/>
          <p:cNvSpPr txBox="1"/>
          <p:nvPr/>
        </p:nvSpPr>
        <p:spPr>
          <a:xfrm>
            <a:off x="4974539" y="682071"/>
            <a:ext cx="2242922" cy="70788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4000" b="1" dirty="0">
                <a:solidFill>
                  <a:srgbClr val="000000">
                    <a:lumMod val="75000"/>
                    <a:lumOff val="25000"/>
                  </a:srgbClr>
                </a:solidFill>
                <a:cs typeface="+mn-ea"/>
                <a:sym typeface="+mn-lt"/>
              </a:rPr>
              <a:t>汇报活动</a:t>
            </a:r>
          </a:p>
        </p:txBody>
      </p:sp>
      <p:sp>
        <p:nvSpPr>
          <p:cNvPr id="18" name="文本框 17"/>
          <p:cNvSpPr txBox="1"/>
          <p:nvPr/>
        </p:nvSpPr>
        <p:spPr>
          <a:xfrm>
            <a:off x="4615759" y="1389957"/>
            <a:ext cx="3272050"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90"/>
                                          </p:val>
                                        </p:tav>
                                        <p:tav tm="100000">
                                          <p:val>
                                            <p:fltVal val="0"/>
                                          </p:val>
                                        </p:tav>
                                      </p:tavLst>
                                    </p:anim>
                                    <p:animEffect transition="in" filter="fade">
                                      <p:cBhvr>
                                        <p:cTn id="38" dur="1000"/>
                                        <p:tgtEl>
                                          <p:spTgt spid="15"/>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90"/>
                                          </p:val>
                                        </p:tav>
                                        <p:tav tm="100000">
                                          <p:val>
                                            <p:fltVal val="0"/>
                                          </p:val>
                                        </p:tav>
                                      </p:tavLst>
                                    </p:anim>
                                    <p:animEffect transition="in" filter="fade">
                                      <p:cBhvr>
                                        <p:cTn id="4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786436" y="3770143"/>
            <a:ext cx="3698439" cy="1328569"/>
          </a:xfrm>
          <a:prstGeom prst="rect">
            <a:avLst/>
          </a:prstGeom>
        </p:spPr>
        <p:txBody>
          <a:bodyPr wrap="square">
            <a:spAutoFit/>
          </a:bodyPr>
          <a:lstStyle/>
          <a:p>
            <a:pPr>
              <a:spcAft>
                <a:spcPts val="1000"/>
              </a:spcAft>
            </a:pPr>
            <a:r>
              <a:rPr lang="zh-CN" altLang="zh-CN" sz="2400" dirty="0">
                <a:solidFill>
                  <a:schemeClr val="tx1">
                    <a:lumMod val="75000"/>
                    <a:lumOff val="25000"/>
                  </a:schemeClr>
                </a:solidFill>
                <a:cs typeface="+mn-ea"/>
                <a:sym typeface="+mn-lt"/>
              </a:rPr>
              <a:t>观察比较：高矮大小长短。</a:t>
            </a:r>
            <a:endParaRPr lang="zh-CN" altLang="zh-CN" sz="2400" dirty="0">
              <a:solidFill>
                <a:schemeClr val="tx1">
                  <a:lumMod val="75000"/>
                  <a:lumOff val="25000"/>
                </a:schemeClr>
              </a:solidFill>
              <a:effectLst/>
              <a:cs typeface="+mn-ea"/>
              <a:sym typeface="+mn-lt"/>
            </a:endParaRPr>
          </a:p>
          <a:p>
            <a:r>
              <a:rPr lang="zh-CN" altLang="zh-CN" sz="2400" dirty="0">
                <a:solidFill>
                  <a:schemeClr val="tx1">
                    <a:lumMod val="75000"/>
                    <a:lumOff val="25000"/>
                  </a:schemeClr>
                </a:solidFill>
                <a:cs typeface="+mn-ea"/>
                <a:sym typeface="+mn-lt"/>
              </a:rPr>
              <a:t>认识图形：圆形、正方形、长方形、三角形。</a:t>
            </a:r>
            <a:r>
              <a:rPr lang="zh-CN" altLang="zh-CN" sz="2400" dirty="0">
                <a:solidFill>
                  <a:schemeClr val="tx1">
                    <a:lumMod val="75000"/>
                    <a:lumOff val="25000"/>
                  </a:schemeClr>
                </a:solidFill>
                <a:effectLst/>
                <a:cs typeface="+mn-ea"/>
                <a:sym typeface="+mn-lt"/>
              </a:rPr>
              <a:t> </a:t>
            </a:r>
            <a:endParaRPr lang="zh-CN" altLang="en-US" sz="2400" dirty="0">
              <a:solidFill>
                <a:schemeClr val="tx1">
                  <a:lumMod val="75000"/>
                  <a:lumOff val="25000"/>
                </a:schemeClr>
              </a:solidFill>
              <a:cs typeface="+mn-ea"/>
              <a:sym typeface="+mn-lt"/>
            </a:endParaRPr>
          </a:p>
        </p:txBody>
      </p:sp>
      <p:sp>
        <p:nvSpPr>
          <p:cNvPr id="9" name="文本框 8"/>
          <p:cNvSpPr txBox="1"/>
          <p:nvPr/>
        </p:nvSpPr>
        <p:spPr>
          <a:xfrm>
            <a:off x="4974539" y="682071"/>
            <a:ext cx="2242922" cy="70788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4000" b="1" dirty="0">
                <a:solidFill>
                  <a:srgbClr val="000000">
                    <a:lumMod val="75000"/>
                    <a:lumOff val="25000"/>
                  </a:srgbClr>
                </a:solidFill>
                <a:cs typeface="+mn-ea"/>
                <a:sym typeface="+mn-lt"/>
              </a:rPr>
              <a:t>汇报活动</a:t>
            </a:r>
          </a:p>
        </p:txBody>
      </p:sp>
      <p:sp>
        <p:nvSpPr>
          <p:cNvPr id="14" name="文本框 13"/>
          <p:cNvSpPr txBox="1"/>
          <p:nvPr/>
        </p:nvSpPr>
        <p:spPr>
          <a:xfrm>
            <a:off x="4615759" y="1389957"/>
            <a:ext cx="3272050"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grpSp>
        <p:nvGrpSpPr>
          <p:cNvPr id="5" name="组合 4"/>
          <p:cNvGrpSpPr/>
          <p:nvPr/>
        </p:nvGrpSpPr>
        <p:grpSpPr>
          <a:xfrm>
            <a:off x="2347893" y="2181628"/>
            <a:ext cx="4079763" cy="1081698"/>
            <a:chOff x="2297887" y="2929376"/>
            <a:chExt cx="4079763" cy="1081698"/>
          </a:xfrm>
        </p:grpSpPr>
        <p:sp>
          <p:nvSpPr>
            <p:cNvPr id="3" name="矩形 2"/>
            <p:cNvSpPr/>
            <p:nvPr/>
          </p:nvSpPr>
          <p:spPr>
            <a:xfrm>
              <a:off x="2297887" y="2929376"/>
              <a:ext cx="4079763" cy="523220"/>
            </a:xfrm>
            <a:prstGeom prst="rect">
              <a:avLst/>
            </a:prstGeom>
          </p:spPr>
          <p:txBody>
            <a:bodyPr wrap="square">
              <a:spAutoFit/>
            </a:bodyPr>
            <a:lstStyle/>
            <a:p>
              <a:pPr indent="279400">
                <a:spcAft>
                  <a:spcPts val="1000"/>
                </a:spcAft>
              </a:pPr>
              <a:r>
                <a:rPr lang="zh-CN" altLang="zh-CN" sz="2800" b="1" dirty="0">
                  <a:solidFill>
                    <a:schemeClr val="tx1">
                      <a:lumMod val="75000"/>
                      <a:lumOff val="25000"/>
                    </a:schemeClr>
                  </a:solidFill>
                  <a:cs typeface="+mn-ea"/>
                  <a:sym typeface="+mn-lt"/>
                </a:rPr>
                <a:t>抢答：</a:t>
              </a:r>
              <a:r>
                <a:rPr lang="zh-CN" altLang="en-US" sz="2800" b="1" dirty="0">
                  <a:solidFill>
                    <a:schemeClr val="tx1">
                      <a:lumMod val="75000"/>
                      <a:lumOff val="25000"/>
                    </a:schemeClr>
                  </a:solidFill>
                  <a:cs typeface="+mn-ea"/>
                  <a:sym typeface="+mn-lt"/>
                </a:rPr>
                <a:t>数学知识展示</a:t>
              </a:r>
              <a:endParaRPr lang="zh-CN" altLang="zh-CN" sz="2800" b="1" dirty="0">
                <a:solidFill>
                  <a:schemeClr val="tx1">
                    <a:lumMod val="75000"/>
                    <a:lumOff val="25000"/>
                  </a:schemeClr>
                </a:solidFill>
                <a:effectLst/>
                <a:cs typeface="+mn-ea"/>
                <a:sym typeface="+mn-lt"/>
              </a:endParaRPr>
            </a:p>
          </p:txBody>
        </p:sp>
        <p:sp>
          <p:nvSpPr>
            <p:cNvPr id="4" name="矩形 3"/>
            <p:cNvSpPr/>
            <p:nvPr/>
          </p:nvSpPr>
          <p:spPr>
            <a:xfrm>
              <a:off x="2476521" y="3549409"/>
              <a:ext cx="3722494" cy="461665"/>
            </a:xfrm>
            <a:prstGeom prst="rect">
              <a:avLst/>
            </a:prstGeom>
          </p:spPr>
          <p:txBody>
            <a:bodyPr wrap="none">
              <a:spAutoFit/>
            </a:bodyPr>
            <a:lstStyle/>
            <a:p>
              <a:r>
                <a:rPr lang="zh-CN" altLang="zh-CN" sz="2400" dirty="0">
                  <a:solidFill>
                    <a:schemeClr val="tx1">
                      <a:lumMod val="75000"/>
                      <a:lumOff val="25000"/>
                    </a:schemeClr>
                  </a:solidFill>
                  <a:cs typeface="+mn-ea"/>
                  <a:sym typeface="+mn-lt"/>
                </a:rPr>
                <a:t>正确点数：感知</a:t>
              </a:r>
              <a:r>
                <a:rPr lang="en-US" altLang="zh-CN" sz="2400" dirty="0">
                  <a:solidFill>
                    <a:schemeClr val="tx1">
                      <a:lumMod val="75000"/>
                      <a:lumOff val="25000"/>
                    </a:schemeClr>
                  </a:solidFill>
                  <a:cs typeface="+mn-ea"/>
                  <a:sym typeface="+mn-lt"/>
                </a:rPr>
                <a:t>5</a:t>
              </a:r>
              <a:r>
                <a:rPr lang="zh-CN" altLang="zh-CN" sz="2400" dirty="0">
                  <a:solidFill>
                    <a:schemeClr val="tx1">
                      <a:lumMod val="75000"/>
                      <a:lumOff val="25000"/>
                    </a:schemeClr>
                  </a:solidFill>
                  <a:cs typeface="+mn-ea"/>
                  <a:sym typeface="+mn-lt"/>
                </a:rPr>
                <a:t>以内的数</a:t>
              </a:r>
              <a:endParaRPr lang="zh-CN" altLang="en-US" sz="2400" dirty="0">
                <a:cs typeface="+mn-ea"/>
                <a:sym typeface="+mn-lt"/>
              </a:endParaRPr>
            </a:p>
          </p:txBody>
        </p:sp>
      </p:gr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06801">
            <a:off x="7201078" y="1402590"/>
            <a:ext cx="2869153" cy="2869153"/>
          </a:xfrm>
          <a:prstGeom prst="rect">
            <a:avLst/>
          </a:prstGeom>
        </p:spPr>
      </p:pic>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l="20838" t="-8451" r="12880" b="18396"/>
          <a:stretch>
            <a:fillRect/>
          </a:stretch>
        </p:blipFill>
        <p:spPr>
          <a:xfrm>
            <a:off x="3244762" y="3001324"/>
            <a:ext cx="2489023" cy="238817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052068" y="3104564"/>
            <a:ext cx="581143" cy="581143"/>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6"/>
              </a:solidFill>
              <a:effectLst/>
              <a:uLnTx/>
              <a:uFillTx/>
              <a:cs typeface="+mn-ea"/>
              <a:sym typeface="+mn-lt"/>
            </a:endParaRPr>
          </a:p>
        </p:txBody>
      </p:sp>
      <p:grpSp>
        <p:nvGrpSpPr>
          <p:cNvPr id="15" name="组合 14"/>
          <p:cNvGrpSpPr/>
          <p:nvPr/>
        </p:nvGrpSpPr>
        <p:grpSpPr>
          <a:xfrm>
            <a:off x="3899680" y="3070472"/>
            <a:ext cx="2588367" cy="779651"/>
            <a:chOff x="7299212" y="1619349"/>
            <a:chExt cx="3978632" cy="779651"/>
          </a:xfrm>
        </p:grpSpPr>
        <p:sp>
          <p:nvSpPr>
            <p:cNvPr id="16" name="文本框 15"/>
            <p:cNvSpPr txBox="1"/>
            <p:nvPr/>
          </p:nvSpPr>
          <p:spPr>
            <a:xfrm>
              <a:off x="7299214" y="1619349"/>
              <a:ext cx="2186068" cy="461665"/>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2400" b="1" dirty="0">
                  <a:solidFill>
                    <a:srgbClr val="000000">
                      <a:lumMod val="75000"/>
                      <a:lumOff val="25000"/>
                    </a:srgbClr>
                  </a:solidFill>
                  <a:cs typeface="+mn-ea"/>
                  <a:sym typeface="+mn-lt"/>
                </a:rPr>
                <a:t>汇报目标</a:t>
              </a:r>
            </a:p>
          </p:txBody>
        </p:sp>
        <p:sp>
          <p:nvSpPr>
            <p:cNvPr id="17" name="文本框 16"/>
            <p:cNvSpPr txBox="1"/>
            <p:nvPr/>
          </p:nvSpPr>
          <p:spPr>
            <a:xfrm>
              <a:off x="7299212" y="2029668"/>
              <a:ext cx="3978632" cy="369332"/>
            </a:xfrm>
            <a:prstGeom prst="rect">
              <a:avLst/>
            </a:prstGeom>
            <a:noFill/>
          </p:spPr>
          <p:txBody>
            <a:bodyPr wrap="squar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rgbClr val="000000">
                      <a:lumMod val="50000"/>
                      <a:lumOff val="50000"/>
                    </a:srgbClr>
                  </a:solidFill>
                  <a:effectLst/>
                  <a:uLnTx/>
                  <a:uFillTx/>
                  <a:cs typeface="+mn-ea"/>
                  <a:sym typeface="+mn-lt"/>
                </a:rPr>
                <a:t>print the presentation and make it into a film a wider field</a:t>
              </a:r>
            </a:p>
          </p:txBody>
        </p:sp>
      </p:grpSp>
      <p:sp>
        <p:nvSpPr>
          <p:cNvPr id="19" name="椭圆 18"/>
          <p:cNvSpPr/>
          <p:nvPr/>
        </p:nvSpPr>
        <p:spPr>
          <a:xfrm>
            <a:off x="3052068" y="4159664"/>
            <a:ext cx="581143" cy="581143"/>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6"/>
              </a:solidFill>
              <a:effectLst/>
              <a:uLnTx/>
              <a:uFillTx/>
              <a:cs typeface="+mn-ea"/>
              <a:sym typeface="+mn-lt"/>
            </a:endParaRPr>
          </a:p>
        </p:txBody>
      </p:sp>
      <p:grpSp>
        <p:nvGrpSpPr>
          <p:cNvPr id="20" name="组合 19"/>
          <p:cNvGrpSpPr/>
          <p:nvPr/>
        </p:nvGrpSpPr>
        <p:grpSpPr>
          <a:xfrm>
            <a:off x="3899680" y="4133966"/>
            <a:ext cx="2588367" cy="779651"/>
            <a:chOff x="7299212" y="2710174"/>
            <a:chExt cx="3978632" cy="779651"/>
          </a:xfrm>
        </p:grpSpPr>
        <p:sp>
          <p:nvSpPr>
            <p:cNvPr id="21" name="文本框 20"/>
            <p:cNvSpPr txBox="1"/>
            <p:nvPr/>
          </p:nvSpPr>
          <p:spPr>
            <a:xfrm>
              <a:off x="7299214" y="2710174"/>
              <a:ext cx="2186068" cy="461665"/>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2400" b="1" dirty="0">
                  <a:solidFill>
                    <a:srgbClr val="000000">
                      <a:lumMod val="75000"/>
                      <a:lumOff val="25000"/>
                    </a:srgbClr>
                  </a:solidFill>
                  <a:cs typeface="+mn-ea"/>
                  <a:sym typeface="+mn-lt"/>
                </a:rPr>
                <a:t>汇报活动</a:t>
              </a:r>
            </a:p>
          </p:txBody>
        </p:sp>
        <p:sp>
          <p:nvSpPr>
            <p:cNvPr id="22" name="文本框 21"/>
            <p:cNvSpPr txBox="1"/>
            <p:nvPr/>
          </p:nvSpPr>
          <p:spPr>
            <a:xfrm>
              <a:off x="7299212" y="3120493"/>
              <a:ext cx="3978632" cy="369332"/>
            </a:xfrm>
            <a:prstGeom prst="rect">
              <a:avLst/>
            </a:prstGeom>
            <a:noFill/>
          </p:spPr>
          <p:txBody>
            <a:bodyPr wrap="squar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rgbClr val="000000">
                      <a:lumMod val="50000"/>
                      <a:lumOff val="50000"/>
                    </a:srgbClr>
                  </a:solidFill>
                  <a:effectLst/>
                  <a:uLnTx/>
                  <a:uFillTx/>
                  <a:cs typeface="+mn-ea"/>
                  <a:sym typeface="+mn-lt"/>
                </a:rPr>
                <a:t>print the presentation and make it into a film a wider field</a:t>
              </a:r>
            </a:p>
          </p:txBody>
        </p:sp>
      </p:grpSp>
      <p:sp>
        <p:nvSpPr>
          <p:cNvPr id="24" name="椭圆 23"/>
          <p:cNvSpPr/>
          <p:nvPr/>
        </p:nvSpPr>
        <p:spPr>
          <a:xfrm>
            <a:off x="6558101" y="3138158"/>
            <a:ext cx="581143" cy="581143"/>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6"/>
              </a:solidFill>
              <a:effectLst/>
              <a:uLnTx/>
              <a:uFillTx/>
              <a:cs typeface="+mn-ea"/>
              <a:sym typeface="+mn-lt"/>
            </a:endParaRPr>
          </a:p>
        </p:txBody>
      </p:sp>
      <p:grpSp>
        <p:nvGrpSpPr>
          <p:cNvPr id="25" name="组合 24"/>
          <p:cNvGrpSpPr/>
          <p:nvPr/>
        </p:nvGrpSpPr>
        <p:grpSpPr>
          <a:xfrm>
            <a:off x="7405713" y="3104564"/>
            <a:ext cx="3003207" cy="779651"/>
            <a:chOff x="7299212" y="3800999"/>
            <a:chExt cx="3978632" cy="779651"/>
          </a:xfrm>
        </p:grpSpPr>
        <p:sp>
          <p:nvSpPr>
            <p:cNvPr id="26" name="文本框 25"/>
            <p:cNvSpPr txBox="1"/>
            <p:nvPr/>
          </p:nvSpPr>
          <p:spPr>
            <a:xfrm>
              <a:off x="7299213" y="3800999"/>
              <a:ext cx="1884101" cy="461665"/>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2400" b="1" dirty="0">
                  <a:solidFill>
                    <a:srgbClr val="000000">
                      <a:lumMod val="75000"/>
                      <a:lumOff val="25000"/>
                    </a:srgbClr>
                  </a:solidFill>
                  <a:cs typeface="+mn-ea"/>
                  <a:sym typeface="+mn-lt"/>
                </a:rPr>
                <a:t>汇报发言</a:t>
              </a:r>
            </a:p>
          </p:txBody>
        </p:sp>
        <p:sp>
          <p:nvSpPr>
            <p:cNvPr id="27" name="文本框 26"/>
            <p:cNvSpPr txBox="1"/>
            <p:nvPr/>
          </p:nvSpPr>
          <p:spPr>
            <a:xfrm>
              <a:off x="7299212" y="4211318"/>
              <a:ext cx="3978632" cy="369332"/>
            </a:xfrm>
            <a:prstGeom prst="rect">
              <a:avLst/>
            </a:prstGeom>
            <a:noFill/>
          </p:spPr>
          <p:txBody>
            <a:bodyPr wrap="squar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rgbClr val="000000">
                      <a:lumMod val="50000"/>
                      <a:lumOff val="50000"/>
                    </a:srgbClr>
                  </a:solidFill>
                  <a:effectLst/>
                  <a:uLnTx/>
                  <a:uFillTx/>
                  <a:cs typeface="+mn-ea"/>
                  <a:sym typeface="+mn-lt"/>
                </a:rPr>
                <a:t>print the presentation and make it into a film a wider field</a:t>
              </a:r>
            </a:p>
          </p:txBody>
        </p:sp>
      </p:grpSp>
      <p:sp>
        <p:nvSpPr>
          <p:cNvPr id="29" name="椭圆 28"/>
          <p:cNvSpPr/>
          <p:nvPr/>
        </p:nvSpPr>
        <p:spPr>
          <a:xfrm>
            <a:off x="6558101" y="4195517"/>
            <a:ext cx="581143" cy="581143"/>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6"/>
              </a:solidFill>
              <a:effectLst/>
              <a:uLnTx/>
              <a:uFillTx/>
              <a:cs typeface="+mn-ea"/>
              <a:sym typeface="+mn-lt"/>
            </a:endParaRPr>
          </a:p>
        </p:txBody>
      </p:sp>
      <p:grpSp>
        <p:nvGrpSpPr>
          <p:cNvPr id="30" name="组合 29"/>
          <p:cNvGrpSpPr/>
          <p:nvPr/>
        </p:nvGrpSpPr>
        <p:grpSpPr>
          <a:xfrm>
            <a:off x="7405713" y="4165512"/>
            <a:ext cx="3003207" cy="779651"/>
            <a:chOff x="7299212" y="4891823"/>
            <a:chExt cx="3978632" cy="779651"/>
          </a:xfrm>
        </p:grpSpPr>
        <p:sp>
          <p:nvSpPr>
            <p:cNvPr id="31" name="文本框 30"/>
            <p:cNvSpPr txBox="1"/>
            <p:nvPr/>
          </p:nvSpPr>
          <p:spPr>
            <a:xfrm>
              <a:off x="7299213" y="4891823"/>
              <a:ext cx="1884101" cy="461665"/>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2400" b="1" dirty="0">
                  <a:solidFill>
                    <a:srgbClr val="000000">
                      <a:lumMod val="75000"/>
                      <a:lumOff val="25000"/>
                    </a:srgbClr>
                  </a:solidFill>
                  <a:cs typeface="+mn-ea"/>
                  <a:sym typeface="+mn-lt"/>
                </a:rPr>
                <a:t>汇报结语</a:t>
              </a:r>
            </a:p>
          </p:txBody>
        </p:sp>
        <p:sp>
          <p:nvSpPr>
            <p:cNvPr id="32" name="文本框 31"/>
            <p:cNvSpPr txBox="1"/>
            <p:nvPr/>
          </p:nvSpPr>
          <p:spPr>
            <a:xfrm>
              <a:off x="7299212" y="5302142"/>
              <a:ext cx="3978632" cy="369332"/>
            </a:xfrm>
            <a:prstGeom prst="rect">
              <a:avLst/>
            </a:prstGeom>
            <a:noFill/>
          </p:spPr>
          <p:txBody>
            <a:bodyPr wrap="squar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rgbClr val="000000">
                      <a:lumMod val="50000"/>
                      <a:lumOff val="50000"/>
                    </a:srgbClr>
                  </a:solidFill>
                  <a:effectLst/>
                  <a:uLnTx/>
                  <a:uFillTx/>
                  <a:cs typeface="+mn-ea"/>
                  <a:sym typeface="+mn-lt"/>
                </a:rPr>
                <a:t>print the presentation and make it into a film a wider field</a:t>
              </a:r>
            </a:p>
          </p:txBody>
        </p:sp>
      </p:grpSp>
      <p:sp>
        <p:nvSpPr>
          <p:cNvPr id="33" name="文本框 32"/>
          <p:cNvSpPr txBox="1"/>
          <p:nvPr/>
        </p:nvSpPr>
        <p:spPr>
          <a:xfrm>
            <a:off x="3052068" y="3161452"/>
            <a:ext cx="581143" cy="461665"/>
          </a:xfrm>
          <a:prstGeom prst="rect">
            <a:avLst/>
          </a:prstGeom>
          <a:noFill/>
          <a:ln>
            <a:noFill/>
          </a:ln>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1" u="none" strike="noStrike" kern="1200" cap="none" spc="0" normalizeH="0" baseline="0" noProof="0" dirty="0">
                <a:ln>
                  <a:noFill/>
                </a:ln>
                <a:solidFill>
                  <a:schemeClr val="accent6"/>
                </a:solidFill>
                <a:effectLst/>
                <a:uLnTx/>
                <a:uFillTx/>
                <a:cs typeface="+mn-ea"/>
                <a:sym typeface="+mn-lt"/>
              </a:rPr>
              <a:t>01</a:t>
            </a:r>
            <a:endParaRPr kumimoji="0" lang="zh-CN" altLang="en-US" sz="2400" b="0" i="1" u="none" strike="noStrike" kern="1200" cap="none" spc="0" normalizeH="0" baseline="0" noProof="0" dirty="0">
              <a:ln>
                <a:noFill/>
              </a:ln>
              <a:solidFill>
                <a:schemeClr val="accent6"/>
              </a:solidFill>
              <a:effectLst/>
              <a:uLnTx/>
              <a:uFillTx/>
              <a:cs typeface="+mn-ea"/>
              <a:sym typeface="+mn-lt"/>
            </a:endParaRPr>
          </a:p>
        </p:txBody>
      </p:sp>
      <p:sp>
        <p:nvSpPr>
          <p:cNvPr id="34" name="文本框 33"/>
          <p:cNvSpPr txBox="1"/>
          <p:nvPr/>
        </p:nvSpPr>
        <p:spPr>
          <a:xfrm>
            <a:off x="3052068" y="4216824"/>
            <a:ext cx="581143" cy="461665"/>
          </a:xfrm>
          <a:prstGeom prst="rect">
            <a:avLst/>
          </a:prstGeom>
          <a:noFill/>
          <a:ln>
            <a:noFill/>
          </a:ln>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1" u="none" strike="noStrike" kern="1200" cap="none" spc="0" normalizeH="0" baseline="0" noProof="0" dirty="0">
                <a:ln>
                  <a:noFill/>
                </a:ln>
                <a:solidFill>
                  <a:schemeClr val="accent6"/>
                </a:solidFill>
                <a:effectLst/>
                <a:uLnTx/>
                <a:uFillTx/>
                <a:cs typeface="+mn-ea"/>
                <a:sym typeface="+mn-lt"/>
              </a:rPr>
              <a:t>02</a:t>
            </a:r>
            <a:endParaRPr kumimoji="0" lang="zh-CN" altLang="en-US" sz="2400" b="0" i="1" u="none" strike="noStrike" kern="1200" cap="none" spc="0" normalizeH="0" baseline="0" noProof="0" dirty="0">
              <a:ln>
                <a:noFill/>
              </a:ln>
              <a:solidFill>
                <a:schemeClr val="accent6"/>
              </a:solidFill>
              <a:effectLst/>
              <a:uLnTx/>
              <a:uFillTx/>
              <a:cs typeface="+mn-ea"/>
              <a:sym typeface="+mn-lt"/>
            </a:endParaRPr>
          </a:p>
        </p:txBody>
      </p:sp>
      <p:sp>
        <p:nvSpPr>
          <p:cNvPr id="35" name="文本框 34"/>
          <p:cNvSpPr txBox="1"/>
          <p:nvPr/>
        </p:nvSpPr>
        <p:spPr>
          <a:xfrm>
            <a:off x="6558101" y="3197577"/>
            <a:ext cx="581143" cy="461665"/>
          </a:xfrm>
          <a:prstGeom prst="rect">
            <a:avLst/>
          </a:prstGeom>
          <a:noFill/>
          <a:ln>
            <a:noFill/>
          </a:ln>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1" u="none" strike="noStrike" kern="1200" cap="none" spc="0" normalizeH="0" baseline="0" noProof="0" dirty="0">
                <a:ln>
                  <a:noFill/>
                </a:ln>
                <a:solidFill>
                  <a:schemeClr val="accent6"/>
                </a:solidFill>
                <a:effectLst/>
                <a:uLnTx/>
                <a:uFillTx/>
                <a:cs typeface="+mn-ea"/>
                <a:sym typeface="+mn-lt"/>
              </a:rPr>
              <a:t>03</a:t>
            </a:r>
            <a:endParaRPr kumimoji="0" lang="zh-CN" altLang="en-US" sz="2400" b="0" i="1" u="none" strike="noStrike" kern="1200" cap="none" spc="0" normalizeH="0" baseline="0" noProof="0" dirty="0">
              <a:ln>
                <a:noFill/>
              </a:ln>
              <a:solidFill>
                <a:schemeClr val="accent6"/>
              </a:solidFill>
              <a:effectLst/>
              <a:uLnTx/>
              <a:uFillTx/>
              <a:cs typeface="+mn-ea"/>
              <a:sym typeface="+mn-lt"/>
            </a:endParaRPr>
          </a:p>
        </p:txBody>
      </p:sp>
      <p:sp>
        <p:nvSpPr>
          <p:cNvPr id="36" name="文本框 35"/>
          <p:cNvSpPr txBox="1"/>
          <p:nvPr/>
        </p:nvSpPr>
        <p:spPr>
          <a:xfrm>
            <a:off x="6558101" y="4264562"/>
            <a:ext cx="581143" cy="461665"/>
          </a:xfrm>
          <a:prstGeom prst="rect">
            <a:avLst/>
          </a:prstGeom>
          <a:noFill/>
          <a:ln>
            <a:noFill/>
          </a:ln>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1" u="none" strike="noStrike" kern="1200" cap="none" spc="0" normalizeH="0" baseline="0" noProof="0" dirty="0">
                <a:ln>
                  <a:noFill/>
                </a:ln>
                <a:solidFill>
                  <a:schemeClr val="accent6"/>
                </a:solidFill>
                <a:effectLst/>
                <a:uLnTx/>
                <a:uFillTx/>
                <a:cs typeface="+mn-ea"/>
                <a:sym typeface="+mn-lt"/>
              </a:rPr>
              <a:t>04</a:t>
            </a:r>
            <a:endParaRPr kumimoji="0" lang="zh-CN" altLang="en-US" sz="2400" b="0" i="1" u="none" strike="noStrike" kern="1200" cap="none" spc="0" normalizeH="0" baseline="0" noProof="0" dirty="0">
              <a:ln>
                <a:noFill/>
              </a:ln>
              <a:solidFill>
                <a:schemeClr val="accent6"/>
              </a:solidFill>
              <a:effectLst/>
              <a:uLnTx/>
              <a:uFillTx/>
              <a:cs typeface="+mn-ea"/>
              <a:sym typeface="+mn-lt"/>
            </a:endParaRPr>
          </a:p>
        </p:txBody>
      </p:sp>
      <p:sp>
        <p:nvSpPr>
          <p:cNvPr id="37" name="文本框 36"/>
          <p:cNvSpPr txBox="1"/>
          <p:nvPr/>
        </p:nvSpPr>
        <p:spPr>
          <a:xfrm>
            <a:off x="4549273" y="2161001"/>
            <a:ext cx="3512861" cy="584775"/>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accent6"/>
                </a:solidFill>
                <a:effectLst/>
                <a:uLnTx/>
                <a:uFillTx/>
                <a:cs typeface="+mn-ea"/>
                <a:sym typeface="+mn-lt"/>
              </a:rPr>
              <a:t>CONTENT</a:t>
            </a:r>
            <a:endParaRPr kumimoji="0" lang="zh-CN" altLang="en-US" sz="3200" b="0" i="0" u="none" strike="noStrike" kern="1200" cap="none" spc="0" normalizeH="0" baseline="0" noProof="0" dirty="0">
              <a:ln>
                <a:noFill/>
              </a:ln>
              <a:solidFill>
                <a:schemeClr val="accent6"/>
              </a:solidFill>
              <a:effectLst/>
              <a:uLnTx/>
              <a:uFillTx/>
              <a:cs typeface="+mn-ea"/>
              <a:sym typeface="+mn-lt"/>
            </a:endParaRPr>
          </a:p>
        </p:txBody>
      </p:sp>
      <p:sp>
        <p:nvSpPr>
          <p:cNvPr id="38" name="文本框 37"/>
          <p:cNvSpPr txBox="1"/>
          <p:nvPr/>
        </p:nvSpPr>
        <p:spPr>
          <a:xfrm>
            <a:off x="4549273" y="1126165"/>
            <a:ext cx="3512861" cy="1015663"/>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chemeClr val="accent6"/>
                </a:solidFill>
                <a:effectLst/>
                <a:uLnTx/>
                <a:uFillTx/>
                <a:cs typeface="+mn-ea"/>
                <a:sym typeface="+mn-lt"/>
              </a:rPr>
              <a:t>目 录</a:t>
            </a:r>
          </a:p>
        </p:txBody>
      </p:sp>
      <p:pic>
        <p:nvPicPr>
          <p:cNvPr id="42" name="图片 41"/>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982793">
            <a:off x="1816552" y="919887"/>
            <a:ext cx="2452295" cy="17518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childTnLst>
                          </p:cTn>
                        </p:par>
                        <p:par>
                          <p:cTn id="64" fill="hold">
                            <p:stCondLst>
                              <p:cond delay="6000"/>
                            </p:stCondLst>
                            <p:childTnLst>
                              <p:par>
                                <p:cTn id="65" presetID="12" presetClass="entr" presetSubtype="8"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p:tgtEl>
                                          <p:spTgt spid="15"/>
                                        </p:tgtEl>
                                        <p:attrNameLst>
                                          <p:attrName>ppt_x</p:attrName>
                                        </p:attrNameLst>
                                      </p:cBhvr>
                                      <p:tavLst>
                                        <p:tav tm="0">
                                          <p:val>
                                            <p:strVal val="#ppt_x-#ppt_w*1.125000"/>
                                          </p:val>
                                        </p:tav>
                                        <p:tav tm="100000">
                                          <p:val>
                                            <p:strVal val="#ppt_x"/>
                                          </p:val>
                                        </p:tav>
                                      </p:tavLst>
                                    </p:anim>
                                    <p:animEffect transition="in" filter="wipe(right)">
                                      <p:cBhvr>
                                        <p:cTn id="68" dur="500"/>
                                        <p:tgtEl>
                                          <p:spTgt spid="15"/>
                                        </p:tgtEl>
                                      </p:cBhvr>
                                    </p:animEffect>
                                  </p:childTnLst>
                                </p:cTn>
                              </p:par>
                            </p:childTnLst>
                          </p:cTn>
                        </p:par>
                        <p:par>
                          <p:cTn id="69" fill="hold">
                            <p:stCondLst>
                              <p:cond delay="6500"/>
                            </p:stCondLst>
                            <p:childTnLst>
                              <p:par>
                                <p:cTn id="70" presetID="12" presetClass="entr" presetSubtype="8"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p:tgtEl>
                                          <p:spTgt spid="20"/>
                                        </p:tgtEl>
                                        <p:attrNameLst>
                                          <p:attrName>ppt_x</p:attrName>
                                        </p:attrNameLst>
                                      </p:cBhvr>
                                      <p:tavLst>
                                        <p:tav tm="0">
                                          <p:val>
                                            <p:strVal val="#ppt_x-#ppt_w*1.125000"/>
                                          </p:val>
                                        </p:tav>
                                        <p:tav tm="100000">
                                          <p:val>
                                            <p:strVal val="#ppt_x"/>
                                          </p:val>
                                        </p:tav>
                                      </p:tavLst>
                                    </p:anim>
                                    <p:animEffect transition="in" filter="wipe(right)">
                                      <p:cBhvr>
                                        <p:cTn id="73" dur="500"/>
                                        <p:tgtEl>
                                          <p:spTgt spid="20"/>
                                        </p:tgtEl>
                                      </p:cBhvr>
                                    </p:animEffect>
                                  </p:childTnLst>
                                </p:cTn>
                              </p:par>
                            </p:childTnLst>
                          </p:cTn>
                        </p:par>
                        <p:par>
                          <p:cTn id="74" fill="hold">
                            <p:stCondLst>
                              <p:cond delay="7000"/>
                            </p:stCondLst>
                            <p:childTnLst>
                              <p:par>
                                <p:cTn id="75" presetID="12" presetClass="entr" presetSubtype="8"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p:tgtEl>
                                          <p:spTgt spid="25"/>
                                        </p:tgtEl>
                                        <p:attrNameLst>
                                          <p:attrName>ppt_x</p:attrName>
                                        </p:attrNameLst>
                                      </p:cBhvr>
                                      <p:tavLst>
                                        <p:tav tm="0">
                                          <p:val>
                                            <p:strVal val="#ppt_x-#ppt_w*1.125000"/>
                                          </p:val>
                                        </p:tav>
                                        <p:tav tm="100000">
                                          <p:val>
                                            <p:strVal val="#ppt_x"/>
                                          </p:val>
                                        </p:tav>
                                      </p:tavLst>
                                    </p:anim>
                                    <p:animEffect transition="in" filter="wipe(right)">
                                      <p:cBhvr>
                                        <p:cTn id="78" dur="500"/>
                                        <p:tgtEl>
                                          <p:spTgt spid="25"/>
                                        </p:tgtEl>
                                      </p:cBhvr>
                                    </p:animEffect>
                                  </p:childTnLst>
                                </p:cTn>
                              </p:par>
                            </p:childTnLst>
                          </p:cTn>
                        </p:par>
                        <p:par>
                          <p:cTn id="79" fill="hold">
                            <p:stCondLst>
                              <p:cond delay="7500"/>
                            </p:stCondLst>
                            <p:childTnLst>
                              <p:par>
                                <p:cTn id="80" presetID="12" presetClass="entr" presetSubtype="8"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500"/>
                                        <p:tgtEl>
                                          <p:spTgt spid="30"/>
                                        </p:tgtEl>
                                        <p:attrNameLst>
                                          <p:attrName>ppt_x</p:attrName>
                                        </p:attrNameLst>
                                      </p:cBhvr>
                                      <p:tavLst>
                                        <p:tav tm="0">
                                          <p:val>
                                            <p:strVal val="#ppt_x-#ppt_w*1.125000"/>
                                          </p:val>
                                        </p:tav>
                                        <p:tav tm="100000">
                                          <p:val>
                                            <p:strVal val="#ppt_x"/>
                                          </p:val>
                                        </p:tav>
                                      </p:tavLst>
                                    </p:anim>
                                    <p:animEffect transition="in" filter="wipe(right)">
                                      <p:cBhvr>
                                        <p:cTn id="83" dur="500"/>
                                        <p:tgtEl>
                                          <p:spTgt spid="30"/>
                                        </p:tgtEl>
                                      </p:cBhvr>
                                    </p:animEffect>
                                  </p:childTnLst>
                                </p:cTn>
                              </p:par>
                            </p:childTnLst>
                          </p:cTn>
                        </p:par>
                        <p:par>
                          <p:cTn id="84" fill="hold">
                            <p:stCondLst>
                              <p:cond delay="8000"/>
                            </p:stCondLst>
                            <p:childTnLst>
                              <p:par>
                                <p:cTn id="85" presetID="22" presetClass="entr" presetSubtype="4" fill="hold" nodeType="after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wipe(down)">
                                      <p:cBhvr>
                                        <p:cTn id="8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4" grpId="0" animBg="1"/>
      <p:bldP spid="29" grpId="0" animBg="1"/>
      <p:bldP spid="33"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23462" y="2947097"/>
            <a:ext cx="3583032" cy="110799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6600" b="1" dirty="0">
                <a:solidFill>
                  <a:srgbClr val="000000">
                    <a:lumMod val="75000"/>
                    <a:lumOff val="25000"/>
                  </a:srgbClr>
                </a:solidFill>
                <a:cs typeface="+mn-ea"/>
                <a:sym typeface="+mn-lt"/>
              </a:rPr>
              <a:t>汇报结语</a:t>
            </a:r>
          </a:p>
        </p:txBody>
      </p:sp>
      <p:sp>
        <p:nvSpPr>
          <p:cNvPr id="3" name="文本框 2"/>
          <p:cNvSpPr txBox="1"/>
          <p:nvPr/>
        </p:nvSpPr>
        <p:spPr>
          <a:xfrm>
            <a:off x="4147235" y="4196863"/>
            <a:ext cx="4535487" cy="52322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sp>
        <p:nvSpPr>
          <p:cNvPr id="4" name="文本框 3"/>
          <p:cNvSpPr txBox="1"/>
          <p:nvPr/>
        </p:nvSpPr>
        <p:spPr>
          <a:xfrm>
            <a:off x="5988419" y="1611856"/>
            <a:ext cx="1037463" cy="1107996"/>
          </a:xfrm>
          <a:prstGeom prst="rect">
            <a:avLst/>
          </a:prstGeom>
          <a:noFill/>
        </p:spPr>
        <p:txBody>
          <a:bodyPr wrap="none" rtlCol="0">
            <a:spAutoFit/>
            <a:scene3d>
              <a:camera prst="orthographicFront"/>
              <a:lightRig rig="threePt" dir="t"/>
            </a:scene3d>
            <a:sp3d contourW="12700"/>
          </a:bodyPr>
          <a:lstStyle/>
          <a:p>
            <a:pPr lvl="0">
              <a:defRPr/>
            </a:pPr>
            <a:r>
              <a:rPr lang="en-US" altLang="zh-CN" sz="6600" b="1" dirty="0">
                <a:solidFill>
                  <a:schemeClr val="accent6"/>
                </a:solidFill>
                <a:cs typeface="+mn-ea"/>
                <a:sym typeface="+mn-lt"/>
              </a:rPr>
              <a:t>04</a:t>
            </a:r>
          </a:p>
        </p:txBody>
      </p:sp>
      <p:cxnSp>
        <p:nvCxnSpPr>
          <p:cNvPr id="5" name="直接连接符 4"/>
          <p:cNvCxnSpPr/>
          <p:nvPr/>
        </p:nvCxnSpPr>
        <p:spPr>
          <a:xfrm>
            <a:off x="5660401" y="2928418"/>
            <a:ext cx="1509155" cy="0"/>
          </a:xfrm>
          <a:prstGeom prst="line">
            <a:avLst/>
          </a:prstGeom>
          <a:ln w="38100"/>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down)">
                                      <p:cBhvr>
                                        <p:cTn id="18" dur="500"/>
                                        <p:tgtEl>
                                          <p:spTgt spid="2"/>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2638680" y="1864692"/>
            <a:ext cx="2694983" cy="604735"/>
          </a:xfrm>
          <a:prstGeom prst="roundRect">
            <a:avLst/>
          </a:pr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2638680" y="2665241"/>
            <a:ext cx="8030912" cy="2328523"/>
          </a:xfrm>
          <a:prstGeom prst="rect">
            <a:avLst/>
          </a:prstGeom>
        </p:spPr>
        <p:txBody>
          <a:bodyPr wrap="square">
            <a:spAutoFit/>
          </a:bodyPr>
          <a:lstStyle/>
          <a:p>
            <a:pPr indent="209550">
              <a:lnSpc>
                <a:spcPct val="150000"/>
              </a:lnSpc>
              <a:spcAft>
                <a:spcPts val="1000"/>
              </a:spcAft>
            </a:pPr>
            <a:r>
              <a:rPr lang="zh-CN" altLang="zh-CN" sz="2000" dirty="0">
                <a:solidFill>
                  <a:schemeClr val="tx1">
                    <a:lumMod val="75000"/>
                    <a:lumOff val="25000"/>
                  </a:schemeClr>
                </a:solidFill>
                <a:cs typeface="+mn-ea"/>
                <a:sym typeface="+mn-lt"/>
              </a:rPr>
              <a:t>我们愿意与您携手，一起把孩子教育好。也希望各位家长对我们的工作，多提宝贵意见。如果我们的工作中有什么没有做到、想到、注意到、疏忽到的，请及时和我们沟通，告诉我们，以便我们及时改正、纠正。让我们彼此多一份理解、多一份沟通、多一份宽容、多一份真诚，为孩子搭起一片成长的天空！谢谢大家</a:t>
            </a:r>
            <a:r>
              <a:rPr lang="en-US" altLang="zh-CN" sz="2000" dirty="0">
                <a:solidFill>
                  <a:schemeClr val="tx1">
                    <a:lumMod val="75000"/>
                    <a:lumOff val="25000"/>
                  </a:schemeClr>
                </a:solidFill>
                <a:cs typeface="+mn-ea"/>
                <a:sym typeface="+mn-lt"/>
              </a:rPr>
              <a:t>! </a:t>
            </a:r>
            <a:endParaRPr lang="zh-CN" altLang="en-US" sz="2000" dirty="0">
              <a:solidFill>
                <a:schemeClr val="tx1">
                  <a:lumMod val="75000"/>
                  <a:lumOff val="25000"/>
                </a:schemeClr>
              </a:solidFill>
              <a:cs typeface="+mn-ea"/>
              <a:sym typeface="+mn-lt"/>
            </a:endParaRPr>
          </a:p>
        </p:txBody>
      </p:sp>
      <p:sp>
        <p:nvSpPr>
          <p:cNvPr id="4" name="矩形 3"/>
          <p:cNvSpPr/>
          <p:nvPr/>
        </p:nvSpPr>
        <p:spPr>
          <a:xfrm>
            <a:off x="2638680" y="1893603"/>
            <a:ext cx="4064586" cy="523220"/>
          </a:xfrm>
          <a:prstGeom prst="rect">
            <a:avLst/>
          </a:prstGeom>
        </p:spPr>
        <p:txBody>
          <a:bodyPr wrap="square">
            <a:spAutoFit/>
          </a:bodyPr>
          <a:lstStyle/>
          <a:p>
            <a:pPr indent="209550">
              <a:spcAft>
                <a:spcPts val="1000"/>
              </a:spcAft>
            </a:pPr>
            <a:r>
              <a:rPr lang="zh-CN" altLang="zh-CN" sz="2800" dirty="0">
                <a:solidFill>
                  <a:schemeClr val="bg1"/>
                </a:solidFill>
                <a:cs typeface="+mn-ea"/>
                <a:sym typeface="+mn-lt"/>
              </a:rPr>
              <a:t>尊敬的家长</a:t>
            </a:r>
            <a:endParaRPr lang="en-US" altLang="zh-CN" sz="2800" dirty="0">
              <a:solidFill>
                <a:schemeClr val="bg1"/>
              </a:solidFill>
              <a:cs typeface="+mn-ea"/>
              <a:sym typeface="+mn-lt"/>
            </a:endParaRPr>
          </a:p>
        </p:txBody>
      </p:sp>
      <p:sp>
        <p:nvSpPr>
          <p:cNvPr id="10" name="文本框 9"/>
          <p:cNvSpPr txBox="1"/>
          <p:nvPr/>
        </p:nvSpPr>
        <p:spPr>
          <a:xfrm>
            <a:off x="4974539" y="682071"/>
            <a:ext cx="2242922" cy="70788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4000" b="1" dirty="0">
                <a:solidFill>
                  <a:srgbClr val="000000">
                    <a:lumMod val="75000"/>
                    <a:lumOff val="25000"/>
                  </a:srgbClr>
                </a:solidFill>
                <a:cs typeface="+mn-ea"/>
                <a:sym typeface="+mn-lt"/>
              </a:rPr>
              <a:t>汇报活动</a:t>
            </a:r>
          </a:p>
        </p:txBody>
      </p:sp>
      <p:sp>
        <p:nvSpPr>
          <p:cNvPr id="11" name="文本框 10"/>
          <p:cNvSpPr txBox="1"/>
          <p:nvPr/>
        </p:nvSpPr>
        <p:spPr>
          <a:xfrm>
            <a:off x="4615759" y="1389957"/>
            <a:ext cx="3272050"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pic>
        <p:nvPicPr>
          <p:cNvPr id="12" name="图片 11"/>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982793">
            <a:off x="6256593" y="4456302"/>
            <a:ext cx="2452295" cy="17518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_文本框 2"/>
          <p:cNvSpPr txBox="1"/>
          <p:nvPr>
            <p:custDataLst>
              <p:tags r:id="rId1"/>
            </p:custDataLst>
          </p:nvPr>
        </p:nvSpPr>
        <p:spPr>
          <a:xfrm>
            <a:off x="3740177" y="4152165"/>
            <a:ext cx="7109639" cy="707886"/>
          </a:xfrm>
          <a:prstGeom prst="rect">
            <a:avLst/>
          </a:prstGeom>
          <a:noFill/>
        </p:spPr>
        <p:txBody>
          <a:bodyPr wrap="none" rtlCol="0">
            <a:spAutoFit/>
          </a:bodyPr>
          <a:lstStyle/>
          <a:p>
            <a:pPr lvl="0">
              <a:defRPr/>
            </a:pPr>
            <a:r>
              <a:rPr lang="zh-CN" altLang="en-US" sz="4000" dirty="0">
                <a:solidFill>
                  <a:schemeClr val="tx1">
                    <a:lumMod val="65000"/>
                    <a:lumOff val="35000"/>
                  </a:schemeClr>
                </a:solidFill>
                <a:cs typeface="+mn-ea"/>
                <a:sym typeface="+mn-lt"/>
              </a:rPr>
              <a:t>汇  </a:t>
            </a:r>
            <a:r>
              <a:rPr lang="en-US" altLang="zh-CN" sz="4000" dirty="0">
                <a:solidFill>
                  <a:schemeClr val="tx1">
                    <a:lumMod val="65000"/>
                    <a:lumOff val="35000"/>
                  </a:schemeClr>
                </a:solidFill>
                <a:cs typeface="+mn-ea"/>
                <a:sym typeface="+mn-lt"/>
              </a:rPr>
              <a:t>/  </a:t>
            </a:r>
            <a:r>
              <a:rPr lang="zh-CN" altLang="en-US" sz="4000" dirty="0">
                <a:solidFill>
                  <a:schemeClr val="tx1">
                    <a:lumMod val="65000"/>
                    <a:lumOff val="35000"/>
                  </a:schemeClr>
                </a:solidFill>
                <a:cs typeface="+mn-ea"/>
                <a:sym typeface="+mn-lt"/>
              </a:rPr>
              <a:t>报  </a:t>
            </a:r>
            <a:r>
              <a:rPr lang="en-US" altLang="zh-CN" sz="4000" dirty="0">
                <a:solidFill>
                  <a:schemeClr val="tx1">
                    <a:lumMod val="65000"/>
                    <a:lumOff val="35000"/>
                  </a:schemeClr>
                </a:solidFill>
                <a:cs typeface="+mn-ea"/>
                <a:sym typeface="+mn-lt"/>
              </a:rPr>
              <a:t>/  </a:t>
            </a:r>
            <a:r>
              <a:rPr lang="zh-CN" altLang="en-US" sz="4000" dirty="0">
                <a:solidFill>
                  <a:schemeClr val="tx1">
                    <a:lumMod val="65000"/>
                    <a:lumOff val="35000"/>
                  </a:schemeClr>
                </a:solidFill>
                <a:cs typeface="+mn-ea"/>
                <a:sym typeface="+mn-lt"/>
              </a:rPr>
              <a:t>完  </a:t>
            </a:r>
            <a:r>
              <a:rPr lang="en-US" altLang="zh-CN" sz="4000" dirty="0">
                <a:solidFill>
                  <a:schemeClr val="tx1">
                    <a:lumMod val="65000"/>
                    <a:lumOff val="35000"/>
                  </a:schemeClr>
                </a:solidFill>
                <a:cs typeface="+mn-ea"/>
                <a:sym typeface="+mn-lt"/>
              </a:rPr>
              <a:t>/  </a:t>
            </a:r>
            <a:r>
              <a:rPr lang="zh-CN" altLang="en-US" sz="4000" dirty="0">
                <a:solidFill>
                  <a:schemeClr val="tx1">
                    <a:lumMod val="65000"/>
                    <a:lumOff val="35000"/>
                  </a:schemeClr>
                </a:solidFill>
                <a:cs typeface="+mn-ea"/>
                <a:sym typeface="+mn-lt"/>
              </a:rPr>
              <a:t>毕  ！</a:t>
            </a:r>
          </a:p>
        </p:txBody>
      </p:sp>
      <p:sp>
        <p:nvSpPr>
          <p:cNvPr id="14" name="矩形 13"/>
          <p:cNvSpPr/>
          <p:nvPr/>
        </p:nvSpPr>
        <p:spPr>
          <a:xfrm>
            <a:off x="3449253" y="3724245"/>
            <a:ext cx="5416951" cy="461665"/>
          </a:xfrm>
          <a:prstGeom prst="rect">
            <a:avLst/>
          </a:prstGeom>
        </p:spPr>
        <p:txBody>
          <a:bodyPr vert="horz"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effectLst/>
                <a:uLnTx/>
                <a:uFillTx/>
                <a:cs typeface="+mn-ea"/>
                <a:sym typeface="+mn-lt"/>
              </a:rPr>
              <a:t>  The Spring Festival is a traditional cultural circle Chinese characters on the lunar new year, known as "new year", the traditional name for the new year, new year, new year, but also called the degree of verbal and celebrate the new year, Chinese New year.</a:t>
            </a:r>
            <a:endParaRPr kumimoji="0" lang="zh-CN" altLang="en-US" sz="800" b="0" i="0" u="none" strike="noStrike" kern="1200" cap="none" spc="0" normalizeH="0" baseline="0" noProof="0" dirty="0">
              <a:ln>
                <a:noFill/>
              </a:ln>
              <a:effectLst/>
              <a:uLnTx/>
              <a:uFillTx/>
              <a:cs typeface="+mn-ea"/>
              <a:sym typeface="+mn-lt"/>
            </a:endParaRPr>
          </a:p>
        </p:txBody>
      </p:sp>
      <p:sp>
        <p:nvSpPr>
          <p:cNvPr id="30" name="矩形 29"/>
          <p:cNvSpPr/>
          <p:nvPr/>
        </p:nvSpPr>
        <p:spPr>
          <a:xfrm>
            <a:off x="2594831" y="2348925"/>
            <a:ext cx="7571303" cy="1569660"/>
          </a:xfrm>
          <a:prstGeom prst="rect">
            <a:avLst/>
          </a:prstGeom>
          <a:effectLst>
            <a:outerShdw blurRad="215900" dist="12700" dir="5400000" sx="98000" sy="98000" algn="ctr" rotWithShape="0">
              <a:srgbClr val="000000">
                <a:alpha val="9000"/>
              </a:srgbClr>
            </a:outerShdw>
          </a:effectLst>
        </p:spPr>
        <p:txBody>
          <a:bodyPr wrap="none">
            <a:spAutoFit/>
          </a:bodyPr>
          <a:lstStyle/>
          <a:p>
            <a:pPr lvl="0">
              <a:defRPr/>
            </a:pPr>
            <a:r>
              <a:rPr lang="zh-CN" altLang="en-US" sz="9600" dirty="0">
                <a:solidFill>
                  <a:schemeClr val="tx1">
                    <a:lumMod val="75000"/>
                    <a:lumOff val="25000"/>
                  </a:schemeClr>
                </a:solidFill>
                <a:cs typeface="+mn-ea"/>
                <a:sym typeface="+mn-lt"/>
              </a:rPr>
              <a:t>感谢您的到来</a:t>
            </a:r>
          </a:p>
        </p:txBody>
      </p:sp>
      <p:sp>
        <p:nvSpPr>
          <p:cNvPr id="2" name="矩形 1"/>
          <p:cNvSpPr/>
          <p:nvPr/>
        </p:nvSpPr>
        <p:spPr>
          <a:xfrm>
            <a:off x="5291146" y="5009904"/>
            <a:ext cx="1733167" cy="369332"/>
          </a:xfrm>
          <a:prstGeom prst="rect">
            <a:avLst/>
          </a:prstGeom>
        </p:spPr>
        <p:txBody>
          <a:bodyPr wrap="none">
            <a:spAutoFit/>
          </a:bodyPr>
          <a:lstStyle/>
          <a:p>
            <a:r>
              <a:rPr lang="zh-CN" altLang="en-US" dirty="0">
                <a:solidFill>
                  <a:schemeClr val="tx1">
                    <a:lumMod val="65000"/>
                    <a:lumOff val="35000"/>
                  </a:schemeClr>
                </a:solidFill>
                <a:cs typeface="+mn-ea"/>
                <a:sym typeface="+mn-lt"/>
              </a:rPr>
              <a:t>主持老师：</a:t>
            </a:r>
            <a:r>
              <a:rPr lang="en-US" altLang="zh-CN" dirty="0">
                <a:solidFill>
                  <a:schemeClr val="tx1">
                    <a:lumMod val="65000"/>
                    <a:lumOff val="35000"/>
                  </a:schemeClr>
                </a:solidFill>
                <a:cs typeface="+mn-ea"/>
                <a:sym typeface="+mn-lt"/>
              </a:rPr>
              <a:t>XXX</a:t>
            </a:r>
            <a:endParaRPr lang="zh-CN" altLang="en-US" dirty="0">
              <a:solidFill>
                <a:schemeClr val="tx1">
                  <a:lumMod val="65000"/>
                  <a:lumOff val="35000"/>
                </a:schemeClr>
              </a:solidFill>
              <a:cs typeface="+mn-ea"/>
              <a:sym typeface="+mn-lt"/>
            </a:endParaRPr>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06801">
            <a:off x="4945906" y="238500"/>
            <a:ext cx="2869153" cy="2869153"/>
          </a:xfrm>
          <a:prstGeom prst="rect">
            <a:avLst/>
          </a:prstGeom>
        </p:spPr>
      </p:pic>
      <p:pic>
        <p:nvPicPr>
          <p:cNvPr id="35" name="图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891108">
            <a:off x="1791740" y="1035922"/>
            <a:ext cx="1805940" cy="106967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98756" y="198120"/>
            <a:ext cx="2293244" cy="297180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803075"/>
            <a:ext cx="1536125" cy="26246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9000">
        <p14:ripple/>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549"/>
                            </p:stCondLst>
                            <p:childTnLst>
                              <p:par>
                                <p:cTn id="19" presetID="2" presetClass="entr" presetSubtype="4"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049"/>
                            </p:stCondLst>
                            <p:childTnLst>
                              <p:par>
                                <p:cTn id="24" presetID="45" presetClass="entr" presetSubtype="0"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2000"/>
                                        <p:tgtEl>
                                          <p:spTgt spid="35"/>
                                        </p:tgtEl>
                                      </p:cBhvr>
                                    </p:animEffect>
                                    <p:anim calcmode="lin" valueType="num">
                                      <p:cBhvr>
                                        <p:cTn id="27" dur="2000" fill="hold"/>
                                        <p:tgtEl>
                                          <p:spTgt spid="35"/>
                                        </p:tgtEl>
                                        <p:attrNameLst>
                                          <p:attrName>ppt_w</p:attrName>
                                        </p:attrNameLst>
                                      </p:cBhvr>
                                      <p:tavLst>
                                        <p:tav tm="0" fmla="#ppt_w*sin(2.5*pi*$)">
                                          <p:val>
                                            <p:fltVal val="0"/>
                                          </p:val>
                                        </p:tav>
                                        <p:tav tm="100000">
                                          <p:val>
                                            <p:fltVal val="1"/>
                                          </p:val>
                                        </p:tav>
                                      </p:tavLst>
                                    </p:anim>
                                    <p:anim calcmode="lin" valueType="num">
                                      <p:cBhvr>
                                        <p:cTn id="28" dur="2000" fill="hold"/>
                                        <p:tgtEl>
                                          <p:spTgt spid="35"/>
                                        </p:tgtEl>
                                        <p:attrNameLst>
                                          <p:attrName>ppt_h</p:attrName>
                                        </p:attrNameLst>
                                      </p:cBhvr>
                                      <p:tavLst>
                                        <p:tav tm="0">
                                          <p:val>
                                            <p:strVal val="#ppt_h"/>
                                          </p:val>
                                        </p:tav>
                                        <p:tav tm="100000">
                                          <p:val>
                                            <p:strVal val="#ppt_h"/>
                                          </p:val>
                                        </p:tav>
                                      </p:tavLst>
                                    </p:anim>
                                  </p:childTnLst>
                                </p:cTn>
                              </p:par>
                            </p:childTnLst>
                          </p:cTn>
                        </p:par>
                        <p:par>
                          <p:cTn id="29" fill="hold">
                            <p:stCondLst>
                              <p:cond delay="5049"/>
                            </p:stCondLst>
                            <p:childTnLst>
                              <p:par>
                                <p:cTn id="30" presetID="45"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2000"/>
                                        <p:tgtEl>
                                          <p:spTgt spid="34"/>
                                        </p:tgtEl>
                                      </p:cBhvr>
                                    </p:animEffect>
                                    <p:anim calcmode="lin" valueType="num">
                                      <p:cBhvr>
                                        <p:cTn id="33" dur="2000" fill="hold"/>
                                        <p:tgtEl>
                                          <p:spTgt spid="34"/>
                                        </p:tgtEl>
                                        <p:attrNameLst>
                                          <p:attrName>ppt_w</p:attrName>
                                        </p:attrNameLst>
                                      </p:cBhvr>
                                      <p:tavLst>
                                        <p:tav tm="0" fmla="#ppt_w*sin(2.5*pi*$)">
                                          <p:val>
                                            <p:fltVal val="0"/>
                                          </p:val>
                                        </p:tav>
                                        <p:tav tm="100000">
                                          <p:val>
                                            <p:fltVal val="1"/>
                                          </p:val>
                                        </p:tav>
                                      </p:tavLst>
                                    </p:anim>
                                    <p:anim calcmode="lin" valueType="num">
                                      <p:cBhvr>
                                        <p:cTn id="34" dur="2000" fill="hold"/>
                                        <p:tgtEl>
                                          <p:spTgt spid="34"/>
                                        </p:tgtEl>
                                        <p:attrNameLst>
                                          <p:attrName>ppt_h</p:attrName>
                                        </p:attrNameLst>
                                      </p:cBhvr>
                                      <p:tavLst>
                                        <p:tav tm="0">
                                          <p:val>
                                            <p:strVal val="#ppt_h"/>
                                          </p:val>
                                        </p:tav>
                                        <p:tav tm="100000">
                                          <p:val>
                                            <p:strVal val="#ppt_h"/>
                                          </p:val>
                                        </p:tav>
                                      </p:tavLst>
                                    </p:anim>
                                  </p:childTnLst>
                                </p:cTn>
                              </p:par>
                            </p:childTnLst>
                          </p:cTn>
                        </p:par>
                        <p:par>
                          <p:cTn id="35" fill="hold">
                            <p:stCondLst>
                              <p:cond delay="7049"/>
                            </p:stCondLst>
                            <p:childTnLst>
                              <p:par>
                                <p:cTn id="36" presetID="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7549"/>
                            </p:stCondLst>
                            <p:childTnLst>
                              <p:par>
                                <p:cTn id="41" presetID="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23462" y="2947097"/>
            <a:ext cx="3583032" cy="110799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6600" b="1" dirty="0">
                <a:solidFill>
                  <a:srgbClr val="000000">
                    <a:lumMod val="75000"/>
                    <a:lumOff val="25000"/>
                  </a:srgbClr>
                </a:solidFill>
                <a:cs typeface="+mn-ea"/>
                <a:sym typeface="+mn-lt"/>
              </a:rPr>
              <a:t>汇报目标</a:t>
            </a:r>
          </a:p>
        </p:txBody>
      </p:sp>
      <p:sp>
        <p:nvSpPr>
          <p:cNvPr id="3" name="文本框 2"/>
          <p:cNvSpPr txBox="1"/>
          <p:nvPr/>
        </p:nvSpPr>
        <p:spPr>
          <a:xfrm>
            <a:off x="4147235" y="4196863"/>
            <a:ext cx="4535487" cy="52322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sp>
        <p:nvSpPr>
          <p:cNvPr id="4" name="文本框 3"/>
          <p:cNvSpPr txBox="1"/>
          <p:nvPr/>
        </p:nvSpPr>
        <p:spPr>
          <a:xfrm>
            <a:off x="5988419" y="1611856"/>
            <a:ext cx="1037463" cy="110799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schemeClr val="accent6"/>
                </a:solidFill>
                <a:effectLst/>
                <a:uLnTx/>
                <a:uFillTx/>
                <a:cs typeface="+mn-ea"/>
                <a:sym typeface="+mn-lt"/>
              </a:rPr>
              <a:t>01</a:t>
            </a:r>
            <a:endParaRPr kumimoji="0" lang="zh-CN" altLang="en-US" sz="6600" b="1" i="0" u="none" strike="noStrike" kern="1200" cap="none" spc="0" normalizeH="0" baseline="0" noProof="0" dirty="0">
              <a:ln>
                <a:noFill/>
              </a:ln>
              <a:solidFill>
                <a:schemeClr val="accent6"/>
              </a:solidFill>
              <a:effectLst/>
              <a:uLnTx/>
              <a:uFillTx/>
              <a:cs typeface="+mn-ea"/>
              <a:sym typeface="+mn-lt"/>
            </a:endParaRPr>
          </a:p>
        </p:txBody>
      </p:sp>
      <p:cxnSp>
        <p:nvCxnSpPr>
          <p:cNvPr id="5" name="直接连接符 4"/>
          <p:cNvCxnSpPr/>
          <p:nvPr/>
        </p:nvCxnSpPr>
        <p:spPr>
          <a:xfrm>
            <a:off x="5660401" y="2928418"/>
            <a:ext cx="1509155" cy="0"/>
          </a:xfrm>
          <a:prstGeom prst="line">
            <a:avLst/>
          </a:prstGeom>
          <a:ln w="38100"/>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down)">
                                      <p:cBhvr>
                                        <p:cTn id="18" dur="500"/>
                                        <p:tgtEl>
                                          <p:spTgt spid="2"/>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74539" y="682071"/>
            <a:ext cx="2242922" cy="70788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4000" b="1" dirty="0">
                <a:solidFill>
                  <a:srgbClr val="000000">
                    <a:lumMod val="75000"/>
                    <a:lumOff val="25000"/>
                  </a:srgbClr>
                </a:solidFill>
                <a:cs typeface="+mn-ea"/>
                <a:sym typeface="+mn-lt"/>
              </a:rPr>
              <a:t>汇报目标</a:t>
            </a:r>
          </a:p>
        </p:txBody>
      </p:sp>
      <p:sp>
        <p:nvSpPr>
          <p:cNvPr id="3" name="文本框 2"/>
          <p:cNvSpPr txBox="1"/>
          <p:nvPr/>
        </p:nvSpPr>
        <p:spPr>
          <a:xfrm>
            <a:off x="4615759" y="1389957"/>
            <a:ext cx="3272050"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sp>
        <p:nvSpPr>
          <p:cNvPr id="4" name="TextBox 22"/>
          <p:cNvSpPr txBox="1"/>
          <p:nvPr/>
        </p:nvSpPr>
        <p:spPr>
          <a:xfrm flipH="1">
            <a:off x="8932466" y="3433451"/>
            <a:ext cx="2511708" cy="1156855"/>
          </a:xfrm>
          <a:prstGeom prst="rect">
            <a:avLst/>
          </a:prstGeom>
          <a:noFill/>
        </p:spPr>
        <p:txBody>
          <a:bodyPr wrap="square" rtlCol="0">
            <a:spAutoFit/>
          </a:bodyPr>
          <a:lstStyle/>
          <a:p>
            <a:pPr algn="just">
              <a:lnSpc>
                <a:spcPct val="150000"/>
              </a:lnSpc>
            </a:pPr>
            <a:r>
              <a:rPr lang="zh-CN" altLang="zh-CN" sz="1600" dirty="0">
                <a:solidFill>
                  <a:schemeClr val="tx1">
                    <a:lumMod val="65000"/>
                    <a:lumOff val="35000"/>
                  </a:schemeClr>
                </a:solidFill>
                <a:cs typeface="+mn-ea"/>
                <a:sym typeface="+mn-lt"/>
              </a:rPr>
              <a:t>向家长展示幼儿园的教学成果，让家长了解现代教育理念和教育改革动向</a:t>
            </a:r>
            <a:r>
              <a:rPr lang="zh-CN" altLang="en-US" sz="1600" dirty="0">
                <a:solidFill>
                  <a:schemeClr val="tx1">
                    <a:lumMod val="65000"/>
                    <a:lumOff val="35000"/>
                  </a:schemeClr>
                </a:solidFill>
                <a:cs typeface="+mn-ea"/>
                <a:sym typeface="+mn-lt"/>
              </a:rPr>
              <a:t>。</a:t>
            </a:r>
            <a:endParaRPr lang="en-GB" sz="1600" dirty="0">
              <a:solidFill>
                <a:schemeClr val="tx1">
                  <a:lumMod val="65000"/>
                  <a:lumOff val="35000"/>
                </a:schemeClr>
              </a:solidFill>
              <a:cs typeface="+mn-ea"/>
              <a:sym typeface="+mn-lt"/>
            </a:endParaRPr>
          </a:p>
        </p:txBody>
      </p:sp>
      <p:sp>
        <p:nvSpPr>
          <p:cNvPr id="5" name="矩形 4"/>
          <p:cNvSpPr/>
          <p:nvPr/>
        </p:nvSpPr>
        <p:spPr>
          <a:xfrm>
            <a:off x="3869709" y="3813611"/>
            <a:ext cx="2209660" cy="1526187"/>
          </a:xfrm>
          <a:prstGeom prst="rect">
            <a:avLst/>
          </a:prstGeom>
          <a:noFill/>
        </p:spPr>
        <p:txBody>
          <a:bodyPr wrap="square" rtlCol="0">
            <a:spAutoFit/>
          </a:bodyPr>
          <a:lstStyle/>
          <a:p>
            <a:pPr algn="just">
              <a:lnSpc>
                <a:spcPct val="150000"/>
              </a:lnSpc>
            </a:pPr>
            <a:r>
              <a:rPr lang="zh-CN" altLang="zh-CN" sz="1600" dirty="0">
                <a:solidFill>
                  <a:schemeClr val="tx1">
                    <a:lumMod val="65000"/>
                    <a:lumOff val="35000"/>
                  </a:schemeClr>
                </a:solidFill>
                <a:cs typeface="+mn-ea"/>
                <a:sym typeface="+mn-lt"/>
              </a:rPr>
              <a:t>为每个孩子提供展示自我的舞台，增强孩子的自信心，激发孩子的自豪感 </a:t>
            </a:r>
            <a:endParaRPr lang="zh-CN" altLang="en-US" sz="1600" dirty="0">
              <a:solidFill>
                <a:schemeClr val="tx1">
                  <a:lumMod val="65000"/>
                  <a:lumOff val="35000"/>
                </a:schemeClr>
              </a:solidFill>
              <a:cs typeface="+mn-ea"/>
              <a:sym typeface="+mn-lt"/>
            </a:endParaRPr>
          </a:p>
        </p:txBody>
      </p:sp>
      <p:sp>
        <p:nvSpPr>
          <p:cNvPr id="6" name="矩形 5"/>
          <p:cNvSpPr/>
          <p:nvPr/>
        </p:nvSpPr>
        <p:spPr>
          <a:xfrm>
            <a:off x="6426201" y="3823707"/>
            <a:ext cx="1883973" cy="1156855"/>
          </a:xfrm>
          <a:prstGeom prst="rect">
            <a:avLst/>
          </a:prstGeom>
          <a:noFill/>
        </p:spPr>
        <p:txBody>
          <a:bodyPr wrap="square" rtlCol="0">
            <a:spAutoFit/>
          </a:bodyPr>
          <a:lstStyle/>
          <a:p>
            <a:pPr algn="just">
              <a:lnSpc>
                <a:spcPct val="150000"/>
              </a:lnSpc>
            </a:pPr>
            <a:r>
              <a:rPr lang="zh-CN" altLang="zh-CN" sz="1600" dirty="0">
                <a:solidFill>
                  <a:schemeClr val="tx1">
                    <a:lumMod val="65000"/>
                    <a:lumOff val="35000"/>
                  </a:schemeClr>
                </a:solidFill>
                <a:cs typeface="+mn-ea"/>
                <a:sym typeface="+mn-lt"/>
              </a:rPr>
              <a:t>家长满意，对幼儿园起到正面的宣传作用 </a:t>
            </a:r>
            <a:endParaRPr lang="zh-CN" altLang="en-US" sz="1600" dirty="0">
              <a:solidFill>
                <a:schemeClr val="tx1">
                  <a:lumMod val="65000"/>
                  <a:lumOff val="35000"/>
                </a:schemeClr>
              </a:solidFill>
              <a:cs typeface="+mn-ea"/>
              <a:sym typeface="+mn-lt"/>
            </a:endParaRPr>
          </a:p>
        </p:txBody>
      </p:sp>
      <p:sp>
        <p:nvSpPr>
          <p:cNvPr id="7" name="文本框 6"/>
          <p:cNvSpPr txBox="1"/>
          <p:nvPr/>
        </p:nvSpPr>
        <p:spPr>
          <a:xfrm>
            <a:off x="1815774" y="3235184"/>
            <a:ext cx="1752973" cy="1156855"/>
          </a:xfrm>
          <a:prstGeom prst="rect">
            <a:avLst/>
          </a:prstGeom>
          <a:noFill/>
        </p:spPr>
        <p:txBody>
          <a:bodyPr wrap="square" rtlCol="0">
            <a:spAutoFit/>
          </a:bodyPr>
          <a:lstStyle>
            <a:defPPr>
              <a:defRPr lang="zh-CN"/>
            </a:defPPr>
            <a:lvl1pPr algn="just">
              <a:lnSpc>
                <a:spcPct val="150000"/>
              </a:lnSpc>
              <a:defRPr sz="1400">
                <a:solidFill>
                  <a:schemeClr val="bg1"/>
                </a:solidFill>
                <a:latin typeface="微软雅黑" panose="020B0503020204020204" charset="-122"/>
                <a:ea typeface="微软雅黑" panose="020B0503020204020204" charset="-122"/>
                <a:cs typeface="微软雅黑" panose="020B0503020204020204" charset="-122"/>
              </a:defRPr>
            </a:lvl1pPr>
          </a:lstStyle>
          <a:p>
            <a:r>
              <a:rPr lang="zh-CN" altLang="zh-CN" sz="1600" dirty="0">
                <a:solidFill>
                  <a:schemeClr val="tx1">
                    <a:lumMod val="65000"/>
                    <a:lumOff val="35000"/>
                  </a:schemeClr>
                </a:solidFill>
                <a:latin typeface="+mn-lt"/>
                <a:ea typeface="+mn-ea"/>
                <a:cs typeface="+mn-ea"/>
                <a:sym typeface="+mn-lt"/>
              </a:rPr>
              <a:t>培养老师的策划组织能力及现场的应变能力</a:t>
            </a:r>
            <a:endParaRPr lang="zh-CN" altLang="en-US" sz="1600" dirty="0">
              <a:solidFill>
                <a:schemeClr val="tx1">
                  <a:lumMod val="65000"/>
                  <a:lumOff val="35000"/>
                </a:schemeClr>
              </a:solidFill>
              <a:latin typeface="+mn-lt"/>
              <a:ea typeface="+mn-ea"/>
              <a:cs typeface="+mn-ea"/>
              <a:sym typeface="+mn-lt"/>
            </a:endParaRP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6594" t="14521" r="15501" b="10695"/>
          <a:stretch>
            <a:fillRect/>
          </a:stretch>
        </p:blipFill>
        <p:spPr>
          <a:xfrm>
            <a:off x="1999373" y="1780410"/>
            <a:ext cx="1385774" cy="1526188"/>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953" y="2420707"/>
            <a:ext cx="1591172" cy="1591172"/>
          </a:xfrm>
          <a:prstGeom prst="rect">
            <a:avLst/>
          </a:prstGeom>
        </p:spPr>
      </p:pic>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15827" t="8652" r="15910" b="9362"/>
          <a:stretch>
            <a:fillRect/>
          </a:stretch>
        </p:blipFill>
        <p:spPr>
          <a:xfrm>
            <a:off x="9220385" y="1780410"/>
            <a:ext cx="1353581" cy="1625669"/>
          </a:xfrm>
          <a:prstGeom prst="rect">
            <a:avLst/>
          </a:prstGeom>
        </p:spPr>
      </p:pic>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l="23274" t="9077" r="25425" b="7376"/>
          <a:stretch>
            <a:fillRect/>
          </a:stretch>
        </p:blipFill>
        <p:spPr>
          <a:xfrm>
            <a:off x="6674505" y="2420707"/>
            <a:ext cx="1353580" cy="1556738"/>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073016" y="5964845"/>
            <a:ext cx="601489" cy="654367"/>
          </a:xfrm>
          <a:prstGeom prst="rect">
            <a:avLst/>
          </a:prstGeom>
        </p:spPr>
      </p:pic>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74466" y="5964845"/>
            <a:ext cx="601489" cy="654367"/>
          </a:xfrm>
          <a:prstGeom prst="rect">
            <a:avLst/>
          </a:prstGeom>
        </p:spPr>
      </p:pic>
      <p:pic>
        <p:nvPicPr>
          <p:cNvPr id="21" name="图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571566" y="5964845"/>
            <a:ext cx="601489" cy="6543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4"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22" presetClass="entr" presetSubtype="4"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par>
                          <p:cTn id="46" fill="hold">
                            <p:stCondLst>
                              <p:cond delay="6500"/>
                            </p:stCondLst>
                            <p:childTnLst>
                              <p:par>
                                <p:cTn id="47" presetID="42"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4"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down)">
                                      <p:cBhvr>
                                        <p:cTn id="55" dur="500"/>
                                        <p:tgtEl>
                                          <p:spTgt spid="4"/>
                                        </p:tgtEl>
                                      </p:cBhvr>
                                    </p:animEffect>
                                  </p:childTnLst>
                                </p:cTn>
                              </p:par>
                            </p:childTnLst>
                          </p:cTn>
                        </p:par>
                        <p:par>
                          <p:cTn id="56" fill="hold">
                            <p:stCondLst>
                              <p:cond delay="8000"/>
                            </p:stCondLst>
                            <p:childTnLst>
                              <p:par>
                                <p:cTn id="57" presetID="26"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290">
                                          <p:stCondLst>
                                            <p:cond delay="0"/>
                                          </p:stCondLst>
                                        </p:cTn>
                                        <p:tgtEl>
                                          <p:spTgt spid="19"/>
                                        </p:tgtEl>
                                      </p:cBhvr>
                                    </p:animEffect>
                                    <p:anim calcmode="lin" valueType="num">
                                      <p:cBhvr>
                                        <p:cTn id="60"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1"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2"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63"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64"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65" dur="13">
                                          <p:stCondLst>
                                            <p:cond delay="325"/>
                                          </p:stCondLst>
                                        </p:cTn>
                                        <p:tgtEl>
                                          <p:spTgt spid="19"/>
                                        </p:tgtEl>
                                      </p:cBhvr>
                                      <p:to x="100000" y="60000"/>
                                    </p:animScale>
                                    <p:animScale>
                                      <p:cBhvr>
                                        <p:cTn id="66" dur="83" decel="50000">
                                          <p:stCondLst>
                                            <p:cond delay="338"/>
                                          </p:stCondLst>
                                        </p:cTn>
                                        <p:tgtEl>
                                          <p:spTgt spid="19"/>
                                        </p:tgtEl>
                                      </p:cBhvr>
                                      <p:to x="100000" y="100000"/>
                                    </p:animScale>
                                    <p:animScale>
                                      <p:cBhvr>
                                        <p:cTn id="67" dur="13">
                                          <p:stCondLst>
                                            <p:cond delay="656"/>
                                          </p:stCondLst>
                                        </p:cTn>
                                        <p:tgtEl>
                                          <p:spTgt spid="19"/>
                                        </p:tgtEl>
                                      </p:cBhvr>
                                      <p:to x="100000" y="80000"/>
                                    </p:animScale>
                                    <p:animScale>
                                      <p:cBhvr>
                                        <p:cTn id="68" dur="83" decel="50000">
                                          <p:stCondLst>
                                            <p:cond delay="669"/>
                                          </p:stCondLst>
                                        </p:cTn>
                                        <p:tgtEl>
                                          <p:spTgt spid="19"/>
                                        </p:tgtEl>
                                      </p:cBhvr>
                                      <p:to x="100000" y="100000"/>
                                    </p:animScale>
                                    <p:animScale>
                                      <p:cBhvr>
                                        <p:cTn id="69" dur="13">
                                          <p:stCondLst>
                                            <p:cond delay="821"/>
                                          </p:stCondLst>
                                        </p:cTn>
                                        <p:tgtEl>
                                          <p:spTgt spid="19"/>
                                        </p:tgtEl>
                                      </p:cBhvr>
                                      <p:to x="100000" y="90000"/>
                                    </p:animScale>
                                    <p:animScale>
                                      <p:cBhvr>
                                        <p:cTn id="70" dur="83" decel="50000">
                                          <p:stCondLst>
                                            <p:cond delay="834"/>
                                          </p:stCondLst>
                                        </p:cTn>
                                        <p:tgtEl>
                                          <p:spTgt spid="19"/>
                                        </p:tgtEl>
                                      </p:cBhvr>
                                      <p:to x="100000" y="100000"/>
                                    </p:animScale>
                                    <p:animScale>
                                      <p:cBhvr>
                                        <p:cTn id="71" dur="13">
                                          <p:stCondLst>
                                            <p:cond delay="904"/>
                                          </p:stCondLst>
                                        </p:cTn>
                                        <p:tgtEl>
                                          <p:spTgt spid="19"/>
                                        </p:tgtEl>
                                      </p:cBhvr>
                                      <p:to x="100000" y="95000"/>
                                    </p:animScale>
                                    <p:animScale>
                                      <p:cBhvr>
                                        <p:cTn id="72" dur="83" decel="50000">
                                          <p:stCondLst>
                                            <p:cond delay="917"/>
                                          </p:stCondLst>
                                        </p:cTn>
                                        <p:tgtEl>
                                          <p:spTgt spid="19"/>
                                        </p:tgtEl>
                                      </p:cBhvr>
                                      <p:to x="100000" y="100000"/>
                                    </p:animScale>
                                  </p:childTnLst>
                                </p:cTn>
                              </p:par>
                            </p:childTnLst>
                          </p:cTn>
                        </p:par>
                        <p:par>
                          <p:cTn id="73" fill="hold">
                            <p:stCondLst>
                              <p:cond delay="9000"/>
                            </p:stCondLst>
                            <p:childTnLst>
                              <p:par>
                                <p:cTn id="74" presetID="26" presetClass="entr" presetSubtype="0"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down)">
                                      <p:cBhvr>
                                        <p:cTn id="76" dur="290">
                                          <p:stCondLst>
                                            <p:cond delay="0"/>
                                          </p:stCondLst>
                                        </p:cTn>
                                        <p:tgtEl>
                                          <p:spTgt spid="20"/>
                                        </p:tgtEl>
                                      </p:cBhvr>
                                    </p:animEffect>
                                    <p:anim calcmode="lin" valueType="num">
                                      <p:cBhvr>
                                        <p:cTn id="77"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8"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9"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80"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81"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82" dur="13">
                                          <p:stCondLst>
                                            <p:cond delay="325"/>
                                          </p:stCondLst>
                                        </p:cTn>
                                        <p:tgtEl>
                                          <p:spTgt spid="20"/>
                                        </p:tgtEl>
                                      </p:cBhvr>
                                      <p:to x="100000" y="60000"/>
                                    </p:animScale>
                                    <p:animScale>
                                      <p:cBhvr>
                                        <p:cTn id="83" dur="83" decel="50000">
                                          <p:stCondLst>
                                            <p:cond delay="338"/>
                                          </p:stCondLst>
                                        </p:cTn>
                                        <p:tgtEl>
                                          <p:spTgt spid="20"/>
                                        </p:tgtEl>
                                      </p:cBhvr>
                                      <p:to x="100000" y="100000"/>
                                    </p:animScale>
                                    <p:animScale>
                                      <p:cBhvr>
                                        <p:cTn id="84" dur="13">
                                          <p:stCondLst>
                                            <p:cond delay="656"/>
                                          </p:stCondLst>
                                        </p:cTn>
                                        <p:tgtEl>
                                          <p:spTgt spid="20"/>
                                        </p:tgtEl>
                                      </p:cBhvr>
                                      <p:to x="100000" y="80000"/>
                                    </p:animScale>
                                    <p:animScale>
                                      <p:cBhvr>
                                        <p:cTn id="85" dur="83" decel="50000">
                                          <p:stCondLst>
                                            <p:cond delay="669"/>
                                          </p:stCondLst>
                                        </p:cTn>
                                        <p:tgtEl>
                                          <p:spTgt spid="20"/>
                                        </p:tgtEl>
                                      </p:cBhvr>
                                      <p:to x="100000" y="100000"/>
                                    </p:animScale>
                                    <p:animScale>
                                      <p:cBhvr>
                                        <p:cTn id="86" dur="13">
                                          <p:stCondLst>
                                            <p:cond delay="821"/>
                                          </p:stCondLst>
                                        </p:cTn>
                                        <p:tgtEl>
                                          <p:spTgt spid="20"/>
                                        </p:tgtEl>
                                      </p:cBhvr>
                                      <p:to x="100000" y="90000"/>
                                    </p:animScale>
                                    <p:animScale>
                                      <p:cBhvr>
                                        <p:cTn id="87" dur="83" decel="50000">
                                          <p:stCondLst>
                                            <p:cond delay="834"/>
                                          </p:stCondLst>
                                        </p:cTn>
                                        <p:tgtEl>
                                          <p:spTgt spid="20"/>
                                        </p:tgtEl>
                                      </p:cBhvr>
                                      <p:to x="100000" y="100000"/>
                                    </p:animScale>
                                    <p:animScale>
                                      <p:cBhvr>
                                        <p:cTn id="88" dur="13">
                                          <p:stCondLst>
                                            <p:cond delay="904"/>
                                          </p:stCondLst>
                                        </p:cTn>
                                        <p:tgtEl>
                                          <p:spTgt spid="20"/>
                                        </p:tgtEl>
                                      </p:cBhvr>
                                      <p:to x="100000" y="95000"/>
                                    </p:animScale>
                                    <p:animScale>
                                      <p:cBhvr>
                                        <p:cTn id="89" dur="83" decel="50000">
                                          <p:stCondLst>
                                            <p:cond delay="917"/>
                                          </p:stCondLst>
                                        </p:cTn>
                                        <p:tgtEl>
                                          <p:spTgt spid="20"/>
                                        </p:tgtEl>
                                      </p:cBhvr>
                                      <p:to x="100000" y="100000"/>
                                    </p:animScale>
                                  </p:childTnLst>
                                </p:cTn>
                              </p:par>
                            </p:childTnLst>
                          </p:cTn>
                        </p:par>
                        <p:par>
                          <p:cTn id="90" fill="hold">
                            <p:stCondLst>
                              <p:cond delay="10000"/>
                            </p:stCondLst>
                            <p:childTnLst>
                              <p:par>
                                <p:cTn id="91" presetID="26" presetClass="entr" presetSubtype="0" fill="hold"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down)">
                                      <p:cBhvr>
                                        <p:cTn id="93" dur="290">
                                          <p:stCondLst>
                                            <p:cond delay="0"/>
                                          </p:stCondLst>
                                        </p:cTn>
                                        <p:tgtEl>
                                          <p:spTgt spid="21"/>
                                        </p:tgtEl>
                                      </p:cBhvr>
                                    </p:animEffect>
                                    <p:anim calcmode="lin" valueType="num">
                                      <p:cBhvr>
                                        <p:cTn id="94"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5"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6"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97"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98"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99" dur="13">
                                          <p:stCondLst>
                                            <p:cond delay="325"/>
                                          </p:stCondLst>
                                        </p:cTn>
                                        <p:tgtEl>
                                          <p:spTgt spid="21"/>
                                        </p:tgtEl>
                                      </p:cBhvr>
                                      <p:to x="100000" y="60000"/>
                                    </p:animScale>
                                    <p:animScale>
                                      <p:cBhvr>
                                        <p:cTn id="100" dur="83" decel="50000">
                                          <p:stCondLst>
                                            <p:cond delay="338"/>
                                          </p:stCondLst>
                                        </p:cTn>
                                        <p:tgtEl>
                                          <p:spTgt spid="21"/>
                                        </p:tgtEl>
                                      </p:cBhvr>
                                      <p:to x="100000" y="100000"/>
                                    </p:animScale>
                                    <p:animScale>
                                      <p:cBhvr>
                                        <p:cTn id="101" dur="13">
                                          <p:stCondLst>
                                            <p:cond delay="656"/>
                                          </p:stCondLst>
                                        </p:cTn>
                                        <p:tgtEl>
                                          <p:spTgt spid="21"/>
                                        </p:tgtEl>
                                      </p:cBhvr>
                                      <p:to x="100000" y="80000"/>
                                    </p:animScale>
                                    <p:animScale>
                                      <p:cBhvr>
                                        <p:cTn id="102" dur="83" decel="50000">
                                          <p:stCondLst>
                                            <p:cond delay="669"/>
                                          </p:stCondLst>
                                        </p:cTn>
                                        <p:tgtEl>
                                          <p:spTgt spid="21"/>
                                        </p:tgtEl>
                                      </p:cBhvr>
                                      <p:to x="100000" y="100000"/>
                                    </p:animScale>
                                    <p:animScale>
                                      <p:cBhvr>
                                        <p:cTn id="103" dur="13">
                                          <p:stCondLst>
                                            <p:cond delay="821"/>
                                          </p:stCondLst>
                                        </p:cTn>
                                        <p:tgtEl>
                                          <p:spTgt spid="21"/>
                                        </p:tgtEl>
                                      </p:cBhvr>
                                      <p:to x="100000" y="90000"/>
                                    </p:animScale>
                                    <p:animScale>
                                      <p:cBhvr>
                                        <p:cTn id="104" dur="83" decel="50000">
                                          <p:stCondLst>
                                            <p:cond delay="834"/>
                                          </p:stCondLst>
                                        </p:cTn>
                                        <p:tgtEl>
                                          <p:spTgt spid="21"/>
                                        </p:tgtEl>
                                      </p:cBhvr>
                                      <p:to x="100000" y="100000"/>
                                    </p:animScale>
                                    <p:animScale>
                                      <p:cBhvr>
                                        <p:cTn id="105" dur="13">
                                          <p:stCondLst>
                                            <p:cond delay="904"/>
                                          </p:stCondLst>
                                        </p:cTn>
                                        <p:tgtEl>
                                          <p:spTgt spid="21"/>
                                        </p:tgtEl>
                                      </p:cBhvr>
                                      <p:to x="100000" y="95000"/>
                                    </p:animScale>
                                    <p:animScale>
                                      <p:cBhvr>
                                        <p:cTn id="106" dur="83" decel="50000">
                                          <p:stCondLst>
                                            <p:cond delay="917"/>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23462" y="2947097"/>
            <a:ext cx="3583032" cy="110799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6600" b="1" dirty="0">
                <a:solidFill>
                  <a:srgbClr val="000000">
                    <a:lumMod val="75000"/>
                    <a:lumOff val="25000"/>
                  </a:srgbClr>
                </a:solidFill>
                <a:cs typeface="+mn-ea"/>
                <a:sym typeface="+mn-lt"/>
              </a:rPr>
              <a:t>汇报发言</a:t>
            </a:r>
          </a:p>
        </p:txBody>
      </p:sp>
      <p:sp>
        <p:nvSpPr>
          <p:cNvPr id="3" name="文本框 2"/>
          <p:cNvSpPr txBox="1"/>
          <p:nvPr/>
        </p:nvSpPr>
        <p:spPr>
          <a:xfrm>
            <a:off x="4147235" y="4196863"/>
            <a:ext cx="4535487" cy="52322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sp>
        <p:nvSpPr>
          <p:cNvPr id="4" name="文本框 3"/>
          <p:cNvSpPr txBox="1"/>
          <p:nvPr/>
        </p:nvSpPr>
        <p:spPr>
          <a:xfrm>
            <a:off x="5988419" y="1611856"/>
            <a:ext cx="1037463" cy="1107996"/>
          </a:xfrm>
          <a:prstGeom prst="rect">
            <a:avLst/>
          </a:prstGeom>
          <a:noFill/>
        </p:spPr>
        <p:txBody>
          <a:bodyPr wrap="none" rtlCol="0">
            <a:spAutoFit/>
            <a:scene3d>
              <a:camera prst="orthographicFront"/>
              <a:lightRig rig="threePt" dir="t"/>
            </a:scene3d>
            <a:sp3d contourW="12700"/>
          </a:bodyPr>
          <a:lstStyle/>
          <a:p>
            <a:pPr lvl="0">
              <a:defRPr/>
            </a:pPr>
            <a:r>
              <a:rPr lang="en-US" altLang="zh-CN" sz="6600" b="1" dirty="0">
                <a:solidFill>
                  <a:schemeClr val="accent6"/>
                </a:solidFill>
                <a:cs typeface="+mn-ea"/>
                <a:sym typeface="+mn-lt"/>
              </a:rPr>
              <a:t>02</a:t>
            </a:r>
          </a:p>
        </p:txBody>
      </p:sp>
      <p:cxnSp>
        <p:nvCxnSpPr>
          <p:cNvPr id="5" name="直接连接符 4"/>
          <p:cNvCxnSpPr/>
          <p:nvPr/>
        </p:nvCxnSpPr>
        <p:spPr>
          <a:xfrm>
            <a:off x="5660401" y="2928418"/>
            <a:ext cx="1509155" cy="0"/>
          </a:xfrm>
          <a:prstGeom prst="line">
            <a:avLst/>
          </a:prstGeom>
          <a:ln w="38100"/>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down)">
                                      <p:cBhvr>
                                        <p:cTn id="18" dur="500"/>
                                        <p:tgtEl>
                                          <p:spTgt spid="2"/>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5063149" y="447800"/>
            <a:ext cx="2441694" cy="769441"/>
          </a:xfrm>
          <a:prstGeom prst="rect">
            <a:avLst/>
          </a:prstGeom>
        </p:spPr>
        <p:txBody>
          <a:bodyPr wrap="none">
            <a:spAutoFit/>
          </a:bodyPr>
          <a:lstStyle/>
          <a:p>
            <a:r>
              <a:rPr lang="zh-CN" altLang="en-US" sz="4400" dirty="0">
                <a:solidFill>
                  <a:schemeClr val="tx1">
                    <a:lumMod val="65000"/>
                    <a:lumOff val="35000"/>
                  </a:schemeClr>
                </a:solidFill>
                <a:cs typeface="+mn-ea"/>
                <a:sym typeface="+mn-lt"/>
              </a:rPr>
              <a:t>汇报发言</a:t>
            </a:r>
          </a:p>
        </p:txBody>
      </p:sp>
      <p:sp>
        <p:nvSpPr>
          <p:cNvPr id="13" name="矩形 12"/>
          <p:cNvSpPr/>
          <p:nvPr/>
        </p:nvSpPr>
        <p:spPr>
          <a:xfrm>
            <a:off x="2247090" y="2082252"/>
            <a:ext cx="8492124" cy="3479607"/>
          </a:xfrm>
          <a:prstGeom prst="rect">
            <a:avLst/>
          </a:prstGeom>
        </p:spPr>
        <p:txBody>
          <a:bodyPr wrap="square">
            <a:spAutoFit/>
          </a:bodyPr>
          <a:lstStyle/>
          <a:p>
            <a:pPr indent="209550">
              <a:lnSpc>
                <a:spcPct val="150000"/>
              </a:lnSpc>
              <a:spcAft>
                <a:spcPts val="1000"/>
              </a:spcAft>
            </a:pPr>
            <a:r>
              <a:rPr lang="zh-CN" altLang="en-US" dirty="0">
                <a:solidFill>
                  <a:schemeClr val="tx1">
                    <a:lumMod val="65000"/>
                    <a:lumOff val="35000"/>
                  </a:schemeClr>
                </a:solidFill>
                <a:effectLst/>
                <a:cs typeface="+mn-ea"/>
                <a:sym typeface="+mn-lt"/>
              </a:rPr>
              <a:t>   </a:t>
            </a:r>
            <a:r>
              <a:rPr lang="zh-CN" altLang="zh-CN" dirty="0">
                <a:solidFill>
                  <a:schemeClr val="tx1">
                    <a:lumMod val="65000"/>
                    <a:lumOff val="35000"/>
                  </a:schemeClr>
                </a:solidFill>
                <a:effectLst/>
                <a:cs typeface="+mn-ea"/>
                <a:sym typeface="+mn-lt"/>
              </a:rPr>
              <a:t>你们好！首先我代表本班的几位老师对你们的到来表示热烈的欢迎和衷心的感谢。感谢你们能在百忙之中抽出时间来参加宝贝的“期末成果汇报活动”，感谢你们一学期来对我们工作的配合和帮助！时间过得真快，宝贝们升上大班已有半年了，本学期我们开展了形式多样、生动有趣的教育教学活动，经过一学期的学习、生活，宝贝学会了不少本领，在各方面都有了不同程度的进步。</a:t>
            </a:r>
            <a:r>
              <a:rPr lang="zh-CN" altLang="zh-CN" dirty="0">
                <a:solidFill>
                  <a:schemeClr val="tx1">
                    <a:lumMod val="65000"/>
                    <a:lumOff val="35000"/>
                  </a:schemeClr>
                </a:solidFill>
                <a:cs typeface="+mn-ea"/>
                <a:sym typeface="+mn-lt"/>
              </a:rPr>
              <a:t>今天我们相聚在小</a:t>
            </a:r>
            <a:r>
              <a:rPr lang="en-US" altLang="zh-CN" dirty="0">
                <a:solidFill>
                  <a:schemeClr val="tx1">
                    <a:lumMod val="65000"/>
                    <a:lumOff val="35000"/>
                  </a:schemeClr>
                </a:solidFill>
                <a:cs typeface="+mn-ea"/>
                <a:sym typeface="+mn-lt"/>
              </a:rPr>
              <a:t>2</a:t>
            </a:r>
            <a:r>
              <a:rPr lang="zh-CN" altLang="zh-CN" dirty="0">
                <a:solidFill>
                  <a:schemeClr val="tx1">
                    <a:lumMod val="65000"/>
                    <a:lumOff val="35000"/>
                  </a:schemeClr>
                </a:solidFill>
                <a:cs typeface="+mn-ea"/>
                <a:sym typeface="+mn-lt"/>
              </a:rPr>
              <a:t>班，只因为有一个共同的目标、共同的心愿，那就是“一切为了孩子”。谢谢你们对我们工作的支持和理解。</a:t>
            </a:r>
            <a:endParaRPr lang="zh-CN" altLang="zh-CN" dirty="0">
              <a:solidFill>
                <a:schemeClr val="tx1">
                  <a:lumMod val="65000"/>
                  <a:lumOff val="35000"/>
                </a:schemeClr>
              </a:solidFill>
              <a:effectLst/>
              <a:cs typeface="+mn-ea"/>
              <a:sym typeface="+mn-lt"/>
            </a:endParaRPr>
          </a:p>
          <a:p>
            <a:pPr indent="209550">
              <a:lnSpc>
                <a:spcPct val="150000"/>
              </a:lnSpc>
              <a:spcAft>
                <a:spcPts val="1000"/>
              </a:spcAft>
            </a:pPr>
            <a:r>
              <a:rPr lang="zh-CN" altLang="zh-CN" dirty="0">
                <a:solidFill>
                  <a:schemeClr val="tx1">
                    <a:lumMod val="65000"/>
                    <a:lumOff val="35000"/>
                  </a:schemeClr>
                </a:solidFill>
                <a:cs typeface="+mn-ea"/>
                <a:sym typeface="+mn-lt"/>
              </a:rPr>
              <a:t>接下来请您欣赏孩子们的精彩表演，让我们共同见证孩子的进步！</a:t>
            </a:r>
            <a:endParaRPr lang="zh-CN" altLang="zh-CN" dirty="0">
              <a:solidFill>
                <a:schemeClr val="tx1">
                  <a:lumMod val="65000"/>
                  <a:lumOff val="35000"/>
                </a:schemeClr>
              </a:solidFill>
              <a:effectLst/>
              <a:cs typeface="+mn-ea"/>
              <a:sym typeface="+mn-lt"/>
            </a:endParaRPr>
          </a:p>
        </p:txBody>
      </p:sp>
      <p:sp>
        <p:nvSpPr>
          <p:cNvPr id="14" name="矩形 13"/>
          <p:cNvSpPr/>
          <p:nvPr/>
        </p:nvSpPr>
        <p:spPr>
          <a:xfrm>
            <a:off x="2357416" y="1450483"/>
            <a:ext cx="3268844" cy="523220"/>
          </a:xfrm>
          <a:prstGeom prst="rect">
            <a:avLst/>
          </a:prstGeom>
        </p:spPr>
        <p:txBody>
          <a:bodyPr wrap="none">
            <a:spAutoFit/>
          </a:bodyPr>
          <a:lstStyle/>
          <a:p>
            <a:pPr indent="209550">
              <a:spcAft>
                <a:spcPts val="1000"/>
              </a:spcAft>
            </a:pPr>
            <a:r>
              <a:rPr lang="zh-CN" altLang="zh-CN" sz="2800" dirty="0">
                <a:solidFill>
                  <a:srgbClr val="3CB035"/>
                </a:solidFill>
                <a:effectLst/>
                <a:cs typeface="+mn-ea"/>
                <a:sym typeface="+mn-lt"/>
              </a:rPr>
              <a:t>尊敬的各位家长：</a:t>
            </a:r>
            <a:endParaRPr lang="en-US" altLang="zh-CN" sz="2800" dirty="0">
              <a:solidFill>
                <a:srgbClr val="3CB035"/>
              </a:solidFill>
              <a:effectLst/>
              <a:cs typeface="+mn-ea"/>
              <a:sym typeface="+mn-lt"/>
            </a:endParaRPr>
          </a:p>
        </p:txBody>
      </p:sp>
      <p:pic>
        <p:nvPicPr>
          <p:cNvPr id="5" name="图片 4"/>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729924" y="579138"/>
            <a:ext cx="465813" cy="50676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23462" y="2947097"/>
            <a:ext cx="3583032" cy="110799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6600" b="1" dirty="0">
                <a:solidFill>
                  <a:srgbClr val="000000">
                    <a:lumMod val="75000"/>
                    <a:lumOff val="25000"/>
                  </a:srgbClr>
                </a:solidFill>
                <a:cs typeface="+mn-ea"/>
                <a:sym typeface="+mn-lt"/>
              </a:rPr>
              <a:t>汇报活动</a:t>
            </a:r>
          </a:p>
        </p:txBody>
      </p:sp>
      <p:sp>
        <p:nvSpPr>
          <p:cNvPr id="3" name="文本框 2"/>
          <p:cNvSpPr txBox="1"/>
          <p:nvPr/>
        </p:nvSpPr>
        <p:spPr>
          <a:xfrm>
            <a:off x="4147235" y="4196863"/>
            <a:ext cx="4535487" cy="52322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sp>
        <p:nvSpPr>
          <p:cNvPr id="4" name="文本框 3"/>
          <p:cNvSpPr txBox="1"/>
          <p:nvPr/>
        </p:nvSpPr>
        <p:spPr>
          <a:xfrm>
            <a:off x="5988419" y="1611856"/>
            <a:ext cx="1037463" cy="1107996"/>
          </a:xfrm>
          <a:prstGeom prst="rect">
            <a:avLst/>
          </a:prstGeom>
          <a:noFill/>
        </p:spPr>
        <p:txBody>
          <a:bodyPr wrap="none" rtlCol="0">
            <a:spAutoFit/>
            <a:scene3d>
              <a:camera prst="orthographicFront"/>
              <a:lightRig rig="threePt" dir="t"/>
            </a:scene3d>
            <a:sp3d contourW="12700"/>
          </a:bodyPr>
          <a:lstStyle/>
          <a:p>
            <a:pPr lvl="0">
              <a:defRPr/>
            </a:pPr>
            <a:r>
              <a:rPr lang="en-US" altLang="zh-CN" sz="6600" b="1" dirty="0">
                <a:solidFill>
                  <a:schemeClr val="accent6"/>
                </a:solidFill>
                <a:cs typeface="+mn-ea"/>
                <a:sym typeface="+mn-lt"/>
              </a:rPr>
              <a:t>03</a:t>
            </a:r>
          </a:p>
        </p:txBody>
      </p:sp>
      <p:cxnSp>
        <p:nvCxnSpPr>
          <p:cNvPr id="5" name="直接连接符 4"/>
          <p:cNvCxnSpPr/>
          <p:nvPr/>
        </p:nvCxnSpPr>
        <p:spPr>
          <a:xfrm>
            <a:off x="5660401" y="2928418"/>
            <a:ext cx="1509155" cy="0"/>
          </a:xfrm>
          <a:prstGeom prst="line">
            <a:avLst/>
          </a:prstGeom>
          <a:ln w="38100"/>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down)">
                                      <p:cBhvr>
                                        <p:cTn id="18" dur="500"/>
                                        <p:tgtEl>
                                          <p:spTgt spid="2"/>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07937" y="2240333"/>
            <a:ext cx="7487694" cy="1828386"/>
          </a:xfrm>
          <a:prstGeom prst="rect">
            <a:avLst/>
          </a:prstGeom>
        </p:spPr>
        <p:txBody>
          <a:bodyPr wrap="square">
            <a:spAutoFit/>
          </a:bodyPr>
          <a:lstStyle/>
          <a:p>
            <a:pPr>
              <a:lnSpc>
                <a:spcPct val="200000"/>
              </a:lnSpc>
            </a:pPr>
            <a:r>
              <a:rPr lang="zh-CN" altLang="zh-CN" sz="2000" dirty="0">
                <a:solidFill>
                  <a:schemeClr val="tx1">
                    <a:lumMod val="75000"/>
                    <a:lumOff val="25000"/>
                  </a:schemeClr>
                </a:solidFill>
                <a:effectLst/>
                <a:cs typeface="+mn-ea"/>
                <a:sym typeface="+mn-lt"/>
              </a:rPr>
              <a:t>集体演唱《祖国祖国多美丽》：“各位爸爸妈妈，我们宝贝一个学期下来学到了可多的本领啦，现在有请宝贝们献上一首好听的歌曲《祖国祖国多美丽》，请爸爸妈妈跟着歌曲节奏打节拍。 </a:t>
            </a:r>
            <a:endParaRPr lang="zh-CN" altLang="en-US" sz="2000" dirty="0">
              <a:solidFill>
                <a:schemeClr val="tx1">
                  <a:lumMod val="75000"/>
                  <a:lumOff val="25000"/>
                </a:schemeClr>
              </a:solidFill>
              <a:cs typeface="+mn-ea"/>
              <a:sym typeface="+mn-lt"/>
            </a:endParaRPr>
          </a:p>
        </p:txBody>
      </p:sp>
      <p:sp>
        <p:nvSpPr>
          <p:cNvPr id="9" name="文本框 8"/>
          <p:cNvSpPr txBox="1"/>
          <p:nvPr/>
        </p:nvSpPr>
        <p:spPr>
          <a:xfrm>
            <a:off x="4974539" y="682071"/>
            <a:ext cx="2242922" cy="70788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4000" b="1" dirty="0">
                <a:solidFill>
                  <a:srgbClr val="000000">
                    <a:lumMod val="75000"/>
                    <a:lumOff val="25000"/>
                  </a:srgbClr>
                </a:solidFill>
                <a:cs typeface="+mn-ea"/>
                <a:sym typeface="+mn-lt"/>
              </a:rPr>
              <a:t>汇报活动</a:t>
            </a:r>
          </a:p>
        </p:txBody>
      </p:sp>
      <p:sp>
        <p:nvSpPr>
          <p:cNvPr id="12" name="文本框 11"/>
          <p:cNvSpPr txBox="1"/>
          <p:nvPr/>
        </p:nvSpPr>
        <p:spPr>
          <a:xfrm>
            <a:off x="4615759" y="1389957"/>
            <a:ext cx="3272050"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12729">
            <a:off x="5848678" y="4775191"/>
            <a:ext cx="1186572" cy="10491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1"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992594" y="3075041"/>
            <a:ext cx="4801314" cy="1384995"/>
          </a:xfrm>
          <a:prstGeom prst="rect">
            <a:avLst/>
          </a:prstGeom>
          <a:noFill/>
        </p:spPr>
        <p:txBody>
          <a:bodyPr wrap="none" rtlCol="0">
            <a:spAutoFit/>
          </a:bodyPr>
          <a:lstStyle/>
          <a:p>
            <a:r>
              <a:rPr kumimoji="1" lang="zh-CN" altLang="zh-CN" sz="3600" dirty="0">
                <a:ln w="3175">
                  <a:noFill/>
                </a:ln>
                <a:solidFill>
                  <a:schemeClr val="accent6"/>
                </a:solidFill>
                <a:cs typeface="+mn-ea"/>
                <a:sym typeface="+mn-lt"/>
              </a:rPr>
              <a:t>一起欣赏舞蹈</a:t>
            </a:r>
            <a:endParaRPr kumimoji="1" lang="en-US" altLang="zh-CN" sz="3600" dirty="0">
              <a:ln w="3175">
                <a:noFill/>
              </a:ln>
              <a:solidFill>
                <a:schemeClr val="accent6"/>
              </a:solidFill>
              <a:cs typeface="+mn-ea"/>
              <a:sym typeface="+mn-lt"/>
            </a:endParaRPr>
          </a:p>
          <a:p>
            <a:r>
              <a:rPr kumimoji="1" lang="zh-CN" altLang="zh-CN" sz="4800" dirty="0">
                <a:ln w="3175">
                  <a:noFill/>
                </a:ln>
                <a:solidFill>
                  <a:schemeClr val="accent6"/>
                </a:solidFill>
                <a:cs typeface="+mn-ea"/>
                <a:sym typeface="+mn-lt"/>
              </a:rPr>
              <a:t>《向快乐出发》 </a:t>
            </a:r>
            <a:endParaRPr kumimoji="1" lang="zh-CN" altLang="en-US" sz="4800" dirty="0">
              <a:ln w="3175">
                <a:noFill/>
              </a:ln>
              <a:solidFill>
                <a:schemeClr val="accent6"/>
              </a:solidFill>
              <a:cs typeface="+mn-ea"/>
              <a:sym typeface="+mn-lt"/>
            </a:endParaRPr>
          </a:p>
        </p:txBody>
      </p:sp>
      <p:sp>
        <p:nvSpPr>
          <p:cNvPr id="8" name="文本框 7"/>
          <p:cNvSpPr txBox="1"/>
          <p:nvPr/>
        </p:nvSpPr>
        <p:spPr>
          <a:xfrm>
            <a:off x="4974539" y="682071"/>
            <a:ext cx="2242922" cy="707886"/>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4000" b="1" dirty="0">
                <a:solidFill>
                  <a:srgbClr val="000000">
                    <a:lumMod val="75000"/>
                    <a:lumOff val="25000"/>
                  </a:srgbClr>
                </a:solidFill>
                <a:cs typeface="+mn-ea"/>
                <a:sym typeface="+mn-lt"/>
              </a:rPr>
              <a:t>汇报活动</a:t>
            </a:r>
          </a:p>
        </p:txBody>
      </p:sp>
      <p:sp>
        <p:nvSpPr>
          <p:cNvPr id="9" name="文本框 8"/>
          <p:cNvSpPr txBox="1"/>
          <p:nvPr/>
        </p:nvSpPr>
        <p:spPr>
          <a:xfrm>
            <a:off x="4615759" y="1389957"/>
            <a:ext cx="3272050" cy="36933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lumMod val="65000"/>
                  </a:prstClr>
                </a:solidFill>
                <a:effectLst/>
                <a:uLnTx/>
                <a:uFillTx/>
                <a:cs typeface="+mn-ea"/>
                <a:sym typeface="+mn-lt"/>
              </a:rPr>
              <a:t>The user can demonstrate on a projector or computer, or print the presentation</a:t>
            </a: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23388" t="8794" r="25625" b="6809"/>
          <a:stretch>
            <a:fillRect/>
          </a:stretch>
        </p:blipFill>
        <p:spPr>
          <a:xfrm>
            <a:off x="6347428" y="1817877"/>
            <a:ext cx="3122579" cy="365016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bmviown">
      <a:majorFont>
        <a:latin typeface="inpin ruiyuanti"/>
        <a:ea typeface="inpin ruiyuanti"/>
        <a:cs typeface=""/>
      </a:majorFont>
      <a:minorFont>
        <a:latin typeface="inpin ruiyuanti"/>
        <a:ea typeface="inpin ruiyuant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宽屏</PresentationFormat>
  <Paragraphs>124</Paragraphs>
  <Slides>22</Slides>
  <Notes>9</Notes>
  <HiddenSlides>0</HiddenSlides>
  <MMClips>1</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22</vt:i4>
      </vt:variant>
    </vt:vector>
  </HeadingPairs>
  <TitlesOfParts>
    <vt:vector size="26" baseType="lpstr">
      <vt:lpstr>inpin ruiyuanti</vt:lpstr>
      <vt:lpstr>等线</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36951</dc:creator>
  <cp:lastModifiedBy>天 下</cp:lastModifiedBy>
  <cp:revision>30</cp:revision>
  <dcterms:created xsi:type="dcterms:W3CDTF">2019-12-10T15:07:00Z</dcterms:created>
  <dcterms:modified xsi:type="dcterms:W3CDTF">2021-03-04T02:29:15Z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