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397" r:id="rId4"/>
    <p:sldId id="260" r:id="rId5"/>
    <p:sldId id="410" r:id="rId6"/>
    <p:sldId id="411" r:id="rId7"/>
    <p:sldId id="412" r:id="rId8"/>
    <p:sldId id="416" r:id="rId9"/>
    <p:sldId id="417" r:id="rId10"/>
    <p:sldId id="398" r:id="rId11"/>
    <p:sldId id="413" r:id="rId12"/>
    <p:sldId id="399" r:id="rId13"/>
    <p:sldId id="414" r:id="rId14"/>
    <p:sldId id="415" r:id="rId15"/>
    <p:sldId id="418" r:id="rId16"/>
    <p:sldId id="409" r:id="rId17"/>
    <p:sldId id="287" r:id="rId18"/>
    <p:sldId id="40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E9A"/>
    <a:srgbClr val="80DEEA"/>
    <a:srgbClr val="FF8100"/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2EE7C11C-A6DF-4B8B-9CF7-1C9A90B7148B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18E00A45-4861-4D99-8B2A-35867D893A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63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4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4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42.png"/><Relationship Id="rId5" Type="http://schemas.openxmlformats.org/officeDocument/2006/relationships/tags" Target="../tags/tag41.xml"/><Relationship Id="rId10" Type="http://schemas.openxmlformats.org/officeDocument/2006/relationships/image" Target="../media/image41.png"/><Relationship Id="rId4" Type="http://schemas.openxmlformats.org/officeDocument/2006/relationships/tags" Target="../tags/tag40.xml"/><Relationship Id="rId9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4.png"/><Relationship Id="rId5" Type="http://schemas.openxmlformats.org/officeDocument/2006/relationships/tags" Target="../tags/tag13.xml"/><Relationship Id="rId10" Type="http://schemas.openxmlformats.org/officeDocument/2006/relationships/image" Target="../media/image3.png"/><Relationship Id="rId4" Type="http://schemas.openxmlformats.org/officeDocument/2006/relationships/tags" Target="../tags/tag1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A-图片 109">
            <a:extLst>
              <a:ext uri="{FF2B5EF4-FFF2-40B4-BE49-F238E27FC236}">
                <a16:creationId xmlns:a16="http://schemas.microsoft.com/office/drawing/2014/main" id="{77BF0DBE-DBE8-45C0-95BF-2C376BBD5D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/>
        </p:blipFill>
        <p:spPr>
          <a:xfrm>
            <a:off x="0" y="3357593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6" name="PA-任意多边形 85">
            <a:extLst>
              <a:ext uri="{FF2B5EF4-FFF2-40B4-BE49-F238E27FC236}">
                <a16:creationId xmlns:a16="http://schemas.microsoft.com/office/drawing/2014/main" id="{E2897BA3-4FA6-47B4-8A3B-29729FE3BD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1355321">
            <a:off x="-12798" y="3245673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91" name="PA-任意多边形 90">
            <a:extLst>
              <a:ext uri="{FF2B5EF4-FFF2-40B4-BE49-F238E27FC236}">
                <a16:creationId xmlns:a16="http://schemas.microsoft.com/office/drawing/2014/main" id="{C222DAE3-2345-4D3F-9079-E8219776477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11" name="PA-形状 40">
            <a:extLst>
              <a:ext uri="{FF2B5EF4-FFF2-40B4-BE49-F238E27FC236}">
                <a16:creationId xmlns:a16="http://schemas.microsoft.com/office/drawing/2014/main" id="{B94F7ED4-4EBF-4F90-B096-94DEC153B8D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61718" y="3130236"/>
            <a:ext cx="4565494" cy="338554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r>
              <a:rPr lang="zh-CN" altLang="en-US" sz="16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  </a:t>
            </a:r>
            <a:r>
              <a:rPr lang="zh-CN" altLang="en-US" sz="16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" name="PA-矩形 111">
            <a:extLst>
              <a:ext uri="{FF2B5EF4-FFF2-40B4-BE49-F238E27FC236}">
                <a16:creationId xmlns:a16="http://schemas.microsoft.com/office/drawing/2014/main" id="{D87B7ECF-0C68-4FC8-BC47-3257E9662A4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532690" y="1175658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PA-矩形 112">
            <a:extLst>
              <a:ext uri="{FF2B5EF4-FFF2-40B4-BE49-F238E27FC236}">
                <a16:creationId xmlns:a16="http://schemas.microsoft.com/office/drawing/2014/main" id="{E391834A-106F-40C6-AF74-9B329323270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474634" y="1770485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二次根式</a:t>
            </a:r>
            <a:endParaRPr lang="en-US" altLang="zh-CN" sz="6600" dirty="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4" name="PA-矩形 113">
            <a:extLst>
              <a:ext uri="{FF2B5EF4-FFF2-40B4-BE49-F238E27FC236}">
                <a16:creationId xmlns:a16="http://schemas.microsoft.com/office/drawing/2014/main" id="{B8A55112-829D-4BD6-89DE-7880BCE4B14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722878" y="216832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（二次根式性质）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PA-直接连接符 2">
            <a:extLst>
              <a:ext uri="{FF2B5EF4-FFF2-40B4-BE49-F238E27FC236}">
                <a16:creationId xmlns:a16="http://schemas.microsoft.com/office/drawing/2014/main" id="{45E57A04-8892-406A-B186-E2F9FC270CC4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1605260" y="2936537"/>
            <a:ext cx="964331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9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91" grpId="0" animBg="1"/>
          <p:bldP spid="111" grpId="0" animBg="1"/>
          <p:bldP spid="112" grpId="0"/>
          <p:bldP spid="113" grpId="0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91" grpId="0" animBg="1"/>
          <p:bldP spid="111" grpId="0" animBg="1"/>
          <p:bldP spid="112" grpId="0"/>
          <p:bldP spid="113" grpId="0"/>
          <p:bldP spid="1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C222DAE3-2345-4D3F-9079-E82197764778}"/>
              </a:ext>
            </a:extLst>
          </p:cNvPr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87B7ECF-0C68-4FC8-BC47-3257E9662A4A}"/>
              </a:ext>
            </a:extLst>
          </p:cNvPr>
          <p:cNvSpPr/>
          <p:nvPr/>
        </p:nvSpPr>
        <p:spPr>
          <a:xfrm>
            <a:off x="5780840" y="2387025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02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391834A-106F-40C6-AF74-9B3293232701}"/>
              </a:ext>
            </a:extLst>
          </p:cNvPr>
          <p:cNvSpPr/>
          <p:nvPr/>
        </p:nvSpPr>
        <p:spPr>
          <a:xfrm>
            <a:off x="5722784" y="3121803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练一练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99B4A2B-6B10-41C2-8808-7AEC2CA61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0066" y="1558361"/>
            <a:ext cx="3700774" cy="37007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E177BA-00EB-45F3-9C1E-B682EAC332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/>
        </p:blipFill>
        <p:spPr>
          <a:xfrm>
            <a:off x="0" y="5031616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D7751956-E172-4E4C-9F18-2F72DF4BA306}"/>
              </a:ext>
            </a:extLst>
          </p:cNvPr>
          <p:cNvSpPr/>
          <p:nvPr/>
        </p:nvSpPr>
        <p:spPr>
          <a:xfrm rot="21355321">
            <a:off x="-12798" y="4919696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580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8347091" cy="1137512"/>
            <a:chOff x="611701" y="260323"/>
            <a:chExt cx="8347091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6574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探索与提高（区别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(√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𝑎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)^2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和√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𝑎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^2 )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6354FD0C-FF49-4A1B-9A5C-61BE411D0B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967987"/>
                  </p:ext>
                </p:extLst>
              </p:nvPr>
            </p:nvGraphicFramePr>
            <p:xfrm>
              <a:off x="2266478" y="2396205"/>
              <a:ext cx="6096000" cy="2556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43948213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5466670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33476642"/>
                        </a:ext>
                      </a:extLst>
                    </a:gridCol>
                  </a:tblGrid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CN" altLang="en-US" sz="1800" i="1" smtClean="0">
                                        <a:ln w="6350"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en-US" sz="1800" i="1" smtClean="0">
                                            <a:ln w="6350"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zh-CN" altLang="en-US" sz="1800" i="1" smtClean="0">
                                                <a:ln w="6350"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zh-CN" altLang="en-US" sz="1800" b="0" i="1" smtClean="0">
                                                <a:ln w="6350"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zh-CN" altLang="en-US" sz="1800" b="0" i="0" smtClean="0">
                                        <a:ln w="6350"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sz="1800" i="1" smtClean="0">
                                        <a:ln w="6350"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en-US" sz="1800" i="1" smtClean="0">
                                            <a:ln w="6350"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800" b="0" i="1" smtClean="0">
                                            <a:ln w="6350"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zh-CN" altLang="en-US" sz="1800" b="0" i="0" smtClean="0">
                                            <a:ln w="6350"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9243643"/>
                      </a:ext>
                    </a:extLst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从运算顺序看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4826100"/>
                      </a:ext>
                    </a:extLst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从取值范围看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5395909"/>
                      </a:ext>
                    </a:extLst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从运算结果看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1616189"/>
                      </a:ext>
                    </a:extLst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意义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87817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6354FD0C-FF49-4A1B-9A5C-61BE411D0B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967987"/>
                  </p:ext>
                </p:extLst>
              </p:nvPr>
            </p:nvGraphicFramePr>
            <p:xfrm>
              <a:off x="2266478" y="2396205"/>
              <a:ext cx="6096000" cy="2556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43948213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5466670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33476642"/>
                        </a:ext>
                      </a:extLst>
                    </a:gridCol>
                  </a:tblGrid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601" t="-1190" r="-100901" b="-4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1190" r="-599" b="-40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243643"/>
                      </a:ext>
                    </a:extLst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从运算顺序看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4826100"/>
                      </a:ext>
                    </a:extLst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从取值范围看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5395909"/>
                      </a:ext>
                    </a:extLst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从运算结果看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1616189"/>
                      </a:ext>
                    </a:extLst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意义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87817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15">
            <a:extLst>
              <a:ext uri="{FF2B5EF4-FFF2-40B4-BE49-F238E27FC236}">
                <a16:creationId xmlns:a16="http://schemas.microsoft.com/office/drawing/2014/main" id="{64EF0234-6B4A-4939-A412-BE6031201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612" y="2965259"/>
            <a:ext cx="1569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5800" eaLnBrk="1" hangingPunct="1"/>
            <a:r>
              <a:rPr lang="zh-CN" altLang="en-US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先开方 </a:t>
            </a:r>
            <a:r>
              <a:rPr lang="en-US" altLang="zh-CN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 </a:t>
            </a:r>
            <a:r>
              <a:rPr lang="zh-CN" altLang="en-US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后平方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ED54F7F-A6AB-4123-A5E7-CBDDF410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8380" y="2965259"/>
            <a:ext cx="1569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5800" eaLnBrk="1" hangingPunct="1"/>
            <a:r>
              <a:rPr lang="zh-CN" altLang="en-US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先平方 </a:t>
            </a:r>
            <a:r>
              <a:rPr lang="en-US" altLang="zh-CN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 </a:t>
            </a:r>
            <a:r>
              <a:rPr lang="zh-CN" altLang="en-US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后开方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1F538EB-1A0A-4736-8E00-D87897674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216" y="3441596"/>
            <a:ext cx="744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5800" eaLnBrk="1" hangingPunct="1"/>
            <a:r>
              <a:rPr lang="en-US" altLang="zh-CN" sz="20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≥0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CC49D5C-C1A4-4D6B-B247-BB9FB715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243" y="3472374"/>
            <a:ext cx="2219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5800" eaLnBrk="1" hangingPunct="1"/>
            <a:r>
              <a:rPr lang="en-US" altLang="zh-CN" sz="16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取任何实数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BDE07F52-E2E5-4778-9A90-DDAE49935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758" y="3945445"/>
            <a:ext cx="365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5800" eaLnBrk="1" hangingPunct="1"/>
            <a:r>
              <a:rPr lang="en-US" altLang="zh-CN" sz="20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42B647EA-02D1-43C9-9EF1-DC5FD6A0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9" y="3952958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altLang="zh-CN" sz="20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|a|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E6B48-D11E-4032-BA14-C1352ECE2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42" y="4413048"/>
            <a:ext cx="182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5800" eaLnBrk="1" hangingPunct="1"/>
            <a:r>
              <a:rPr lang="zh-CN" altLang="en-US" sz="1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表示一个非负数</a:t>
            </a:r>
            <a:r>
              <a:rPr lang="en-US" altLang="zh-CN" sz="14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 </a:t>
            </a:r>
          </a:p>
          <a:p>
            <a:pPr algn="ctr" defTabSz="685800" eaLnBrk="1" hangingPunct="1"/>
            <a:r>
              <a:rPr lang="zh-CN" altLang="en-US" sz="1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的算术平方根的平方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4A5BF6A8-0630-43D7-B7C6-12D2A7F5E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113" y="4413048"/>
            <a:ext cx="1915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5800" eaLnBrk="1" hangingPunct="1"/>
            <a:r>
              <a:rPr lang="zh-CN" altLang="en-US" sz="1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表示一个实数 </a:t>
            </a:r>
            <a:r>
              <a:rPr lang="en-US" altLang="zh-CN" sz="14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</a:p>
          <a:p>
            <a:pPr algn="ctr" defTabSz="685800" eaLnBrk="1" hangingPunct="1"/>
            <a:r>
              <a:rPr lang="zh-CN" altLang="en-US" sz="1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的平方的算术平方根</a:t>
            </a:r>
          </a:p>
        </p:txBody>
      </p:sp>
    </p:spTree>
    <p:extLst>
      <p:ext uri="{BB962C8B-B14F-4D97-AF65-F5344CB8AC3E}">
        <p14:creationId xmlns:p14="http://schemas.microsoft.com/office/powerpoint/2010/main" val="3991559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0FDBA09-B9F7-48C0-84F6-54F9D03C6997}"/>
                  </a:ext>
                </a:extLst>
              </p:cNvPr>
              <p:cNvSpPr txBox="1"/>
              <p:nvPr/>
            </p:nvSpPr>
            <p:spPr>
              <a:xfrm>
                <a:off x="1366121" y="1507501"/>
                <a:ext cx="2624444" cy="2105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(−5)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3.14−</m:t>
                                </m:r>
                                <m: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0FDBA09-B9F7-48C0-84F6-54F9D03C6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121" y="1507501"/>
                <a:ext cx="2624444" cy="2105256"/>
              </a:xfrm>
              <a:prstGeom prst="rect">
                <a:avLst/>
              </a:prstGeom>
              <a:blipFill>
                <a:blip r:embed="rId5"/>
                <a:stretch>
                  <a:fillRect l="-2320" b="-4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8C4FF6A-4C71-4AF5-AD5D-6742E04397CE}"/>
                  </a:ext>
                </a:extLst>
              </p:cNvPr>
              <p:cNvSpPr/>
              <p:nvPr/>
            </p:nvSpPr>
            <p:spPr>
              <a:xfrm>
                <a:off x="2955411" y="2021753"/>
                <a:ext cx="1160959" cy="511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=4</a:t>
                </a:r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8C4FF6A-4C71-4AF5-AD5D-6742E0439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411" y="2021753"/>
                <a:ext cx="1160959" cy="511102"/>
              </a:xfrm>
              <a:prstGeom prst="rect">
                <a:avLst/>
              </a:prstGeom>
              <a:blipFill>
                <a:blip r:embed="rId6"/>
                <a:stretch>
                  <a:fillRect r="-4211" b="-27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C9A5938-6C54-4D74-9861-CB5E9E207391}"/>
                  </a:ext>
                </a:extLst>
              </p:cNvPr>
              <p:cNvSpPr/>
              <p:nvPr/>
            </p:nvSpPr>
            <p:spPr>
              <a:xfrm>
                <a:off x="3040576" y="2573194"/>
                <a:ext cx="1160959" cy="509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=5</a:t>
                </a:r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C9A5938-6C54-4D74-9861-CB5E9E207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76" y="2573194"/>
                <a:ext cx="1160959" cy="509948"/>
              </a:xfrm>
              <a:prstGeom prst="rect">
                <a:avLst/>
              </a:prstGeom>
              <a:blipFill>
                <a:blip r:embed="rId7"/>
                <a:stretch>
                  <a:fillRect r="-4211" b="-26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631BA12-103B-45D3-B6D7-64905B2D07B8}"/>
                  </a:ext>
                </a:extLst>
              </p:cNvPr>
              <p:cNvSpPr/>
              <p:nvPr/>
            </p:nvSpPr>
            <p:spPr>
              <a:xfrm>
                <a:off x="3697275" y="3163546"/>
                <a:ext cx="27390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|3.14−</m:t>
                    </m:r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=π-3.14</a:t>
                </a:r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631BA12-103B-45D3-B6D7-64905B2D0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75" y="3163546"/>
                <a:ext cx="2739020" cy="461665"/>
              </a:xfrm>
              <a:prstGeom prst="rect">
                <a:avLst/>
              </a:prstGeom>
              <a:blipFill>
                <a:blip r:embed="rId8"/>
                <a:stretch>
                  <a:fillRect l="-200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219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E696A58-8D7C-4766-9A6A-4488B860EEC6}"/>
                  </a:ext>
                </a:extLst>
              </p:cNvPr>
              <p:cNvSpPr/>
              <p:nvPr/>
            </p:nvSpPr>
            <p:spPr>
              <a:xfrm>
                <a:off x="1444226" y="1102050"/>
                <a:ext cx="7058435" cy="1113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的取值范围是（　　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	B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＞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	C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≥2	D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≤2</a:t>
                </a:r>
                <a:endParaRPr lang="zh-CN" altLang="zh-CN" sz="2000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E696A58-8D7C-4766-9A6A-4488B860E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26" y="1102050"/>
                <a:ext cx="7058435" cy="1113125"/>
              </a:xfrm>
              <a:prstGeom prst="rect">
                <a:avLst/>
              </a:prstGeom>
              <a:blipFill>
                <a:blip r:embed="rId5"/>
                <a:stretch>
                  <a:fillRect l="-950" b="-93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笑脸 9">
            <a:extLst>
              <a:ext uri="{FF2B5EF4-FFF2-40B4-BE49-F238E27FC236}">
                <a16:creationId xmlns:a16="http://schemas.microsoft.com/office/drawing/2014/main" id="{D0DD360C-EAFD-4765-A21D-351CC4DFC04B}"/>
              </a:ext>
            </a:extLst>
          </p:cNvPr>
          <p:cNvSpPr/>
          <p:nvPr/>
        </p:nvSpPr>
        <p:spPr>
          <a:xfrm>
            <a:off x="5365694" y="1816971"/>
            <a:ext cx="389965" cy="39820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C73CD34-93D3-4032-872A-9FF3CB8C608E}"/>
                  </a:ext>
                </a:extLst>
              </p:cNvPr>
              <p:cNvSpPr/>
              <p:nvPr/>
            </p:nvSpPr>
            <p:spPr>
              <a:xfrm>
                <a:off x="1379537" y="2118249"/>
                <a:ext cx="4572000" cy="1130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sz="1400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zh-CN" sz="14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（</m:t>
                        </m:r>
                        <m:r>
                          <a:rPr lang="en-US" altLang="zh-CN" sz="14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4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zh-CN" altLang="zh-CN" sz="1400" i="1" kern="1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 kern="1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400" i="1" kern="1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=2-ɑ</a:t>
                </a: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a-2≤0</a:t>
                </a: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，即</a:t>
                </a:r>
                <a:r>
                  <a:rPr lang="en-US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a≤2</a:t>
                </a: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，故选</a:t>
                </a:r>
                <a:r>
                  <a:rPr lang="en-US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D.</a:t>
                </a:r>
                <a:endParaRPr lang="zh-CN" altLang="zh-CN" sz="1400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C73CD34-93D3-4032-872A-9FF3CB8C6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37" y="2118249"/>
                <a:ext cx="4572000" cy="1130053"/>
              </a:xfrm>
              <a:prstGeom prst="rect">
                <a:avLst/>
              </a:prstGeom>
              <a:blipFill>
                <a:blip r:embed="rId6"/>
                <a:stretch>
                  <a:fillRect l="-400" b="-2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952DCEE-EA34-4D7E-8C9A-66F92CBDB451}"/>
                  </a:ext>
                </a:extLst>
              </p:cNvPr>
              <p:cNvSpPr/>
              <p:nvPr/>
            </p:nvSpPr>
            <p:spPr>
              <a:xfrm>
                <a:off x="1397091" y="3360804"/>
                <a:ext cx="8107305" cy="1059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2.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海口市丰南中学初三期末）化简（﹣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2000" kern="100" baseline="30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的结果是（　　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±3	B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．﹣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	C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	D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</a:t>
                </a:r>
                <a:endParaRPr lang="zh-CN" altLang="zh-CN" sz="2000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952DCEE-EA34-4D7E-8C9A-66F92CBDB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91" y="3360804"/>
                <a:ext cx="8107305" cy="1059136"/>
              </a:xfrm>
              <a:prstGeom prst="rect">
                <a:avLst/>
              </a:prstGeom>
              <a:blipFill>
                <a:blip r:embed="rId7"/>
                <a:stretch>
                  <a:fillRect l="-752" r="-3910" b="-9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笑脸 12">
            <a:extLst>
              <a:ext uri="{FF2B5EF4-FFF2-40B4-BE49-F238E27FC236}">
                <a16:creationId xmlns:a16="http://schemas.microsoft.com/office/drawing/2014/main" id="{5E190F16-3F50-4801-A9BA-F43ABE587B1E}"/>
              </a:ext>
            </a:extLst>
          </p:cNvPr>
          <p:cNvSpPr/>
          <p:nvPr/>
        </p:nvSpPr>
        <p:spPr>
          <a:xfrm>
            <a:off x="4018677" y="3995727"/>
            <a:ext cx="389965" cy="39820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38E45A6-73E8-4A4C-83D6-57F9258107EB}"/>
                  </a:ext>
                </a:extLst>
              </p:cNvPr>
              <p:cNvSpPr/>
              <p:nvPr/>
            </p:nvSpPr>
            <p:spPr>
              <a:xfrm>
                <a:off x="1379537" y="4589004"/>
                <a:ext cx="4572000" cy="15505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3.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广东育才三中初二期中）计算：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+(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zh-CN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+(−1</m:t>
                    </m:r>
                    <m:sSup>
                      <m:sSupPr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zh-CN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38E45A6-73E8-4A4C-83D6-57F925810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37" y="4589004"/>
                <a:ext cx="4572000" cy="1550553"/>
              </a:xfrm>
              <a:prstGeom prst="rect">
                <a:avLst/>
              </a:prstGeom>
              <a:blipFill>
                <a:blip r:embed="rId8"/>
                <a:stretch>
                  <a:fillRect l="-1067" b="-19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CB4431D-0852-48D4-8172-C9F1B9B87257}"/>
                  </a:ext>
                </a:extLst>
              </p:cNvPr>
              <p:cNvSpPr/>
              <p:nvPr/>
            </p:nvSpPr>
            <p:spPr>
              <a:xfrm>
                <a:off x="6540158" y="4589004"/>
                <a:ext cx="4572000" cy="18353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【答案】（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；（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6.</a:t>
                </a:r>
                <a:endParaRPr lang="zh-CN" altLang="zh-CN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）原式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−4+7−3</m:t>
                    </m:r>
                  </m:oMath>
                </a14:m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zh-CN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）原式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=3+4+1-2=6.</a:t>
                </a:r>
                <a:endParaRPr lang="zh-CN" altLang="zh-CN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CB4431D-0852-48D4-8172-C9F1B9B87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58" y="4589004"/>
                <a:ext cx="4572000" cy="1835374"/>
              </a:xfrm>
              <a:prstGeom prst="rect">
                <a:avLst/>
              </a:prstGeom>
              <a:blipFill>
                <a:blip r:embed="rId9"/>
                <a:stretch>
                  <a:fillRect l="-1200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799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862C3E7-7259-408F-9829-4496FB9E9E76}"/>
                  </a:ext>
                </a:extLst>
              </p:cNvPr>
              <p:cNvSpPr/>
              <p:nvPr/>
            </p:nvSpPr>
            <p:spPr>
              <a:xfrm>
                <a:off x="1642920" y="1521381"/>
                <a:ext cx="7824917" cy="908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．实数</a:t>
                </a:r>
                <a:r>
                  <a:rPr lang="en-US" altLang="zh-CN" sz="1600" i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i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在数轴上对应点的位置如图所示，化简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|+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的结果是（</a:t>
                </a: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   B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C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862C3E7-7259-408F-9829-4496FB9E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920" y="1521381"/>
                <a:ext cx="7824917" cy="908903"/>
              </a:xfrm>
              <a:prstGeom prst="rect">
                <a:avLst/>
              </a:prstGeom>
              <a:blipFill>
                <a:blip r:embed="rId5"/>
                <a:stretch>
                  <a:fillRect l="-468" b="-8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3AA62AC-04FE-4745-BEE9-4C52F81D1C15}"/>
              </a:ext>
            </a:extLst>
          </p:cNvPr>
          <p:cNvCxnSpPr/>
          <p:nvPr/>
        </p:nvCxnSpPr>
        <p:spPr>
          <a:xfrm>
            <a:off x="6375015" y="2654735"/>
            <a:ext cx="313988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1E67366-63EB-40E0-A9C5-D130D53C57D8}"/>
              </a:ext>
            </a:extLst>
          </p:cNvPr>
          <p:cNvCxnSpPr/>
          <p:nvPr/>
        </p:nvCxnSpPr>
        <p:spPr>
          <a:xfrm>
            <a:off x="7887809" y="2526988"/>
            <a:ext cx="0" cy="147918"/>
          </a:xfrm>
          <a:prstGeom prst="line">
            <a:avLst/>
          </a:prstGeom>
          <a:noFill/>
          <a:ln w="38100" cap="flat" cmpd="sng" algn="ctr">
            <a:solidFill>
              <a:srgbClr val="4B14A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10E944A-832D-44EE-B054-8181E84A5DD3}"/>
              </a:ext>
            </a:extLst>
          </p:cNvPr>
          <p:cNvCxnSpPr/>
          <p:nvPr/>
        </p:nvCxnSpPr>
        <p:spPr>
          <a:xfrm>
            <a:off x="8571368" y="2531471"/>
            <a:ext cx="0" cy="147918"/>
          </a:xfrm>
          <a:prstGeom prst="line">
            <a:avLst/>
          </a:prstGeom>
          <a:noFill/>
          <a:ln w="38100" cap="flat" cmpd="sng" algn="ctr">
            <a:solidFill>
              <a:srgbClr val="4B14A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C71FBEC-4019-4321-A304-D133BEC2322D}"/>
              </a:ext>
            </a:extLst>
          </p:cNvPr>
          <p:cNvCxnSpPr/>
          <p:nvPr/>
        </p:nvCxnSpPr>
        <p:spPr>
          <a:xfrm>
            <a:off x="6659645" y="2535954"/>
            <a:ext cx="0" cy="147918"/>
          </a:xfrm>
          <a:prstGeom prst="line">
            <a:avLst/>
          </a:prstGeom>
          <a:noFill/>
          <a:ln w="38100" cap="flat" cmpd="sng" algn="ctr">
            <a:solidFill>
              <a:srgbClr val="4B14A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379DC81-D109-4D5E-B73A-7C9214987FB3}"/>
              </a:ext>
            </a:extLst>
          </p:cNvPr>
          <p:cNvSpPr txBox="1"/>
          <p:nvPr/>
        </p:nvSpPr>
        <p:spPr>
          <a:xfrm>
            <a:off x="6468028" y="2683872"/>
            <a:ext cx="38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endParaRPr lang="zh-CN" altLang="en-US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E25350-73B9-4049-9AE2-06C001E5E219}"/>
              </a:ext>
            </a:extLst>
          </p:cNvPr>
          <p:cNvSpPr txBox="1"/>
          <p:nvPr/>
        </p:nvSpPr>
        <p:spPr>
          <a:xfrm>
            <a:off x="7753342" y="2683872"/>
            <a:ext cx="38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46B44DF-0365-4630-84E2-76AA77FAC815}"/>
              </a:ext>
            </a:extLst>
          </p:cNvPr>
          <p:cNvSpPr txBox="1"/>
          <p:nvPr/>
        </p:nvSpPr>
        <p:spPr>
          <a:xfrm>
            <a:off x="8453710" y="2679035"/>
            <a:ext cx="38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endParaRPr lang="zh-CN" altLang="en-US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笑脸 16">
            <a:extLst>
              <a:ext uri="{FF2B5EF4-FFF2-40B4-BE49-F238E27FC236}">
                <a16:creationId xmlns:a16="http://schemas.microsoft.com/office/drawing/2014/main" id="{F5BD66A3-165F-415C-B954-34F9C3C3B4DD}"/>
              </a:ext>
            </a:extLst>
          </p:cNvPr>
          <p:cNvSpPr/>
          <p:nvPr/>
        </p:nvSpPr>
        <p:spPr>
          <a:xfrm>
            <a:off x="1642919" y="2124733"/>
            <a:ext cx="389965" cy="39820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2ED48CE-5937-4B56-982E-0C86671F5F72}"/>
                  </a:ext>
                </a:extLst>
              </p:cNvPr>
              <p:cNvSpPr/>
              <p:nvPr/>
            </p:nvSpPr>
            <p:spPr>
              <a:xfrm>
                <a:off x="1803015" y="3123706"/>
                <a:ext cx="4572000" cy="24227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由图可知：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＜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a−b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＜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b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|+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b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−a−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a−b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b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−2a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＋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b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故选：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2ED48CE-5937-4B56-982E-0C86671F5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15" y="3123706"/>
                <a:ext cx="4572000" cy="2422715"/>
              </a:xfrm>
              <a:prstGeom prst="rect">
                <a:avLst/>
              </a:prstGeom>
              <a:blipFill>
                <a:blip r:embed="rId6"/>
                <a:stretch>
                  <a:fillRect l="-400" b="-1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832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pic>
        <p:nvPicPr>
          <p:cNvPr id="9" name="图片 8" descr="figure">
            <a:extLst>
              <a:ext uri="{FF2B5EF4-FFF2-40B4-BE49-F238E27FC236}">
                <a16:creationId xmlns:a16="http://schemas.microsoft.com/office/drawing/2014/main" id="{7F83A34C-EDD3-462F-8062-F4A3878B9DB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168199" y="2988623"/>
            <a:ext cx="4614385" cy="440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1CD8FAE-FA3C-42B7-802B-4A58C06A7BA9}"/>
                  </a:ext>
                </a:extLst>
              </p:cNvPr>
              <p:cNvSpPr/>
              <p:nvPr/>
            </p:nvSpPr>
            <p:spPr>
              <a:xfrm>
                <a:off x="1792571" y="1914779"/>
                <a:ext cx="8558060" cy="440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．实数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在数轴上的位置如图所示，请化简：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|a|</a:t>
                </a:r>
                <a:r>
                  <a:rPr lang="zh-CN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﹣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﹣</a:t>
                </a:r>
                <a:r>
                  <a:rPr lang="zh-CN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1CD8FAE-FA3C-42B7-802B-4A58C06A7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71" y="1914779"/>
                <a:ext cx="8558060" cy="440377"/>
              </a:xfrm>
              <a:prstGeom prst="rect">
                <a:avLst/>
              </a:prstGeom>
              <a:blipFill>
                <a:blip r:embed="rId6"/>
                <a:stretch>
                  <a:fillRect l="-712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4182975-AB17-4B0F-9702-40EE72107A04}"/>
                  </a:ext>
                </a:extLst>
              </p:cNvPr>
              <p:cNvSpPr/>
              <p:nvPr/>
            </p:nvSpPr>
            <p:spPr>
              <a:xfrm>
                <a:off x="1876120" y="2988623"/>
                <a:ext cx="4572000" cy="28182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－</a:t>
                </a: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从数轴可知：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＜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＜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|a|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=|a|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|a|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|b|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|b|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4182975-AB17-4B0F-9702-40EE72107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20" y="2988623"/>
                <a:ext cx="4572000" cy="2818272"/>
              </a:xfrm>
              <a:prstGeom prst="rect">
                <a:avLst/>
              </a:prstGeom>
              <a:blipFill>
                <a:blip r:embed="rId7"/>
                <a:stretch>
                  <a:fillRect l="-800" b="-1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9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6781EF64-6FFC-4C76-BFE4-AF5C84D64E8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/>
        </p:blipFill>
        <p:spPr>
          <a:xfrm>
            <a:off x="0" y="3357593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B1AE7D02-89F0-4215-BB3B-10A38D034F85}"/>
              </a:ext>
            </a:extLst>
          </p:cNvPr>
          <p:cNvSpPr/>
          <p:nvPr/>
        </p:nvSpPr>
        <p:spPr>
          <a:xfrm rot="21355321">
            <a:off x="-12798" y="3245673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87754450-2AC3-4F90-A3D6-8E4828B9AB1F}"/>
              </a:ext>
            </a:extLst>
          </p:cNvPr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4B08FA42-1E80-4C76-AD6D-30573B2DEAB7}"/>
              </a:ext>
            </a:extLst>
          </p:cNvPr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 Light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99E4583-3327-4D7E-91E1-59C574F8B384}"/>
              </a:ext>
            </a:extLst>
          </p:cNvPr>
          <p:cNvGrpSpPr/>
          <p:nvPr/>
        </p:nvGrpSpPr>
        <p:grpSpPr>
          <a:xfrm>
            <a:off x="1530033" y="1071072"/>
            <a:ext cx="3532576" cy="3718953"/>
            <a:chOff x="1896176" y="1312236"/>
            <a:chExt cx="3532576" cy="3718953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04683893-B3BF-4866-8F18-38010049A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6176" y="1312236"/>
              <a:ext cx="3532576" cy="3532576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78B895D8-FDDB-4F89-BB56-6E906187B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/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3086631-FE24-4F17-9BEF-A2D1D306F0E9}"/>
                </a:ext>
              </a:extLst>
            </p:cNvPr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0070C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9" name="图片 38" descr="图片包含 黑色, 游戏机, 桌子&#10;&#10;描述已自动生成">
            <a:extLst>
              <a:ext uri="{FF2B5EF4-FFF2-40B4-BE49-F238E27FC236}">
                <a16:creationId xmlns:a16="http://schemas.microsoft.com/office/drawing/2014/main" id="{84A01C15-C39D-4436-A059-D294F3A23A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48" y="3960783"/>
            <a:ext cx="1044810" cy="965079"/>
          </a:xfrm>
          <a:prstGeom prst="rect">
            <a:avLst/>
          </a:prstGeom>
        </p:spPr>
      </p:pic>
      <p:sp>
        <p:nvSpPr>
          <p:cNvPr id="40" name="文本框 38">
            <a:extLst>
              <a:ext uri="{FF2B5EF4-FFF2-40B4-BE49-F238E27FC236}">
                <a16:creationId xmlns:a16="http://schemas.microsoft.com/office/drawing/2014/main" id="{9C4252D9-0CA0-46CB-B9C1-1A82F2B54D5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8151" y="4218928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FFD7C43-FC66-4DFC-AA1B-A558BC486ECA}"/>
              </a:ext>
            </a:extLst>
          </p:cNvPr>
          <p:cNvGrpSpPr/>
          <p:nvPr/>
        </p:nvGrpSpPr>
        <p:grpSpPr>
          <a:xfrm>
            <a:off x="5125879" y="1289776"/>
            <a:ext cx="6367621" cy="1344152"/>
            <a:chOff x="4865892" y="1070507"/>
            <a:chExt cx="6367621" cy="1344152"/>
          </a:xfrm>
        </p:grpSpPr>
        <p:sp>
          <p:nvSpPr>
            <p:cNvPr id="43" name="文本框 38">
              <a:extLst>
                <a:ext uri="{FF2B5EF4-FFF2-40B4-BE49-F238E27FC236}">
                  <a16:creationId xmlns:a16="http://schemas.microsoft.com/office/drawing/2014/main" id="{D70C2FAD-0CAB-428A-AB2C-0FFFC78EF168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942489" y="1602136"/>
              <a:ext cx="4291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理解二次根式性质的探索过程</a:t>
              </a: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5983EAE3-E1C6-45D1-988A-757DD0F54F76}"/>
                </a:ext>
              </a:extLst>
            </p:cNvPr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0D50037C-E3A9-4879-BE2A-9E68D234372D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文本框 38">
                <a:extLst>
                  <a:ext uri="{FF2B5EF4-FFF2-40B4-BE49-F238E27FC236}">
                    <a16:creationId xmlns:a16="http://schemas.microsoft.com/office/drawing/2014/main" id="{23C40609-C1BD-4FDE-914C-58F437BCB4B5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8F3D8AB6-1B44-463A-BAA3-80568C10C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598A275-CEA5-418A-845D-0D7D4981D6E4}"/>
              </a:ext>
            </a:extLst>
          </p:cNvPr>
          <p:cNvGrpSpPr/>
          <p:nvPr/>
        </p:nvGrpSpPr>
        <p:grpSpPr>
          <a:xfrm>
            <a:off x="5125879" y="2741062"/>
            <a:ext cx="5803790" cy="1344152"/>
            <a:chOff x="4865892" y="1070507"/>
            <a:chExt cx="5803790" cy="1344152"/>
          </a:xfrm>
        </p:grpSpPr>
        <p:sp>
          <p:nvSpPr>
            <p:cNvPr id="58" name="文本框 38">
              <a:extLst>
                <a:ext uri="{FF2B5EF4-FFF2-40B4-BE49-F238E27FC236}">
                  <a16:creationId xmlns:a16="http://schemas.microsoft.com/office/drawing/2014/main" id="{CA5A89A4-C4EA-4BD7-ABEC-2895B373A6E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942490" y="1602136"/>
              <a:ext cx="372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掌握二次根式的性质</a:t>
              </a: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0028F3D0-78B0-4358-8933-51A30A84831F}"/>
                </a:ext>
              </a:extLst>
            </p:cNvPr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ADA6F1D9-84C3-4379-B099-4FDD98FE2C01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文本框 38">
                <a:extLst>
                  <a:ext uri="{FF2B5EF4-FFF2-40B4-BE49-F238E27FC236}">
                    <a16:creationId xmlns:a16="http://schemas.microsoft.com/office/drawing/2014/main" id="{856ABBFF-EA5E-4E65-89C7-ED4D55BDC53E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12BE5348-DE50-4823-8455-DFF59F74B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6CFAD7A-38CE-49A2-80E7-674FA48F2F3E}"/>
              </a:ext>
            </a:extLst>
          </p:cNvPr>
          <p:cNvGrpSpPr/>
          <p:nvPr/>
        </p:nvGrpSpPr>
        <p:grpSpPr>
          <a:xfrm>
            <a:off x="5125879" y="4213786"/>
            <a:ext cx="5950616" cy="1344152"/>
            <a:chOff x="4865892" y="1070507"/>
            <a:chExt cx="5950616" cy="1344152"/>
          </a:xfrm>
        </p:grpSpPr>
        <p:sp>
          <p:nvSpPr>
            <p:cNvPr id="26" name="文本框 38">
              <a:extLst>
                <a:ext uri="{FF2B5EF4-FFF2-40B4-BE49-F238E27FC236}">
                  <a16:creationId xmlns:a16="http://schemas.microsoft.com/office/drawing/2014/main" id="{6F063228-A94F-41F1-8AA0-6AD6B4445CE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3874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通过二次根式性质进行计算</a:t>
              </a: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103E06E-BD89-4466-8871-F9BE759F6E39}"/>
                </a:ext>
              </a:extLst>
            </p:cNvPr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A7AF1869-CB16-4634-9D5B-EDBFF884DD69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文本框 38">
                <a:extLst>
                  <a:ext uri="{FF2B5EF4-FFF2-40B4-BE49-F238E27FC236}">
                    <a16:creationId xmlns:a16="http://schemas.microsoft.com/office/drawing/2014/main" id="{B4B9343A-D674-4827-BF79-66D3B91FA8FC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</a:p>
            </p:txBody>
          </p:sp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982792-5B6A-48D4-8517-6EF35C92C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56515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>
            <a:extLst>
              <a:ext uri="{FF2B5EF4-FFF2-40B4-BE49-F238E27FC236}">
                <a16:creationId xmlns:a16="http://schemas.microsoft.com/office/drawing/2014/main" id="{77BF0DBE-DBE8-45C0-95BF-2C376BBD5D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/>
        </p:blipFill>
        <p:spPr>
          <a:xfrm>
            <a:off x="0" y="3357593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E2897BA3-4FA6-47B4-8A3B-29729FE3BDBE}"/>
              </a:ext>
            </a:extLst>
          </p:cNvPr>
          <p:cNvSpPr/>
          <p:nvPr/>
        </p:nvSpPr>
        <p:spPr>
          <a:xfrm rot="21355321">
            <a:off x="-12798" y="3245673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C222DAE3-2345-4D3F-9079-E82197764778}"/>
              </a:ext>
            </a:extLst>
          </p:cNvPr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11" name="Shape 40">
            <a:extLst>
              <a:ext uri="{FF2B5EF4-FFF2-40B4-BE49-F238E27FC236}">
                <a16:creationId xmlns:a16="http://schemas.microsoft.com/office/drawing/2014/main" id="{B94F7ED4-4EBF-4F90-B096-94DEC153B8D6}"/>
              </a:ext>
            </a:extLst>
          </p:cNvPr>
          <p:cNvSpPr/>
          <p:nvPr/>
        </p:nvSpPr>
        <p:spPr>
          <a:xfrm>
            <a:off x="1561718" y="3130236"/>
            <a:ext cx="4565494" cy="338554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r>
              <a:rPr lang="zh-CN" altLang="en-US" sz="16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 </a:t>
            </a:r>
            <a:r>
              <a:rPr lang="zh-CN" altLang="en-US" sz="16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87B7ECF-0C68-4FC8-BC47-3257E9662A4A}"/>
              </a:ext>
            </a:extLst>
          </p:cNvPr>
          <p:cNvSpPr/>
          <p:nvPr/>
        </p:nvSpPr>
        <p:spPr>
          <a:xfrm>
            <a:off x="1532690" y="1175658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391834A-106F-40C6-AF74-9B3293232701}"/>
              </a:ext>
            </a:extLst>
          </p:cNvPr>
          <p:cNvSpPr/>
          <p:nvPr/>
        </p:nvSpPr>
        <p:spPr>
          <a:xfrm>
            <a:off x="1474634" y="1770485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谢谢倾听</a:t>
            </a:r>
            <a:endParaRPr lang="en-US" altLang="zh-CN" sz="6600" dirty="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B8A55112-829D-4BD6-89DE-7880BCE4B14A}"/>
              </a:ext>
            </a:extLst>
          </p:cNvPr>
          <p:cNvSpPr/>
          <p:nvPr/>
        </p:nvSpPr>
        <p:spPr>
          <a:xfrm>
            <a:off x="4722878" y="216832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（二次根式性质）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E57A04-8892-406A-B186-E2F9FC270CC4}"/>
              </a:ext>
            </a:extLst>
          </p:cNvPr>
          <p:cNvCxnSpPr>
            <a:cxnSpLocks/>
          </p:cNvCxnSpPr>
          <p:nvPr/>
        </p:nvCxnSpPr>
        <p:spPr>
          <a:xfrm>
            <a:off x="1605260" y="2936537"/>
            <a:ext cx="964331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758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6781EF64-6FFC-4C76-BFE4-AF5C84D64E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/>
        </p:blipFill>
        <p:spPr>
          <a:xfrm>
            <a:off x="0" y="3357593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B1AE7D02-89F0-4215-BB3B-10A38D034F85}"/>
              </a:ext>
            </a:extLst>
          </p:cNvPr>
          <p:cNvSpPr/>
          <p:nvPr/>
        </p:nvSpPr>
        <p:spPr>
          <a:xfrm rot="21355321">
            <a:off x="-12798" y="3245673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87754450-2AC3-4F90-A3D6-8E4828B9AB1F}"/>
              </a:ext>
            </a:extLst>
          </p:cNvPr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4B08FA42-1E80-4C76-AD6D-30573B2DEAB7}"/>
              </a:ext>
            </a:extLst>
          </p:cNvPr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 Light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D220D9A-A217-49DA-8BF6-B8FD57A98B6F}"/>
              </a:ext>
            </a:extLst>
          </p:cNvPr>
          <p:cNvSpPr txBox="1"/>
          <p:nvPr/>
        </p:nvSpPr>
        <p:spPr>
          <a:xfrm>
            <a:off x="1408270" y="1135663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BA7E4B8-8647-4C8B-B7F5-E65C2C5CF83E}"/>
              </a:ext>
            </a:extLst>
          </p:cNvPr>
          <p:cNvGrpSpPr/>
          <p:nvPr/>
        </p:nvGrpSpPr>
        <p:grpSpPr>
          <a:xfrm>
            <a:off x="2269265" y="2397717"/>
            <a:ext cx="4604938" cy="2820465"/>
            <a:chOff x="4691721" y="811014"/>
            <a:chExt cx="4604938" cy="2820465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AA224D75-03DE-407F-AC0A-5A74DEBC765F}"/>
                </a:ext>
              </a:extLst>
            </p:cNvPr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89" name="文本框 38">
                <a:extLst>
                  <a:ext uri="{FF2B5EF4-FFF2-40B4-BE49-F238E27FC236}">
                    <a16:creationId xmlns:a16="http://schemas.microsoft.com/office/drawing/2014/main" id="{597413A2-78E3-4AB2-B81A-A178718C62D8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A265D6E7-6ADC-45EC-9586-4B7FF8C7F28A}"/>
                  </a:ext>
                </a:extLst>
              </p:cNvPr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3CA01B40-15F6-43D1-96C0-14D7116422BE}"/>
                </a:ext>
              </a:extLst>
            </p:cNvPr>
            <p:cNvGrpSpPr/>
            <p:nvPr/>
          </p:nvGrpSpPr>
          <p:grpSpPr>
            <a:xfrm>
              <a:off x="4691721" y="811014"/>
              <a:ext cx="1699684" cy="1324690"/>
              <a:chOff x="4691721" y="1392808"/>
              <a:chExt cx="1699684" cy="1324690"/>
            </a:xfrm>
          </p:grpSpPr>
          <p:sp>
            <p:nvSpPr>
              <p:cNvPr id="57" name="矩形: 圆角 56">
                <a:extLst>
                  <a:ext uri="{FF2B5EF4-FFF2-40B4-BE49-F238E27FC236}">
                    <a16:creationId xmlns:a16="http://schemas.microsoft.com/office/drawing/2014/main" id="{1B02D818-6825-43CE-812F-6FFD6780F6B3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文本框 38">
                <a:extLst>
                  <a:ext uri="{FF2B5EF4-FFF2-40B4-BE49-F238E27FC236}">
                    <a16:creationId xmlns:a16="http://schemas.microsoft.com/office/drawing/2014/main" id="{9C35552E-DF6A-4FAB-9E3A-8325A76713AD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8" name="图片 87">
                <a:extLst>
                  <a:ext uri="{FF2B5EF4-FFF2-40B4-BE49-F238E27FC236}">
                    <a16:creationId xmlns:a16="http://schemas.microsoft.com/office/drawing/2014/main" id="{02472B0A-CA82-491B-84A4-3F9EA98F8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91721" y="139280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905FDEAC-6482-469B-BA37-6FD5CC48D765}"/>
                </a:ext>
              </a:extLst>
            </p:cNvPr>
            <p:cNvSpPr/>
            <p:nvPr/>
          </p:nvSpPr>
          <p:spPr>
            <a:xfrm>
              <a:off x="4920034" y="2281366"/>
              <a:ext cx="4376625" cy="1350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、理解二次根式性质并利用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(√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𝑎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)^2=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𝑎（𝑎≥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0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）进行计算。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、理解二次根式性质并利用 √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𝑎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^2 )   =|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𝑎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|={█(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𝑎（𝑎≥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0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）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@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－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（𝑎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&lt;0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） 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)┤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进行计算。</a:t>
              </a: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6E1FC666-104F-4C5A-8F18-9F310C1A3768}"/>
              </a:ext>
            </a:extLst>
          </p:cNvPr>
          <p:cNvGrpSpPr/>
          <p:nvPr/>
        </p:nvGrpSpPr>
        <p:grpSpPr>
          <a:xfrm>
            <a:off x="6925366" y="1417080"/>
            <a:ext cx="3803471" cy="1875381"/>
            <a:chOff x="4665497" y="787949"/>
            <a:chExt cx="3803471" cy="1875381"/>
          </a:xfrm>
        </p:grpSpPr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83C78E03-F413-4655-BCB1-0704D5B56040}"/>
                </a:ext>
              </a:extLst>
            </p:cNvPr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98" name="文本框 38">
                <a:extLst>
                  <a:ext uri="{FF2B5EF4-FFF2-40B4-BE49-F238E27FC236}">
                    <a16:creationId xmlns:a16="http://schemas.microsoft.com/office/drawing/2014/main" id="{D6267581-B9AF-4983-BEC1-1993A8B907AB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E619FDB-AD02-40B9-8018-6BE90FACF72A}"/>
                  </a:ext>
                </a:extLst>
              </p:cNvPr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545D8C8B-842A-4EC2-87F4-273099E7EB69}"/>
                </a:ext>
              </a:extLst>
            </p:cNvPr>
            <p:cNvGrpSpPr/>
            <p:nvPr/>
          </p:nvGrpSpPr>
          <p:grpSpPr>
            <a:xfrm>
              <a:off x="4665497" y="787949"/>
              <a:ext cx="1725908" cy="1370820"/>
              <a:chOff x="4665497" y="1369743"/>
              <a:chExt cx="1725908" cy="1370820"/>
            </a:xfrm>
          </p:grpSpPr>
          <p:sp>
            <p:nvSpPr>
              <p:cNvPr id="95" name="矩形: 圆角 94">
                <a:extLst>
                  <a:ext uri="{FF2B5EF4-FFF2-40B4-BE49-F238E27FC236}">
                    <a16:creationId xmlns:a16="http://schemas.microsoft.com/office/drawing/2014/main" id="{F99A7817-7EBD-4DA2-98C8-1D8C1B9A1D25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文本框 38">
                <a:extLst>
                  <a:ext uri="{FF2B5EF4-FFF2-40B4-BE49-F238E27FC236}">
                    <a16:creationId xmlns:a16="http://schemas.microsoft.com/office/drawing/2014/main" id="{7F292038-DF44-408E-8BE0-32ECC1BFADE6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97" name="图片 96">
                <a:extLst>
                  <a:ext uri="{FF2B5EF4-FFF2-40B4-BE49-F238E27FC236}">
                    <a16:creationId xmlns:a16="http://schemas.microsoft.com/office/drawing/2014/main" id="{A875CF1C-EB15-4A6C-891D-CC12C2D92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65497" y="1369743"/>
                <a:ext cx="1377138" cy="1370820"/>
              </a:xfrm>
              <a:prstGeom prst="rect">
                <a:avLst/>
              </a:prstGeom>
            </p:spPr>
          </p:pic>
        </p:grp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CFC69DEC-D4F3-4807-B50E-5ADFF86E3237}"/>
                </a:ext>
              </a:extLst>
            </p:cNvPr>
            <p:cNvSpPr/>
            <p:nvPr/>
          </p:nvSpPr>
          <p:spPr>
            <a:xfrm>
              <a:off x="4920033" y="2281366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理解二次根式的性质。</a:t>
              </a: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93A21421-027C-4A4F-A586-5BA6E0520053}"/>
              </a:ext>
            </a:extLst>
          </p:cNvPr>
          <p:cNvGrpSpPr/>
          <p:nvPr/>
        </p:nvGrpSpPr>
        <p:grpSpPr>
          <a:xfrm>
            <a:off x="7002818" y="3626407"/>
            <a:ext cx="3922235" cy="1794333"/>
            <a:chOff x="4742949" y="867650"/>
            <a:chExt cx="3922235" cy="1794333"/>
          </a:xfrm>
        </p:grpSpPr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3015B40B-FF77-4832-A055-D9FC482006A3}"/>
                </a:ext>
              </a:extLst>
            </p:cNvPr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107" name="文本框 38">
                <a:extLst>
                  <a:ext uri="{FF2B5EF4-FFF2-40B4-BE49-F238E27FC236}">
                    <a16:creationId xmlns:a16="http://schemas.microsoft.com/office/drawing/2014/main" id="{1F7AAD86-02D1-4471-ABED-F1ACDD6D928E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257E3AA3-4D22-4DC4-AEB0-FE31E4C8A254}"/>
                  </a:ext>
                </a:extLst>
              </p:cNvPr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07BC7ABB-D04D-430B-8C7F-0DE8D254139F}"/>
                </a:ext>
              </a:extLst>
            </p:cNvPr>
            <p:cNvGrpSpPr/>
            <p:nvPr/>
          </p:nvGrpSpPr>
          <p:grpSpPr>
            <a:xfrm>
              <a:off x="4742949" y="867650"/>
              <a:ext cx="1648456" cy="1211418"/>
              <a:chOff x="4742949" y="1449444"/>
              <a:chExt cx="1648456" cy="1211418"/>
            </a:xfrm>
          </p:grpSpPr>
          <p:sp>
            <p:nvSpPr>
              <p:cNvPr id="104" name="矩形: 圆角 103">
                <a:extLst>
                  <a:ext uri="{FF2B5EF4-FFF2-40B4-BE49-F238E27FC236}">
                    <a16:creationId xmlns:a16="http://schemas.microsoft.com/office/drawing/2014/main" id="{F802CA13-36C7-4C87-A929-673EC6DE5301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文本框 38">
                <a:extLst>
                  <a:ext uri="{FF2B5EF4-FFF2-40B4-BE49-F238E27FC236}">
                    <a16:creationId xmlns:a16="http://schemas.microsoft.com/office/drawing/2014/main" id="{DA06BE4A-B70F-4B08-B9A8-AD1DE89F199A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06" name="图片 105">
                <a:extLst>
                  <a:ext uri="{FF2B5EF4-FFF2-40B4-BE49-F238E27FC236}">
                    <a16:creationId xmlns:a16="http://schemas.microsoft.com/office/drawing/2014/main" id="{6B90EC45-3F49-45AE-B9A4-556C128ED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42949" y="1449444"/>
                <a:ext cx="1222234" cy="1211418"/>
              </a:xfrm>
              <a:prstGeom prst="rect">
                <a:avLst/>
              </a:prstGeom>
            </p:spPr>
          </p:pic>
        </p:grp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17F6A871-FE0B-4AD2-9921-DAA6051813AF}"/>
                </a:ext>
              </a:extLst>
            </p:cNvPr>
            <p:cNvSpPr/>
            <p:nvPr/>
          </p:nvSpPr>
          <p:spPr>
            <a:xfrm>
              <a:off x="4920034" y="2281366"/>
              <a:ext cx="3745150" cy="380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运用二次根式性质进行计算。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881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C222DAE3-2345-4D3F-9079-E82197764778}"/>
              </a:ext>
            </a:extLst>
          </p:cNvPr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87B7ECF-0C68-4FC8-BC47-3257E9662A4A}"/>
              </a:ext>
            </a:extLst>
          </p:cNvPr>
          <p:cNvSpPr/>
          <p:nvPr/>
        </p:nvSpPr>
        <p:spPr>
          <a:xfrm>
            <a:off x="5780840" y="2387025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01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391834A-106F-40C6-AF74-9B3293232701}"/>
              </a:ext>
            </a:extLst>
          </p:cNvPr>
          <p:cNvSpPr/>
          <p:nvPr/>
        </p:nvSpPr>
        <p:spPr>
          <a:xfrm>
            <a:off x="5722784" y="3121803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学习目标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99B4A2B-6B10-41C2-8808-7AEC2CA61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0066" y="1558361"/>
            <a:ext cx="3700774" cy="37007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E177BA-00EB-45F3-9C1E-B682EAC332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/>
        </p:blipFill>
        <p:spPr>
          <a:xfrm>
            <a:off x="0" y="5031616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D7751956-E172-4E4C-9F18-2F72DF4BA306}"/>
              </a:ext>
            </a:extLst>
          </p:cNvPr>
          <p:cNvSpPr/>
          <p:nvPr/>
        </p:nvSpPr>
        <p:spPr>
          <a:xfrm rot="21355321">
            <a:off x="-12798" y="4919696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05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平方根知识点回顾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6D36D2CF-12B6-4302-851E-DD74BC135509}"/>
              </a:ext>
            </a:extLst>
          </p:cNvPr>
          <p:cNvSpPr/>
          <p:nvPr/>
        </p:nvSpPr>
        <p:spPr>
          <a:xfrm>
            <a:off x="698500" y="3965085"/>
            <a:ext cx="10795000" cy="148212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 Light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33E1ED9-7679-45D9-96CE-0116FC62F041}"/>
              </a:ext>
            </a:extLst>
          </p:cNvPr>
          <p:cNvSpPr/>
          <p:nvPr/>
        </p:nvSpPr>
        <p:spPr>
          <a:xfrm>
            <a:off x="698500" y="1946880"/>
            <a:ext cx="10795000" cy="148212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 Light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543A62E-417D-4922-974F-F597538B365D}"/>
              </a:ext>
            </a:extLst>
          </p:cNvPr>
          <p:cNvSpPr/>
          <p:nvPr/>
        </p:nvSpPr>
        <p:spPr>
          <a:xfrm>
            <a:off x="3917015" y="2153431"/>
            <a:ext cx="6150910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一般的如果一个正数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x</a:t>
            </a:r>
            <a:r>
              <a:rPr lang="zh-CN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的平方等于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，即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x^2=a</a:t>
            </a: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endParaRPr lang="en-US" altLang="zh-CN" sz="20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那么这个正数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叫做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的算术平方根。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F9C9B20-EA35-4C05-A850-5A45A8285409}"/>
                  </a:ext>
                </a:extLst>
              </p:cNvPr>
              <p:cNvSpPr/>
              <p:nvPr/>
            </p:nvSpPr>
            <p:spPr>
              <a:xfrm>
                <a:off x="3917015" y="4084605"/>
                <a:ext cx="6792297" cy="965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如果一个数的平方等于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，那么这个数就叫做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的平方根或二次方根，即</a:t>
                </a:r>
                <a14:m>
                  <m:oMath xmlns:m="http://schemas.openxmlformats.org/officeDocument/2006/math">
                    <m:r>
                      <a:rPr lang="zh-CN" altLang="zh-CN" sz="20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如果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:r>
                  <a:rPr lang="en-US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叫做</a:t>
                </a:r>
                <a:r>
                  <a:rPr lang="en-US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的平方根。</a:t>
                </a: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F9C9B20-EA35-4C05-A850-5A45A8285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15" y="4084605"/>
                <a:ext cx="6792297" cy="965072"/>
              </a:xfrm>
              <a:prstGeom prst="rect">
                <a:avLst/>
              </a:prstGeom>
              <a:blipFill>
                <a:blip r:embed="rId5"/>
                <a:stretch>
                  <a:fillRect l="-987" b="-10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B43D9ED0-57DE-48D7-A8D7-3CB3D557E6CA}"/>
              </a:ext>
            </a:extLst>
          </p:cNvPr>
          <p:cNvSpPr txBox="1"/>
          <p:nvPr/>
        </p:nvSpPr>
        <p:spPr>
          <a:xfrm>
            <a:off x="1482688" y="2246536"/>
            <a:ext cx="231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算数平方根的概念：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B7B8DBB-E9FA-4D20-A813-6956C76F453D}"/>
              </a:ext>
            </a:extLst>
          </p:cNvPr>
          <p:cNvSpPr txBox="1"/>
          <p:nvPr/>
        </p:nvSpPr>
        <p:spPr>
          <a:xfrm>
            <a:off x="1482688" y="4195638"/>
            <a:ext cx="231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平方根的概念：</a:t>
            </a:r>
          </a:p>
        </p:txBody>
      </p:sp>
    </p:spTree>
    <p:extLst>
      <p:ext uri="{BB962C8B-B14F-4D97-AF65-F5344CB8AC3E}">
        <p14:creationId xmlns:p14="http://schemas.microsoft.com/office/powerpoint/2010/main" val="22150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探究与思考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68F71D2-075A-4604-BC0D-B578206CD46D}"/>
                  </a:ext>
                </a:extLst>
              </p:cNvPr>
              <p:cNvSpPr txBox="1"/>
              <p:nvPr/>
            </p:nvSpPr>
            <p:spPr>
              <a:xfrm>
                <a:off x="1680629" y="1979540"/>
                <a:ext cx="4106805" cy="3032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求下列各数的算术平方根：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en-US" altLang="zh-CN" sz="2000" i="1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pPr defTabSz="685800">
                  <a:lnSpc>
                    <a:spcPct val="2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pPr defTabSz="685800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68F71D2-075A-4604-BC0D-B578206CD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29" y="1979540"/>
                <a:ext cx="4106805" cy="3032112"/>
              </a:xfrm>
              <a:prstGeom prst="rect">
                <a:avLst/>
              </a:prstGeom>
              <a:blipFill>
                <a:blip r:embed="rId5"/>
                <a:stretch>
                  <a:fillRect l="-1634" t="-1207" b="-2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EC75D32-B2C3-4701-BF9B-C586C7A7307C}"/>
                  </a:ext>
                </a:extLst>
              </p:cNvPr>
              <p:cNvSpPr txBox="1"/>
              <p:nvPr/>
            </p:nvSpPr>
            <p:spPr>
              <a:xfrm>
                <a:off x="6759140" y="1979540"/>
                <a:ext cx="4106805" cy="373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根据算术平方根的意义填空：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CN" altLang="en-US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zh-CN" altLang="en-US" sz="200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20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zh-CN" altLang="en-US" sz="20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</a:p>
              <a:p>
                <a:pPr defTabSz="685800"/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EC75D32-B2C3-4701-BF9B-C586C7A73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40" y="1979540"/>
                <a:ext cx="4106805" cy="3738459"/>
              </a:xfrm>
              <a:prstGeom prst="rect">
                <a:avLst/>
              </a:prstGeom>
              <a:blipFill>
                <a:blip r:embed="rId6"/>
                <a:stretch>
                  <a:fillRect l="-1634" t="-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FD0A060-D0C9-4151-A91D-8F99E80E3149}"/>
                  </a:ext>
                </a:extLst>
              </p:cNvPr>
              <p:cNvSpPr/>
              <p:nvPr/>
            </p:nvSpPr>
            <p:spPr>
              <a:xfrm>
                <a:off x="2370230" y="2466339"/>
                <a:ext cx="797141" cy="429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</a:t>
                </a:r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FD0A060-D0C9-4151-A91D-8F99E80E3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230" y="2466339"/>
                <a:ext cx="797141" cy="429605"/>
              </a:xfrm>
              <a:prstGeom prst="rect">
                <a:avLst/>
              </a:prstGeom>
              <a:blipFill>
                <a:blip r:embed="rId7"/>
                <a:stretch>
                  <a:fillRect t="-1429" r="-7634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F3196A0-6A50-4231-8CBA-2D3D06834CEB}"/>
                  </a:ext>
                </a:extLst>
              </p:cNvPr>
              <p:cNvSpPr/>
              <p:nvPr/>
            </p:nvSpPr>
            <p:spPr>
              <a:xfrm>
                <a:off x="2454657" y="3117645"/>
                <a:ext cx="553485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F3196A0-6A50-4231-8CBA-2D3D06834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657" y="3117645"/>
                <a:ext cx="553485" cy="436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29859BF-6E49-4833-AB32-B5221F6EEB18}"/>
                  </a:ext>
                </a:extLst>
              </p:cNvPr>
              <p:cNvSpPr/>
              <p:nvPr/>
            </p:nvSpPr>
            <p:spPr>
              <a:xfrm>
                <a:off x="2295113" y="3734769"/>
                <a:ext cx="926536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29859BF-6E49-4833-AB32-B5221F6EE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113" y="3734769"/>
                <a:ext cx="926536" cy="7186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9301EE4-ABF0-47B8-B161-AAC80CE29248}"/>
                  </a:ext>
                </a:extLst>
              </p:cNvPr>
              <p:cNvSpPr/>
              <p:nvPr/>
            </p:nvSpPr>
            <p:spPr>
              <a:xfrm>
                <a:off x="2341375" y="4576148"/>
                <a:ext cx="854849" cy="42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=0</a:t>
                </a:r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9301EE4-ABF0-47B8-B161-AAC80CE29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75" y="4576148"/>
                <a:ext cx="854849" cy="429092"/>
              </a:xfrm>
              <a:prstGeom prst="rect">
                <a:avLst/>
              </a:prstGeom>
              <a:blipFill>
                <a:blip r:embed="rId10"/>
                <a:stretch>
                  <a:fillRect t="-1429" r="-7857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EA2EAF0-CE6A-4000-BADF-D4862EA7F76D}"/>
                  </a:ext>
                </a:extLst>
              </p:cNvPr>
              <p:cNvSpPr/>
              <p:nvPr/>
            </p:nvSpPr>
            <p:spPr>
              <a:xfrm>
                <a:off x="7827294" y="3117645"/>
                <a:ext cx="4251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EA2EAF0-CE6A-4000-BADF-D4862EA7F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94" y="3117645"/>
                <a:ext cx="42511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E3CDB95-4FC9-4232-976A-5E892A9710AF}"/>
                  </a:ext>
                </a:extLst>
              </p:cNvPr>
              <p:cNvSpPr/>
              <p:nvPr/>
            </p:nvSpPr>
            <p:spPr>
              <a:xfrm>
                <a:off x="7827295" y="2466339"/>
                <a:ext cx="4251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E3CDB95-4FC9-4232-976A-5E892A971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95" y="2466339"/>
                <a:ext cx="42511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F49BD01-73FF-44A6-99BB-670E62D3033A}"/>
                  </a:ext>
                </a:extLst>
              </p:cNvPr>
              <p:cNvSpPr/>
              <p:nvPr/>
            </p:nvSpPr>
            <p:spPr>
              <a:xfrm>
                <a:off x="7823693" y="4790694"/>
                <a:ext cx="4251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F49BD01-73FF-44A6-99BB-670E62D30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693" y="4790694"/>
                <a:ext cx="4251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6A77B6D-036E-4217-BCE9-70DB3FF21704}"/>
                  </a:ext>
                </a:extLst>
              </p:cNvPr>
              <p:cNvSpPr/>
              <p:nvPr/>
            </p:nvSpPr>
            <p:spPr>
              <a:xfrm>
                <a:off x="7823694" y="3861148"/>
                <a:ext cx="42511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6A77B6D-036E-4217-BCE9-70DB3FF21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694" y="3861148"/>
                <a:ext cx="425116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D6422C08-33AB-4371-A49F-6E0B171BFC22}"/>
              </a:ext>
            </a:extLst>
          </p:cNvPr>
          <p:cNvSpPr txBox="1"/>
          <p:nvPr/>
        </p:nvSpPr>
        <p:spPr>
          <a:xfrm>
            <a:off x="4042598" y="6064889"/>
            <a:ext cx="410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观察两边式子的结构，你发现了什么？</a:t>
            </a:r>
          </a:p>
        </p:txBody>
      </p:sp>
    </p:spTree>
    <p:extLst>
      <p:ext uri="{BB962C8B-B14F-4D97-AF65-F5344CB8AC3E}">
        <p14:creationId xmlns:p14="http://schemas.microsoft.com/office/powerpoint/2010/main" val="2295084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二次根式的性质一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19516C5-113C-427D-88AD-55DC15A92F98}"/>
                  </a:ext>
                </a:extLst>
              </p:cNvPr>
              <p:cNvSpPr/>
              <p:nvPr/>
            </p:nvSpPr>
            <p:spPr>
              <a:xfrm>
                <a:off x="2172955" y="2227148"/>
                <a:ext cx="3027817" cy="5280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zh-CN" alt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zh-CN" altLang="en-US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zh-CN" altLang="en-US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19516C5-113C-427D-88AD-55DC15A92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955" y="2227148"/>
                <a:ext cx="3027817" cy="528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6626E53-6E8C-4CC4-A663-D19E688CA538}"/>
                  </a:ext>
                </a:extLst>
              </p:cNvPr>
              <p:cNvSpPr txBox="1"/>
              <p:nvPr/>
            </p:nvSpPr>
            <p:spPr>
              <a:xfrm>
                <a:off x="2078897" y="2958804"/>
                <a:ext cx="2018420" cy="175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6626E53-6E8C-4CC4-A663-D19E688CA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7" y="2958804"/>
                <a:ext cx="2018420" cy="1752275"/>
              </a:xfrm>
              <a:prstGeom prst="rect">
                <a:avLst/>
              </a:prstGeom>
              <a:blipFill>
                <a:blip r:embed="rId6"/>
                <a:stretch>
                  <a:fillRect l="-3021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01EC28C-341D-4F39-933C-D82C286A5D0D}"/>
                  </a:ext>
                </a:extLst>
              </p:cNvPr>
              <p:cNvSpPr/>
              <p:nvPr/>
            </p:nvSpPr>
            <p:spPr>
              <a:xfrm>
                <a:off x="3838045" y="3604108"/>
                <a:ext cx="6575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01EC28C-341D-4F39-933C-D82C286A5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045" y="3604108"/>
                <a:ext cx="65755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83D2E35-FE25-4E36-B2B6-AD8E5D5273D0}"/>
                  </a:ext>
                </a:extLst>
              </p:cNvPr>
              <p:cNvSpPr/>
              <p:nvPr/>
            </p:nvSpPr>
            <p:spPr>
              <a:xfrm>
                <a:off x="3733999" y="4193371"/>
                <a:ext cx="3863494" cy="517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×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=4×5=20</a:t>
                </a:r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83D2E35-FE25-4E36-B2B6-AD8E5D527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999" y="4193371"/>
                <a:ext cx="3863494" cy="517706"/>
              </a:xfrm>
              <a:prstGeom prst="rect">
                <a:avLst/>
              </a:prstGeom>
              <a:blipFill>
                <a:blip r:embed="rId8"/>
                <a:stretch>
                  <a:fillRect r="-1264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7919CC2-47F5-4FAD-9650-970FCE46B32F}"/>
                  </a:ext>
                </a:extLst>
              </p:cNvPr>
              <p:cNvSpPr/>
              <p:nvPr/>
            </p:nvSpPr>
            <p:spPr>
              <a:xfrm>
                <a:off x="2078897" y="4838675"/>
                <a:ext cx="4543167" cy="578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或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=20</a:t>
                </a:r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7919CC2-47F5-4FAD-9650-970FCE46B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7" y="4838675"/>
                <a:ext cx="4543167" cy="578492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151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格 7">
                <a:extLst>
                  <a:ext uri="{FF2B5EF4-FFF2-40B4-BE49-F238E27FC236}">
                    <a16:creationId xmlns:a16="http://schemas.microsoft.com/office/drawing/2014/main" id="{ED94F3AD-1D30-4375-98E6-657E38D7EA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0214154"/>
                  </p:ext>
                </p:extLst>
              </p:nvPr>
            </p:nvGraphicFramePr>
            <p:xfrm>
              <a:off x="2930909" y="1761907"/>
              <a:ext cx="6096000" cy="296379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1832681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57126243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94494760"/>
                        </a:ext>
                      </a:extLst>
                    </a:gridCol>
                  </a:tblGrid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a(a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0)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zh-CN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en-US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zh-CN" altLang="en-US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127860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9732411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0.1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432935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0.9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963703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9015145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9089163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10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7617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格 7">
                <a:extLst>
                  <a:ext uri="{FF2B5EF4-FFF2-40B4-BE49-F238E27FC236}">
                    <a16:creationId xmlns:a16="http://schemas.microsoft.com/office/drawing/2014/main" id="{ED94F3AD-1D30-4375-98E6-657E38D7EA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0214154"/>
                  </p:ext>
                </p:extLst>
              </p:nvPr>
            </p:nvGraphicFramePr>
            <p:xfrm>
              <a:off x="2930909" y="1761907"/>
              <a:ext cx="6096000" cy="296379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1832681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57126243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94494760"/>
                        </a:ext>
                      </a:extLst>
                    </a:gridCol>
                  </a:tblGrid>
                  <a:tr h="4335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" t="-7042" r="-200299" b="-594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601" t="-7042" r="-100901" b="-594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7042" r="-599" b="-5943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127860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9732411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0.1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432935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0.9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963703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9015145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9089163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10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7617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9DD8DC62-0329-44E5-8895-2E3502236FDD}"/>
              </a:ext>
            </a:extLst>
          </p:cNvPr>
          <p:cNvSpPr/>
          <p:nvPr/>
        </p:nvSpPr>
        <p:spPr>
          <a:xfrm>
            <a:off x="5780639" y="2183588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C6EC421-0B3E-490D-B5DA-EFAAE639F5C8}"/>
              </a:ext>
            </a:extLst>
          </p:cNvPr>
          <p:cNvSpPr/>
          <p:nvPr/>
        </p:nvSpPr>
        <p:spPr>
          <a:xfrm>
            <a:off x="7858091" y="2183588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365622F-694E-42A5-BD49-E37749A5E2E9}"/>
              </a:ext>
            </a:extLst>
          </p:cNvPr>
          <p:cNvSpPr/>
          <p:nvPr/>
        </p:nvSpPr>
        <p:spPr>
          <a:xfrm>
            <a:off x="5588278" y="2605269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0.01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C5A9AA6-2137-4596-B275-B0F5EFC40591}"/>
              </a:ext>
            </a:extLst>
          </p:cNvPr>
          <p:cNvSpPr/>
          <p:nvPr/>
        </p:nvSpPr>
        <p:spPr>
          <a:xfrm>
            <a:off x="7741070" y="2605269"/>
            <a:ext cx="56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8FD5D7B-D262-4520-84E7-2EDF82F0DD9D}"/>
              </a:ext>
            </a:extLst>
          </p:cNvPr>
          <p:cNvSpPr/>
          <p:nvPr/>
        </p:nvSpPr>
        <p:spPr>
          <a:xfrm>
            <a:off x="5588278" y="3026950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0.81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9B209E3-EFA0-4475-9F22-786FF2E0D79A}"/>
              </a:ext>
            </a:extLst>
          </p:cNvPr>
          <p:cNvSpPr/>
          <p:nvPr/>
        </p:nvSpPr>
        <p:spPr>
          <a:xfrm>
            <a:off x="7741070" y="3043751"/>
            <a:ext cx="56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0.9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B0568A4-F655-4902-BCD2-70693656AE7A}"/>
              </a:ext>
            </a:extLst>
          </p:cNvPr>
          <p:cNvSpPr/>
          <p:nvPr/>
        </p:nvSpPr>
        <p:spPr>
          <a:xfrm>
            <a:off x="5776661" y="3448631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2108A5D-02A7-49AD-BFC9-DC8D9D449DED}"/>
              </a:ext>
            </a:extLst>
          </p:cNvPr>
          <p:cNvSpPr/>
          <p:nvPr/>
        </p:nvSpPr>
        <p:spPr>
          <a:xfrm>
            <a:off x="7858091" y="3484618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A6E3727D-1224-4943-B90F-D84448E0B740}"/>
              </a:ext>
            </a:extLst>
          </p:cNvPr>
          <p:cNvSpPr/>
          <p:nvPr/>
        </p:nvSpPr>
        <p:spPr>
          <a:xfrm>
            <a:off x="5776661" y="3870312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A108BA6-D1AB-44BA-8C84-BA2728AE1749}"/>
              </a:ext>
            </a:extLst>
          </p:cNvPr>
          <p:cNvSpPr/>
          <p:nvPr/>
        </p:nvSpPr>
        <p:spPr>
          <a:xfrm>
            <a:off x="7858091" y="3882674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458B7E1-DB7F-4440-A966-2C0CE4041CA1}"/>
              </a:ext>
            </a:extLst>
          </p:cNvPr>
          <p:cNvSpPr/>
          <p:nvPr/>
        </p:nvSpPr>
        <p:spPr>
          <a:xfrm>
            <a:off x="5625979" y="4291993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402771E-494B-4A17-84EE-8B306A4A6F0C}"/>
              </a:ext>
            </a:extLst>
          </p:cNvPr>
          <p:cNvSpPr/>
          <p:nvPr/>
        </p:nvSpPr>
        <p:spPr>
          <a:xfrm>
            <a:off x="7782749" y="4306144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18BBE87-5BD4-4A6F-954C-778CECF311B0}"/>
              </a:ext>
            </a:extLst>
          </p:cNvPr>
          <p:cNvSpPr txBox="1"/>
          <p:nvPr/>
        </p:nvSpPr>
        <p:spPr>
          <a:xfrm>
            <a:off x="4048187" y="5746880"/>
            <a:ext cx="410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观察结果，你发现了什么？</a:t>
            </a:r>
          </a:p>
        </p:txBody>
      </p:sp>
      <p:sp>
        <p:nvSpPr>
          <p:cNvPr id="44" name="箭头: 下弧形 43">
            <a:extLst>
              <a:ext uri="{FF2B5EF4-FFF2-40B4-BE49-F238E27FC236}">
                <a16:creationId xmlns:a16="http://schemas.microsoft.com/office/drawing/2014/main" id="{36443E38-6035-4F0D-896E-7841493174DA}"/>
              </a:ext>
            </a:extLst>
          </p:cNvPr>
          <p:cNvSpPr/>
          <p:nvPr/>
        </p:nvSpPr>
        <p:spPr>
          <a:xfrm>
            <a:off x="4105763" y="5021955"/>
            <a:ext cx="3987609" cy="353073"/>
          </a:xfrm>
          <a:prstGeom prst="curvedUpArrow">
            <a:avLst/>
          </a:prstGeom>
          <a:solidFill>
            <a:schemeClr val="tx1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438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FAD5D686-D6B7-4105-98DD-2FC6FC27F6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733081"/>
                  </p:ext>
                </p:extLst>
              </p:nvPr>
            </p:nvGraphicFramePr>
            <p:xfrm>
              <a:off x="2949763" y="1947100"/>
              <a:ext cx="6096000" cy="296379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1832681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57126243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94494760"/>
                        </a:ext>
                      </a:extLst>
                    </a:gridCol>
                  </a:tblGrid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a(a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0)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zh-CN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en-US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zh-CN" altLang="en-US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127860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9732411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-0.1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432935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-0.9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963703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9015145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-3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9089163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-10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7617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FAD5D686-D6B7-4105-98DD-2FC6FC27F6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733081"/>
                  </p:ext>
                </p:extLst>
              </p:nvPr>
            </p:nvGraphicFramePr>
            <p:xfrm>
              <a:off x="2949763" y="1947100"/>
              <a:ext cx="6096000" cy="296379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1832681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57126243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94494760"/>
                        </a:ext>
                      </a:extLst>
                    </a:gridCol>
                  </a:tblGrid>
                  <a:tr h="4335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" t="-7042" r="-200299" b="-594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601" t="-7042" r="-100901" b="-594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7042" r="-599" b="-5943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127860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9732411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-0.1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432935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-0.9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963703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9015145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-3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9089163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-10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7617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562BE85A-9DF4-48AE-9726-514B8844E47F}"/>
              </a:ext>
            </a:extLst>
          </p:cNvPr>
          <p:cNvSpPr/>
          <p:nvPr/>
        </p:nvSpPr>
        <p:spPr>
          <a:xfrm>
            <a:off x="5799493" y="2368781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97C4A87-5C9E-42BA-A878-184C0B9260F1}"/>
              </a:ext>
            </a:extLst>
          </p:cNvPr>
          <p:cNvSpPr/>
          <p:nvPr/>
        </p:nvSpPr>
        <p:spPr>
          <a:xfrm>
            <a:off x="7876945" y="2368781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4785F3-2728-495C-AB5D-414A246B27DA}"/>
              </a:ext>
            </a:extLst>
          </p:cNvPr>
          <p:cNvSpPr/>
          <p:nvPr/>
        </p:nvSpPr>
        <p:spPr>
          <a:xfrm>
            <a:off x="5607132" y="2790462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0.01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1D16FC1-C951-4672-806E-4ACB7A94255B}"/>
              </a:ext>
            </a:extLst>
          </p:cNvPr>
          <p:cNvSpPr/>
          <p:nvPr/>
        </p:nvSpPr>
        <p:spPr>
          <a:xfrm>
            <a:off x="7759924" y="2790462"/>
            <a:ext cx="56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69DD0EA-C687-4A85-B665-0F40ABAE1329}"/>
              </a:ext>
            </a:extLst>
          </p:cNvPr>
          <p:cNvSpPr/>
          <p:nvPr/>
        </p:nvSpPr>
        <p:spPr>
          <a:xfrm>
            <a:off x="5607132" y="3212143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0.81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A5DF6C7-E615-4175-98F8-C2DCC1F1EDE0}"/>
              </a:ext>
            </a:extLst>
          </p:cNvPr>
          <p:cNvSpPr/>
          <p:nvPr/>
        </p:nvSpPr>
        <p:spPr>
          <a:xfrm>
            <a:off x="7759924" y="3228944"/>
            <a:ext cx="56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0.9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189B146-DDD5-4FF4-8F63-7479BB11087F}"/>
              </a:ext>
            </a:extLst>
          </p:cNvPr>
          <p:cNvSpPr/>
          <p:nvPr/>
        </p:nvSpPr>
        <p:spPr>
          <a:xfrm>
            <a:off x="5795515" y="3633824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1717199-77FF-4043-83F0-995B427E7226}"/>
              </a:ext>
            </a:extLst>
          </p:cNvPr>
          <p:cNvSpPr/>
          <p:nvPr/>
        </p:nvSpPr>
        <p:spPr>
          <a:xfrm>
            <a:off x="7876945" y="3669811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DAD74BC-A2EF-4BB4-8CFC-530CD81C2676}"/>
              </a:ext>
            </a:extLst>
          </p:cNvPr>
          <p:cNvSpPr/>
          <p:nvPr/>
        </p:nvSpPr>
        <p:spPr>
          <a:xfrm>
            <a:off x="5795515" y="4055505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15A9F21-FC09-4AA3-9D7E-50106E40D3B0}"/>
              </a:ext>
            </a:extLst>
          </p:cNvPr>
          <p:cNvSpPr/>
          <p:nvPr/>
        </p:nvSpPr>
        <p:spPr>
          <a:xfrm>
            <a:off x="7876945" y="4067867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2CE29A8-B9CD-4903-B8E1-3DB9261BAF83}"/>
              </a:ext>
            </a:extLst>
          </p:cNvPr>
          <p:cNvSpPr/>
          <p:nvPr/>
        </p:nvSpPr>
        <p:spPr>
          <a:xfrm>
            <a:off x="5644833" y="4477186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598999C-56B7-4820-A0B1-5D82B08AC50B}"/>
              </a:ext>
            </a:extLst>
          </p:cNvPr>
          <p:cNvSpPr/>
          <p:nvPr/>
        </p:nvSpPr>
        <p:spPr>
          <a:xfrm>
            <a:off x="7801603" y="4491337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2A78907-6EE6-4223-B6F6-0DF90B6BAE15}"/>
              </a:ext>
            </a:extLst>
          </p:cNvPr>
          <p:cNvSpPr txBox="1"/>
          <p:nvPr/>
        </p:nvSpPr>
        <p:spPr>
          <a:xfrm>
            <a:off x="4067041" y="5858868"/>
            <a:ext cx="410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观察结果，你发现了什么？</a:t>
            </a:r>
          </a:p>
        </p:txBody>
      </p:sp>
      <p:sp>
        <p:nvSpPr>
          <p:cNvPr id="23" name="箭头: 下弧形 22">
            <a:extLst>
              <a:ext uri="{FF2B5EF4-FFF2-40B4-BE49-F238E27FC236}">
                <a16:creationId xmlns:a16="http://schemas.microsoft.com/office/drawing/2014/main" id="{96CB221E-7BDB-477A-8B1B-D864221C34F6}"/>
              </a:ext>
            </a:extLst>
          </p:cNvPr>
          <p:cNvSpPr/>
          <p:nvPr/>
        </p:nvSpPr>
        <p:spPr>
          <a:xfrm>
            <a:off x="4124617" y="5400657"/>
            <a:ext cx="3987609" cy="353073"/>
          </a:xfrm>
          <a:prstGeom prst="curvedUpArrow">
            <a:avLst/>
          </a:prstGeom>
          <a:solidFill>
            <a:srgbClr val="50742F"/>
          </a:solidFill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974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C3FA1496-39F5-4856-AC5A-19EDE463C875}"/>
              </a:ext>
            </a:extLst>
          </p:cNvPr>
          <p:cNvSpPr/>
          <p:nvPr/>
        </p:nvSpPr>
        <p:spPr>
          <a:xfrm>
            <a:off x="3526267" y="2770768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FDD8A2C-4A3D-4900-AE69-BAE8E5C1E781}"/>
              </a:ext>
            </a:extLst>
          </p:cNvPr>
          <p:cNvSpPr/>
          <p:nvPr/>
        </p:nvSpPr>
        <p:spPr>
          <a:xfrm>
            <a:off x="3416981" y="3346991"/>
            <a:ext cx="56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E4694EE-253C-4B7A-86C5-5285AE6FD0E6}"/>
                  </a:ext>
                </a:extLst>
              </p:cNvPr>
              <p:cNvSpPr/>
              <p:nvPr/>
            </p:nvSpPr>
            <p:spPr>
              <a:xfrm>
                <a:off x="3556883" y="3979831"/>
                <a:ext cx="38504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E4694EE-253C-4B7A-86C5-5285AE6FD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883" y="3979831"/>
                <a:ext cx="385042" cy="670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3118124E-0BF5-4648-AF25-8618C88D054B}"/>
              </a:ext>
            </a:extLst>
          </p:cNvPr>
          <p:cNvSpPr/>
          <p:nvPr/>
        </p:nvSpPr>
        <p:spPr>
          <a:xfrm>
            <a:off x="3526267" y="4769130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3AF7D52-82E1-4EC9-A825-22BCA0DB9D97}"/>
                  </a:ext>
                </a:extLst>
              </p:cNvPr>
              <p:cNvSpPr txBox="1"/>
              <p:nvPr/>
            </p:nvSpPr>
            <p:spPr>
              <a:xfrm>
                <a:off x="1749617" y="2213092"/>
                <a:ext cx="1873430" cy="347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20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200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0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3AF7D52-82E1-4EC9-A825-22BCA0DB9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617" y="2213092"/>
                <a:ext cx="1873430" cy="3474990"/>
              </a:xfrm>
              <a:prstGeom prst="rect">
                <a:avLst/>
              </a:prstGeom>
              <a:blipFill>
                <a:blip r:embed="rId6"/>
                <a:stretch>
                  <a:fillRect l="-32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B775D1FC-177B-4465-8B2A-D8AA76D2F32D}"/>
              </a:ext>
            </a:extLst>
          </p:cNvPr>
          <p:cNvSpPr/>
          <p:nvPr/>
        </p:nvSpPr>
        <p:spPr>
          <a:xfrm>
            <a:off x="5121472" y="238660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n w="6350">
                  <a:noFill/>
                </a:ln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二次根式的性质二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BAC9B92-53C6-4739-AE98-2701525A8DAB}"/>
              </a:ext>
            </a:extLst>
          </p:cNvPr>
          <p:cNvGrpSpPr/>
          <p:nvPr/>
        </p:nvGrpSpPr>
        <p:grpSpPr>
          <a:xfrm>
            <a:off x="4921423" y="3274532"/>
            <a:ext cx="5048266" cy="1015582"/>
            <a:chOff x="3950392" y="1989531"/>
            <a:chExt cx="5048266" cy="1015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2204372F-5B1A-4781-B415-A9A4F0344549}"/>
                    </a:ext>
                  </a:extLst>
                </p:cNvPr>
                <p:cNvSpPr txBox="1"/>
                <p:nvPr/>
              </p:nvSpPr>
              <p:spPr>
                <a:xfrm>
                  <a:off x="3950392" y="2174197"/>
                  <a:ext cx="2386430" cy="5373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0" lang="zh-CN" alt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zh-CN" alt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zh-CN" altLang="en-US" sz="2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p>
                                <m:r>
                                  <a:rPr kumimoji="0" lang="zh-CN" altLang="en-US" sz="2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kumimoji="0" lang="zh-CN" alt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kumimoji="0" lang="en-US" altLang="zh-CN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2F900AB7-34F5-48DB-BCAC-94C4EBFD7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392" y="2174197"/>
                  <a:ext cx="2386430" cy="5373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左大括号 16">
              <a:extLst>
                <a:ext uri="{FF2B5EF4-FFF2-40B4-BE49-F238E27FC236}">
                  <a16:creationId xmlns:a16="http://schemas.microsoft.com/office/drawing/2014/main" id="{46001C57-6F43-4472-8503-25F08A5CC639}"/>
                </a:ext>
              </a:extLst>
            </p:cNvPr>
            <p:cNvSpPr/>
            <p:nvPr/>
          </p:nvSpPr>
          <p:spPr>
            <a:xfrm>
              <a:off x="6196956" y="2174197"/>
              <a:ext cx="101158" cy="646952"/>
            </a:xfrm>
            <a:prstGeom prst="leftBrace">
              <a:avLst/>
            </a:prstGeom>
            <a:noFill/>
            <a:ln w="28575" cap="flat" cmpd="sng" algn="ctr">
              <a:solidFill>
                <a:srgbClr val="4B14A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4236F15-7452-468C-84E8-50D1153F56EC}"/>
                </a:ext>
              </a:extLst>
            </p:cNvPr>
            <p:cNvSpPr txBox="1"/>
            <p:nvPr/>
          </p:nvSpPr>
          <p:spPr>
            <a:xfrm>
              <a:off x="6375529" y="1989531"/>
              <a:ext cx="2623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a≥0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5FE6282-68FE-45FD-9C38-15F6B948E30A}"/>
                </a:ext>
              </a:extLst>
            </p:cNvPr>
            <p:cNvSpPr txBox="1"/>
            <p:nvPr/>
          </p:nvSpPr>
          <p:spPr>
            <a:xfrm>
              <a:off x="6375529" y="2543448"/>
              <a:ext cx="2623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-a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a&lt;0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83D15F01-629D-4179-9C56-CC6AF1983C4F}"/>
              </a:ext>
            </a:extLst>
          </p:cNvPr>
          <p:cNvSpPr/>
          <p:nvPr/>
        </p:nvSpPr>
        <p:spPr>
          <a:xfrm>
            <a:off x="5121472" y="4572666"/>
            <a:ext cx="5852884" cy="401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即任意一个数的平方的算术平方根等于它本身的绝对值 </a:t>
            </a: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433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1171</Words>
  <Application>Microsoft Office PowerPoint</Application>
  <PresentationFormat>宽屏</PresentationFormat>
  <Paragraphs>221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FandolFang R</vt:lpstr>
      <vt:lpstr>思源黑体 CN Bold</vt:lpstr>
      <vt:lpstr>思源黑体 CN Heavy</vt:lpstr>
      <vt:lpstr>思源黑体 CN Light</vt:lpstr>
      <vt:lpstr>思源黑体 CN Medium</vt:lpstr>
      <vt:lpstr>思源宋体 CN Light</vt:lpstr>
      <vt:lpstr>Arial</vt:lpstr>
      <vt:lpstr>Calibri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197</cp:revision>
  <dcterms:created xsi:type="dcterms:W3CDTF">2020-03-19T09:30:49Z</dcterms:created>
  <dcterms:modified xsi:type="dcterms:W3CDTF">2021-01-09T09:32:27Z</dcterms:modified>
</cp:coreProperties>
</file>