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397" r:id="rId4"/>
    <p:sldId id="260" r:id="rId5"/>
    <p:sldId id="412" r:id="rId6"/>
    <p:sldId id="413" r:id="rId7"/>
    <p:sldId id="414" r:id="rId8"/>
    <p:sldId id="415" r:id="rId9"/>
    <p:sldId id="410" r:id="rId10"/>
    <p:sldId id="399" r:id="rId11"/>
    <p:sldId id="417" r:id="rId12"/>
    <p:sldId id="418" r:id="rId13"/>
    <p:sldId id="419" r:id="rId14"/>
    <p:sldId id="420" r:id="rId15"/>
    <p:sldId id="287" r:id="rId16"/>
    <p:sldId id="409" r:id="rId17"/>
    <p:sldId id="41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EFD"/>
    <a:srgbClr val="F16E9A"/>
    <a:srgbClr val="80DEEA"/>
    <a:srgbClr val="FF8100"/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4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BC0234C1-7B78-4D91-8967-91D9F736F9D6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629A5014-A09D-445C-B974-E1537D74AC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77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microsoft.com/office/2007/relationships/hdphoto" Target="../media/hdphoto1.wdp"/><Relationship Id="rId5" Type="http://schemas.openxmlformats.org/officeDocument/2006/relationships/tags" Target="../tags/tag31.xml"/><Relationship Id="rId10" Type="http://schemas.openxmlformats.org/officeDocument/2006/relationships/image" Target="../media/image1.png"/><Relationship Id="rId4" Type="http://schemas.openxmlformats.org/officeDocument/2006/relationships/tags" Target="../tags/tag30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microsoft.com/office/2007/relationships/hdphoto" Target="../media/hdphoto1.wdp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41C78982-04AC-4CAF-B510-0592205CDA3C}"/>
              </a:ext>
            </a:extLst>
          </p:cNvPr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1" name="任意多边形 41">
              <a:extLst>
                <a:ext uri="{FF2B5EF4-FFF2-40B4-BE49-F238E27FC236}">
                  <a16:creationId xmlns:a16="http://schemas.microsoft.com/office/drawing/2014/main" id="{4D550101-13E4-4FF7-84C5-102E5728930C}"/>
                </a:ext>
              </a:extLst>
            </p:cNvPr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>
              <a:extLst>
                <a:ext uri="{FF2B5EF4-FFF2-40B4-BE49-F238E27FC236}">
                  <a16:creationId xmlns:a16="http://schemas.microsoft.com/office/drawing/2014/main" id="{3162DF86-4B37-431A-8050-741A5475A837}"/>
                </a:ext>
              </a:extLst>
            </p:cNvPr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1" name="Shape 40">
            <a:extLst>
              <a:ext uri="{FF2B5EF4-FFF2-40B4-BE49-F238E27FC236}">
                <a16:creationId xmlns:a16="http://schemas.microsoft.com/office/drawing/2014/main" id="{B94F7ED4-4EBF-4F90-B096-94DEC153B8D6}"/>
              </a:ext>
            </a:extLst>
          </p:cNvPr>
          <p:cNvSpPr/>
          <p:nvPr/>
        </p:nvSpPr>
        <p:spPr>
          <a:xfrm>
            <a:off x="897244" y="2767378"/>
            <a:ext cx="4565494" cy="338554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  </a:t>
            </a:r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87B7ECF-0C68-4FC8-BC47-3257E9662A4A}"/>
              </a:ext>
            </a:extLst>
          </p:cNvPr>
          <p:cNvSpPr/>
          <p:nvPr/>
        </p:nvSpPr>
        <p:spPr>
          <a:xfrm>
            <a:off x="868216" y="812800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391834A-106F-40C6-AF74-9B3293232701}"/>
              </a:ext>
            </a:extLst>
          </p:cNvPr>
          <p:cNvSpPr/>
          <p:nvPr/>
        </p:nvSpPr>
        <p:spPr>
          <a:xfrm>
            <a:off x="810160" y="1500135"/>
            <a:ext cx="644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二次根式的乘除</a:t>
            </a:r>
            <a:endParaRPr lang="en-US" altLang="zh-CN" sz="54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E57A04-8892-406A-B186-E2F9FC270CC4}"/>
              </a:ext>
            </a:extLst>
          </p:cNvPr>
          <p:cNvCxnSpPr>
            <a:cxnSpLocks/>
          </p:cNvCxnSpPr>
          <p:nvPr/>
        </p:nvCxnSpPr>
        <p:spPr>
          <a:xfrm>
            <a:off x="940786" y="2602707"/>
            <a:ext cx="7695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>
            <a:extLst>
              <a:ext uri="{FF2B5EF4-FFF2-40B4-BE49-F238E27FC236}">
                <a16:creationId xmlns:a16="http://schemas.microsoft.com/office/drawing/2014/main" id="{B8A55112-829D-4BD6-89DE-7880BCE4B14A}"/>
              </a:ext>
            </a:extLst>
          </p:cNvPr>
          <p:cNvSpPr/>
          <p:nvPr/>
        </p:nvSpPr>
        <p:spPr>
          <a:xfrm>
            <a:off x="5532925" y="172089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（乘法）</a:t>
            </a:r>
            <a:endParaRPr lang="en-US" altLang="zh-CN" sz="6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5" name="图片 14" descr="建筑师，书籍，书籍，Shelf，学习，学习">
            <a:extLst>
              <a:ext uri="{FF2B5EF4-FFF2-40B4-BE49-F238E27FC236}">
                <a16:creationId xmlns:a16="http://schemas.microsoft.com/office/drawing/2014/main" id="{B40AAADD-FCBA-45CA-8012-7FD660C52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/>
        </p:blipFill>
        <p:spPr bwMode="auto">
          <a:xfrm>
            <a:off x="6240732" y="1500136"/>
            <a:ext cx="6848512" cy="5394713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9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4327644-AA9A-4C44-8938-C6DCB1830657}"/>
                  </a:ext>
                </a:extLst>
              </p:cNvPr>
              <p:cNvSpPr txBox="1"/>
              <p:nvPr/>
            </p:nvSpPr>
            <p:spPr>
              <a:xfrm>
                <a:off x="1876120" y="1544118"/>
                <a:ext cx="2621818" cy="4505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  <m:r>
                      <a:rPr lang="en-US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4327644-AA9A-4C44-8938-C6DCB1830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20" y="1544118"/>
                <a:ext cx="2621818" cy="4505914"/>
              </a:xfrm>
              <a:prstGeom prst="rect">
                <a:avLst/>
              </a:prstGeom>
              <a:blipFill>
                <a:blip r:embed="rId5"/>
                <a:stretch>
                  <a:fillRect l="-3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8C1C008-9CFE-4371-94B8-ED7D7E099B6A}"/>
                  </a:ext>
                </a:extLst>
              </p:cNvPr>
              <p:cNvSpPr/>
              <p:nvPr/>
            </p:nvSpPr>
            <p:spPr>
              <a:xfrm>
                <a:off x="3966713" y="2134262"/>
                <a:ext cx="3458896" cy="510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14×7</m:t>
                        </m:r>
                      </m:e>
                    </m:rad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8C1C008-9CFE-4371-94B8-ED7D7E099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13" y="2134262"/>
                <a:ext cx="3458896" cy="510589"/>
              </a:xfrm>
              <a:prstGeom prst="rect">
                <a:avLst/>
              </a:prstGeom>
              <a:blipFill>
                <a:blip r:embed="rId6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98E0E0E-4A63-4F50-A638-82BF2EDB6738}"/>
                  </a:ext>
                </a:extLst>
              </p:cNvPr>
              <p:cNvSpPr/>
              <p:nvPr/>
            </p:nvSpPr>
            <p:spPr>
              <a:xfrm>
                <a:off x="4094729" y="3277374"/>
                <a:ext cx="3262303" cy="1338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  <m:r>
                        <a:rPr lang="en-US" altLang="zh-CN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altLang="zh-CN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/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6</m:t>
                    </m:r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2×5×5</m:t>
                        </m:r>
                      </m:e>
                    </m:rad>
                  </m:oMath>
                </a14:m>
                <a:endParaRPr lang="en-US" altLang="zh-CN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/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=30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98E0E0E-4A63-4F50-A638-82BF2EDB6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29" y="3277374"/>
                <a:ext cx="3262303" cy="1338187"/>
              </a:xfrm>
              <a:prstGeom prst="rect">
                <a:avLst/>
              </a:prstGeom>
              <a:blipFill>
                <a:blip r:embed="rId7"/>
                <a:stretch>
                  <a:fillRect l="-2991" b="-10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DCA8DE6-FDC9-442B-8157-542C6F5B304E}"/>
                  </a:ext>
                </a:extLst>
              </p:cNvPr>
              <p:cNvSpPr/>
              <p:nvPr/>
            </p:nvSpPr>
            <p:spPr>
              <a:xfrm>
                <a:off x="4215628" y="4658153"/>
                <a:ext cx="5862310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DCA8DE6-FDC9-442B-8157-542C6F5B3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628" y="4658153"/>
                <a:ext cx="5862310" cy="8438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219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7209654" cy="1137512"/>
            <a:chOff x="611701" y="260323"/>
            <a:chExt cx="7209654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5437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利用二次根式乘法法则解决实际问题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09FBB41-75CE-4E67-B1C9-5B194C2CABA6}"/>
                  </a:ext>
                </a:extLst>
              </p:cNvPr>
              <p:cNvSpPr/>
              <p:nvPr/>
            </p:nvSpPr>
            <p:spPr>
              <a:xfrm>
                <a:off x="2078896" y="1715882"/>
                <a:ext cx="5349541" cy="1504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已知长方形的面积为S，相邻两边分别为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a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、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b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.</a:t>
                </a:r>
                <a:endParaRPr lang="en-US" altLang="zh-CN" sz="2000" b="1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1)已知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a=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,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b=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，求S； 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1)已知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a=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,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b=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，求S； 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09FBB41-75CE-4E67-B1C9-5B194C2CA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6" y="1715882"/>
                <a:ext cx="5349541" cy="1504836"/>
              </a:xfrm>
              <a:prstGeom prst="rect">
                <a:avLst/>
              </a:prstGeom>
              <a:blipFill>
                <a:blip r:embed="rId5"/>
                <a:stretch>
                  <a:fillRect l="-1139" r="-797" b="-6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464301C-D5DF-4364-933E-124782B32D22}"/>
                  </a:ext>
                </a:extLst>
              </p:cNvPr>
              <p:cNvSpPr/>
              <p:nvPr/>
            </p:nvSpPr>
            <p:spPr>
              <a:xfrm>
                <a:off x="2078896" y="3820684"/>
                <a:ext cx="7663316" cy="668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zh-CN" alt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×16</m:t>
                          </m:r>
                        </m:e>
                      </m:rad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2×64</m:t>
                          </m:r>
                        </m:e>
                      </m:rad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zh-CN" altLang="en-US" sz="200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 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464301C-D5DF-4364-933E-124782B32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6" y="3820684"/>
                <a:ext cx="7663316" cy="668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E2E0C41-4A4D-407B-B1A4-1CF1563322AF}"/>
                  </a:ext>
                </a:extLst>
              </p:cNvPr>
              <p:cNvSpPr/>
              <p:nvPr/>
            </p:nvSpPr>
            <p:spPr>
              <a:xfrm>
                <a:off x="2078896" y="4521790"/>
                <a:ext cx="5929828" cy="608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zh-CN" alt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2×3</m:t>
                          </m:r>
                        </m:e>
                      </m:rad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DE2E0C41-4A4D-407B-B1A4-1CF156332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6" y="4521790"/>
                <a:ext cx="5929828" cy="6084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337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33D1A9A-94F8-421C-B1B1-BF8EAFD4904B}"/>
                  </a:ext>
                </a:extLst>
              </p:cNvPr>
              <p:cNvSpPr/>
              <p:nvPr/>
            </p:nvSpPr>
            <p:spPr>
              <a:xfrm>
                <a:off x="1444226" y="1444455"/>
                <a:ext cx="7789722" cy="1378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．（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海口市丰南中学初三期末）已知：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是整数，则满足条件的最小正整数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      )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	B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	C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	D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33D1A9A-94F8-421C-B1B1-BF8EAFD49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26" y="1444455"/>
                <a:ext cx="7789722" cy="1378006"/>
              </a:xfrm>
              <a:prstGeom prst="rect">
                <a:avLst/>
              </a:prstGeom>
              <a:blipFill>
                <a:blip r:embed="rId5"/>
                <a:stretch>
                  <a:fillRect l="-704" r="-156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笑脸 9">
            <a:extLst>
              <a:ext uri="{FF2B5EF4-FFF2-40B4-BE49-F238E27FC236}">
                <a16:creationId xmlns:a16="http://schemas.microsoft.com/office/drawing/2014/main" id="{CA20C669-88B2-4739-9ED3-07AC63D6D3FF}"/>
              </a:ext>
            </a:extLst>
          </p:cNvPr>
          <p:cNvSpPr/>
          <p:nvPr/>
        </p:nvSpPr>
        <p:spPr>
          <a:xfrm>
            <a:off x="5466620" y="2475639"/>
            <a:ext cx="285292" cy="333028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47443F2-702A-4099-B792-9E6D2C1C1ACE}"/>
                  </a:ext>
                </a:extLst>
              </p:cNvPr>
              <p:cNvSpPr/>
              <p:nvPr/>
            </p:nvSpPr>
            <p:spPr>
              <a:xfrm>
                <a:off x="1505419" y="3022825"/>
                <a:ext cx="4572000" cy="2671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4×5</m:t>
                        </m:r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，且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是整数，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是整数，即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5n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是完全平方数，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n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的最小正整数为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47443F2-702A-4099-B792-9E6D2C1C1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19" y="3022825"/>
                <a:ext cx="4572000" cy="2671885"/>
              </a:xfrm>
              <a:prstGeom prst="rect">
                <a:avLst/>
              </a:prstGeom>
              <a:blipFill>
                <a:blip r:embed="rId6"/>
                <a:stretch>
                  <a:fillRect l="-1200" r="-6000" b="-2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239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10C52EE-6054-40A0-83AC-439E0D8699C0}"/>
                  </a:ext>
                </a:extLst>
              </p:cNvPr>
              <p:cNvSpPr/>
              <p:nvPr/>
            </p:nvSpPr>
            <p:spPr>
              <a:xfrm>
                <a:off x="1252779" y="1416124"/>
                <a:ext cx="5738774" cy="1071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．已知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0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0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=(</m:t>
                    </m:r>
                  </m:oMath>
                </a14:m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zh-CN" sz="20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2000" b="1" i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b="1" i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C</a:t>
                </a:r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zh-CN" sz="2000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</a:t>
                </a:r>
                <a:r>
                  <a:rPr lang="en-US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zh-CN" altLang="zh-CN" sz="20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zh-CN" sz="20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10C52EE-6054-40A0-83AC-439E0D869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79" y="1416124"/>
                <a:ext cx="5738774" cy="1071191"/>
              </a:xfrm>
              <a:prstGeom prst="rect">
                <a:avLst/>
              </a:prstGeom>
              <a:blipFill>
                <a:blip r:embed="rId5"/>
                <a:stretch>
                  <a:fillRect l="-1169" b="-8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32BF99B-5FDA-4E1B-913E-AA940CE1D0EB}"/>
                  </a:ext>
                </a:extLst>
              </p:cNvPr>
              <p:cNvSpPr/>
              <p:nvPr/>
            </p:nvSpPr>
            <p:spPr>
              <a:xfrm>
                <a:off x="6748556" y="1416124"/>
                <a:ext cx="4360621" cy="2210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18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sz="18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8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2×3×3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8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sz="18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8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32BF99B-5FDA-4E1B-913E-AA940CE1D0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56" y="1416124"/>
                <a:ext cx="4360621" cy="2210349"/>
              </a:xfrm>
              <a:prstGeom prst="rect">
                <a:avLst/>
              </a:prstGeom>
              <a:blipFill>
                <a:blip r:embed="rId6"/>
                <a:stretch>
                  <a:fillRect l="-1119" b="-3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笑脸 10">
            <a:extLst>
              <a:ext uri="{FF2B5EF4-FFF2-40B4-BE49-F238E27FC236}">
                <a16:creationId xmlns:a16="http://schemas.microsoft.com/office/drawing/2014/main" id="{8D22DFD1-56DB-4DB8-8B9D-EC6A4BA58222}"/>
              </a:ext>
            </a:extLst>
          </p:cNvPr>
          <p:cNvSpPr/>
          <p:nvPr/>
        </p:nvSpPr>
        <p:spPr>
          <a:xfrm>
            <a:off x="5238597" y="2154287"/>
            <a:ext cx="285292" cy="3330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7D6A2E9-CB64-42AE-AEDD-66BB4800FACC}"/>
                  </a:ext>
                </a:extLst>
              </p:cNvPr>
              <p:cNvSpPr/>
              <p:nvPr/>
            </p:nvSpPr>
            <p:spPr>
              <a:xfrm>
                <a:off x="1185956" y="4225647"/>
                <a:ext cx="6443421" cy="1418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．（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肇庆市端州区南国中英文学校初二期中）下列各数中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的积为有理数的是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    )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	B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	C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7D6A2E9-CB64-42AE-AEDD-66BB4800F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56" y="4225647"/>
                <a:ext cx="6443421" cy="1418530"/>
              </a:xfrm>
              <a:prstGeom prst="rect">
                <a:avLst/>
              </a:prstGeom>
              <a:blipFill>
                <a:blip r:embed="rId7"/>
                <a:stretch>
                  <a:fillRect l="-851" b="-5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E8F05F3-DE04-44DD-A9D9-744B51197147}"/>
                  </a:ext>
                </a:extLst>
              </p:cNvPr>
              <p:cNvSpPr/>
              <p:nvPr/>
            </p:nvSpPr>
            <p:spPr>
              <a:xfrm>
                <a:off x="8224361" y="3610393"/>
                <a:ext cx="4572000" cy="24771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2×2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为无理数，故不能；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B. 3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×2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zh-CN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为无理数，故不能；</m:t>
                    </m:r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×2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zh-CN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为无理数，故不能；</m:t>
                    </m:r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×2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=6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为有理数．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E8F05F3-DE04-44DD-A9D9-744B51197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361" y="3610393"/>
                <a:ext cx="4572000" cy="2477153"/>
              </a:xfrm>
              <a:prstGeom prst="rect">
                <a:avLst/>
              </a:prstGeom>
              <a:blipFill>
                <a:blip r:embed="rId8"/>
                <a:stretch>
                  <a:fillRect l="-400" b="-1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笑脸 13">
            <a:extLst>
              <a:ext uri="{FF2B5EF4-FFF2-40B4-BE49-F238E27FC236}">
                <a16:creationId xmlns:a16="http://schemas.microsoft.com/office/drawing/2014/main" id="{72B131E6-6A65-4DFC-A228-E39908DB0625}"/>
              </a:ext>
            </a:extLst>
          </p:cNvPr>
          <p:cNvSpPr/>
          <p:nvPr/>
        </p:nvSpPr>
        <p:spPr>
          <a:xfrm>
            <a:off x="5212993" y="5266656"/>
            <a:ext cx="285292" cy="333028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789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477E13E-6315-4999-BA49-4742DD1B9CB2}"/>
                  </a:ext>
                </a:extLst>
              </p:cNvPr>
              <p:cNvSpPr/>
              <p:nvPr/>
            </p:nvSpPr>
            <p:spPr>
              <a:xfrm>
                <a:off x="1876120" y="1355265"/>
                <a:ext cx="7629931" cy="179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．（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上海教院附中初二期中）如果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n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+2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n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的关系是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        )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．互为相反数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B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．互为倒数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．相等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            D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．互为负倒数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477E13E-6315-4999-BA49-4742DD1B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20" y="1355265"/>
                <a:ext cx="7629931" cy="1797608"/>
              </a:xfrm>
              <a:prstGeom prst="rect">
                <a:avLst/>
              </a:prstGeom>
              <a:blipFill>
                <a:blip r:embed="rId5"/>
                <a:stretch>
                  <a:fillRect l="-719" b="-4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笑脸 9">
            <a:extLst>
              <a:ext uri="{FF2B5EF4-FFF2-40B4-BE49-F238E27FC236}">
                <a16:creationId xmlns:a16="http://schemas.microsoft.com/office/drawing/2014/main" id="{52F0B239-7A43-43D9-B621-50EE83387BD2}"/>
              </a:ext>
            </a:extLst>
          </p:cNvPr>
          <p:cNvSpPr/>
          <p:nvPr/>
        </p:nvSpPr>
        <p:spPr>
          <a:xfrm>
            <a:off x="3859168" y="2374328"/>
            <a:ext cx="285292" cy="333028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FED50AA-C18F-428D-88D1-EFAED77B2B6F}"/>
                  </a:ext>
                </a:extLst>
              </p:cNvPr>
              <p:cNvSpPr/>
              <p:nvPr/>
            </p:nvSpPr>
            <p:spPr>
              <a:xfrm>
                <a:off x="1749120" y="3432273"/>
                <a:ext cx="8586106" cy="2328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−2+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+2=2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zh-CN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n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互为倒数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故选：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B.</a:t>
                </a:r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FED50AA-C18F-428D-88D1-EFAED77B2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20" y="3432273"/>
                <a:ext cx="8586106" cy="2328523"/>
              </a:xfrm>
              <a:prstGeom prst="rect">
                <a:avLst/>
              </a:prstGeom>
              <a:blipFill>
                <a:blip r:embed="rId6"/>
                <a:stretch>
                  <a:fillRect l="-639" b="-3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134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CF79D26C-4530-4424-BF97-727E5A60B093}"/>
              </a:ext>
            </a:extLst>
          </p:cNvPr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26" name="任意多边形 41">
              <a:extLst>
                <a:ext uri="{FF2B5EF4-FFF2-40B4-BE49-F238E27FC236}">
                  <a16:creationId xmlns:a16="http://schemas.microsoft.com/office/drawing/2014/main" id="{ACB7B08D-3034-45A8-9964-8DB45BA1D71E}"/>
                </a:ext>
              </a:extLst>
            </p:cNvPr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31">
              <a:extLst>
                <a:ext uri="{FF2B5EF4-FFF2-40B4-BE49-F238E27FC236}">
                  <a16:creationId xmlns:a16="http://schemas.microsoft.com/office/drawing/2014/main" id="{6F2F74AE-DDF9-4D65-BAD2-39A2088F8B3B}"/>
                </a:ext>
              </a:extLst>
            </p:cNvPr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4B08FA42-1E80-4C76-AD6D-30573B2DEAB7}"/>
              </a:ext>
            </a:extLst>
          </p:cNvPr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 Light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40" name="文本框 38">
            <a:extLst>
              <a:ext uri="{FF2B5EF4-FFF2-40B4-BE49-F238E27FC236}">
                <a16:creationId xmlns:a16="http://schemas.microsoft.com/office/drawing/2014/main" id="{9C4252D9-0CA0-46CB-B9C1-1A82F2B54D5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85093" y="4457359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FFD7C43-FC66-4DFC-AA1B-A558BC486ECA}"/>
              </a:ext>
            </a:extLst>
          </p:cNvPr>
          <p:cNvGrpSpPr/>
          <p:nvPr/>
        </p:nvGrpSpPr>
        <p:grpSpPr>
          <a:xfrm>
            <a:off x="5444462" y="1267243"/>
            <a:ext cx="5909338" cy="1344152"/>
            <a:chOff x="4865892" y="1070507"/>
            <a:chExt cx="5909338" cy="1344152"/>
          </a:xfrm>
        </p:grpSpPr>
        <p:sp>
          <p:nvSpPr>
            <p:cNvPr id="43" name="文本框 38">
              <a:extLst>
                <a:ext uri="{FF2B5EF4-FFF2-40B4-BE49-F238E27FC236}">
                  <a16:creationId xmlns:a16="http://schemas.microsoft.com/office/drawing/2014/main" id="{D70C2FAD-0CAB-428A-AB2C-0FFFC78EF168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743238" y="1561593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理解二次根式乘法法则</a:t>
              </a: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5983EAE3-E1C6-45D1-988A-757DD0F54F76}"/>
                </a:ext>
              </a:extLst>
            </p:cNvPr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0D50037C-E3A9-4879-BE2A-9E68D234372D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文本框 38">
                <a:extLst>
                  <a:ext uri="{FF2B5EF4-FFF2-40B4-BE49-F238E27FC236}">
                    <a16:creationId xmlns:a16="http://schemas.microsoft.com/office/drawing/2014/main" id="{23C40609-C1BD-4FDE-914C-58F437BCB4B5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8F3D8AB6-1B44-463A-BAA3-80568C10C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C32C469-4B3F-40A0-8FDA-6FCF30DD7651}"/>
              </a:ext>
            </a:extLst>
          </p:cNvPr>
          <p:cNvGrpSpPr/>
          <p:nvPr/>
        </p:nvGrpSpPr>
        <p:grpSpPr>
          <a:xfrm>
            <a:off x="5444462" y="2756924"/>
            <a:ext cx="6416220" cy="1344152"/>
            <a:chOff x="4865892" y="1070507"/>
            <a:chExt cx="6416220" cy="1344152"/>
          </a:xfrm>
        </p:grpSpPr>
        <p:sp>
          <p:nvSpPr>
            <p:cNvPr id="54" name="文本框 38">
              <a:extLst>
                <a:ext uri="{FF2B5EF4-FFF2-40B4-BE49-F238E27FC236}">
                  <a16:creationId xmlns:a16="http://schemas.microsoft.com/office/drawing/2014/main" id="{0BE64B80-98A5-4170-931A-2B9D2888997D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743237" y="1561593"/>
              <a:ext cx="4538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通过二次根式乘法法则进行计算</a:t>
              </a: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14AD827F-0A51-4330-9B82-804C02EA3243}"/>
                </a:ext>
              </a:extLst>
            </p:cNvPr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7B5C0921-24DC-4478-B0D3-6DAF9C320DB9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7" name="文本框 38">
                <a:extLst>
                  <a:ext uri="{FF2B5EF4-FFF2-40B4-BE49-F238E27FC236}">
                    <a16:creationId xmlns:a16="http://schemas.microsoft.com/office/drawing/2014/main" id="{8827CA26-DF53-4F73-85A1-E4F852FC54B0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E67F5933-3686-4185-8536-0AFE4DF9E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D1761C3-346B-4409-B9FD-E9719C60A5CE}"/>
              </a:ext>
            </a:extLst>
          </p:cNvPr>
          <p:cNvGrpSpPr/>
          <p:nvPr/>
        </p:nvGrpSpPr>
        <p:grpSpPr>
          <a:xfrm>
            <a:off x="5444462" y="4396777"/>
            <a:ext cx="5909338" cy="1344152"/>
            <a:chOff x="4865892" y="1070507"/>
            <a:chExt cx="5909338" cy="1344152"/>
          </a:xfrm>
        </p:grpSpPr>
        <p:sp>
          <p:nvSpPr>
            <p:cNvPr id="65" name="文本框 38">
              <a:extLst>
                <a:ext uri="{FF2B5EF4-FFF2-40B4-BE49-F238E27FC236}">
                  <a16:creationId xmlns:a16="http://schemas.microsoft.com/office/drawing/2014/main" id="{B5D48D1A-5DE2-485E-8F19-8F9B434DC9D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743238" y="1561593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化简二次根式的步骤</a:t>
              </a: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DAB6CAEB-9456-44BE-BBAF-1D81E5051C07}"/>
                </a:ext>
              </a:extLst>
            </p:cNvPr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67" name="矩形: 圆角 66">
                <a:extLst>
                  <a:ext uri="{FF2B5EF4-FFF2-40B4-BE49-F238E27FC236}">
                    <a16:creationId xmlns:a16="http://schemas.microsoft.com/office/drawing/2014/main" id="{782D1854-E813-4DF8-912E-D5C7968D207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文本框 38">
                <a:extLst>
                  <a:ext uri="{FF2B5EF4-FFF2-40B4-BE49-F238E27FC236}">
                    <a16:creationId xmlns:a16="http://schemas.microsoft.com/office/drawing/2014/main" id="{83851F53-5C56-4D81-B4A4-EEA0AE22D014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C164A751-4400-49D1-B90B-EBF707F30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pic>
        <p:nvPicPr>
          <p:cNvPr id="29" name="图片 28" descr="建筑师，书籍，书籍，Shelf，学习，学习">
            <a:extLst>
              <a:ext uri="{FF2B5EF4-FFF2-40B4-BE49-F238E27FC236}">
                <a16:creationId xmlns:a16="http://schemas.microsoft.com/office/drawing/2014/main" id="{7F18BBEA-F89F-4567-8A9F-B8405329C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/>
        </p:blipFill>
        <p:spPr bwMode="auto">
          <a:xfrm>
            <a:off x="1703200" y="1631200"/>
            <a:ext cx="3208068" cy="2527061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rgbClr val="317EF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15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41C78982-04AC-4CAF-B510-0592205CDA3C}"/>
              </a:ext>
            </a:extLst>
          </p:cNvPr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1" name="任意多边形 41">
              <a:extLst>
                <a:ext uri="{FF2B5EF4-FFF2-40B4-BE49-F238E27FC236}">
                  <a16:creationId xmlns:a16="http://schemas.microsoft.com/office/drawing/2014/main" id="{4D550101-13E4-4FF7-84C5-102E5728930C}"/>
                </a:ext>
              </a:extLst>
            </p:cNvPr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>
              <a:extLst>
                <a:ext uri="{FF2B5EF4-FFF2-40B4-BE49-F238E27FC236}">
                  <a16:creationId xmlns:a16="http://schemas.microsoft.com/office/drawing/2014/main" id="{3162DF86-4B37-431A-8050-741A5475A837}"/>
                </a:ext>
              </a:extLst>
            </p:cNvPr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1" name="Shape 40">
            <a:extLst>
              <a:ext uri="{FF2B5EF4-FFF2-40B4-BE49-F238E27FC236}">
                <a16:creationId xmlns:a16="http://schemas.microsoft.com/office/drawing/2014/main" id="{B94F7ED4-4EBF-4F90-B096-94DEC153B8D6}"/>
              </a:ext>
            </a:extLst>
          </p:cNvPr>
          <p:cNvSpPr/>
          <p:nvPr/>
        </p:nvSpPr>
        <p:spPr>
          <a:xfrm>
            <a:off x="897244" y="2767378"/>
            <a:ext cx="4565494" cy="338554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xippt  </a:t>
            </a:r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87B7ECF-0C68-4FC8-BC47-3257E9662A4A}"/>
              </a:ext>
            </a:extLst>
          </p:cNvPr>
          <p:cNvSpPr/>
          <p:nvPr/>
        </p:nvSpPr>
        <p:spPr>
          <a:xfrm>
            <a:off x="868216" y="812800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391834A-106F-40C6-AF74-9B3293232701}"/>
              </a:ext>
            </a:extLst>
          </p:cNvPr>
          <p:cNvSpPr/>
          <p:nvPr/>
        </p:nvSpPr>
        <p:spPr>
          <a:xfrm>
            <a:off x="810160" y="1500135"/>
            <a:ext cx="644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谢谢各位同学倾听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E57A04-8892-406A-B186-E2F9FC270CC4}"/>
              </a:ext>
            </a:extLst>
          </p:cNvPr>
          <p:cNvCxnSpPr>
            <a:cxnSpLocks/>
          </p:cNvCxnSpPr>
          <p:nvPr/>
        </p:nvCxnSpPr>
        <p:spPr>
          <a:xfrm>
            <a:off x="940786" y="2602707"/>
            <a:ext cx="7695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建筑师，书籍，书籍，Shelf，学习，学习">
            <a:extLst>
              <a:ext uri="{FF2B5EF4-FFF2-40B4-BE49-F238E27FC236}">
                <a16:creationId xmlns:a16="http://schemas.microsoft.com/office/drawing/2014/main" id="{025AEE1F-4781-4A7D-B27D-0B71AB730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/>
        </p:blipFill>
        <p:spPr bwMode="auto">
          <a:xfrm>
            <a:off x="6240732" y="1500136"/>
            <a:ext cx="6848512" cy="5394713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7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F0345123-4D4E-4342-853C-21EE47F403A1}"/>
              </a:ext>
            </a:extLst>
          </p:cNvPr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36" name="任意多边形 41">
              <a:extLst>
                <a:ext uri="{FF2B5EF4-FFF2-40B4-BE49-F238E27FC236}">
                  <a16:creationId xmlns:a16="http://schemas.microsoft.com/office/drawing/2014/main" id="{7D91919D-0EDC-41B2-AB3E-AB8EBFDD7F24}"/>
                </a:ext>
              </a:extLst>
            </p:cNvPr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1">
              <a:extLst>
                <a:ext uri="{FF2B5EF4-FFF2-40B4-BE49-F238E27FC236}">
                  <a16:creationId xmlns:a16="http://schemas.microsoft.com/office/drawing/2014/main" id="{540A9820-47F6-4DB0-BF76-E427521592A1}"/>
                </a:ext>
              </a:extLst>
            </p:cNvPr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4B08FA42-1E80-4C76-AD6D-30573B2DEAB7}"/>
              </a:ext>
            </a:extLst>
          </p:cNvPr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 Light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817D37E-C892-486F-9C11-8010C89DB7CD}"/>
              </a:ext>
            </a:extLst>
          </p:cNvPr>
          <p:cNvGrpSpPr/>
          <p:nvPr/>
        </p:nvGrpSpPr>
        <p:grpSpPr>
          <a:xfrm>
            <a:off x="5243091" y="1396648"/>
            <a:ext cx="5540639" cy="1324690"/>
            <a:chOff x="5243091" y="1396648"/>
            <a:chExt cx="5540639" cy="1324690"/>
          </a:xfrm>
        </p:grpSpPr>
        <p:sp>
          <p:nvSpPr>
            <p:cNvPr id="89" name="文本框 38">
              <a:extLst>
                <a:ext uri="{FF2B5EF4-FFF2-40B4-BE49-F238E27FC236}">
                  <a16:creationId xmlns:a16="http://schemas.microsoft.com/office/drawing/2014/main" id="{597413A2-78E3-4AB2-B81A-A178718C62D8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969641" y="1506274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A265D6E7-6ADC-45EC-9586-4B7FF8C7F28A}"/>
                </a:ext>
              </a:extLst>
            </p:cNvPr>
            <p:cNvSpPr/>
            <p:nvPr/>
          </p:nvSpPr>
          <p:spPr>
            <a:xfrm>
              <a:off x="8313710" y="1726292"/>
              <a:ext cx="236804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1491C9B-1E29-40E4-9B72-6420CAC7F96E}"/>
                </a:ext>
              </a:extLst>
            </p:cNvPr>
            <p:cNvGrpSpPr/>
            <p:nvPr/>
          </p:nvGrpSpPr>
          <p:grpSpPr>
            <a:xfrm>
              <a:off x="5243091" y="1396648"/>
              <a:ext cx="1699684" cy="1324690"/>
              <a:chOff x="5243091" y="1396648"/>
              <a:chExt cx="1699684" cy="1324690"/>
            </a:xfrm>
          </p:grpSpPr>
          <p:sp>
            <p:nvSpPr>
              <p:cNvPr id="57" name="矩形: 圆角 56">
                <a:extLst>
                  <a:ext uri="{FF2B5EF4-FFF2-40B4-BE49-F238E27FC236}">
                    <a16:creationId xmlns:a16="http://schemas.microsoft.com/office/drawing/2014/main" id="{1B02D818-6825-43CE-812F-6FFD6780F6B3}"/>
                  </a:ext>
                </a:extLst>
              </p:cNvPr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文本框 38">
                <a:extLst>
                  <a:ext uri="{FF2B5EF4-FFF2-40B4-BE49-F238E27FC236}">
                    <a16:creationId xmlns:a16="http://schemas.microsoft.com/office/drawing/2014/main" id="{9C35552E-DF6A-4FAB-9E3A-8325A76713AD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8" name="图片 87">
                <a:extLst>
                  <a:ext uri="{FF2B5EF4-FFF2-40B4-BE49-F238E27FC236}">
                    <a16:creationId xmlns:a16="http://schemas.microsoft.com/office/drawing/2014/main" id="{02472B0A-CA82-491B-84A4-3F9EA98F8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905FDEAC-6482-469B-BA37-6FD5CC48D765}"/>
                </a:ext>
              </a:extLst>
            </p:cNvPr>
            <p:cNvSpPr/>
            <p:nvPr/>
          </p:nvSpPr>
          <p:spPr>
            <a:xfrm>
              <a:off x="7000569" y="1924809"/>
              <a:ext cx="3783161" cy="703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、理解二次根式乘法法则。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、利用二次根式乘法法则对其进行化简。</a:t>
              </a: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7D220D9A-A217-49DA-8BF6-B8FD57A98B6F}"/>
              </a:ext>
            </a:extLst>
          </p:cNvPr>
          <p:cNvSpPr txBox="1"/>
          <p:nvPr/>
        </p:nvSpPr>
        <p:spPr>
          <a:xfrm>
            <a:off x="2399598" y="423452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3EB0BD2-FEBB-4C42-BE7E-8B2C9842F155}"/>
              </a:ext>
            </a:extLst>
          </p:cNvPr>
          <p:cNvGrpSpPr/>
          <p:nvPr/>
        </p:nvGrpSpPr>
        <p:grpSpPr>
          <a:xfrm>
            <a:off x="5243091" y="2804332"/>
            <a:ext cx="5357103" cy="1324690"/>
            <a:chOff x="5243091" y="2772147"/>
            <a:chExt cx="5357103" cy="1324690"/>
          </a:xfrm>
        </p:grpSpPr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83C78E03-F413-4655-BCB1-0704D5B56040}"/>
                </a:ext>
              </a:extLst>
            </p:cNvPr>
            <p:cNvGrpSpPr/>
            <p:nvPr/>
          </p:nvGrpSpPr>
          <p:grpSpPr>
            <a:xfrm>
              <a:off x="7020330" y="3082543"/>
              <a:ext cx="3102514" cy="461665"/>
              <a:chOff x="9650039" y="892924"/>
              <a:chExt cx="2762497" cy="411069"/>
            </a:xfrm>
          </p:grpSpPr>
          <p:sp>
            <p:nvSpPr>
              <p:cNvPr id="98" name="文本框 38">
                <a:extLst>
                  <a:ext uri="{FF2B5EF4-FFF2-40B4-BE49-F238E27FC236}">
                    <a16:creationId xmlns:a16="http://schemas.microsoft.com/office/drawing/2014/main" id="{D6267581-B9AF-4983-BEC1-1993A8B907AB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9650039" y="892924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CE619FDB-AD02-40B9-8018-6BE90FACF72A}"/>
                  </a:ext>
                </a:extLst>
              </p:cNvPr>
              <p:cNvSpPr/>
              <p:nvPr/>
            </p:nvSpPr>
            <p:spPr>
              <a:xfrm>
                <a:off x="10304018" y="1087460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F99A7817-7EBD-4DA2-98C8-1D8C1B9A1D25}"/>
                </a:ext>
              </a:extLst>
            </p:cNvPr>
            <p:cNvSpPr/>
            <p:nvPr/>
          </p:nvSpPr>
          <p:spPr>
            <a:xfrm>
              <a:off x="5978475" y="3311540"/>
              <a:ext cx="980398" cy="45023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CFC69DEC-D4F3-4807-B50E-5ADFF86E3237}"/>
                </a:ext>
              </a:extLst>
            </p:cNvPr>
            <p:cNvSpPr/>
            <p:nvPr/>
          </p:nvSpPr>
          <p:spPr>
            <a:xfrm>
              <a:off x="7051259" y="3501078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理解二次根式乘法法则。</a:t>
              </a: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DB10A4B-7CDC-45A0-BF05-522B738A3396}"/>
                </a:ext>
              </a:extLst>
            </p:cNvPr>
            <p:cNvGrpSpPr/>
            <p:nvPr/>
          </p:nvGrpSpPr>
          <p:grpSpPr>
            <a:xfrm>
              <a:off x="5243091" y="2772147"/>
              <a:ext cx="1699684" cy="1324690"/>
              <a:chOff x="5243091" y="1396648"/>
              <a:chExt cx="1699684" cy="1324690"/>
            </a:xfrm>
          </p:grpSpPr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8FE592A0-7452-494F-A8E1-FF8489E8FA41}"/>
                  </a:ext>
                </a:extLst>
              </p:cNvPr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文本框 38">
                <a:extLst>
                  <a:ext uri="{FF2B5EF4-FFF2-40B4-BE49-F238E27FC236}">
                    <a16:creationId xmlns:a16="http://schemas.microsoft.com/office/drawing/2014/main" id="{A5592816-4456-4D6C-BD0F-95434253EB04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6D44C3A6-3E60-42A5-968A-CB52B16D0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B995C00-08B1-429F-840A-20F435FCF6DE}"/>
              </a:ext>
            </a:extLst>
          </p:cNvPr>
          <p:cNvGrpSpPr/>
          <p:nvPr/>
        </p:nvGrpSpPr>
        <p:grpSpPr>
          <a:xfrm>
            <a:off x="5243091" y="4212015"/>
            <a:ext cx="5540639" cy="1324690"/>
            <a:chOff x="5243091" y="4212015"/>
            <a:chExt cx="5540639" cy="1324690"/>
          </a:xfrm>
        </p:grpSpPr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3015B40B-FF77-4832-A055-D9FC482006A3}"/>
                </a:ext>
              </a:extLst>
            </p:cNvPr>
            <p:cNvGrpSpPr/>
            <p:nvPr/>
          </p:nvGrpSpPr>
          <p:grpSpPr>
            <a:xfrm>
              <a:off x="7007649" y="4555853"/>
              <a:ext cx="1940208" cy="461665"/>
              <a:chOff x="9650040" y="880720"/>
              <a:chExt cx="1727573" cy="411069"/>
            </a:xfrm>
          </p:grpSpPr>
          <p:sp>
            <p:nvSpPr>
              <p:cNvPr id="107" name="文本框 38">
                <a:extLst>
                  <a:ext uri="{FF2B5EF4-FFF2-40B4-BE49-F238E27FC236}">
                    <a16:creationId xmlns:a16="http://schemas.microsoft.com/office/drawing/2014/main" id="{1F7AAD86-02D1-4471-ABED-F1ACDD6D928E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9650040" y="880720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257E3AA3-4D22-4DC4-AEB0-FE31E4C8A254}"/>
                  </a:ext>
                </a:extLst>
              </p:cNvPr>
              <p:cNvSpPr/>
              <p:nvPr/>
            </p:nvSpPr>
            <p:spPr>
              <a:xfrm>
                <a:off x="10304018" y="1075256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17F6A871-FE0B-4AD2-9921-DAA6051813AF}"/>
                </a:ext>
              </a:extLst>
            </p:cNvPr>
            <p:cNvSpPr/>
            <p:nvPr/>
          </p:nvSpPr>
          <p:spPr>
            <a:xfrm>
              <a:off x="7038580" y="4974388"/>
              <a:ext cx="3745150" cy="380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利用二次根式乘法法则对其进行化简。 </a:t>
              </a: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1ABDE1F2-D79D-420B-87F3-43D5B8BEE6BB}"/>
                </a:ext>
              </a:extLst>
            </p:cNvPr>
            <p:cNvGrpSpPr/>
            <p:nvPr/>
          </p:nvGrpSpPr>
          <p:grpSpPr>
            <a:xfrm>
              <a:off x="5243091" y="4212015"/>
              <a:ext cx="1699684" cy="1324690"/>
              <a:chOff x="5243091" y="1396648"/>
              <a:chExt cx="1699684" cy="1324690"/>
            </a:xfrm>
          </p:grpSpPr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D96307D9-BC62-42B7-B31A-D91DF15D4A83}"/>
                  </a:ext>
                </a:extLst>
              </p:cNvPr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文本框 38">
                <a:extLst>
                  <a:ext uri="{FF2B5EF4-FFF2-40B4-BE49-F238E27FC236}">
                    <a16:creationId xmlns:a16="http://schemas.microsoft.com/office/drawing/2014/main" id="{140C8ECB-DFAC-439E-8703-DDB940158D0B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58" name="图片 57">
                <a:extLst>
                  <a:ext uri="{FF2B5EF4-FFF2-40B4-BE49-F238E27FC236}">
                    <a16:creationId xmlns:a16="http://schemas.microsoft.com/office/drawing/2014/main" id="{549E0EF6-D240-4E62-A9A2-F40AE6322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</p:grpSp>
      <p:pic>
        <p:nvPicPr>
          <p:cNvPr id="38" name="图片 37" descr="建筑师，书籍，书籍，Shelf，学习，学习">
            <a:extLst>
              <a:ext uri="{FF2B5EF4-FFF2-40B4-BE49-F238E27FC236}">
                <a16:creationId xmlns:a16="http://schemas.microsoft.com/office/drawing/2014/main" id="{8EF6FACE-BB71-40CA-B07B-12650C706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/>
        </p:blipFill>
        <p:spPr bwMode="auto">
          <a:xfrm>
            <a:off x="1516433" y="1508607"/>
            <a:ext cx="3208068" cy="2527061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rgbClr val="317EF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81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57127BD-1BB8-4AD0-8CA4-96D9B9D2D39C}"/>
              </a:ext>
            </a:extLst>
          </p:cNvPr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0" name="任意多边形 41">
              <a:extLst>
                <a:ext uri="{FF2B5EF4-FFF2-40B4-BE49-F238E27FC236}">
                  <a16:creationId xmlns:a16="http://schemas.microsoft.com/office/drawing/2014/main" id="{0D21FECF-D906-4332-BF4E-4E3AAF1F9EC1}"/>
                </a:ext>
              </a:extLst>
            </p:cNvPr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>
              <a:extLst>
                <a:ext uri="{FF2B5EF4-FFF2-40B4-BE49-F238E27FC236}">
                  <a16:creationId xmlns:a16="http://schemas.microsoft.com/office/drawing/2014/main" id="{C146461B-7AEE-4F13-AD6C-CFCF17C89249}"/>
                </a:ext>
              </a:extLst>
            </p:cNvPr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87B7ECF-0C68-4FC8-BC47-3257E9662A4A}"/>
              </a:ext>
            </a:extLst>
          </p:cNvPr>
          <p:cNvSpPr/>
          <p:nvPr/>
        </p:nvSpPr>
        <p:spPr>
          <a:xfrm>
            <a:off x="4599740" y="1444321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01</a:t>
            </a:r>
            <a:endParaRPr lang="zh-CN" altLang="en-US" sz="3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391834A-106F-40C6-AF74-9B3293232701}"/>
              </a:ext>
            </a:extLst>
          </p:cNvPr>
          <p:cNvSpPr/>
          <p:nvPr/>
        </p:nvSpPr>
        <p:spPr>
          <a:xfrm>
            <a:off x="4541684" y="2179099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学习目标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99B4A2B-6B10-41C2-8808-7AEC2CA61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966" y="615657"/>
            <a:ext cx="3700774" cy="3700774"/>
          </a:xfrm>
          <a:prstGeom prst="rect">
            <a:avLst/>
          </a:prstGeom>
        </p:spPr>
      </p:pic>
      <p:pic>
        <p:nvPicPr>
          <p:cNvPr id="13" name="图片 12" descr="建筑师，书籍，书籍，Shelf，学习，学习">
            <a:extLst>
              <a:ext uri="{FF2B5EF4-FFF2-40B4-BE49-F238E27FC236}">
                <a16:creationId xmlns:a16="http://schemas.microsoft.com/office/drawing/2014/main" id="{39193322-E5FA-499C-9499-8D23D86C9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/>
        </p:blipFill>
        <p:spPr bwMode="auto">
          <a:xfrm>
            <a:off x="7512456" y="2501900"/>
            <a:ext cx="5576787" cy="4392949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5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二次根式性质知识点回顾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AC181C62-FEEF-4314-BDC2-3A815D30A581}"/>
              </a:ext>
            </a:extLst>
          </p:cNvPr>
          <p:cNvSpPr/>
          <p:nvPr/>
        </p:nvSpPr>
        <p:spPr>
          <a:xfrm>
            <a:off x="1252779" y="231857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二次根式的性质一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F8A11EC-0FF1-421E-9608-8A606F0F23C6}"/>
              </a:ext>
            </a:extLst>
          </p:cNvPr>
          <p:cNvSpPr/>
          <p:nvPr/>
        </p:nvSpPr>
        <p:spPr>
          <a:xfrm>
            <a:off x="1252779" y="364983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二次根式的性质二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DACEFADA-8DF1-4188-B91A-50F387BF59F4}"/>
                  </a:ext>
                </a:extLst>
              </p:cNvPr>
              <p:cNvSpPr/>
              <p:nvPr/>
            </p:nvSpPr>
            <p:spPr>
              <a:xfrm>
                <a:off x="4174882" y="2303732"/>
                <a:ext cx="3027817" cy="5280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C5B9"/>
                </a:solidFill>
                <a:prstDash val="soli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zh-CN" alt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zh-CN" altLang="en-US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zh-CN" altLang="en-US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DACEFADA-8DF1-4188-B91A-50F387BF59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882" y="2303732"/>
                <a:ext cx="3027817" cy="528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rgbClr val="4BC5B9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50CF9607-A3B0-4D6C-A97D-7461970958D5}"/>
              </a:ext>
            </a:extLst>
          </p:cNvPr>
          <p:cNvGrpSpPr/>
          <p:nvPr/>
        </p:nvGrpSpPr>
        <p:grpSpPr>
          <a:xfrm>
            <a:off x="3978218" y="3435095"/>
            <a:ext cx="5048266" cy="1015582"/>
            <a:chOff x="3950392" y="1989531"/>
            <a:chExt cx="5048266" cy="1015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0A00C15A-55E9-422B-A4AC-DA84C07DBB00}"/>
                    </a:ext>
                  </a:extLst>
                </p:cNvPr>
                <p:cNvSpPr txBox="1"/>
                <p:nvPr/>
              </p:nvSpPr>
              <p:spPr>
                <a:xfrm>
                  <a:off x="3950392" y="2174197"/>
                  <a:ext cx="2386430" cy="5373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0" lang="zh-CN" alt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zh-CN" alt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zh-CN" altLang="en-US" sz="2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p>
                                <m:r>
                                  <a:rPr kumimoji="0" lang="zh-CN" altLang="en-US" sz="2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kumimoji="0" lang="zh-CN" alt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kumimoji="0" lang="en-US" altLang="zh-CN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0A00C15A-55E9-422B-A4AC-DA84C07DBB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392" y="2174197"/>
                  <a:ext cx="2386430" cy="53739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左大括号 25">
              <a:extLst>
                <a:ext uri="{FF2B5EF4-FFF2-40B4-BE49-F238E27FC236}">
                  <a16:creationId xmlns:a16="http://schemas.microsoft.com/office/drawing/2014/main" id="{97D12693-114B-4791-9EDE-BA7EFC186A76}"/>
                </a:ext>
              </a:extLst>
            </p:cNvPr>
            <p:cNvSpPr/>
            <p:nvPr/>
          </p:nvSpPr>
          <p:spPr>
            <a:xfrm>
              <a:off x="6196956" y="2174197"/>
              <a:ext cx="101158" cy="646952"/>
            </a:xfrm>
            <a:prstGeom prst="leftBrace">
              <a:avLst/>
            </a:prstGeom>
            <a:noFill/>
            <a:ln w="28575" cap="flat" cmpd="sng" algn="ctr">
              <a:solidFill>
                <a:srgbClr val="4B14A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9A9D984-47DF-4CD3-88CC-294ECE4FEDF4}"/>
                </a:ext>
              </a:extLst>
            </p:cNvPr>
            <p:cNvSpPr txBox="1"/>
            <p:nvPr/>
          </p:nvSpPr>
          <p:spPr>
            <a:xfrm>
              <a:off x="6375529" y="1989531"/>
              <a:ext cx="2623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a≥0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C011D15-FA56-4C02-A537-48EC28B44364}"/>
                </a:ext>
              </a:extLst>
            </p:cNvPr>
            <p:cNvSpPr txBox="1"/>
            <p:nvPr/>
          </p:nvSpPr>
          <p:spPr>
            <a:xfrm>
              <a:off x="6375529" y="2543448"/>
              <a:ext cx="2623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-a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a&lt;0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0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探究与思考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6F44A7D-76D8-44DC-BADC-A00CFBC60014}"/>
              </a:ext>
            </a:extLst>
          </p:cNvPr>
          <p:cNvSpPr txBox="1"/>
          <p:nvPr/>
        </p:nvSpPr>
        <p:spPr>
          <a:xfrm>
            <a:off x="3077771" y="1751680"/>
            <a:ext cx="603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计算下列各式，观察计算结果，你能发现什么规律？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7">
                <a:extLst>
                  <a:ext uri="{FF2B5EF4-FFF2-40B4-BE49-F238E27FC236}">
                    <a16:creationId xmlns:a16="http://schemas.microsoft.com/office/drawing/2014/main" id="{7C1BAABE-D819-456B-9E04-FC9A93BBDB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2742212"/>
                  </p:ext>
                </p:extLst>
              </p:nvPr>
            </p:nvGraphicFramePr>
            <p:xfrm>
              <a:off x="2452291" y="2578912"/>
              <a:ext cx="7287418" cy="306000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37322120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655946206"/>
                        </a:ext>
                      </a:extLst>
                    </a:gridCol>
                    <a:gridCol w="2576218">
                      <a:extLst>
                        <a:ext uri="{9D8B030D-6E8A-4147-A177-3AD203B41FA5}">
                          <a16:colId xmlns:a16="http://schemas.microsoft.com/office/drawing/2014/main" val="1102577191"/>
                        </a:ext>
                      </a:extLst>
                    </a:gridCol>
                    <a:gridCol w="1663200">
                      <a:extLst>
                        <a:ext uri="{9D8B030D-6E8A-4147-A177-3AD203B41FA5}">
                          <a16:colId xmlns:a16="http://schemas.microsoft.com/office/drawing/2014/main" val="3722464409"/>
                        </a:ext>
                      </a:extLst>
                    </a:gridCol>
                  </a:tblGrid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  <m:r>
                                  <a:rPr lang="en-US" altLang="zh-CN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•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zh-CN" alt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868126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960332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25833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265711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3231911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6246487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030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7">
                <a:extLst>
                  <a:ext uri="{FF2B5EF4-FFF2-40B4-BE49-F238E27FC236}">
                    <a16:creationId xmlns:a16="http://schemas.microsoft.com/office/drawing/2014/main" id="{7C1BAABE-D819-456B-9E04-FC9A93BBDB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2742212"/>
                  </p:ext>
                </p:extLst>
              </p:nvPr>
            </p:nvGraphicFramePr>
            <p:xfrm>
              <a:off x="2452291" y="2578912"/>
              <a:ext cx="7287418" cy="306000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373221208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655946206"/>
                        </a:ext>
                      </a:extLst>
                    </a:gridCol>
                    <a:gridCol w="2576218">
                      <a:extLst>
                        <a:ext uri="{9D8B030D-6E8A-4147-A177-3AD203B41FA5}">
                          <a16:colId xmlns:a16="http://schemas.microsoft.com/office/drawing/2014/main" val="1102577191"/>
                        </a:ext>
                      </a:extLst>
                    </a:gridCol>
                    <a:gridCol w="1663200">
                      <a:extLst>
                        <a:ext uri="{9D8B030D-6E8A-4147-A177-3AD203B41FA5}">
                          <a16:colId xmlns:a16="http://schemas.microsoft.com/office/drawing/2014/main" val="3722464409"/>
                        </a:ext>
                      </a:extLst>
                    </a:gridCol>
                  </a:tblGrid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1389" r="-379200" b="-6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1389" r="-279200" b="-6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18440" t="-1389" r="-65012" b="-6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8462" t="-1389" r="-733" b="-6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5868126"/>
                      </a:ext>
                    </a:extLst>
                  </a:tr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101389" r="-379200" b="-5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101389" r="-279200" b="-50138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960332"/>
                      </a:ext>
                    </a:extLst>
                  </a:tr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201389" r="-379200" b="-4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201389" r="-279200" b="-40138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25833"/>
                      </a:ext>
                    </a:extLst>
                  </a:tr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305634" r="-379200" b="-307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305634" r="-279200" b="-30704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4265711"/>
                      </a:ext>
                    </a:extLst>
                  </a:tr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400000" r="-379200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400000" r="-279200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3231911"/>
                      </a:ext>
                    </a:extLst>
                  </a:tr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500000" r="-379200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500000" r="-279200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6246487"/>
                      </a:ext>
                    </a:extLst>
                  </a:tr>
                  <a:tr h="43714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0" t="-600000" r="-379200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00" t="-600000" r="-279200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0308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58DD948-2EAF-4D6B-8AC7-1061DEDA350F}"/>
                  </a:ext>
                </a:extLst>
              </p:cNvPr>
              <p:cNvSpPr/>
              <p:nvPr/>
            </p:nvSpPr>
            <p:spPr>
              <a:xfrm>
                <a:off x="5735241" y="3113624"/>
                <a:ext cx="1912127" cy="327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3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3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3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altLang="zh-CN" sz="135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35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135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35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zh-CN" altLang="en-US" sz="135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sz="13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zh-CN" alt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135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35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zh-CN" altLang="en-US" sz="135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sz="13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zh-CN" altLang="en-US" sz="135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58DD948-2EAF-4D6B-8AC7-1061DEDA3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241" y="3113624"/>
                <a:ext cx="1912127" cy="327847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B33588B-88AF-4F80-9240-ACB53CA16DF8}"/>
                  </a:ext>
                </a:extLst>
              </p:cNvPr>
              <p:cNvSpPr/>
              <p:nvPr/>
            </p:nvSpPr>
            <p:spPr>
              <a:xfrm>
                <a:off x="8082329" y="3079964"/>
                <a:ext cx="1406667" cy="327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3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3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zh-CN" altLang="en-US" sz="13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3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altLang="zh-CN" sz="135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35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135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35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zh-CN" altLang="en-US" sz="135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sz="13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zh-CN" altLang="en-US" sz="135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B33588B-88AF-4F80-9240-ACB53CA16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329" y="3079964"/>
                <a:ext cx="1406667" cy="327205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B973A8F5-8F6A-4C1E-9584-82A4F2302F1C}"/>
              </a:ext>
            </a:extLst>
          </p:cNvPr>
          <p:cNvSpPr/>
          <p:nvPr/>
        </p:nvSpPr>
        <p:spPr>
          <a:xfrm>
            <a:off x="6620147" y="352276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95D8B0F-2087-4940-8084-C66A2F972A18}"/>
              </a:ext>
            </a:extLst>
          </p:cNvPr>
          <p:cNvSpPr/>
          <p:nvPr/>
        </p:nvSpPr>
        <p:spPr>
          <a:xfrm>
            <a:off x="8807830" y="3531386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D456D3A-F82C-480F-BC4D-6BEA9CC1A18E}"/>
              </a:ext>
            </a:extLst>
          </p:cNvPr>
          <p:cNvSpPr/>
          <p:nvPr/>
        </p:nvSpPr>
        <p:spPr>
          <a:xfrm>
            <a:off x="6552020" y="396097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FEF33DB-079C-454C-BF52-F361617B9142}"/>
              </a:ext>
            </a:extLst>
          </p:cNvPr>
          <p:cNvSpPr/>
          <p:nvPr/>
        </p:nvSpPr>
        <p:spPr>
          <a:xfrm>
            <a:off x="8739703" y="389209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8F8AF9B-9E9E-43DF-AC68-CCDCFBA62870}"/>
              </a:ext>
            </a:extLst>
          </p:cNvPr>
          <p:cNvSpPr/>
          <p:nvPr/>
        </p:nvSpPr>
        <p:spPr>
          <a:xfrm>
            <a:off x="6552020" y="4399196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F90008C-E060-4D4D-A6CF-7B3E01D8983F}"/>
              </a:ext>
            </a:extLst>
          </p:cNvPr>
          <p:cNvSpPr/>
          <p:nvPr/>
        </p:nvSpPr>
        <p:spPr>
          <a:xfrm>
            <a:off x="8739703" y="437701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CCC2A72-7C71-4DEB-B8A2-6E82A4AB7929}"/>
              </a:ext>
            </a:extLst>
          </p:cNvPr>
          <p:cNvSpPr/>
          <p:nvPr/>
        </p:nvSpPr>
        <p:spPr>
          <a:xfrm>
            <a:off x="6552020" y="483438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59D3BC1-61CD-474B-8955-1A23D22F8DFE}"/>
              </a:ext>
            </a:extLst>
          </p:cNvPr>
          <p:cNvSpPr/>
          <p:nvPr/>
        </p:nvSpPr>
        <p:spPr>
          <a:xfrm>
            <a:off x="8739703" y="4844687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BA09286-FD33-4D0A-8A12-62C83D8184D1}"/>
              </a:ext>
            </a:extLst>
          </p:cNvPr>
          <p:cNvSpPr txBox="1"/>
          <p:nvPr/>
        </p:nvSpPr>
        <p:spPr>
          <a:xfrm>
            <a:off x="6259904" y="5269580"/>
            <a:ext cx="104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无结果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E054AFC-EBCA-48C6-8718-E0BCE640BEFE}"/>
              </a:ext>
            </a:extLst>
          </p:cNvPr>
          <p:cNvSpPr txBox="1"/>
          <p:nvPr/>
        </p:nvSpPr>
        <p:spPr>
          <a:xfrm>
            <a:off x="8447587" y="5281170"/>
            <a:ext cx="104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无结果</a:t>
            </a:r>
          </a:p>
        </p:txBody>
      </p:sp>
    </p:spTree>
    <p:extLst>
      <p:ext uri="{BB962C8B-B14F-4D97-AF65-F5344CB8AC3E}">
        <p14:creationId xmlns:p14="http://schemas.microsoft.com/office/powerpoint/2010/main" val="4143643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二次根式的乘法法则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85DE51C-E67D-4C7C-AB8D-85AF09B7C175}"/>
                  </a:ext>
                </a:extLst>
              </p:cNvPr>
              <p:cNvSpPr/>
              <p:nvPr/>
            </p:nvSpPr>
            <p:spPr>
              <a:xfrm>
                <a:off x="1639677" y="1897256"/>
                <a:ext cx="4945649" cy="58272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kumimoji="0" lang="en-US" altLang="zh-C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•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rad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F85DE51C-E67D-4C7C-AB8D-85AF09B7C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77" y="1897256"/>
                <a:ext cx="4945649" cy="582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102908-E062-4CF6-B99F-E35DD955E4CE}"/>
                  </a:ext>
                </a:extLst>
              </p:cNvPr>
              <p:cNvSpPr txBox="1"/>
              <p:nvPr/>
            </p:nvSpPr>
            <p:spPr>
              <a:xfrm>
                <a:off x="1526007" y="3494989"/>
                <a:ext cx="2567000" cy="2199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A102908-E062-4CF6-B99F-E35DD955E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07" y="3494989"/>
                <a:ext cx="2567000" cy="2199256"/>
              </a:xfrm>
              <a:prstGeom prst="rect">
                <a:avLst/>
              </a:prstGeom>
              <a:blipFill>
                <a:blip r:embed="rId6"/>
                <a:stretch>
                  <a:fillRect l="-3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D6B8D32-5442-45D4-B335-F0D4F8DB6E02}"/>
                  </a:ext>
                </a:extLst>
              </p:cNvPr>
              <p:cNvSpPr/>
              <p:nvPr/>
            </p:nvSpPr>
            <p:spPr>
              <a:xfrm>
                <a:off x="3522406" y="4094415"/>
                <a:ext cx="2008627" cy="500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3×5</m:t>
                        </m:r>
                      </m:e>
                    </m:rad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D6B8D32-5442-45D4-B335-F0D4F8DB6E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06" y="4094415"/>
                <a:ext cx="2008627" cy="500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04FE5039-65C1-492F-BFFF-F4EE932C024E}"/>
              </a:ext>
            </a:extLst>
          </p:cNvPr>
          <p:cNvSpPr/>
          <p:nvPr/>
        </p:nvSpPr>
        <p:spPr>
          <a:xfrm>
            <a:off x="1526007" y="2765590"/>
            <a:ext cx="588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在本章中，如果没有特别说明，所有的字母都表示正数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5A08AF9-5959-429A-9DE1-59B6645DA79C}"/>
              </a:ext>
            </a:extLst>
          </p:cNvPr>
          <p:cNvSpPr/>
          <p:nvPr/>
        </p:nvSpPr>
        <p:spPr>
          <a:xfrm>
            <a:off x="4006962" y="1837882"/>
            <a:ext cx="2671438" cy="7118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0096218-E834-45F1-85C9-6ED2A3A3E982}"/>
              </a:ext>
            </a:extLst>
          </p:cNvPr>
          <p:cNvSpPr txBox="1"/>
          <p:nvPr/>
        </p:nvSpPr>
        <p:spPr>
          <a:xfrm>
            <a:off x="4283806" y="1487002"/>
            <a:ext cx="21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注意公式成立条件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EB7A881-0CA2-400B-9A54-A8593392FD98}"/>
                  </a:ext>
                </a:extLst>
              </p:cNvPr>
              <p:cNvSpPr/>
              <p:nvPr/>
            </p:nvSpPr>
            <p:spPr>
              <a:xfrm>
                <a:off x="3522406" y="4898311"/>
                <a:ext cx="1997406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×27</m:t>
                        </m:r>
                      </m:e>
                    </m:rad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EB7A881-0CA2-400B-9A54-A8593392F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06" y="4898311"/>
                <a:ext cx="1997406" cy="8438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CDA6A488-B335-4FBD-82E6-EED1AA27BDF6}"/>
              </a:ext>
            </a:extLst>
          </p:cNvPr>
          <p:cNvSpPr txBox="1"/>
          <p:nvPr/>
        </p:nvSpPr>
        <p:spPr>
          <a:xfrm>
            <a:off x="7673266" y="4594617"/>
            <a:ext cx="23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这个结果还能化简吗？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562B9C2-D01A-43BB-B0F2-7BB41FD963FF}"/>
                  </a:ext>
                </a:extLst>
              </p:cNvPr>
              <p:cNvSpPr/>
              <p:nvPr/>
            </p:nvSpPr>
            <p:spPr>
              <a:xfrm>
                <a:off x="5428726" y="5043799"/>
                <a:ext cx="1679499" cy="552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zh-CN" alt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zh-CN" altLang="en-US" sz="24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zh-CN" altLang="en-US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0562B9C2-D01A-43BB-B0F2-7BB41FD96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726" y="5043799"/>
                <a:ext cx="1679499" cy="5529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562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二次根式的乘法法则变形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287C46B-9EF3-40C7-BC80-87D3540FFD0C}"/>
                  </a:ext>
                </a:extLst>
              </p:cNvPr>
              <p:cNvSpPr/>
              <p:nvPr/>
            </p:nvSpPr>
            <p:spPr>
              <a:xfrm>
                <a:off x="1601770" y="1877154"/>
                <a:ext cx="5019516" cy="58272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rad>
                      <m:r>
                        <a:rPr kumimoji="0" lang="en-US" altLang="zh-C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kumimoji="0" lang="en-US" altLang="zh-C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•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287C46B-9EF3-40C7-BC80-87D3540FF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70" y="1877154"/>
                <a:ext cx="5019516" cy="582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39116DC-57B9-4C49-AC3D-51941BE14BA2}"/>
                  </a:ext>
                </a:extLst>
              </p:cNvPr>
              <p:cNvSpPr txBox="1"/>
              <p:nvPr/>
            </p:nvSpPr>
            <p:spPr>
              <a:xfrm>
                <a:off x="1541125" y="3217117"/>
                <a:ext cx="2567000" cy="226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16×81</m:t>
                        </m:r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39116DC-57B9-4C49-AC3D-51941BE14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25" y="3217117"/>
                <a:ext cx="2567000" cy="2262799"/>
              </a:xfrm>
              <a:prstGeom prst="rect">
                <a:avLst/>
              </a:prstGeom>
              <a:blipFill>
                <a:blip r:embed="rId6"/>
                <a:stretch>
                  <a:fillRect l="-3800" b="-5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0AAE3D2-9D81-4CB7-803E-C48CDCE4A832}"/>
                  </a:ext>
                </a:extLst>
              </p:cNvPr>
              <p:cNvSpPr/>
              <p:nvPr/>
            </p:nvSpPr>
            <p:spPr>
              <a:xfrm>
                <a:off x="3686084" y="3781302"/>
                <a:ext cx="4845044" cy="511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zh-CN" altLang="en-US" sz="24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zh-CN" altLang="en-US" sz="24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9=36</a:t>
                </a:r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0AAE3D2-9D81-4CB7-803E-C48CDCE4A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084" y="3781302"/>
                <a:ext cx="4845044" cy="511102"/>
              </a:xfrm>
              <a:prstGeom prst="rect">
                <a:avLst/>
              </a:prstGeom>
              <a:blipFill>
                <a:blip r:embed="rId7"/>
                <a:stretch>
                  <a:fillRect r="-756" b="-26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593F0C46-2AB3-46E1-8A65-DDFF78D9B382}"/>
              </a:ext>
            </a:extLst>
          </p:cNvPr>
          <p:cNvSpPr/>
          <p:nvPr/>
        </p:nvSpPr>
        <p:spPr>
          <a:xfrm>
            <a:off x="1601770" y="2638705"/>
            <a:ext cx="588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在本章中，如果没有特别说明，所有的字母都表示正数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3E07A6C-0E00-4B6D-AD7A-F6B23087CFE6}"/>
              </a:ext>
            </a:extLst>
          </p:cNvPr>
          <p:cNvSpPr/>
          <p:nvPr/>
        </p:nvSpPr>
        <p:spPr>
          <a:xfrm>
            <a:off x="4108125" y="1812597"/>
            <a:ext cx="2671438" cy="7118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63FA145-C161-42A6-9B62-291A91F2717C}"/>
              </a:ext>
            </a:extLst>
          </p:cNvPr>
          <p:cNvSpPr txBox="1"/>
          <p:nvPr/>
        </p:nvSpPr>
        <p:spPr>
          <a:xfrm>
            <a:off x="6283593" y="1542235"/>
            <a:ext cx="21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注意公式成立条件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B25493-4EFA-4033-B0C0-4B82848E339E}"/>
                  </a:ext>
                </a:extLst>
              </p:cNvPr>
              <p:cNvSpPr/>
              <p:nvPr/>
            </p:nvSpPr>
            <p:spPr>
              <a:xfrm>
                <a:off x="3324190" y="4352683"/>
                <a:ext cx="2928109" cy="509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1296</m:t>
                        </m:r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  <m:sup>
                            <m:r>
                              <a:rPr lang="zh-CN" altLang="en-US" sz="24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=36</a:t>
                </a:r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0B25493-4EFA-4033-B0C0-4B82848E3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90" y="4352683"/>
                <a:ext cx="2928109" cy="509948"/>
              </a:xfrm>
              <a:prstGeom prst="rect">
                <a:avLst/>
              </a:prstGeom>
              <a:blipFill>
                <a:blip r:embed="rId8"/>
                <a:stretch>
                  <a:fillRect r="-1663" b="-26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21C841AF-EE35-4588-9977-62CF425055FA}"/>
                  </a:ext>
                </a:extLst>
              </p:cNvPr>
              <p:cNvSpPr/>
              <p:nvPr/>
            </p:nvSpPr>
            <p:spPr>
              <a:xfrm>
                <a:off x="3433233" y="5000108"/>
                <a:ext cx="2401555" cy="509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21C841AF-EE35-4588-9977-62CF425055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33" y="5000108"/>
                <a:ext cx="2401555" cy="509948"/>
              </a:xfrm>
              <a:prstGeom prst="rect">
                <a:avLst/>
              </a:prstGeom>
              <a:blipFill>
                <a:blip r:embed="rId9"/>
                <a:stretch>
                  <a:fillRect r="-3046" b="-26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E9B3369-2FA8-4E7C-9F2A-9028DED8495C}"/>
                  </a:ext>
                </a:extLst>
              </p:cNvPr>
              <p:cNvSpPr/>
              <p:nvPr/>
            </p:nvSpPr>
            <p:spPr>
              <a:xfrm>
                <a:off x="5443844" y="5001533"/>
                <a:ext cx="3050194" cy="1335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•</m:t>
                            </m:r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pPr defTabSz="685800"/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altLang="zh-CN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/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2ab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E9B3369-2FA8-4E7C-9F2A-9028DED84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44" y="5001533"/>
                <a:ext cx="3050194" cy="1335366"/>
              </a:xfrm>
              <a:prstGeom prst="rect">
                <a:avLst/>
              </a:prstGeom>
              <a:blipFill>
                <a:blip r:embed="rId10"/>
                <a:stretch>
                  <a:fillRect l="-3000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07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化简二次根式的步骤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F176779C-780F-4756-B01C-825F3BC685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2779" y="1928166"/>
                <a:ext cx="9390063" cy="3181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1.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把被开方数分解因式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或因数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 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</a:p>
              <a:p>
                <a:pPr defTabSz="685800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2.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把各因式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或因数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积的算术平方根化为每个因式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或因数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的算术平方根的积；</a:t>
                </a:r>
              </a:p>
              <a:p>
                <a:pPr algn="just" defTabSz="685800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3.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如果因式中有平方式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或平方数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，应用关系式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4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CN" altLang="en-US" sz="24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CN" alt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把这个因式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或因数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开出来，将二次根式化简。</a:t>
                </a:r>
              </a:p>
            </p:txBody>
          </p:sp>
        </mc:Choice>
        <mc:Fallback xmlns=""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F176779C-780F-4756-B01C-825F3BC68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779" y="1928166"/>
                <a:ext cx="9390063" cy="3181577"/>
              </a:xfrm>
              <a:prstGeom prst="rect">
                <a:avLst/>
              </a:prstGeom>
              <a:blipFill>
                <a:blip r:embed="rId5"/>
                <a:stretch>
                  <a:fillRect l="-1039" r="-974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27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57127BD-1BB8-4AD0-8CA4-96D9B9D2D39C}"/>
              </a:ext>
            </a:extLst>
          </p:cNvPr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0" name="任意多边形 41">
              <a:extLst>
                <a:ext uri="{FF2B5EF4-FFF2-40B4-BE49-F238E27FC236}">
                  <a16:creationId xmlns:a16="http://schemas.microsoft.com/office/drawing/2014/main" id="{0D21FECF-D906-4332-BF4E-4E3AAF1F9EC1}"/>
                </a:ext>
              </a:extLst>
            </p:cNvPr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>
              <a:extLst>
                <a:ext uri="{FF2B5EF4-FFF2-40B4-BE49-F238E27FC236}">
                  <a16:creationId xmlns:a16="http://schemas.microsoft.com/office/drawing/2014/main" id="{C146461B-7AEE-4F13-AD6C-CFCF17C89249}"/>
                </a:ext>
              </a:extLst>
            </p:cNvPr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D87B7ECF-0C68-4FC8-BC47-3257E9662A4A}"/>
              </a:ext>
            </a:extLst>
          </p:cNvPr>
          <p:cNvSpPr/>
          <p:nvPr/>
        </p:nvSpPr>
        <p:spPr>
          <a:xfrm>
            <a:off x="4599740" y="1444321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02</a:t>
            </a:r>
            <a:endParaRPr lang="zh-CN" altLang="en-US" sz="3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E391834A-106F-40C6-AF74-9B3293232701}"/>
              </a:ext>
            </a:extLst>
          </p:cNvPr>
          <p:cNvSpPr/>
          <p:nvPr/>
        </p:nvSpPr>
        <p:spPr>
          <a:xfrm>
            <a:off x="4541684" y="2179099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练一练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99B4A2B-6B10-41C2-8808-7AEC2CA61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966" y="615657"/>
            <a:ext cx="3700774" cy="3700774"/>
          </a:xfrm>
          <a:prstGeom prst="rect">
            <a:avLst/>
          </a:prstGeom>
        </p:spPr>
      </p:pic>
      <p:pic>
        <p:nvPicPr>
          <p:cNvPr id="14" name="图片 13" descr="建筑师，书籍，书籍，Shelf，学习，学习">
            <a:extLst>
              <a:ext uri="{FF2B5EF4-FFF2-40B4-BE49-F238E27FC236}">
                <a16:creationId xmlns:a16="http://schemas.microsoft.com/office/drawing/2014/main" id="{3106F9B0-FA50-40E0-BD96-5CE94DAA4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/>
        </p:blipFill>
        <p:spPr bwMode="auto">
          <a:xfrm>
            <a:off x="7512456" y="2501900"/>
            <a:ext cx="5576787" cy="4392949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58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1180</Words>
  <Application>Microsoft Office PowerPoint</Application>
  <PresentationFormat>宽屏</PresentationFormat>
  <Paragraphs>182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思源黑体 CN Bold</vt:lpstr>
      <vt:lpstr>思源黑体 CN Heavy</vt:lpstr>
      <vt:lpstr>思源黑体 CN Light</vt:lpstr>
      <vt:lpstr>思源黑体 CN Medium</vt:lpstr>
      <vt:lpstr>思源宋体 CN Light</vt:lpstr>
      <vt:lpstr>Arial</vt:lpstr>
      <vt:lpstr>Calibri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203</cp:revision>
  <dcterms:created xsi:type="dcterms:W3CDTF">2020-03-19T09:30:49Z</dcterms:created>
  <dcterms:modified xsi:type="dcterms:W3CDTF">2021-01-09T09:32:41Z</dcterms:modified>
</cp:coreProperties>
</file>