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97" r:id="rId4"/>
    <p:sldId id="260" r:id="rId5"/>
    <p:sldId id="416" r:id="rId6"/>
    <p:sldId id="417" r:id="rId7"/>
    <p:sldId id="418" r:id="rId8"/>
    <p:sldId id="420" r:id="rId9"/>
    <p:sldId id="421" r:id="rId10"/>
    <p:sldId id="422" r:id="rId11"/>
    <p:sldId id="410" r:id="rId12"/>
    <p:sldId id="399" r:id="rId13"/>
    <p:sldId id="412" r:id="rId14"/>
    <p:sldId id="409" r:id="rId15"/>
    <p:sldId id="287" r:id="rId16"/>
    <p:sldId id="41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CF2412FD-95CD-4625-ACBC-B339489D3E30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6096C8C-00EC-43F9-824F-8028CEE1DB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4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microsoft.com/office/2007/relationships/hdphoto" Target="../media/hdphoto1.wdp"/><Relationship Id="rId5" Type="http://schemas.openxmlformats.org/officeDocument/2006/relationships/tags" Target="../tags/tag29.xml"/><Relationship Id="rId10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microsoft.com/office/2007/relationships/hdphoto" Target="../media/hdphoto1.wdp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1C78982-04AC-4CAF-B510-0592205CDA3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>
              <a:extLst>
                <a:ext uri="{FF2B5EF4-FFF2-40B4-BE49-F238E27FC236}">
                  <a16:creationId xmlns:a16="http://schemas.microsoft.com/office/drawing/2014/main" id="{4D550101-13E4-4FF7-84C5-102E5728930C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3162DF86-4B37-431A-8050-741A5475A837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>
            <a:extLst>
              <a:ext uri="{FF2B5EF4-FFF2-40B4-BE49-F238E27FC236}">
                <a16:creationId xmlns:a16="http://schemas.microsoft.com/office/drawing/2014/main" id="{B94F7ED4-4EBF-4F90-B096-94DEC153B8D6}"/>
              </a:ext>
            </a:extLst>
          </p:cNvPr>
          <p:cNvSpPr/>
          <p:nvPr/>
        </p:nvSpPr>
        <p:spPr>
          <a:xfrm>
            <a:off x="897244" y="2767378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二次根式的乘除</a:t>
            </a:r>
            <a:endParaRPr lang="en-US" altLang="zh-CN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E57A04-8892-406A-B186-E2F9FC270CC4}"/>
              </a:ext>
            </a:extLst>
          </p:cNvPr>
          <p:cNvCxnSpPr>
            <a:cxnSpLocks/>
          </p:cNvCxnSpPr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B8A55112-829D-4BD6-89DE-7880BCE4B14A}"/>
              </a:ext>
            </a:extLst>
          </p:cNvPr>
          <p:cNvSpPr/>
          <p:nvPr/>
        </p:nvSpPr>
        <p:spPr>
          <a:xfrm>
            <a:off x="5532925" y="17208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（除法）</a:t>
            </a:r>
            <a:endParaRPr lang="en-US" altLang="zh-CN" sz="6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3" name="图片 12" descr="建筑师，书籍，书籍，Shelf，学习，学习">
            <a:extLst>
              <a:ext uri="{FF2B5EF4-FFF2-40B4-BE49-F238E27FC236}">
                <a16:creationId xmlns:a16="http://schemas.microsoft.com/office/drawing/2014/main" id="{5FB3D3BD-477E-47FA-BE3B-7437CE9B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848229" cy="1137512"/>
            <a:chOff x="611701" y="260323"/>
            <a:chExt cx="6848229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507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利用二次根式除法法则解决实际问题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F85B8AC-0CA1-47A6-AD53-FA86DFF72230}"/>
                  </a:ext>
                </a:extLst>
              </p:cNvPr>
              <p:cNvSpPr/>
              <p:nvPr/>
            </p:nvSpPr>
            <p:spPr>
              <a:xfrm>
                <a:off x="1573991" y="1566390"/>
                <a:ext cx="5349541" cy="1504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已知长方形的面积为S，相邻两边分别为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、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.</a:t>
                </a:r>
                <a:endParaRPr lang="en-US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S=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,求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S=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，求S；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F85B8AC-0CA1-47A6-AD53-FA86DFF72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91" y="1566390"/>
                <a:ext cx="5349541" cy="1504836"/>
              </a:xfrm>
              <a:prstGeom prst="rect">
                <a:avLst/>
              </a:prstGeom>
              <a:blipFill>
                <a:blip r:embed="rId5"/>
                <a:stretch>
                  <a:fillRect l="-1139" r="-797" b="-6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D10F80F-07B9-40FC-B9BC-BDF4992C334B}"/>
                  </a:ext>
                </a:extLst>
              </p:cNvPr>
              <p:cNvSpPr/>
              <p:nvPr/>
            </p:nvSpPr>
            <p:spPr>
              <a:xfrm>
                <a:off x="1536283" y="3561509"/>
                <a:ext cx="3962815" cy="1044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=</m:t>
                      </m:r>
                      <m:r>
                        <m:rPr>
                          <m:nor/>
                        </m:rPr>
                        <a:rPr lang="zh-CN" altLang="en-US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D10F80F-07B9-40FC-B9BC-BDF4992C3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83" y="3561509"/>
                <a:ext cx="3962815" cy="1044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54C240A-96F2-43EE-A70F-1BC613E9D6C6}"/>
                  </a:ext>
                </a:extLst>
              </p:cNvPr>
              <p:cNvSpPr/>
              <p:nvPr/>
            </p:nvSpPr>
            <p:spPr>
              <a:xfrm>
                <a:off x="1477579" y="4639173"/>
                <a:ext cx="3917931" cy="1063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=</m:t>
                      </m:r>
                      <m:r>
                        <m:rPr>
                          <m:nor/>
                        </m:rPr>
                        <a:rPr lang="zh-CN" altLang="en-US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54C240A-96F2-43EE-A70F-1BC613E9D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79" y="4639173"/>
                <a:ext cx="3917931" cy="1063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4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57127BD-1BB8-4AD0-8CA4-96D9B9D2D39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>
              <a:extLst>
                <a:ext uri="{FF2B5EF4-FFF2-40B4-BE49-F238E27FC236}">
                  <a16:creationId xmlns:a16="http://schemas.microsoft.com/office/drawing/2014/main" id="{0D21FECF-D906-4332-BF4E-4E3AAF1F9EC1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C146461B-7AEE-4F13-AD6C-CFCF17C89249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B4A2B-6B10-41C2-8808-7AEC2CA6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3" name="图片 12" descr="建筑师，书籍，书籍，Shelf，学习，学习">
            <a:extLst>
              <a:ext uri="{FF2B5EF4-FFF2-40B4-BE49-F238E27FC236}">
                <a16:creationId xmlns:a16="http://schemas.microsoft.com/office/drawing/2014/main" id="{829D0FA8-9112-4BB3-97A7-4140E57DF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5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3C7EFB1-1C43-4811-89D5-B603F4969763}"/>
                  </a:ext>
                </a:extLst>
              </p:cNvPr>
              <p:cNvSpPr/>
              <p:nvPr/>
            </p:nvSpPr>
            <p:spPr>
              <a:xfrm>
                <a:off x="1628863" y="1547652"/>
                <a:ext cx="7584896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北京市昌平区阳坊中学初二期中）下列各式计算正确的是（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     B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1600" b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3C7EFB1-1C43-4811-89D5-B603F4969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63" y="1547652"/>
                <a:ext cx="7584896" cy="1213345"/>
              </a:xfrm>
              <a:prstGeom prst="rect">
                <a:avLst/>
              </a:prstGeom>
              <a:blipFill>
                <a:blip r:embed="rId5"/>
                <a:stretch>
                  <a:fillRect l="-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>
            <a:extLst>
              <a:ext uri="{FF2B5EF4-FFF2-40B4-BE49-F238E27FC236}">
                <a16:creationId xmlns:a16="http://schemas.microsoft.com/office/drawing/2014/main" id="{B046264F-A2B7-41BD-8769-BCF5F3F7773C}"/>
              </a:ext>
            </a:extLst>
          </p:cNvPr>
          <p:cNvSpPr/>
          <p:nvPr/>
        </p:nvSpPr>
        <p:spPr>
          <a:xfrm>
            <a:off x="5403875" y="2277817"/>
            <a:ext cx="326130" cy="402336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41D845E-A975-4DB0-9DC9-D575F1CF4A75}"/>
                  </a:ext>
                </a:extLst>
              </p:cNvPr>
              <p:cNvSpPr/>
              <p:nvPr/>
            </p:nvSpPr>
            <p:spPr>
              <a:xfrm>
                <a:off x="1564449" y="3154425"/>
                <a:ext cx="5936305" cy="3151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错误；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 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原式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错误； 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 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原式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正确；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错误；故选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41D845E-A975-4DB0-9DC9-D575F1CF4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49" y="3154425"/>
                <a:ext cx="5936305" cy="3151697"/>
              </a:xfrm>
              <a:prstGeom prst="rect">
                <a:avLst/>
              </a:prstGeom>
              <a:blipFill>
                <a:blip r:embed="rId6"/>
                <a:stretch>
                  <a:fillRect l="-617" b="-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1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7BFC796-2EF9-435C-8B79-EF48446ACFF2}"/>
                  </a:ext>
                </a:extLst>
              </p:cNvPr>
              <p:cNvSpPr/>
              <p:nvPr/>
            </p:nvSpPr>
            <p:spPr>
              <a:xfrm>
                <a:off x="1444226" y="1274682"/>
                <a:ext cx="7845572" cy="65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上海市川沙中学南校初二期中）计算：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_______.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7BFC796-2EF9-435C-8B79-EF48446AC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274682"/>
                <a:ext cx="7845572" cy="656718"/>
              </a:xfrm>
              <a:prstGeom prst="rect">
                <a:avLst/>
              </a:prstGeom>
              <a:blipFill>
                <a:blip r:embed="rId5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396601C-7C64-448C-8FE0-F2C5B707D3FB}"/>
                  </a:ext>
                </a:extLst>
              </p:cNvPr>
              <p:cNvSpPr/>
              <p:nvPr/>
            </p:nvSpPr>
            <p:spPr>
              <a:xfrm>
                <a:off x="1859005" y="1962712"/>
                <a:ext cx="6049848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396601C-7C64-448C-8FE0-F2C5B707D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5" y="1962712"/>
                <a:ext cx="6049848" cy="658835"/>
              </a:xfrm>
              <a:prstGeom prst="rect">
                <a:avLst/>
              </a:prstGeom>
              <a:blipFill>
                <a:blip r:embed="rId6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1ED2939-ACBD-4820-A924-832B2641CF24}"/>
                  </a:ext>
                </a:extLst>
              </p:cNvPr>
              <p:cNvSpPr/>
              <p:nvPr/>
            </p:nvSpPr>
            <p:spPr>
              <a:xfrm>
                <a:off x="1444226" y="3110075"/>
                <a:ext cx="630848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．计算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的结果是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____________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1ED2939-ACBD-4820-A924-832B2641C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3110075"/>
                <a:ext cx="6308482" cy="656013"/>
              </a:xfrm>
              <a:prstGeom prst="rect">
                <a:avLst/>
              </a:prstGeom>
              <a:blipFill>
                <a:blip r:embed="rId7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34EEE77-E3B1-49BB-BB49-90CBBEAC07F0}"/>
                  </a:ext>
                </a:extLst>
              </p:cNvPr>
              <p:cNvSpPr/>
              <p:nvPr/>
            </p:nvSpPr>
            <p:spPr>
              <a:xfrm>
                <a:off x="1859005" y="3933548"/>
                <a:ext cx="5451303" cy="65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34EEE77-E3B1-49BB-BB49-90CBBEAC0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5" y="3933548"/>
                <a:ext cx="5451303" cy="656142"/>
              </a:xfrm>
              <a:prstGeom prst="rect">
                <a:avLst/>
              </a:prstGeom>
              <a:blipFill>
                <a:blip r:embed="rId8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DC80993-6AF8-42F5-AEAF-D4C8BD8B718D}"/>
                  </a:ext>
                </a:extLst>
              </p:cNvPr>
              <p:cNvSpPr/>
              <p:nvPr/>
            </p:nvSpPr>
            <p:spPr>
              <a:xfrm>
                <a:off x="1444226" y="5107641"/>
                <a:ext cx="707016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8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18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 kern="10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1800" b="1" i="1" kern="1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=________</a:t>
                </a:r>
                <a:r>
                  <a:rPr lang="zh-CN" altLang="en-US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DC80993-6AF8-42F5-AEAF-D4C8BD8B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5107641"/>
                <a:ext cx="7070162" cy="656013"/>
              </a:xfrm>
              <a:prstGeom prst="rect">
                <a:avLst/>
              </a:prstGeom>
              <a:blipFill>
                <a:blip r:embed="rId9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683B13F-D1AE-4E83-ADE5-83100FF454D3}"/>
                  </a:ext>
                </a:extLst>
              </p:cNvPr>
              <p:cNvSpPr/>
              <p:nvPr/>
            </p:nvSpPr>
            <p:spPr>
              <a:xfrm>
                <a:off x="1859005" y="5763654"/>
                <a:ext cx="6389827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zh-CN" altLang="zh-CN" sz="18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∵a&gt;0,b&gt;0,</a:t>
                </a: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8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683B13F-D1AE-4E83-ADE5-83100FF45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5" y="5763654"/>
                <a:ext cx="6389827" cy="656013"/>
              </a:xfrm>
              <a:prstGeom prst="rect">
                <a:avLst/>
              </a:prstGeom>
              <a:blipFill>
                <a:blip r:embed="rId10"/>
                <a:stretch>
                  <a:fillRect l="-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76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CF79D26C-4530-4424-BF97-727E5A60B093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26" name="任意多边形 41">
              <a:extLst>
                <a:ext uri="{FF2B5EF4-FFF2-40B4-BE49-F238E27FC236}">
                  <a16:creationId xmlns:a16="http://schemas.microsoft.com/office/drawing/2014/main" id="{ACB7B08D-3034-45A8-9964-8DB45BA1D71E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31">
              <a:extLst>
                <a:ext uri="{FF2B5EF4-FFF2-40B4-BE49-F238E27FC236}">
                  <a16:creationId xmlns:a16="http://schemas.microsoft.com/office/drawing/2014/main" id="{6F2F74AE-DDF9-4D65-BAD2-39A2088F8B3B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40" name="文本框 38">
            <a:extLst>
              <a:ext uri="{FF2B5EF4-FFF2-40B4-BE49-F238E27FC236}">
                <a16:creationId xmlns:a16="http://schemas.microsoft.com/office/drawing/2014/main" id="{9C4252D9-0CA0-46CB-B9C1-1A82F2B54D5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85093" y="4457359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FFD7C43-FC66-4DFC-AA1B-A558BC486ECA}"/>
              </a:ext>
            </a:extLst>
          </p:cNvPr>
          <p:cNvGrpSpPr/>
          <p:nvPr/>
        </p:nvGrpSpPr>
        <p:grpSpPr>
          <a:xfrm>
            <a:off x="5444462" y="1267243"/>
            <a:ext cx="5909338" cy="1344152"/>
            <a:chOff x="4865892" y="1070507"/>
            <a:chExt cx="5909338" cy="1344152"/>
          </a:xfrm>
        </p:grpSpPr>
        <p:sp>
          <p:nvSpPr>
            <p:cNvPr id="43" name="文本框 38">
              <a:extLst>
                <a:ext uri="{FF2B5EF4-FFF2-40B4-BE49-F238E27FC236}">
                  <a16:creationId xmlns:a16="http://schemas.microsoft.com/office/drawing/2014/main" id="{D70C2FAD-0CAB-428A-AB2C-0FFFC78EF16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理解二次根式除法法则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5983EAE3-E1C6-45D1-988A-757DD0F54F76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D50037C-E3A9-4879-BE2A-9E68D234372D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>
                <a:extLst>
                  <a:ext uri="{FF2B5EF4-FFF2-40B4-BE49-F238E27FC236}">
                    <a16:creationId xmlns:a16="http://schemas.microsoft.com/office/drawing/2014/main" id="{23C40609-C1BD-4FDE-914C-58F437BCB4B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8F3D8AB6-1B44-463A-BAA3-80568C10C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C32C469-4B3F-40A0-8FDA-6FCF30DD7651}"/>
              </a:ext>
            </a:extLst>
          </p:cNvPr>
          <p:cNvGrpSpPr/>
          <p:nvPr/>
        </p:nvGrpSpPr>
        <p:grpSpPr>
          <a:xfrm>
            <a:off x="5444462" y="2756924"/>
            <a:ext cx="6416220" cy="1344152"/>
            <a:chOff x="4865892" y="1070507"/>
            <a:chExt cx="6416220" cy="1344152"/>
          </a:xfrm>
        </p:grpSpPr>
        <p:sp>
          <p:nvSpPr>
            <p:cNvPr id="54" name="文本框 38">
              <a:extLst>
                <a:ext uri="{FF2B5EF4-FFF2-40B4-BE49-F238E27FC236}">
                  <a16:creationId xmlns:a16="http://schemas.microsoft.com/office/drawing/2014/main" id="{0BE64B80-98A5-4170-931A-2B9D2888997D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743237" y="1561593"/>
              <a:ext cx="4538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通过二次根式除法法则进行计算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14AD827F-0A51-4330-9B82-804C02EA3243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7B5C0921-24DC-4478-B0D3-6DAF9C320DB9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文本框 38">
                <a:extLst>
                  <a:ext uri="{FF2B5EF4-FFF2-40B4-BE49-F238E27FC236}">
                    <a16:creationId xmlns:a16="http://schemas.microsoft.com/office/drawing/2014/main" id="{8827CA26-DF53-4F73-85A1-E4F852FC54B0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E67F5933-3686-4185-8536-0AFE4DF9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D1761C3-346B-4409-B9FD-E9719C60A5CE}"/>
              </a:ext>
            </a:extLst>
          </p:cNvPr>
          <p:cNvGrpSpPr/>
          <p:nvPr/>
        </p:nvGrpSpPr>
        <p:grpSpPr>
          <a:xfrm>
            <a:off x="5444462" y="4396777"/>
            <a:ext cx="5909338" cy="1344152"/>
            <a:chOff x="4865892" y="1070507"/>
            <a:chExt cx="5909338" cy="1344152"/>
          </a:xfrm>
        </p:grpSpPr>
        <p:sp>
          <p:nvSpPr>
            <p:cNvPr id="65" name="文本框 38">
              <a:extLst>
                <a:ext uri="{FF2B5EF4-FFF2-40B4-BE49-F238E27FC236}">
                  <a16:creationId xmlns:a16="http://schemas.microsoft.com/office/drawing/2014/main" id="{B5D48D1A-5DE2-485E-8F19-8F9B434DC9D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二次根式运算时的注意事项</a:t>
              </a: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DAB6CAEB-9456-44BE-BBAF-1D81E5051C07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782D1854-E813-4DF8-912E-D5C7968D207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文本框 38">
                <a:extLst>
                  <a:ext uri="{FF2B5EF4-FFF2-40B4-BE49-F238E27FC236}">
                    <a16:creationId xmlns:a16="http://schemas.microsoft.com/office/drawing/2014/main" id="{83851F53-5C56-4D81-B4A4-EEA0AE22D01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C164A751-4400-49D1-B90B-EBF707F30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pic>
        <p:nvPicPr>
          <p:cNvPr id="28" name="图片 27" descr="建筑师，书籍，书籍，Shelf，学习，学习">
            <a:extLst>
              <a:ext uri="{FF2B5EF4-FFF2-40B4-BE49-F238E27FC236}">
                <a16:creationId xmlns:a16="http://schemas.microsoft.com/office/drawing/2014/main" id="{B20D425A-F37F-4582-BA1D-D2B147AD0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1703200" y="1631200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1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1C78982-04AC-4CAF-B510-0592205CDA3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>
              <a:extLst>
                <a:ext uri="{FF2B5EF4-FFF2-40B4-BE49-F238E27FC236}">
                  <a16:creationId xmlns:a16="http://schemas.microsoft.com/office/drawing/2014/main" id="{4D550101-13E4-4FF7-84C5-102E5728930C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3162DF86-4B37-431A-8050-741A5475A837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>
            <a:extLst>
              <a:ext uri="{FF2B5EF4-FFF2-40B4-BE49-F238E27FC236}">
                <a16:creationId xmlns:a16="http://schemas.microsoft.com/office/drawing/2014/main" id="{B94F7ED4-4EBF-4F90-B096-94DEC153B8D6}"/>
              </a:ext>
            </a:extLst>
          </p:cNvPr>
          <p:cNvSpPr/>
          <p:nvPr/>
        </p:nvSpPr>
        <p:spPr>
          <a:xfrm>
            <a:off x="897244" y="2767378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E57A04-8892-406A-B186-E2F9FC270CC4}"/>
              </a:ext>
            </a:extLst>
          </p:cNvPr>
          <p:cNvCxnSpPr>
            <a:cxnSpLocks/>
          </p:cNvCxnSpPr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建筑师，书籍，书籍，Shelf，学习，学习">
            <a:extLst>
              <a:ext uri="{FF2B5EF4-FFF2-40B4-BE49-F238E27FC236}">
                <a16:creationId xmlns:a16="http://schemas.microsoft.com/office/drawing/2014/main" id="{4F0ED89D-3644-44A5-BF96-9461CA45D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0345123-4D4E-4342-853C-21EE47F403A1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36" name="任意多边形 41">
              <a:extLst>
                <a:ext uri="{FF2B5EF4-FFF2-40B4-BE49-F238E27FC236}">
                  <a16:creationId xmlns:a16="http://schemas.microsoft.com/office/drawing/2014/main" id="{7D91919D-0EDC-41B2-AB3E-AB8EBFDD7F24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1">
              <a:extLst>
                <a:ext uri="{FF2B5EF4-FFF2-40B4-BE49-F238E27FC236}">
                  <a16:creationId xmlns:a16="http://schemas.microsoft.com/office/drawing/2014/main" id="{540A9820-47F6-4DB0-BF76-E427521592A1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817D37E-C892-486F-9C11-8010C89DB7CD}"/>
              </a:ext>
            </a:extLst>
          </p:cNvPr>
          <p:cNvGrpSpPr/>
          <p:nvPr/>
        </p:nvGrpSpPr>
        <p:grpSpPr>
          <a:xfrm>
            <a:off x="5243091" y="1396648"/>
            <a:ext cx="5540639" cy="1556456"/>
            <a:chOff x="5243091" y="1396648"/>
            <a:chExt cx="5540639" cy="1556456"/>
          </a:xfrm>
        </p:grpSpPr>
        <p:sp>
          <p:nvSpPr>
            <p:cNvPr id="89" name="文本框 38">
              <a:extLst>
                <a:ext uri="{FF2B5EF4-FFF2-40B4-BE49-F238E27FC236}">
                  <a16:creationId xmlns:a16="http://schemas.microsoft.com/office/drawing/2014/main" id="{597413A2-78E3-4AB2-B81A-A178718C62D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969641" y="1506274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A265D6E7-6ADC-45EC-9586-4B7FF8C7F28A}"/>
                </a:ext>
              </a:extLst>
            </p:cNvPr>
            <p:cNvSpPr/>
            <p:nvPr/>
          </p:nvSpPr>
          <p:spPr>
            <a:xfrm>
              <a:off x="8313710" y="1726292"/>
              <a:ext cx="23680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1491C9B-1E29-40E4-9B72-6420CAC7F96E}"/>
                </a:ext>
              </a:extLst>
            </p:cNvPr>
            <p:cNvGrpSpPr/>
            <p:nvPr/>
          </p:nvGrpSpPr>
          <p:grpSpPr>
            <a:xfrm>
              <a:off x="5243091" y="1396648"/>
              <a:ext cx="1699684" cy="1324690"/>
              <a:chOff x="5243091" y="1396648"/>
              <a:chExt cx="1699684" cy="1324690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1B02D818-6825-43CE-812F-6FFD6780F6B3}"/>
                  </a:ext>
                </a:extLst>
              </p:cNvPr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>
                <a:extLst>
                  <a:ext uri="{FF2B5EF4-FFF2-40B4-BE49-F238E27FC236}">
                    <a16:creationId xmlns:a16="http://schemas.microsoft.com/office/drawing/2014/main" id="{9C35552E-DF6A-4FAB-9E3A-8325A76713AD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>
                <a:extLst>
                  <a:ext uri="{FF2B5EF4-FFF2-40B4-BE49-F238E27FC236}">
                    <a16:creationId xmlns:a16="http://schemas.microsoft.com/office/drawing/2014/main" id="{02472B0A-CA82-491B-84A4-3F9EA98F8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05FDEAC-6482-469B-BA37-6FD5CC48D765}"/>
                </a:ext>
              </a:extLst>
            </p:cNvPr>
            <p:cNvSpPr/>
            <p:nvPr/>
          </p:nvSpPr>
          <p:spPr>
            <a:xfrm>
              <a:off x="7000569" y="1924809"/>
              <a:ext cx="3783161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、理解二次根式除法法则。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、利用二次根式法则法则对其进行化简。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、理解最简二次根式的特点。</a:t>
              </a: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7D220D9A-A217-49DA-8BF6-B8FD57A98B6F}"/>
              </a:ext>
            </a:extLst>
          </p:cNvPr>
          <p:cNvSpPr txBox="1"/>
          <p:nvPr/>
        </p:nvSpPr>
        <p:spPr>
          <a:xfrm>
            <a:off x="2460611" y="423452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3EB0BD2-FEBB-4C42-BE7E-8B2C9842F155}"/>
              </a:ext>
            </a:extLst>
          </p:cNvPr>
          <p:cNvGrpSpPr/>
          <p:nvPr/>
        </p:nvGrpSpPr>
        <p:grpSpPr>
          <a:xfrm>
            <a:off x="5243091" y="2920215"/>
            <a:ext cx="5357103" cy="1324690"/>
            <a:chOff x="5243091" y="2772147"/>
            <a:chExt cx="5357103" cy="1324690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83C78E03-F413-4655-BCB1-0704D5B56040}"/>
                </a:ext>
              </a:extLst>
            </p:cNvPr>
            <p:cNvGrpSpPr/>
            <p:nvPr/>
          </p:nvGrpSpPr>
          <p:grpSpPr>
            <a:xfrm>
              <a:off x="7020330" y="3082543"/>
              <a:ext cx="3102514" cy="461665"/>
              <a:chOff x="9650039" y="892924"/>
              <a:chExt cx="2762497" cy="411069"/>
            </a:xfrm>
          </p:grpSpPr>
          <p:sp>
            <p:nvSpPr>
              <p:cNvPr id="98" name="文本框 38">
                <a:extLst>
                  <a:ext uri="{FF2B5EF4-FFF2-40B4-BE49-F238E27FC236}">
                    <a16:creationId xmlns:a16="http://schemas.microsoft.com/office/drawing/2014/main" id="{D6267581-B9AF-4983-BEC1-1993A8B907A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650039" y="892924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619FDB-AD02-40B9-8018-6BE90FACF72A}"/>
                  </a:ext>
                </a:extLst>
              </p:cNvPr>
              <p:cNvSpPr/>
              <p:nvPr/>
            </p:nvSpPr>
            <p:spPr>
              <a:xfrm>
                <a:off x="10304018" y="1087460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F99A7817-7EBD-4DA2-98C8-1D8C1B9A1D25}"/>
                </a:ext>
              </a:extLst>
            </p:cNvPr>
            <p:cNvSpPr/>
            <p:nvPr/>
          </p:nvSpPr>
          <p:spPr>
            <a:xfrm>
              <a:off x="5978475" y="3311540"/>
              <a:ext cx="980398" cy="4502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CFC69DEC-D4F3-4807-B50E-5ADFF86E3237}"/>
                </a:ext>
              </a:extLst>
            </p:cNvPr>
            <p:cNvSpPr/>
            <p:nvPr/>
          </p:nvSpPr>
          <p:spPr>
            <a:xfrm>
              <a:off x="7051259" y="3501078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理解二次根式除法法则。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DB10A4B-7CDC-45A0-BF05-522B738A3396}"/>
                </a:ext>
              </a:extLst>
            </p:cNvPr>
            <p:cNvGrpSpPr/>
            <p:nvPr/>
          </p:nvGrpSpPr>
          <p:grpSpPr>
            <a:xfrm>
              <a:off x="5243091" y="2772147"/>
              <a:ext cx="1699684" cy="1324690"/>
              <a:chOff x="5243091" y="1396648"/>
              <a:chExt cx="1699684" cy="1324690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FE592A0-7452-494F-A8E1-FF8489E8FA41}"/>
                  </a:ext>
                </a:extLst>
              </p:cNvPr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文本框 38">
                <a:extLst>
                  <a:ext uri="{FF2B5EF4-FFF2-40B4-BE49-F238E27FC236}">
                    <a16:creationId xmlns:a16="http://schemas.microsoft.com/office/drawing/2014/main" id="{A5592816-4456-4D6C-BD0F-95434253EB0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6D44C3A6-3E60-42A5-968A-CB52B16D0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B995C00-08B1-429F-840A-20F435FCF6DE}"/>
              </a:ext>
            </a:extLst>
          </p:cNvPr>
          <p:cNvGrpSpPr/>
          <p:nvPr/>
        </p:nvGrpSpPr>
        <p:grpSpPr>
          <a:xfrm>
            <a:off x="5243091" y="4212015"/>
            <a:ext cx="5540639" cy="1324690"/>
            <a:chOff x="5243091" y="4212015"/>
            <a:chExt cx="5540639" cy="1324690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015B40B-FF77-4832-A055-D9FC482006A3}"/>
                </a:ext>
              </a:extLst>
            </p:cNvPr>
            <p:cNvGrpSpPr/>
            <p:nvPr/>
          </p:nvGrpSpPr>
          <p:grpSpPr>
            <a:xfrm>
              <a:off x="7007649" y="4555853"/>
              <a:ext cx="1940208" cy="461665"/>
              <a:chOff x="9650040" y="880720"/>
              <a:chExt cx="1727573" cy="411069"/>
            </a:xfrm>
          </p:grpSpPr>
          <p:sp>
            <p:nvSpPr>
              <p:cNvPr id="107" name="文本框 38">
                <a:extLst>
                  <a:ext uri="{FF2B5EF4-FFF2-40B4-BE49-F238E27FC236}">
                    <a16:creationId xmlns:a16="http://schemas.microsoft.com/office/drawing/2014/main" id="{1F7AAD86-02D1-4471-ABED-F1ACDD6D92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650040" y="880720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257E3AA3-4D22-4DC4-AEB0-FE31E4C8A254}"/>
                  </a:ext>
                </a:extLst>
              </p:cNvPr>
              <p:cNvSpPr/>
              <p:nvPr/>
            </p:nvSpPr>
            <p:spPr>
              <a:xfrm>
                <a:off x="10304018" y="1075256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7F6A871-FE0B-4AD2-9921-DAA6051813AF}"/>
                </a:ext>
              </a:extLst>
            </p:cNvPr>
            <p:cNvSpPr/>
            <p:nvPr/>
          </p:nvSpPr>
          <p:spPr>
            <a:xfrm>
              <a:off x="7038580" y="4974388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利用二次根式除法法则对其进行化简。 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ABDE1F2-D79D-420B-87F3-43D5B8BEE6BB}"/>
                </a:ext>
              </a:extLst>
            </p:cNvPr>
            <p:cNvGrpSpPr/>
            <p:nvPr/>
          </p:nvGrpSpPr>
          <p:grpSpPr>
            <a:xfrm>
              <a:off x="5243091" y="4212015"/>
              <a:ext cx="1699684" cy="1324690"/>
              <a:chOff x="5243091" y="1396648"/>
              <a:chExt cx="1699684" cy="1324690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D96307D9-BC62-42B7-B31A-D91DF15D4A83}"/>
                  </a:ext>
                </a:extLst>
              </p:cNvPr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文本框 38">
                <a:extLst>
                  <a:ext uri="{FF2B5EF4-FFF2-40B4-BE49-F238E27FC236}">
                    <a16:creationId xmlns:a16="http://schemas.microsoft.com/office/drawing/2014/main" id="{140C8ECB-DFAC-439E-8703-DDB940158D0B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549E0EF6-D240-4E62-A9A2-F40AE6322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pic>
        <p:nvPicPr>
          <p:cNvPr id="38" name="图片 37" descr="建筑师，书籍，书籍，Shelf，学习，学习">
            <a:extLst>
              <a:ext uri="{FF2B5EF4-FFF2-40B4-BE49-F238E27FC236}">
                <a16:creationId xmlns:a16="http://schemas.microsoft.com/office/drawing/2014/main" id="{CC878B7C-8A83-4A91-A306-4A7704D50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1516433" y="1508607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57127BD-1BB8-4AD0-8CA4-96D9B9D2D39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>
              <a:extLst>
                <a:ext uri="{FF2B5EF4-FFF2-40B4-BE49-F238E27FC236}">
                  <a16:creationId xmlns:a16="http://schemas.microsoft.com/office/drawing/2014/main" id="{0D21FECF-D906-4332-BF4E-4E3AAF1F9EC1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C146461B-7AEE-4F13-AD6C-CFCF17C89249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B4A2B-6B10-41C2-8808-7AEC2CA6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3" name="图片 12" descr="建筑师，书籍，书籍，Shelf，学习，学习">
            <a:extLst>
              <a:ext uri="{FF2B5EF4-FFF2-40B4-BE49-F238E27FC236}">
                <a16:creationId xmlns:a16="http://schemas.microsoft.com/office/drawing/2014/main" id="{EC92A08F-95DF-488D-B967-F7D3E8F0D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5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二次根式乘法法则知识点回顾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9032E019-42DE-420A-8CF0-CE429E3A045F}"/>
              </a:ext>
            </a:extLst>
          </p:cNvPr>
          <p:cNvSpPr/>
          <p:nvPr/>
        </p:nvSpPr>
        <p:spPr>
          <a:xfrm>
            <a:off x="2007612" y="235526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二次根式乘法法则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9E5422D-70A0-4B2A-814A-758865F96122}"/>
                  </a:ext>
                </a:extLst>
              </p:cNvPr>
              <p:cNvSpPr/>
              <p:nvPr/>
            </p:nvSpPr>
            <p:spPr>
              <a:xfrm>
                <a:off x="4654490" y="2330998"/>
                <a:ext cx="4945649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9E5422D-70A0-4B2A-814A-758865F96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90" y="2330998"/>
                <a:ext cx="4945649" cy="582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椭圆 46">
            <a:extLst>
              <a:ext uri="{FF2B5EF4-FFF2-40B4-BE49-F238E27FC236}">
                <a16:creationId xmlns:a16="http://schemas.microsoft.com/office/drawing/2014/main" id="{2D0098F8-34D9-4998-9ACB-73288C4D3547}"/>
              </a:ext>
            </a:extLst>
          </p:cNvPr>
          <p:cNvSpPr/>
          <p:nvPr/>
        </p:nvSpPr>
        <p:spPr>
          <a:xfrm>
            <a:off x="6928701" y="1921590"/>
            <a:ext cx="2671438" cy="10566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3CA835E-FF12-4112-B8DE-A24D02FB82C8}"/>
              </a:ext>
            </a:extLst>
          </p:cNvPr>
          <p:cNvSpPr/>
          <p:nvPr/>
        </p:nvSpPr>
        <p:spPr>
          <a:xfrm>
            <a:off x="2007612" y="450803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二次根式乘法法则变形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C7C4FC96-C045-4195-9933-EA5905950B75}"/>
                  </a:ext>
                </a:extLst>
              </p:cNvPr>
              <p:cNvSpPr/>
              <p:nvPr/>
            </p:nvSpPr>
            <p:spPr>
              <a:xfrm>
                <a:off x="5310385" y="4447505"/>
                <a:ext cx="4891938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C7C4FC96-C045-4195-9933-EA5905950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85" y="4447505"/>
                <a:ext cx="4891938" cy="582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121B6C79-0699-4B69-A3C8-CF69941E51DD}"/>
              </a:ext>
            </a:extLst>
          </p:cNvPr>
          <p:cNvSpPr txBox="1"/>
          <p:nvPr/>
        </p:nvSpPr>
        <p:spPr>
          <a:xfrm>
            <a:off x="7631738" y="3249439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4B06CD73-1A1C-4232-803C-9DE3440CD005}"/>
              </a:ext>
            </a:extLst>
          </p:cNvPr>
          <p:cNvSpPr/>
          <p:nvPr/>
        </p:nvSpPr>
        <p:spPr>
          <a:xfrm>
            <a:off x="7631738" y="4404441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0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C27CD29-EA11-4ABD-97CE-4EAC87197779}"/>
              </a:ext>
            </a:extLst>
          </p:cNvPr>
          <p:cNvSpPr txBox="1"/>
          <p:nvPr/>
        </p:nvSpPr>
        <p:spPr>
          <a:xfrm>
            <a:off x="3077771" y="1637902"/>
            <a:ext cx="603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计算下列各式，观察计算结果，你能发现什么规律？</a:t>
            </a:r>
            <a:endParaRPr lang="en-US" altLang="zh-CN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7">
                <a:extLst>
                  <a:ext uri="{FF2B5EF4-FFF2-40B4-BE49-F238E27FC236}">
                    <a16:creationId xmlns:a16="http://schemas.microsoft.com/office/drawing/2014/main" id="{5EE94CC5-59CB-4853-AACF-2C75B8A24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6557512"/>
                  </p:ext>
                </p:extLst>
              </p:nvPr>
            </p:nvGraphicFramePr>
            <p:xfrm>
              <a:off x="2556962" y="2584412"/>
              <a:ext cx="6810047" cy="331996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7322120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65594620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02577191"/>
                        </a:ext>
                      </a:extLst>
                    </a:gridCol>
                    <a:gridCol w="2238047">
                      <a:extLst>
                        <a:ext uri="{9D8B030D-6E8A-4147-A177-3AD203B41FA5}">
                          <a16:colId xmlns:a16="http://schemas.microsoft.com/office/drawing/2014/main" val="3722464409"/>
                        </a:ext>
                      </a:extLst>
                    </a:gridCol>
                  </a:tblGrid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alt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zh-CN" altLang="en-US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8126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960332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5833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265711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231911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246487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30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7">
                <a:extLst>
                  <a:ext uri="{FF2B5EF4-FFF2-40B4-BE49-F238E27FC236}">
                    <a16:creationId xmlns:a16="http://schemas.microsoft.com/office/drawing/2014/main" id="{5EE94CC5-59CB-4853-AACF-2C75B8A24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6557512"/>
                  </p:ext>
                </p:extLst>
              </p:nvPr>
            </p:nvGraphicFramePr>
            <p:xfrm>
              <a:off x="2556962" y="2584412"/>
              <a:ext cx="6810047" cy="331996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7322120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65594620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02577191"/>
                        </a:ext>
                      </a:extLst>
                    </a:gridCol>
                    <a:gridCol w="2238047">
                      <a:extLst>
                        <a:ext uri="{9D8B030D-6E8A-4147-A177-3AD203B41FA5}">
                          <a16:colId xmlns:a16="http://schemas.microsoft.com/office/drawing/2014/main" val="3722464409"/>
                        </a:ext>
                      </a:extLst>
                    </a:gridCol>
                  </a:tblGrid>
                  <a:tr h="69710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870" r="-348000" b="-37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870" r="-248000" b="-37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602" t="-870" r="-147012" b="-37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4905" t="-870" r="-545" b="-37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8126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161111" r="-348000" b="-5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161111" r="-248000" b="-50138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960332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264789" r="-348000" b="-4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264789" r="-248000" b="-4084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5833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359722" r="-348000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359722" r="-248000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265711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459722" r="-348000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459722" r="-248000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231911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559722" r="-348000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559722" r="-248000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246487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659722" r="-348000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659722" r="-248000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30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466F61A-33D1-42E7-AADD-3E76A680F593}"/>
                  </a:ext>
                </a:extLst>
              </p:cNvPr>
              <p:cNvSpPr/>
              <p:nvPr/>
            </p:nvSpPr>
            <p:spPr>
              <a:xfrm>
                <a:off x="5756286" y="3184904"/>
                <a:ext cx="1225720" cy="560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zh-CN" alt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466F61A-33D1-42E7-AADD-3E76A680F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86" y="3184904"/>
                <a:ext cx="1225720" cy="560987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7B099D2-1993-428E-BFFC-49BBF7B0B9A3}"/>
                  </a:ext>
                </a:extLst>
              </p:cNvPr>
              <p:cNvSpPr/>
              <p:nvPr/>
            </p:nvSpPr>
            <p:spPr>
              <a:xfrm>
                <a:off x="7221703" y="3146495"/>
                <a:ext cx="2007601" cy="608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zh-CN" altLang="en-US" sz="1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16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6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zh-CN" altLang="en-US" sz="16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7B099D2-1993-428E-BFFC-49BBF7B0B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703" y="3146495"/>
                <a:ext cx="2007601" cy="608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CD21E38-B2A8-4D02-BF21-2C34A1D95DAC}"/>
                  </a:ext>
                </a:extLst>
              </p:cNvPr>
              <p:cNvSpPr/>
              <p:nvPr/>
            </p:nvSpPr>
            <p:spPr>
              <a:xfrm>
                <a:off x="6207082" y="3670658"/>
                <a:ext cx="32412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CD21E38-B2A8-4D02-BF21-2C34A1D95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3670658"/>
                <a:ext cx="324128" cy="495649"/>
              </a:xfrm>
              <a:prstGeom prst="rect">
                <a:avLst/>
              </a:prstGeom>
              <a:blipFill>
                <a:blip r:embed="rId8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BCE13F4-AEAA-4525-B932-CF5CC45414FF}"/>
                  </a:ext>
                </a:extLst>
              </p:cNvPr>
              <p:cNvSpPr/>
              <p:nvPr/>
            </p:nvSpPr>
            <p:spPr>
              <a:xfrm>
                <a:off x="8063439" y="3649240"/>
                <a:ext cx="32412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BCE13F4-AEAA-4525-B932-CF5CC4541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3649240"/>
                <a:ext cx="324128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EBDCBB5-8AAA-4336-831D-046B3057E53B}"/>
                  </a:ext>
                </a:extLst>
              </p:cNvPr>
              <p:cNvSpPr/>
              <p:nvPr/>
            </p:nvSpPr>
            <p:spPr>
              <a:xfrm>
                <a:off x="6207082" y="4562125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EBDCBB5-8AAA-4336-831D-046B3057E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4562125"/>
                <a:ext cx="324128" cy="496290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2EFA481-D12F-4F2C-9D60-7B44E8F62353}"/>
                  </a:ext>
                </a:extLst>
              </p:cNvPr>
              <p:cNvSpPr/>
              <p:nvPr/>
            </p:nvSpPr>
            <p:spPr>
              <a:xfrm>
                <a:off x="8063439" y="4563601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2EFA481-D12F-4F2C-9D60-7B44E8F62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4563601"/>
                <a:ext cx="324128" cy="496290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865722B-BC09-4370-B27D-FEAD3193EF57}"/>
                  </a:ext>
                </a:extLst>
              </p:cNvPr>
              <p:cNvSpPr/>
              <p:nvPr/>
            </p:nvSpPr>
            <p:spPr>
              <a:xfrm>
                <a:off x="6207082" y="4993119"/>
                <a:ext cx="32412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865722B-BC09-4370-B27D-FEAD3193E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4993119"/>
                <a:ext cx="324128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521260A-C1F7-4D32-A48F-8B273B062518}"/>
                  </a:ext>
                </a:extLst>
              </p:cNvPr>
              <p:cNvSpPr/>
              <p:nvPr/>
            </p:nvSpPr>
            <p:spPr>
              <a:xfrm>
                <a:off x="8063439" y="5034203"/>
                <a:ext cx="32412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521260A-C1F7-4D32-A48F-8B273B062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5034203"/>
                <a:ext cx="324128" cy="497059"/>
              </a:xfrm>
              <a:prstGeom prst="rect">
                <a:avLst/>
              </a:prstGeom>
              <a:blipFill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E3CBB42B-36D8-46CB-A481-05B373E7C516}"/>
              </a:ext>
            </a:extLst>
          </p:cNvPr>
          <p:cNvSpPr txBox="1"/>
          <p:nvPr/>
        </p:nvSpPr>
        <p:spPr>
          <a:xfrm>
            <a:off x="5848442" y="5535041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EAD9C69-E35B-42EC-A0F3-83D3C575954C}"/>
              </a:ext>
            </a:extLst>
          </p:cNvPr>
          <p:cNvSpPr txBox="1"/>
          <p:nvPr/>
        </p:nvSpPr>
        <p:spPr>
          <a:xfrm>
            <a:off x="7704799" y="5530493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BBA149F-895B-4A7E-8141-65F7CAD33196}"/>
                  </a:ext>
                </a:extLst>
              </p:cNvPr>
              <p:cNvSpPr/>
              <p:nvPr/>
            </p:nvSpPr>
            <p:spPr>
              <a:xfrm>
                <a:off x="6207082" y="4106175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BBA149F-895B-4A7E-8141-65F7CAD33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4106175"/>
                <a:ext cx="324128" cy="496290"/>
              </a:xfrm>
              <a:prstGeom prst="rect">
                <a:avLst/>
              </a:prstGeom>
              <a:blipFill>
                <a:blip r:embed="rId1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7B56037-A999-4AFC-9657-73F06D0E927C}"/>
                  </a:ext>
                </a:extLst>
              </p:cNvPr>
              <p:cNvSpPr/>
              <p:nvPr/>
            </p:nvSpPr>
            <p:spPr>
              <a:xfrm>
                <a:off x="8063439" y="4115992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7B56037-A999-4AFC-9657-73F06D0E9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4115992"/>
                <a:ext cx="324128" cy="496290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90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二次根式的除法法则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89F89E-9285-448D-8239-4347ED51F2FE}"/>
                  </a:ext>
                </a:extLst>
              </p:cNvPr>
              <p:cNvSpPr/>
              <p:nvPr/>
            </p:nvSpPr>
            <p:spPr>
              <a:xfrm>
                <a:off x="2155344" y="1840338"/>
                <a:ext cx="4638014" cy="104355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89F89E-9285-448D-8239-4347ED51F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44" y="1840338"/>
                <a:ext cx="4638014" cy="1043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3B956F-0E3C-4538-963C-C5D32D88E956}"/>
                  </a:ext>
                </a:extLst>
              </p:cNvPr>
              <p:cNvSpPr txBox="1"/>
              <p:nvPr/>
            </p:nvSpPr>
            <p:spPr>
              <a:xfrm>
                <a:off x="2155344" y="3703786"/>
                <a:ext cx="2567000" cy="252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3B956F-0E3C-4538-963C-C5D32D88E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44" y="3703786"/>
                <a:ext cx="2567000" cy="2524217"/>
              </a:xfrm>
              <a:prstGeom prst="rect">
                <a:avLst/>
              </a:prstGeom>
              <a:blipFill>
                <a:blip r:embed="rId6"/>
                <a:stretch>
                  <a:fillRect l="-3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BA26168-98F1-4B37-80E0-2BB09F987640}"/>
                  </a:ext>
                </a:extLst>
              </p:cNvPr>
              <p:cNvSpPr/>
              <p:nvPr/>
            </p:nvSpPr>
            <p:spPr>
              <a:xfrm>
                <a:off x="3501668" y="4371512"/>
                <a:ext cx="2226187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BA26168-98F1-4B37-80E0-2BB09F987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68" y="4371512"/>
                <a:ext cx="2226187" cy="843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81E22C97-FA9B-4138-8995-6C251AF4911E}"/>
              </a:ext>
            </a:extLst>
          </p:cNvPr>
          <p:cNvSpPr/>
          <p:nvPr/>
        </p:nvSpPr>
        <p:spPr>
          <a:xfrm>
            <a:off x="2155344" y="2974935"/>
            <a:ext cx="4440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算数平方根的商等于商的算术平方根 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D2BCCAE-F320-45C6-9127-B90042AEE118}"/>
              </a:ext>
            </a:extLst>
          </p:cNvPr>
          <p:cNvSpPr/>
          <p:nvPr/>
        </p:nvSpPr>
        <p:spPr>
          <a:xfrm>
            <a:off x="3909438" y="2051717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59AFD0A-3109-49A1-A10C-72B09515DDF4}"/>
              </a:ext>
            </a:extLst>
          </p:cNvPr>
          <p:cNvSpPr txBox="1"/>
          <p:nvPr/>
        </p:nvSpPr>
        <p:spPr>
          <a:xfrm>
            <a:off x="5180462" y="1435213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918A9C-4643-4088-A90C-84E513FF81D3}"/>
                  </a:ext>
                </a:extLst>
              </p:cNvPr>
              <p:cNvSpPr/>
              <p:nvPr/>
            </p:nvSpPr>
            <p:spPr>
              <a:xfrm>
                <a:off x="4302112" y="5363164"/>
                <a:ext cx="3244093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×18</m:t>
                        </m:r>
                      </m:e>
                    </m:rad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27 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918A9C-4643-4088-A90C-84E513FF8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12" y="5363164"/>
                <a:ext cx="3244093" cy="8438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77A5255-9E8E-4526-8CDB-60D47204C0B8}"/>
              </a:ext>
            </a:extLst>
          </p:cNvPr>
          <p:cNvSpPr txBox="1"/>
          <p:nvPr/>
        </p:nvSpPr>
        <p:spPr>
          <a:xfrm>
            <a:off x="7298212" y="2143221"/>
            <a:ext cx="326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思考：</a:t>
            </a:r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为什么不能等于</a:t>
            </a:r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5302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二次根式的除法法则变形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AE04EC9-48C4-459C-A4A0-2753E1C107B7}"/>
                  </a:ext>
                </a:extLst>
              </p:cNvPr>
              <p:cNvSpPr/>
              <p:nvPr/>
            </p:nvSpPr>
            <p:spPr>
              <a:xfrm>
                <a:off x="2165651" y="2033728"/>
                <a:ext cx="4115807" cy="104355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AE04EC9-48C4-459C-A4A0-2753E1C10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1" y="2033728"/>
                <a:ext cx="4115807" cy="1043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AEA5B7-9259-4792-829A-77D886EBC185}"/>
                  </a:ext>
                </a:extLst>
              </p:cNvPr>
              <p:cNvSpPr txBox="1"/>
              <p:nvPr/>
            </p:nvSpPr>
            <p:spPr>
              <a:xfrm>
                <a:off x="2078897" y="3441995"/>
                <a:ext cx="2567000" cy="2714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AEA5B7-9259-4792-829A-77D886EBC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3441995"/>
                <a:ext cx="2567000" cy="2714782"/>
              </a:xfrm>
              <a:prstGeom prst="rect">
                <a:avLst/>
              </a:prstGeom>
              <a:blipFill>
                <a:blip r:embed="rId6"/>
                <a:stretch>
                  <a:fillRect l="-3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037DA4C7-2BFA-467F-BF40-E39BF6C82A08}"/>
              </a:ext>
            </a:extLst>
          </p:cNvPr>
          <p:cNvSpPr/>
          <p:nvPr/>
        </p:nvSpPr>
        <p:spPr>
          <a:xfrm>
            <a:off x="3696774" y="2219585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86ABDC-E5FD-4560-89AC-697835BCFEC7}"/>
              </a:ext>
            </a:extLst>
          </p:cNvPr>
          <p:cNvSpPr txBox="1"/>
          <p:nvPr/>
        </p:nvSpPr>
        <p:spPr>
          <a:xfrm>
            <a:off x="5488685" y="1485541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F5EFD58-934F-4BBC-8A6F-9F7FC32E41B6}"/>
                  </a:ext>
                </a:extLst>
              </p:cNvPr>
              <p:cNvSpPr/>
              <p:nvPr/>
            </p:nvSpPr>
            <p:spPr>
              <a:xfrm>
                <a:off x="3696774" y="4238460"/>
                <a:ext cx="1321324" cy="703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F5EFD58-934F-4BBC-8A6F-9F7FC32E4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74" y="4238460"/>
                <a:ext cx="1321324" cy="703526"/>
              </a:xfrm>
              <a:prstGeom prst="rect">
                <a:avLst/>
              </a:prstGeom>
              <a:blipFill>
                <a:blip r:embed="rId7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A2B7C21-CE94-467C-B9E4-EC83B770DCC4}"/>
                  </a:ext>
                </a:extLst>
              </p:cNvPr>
              <p:cNvSpPr/>
              <p:nvPr/>
            </p:nvSpPr>
            <p:spPr>
              <a:xfrm>
                <a:off x="3478140" y="5389546"/>
                <a:ext cx="199298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25×3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9×3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A2B7C21-CE94-467C-B9E4-EC83B770D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40" y="5389546"/>
                <a:ext cx="1992981" cy="705771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867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E8B1CB7-AA33-40A4-AE22-1423C0CF5AEF}"/>
                  </a:ext>
                </a:extLst>
              </p:cNvPr>
              <p:cNvSpPr txBox="1"/>
              <p:nvPr/>
            </p:nvSpPr>
            <p:spPr>
              <a:xfrm>
                <a:off x="1686900" y="2083237"/>
                <a:ext cx="5458618" cy="322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计算下列式子，要求分母不含有二次根式：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E8B1CB7-AA33-40A4-AE22-1423C0CF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00" y="2083237"/>
                <a:ext cx="5458618" cy="3223703"/>
              </a:xfrm>
              <a:prstGeom prst="rect">
                <a:avLst/>
              </a:prstGeom>
              <a:blipFill>
                <a:blip r:embed="rId5"/>
                <a:stretch>
                  <a:fillRect l="-1788" b="-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51C5739-16EE-412F-B71A-2424B029BC04}"/>
                  </a:ext>
                </a:extLst>
              </p:cNvPr>
              <p:cNvSpPr/>
              <p:nvPr/>
            </p:nvSpPr>
            <p:spPr>
              <a:xfrm>
                <a:off x="2941206" y="2749772"/>
                <a:ext cx="2436564" cy="703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51C5739-16EE-412F-B71A-2424B029B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06" y="2749772"/>
                <a:ext cx="2436564" cy="703334"/>
              </a:xfrm>
              <a:prstGeom prst="rect">
                <a:avLst/>
              </a:prstGeom>
              <a:blipFill>
                <a:blip r:embed="rId6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35BB269-7A51-485F-926F-620B07570603}"/>
                  </a:ext>
                </a:extLst>
              </p:cNvPr>
              <p:cNvSpPr/>
              <p:nvPr/>
            </p:nvSpPr>
            <p:spPr>
              <a:xfrm>
                <a:off x="2963034" y="3641007"/>
                <a:ext cx="3827523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35BB269-7A51-485F-926F-620B07570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34" y="3641007"/>
                <a:ext cx="3827523" cy="720647"/>
              </a:xfrm>
              <a:prstGeom prst="rect">
                <a:avLst/>
              </a:prstGeom>
              <a:blipFill>
                <a:blip r:embed="rId7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601BA0E-FDC2-4242-9A2A-ED4182D98B92}"/>
                  </a:ext>
                </a:extLst>
              </p:cNvPr>
              <p:cNvSpPr/>
              <p:nvPr/>
            </p:nvSpPr>
            <p:spPr>
              <a:xfrm>
                <a:off x="2941206" y="4580193"/>
                <a:ext cx="3686394" cy="703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601BA0E-FDC2-4242-9A2A-ED4182D98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06" y="4580193"/>
                <a:ext cx="3686394" cy="703334"/>
              </a:xfrm>
              <a:prstGeom prst="rect">
                <a:avLst/>
              </a:prstGeom>
              <a:blipFill>
                <a:blip r:embed="rId8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1D93DBB-CF8E-4A1D-8D71-3E4AC78497A3}"/>
                  </a:ext>
                </a:extLst>
              </p:cNvPr>
              <p:cNvSpPr/>
              <p:nvPr/>
            </p:nvSpPr>
            <p:spPr>
              <a:xfrm>
                <a:off x="5543414" y="2679496"/>
                <a:ext cx="4000647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原式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×5</m:t>
                            </m:r>
                          </m:num>
                          <m:den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1D93DBB-CF8E-4A1D-8D71-3E4AC7849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414" y="2679496"/>
                <a:ext cx="4000647" cy="8438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DA7FF6AA-757F-41AA-8C97-5919D151903C}"/>
              </a:ext>
            </a:extLst>
          </p:cNvPr>
          <p:cNvSpPr/>
          <p:nvPr/>
        </p:nvSpPr>
        <p:spPr>
          <a:xfrm>
            <a:off x="6790557" y="4664406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尝试用二次根式除法法则</a:t>
            </a:r>
            <a:endParaRPr lang="en-US" altLang="zh-CN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进行计算</a:t>
            </a:r>
          </a:p>
        </p:txBody>
      </p:sp>
    </p:spTree>
    <p:extLst>
      <p:ext uri="{BB962C8B-B14F-4D97-AF65-F5344CB8AC3E}">
        <p14:creationId xmlns:p14="http://schemas.microsoft.com/office/powerpoint/2010/main" val="1928021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A67E8B2-5B01-4B7A-88C2-0DFD49BF13F9}"/>
              </a:ext>
            </a:extLst>
          </p:cNvPr>
          <p:cNvSpPr/>
          <p:nvPr/>
        </p:nvSpPr>
        <p:spPr>
          <a:xfrm>
            <a:off x="698500" y="4460551"/>
            <a:ext cx="10795000" cy="1497306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BE67288-F7B2-4700-9628-FE1E41BACEA9}"/>
              </a:ext>
            </a:extLst>
          </p:cNvPr>
          <p:cNvSpPr/>
          <p:nvPr/>
        </p:nvSpPr>
        <p:spPr>
          <a:xfrm>
            <a:off x="698500" y="1538535"/>
            <a:ext cx="10795000" cy="2269894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最简二次根式的特点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986F4274-A4C5-46E5-BA07-7EE0981066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226" y="1885274"/>
                <a:ext cx="7735591" cy="1456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被开方数不含分母，例：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zh-CN" alt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zh-CN" altLang="en-US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altLang="zh-CN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被开方数中不含能开得尽方的因数或因式，例：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zh-CN" altLang="en-US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zh-CN" sz="2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num>
                      <m:den>
                        <m:r>
                          <a:rPr kumimoji="0" lang="en-US" altLang="zh-CN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zh-CN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986F4274-A4C5-46E5-BA07-7EE09810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226" y="1885274"/>
                <a:ext cx="7735591" cy="1456489"/>
              </a:xfrm>
              <a:prstGeom prst="rect">
                <a:avLst/>
              </a:prstGeom>
              <a:blipFill>
                <a:blip r:embed="rId5"/>
                <a:stretch>
                  <a:fillRect l="-867" b="-20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4439B693-81D0-44D7-9914-12B72F0E905E}"/>
              </a:ext>
            </a:extLst>
          </p:cNvPr>
          <p:cNvSpPr txBox="1"/>
          <p:nvPr/>
        </p:nvSpPr>
        <p:spPr>
          <a:xfrm>
            <a:off x="1444226" y="4771264"/>
            <a:ext cx="7486230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二次根式运算中的注意事项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一般将最后结果化为最简二次根式，并且分母中不含二次根式。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27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942</Words>
  <Application>Microsoft Office PowerPoint</Application>
  <PresentationFormat>宽屏</PresentationFormat>
  <Paragraphs>155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思源黑体 CN Bold</vt:lpstr>
      <vt:lpstr>思源黑体 CN Heavy</vt:lpstr>
      <vt:lpstr>思源黑体 CN Light</vt:lpstr>
      <vt:lpstr>思源黑体 CN Medium</vt:lpstr>
      <vt:lpstr>思源宋体 CN Light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222</cp:revision>
  <dcterms:created xsi:type="dcterms:W3CDTF">2020-03-19T09:30:49Z</dcterms:created>
  <dcterms:modified xsi:type="dcterms:W3CDTF">2021-01-09T09:32:53Z</dcterms:modified>
</cp:coreProperties>
</file>