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397" r:id="rId4"/>
    <p:sldId id="260" r:id="rId5"/>
    <p:sldId id="416" r:id="rId6"/>
    <p:sldId id="417" r:id="rId7"/>
    <p:sldId id="412" r:id="rId8"/>
    <p:sldId id="399" r:id="rId9"/>
    <p:sldId id="415" r:id="rId10"/>
    <p:sldId id="418" r:id="rId11"/>
    <p:sldId id="419" r:id="rId12"/>
    <p:sldId id="413" r:id="rId13"/>
    <p:sldId id="287" r:id="rId14"/>
    <p:sldId id="414"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6E9A"/>
    <a:srgbClr val="80DEEA"/>
    <a:srgbClr val="FF8100"/>
    <a:srgbClr val="991EB5"/>
    <a:srgbClr val="E1CB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7" autoAdjust="0"/>
    <p:restoredTop sz="94660"/>
  </p:normalViewPr>
  <p:slideViewPr>
    <p:cSldViewPr snapToGrid="0">
      <p:cViewPr varScale="1">
        <p:scale>
          <a:sx n="110" d="100"/>
          <a:sy n="110" d="100"/>
        </p:scale>
        <p:origin x="12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CN Light" panose="02020300000000000000" pitchFamily="18" charset="-122"/>
                <a:ea typeface="思源宋体 CN Light" panose="02020300000000000000"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CN Light" panose="02020300000000000000" pitchFamily="18" charset="-122"/>
                <a:ea typeface="思源宋体 CN Light" panose="02020300000000000000" pitchFamily="18" charset="-122"/>
              </a:defRPr>
            </a:lvl1pPr>
          </a:lstStyle>
          <a:p>
            <a:fld id="{7B9F76B6-E7E7-49D8-8F25-BA0D6BAB8750}" type="datetimeFigureOut">
              <a:rPr lang="zh-CN" altLang="en-US" smtClean="0"/>
              <a:pPr/>
              <a:t>2021/1/9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CN Light" panose="02020300000000000000" pitchFamily="18" charset="-122"/>
                <a:ea typeface="思源宋体 CN Light" panose="02020300000000000000"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CN Light" panose="02020300000000000000" pitchFamily="18" charset="-122"/>
                <a:ea typeface="思源宋体 CN Light" panose="02020300000000000000" pitchFamily="18" charset="-122"/>
              </a:defRPr>
            </a:lvl1pPr>
          </a:lstStyle>
          <a:p>
            <a:fld id="{3D18E791-6B25-4E74-8AB6-D1E8CC201A6A}" type="slidenum">
              <a:rPr lang="zh-CN" altLang="en-US" smtClean="0"/>
              <a:pPr/>
              <a:t>‹#›</a:t>
            </a:fld>
            <a:endParaRPr lang="zh-CN" altLang="en-US"/>
          </a:p>
        </p:txBody>
      </p:sp>
    </p:spTree>
    <p:extLst>
      <p:ext uri="{BB962C8B-B14F-4D97-AF65-F5344CB8AC3E}">
        <p14:creationId xmlns:p14="http://schemas.microsoft.com/office/powerpoint/2010/main" val="351492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CN Light" panose="02020300000000000000" pitchFamily="18" charset="-122"/>
        <a:ea typeface="思源宋体 CN Light" panose="02020300000000000000" pitchFamily="18" charset="-122"/>
        <a:cs typeface="+mn-cs"/>
      </a:defRPr>
    </a:lvl1pPr>
    <a:lvl2pPr marL="457200" algn="l" defTabSz="914400" rtl="0" eaLnBrk="1" latinLnBrk="0" hangingPunct="1">
      <a:defRPr sz="1200" kern="1200">
        <a:solidFill>
          <a:schemeClr val="tx1"/>
        </a:solidFill>
        <a:latin typeface="思源宋体 CN Light" panose="02020300000000000000" pitchFamily="18" charset="-122"/>
        <a:ea typeface="思源宋体 CN Light" panose="02020300000000000000" pitchFamily="18" charset="-122"/>
        <a:cs typeface="+mn-cs"/>
      </a:defRPr>
    </a:lvl2pPr>
    <a:lvl3pPr marL="914400" algn="l" defTabSz="914400" rtl="0" eaLnBrk="1" latinLnBrk="0" hangingPunct="1">
      <a:defRPr sz="1200" kern="1200">
        <a:solidFill>
          <a:schemeClr val="tx1"/>
        </a:solidFill>
        <a:latin typeface="思源宋体 CN Light" panose="02020300000000000000" pitchFamily="18" charset="-122"/>
        <a:ea typeface="思源宋体 CN Light" panose="02020300000000000000" pitchFamily="18" charset="-122"/>
        <a:cs typeface="+mn-cs"/>
      </a:defRPr>
    </a:lvl3pPr>
    <a:lvl4pPr marL="1371600" algn="l" defTabSz="914400" rtl="0" eaLnBrk="1" latinLnBrk="0" hangingPunct="1">
      <a:defRPr sz="1200" kern="1200">
        <a:solidFill>
          <a:schemeClr val="tx1"/>
        </a:solidFill>
        <a:latin typeface="思源宋体 CN Light" panose="02020300000000000000" pitchFamily="18" charset="-122"/>
        <a:ea typeface="思源宋体 CN Light" panose="02020300000000000000" pitchFamily="18" charset="-122"/>
        <a:cs typeface="+mn-cs"/>
      </a:defRPr>
    </a:lvl4pPr>
    <a:lvl5pPr marL="1828800" algn="l" defTabSz="914400" rtl="0" eaLnBrk="1" latinLnBrk="0" hangingPunct="1">
      <a:defRPr sz="1200" kern="1200">
        <a:solidFill>
          <a:schemeClr val="tx1"/>
        </a:solidFill>
        <a:latin typeface="思源宋体 CN Light" panose="02020300000000000000" pitchFamily="18" charset="-122"/>
        <a:ea typeface="思源宋体 CN Light" panose="020203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cs typeface="+mn-cs"/>
            </a:endParaRPr>
          </a:p>
        </p:txBody>
      </p:sp>
    </p:spTree>
    <p:extLst>
      <p:ext uri="{BB962C8B-B14F-4D97-AF65-F5344CB8AC3E}">
        <p14:creationId xmlns:p14="http://schemas.microsoft.com/office/powerpoint/2010/main" val="163672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182762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440602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D997B5FA-0921-464F-AAE1-844C04324D75}" type="datetimeFigureOut">
              <a:rPr lang="zh-CN" altLang="en-US" smtClean="0"/>
              <a:t>2021/1/9</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lumMod val="95000"/>
            </a:schemeClr>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slideLayout" Target="../slideLayouts/slideLayout1.xml"/><Relationship Id="rId7" Type="http://schemas.openxmlformats.org/officeDocument/2006/relationships/image" Target="../media/image29.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image" Target="../media/image4.png"/><Relationship Id="rId5" Type="http://schemas.openxmlformats.org/officeDocument/2006/relationships/tags" Target="../tags/tag25.xml"/><Relationship Id="rId10" Type="http://schemas.microsoft.com/office/2007/relationships/hdphoto" Target="../media/hdphoto1.wdp"/><Relationship Id="rId4" Type="http://schemas.openxmlformats.org/officeDocument/2006/relationships/tags" Target="../tags/tag24.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1.xml"/><Relationship Id="rId7" Type="http://schemas.openxmlformats.org/officeDocument/2006/relationships/image" Target="../media/image8.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2.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15.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4.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读书，读书，学习">
            <a:extLst>
              <a:ext uri="{FF2B5EF4-FFF2-40B4-BE49-F238E27FC236}">
                <a16:creationId xmlns:a16="http://schemas.microsoft.com/office/drawing/2014/main" id="{91CEF1C7-7D54-4312-B447-4261BF8141C7}"/>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读书，读书，学习">
            <a:extLst>
              <a:ext uri="{FF2B5EF4-FFF2-40B4-BE49-F238E27FC236}">
                <a16:creationId xmlns:a16="http://schemas.microsoft.com/office/drawing/2014/main" id="{2FCFF55A-CDF1-44D3-8EF0-659090BD7E98}"/>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4">
            <a:extLst>
              <a:ext uri="{FF2B5EF4-FFF2-40B4-BE49-F238E27FC236}">
                <a16:creationId xmlns:a16="http://schemas.microsoft.com/office/drawing/2014/main" id="{242EAD60-D1AC-46F8-8D7F-4BDE7E7B903F}"/>
              </a:ext>
            </a:extLst>
          </p:cNvPr>
          <p:cNvSpPr>
            <a:spLocks noChangeArrowheads="1"/>
          </p:cNvSpPr>
          <p:nvPr/>
        </p:nvSpPr>
        <p:spPr bwMode="auto">
          <a:xfrm>
            <a:off x="523579" y="-11113"/>
            <a:ext cx="5526681"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91" name="矩形 90">
            <a:extLst>
              <a:ext uri="{FF2B5EF4-FFF2-40B4-BE49-F238E27FC236}">
                <a16:creationId xmlns:a16="http://schemas.microsoft.com/office/drawing/2014/main" id="{C0EC3FAF-DDDB-471A-9E10-2BF8392ECE42}"/>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111" name="Shape 40">
            <a:extLst>
              <a:ext uri="{FF2B5EF4-FFF2-40B4-BE49-F238E27FC236}">
                <a16:creationId xmlns:a16="http://schemas.microsoft.com/office/drawing/2014/main" id="{B94F7ED4-4EBF-4F90-B096-94DEC153B8D6}"/>
              </a:ext>
            </a:extLst>
          </p:cNvPr>
          <p:cNvSpPr/>
          <p:nvPr/>
        </p:nvSpPr>
        <p:spPr>
          <a:xfrm>
            <a:off x="897244" y="4535025"/>
            <a:ext cx="4565494" cy="338554"/>
          </a:xfrm>
          <a:prstGeom prst="rect">
            <a:avLst/>
          </a:prstGeom>
          <a:ln w="12700">
            <a:miter lim="400000"/>
          </a:ln>
        </p:spPr>
        <p:txBody>
          <a:bodyPr wrap="square" lIns="34202" rIns="34202">
            <a:spAutoFit/>
          </a:bodyPr>
          <a:lstStyle>
            <a:lvl1pPr>
              <a:defRPr sz="3600">
                <a:solidFill>
                  <a:srgbClr val="B61C22"/>
                </a:solidFill>
                <a:latin typeface="微软雅黑" panose="020B0502040204020203" charset="-122"/>
                <a:ea typeface="微软雅黑" panose="020B0502040204020203" charset="-122"/>
                <a:cs typeface="微软雅黑" panose="020B0502040204020203" charset="-122"/>
                <a:sym typeface="微软雅黑" panose="020B0502040204020203" charset="-122"/>
              </a:defRPr>
            </a:lvl1pPr>
          </a:lstStyle>
          <a:p>
            <a:r>
              <a:rPr lang="zh-CN" altLang="en-US"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主讲人：</a:t>
            </a:r>
            <a:r>
              <a:rPr lang="en-US" altLang="zh-CN"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xippt  </a:t>
            </a:r>
            <a:r>
              <a:rPr lang="zh-CN" altLang="en-US"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人教版 数学八年级下册</a:t>
            </a:r>
            <a:endParaRPr lang="zh-CN" altLang="en-US" sz="1600" dirty="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endParaRPr>
          </a:p>
        </p:txBody>
      </p:sp>
      <p:sp>
        <p:nvSpPr>
          <p:cNvPr id="112" name="矩形 111">
            <a:extLst>
              <a:ext uri="{FF2B5EF4-FFF2-40B4-BE49-F238E27FC236}">
                <a16:creationId xmlns:a16="http://schemas.microsoft.com/office/drawing/2014/main" id="{D87B7ECF-0C68-4FC8-BC47-3257E9662A4A}"/>
              </a:ext>
            </a:extLst>
          </p:cNvPr>
          <p:cNvSpPr/>
          <p:nvPr/>
        </p:nvSpPr>
        <p:spPr>
          <a:xfrm>
            <a:off x="868216" y="1775641"/>
            <a:ext cx="5257786" cy="584775"/>
          </a:xfrm>
          <a:prstGeom prst="rect">
            <a:avLst/>
          </a:prstGeom>
        </p:spPr>
        <p:txBody>
          <a:bodyPr wrap="square">
            <a:spAutoFit/>
          </a:bodyPr>
          <a:lstStyle/>
          <a:p>
            <a:pPr>
              <a:defRPr sz="1800">
                <a:solidFill>
                  <a:srgbClr val="000000"/>
                </a:solidFill>
              </a:defRPr>
            </a:pPr>
            <a:r>
              <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第十六章</a:t>
            </a:r>
            <a:r>
              <a:rPr lang="en-US" altLang="zh-CN"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05</a:t>
            </a:r>
            <a:r>
              <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节   二次根式</a:t>
            </a:r>
          </a:p>
        </p:txBody>
      </p:sp>
      <p:sp>
        <p:nvSpPr>
          <p:cNvPr id="113" name="矩形 112">
            <a:extLst>
              <a:ext uri="{FF2B5EF4-FFF2-40B4-BE49-F238E27FC236}">
                <a16:creationId xmlns:a16="http://schemas.microsoft.com/office/drawing/2014/main" id="{E391834A-106F-40C6-AF74-9B3293232701}"/>
              </a:ext>
            </a:extLst>
          </p:cNvPr>
          <p:cNvSpPr/>
          <p:nvPr/>
        </p:nvSpPr>
        <p:spPr>
          <a:xfrm>
            <a:off x="810160" y="2462976"/>
            <a:ext cx="5115762" cy="923330"/>
          </a:xfrm>
          <a:prstGeom prst="rect">
            <a:avLst/>
          </a:prstGeom>
          <a:noFill/>
        </p:spPr>
        <p:txBody>
          <a:bodyPr wrap="square" rtlCol="0">
            <a:spAutoFit/>
          </a:bodyPr>
          <a:lstStyle/>
          <a:p>
            <a:r>
              <a:rPr lang="zh-CN" altLang="en-US" sz="5400" dirty="0">
                <a:solidFill>
                  <a:schemeClr val="tx1">
                    <a:lumMod val="85000"/>
                    <a:lumOff val="15000"/>
                  </a:schemeClr>
                </a:solidFill>
                <a:latin typeface="思源黑体 CN Heavy" panose="020B0A00000000000000" pitchFamily="34" charset="-122"/>
                <a:ea typeface="思源黑体 CN Heavy" panose="020B0A00000000000000" pitchFamily="34" charset="-122"/>
              </a:rPr>
              <a:t>二次根式的加减</a:t>
            </a:r>
            <a:endParaRPr lang="en-US" altLang="zh-CN" sz="5400" dirty="0">
              <a:solidFill>
                <a:schemeClr val="tx1">
                  <a:lumMod val="85000"/>
                  <a:lumOff val="15000"/>
                </a:schemeClr>
              </a:solidFill>
              <a:latin typeface="思源黑体 CN Heavy" panose="020B0A00000000000000" pitchFamily="34" charset="-122"/>
              <a:ea typeface="思源黑体 CN Heavy" panose="020B0A00000000000000" pitchFamily="34" charset="-122"/>
            </a:endParaRPr>
          </a:p>
        </p:txBody>
      </p:sp>
      <p:cxnSp>
        <p:nvCxnSpPr>
          <p:cNvPr id="3" name="直接连接符 2">
            <a:extLst>
              <a:ext uri="{FF2B5EF4-FFF2-40B4-BE49-F238E27FC236}">
                <a16:creationId xmlns:a16="http://schemas.microsoft.com/office/drawing/2014/main" id="{45E57A04-8892-406A-B186-E2F9FC270CC4}"/>
              </a:ext>
            </a:extLst>
          </p:cNvPr>
          <p:cNvCxnSpPr>
            <a:cxnSpLocks/>
          </p:cNvCxnSpPr>
          <p:nvPr/>
        </p:nvCxnSpPr>
        <p:spPr>
          <a:xfrm>
            <a:off x="940786" y="4302664"/>
            <a:ext cx="473415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14" name="矩形 113">
            <a:extLst>
              <a:ext uri="{FF2B5EF4-FFF2-40B4-BE49-F238E27FC236}">
                <a16:creationId xmlns:a16="http://schemas.microsoft.com/office/drawing/2014/main" id="{B8A55112-829D-4BD6-89DE-7880BCE4B14A}"/>
              </a:ext>
            </a:extLst>
          </p:cNvPr>
          <p:cNvSpPr/>
          <p:nvPr/>
        </p:nvSpPr>
        <p:spPr>
          <a:xfrm>
            <a:off x="622738" y="3410767"/>
            <a:ext cx="2954655" cy="646331"/>
          </a:xfrm>
          <a:prstGeom prst="rect">
            <a:avLst/>
          </a:prstGeom>
        </p:spPr>
        <p:txBody>
          <a:bodyPr wrap="none">
            <a:spAutoFit/>
          </a:bodyPr>
          <a:lstStyle/>
          <a:p>
            <a:pPr lvl="0"/>
            <a:r>
              <a:rPr lang="zh-CN" altLang="en-US" sz="3600" dirty="0">
                <a:solidFill>
                  <a:schemeClr val="tx1">
                    <a:lumMod val="85000"/>
                    <a:lumOff val="15000"/>
                  </a:schemeClr>
                </a:solidFill>
                <a:latin typeface="思源黑体 CN Medium" panose="020B0600000000000000" pitchFamily="34" charset="-122"/>
                <a:ea typeface="思源黑体 CN Medium" panose="020B0600000000000000" pitchFamily="34" charset="-122"/>
              </a:rPr>
              <a:t>（混合运算）</a:t>
            </a:r>
            <a:endParaRPr lang="en-US" altLang="zh-CN" sz="6600" dirty="0">
              <a:solidFill>
                <a:schemeClr val="tx1">
                  <a:lumMod val="85000"/>
                  <a:lumOff val="15000"/>
                </a:schemeClr>
              </a:solidFill>
              <a:latin typeface="思源黑体 CN Medium" panose="020B0600000000000000" pitchFamily="34" charset="-122"/>
              <a:ea typeface="思源黑体 CN Medium" panose="020B0600000000000000" pitchFamily="34" charset="-122"/>
            </a:endParaRPr>
          </a:p>
        </p:txBody>
      </p:sp>
    </p:spTree>
    <p:extLst>
      <p:ext uri="{BB962C8B-B14F-4D97-AF65-F5344CB8AC3E}">
        <p14:creationId xmlns:p14="http://schemas.microsoft.com/office/powerpoint/2010/main" val="301639962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anim calcmode="lin" valueType="num">
                                      <p:cBhvr>
                                        <p:cTn id="8" dur="500" fill="hold"/>
                                        <p:tgtEl>
                                          <p:spTgt spid="112"/>
                                        </p:tgtEl>
                                        <p:attrNameLst>
                                          <p:attrName>ppt_x</p:attrName>
                                        </p:attrNameLst>
                                      </p:cBhvr>
                                      <p:tavLst>
                                        <p:tav tm="0">
                                          <p:val>
                                            <p:strVal val="#ppt_x"/>
                                          </p:val>
                                        </p:tav>
                                        <p:tav tm="100000">
                                          <p:val>
                                            <p:strVal val="#ppt_x"/>
                                          </p:val>
                                        </p:tav>
                                      </p:tavLst>
                                    </p:anim>
                                    <p:anim calcmode="lin" valueType="num">
                                      <p:cBhvr>
                                        <p:cTn id="9" dur="500" fill="hold"/>
                                        <p:tgtEl>
                                          <p:spTgt spid="1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3"/>
                                        </p:tgtEl>
                                        <p:attrNameLst>
                                          <p:attrName>style.visibility</p:attrName>
                                        </p:attrNameLst>
                                      </p:cBhvr>
                                      <p:to>
                                        <p:strVal val="visible"/>
                                      </p:to>
                                    </p:set>
                                    <p:animEffect transition="in" filter="fade">
                                      <p:cBhvr>
                                        <p:cTn id="13" dur="500"/>
                                        <p:tgtEl>
                                          <p:spTgt spid="113"/>
                                        </p:tgtEl>
                                      </p:cBhvr>
                                    </p:animEffect>
                                    <p:anim calcmode="lin" valueType="num">
                                      <p:cBhvr>
                                        <p:cTn id="14" dur="500" fill="hold"/>
                                        <p:tgtEl>
                                          <p:spTgt spid="113"/>
                                        </p:tgtEl>
                                        <p:attrNameLst>
                                          <p:attrName>ppt_x</p:attrName>
                                        </p:attrNameLst>
                                      </p:cBhvr>
                                      <p:tavLst>
                                        <p:tav tm="0">
                                          <p:val>
                                            <p:strVal val="#ppt_x"/>
                                          </p:val>
                                        </p:tav>
                                        <p:tav tm="100000">
                                          <p:val>
                                            <p:strVal val="#ppt_x"/>
                                          </p:val>
                                        </p:tav>
                                      </p:tavLst>
                                    </p:anim>
                                    <p:anim calcmode="lin" valueType="num">
                                      <p:cBhvr>
                                        <p:cTn id="15" dur="500" fill="hold"/>
                                        <p:tgtEl>
                                          <p:spTgt spid="1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14"/>
                                        </p:tgtEl>
                                        <p:attrNameLst>
                                          <p:attrName>style.visibility</p:attrName>
                                        </p:attrNameLst>
                                      </p:cBhvr>
                                      <p:to>
                                        <p:strVal val="visible"/>
                                      </p:to>
                                    </p:set>
                                    <p:animEffect transition="in" filter="fade">
                                      <p:cBhvr>
                                        <p:cTn id="19" dur="500"/>
                                        <p:tgtEl>
                                          <p:spTgt spid="114"/>
                                        </p:tgtEl>
                                      </p:cBhvr>
                                    </p:animEffect>
                                    <p:anim calcmode="lin" valueType="num">
                                      <p:cBhvr>
                                        <p:cTn id="20" dur="500" fill="hold"/>
                                        <p:tgtEl>
                                          <p:spTgt spid="114"/>
                                        </p:tgtEl>
                                        <p:attrNameLst>
                                          <p:attrName>ppt_x</p:attrName>
                                        </p:attrNameLst>
                                      </p:cBhvr>
                                      <p:tavLst>
                                        <p:tav tm="0">
                                          <p:val>
                                            <p:strVal val="#ppt_x"/>
                                          </p:val>
                                        </p:tav>
                                        <p:tav tm="100000">
                                          <p:val>
                                            <p:strVal val="#ppt_x"/>
                                          </p:val>
                                        </p:tav>
                                      </p:tavLst>
                                    </p:anim>
                                    <p:anim calcmode="lin" valueType="num">
                                      <p:cBhvr>
                                        <p:cTn id="21" dur="500" fill="hold"/>
                                        <p:tgtEl>
                                          <p:spTgt spid="11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anim calcmode="lin" valueType="num">
                                      <p:cBhvr>
                                        <p:cTn id="26" dur="500" fill="hold"/>
                                        <p:tgtEl>
                                          <p:spTgt spid="111"/>
                                        </p:tgtEl>
                                        <p:attrNameLst>
                                          <p:attrName>ppt_x</p:attrName>
                                        </p:attrNameLst>
                                      </p:cBhvr>
                                      <p:tavLst>
                                        <p:tav tm="0">
                                          <p:val>
                                            <p:strVal val="#ppt_x"/>
                                          </p:val>
                                        </p:tav>
                                        <p:tav tm="100000">
                                          <p:val>
                                            <p:strVal val="#ppt_x"/>
                                          </p:val>
                                        </p:tav>
                                      </p:tavLst>
                                    </p:anim>
                                    <p:anim calcmode="lin" valueType="num">
                                      <p:cBhvr>
                                        <p:cTn id="27" dur="5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2" grpId="0"/>
      <p:bldP spid="113" grpId="0"/>
      <p:bldP spid="1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12" name="组合 11">
            <a:extLst>
              <a:ext uri="{FF2B5EF4-FFF2-40B4-BE49-F238E27FC236}">
                <a16:creationId xmlns:a16="http://schemas.microsoft.com/office/drawing/2014/main" id="{2AC1D792-A22D-44F9-870A-6FFD3B77750C}"/>
              </a:ext>
            </a:extLst>
          </p:cNvPr>
          <p:cNvGrpSpPr/>
          <p:nvPr/>
        </p:nvGrpSpPr>
        <p:grpSpPr>
          <a:xfrm>
            <a:off x="306714" y="217753"/>
            <a:ext cx="6621987" cy="1137512"/>
            <a:chOff x="611701" y="260323"/>
            <a:chExt cx="6621987" cy="1137512"/>
          </a:xfrm>
        </p:grpSpPr>
        <p:sp>
          <p:nvSpPr>
            <p:cNvPr id="16" name="文本框 15">
              <a:extLst>
                <a:ext uri="{FF2B5EF4-FFF2-40B4-BE49-F238E27FC236}">
                  <a16:creationId xmlns:a16="http://schemas.microsoft.com/office/drawing/2014/main" id="{56AEA848-8F62-404E-989D-84D61B95FFC9}"/>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练一练</a:t>
              </a:r>
            </a:p>
          </p:txBody>
        </p:sp>
        <p:grpSp>
          <p:nvGrpSpPr>
            <p:cNvPr id="17" name="组合 16">
              <a:extLst>
                <a:ext uri="{FF2B5EF4-FFF2-40B4-BE49-F238E27FC236}">
                  <a16:creationId xmlns:a16="http://schemas.microsoft.com/office/drawing/2014/main" id="{1E400C79-13AE-42C5-B54C-70D66D7AA5CA}"/>
                </a:ext>
              </a:extLst>
            </p:cNvPr>
            <p:cNvGrpSpPr/>
            <p:nvPr/>
          </p:nvGrpSpPr>
          <p:grpSpPr>
            <a:xfrm>
              <a:off x="611701" y="260323"/>
              <a:ext cx="1569406" cy="1137512"/>
              <a:chOff x="4821999" y="1601593"/>
              <a:chExt cx="1569406" cy="1137512"/>
            </a:xfrm>
          </p:grpSpPr>
          <p:sp>
            <p:nvSpPr>
              <p:cNvPr id="18" name="矩形: 圆角 17">
                <a:extLst>
                  <a:ext uri="{FF2B5EF4-FFF2-40B4-BE49-F238E27FC236}">
                    <a16:creationId xmlns:a16="http://schemas.microsoft.com/office/drawing/2014/main" id="{A45860E6-57B7-4EBC-8111-F8EB0F09735E}"/>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19" name="文本框 38">
                <a:extLst>
                  <a:ext uri="{FF2B5EF4-FFF2-40B4-BE49-F238E27FC236}">
                    <a16:creationId xmlns:a16="http://schemas.microsoft.com/office/drawing/2014/main" id="{43B8E5B1-2143-415E-936A-17619E0A6403}"/>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02</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20" name="图片 19">
                <a:extLst>
                  <a:ext uri="{FF2B5EF4-FFF2-40B4-BE49-F238E27FC236}">
                    <a16:creationId xmlns:a16="http://schemas.microsoft.com/office/drawing/2014/main" id="{5C52F3F7-7F8E-428A-9811-F9D0F269623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E2A4C76D-1E34-486C-86EB-CD67E161C783}"/>
                  </a:ext>
                </a:extLst>
              </p:cNvPr>
              <p:cNvSpPr/>
              <p:nvPr/>
            </p:nvSpPr>
            <p:spPr>
              <a:xfrm>
                <a:off x="1320015" y="1567458"/>
                <a:ext cx="9178394" cy="500202"/>
              </a:xfrm>
              <a:prstGeom prst="rect">
                <a:avLst/>
              </a:prstGeom>
            </p:spPr>
            <p:txBody>
              <a:bodyPr wrap="square">
                <a:spAutoFit/>
              </a:bodyPr>
              <a:lstStyle/>
              <a:p>
                <a:pPr defTabSz="685800"/>
                <a:r>
                  <a:rPr lang="zh-CN" altLang="en-US" sz="2400" dirty="0">
                    <a:solidFill>
                      <a:prstClr val="black"/>
                    </a:solidFill>
                    <a:latin typeface="思源黑体 CN Bold" panose="020B0800000000000000" pitchFamily="34" charset="-122"/>
                    <a:ea typeface="思源黑体 CN Bold" panose="020B0800000000000000" pitchFamily="34" charset="-122"/>
                  </a:rPr>
                  <a:t>已知</a:t>
                </a:r>
                <a:r>
                  <a:rPr lang="en-US" altLang="zh-CN" sz="2400" dirty="0">
                    <a:solidFill>
                      <a:prstClr val="black"/>
                    </a:solidFill>
                    <a:latin typeface="思源黑体 CN Bold" panose="020B0800000000000000" pitchFamily="34" charset="-122"/>
                    <a:ea typeface="思源黑体 CN Bold" panose="020B0800000000000000" pitchFamily="34" charset="-122"/>
                  </a:rPr>
                  <a:t>a=3+2</a:t>
                </a:r>
                <a14:m>
                  <m:oMath xmlns:m="http://schemas.openxmlformats.org/officeDocument/2006/math">
                    <m:rad>
                      <m:radPr>
                        <m:degHide m:val="on"/>
                        <m:ctrlPr>
                          <a:rPr lang="en-US" altLang="zh-CN" sz="2400" i="1" smtClean="0">
                            <a:solidFill>
                              <a:prstClr val="black"/>
                            </a:solidFill>
                            <a:latin typeface="Cambria Math" panose="02040503050406030204" pitchFamily="18" charset="0"/>
                          </a:rPr>
                        </m:ctrlPr>
                      </m:radPr>
                      <m:deg/>
                      <m:e>
                        <m:r>
                          <a:rPr lang="en-US" altLang="zh-CN" sz="2400" i="1" smtClean="0">
                            <a:solidFill>
                              <a:prstClr val="black"/>
                            </a:solidFill>
                            <a:latin typeface="Cambria Math"/>
                          </a:rPr>
                          <m:t>5</m:t>
                        </m:r>
                      </m:e>
                    </m:rad>
                  </m:oMath>
                </a14:m>
                <a:r>
                  <a:rPr lang="zh-CN" altLang="en-US" sz="2400" dirty="0">
                    <a:solidFill>
                      <a:prstClr val="black"/>
                    </a:solidFill>
                    <a:latin typeface="思源黑体 CN Bold" panose="020B0800000000000000" pitchFamily="34" charset="-122"/>
                    <a:ea typeface="思源黑体 CN Bold" panose="020B0800000000000000" pitchFamily="34" charset="-122"/>
                  </a:rPr>
                  <a:t>，</a:t>
                </a:r>
                <a:r>
                  <a:rPr lang="en-US" altLang="zh-CN" sz="2400" dirty="0">
                    <a:solidFill>
                      <a:prstClr val="black"/>
                    </a:solidFill>
                    <a:latin typeface="思源黑体 CN Bold" panose="020B0800000000000000" pitchFamily="34" charset="-122"/>
                    <a:ea typeface="思源黑体 CN Bold" panose="020B0800000000000000" pitchFamily="34" charset="-122"/>
                  </a:rPr>
                  <a:t> b=3-2</a:t>
                </a:r>
                <a14:m>
                  <m:oMath xmlns:m="http://schemas.openxmlformats.org/officeDocument/2006/math">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5</m:t>
                        </m:r>
                      </m:e>
                    </m:rad>
                    <m:r>
                      <a:rPr lang="en-US" altLang="zh-CN" sz="2400" i="1">
                        <a:solidFill>
                          <a:prstClr val="black"/>
                        </a:solidFill>
                        <a:latin typeface="Cambria Math"/>
                      </a:rPr>
                      <m:t> </m:t>
                    </m:r>
                  </m:oMath>
                </a14:m>
                <a:r>
                  <a:rPr lang="zh-CN" altLang="en-US" sz="2400" dirty="0">
                    <a:solidFill>
                      <a:prstClr val="black"/>
                    </a:solidFill>
                    <a:latin typeface="思源黑体 CN Bold" panose="020B0800000000000000" pitchFamily="34" charset="-122"/>
                    <a:ea typeface="思源黑体 CN Bold" panose="020B0800000000000000" pitchFamily="34" charset="-122"/>
                  </a:rPr>
                  <a:t>，求</a:t>
                </a:r>
                <a14:m>
                  <m:oMath xmlns:m="http://schemas.openxmlformats.org/officeDocument/2006/math">
                    <m:sSup>
                      <m:sSupPr>
                        <m:ctrlPr>
                          <a:rPr lang="en-US" altLang="zh-CN" sz="2400" i="1" smtClean="0">
                            <a:solidFill>
                              <a:prstClr val="black"/>
                            </a:solidFill>
                            <a:latin typeface="Cambria Math" panose="02040503050406030204" pitchFamily="18" charset="0"/>
                          </a:rPr>
                        </m:ctrlPr>
                      </m:sSupPr>
                      <m:e>
                        <m:r>
                          <a:rPr lang="en-US" altLang="zh-CN" sz="2400" i="1" smtClean="0">
                            <a:solidFill>
                              <a:prstClr val="black"/>
                            </a:solidFill>
                            <a:latin typeface="Cambria Math"/>
                          </a:rPr>
                          <m:t>𝑎</m:t>
                        </m:r>
                      </m:e>
                      <m:sup>
                        <m:r>
                          <a:rPr lang="en-US" altLang="zh-CN" sz="2400" i="1" smtClean="0">
                            <a:solidFill>
                              <a:prstClr val="black"/>
                            </a:solidFill>
                            <a:latin typeface="Cambria Math"/>
                          </a:rPr>
                          <m:t>2</m:t>
                        </m:r>
                      </m:sup>
                    </m:sSup>
                    <m:r>
                      <a:rPr lang="en-US" altLang="zh-CN" sz="2400" i="1" smtClean="0">
                        <a:solidFill>
                          <a:prstClr val="black"/>
                        </a:solidFill>
                        <a:latin typeface="Cambria Math"/>
                      </a:rPr>
                      <m:t>𝑏</m:t>
                    </m:r>
                    <m:r>
                      <a:rPr lang="en-US" altLang="zh-CN" sz="2400" i="1" smtClean="0">
                        <a:solidFill>
                          <a:prstClr val="black"/>
                        </a:solidFill>
                        <a:latin typeface="Cambria Math"/>
                      </a:rPr>
                      <m:t>−</m:t>
                    </m:r>
                    <m:r>
                      <a:rPr lang="en-US" altLang="zh-CN" sz="2400" i="1" smtClean="0">
                        <a:solidFill>
                          <a:prstClr val="black"/>
                        </a:solidFill>
                        <a:latin typeface="Cambria Math"/>
                      </a:rPr>
                      <m:t>𝑎</m:t>
                    </m:r>
                    <m:sSup>
                      <m:sSupPr>
                        <m:ctrlPr>
                          <a:rPr lang="en-US" altLang="zh-CN" sz="2400" i="1" smtClean="0">
                            <a:solidFill>
                              <a:prstClr val="black"/>
                            </a:solidFill>
                            <a:latin typeface="Cambria Math" panose="02040503050406030204" pitchFamily="18" charset="0"/>
                          </a:rPr>
                        </m:ctrlPr>
                      </m:sSupPr>
                      <m:e>
                        <m:r>
                          <a:rPr lang="en-US" altLang="zh-CN" sz="2400" i="1" smtClean="0">
                            <a:solidFill>
                              <a:prstClr val="black"/>
                            </a:solidFill>
                            <a:latin typeface="Cambria Math"/>
                          </a:rPr>
                          <m:t>𝑏</m:t>
                        </m:r>
                      </m:e>
                      <m:sup>
                        <m:r>
                          <a:rPr lang="en-US" altLang="zh-CN" sz="2400" i="1" smtClean="0">
                            <a:solidFill>
                              <a:prstClr val="black"/>
                            </a:solidFill>
                            <a:latin typeface="Cambria Math"/>
                          </a:rPr>
                          <m:t>2</m:t>
                        </m:r>
                      </m:sup>
                    </m:sSup>
                  </m:oMath>
                </a14:m>
                <a:r>
                  <a:rPr lang="zh-CN" altLang="en-US" sz="2400" dirty="0">
                    <a:solidFill>
                      <a:prstClr val="black"/>
                    </a:solidFill>
                    <a:latin typeface="思源黑体 CN Bold" panose="020B0800000000000000" pitchFamily="34" charset="-122"/>
                    <a:ea typeface="思源黑体 CN Bold" panose="020B0800000000000000" pitchFamily="34" charset="-122"/>
                  </a:rPr>
                  <a:t>的值 </a:t>
                </a:r>
                <a:r>
                  <a:rPr lang="en-US" altLang="zh-CN" sz="2400" dirty="0">
                    <a:solidFill>
                      <a:prstClr val="black"/>
                    </a:solidFill>
                    <a:latin typeface="思源黑体 CN Bold" panose="020B0800000000000000" pitchFamily="34" charset="-122"/>
                    <a:ea typeface="思源黑体 CN Bold" panose="020B0800000000000000" pitchFamily="34" charset="-122"/>
                  </a:rPr>
                  <a:t>.</a:t>
                </a:r>
                <a:endParaRPr lang="zh-CN" altLang="en-US"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9" name="矩形 8">
                <a:extLst>
                  <a:ext uri="{FF2B5EF4-FFF2-40B4-BE49-F238E27FC236}">
                    <a16:creationId xmlns:a16="http://schemas.microsoft.com/office/drawing/2014/main" id="{E2A4C76D-1E34-486C-86EB-CD67E161C783}"/>
                  </a:ext>
                </a:extLst>
              </p:cNvPr>
              <p:cNvSpPr>
                <a:spLocks noRot="1" noChangeAspect="1" noMove="1" noResize="1" noEditPoints="1" noAdjustHandles="1" noChangeArrowheads="1" noChangeShapeType="1" noTextEdit="1"/>
              </p:cNvSpPr>
              <p:nvPr/>
            </p:nvSpPr>
            <p:spPr>
              <a:xfrm>
                <a:off x="1320015" y="1567458"/>
                <a:ext cx="9178394" cy="500202"/>
              </a:xfrm>
              <a:prstGeom prst="rect">
                <a:avLst/>
              </a:prstGeom>
              <a:blipFill>
                <a:blip r:embed="rId5"/>
                <a:stretch>
                  <a:fillRect l="-1063" t="-1220" b="-2804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7E0273FB-7CD4-4C14-84A8-83436DA7DC9C}"/>
                  </a:ext>
                </a:extLst>
              </p:cNvPr>
              <p:cNvSpPr/>
              <p:nvPr/>
            </p:nvSpPr>
            <p:spPr>
              <a:xfrm>
                <a:off x="1252779" y="2749847"/>
                <a:ext cx="6837240" cy="3173369"/>
              </a:xfrm>
              <a:prstGeom prst="rect">
                <a:avLst/>
              </a:prstGeom>
            </p:spPr>
            <p:txBody>
              <a:bodyPr wrap="square">
                <a:spAutoFit/>
              </a:bodyPr>
              <a:lstStyle/>
              <a:p>
                <a:pPr defTabSz="685800">
                  <a:lnSpc>
                    <a:spcPct val="150000"/>
                  </a:lnSpc>
                </a:pPr>
                <a14:m>
                  <m:oMath xmlns:m="http://schemas.openxmlformats.org/officeDocument/2006/math">
                    <m:sSup>
                      <m:sSupPr>
                        <m:ctrlPr>
                          <a:rPr lang="en-US" altLang="zh-CN" sz="2400" i="1" smtClean="0">
                            <a:solidFill>
                              <a:srgbClr val="FF0000"/>
                            </a:solidFill>
                            <a:latin typeface="Cambria Math" panose="02040503050406030204" pitchFamily="18" charset="0"/>
                          </a:rPr>
                        </m:ctrlPr>
                      </m:sSupPr>
                      <m:e>
                        <m:r>
                          <a:rPr lang="en-US" altLang="zh-CN" sz="2400" smtClean="0">
                            <a:solidFill>
                              <a:srgbClr val="FF0000"/>
                            </a:solidFill>
                            <a:latin typeface="Cambria Math" panose="02040503050406030204" pitchFamily="18" charset="0"/>
                          </a:rPr>
                          <m:t> </m:t>
                        </m:r>
                        <m:r>
                          <a:rPr lang="zh-CN" altLang="en-US" sz="2400" i="1" smtClean="0">
                            <a:solidFill>
                              <a:srgbClr val="FF0000"/>
                            </a:solidFill>
                            <a:latin typeface="Cambria Math" panose="02040503050406030204" pitchFamily="18" charset="0"/>
                          </a:rPr>
                          <m:t>解：</m:t>
                        </m:r>
                        <m:r>
                          <m:rPr>
                            <m:sty m:val="p"/>
                          </m:rPr>
                          <a:rPr lang="en-US" altLang="zh-CN" sz="2400">
                            <a:solidFill>
                              <a:srgbClr val="FF0000"/>
                            </a:solidFill>
                            <a:latin typeface="Cambria Math"/>
                          </a:rPr>
                          <m:t>a</m:t>
                        </m:r>
                      </m:e>
                      <m:sup>
                        <m:r>
                          <a:rPr lang="en-US" altLang="zh-CN" sz="2400">
                            <a:solidFill>
                              <a:srgbClr val="FF0000"/>
                            </a:solidFill>
                            <a:latin typeface="Cambria Math"/>
                          </a:rPr>
                          <m:t>2</m:t>
                        </m:r>
                      </m:sup>
                    </m:sSup>
                    <m:r>
                      <m:rPr>
                        <m:sty m:val="p"/>
                      </m:rPr>
                      <a:rPr lang="en-US" altLang="zh-CN" sz="2400">
                        <a:solidFill>
                          <a:srgbClr val="FF0000"/>
                        </a:solidFill>
                        <a:latin typeface="Cambria Math"/>
                      </a:rPr>
                      <m:t>b</m:t>
                    </m:r>
                    <m:r>
                      <a:rPr lang="en-US" altLang="zh-CN" sz="2400">
                        <a:solidFill>
                          <a:srgbClr val="FF0000"/>
                        </a:solidFill>
                        <a:latin typeface="Cambria Math"/>
                      </a:rPr>
                      <m:t>−</m:t>
                    </m:r>
                    <m:r>
                      <m:rPr>
                        <m:sty m:val="p"/>
                      </m:rPr>
                      <a:rPr lang="en-US" altLang="zh-CN" sz="2400">
                        <a:solidFill>
                          <a:srgbClr val="FF0000"/>
                        </a:solidFill>
                        <a:latin typeface="Cambria Math"/>
                      </a:rPr>
                      <m:t>a</m:t>
                    </m:r>
                    <m:sSup>
                      <m:sSupPr>
                        <m:ctrlPr>
                          <a:rPr lang="en-US" altLang="zh-CN" sz="2400" i="1">
                            <a:solidFill>
                              <a:srgbClr val="FF0000"/>
                            </a:solidFill>
                            <a:latin typeface="Cambria Math" panose="02040503050406030204" pitchFamily="18" charset="0"/>
                          </a:rPr>
                        </m:ctrlPr>
                      </m:sSupPr>
                      <m:e>
                        <m:r>
                          <m:rPr>
                            <m:sty m:val="p"/>
                          </m:rPr>
                          <a:rPr lang="en-US" altLang="zh-CN" sz="2400">
                            <a:solidFill>
                              <a:srgbClr val="FF0000"/>
                            </a:solidFill>
                            <a:latin typeface="Cambria Math"/>
                          </a:rPr>
                          <m:t>b</m:t>
                        </m:r>
                      </m:e>
                      <m:sup>
                        <m:r>
                          <a:rPr lang="en-US" altLang="zh-CN" sz="2400">
                            <a:solidFill>
                              <a:srgbClr val="FF0000"/>
                            </a:solidFill>
                            <a:latin typeface="Cambria Math"/>
                          </a:rPr>
                          <m:t>2</m:t>
                        </m:r>
                      </m:sup>
                    </m:sSup>
                  </m:oMath>
                </a14:m>
                <a:r>
                  <a:rPr lang="en-US" altLang="zh-CN" sz="24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
                      <a:rPr lang="zh-CN" altLang="en-US" sz="2400" i="1" dirty="0" smtClean="0">
                        <a:solidFill>
                          <a:srgbClr val="FF0000"/>
                        </a:solidFill>
                        <a:latin typeface="Cambria Math" panose="02040503050406030204" pitchFamily="18" charset="0"/>
                      </a:rPr>
                      <m:t>𝑎𝑏</m:t>
                    </m:r>
                    <m:d>
                      <m:dPr>
                        <m:ctrlPr>
                          <a:rPr lang="zh-CN" altLang="en-US" sz="2400" i="1" dirty="0">
                            <a:solidFill>
                              <a:srgbClr val="FF0000"/>
                            </a:solidFill>
                            <a:latin typeface="Cambria Math" panose="02040503050406030204" pitchFamily="18" charset="0"/>
                          </a:rPr>
                        </m:ctrlPr>
                      </m:dPr>
                      <m:e>
                        <m:r>
                          <a:rPr lang="zh-CN" altLang="en-US" sz="2400" i="1" dirty="0">
                            <a:solidFill>
                              <a:srgbClr val="FF0000"/>
                            </a:solidFill>
                            <a:latin typeface="Cambria Math" panose="02040503050406030204" pitchFamily="18" charset="0"/>
                          </a:rPr>
                          <m:t>𝑎</m:t>
                        </m:r>
                        <m:r>
                          <a:rPr lang="zh-CN" altLang="en-US" sz="2400" dirty="0">
                            <a:solidFill>
                              <a:srgbClr val="FF0000"/>
                            </a:solidFill>
                            <a:latin typeface="Cambria Math" panose="02040503050406030204" pitchFamily="18" charset="0"/>
                          </a:rPr>
                          <m:t>−</m:t>
                        </m:r>
                        <m:r>
                          <a:rPr lang="zh-CN" altLang="en-US" sz="2400" i="1" dirty="0">
                            <a:solidFill>
                              <a:srgbClr val="FF0000"/>
                            </a:solidFill>
                            <a:latin typeface="Cambria Math" panose="02040503050406030204" pitchFamily="18" charset="0"/>
                          </a:rPr>
                          <m:t>𝑏</m:t>
                        </m:r>
                      </m:e>
                    </m:d>
                  </m:oMath>
                </a14:m>
                <a:endParaRPr lang="en-US" altLang="zh-CN" sz="24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zh-CN" altLang="en-US" sz="2400" dirty="0">
                    <a:solidFill>
                      <a:srgbClr val="FF0000"/>
                    </a:solidFill>
                    <a:latin typeface="思源黑体 CN Bold" panose="020B0800000000000000" pitchFamily="34" charset="-122"/>
                    <a:ea typeface="思源黑体 CN Bold" panose="020B0800000000000000" pitchFamily="34" charset="-122"/>
                  </a:rPr>
                  <a:t>          将</a:t>
                </a:r>
                <a:r>
                  <a:rPr lang="en-US" altLang="zh-CN" sz="2400" dirty="0">
                    <a:solidFill>
                      <a:srgbClr val="FF0000"/>
                    </a:solidFill>
                    <a:latin typeface="思源黑体 CN Bold" panose="020B0800000000000000" pitchFamily="34" charset="-122"/>
                    <a:ea typeface="思源黑体 CN Bold" panose="020B0800000000000000" pitchFamily="34" charset="-122"/>
                  </a:rPr>
                  <a:t>a=3+2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zh-CN" altLang="en-US" sz="2400" dirty="0">
                    <a:solidFill>
                      <a:srgbClr val="FF0000"/>
                    </a:solidFill>
                    <a:latin typeface="思源黑体 CN Bold" panose="020B0800000000000000" pitchFamily="34" charset="-122"/>
                    <a:ea typeface="思源黑体 CN Bold" panose="020B0800000000000000" pitchFamily="34" charset="-122"/>
                  </a:rPr>
                  <a:t>，</a:t>
                </a:r>
                <a:r>
                  <a:rPr lang="en-US" altLang="zh-CN" sz="2400" dirty="0">
                    <a:solidFill>
                      <a:srgbClr val="FF0000"/>
                    </a:solidFill>
                    <a:latin typeface="思源黑体 CN Bold" panose="020B0800000000000000" pitchFamily="34" charset="-122"/>
                    <a:ea typeface="思源黑体 CN Bold" panose="020B0800000000000000" pitchFamily="34" charset="-122"/>
                  </a:rPr>
                  <a:t> b=3-2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zh-CN" altLang="en-US" sz="2400" dirty="0">
                    <a:solidFill>
                      <a:srgbClr val="FF0000"/>
                    </a:solidFill>
                    <a:latin typeface="思源黑体 CN Bold" panose="020B0800000000000000" pitchFamily="34" charset="-122"/>
                    <a:ea typeface="思源黑体 CN Bold" panose="020B0800000000000000" pitchFamily="34" charset="-122"/>
                  </a:rPr>
                  <a:t>代入，得</a:t>
                </a:r>
                <a:endParaRPr lang="en-US" altLang="zh-CN" sz="24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400" i="1" dirty="0" smtClean="0">
                        <a:solidFill>
                          <a:srgbClr val="FF0000"/>
                        </a:solidFill>
                        <a:latin typeface="Cambria Math" panose="02040503050406030204" pitchFamily="18" charset="0"/>
                      </a:rPr>
                      <m:t>          </m:t>
                    </m:r>
                    <m:r>
                      <a:rPr lang="zh-CN" altLang="en-US" sz="2400" i="1" dirty="0">
                        <a:solidFill>
                          <a:srgbClr val="FF0000"/>
                        </a:solidFill>
                        <a:latin typeface="Cambria Math" panose="02040503050406030204" pitchFamily="18" charset="0"/>
                      </a:rPr>
                      <m:t>𝑎𝑏</m:t>
                    </m:r>
                    <m:d>
                      <m:dPr>
                        <m:ctrlPr>
                          <a:rPr lang="zh-CN" altLang="en-US" sz="2400" i="1" dirty="0">
                            <a:solidFill>
                              <a:srgbClr val="FF0000"/>
                            </a:solidFill>
                            <a:latin typeface="Cambria Math" panose="02040503050406030204" pitchFamily="18" charset="0"/>
                          </a:rPr>
                        </m:ctrlPr>
                      </m:dPr>
                      <m:e>
                        <m:r>
                          <a:rPr lang="zh-CN" altLang="en-US" sz="2400" i="1" dirty="0">
                            <a:solidFill>
                              <a:srgbClr val="FF0000"/>
                            </a:solidFill>
                            <a:latin typeface="Cambria Math" panose="02040503050406030204" pitchFamily="18" charset="0"/>
                          </a:rPr>
                          <m:t>𝑎</m:t>
                        </m:r>
                        <m:r>
                          <a:rPr lang="zh-CN" altLang="en-US" sz="2400" dirty="0">
                            <a:solidFill>
                              <a:srgbClr val="FF0000"/>
                            </a:solidFill>
                            <a:latin typeface="Cambria Math" panose="02040503050406030204" pitchFamily="18" charset="0"/>
                          </a:rPr>
                          <m:t>−</m:t>
                        </m:r>
                        <m:r>
                          <a:rPr lang="zh-CN" altLang="en-US" sz="2400" i="1" dirty="0">
                            <a:solidFill>
                              <a:srgbClr val="FF0000"/>
                            </a:solidFill>
                            <a:latin typeface="Cambria Math" panose="02040503050406030204" pitchFamily="18" charset="0"/>
                          </a:rPr>
                          <m:t>𝑏</m:t>
                        </m:r>
                      </m:e>
                    </m:d>
                  </m:oMath>
                </a14:m>
                <a:r>
                  <a:rPr lang="en-US" altLang="zh-CN" sz="2400" dirty="0">
                    <a:solidFill>
                      <a:srgbClr val="FF0000"/>
                    </a:solidFill>
                    <a:latin typeface="思源黑体 CN Bold" panose="020B0800000000000000" pitchFamily="34" charset="-122"/>
                    <a:ea typeface="思源黑体 CN Bold" panose="020B0800000000000000" pitchFamily="34" charset="-122"/>
                  </a:rPr>
                  <a:t>=(3+2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- 3+2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a:t>
                </a:r>
              </a:p>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sSup>
                      <m:sSupPr>
                        <m:ctrlPr>
                          <a:rPr lang="en-US" altLang="zh-CN" sz="2400" i="1" dirty="0">
                            <a:solidFill>
                              <a:srgbClr val="FF0000"/>
                            </a:solidFill>
                            <a:latin typeface="Cambria Math" panose="02040503050406030204" pitchFamily="18" charset="0"/>
                          </a:rPr>
                        </m:ctrlPr>
                      </m:sSupPr>
                      <m:e>
                        <m:r>
                          <a:rPr lang="en-US" altLang="zh-CN" sz="2400" i="1" dirty="0" smtClean="0">
                            <a:solidFill>
                              <a:srgbClr val="FF0000"/>
                            </a:solidFill>
                            <a:latin typeface="Cambria Math" panose="02040503050406030204" pitchFamily="18" charset="0"/>
                          </a:rPr>
                          <m:t>[</m:t>
                        </m:r>
                        <m:d>
                          <m:dPr>
                            <m:ctrlPr>
                              <a:rPr lang="en-US" altLang="zh-CN" sz="2400" i="1" dirty="0">
                                <a:solidFill>
                                  <a:srgbClr val="FF0000"/>
                                </a:solidFill>
                                <a:latin typeface="Cambria Math" panose="02040503050406030204" pitchFamily="18" charset="0"/>
                              </a:rPr>
                            </m:ctrlPr>
                          </m:dPr>
                          <m:e>
                            <m:r>
                              <m:rPr>
                                <m:nor/>
                              </m:rPr>
                              <a:rPr lang="en-US" altLang="zh-CN" sz="2400" dirty="0">
                                <a:solidFill>
                                  <a:srgbClr val="FF0000"/>
                                </a:solidFill>
                                <a:latin typeface="思源黑体 CN Bold" panose="020B0800000000000000" pitchFamily="34" charset="-122"/>
                                <a:ea typeface="思源黑体 CN Bold" panose="020B0800000000000000" pitchFamily="34" charset="-122"/>
                              </a:rPr>
                              <m:t>3</m:t>
                            </m:r>
                          </m:e>
                        </m:d>
                      </m:e>
                      <m:sup>
                        <m:r>
                          <a:rPr lang="en-US" altLang="zh-CN" sz="2400" dirty="0">
                            <a:solidFill>
                              <a:srgbClr val="FF0000"/>
                            </a:solidFill>
                            <a:latin typeface="Cambria Math" panose="02040503050406030204" pitchFamily="18" charset="0"/>
                          </a:rPr>
                          <m:t>2</m:t>
                        </m:r>
                      </m:sup>
                    </m:sSup>
                    <m:r>
                      <a:rPr lang="en-US" altLang="zh-CN" sz="2400" dirty="0">
                        <a:solidFill>
                          <a:srgbClr val="FF0000"/>
                        </a:solidFill>
                        <a:latin typeface="Cambria Math" panose="02040503050406030204" pitchFamily="18" charset="0"/>
                      </a:rPr>
                      <m:t>−</m:t>
                    </m:r>
                    <m:sSup>
                      <m:sSupPr>
                        <m:ctrlPr>
                          <a:rPr lang="en-US" altLang="zh-CN" sz="2400" i="1" dirty="0">
                            <a:solidFill>
                              <a:srgbClr val="FF0000"/>
                            </a:solidFill>
                            <a:latin typeface="Cambria Math" panose="02040503050406030204" pitchFamily="18" charset="0"/>
                          </a:rPr>
                        </m:ctrlPr>
                      </m:sSupPr>
                      <m:e>
                        <m:d>
                          <m:dPr>
                            <m:ctrlPr>
                              <a:rPr lang="en-US" altLang="zh-CN" sz="2400" i="1" dirty="0">
                                <a:solidFill>
                                  <a:srgbClr val="FF0000"/>
                                </a:solidFill>
                                <a:latin typeface="Cambria Math" panose="02040503050406030204" pitchFamily="18" charset="0"/>
                              </a:rPr>
                            </m:ctrlPr>
                          </m:dPr>
                          <m:e>
                            <m:r>
                              <m:rPr>
                                <m:nor/>
                              </m:rPr>
                              <a:rPr lang="en-US" altLang="zh-CN" sz="2400" dirty="0">
                                <a:solidFill>
                                  <a:srgbClr val="FF0000"/>
                                </a:solidFill>
                                <a:latin typeface="思源黑体 CN Bold" panose="020B0800000000000000" pitchFamily="34" charset="-122"/>
                                <a:ea typeface="思源黑体 CN Bold" panose="020B0800000000000000" pitchFamily="34" charset="-122"/>
                              </a:rPr>
                              <m:t>2</m:t>
                            </m:r>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e>
                        </m:d>
                      </m:e>
                      <m:sup>
                        <m:r>
                          <a:rPr lang="en-US" altLang="zh-CN" sz="2400" dirty="0">
                            <a:solidFill>
                              <a:srgbClr val="FF0000"/>
                            </a:solidFill>
                            <a:latin typeface="Cambria Math" panose="02040503050406030204" pitchFamily="18" charset="0"/>
                          </a:rPr>
                          <m:t>2</m:t>
                        </m:r>
                      </m:sup>
                    </m:sSup>
                  </m:oMath>
                </a14:m>
                <a:r>
                  <a:rPr lang="en-US" altLang="zh-CN" sz="2400" dirty="0">
                    <a:solidFill>
                      <a:srgbClr val="FF0000"/>
                    </a:solidFill>
                    <a:latin typeface="思源黑体 CN Bold" panose="020B0800000000000000" pitchFamily="34" charset="-122"/>
                    <a:ea typeface="思源黑体 CN Bold" panose="020B0800000000000000" pitchFamily="34" charset="-122"/>
                  </a:rPr>
                  <a:t> ](4</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a:t>
                </a:r>
              </a:p>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=-44</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a:rPr>
                          <m:t>5</m:t>
                        </m:r>
                      </m:e>
                    </m:rad>
                  </m:oMath>
                </a14:m>
                <a:endParaRPr lang="zh-CN" altLang="en-US" sz="2400" dirty="0">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10" name="矩形 9">
                <a:extLst>
                  <a:ext uri="{FF2B5EF4-FFF2-40B4-BE49-F238E27FC236}">
                    <a16:creationId xmlns:a16="http://schemas.microsoft.com/office/drawing/2014/main" id="{7E0273FB-7CD4-4C14-84A8-83436DA7DC9C}"/>
                  </a:ext>
                </a:extLst>
              </p:cNvPr>
              <p:cNvSpPr>
                <a:spLocks noRot="1" noChangeAspect="1" noMove="1" noResize="1" noEditPoints="1" noAdjustHandles="1" noChangeArrowheads="1" noChangeShapeType="1" noTextEdit="1"/>
              </p:cNvSpPr>
              <p:nvPr/>
            </p:nvSpPr>
            <p:spPr>
              <a:xfrm>
                <a:off x="1252779" y="2749847"/>
                <a:ext cx="6837240" cy="3173369"/>
              </a:xfrm>
              <a:prstGeom prst="rect">
                <a:avLst/>
              </a:prstGeom>
              <a:blipFill>
                <a:blip r:embed="rId6"/>
                <a:stretch>
                  <a:fillRect r="-178" b="-345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058627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12" name="组合 11">
            <a:extLst>
              <a:ext uri="{FF2B5EF4-FFF2-40B4-BE49-F238E27FC236}">
                <a16:creationId xmlns:a16="http://schemas.microsoft.com/office/drawing/2014/main" id="{2AC1D792-A22D-44F9-870A-6FFD3B77750C}"/>
              </a:ext>
            </a:extLst>
          </p:cNvPr>
          <p:cNvGrpSpPr/>
          <p:nvPr/>
        </p:nvGrpSpPr>
        <p:grpSpPr>
          <a:xfrm>
            <a:off x="306714" y="217753"/>
            <a:ext cx="6621987" cy="1137512"/>
            <a:chOff x="611701" y="260323"/>
            <a:chExt cx="6621987" cy="1137512"/>
          </a:xfrm>
        </p:grpSpPr>
        <p:sp>
          <p:nvSpPr>
            <p:cNvPr id="16" name="文本框 15">
              <a:extLst>
                <a:ext uri="{FF2B5EF4-FFF2-40B4-BE49-F238E27FC236}">
                  <a16:creationId xmlns:a16="http://schemas.microsoft.com/office/drawing/2014/main" id="{56AEA848-8F62-404E-989D-84D61B95FFC9}"/>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练一练</a:t>
              </a:r>
            </a:p>
          </p:txBody>
        </p:sp>
        <p:grpSp>
          <p:nvGrpSpPr>
            <p:cNvPr id="17" name="组合 16">
              <a:extLst>
                <a:ext uri="{FF2B5EF4-FFF2-40B4-BE49-F238E27FC236}">
                  <a16:creationId xmlns:a16="http://schemas.microsoft.com/office/drawing/2014/main" id="{1E400C79-13AE-42C5-B54C-70D66D7AA5CA}"/>
                </a:ext>
              </a:extLst>
            </p:cNvPr>
            <p:cNvGrpSpPr/>
            <p:nvPr/>
          </p:nvGrpSpPr>
          <p:grpSpPr>
            <a:xfrm>
              <a:off x="611701" y="260323"/>
              <a:ext cx="1569406" cy="1137512"/>
              <a:chOff x="4821999" y="1601593"/>
              <a:chExt cx="1569406" cy="1137512"/>
            </a:xfrm>
          </p:grpSpPr>
          <p:sp>
            <p:nvSpPr>
              <p:cNvPr id="18" name="矩形: 圆角 17">
                <a:extLst>
                  <a:ext uri="{FF2B5EF4-FFF2-40B4-BE49-F238E27FC236}">
                    <a16:creationId xmlns:a16="http://schemas.microsoft.com/office/drawing/2014/main" id="{A45860E6-57B7-4EBC-8111-F8EB0F09735E}"/>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19" name="文本框 38">
                <a:extLst>
                  <a:ext uri="{FF2B5EF4-FFF2-40B4-BE49-F238E27FC236}">
                    <a16:creationId xmlns:a16="http://schemas.microsoft.com/office/drawing/2014/main" id="{43B8E5B1-2143-415E-936A-17619E0A6403}"/>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02</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20" name="图片 19">
                <a:extLst>
                  <a:ext uri="{FF2B5EF4-FFF2-40B4-BE49-F238E27FC236}">
                    <a16:creationId xmlns:a16="http://schemas.microsoft.com/office/drawing/2014/main" id="{5C52F3F7-7F8E-428A-9811-F9D0F269623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66809F94-8D8B-4EC8-86C6-C2AEB1E5E2B5}"/>
                  </a:ext>
                </a:extLst>
              </p:cNvPr>
              <p:cNvSpPr/>
              <p:nvPr/>
            </p:nvSpPr>
            <p:spPr>
              <a:xfrm>
                <a:off x="1252779" y="1686219"/>
                <a:ext cx="5101268" cy="586764"/>
              </a:xfrm>
              <a:prstGeom prst="rect">
                <a:avLst/>
              </a:prstGeom>
            </p:spPr>
            <p:txBody>
              <a:bodyPr wrap="none">
                <a:spAutoFit/>
              </a:bodyPr>
              <a:lstStyle/>
              <a:p>
                <a:pPr defTabSz="685800" fontAlgn="ctr"/>
                <a:r>
                  <a:rPr lang="en-US" altLang="zh-CN" sz="2000" b="1" kern="100" dirty="0">
                    <a:solidFill>
                      <a:prstClr val="black"/>
                    </a:solidFill>
                    <a:latin typeface="思源黑体 CN Bold" panose="020B0800000000000000" pitchFamily="34" charset="-122"/>
                    <a:ea typeface="思源黑体 CN Bold" panose="020B0800000000000000" pitchFamily="34" charset="-122"/>
                  </a:rPr>
                  <a:t>1</a:t>
                </a:r>
                <a:r>
                  <a:rPr lang="zh-CN" altLang="zh-CN" sz="2000" b="1" kern="100" dirty="0">
                    <a:solidFill>
                      <a:prstClr val="black"/>
                    </a:solidFill>
                    <a:latin typeface="思源黑体 CN Bold" panose="020B0800000000000000" pitchFamily="34" charset="-122"/>
                    <a:ea typeface="思源黑体 CN Bold" panose="020B0800000000000000" pitchFamily="34" charset="-122"/>
                  </a:rPr>
                  <a:t>．已知</a:t>
                </a:r>
                <a14:m>
                  <m:oMath xmlns:m="http://schemas.openxmlformats.org/officeDocument/2006/math">
                    <m:r>
                      <a:rPr lang="en-US" altLang="zh-CN" sz="2000" b="1" i="1" kern="100">
                        <a:solidFill>
                          <a:prstClr val="black"/>
                        </a:solidFill>
                        <a:latin typeface="Cambria Math" panose="02040503050406030204" pitchFamily="18" charset="0"/>
                      </a:rPr>
                      <m:t>𝒙</m:t>
                    </m:r>
                    <m:r>
                      <a:rPr lang="en-US" altLang="zh-CN" sz="2000" b="1" i="1" kern="100">
                        <a:solidFill>
                          <a:prstClr val="black"/>
                        </a:solidFill>
                        <a:latin typeface="Cambria Math" panose="02040503050406030204" pitchFamily="18" charset="0"/>
                      </a:rPr>
                      <m:t>=</m:t>
                    </m:r>
                    <m:f>
                      <m:fPr>
                        <m:ctrlPr>
                          <a:rPr lang="zh-CN" altLang="zh-CN" sz="2000" b="1" i="1" kern="100">
                            <a:solidFill>
                              <a:prstClr val="black"/>
                            </a:solidFill>
                            <a:latin typeface="Cambria Math" panose="02040503050406030204" pitchFamily="18" charset="0"/>
                            <a:ea typeface="Cambria Math" panose="02040503050406030204" pitchFamily="18" charset="0"/>
                          </a:rPr>
                        </m:ctrlPr>
                      </m:fPr>
                      <m:num>
                        <m:rad>
                          <m:radPr>
                            <m:degHide m:val="on"/>
                            <m:ctrlPr>
                              <a:rPr lang="zh-CN" altLang="zh-CN" sz="2000" b="1" i="1" kern="100">
                                <a:solidFill>
                                  <a:prstClr val="black"/>
                                </a:solidFill>
                                <a:latin typeface="Cambria Math" panose="02040503050406030204" pitchFamily="18" charset="0"/>
                                <a:ea typeface="Cambria Math" panose="02040503050406030204" pitchFamily="18" charset="0"/>
                              </a:rPr>
                            </m:ctrlPr>
                          </m:radPr>
                          <m:deg/>
                          <m:e>
                            <m:r>
                              <a:rPr lang="en-US" altLang="zh-CN" sz="2000" b="1" i="1" kern="100">
                                <a:solidFill>
                                  <a:prstClr val="black"/>
                                </a:solidFill>
                                <a:latin typeface="Cambria Math" panose="02040503050406030204" pitchFamily="18" charset="0"/>
                              </a:rPr>
                              <m:t>𝟑</m:t>
                            </m:r>
                          </m:e>
                        </m:rad>
                        <m:r>
                          <a:rPr lang="en-US" altLang="zh-CN" sz="2000" b="1" i="1" kern="100">
                            <a:solidFill>
                              <a:prstClr val="black"/>
                            </a:solidFill>
                            <a:latin typeface="Cambria Math" panose="02040503050406030204" pitchFamily="18" charset="0"/>
                          </a:rPr>
                          <m:t>−</m:t>
                        </m:r>
                        <m:rad>
                          <m:radPr>
                            <m:degHide m:val="on"/>
                            <m:ctrlPr>
                              <a:rPr lang="zh-CN" altLang="zh-CN" sz="2000" b="1" i="1" kern="100">
                                <a:solidFill>
                                  <a:prstClr val="black"/>
                                </a:solidFill>
                                <a:latin typeface="Cambria Math" panose="02040503050406030204" pitchFamily="18" charset="0"/>
                                <a:ea typeface="Cambria Math" panose="02040503050406030204" pitchFamily="18" charset="0"/>
                              </a:rPr>
                            </m:ctrlPr>
                          </m:radPr>
                          <m:deg/>
                          <m:e>
                            <m:r>
                              <a:rPr lang="en-US" altLang="zh-CN" sz="2000" b="1" i="1" kern="100">
                                <a:solidFill>
                                  <a:prstClr val="black"/>
                                </a:solidFill>
                                <a:latin typeface="Cambria Math" panose="02040503050406030204" pitchFamily="18" charset="0"/>
                              </a:rPr>
                              <m:t>𝟐</m:t>
                            </m:r>
                          </m:e>
                        </m:rad>
                      </m:num>
                      <m:den>
                        <m:r>
                          <a:rPr lang="en-US" altLang="zh-CN" sz="2000" b="1" i="1" kern="100">
                            <a:solidFill>
                              <a:prstClr val="black"/>
                            </a:solidFill>
                            <a:latin typeface="Cambria Math" panose="02040503050406030204" pitchFamily="18" charset="0"/>
                          </a:rPr>
                          <m:t>𝟐</m:t>
                        </m:r>
                      </m:den>
                    </m:f>
                    <m:r>
                      <a:rPr lang="en-US" altLang="zh-CN" sz="2000" b="1" i="1" kern="100">
                        <a:solidFill>
                          <a:prstClr val="black"/>
                        </a:solidFill>
                        <a:latin typeface="Cambria Math" panose="02040503050406030204" pitchFamily="18" charset="0"/>
                      </a:rPr>
                      <m:t>,</m:t>
                    </m:r>
                    <m:r>
                      <a:rPr lang="en-US" altLang="zh-CN" sz="2000" b="1" i="1" kern="100">
                        <a:solidFill>
                          <a:prstClr val="black"/>
                        </a:solidFill>
                        <a:latin typeface="Cambria Math" panose="02040503050406030204" pitchFamily="18" charset="0"/>
                      </a:rPr>
                      <m:t>𝒚</m:t>
                    </m:r>
                    <m:r>
                      <a:rPr lang="en-US" altLang="zh-CN" sz="2000" b="1" i="1" kern="100">
                        <a:solidFill>
                          <a:prstClr val="black"/>
                        </a:solidFill>
                        <a:latin typeface="Cambria Math" panose="02040503050406030204" pitchFamily="18" charset="0"/>
                      </a:rPr>
                      <m:t>=</m:t>
                    </m:r>
                    <m:f>
                      <m:fPr>
                        <m:ctrlPr>
                          <a:rPr lang="zh-CN" altLang="zh-CN" sz="2000" b="1" i="1" kern="100">
                            <a:solidFill>
                              <a:prstClr val="black"/>
                            </a:solidFill>
                            <a:latin typeface="Cambria Math" panose="02040503050406030204" pitchFamily="18" charset="0"/>
                            <a:ea typeface="Cambria Math" panose="02040503050406030204" pitchFamily="18" charset="0"/>
                          </a:rPr>
                        </m:ctrlPr>
                      </m:fPr>
                      <m:num>
                        <m:rad>
                          <m:radPr>
                            <m:degHide m:val="on"/>
                            <m:ctrlPr>
                              <a:rPr lang="zh-CN" altLang="zh-CN" sz="2000" b="1" i="1" kern="100">
                                <a:solidFill>
                                  <a:prstClr val="black"/>
                                </a:solidFill>
                                <a:latin typeface="Cambria Math" panose="02040503050406030204" pitchFamily="18" charset="0"/>
                                <a:ea typeface="Cambria Math" panose="02040503050406030204" pitchFamily="18" charset="0"/>
                              </a:rPr>
                            </m:ctrlPr>
                          </m:radPr>
                          <m:deg/>
                          <m:e>
                            <m:r>
                              <a:rPr lang="en-US" altLang="zh-CN" sz="2000" b="1" i="1" kern="100">
                                <a:solidFill>
                                  <a:prstClr val="black"/>
                                </a:solidFill>
                                <a:latin typeface="Cambria Math" panose="02040503050406030204" pitchFamily="18" charset="0"/>
                              </a:rPr>
                              <m:t>𝟑</m:t>
                            </m:r>
                          </m:e>
                        </m:rad>
                        <m:r>
                          <a:rPr lang="en-US" altLang="zh-CN" sz="2000" b="1" i="1" kern="100">
                            <a:solidFill>
                              <a:prstClr val="black"/>
                            </a:solidFill>
                            <a:latin typeface="Cambria Math" panose="02040503050406030204" pitchFamily="18" charset="0"/>
                          </a:rPr>
                          <m:t>+</m:t>
                        </m:r>
                        <m:rad>
                          <m:radPr>
                            <m:degHide m:val="on"/>
                            <m:ctrlPr>
                              <a:rPr lang="zh-CN" altLang="zh-CN" sz="2000" b="1" i="1" kern="100">
                                <a:solidFill>
                                  <a:prstClr val="black"/>
                                </a:solidFill>
                                <a:latin typeface="Cambria Math" panose="02040503050406030204" pitchFamily="18" charset="0"/>
                                <a:ea typeface="Cambria Math" panose="02040503050406030204" pitchFamily="18" charset="0"/>
                              </a:rPr>
                            </m:ctrlPr>
                          </m:radPr>
                          <m:deg/>
                          <m:e>
                            <m:r>
                              <a:rPr lang="en-US" altLang="zh-CN" sz="2000" b="1" i="1" kern="100">
                                <a:solidFill>
                                  <a:prstClr val="black"/>
                                </a:solidFill>
                                <a:latin typeface="Cambria Math" panose="02040503050406030204" pitchFamily="18" charset="0"/>
                              </a:rPr>
                              <m:t>𝟐</m:t>
                            </m:r>
                          </m:e>
                        </m:rad>
                      </m:num>
                      <m:den>
                        <m:r>
                          <a:rPr lang="en-US" altLang="zh-CN" sz="2000" b="1" i="1" kern="100">
                            <a:solidFill>
                              <a:prstClr val="black"/>
                            </a:solidFill>
                            <a:latin typeface="Cambria Math" panose="02040503050406030204" pitchFamily="18" charset="0"/>
                          </a:rPr>
                          <m:t>𝟐</m:t>
                        </m:r>
                      </m:den>
                    </m:f>
                  </m:oMath>
                </a14:m>
                <a:r>
                  <a:rPr lang="en-US" altLang="zh-CN" sz="2000" b="1" kern="100" dirty="0">
                    <a:solidFill>
                      <a:prstClr val="black"/>
                    </a:solidFill>
                    <a:latin typeface="思源黑体 CN Bold" panose="020B0800000000000000" pitchFamily="34" charset="-122"/>
                    <a:ea typeface="思源黑体 CN Bold" panose="020B0800000000000000" pitchFamily="34" charset="-122"/>
                  </a:rPr>
                  <a:t> </a:t>
                </a:r>
                <a:r>
                  <a:rPr lang="zh-CN" altLang="zh-CN" sz="2000" b="1" kern="100" dirty="0">
                    <a:solidFill>
                      <a:prstClr val="black"/>
                    </a:solidFill>
                    <a:latin typeface="思源黑体 CN Bold" panose="020B0800000000000000" pitchFamily="34" charset="-122"/>
                    <a:ea typeface="思源黑体 CN Bold" panose="020B0800000000000000" pitchFamily="34" charset="-122"/>
                  </a:rPr>
                  <a:t>，求</a:t>
                </a:r>
                <a14:m>
                  <m:oMath xmlns:m="http://schemas.openxmlformats.org/officeDocument/2006/math">
                    <m:f>
                      <m:fPr>
                        <m:ctrlPr>
                          <a:rPr lang="zh-CN" altLang="zh-CN" sz="2000" b="1" i="1" kern="100">
                            <a:solidFill>
                              <a:prstClr val="black"/>
                            </a:solidFill>
                            <a:latin typeface="Cambria Math" panose="02040503050406030204" pitchFamily="18" charset="0"/>
                            <a:ea typeface="Cambria Math" panose="02040503050406030204" pitchFamily="18" charset="0"/>
                          </a:rPr>
                        </m:ctrlPr>
                      </m:fPr>
                      <m:num>
                        <m:r>
                          <a:rPr lang="en-US" altLang="zh-CN" sz="2000" b="1" i="1" kern="100">
                            <a:solidFill>
                              <a:prstClr val="black"/>
                            </a:solidFill>
                            <a:latin typeface="Cambria Math" panose="02040503050406030204" pitchFamily="18" charset="0"/>
                          </a:rPr>
                          <m:t>𝟏</m:t>
                        </m:r>
                      </m:num>
                      <m:den>
                        <m:r>
                          <a:rPr lang="en-US" altLang="zh-CN" sz="2000" b="1" i="1" kern="100">
                            <a:solidFill>
                              <a:prstClr val="black"/>
                            </a:solidFill>
                            <a:latin typeface="Cambria Math" panose="02040503050406030204" pitchFamily="18" charset="0"/>
                          </a:rPr>
                          <m:t>𝒙</m:t>
                        </m:r>
                      </m:den>
                    </m:f>
                    <m:r>
                      <a:rPr lang="en-US" altLang="zh-CN" sz="2000" b="1" i="1" kern="100">
                        <a:solidFill>
                          <a:prstClr val="black"/>
                        </a:solidFill>
                        <a:latin typeface="Cambria Math" panose="02040503050406030204" pitchFamily="18" charset="0"/>
                      </a:rPr>
                      <m:t>−</m:t>
                    </m:r>
                    <m:f>
                      <m:fPr>
                        <m:ctrlPr>
                          <a:rPr lang="zh-CN" altLang="zh-CN" sz="2000" b="1" i="1" kern="100">
                            <a:solidFill>
                              <a:prstClr val="black"/>
                            </a:solidFill>
                            <a:latin typeface="Cambria Math" panose="02040503050406030204" pitchFamily="18" charset="0"/>
                            <a:ea typeface="Cambria Math" panose="02040503050406030204" pitchFamily="18" charset="0"/>
                          </a:rPr>
                        </m:ctrlPr>
                      </m:fPr>
                      <m:num>
                        <m:r>
                          <a:rPr lang="en-US" altLang="zh-CN" sz="2000" b="1" i="1" kern="100">
                            <a:solidFill>
                              <a:prstClr val="black"/>
                            </a:solidFill>
                            <a:latin typeface="Cambria Math" panose="02040503050406030204" pitchFamily="18" charset="0"/>
                          </a:rPr>
                          <m:t>𝟏</m:t>
                        </m:r>
                      </m:num>
                      <m:den>
                        <m:r>
                          <a:rPr lang="en-US" altLang="zh-CN" sz="2000" b="1" i="1" kern="100">
                            <a:solidFill>
                              <a:prstClr val="black"/>
                            </a:solidFill>
                            <a:latin typeface="Cambria Math" panose="02040503050406030204" pitchFamily="18" charset="0"/>
                          </a:rPr>
                          <m:t>𝒚</m:t>
                        </m:r>
                      </m:den>
                    </m:f>
                  </m:oMath>
                </a14:m>
                <a:r>
                  <a:rPr lang="zh-CN" altLang="zh-CN" sz="2000" b="1" kern="100" dirty="0">
                    <a:solidFill>
                      <a:prstClr val="black"/>
                    </a:solidFill>
                    <a:latin typeface="思源黑体 CN Bold" panose="020B0800000000000000" pitchFamily="34" charset="-122"/>
                    <a:ea typeface="思源黑体 CN Bold" panose="020B0800000000000000" pitchFamily="34" charset="-122"/>
                  </a:rPr>
                  <a:t>的值</a:t>
                </a:r>
                <a:r>
                  <a:rPr lang="en-US" altLang="zh-CN" sz="2000" b="1" kern="100" dirty="0">
                    <a:solidFill>
                      <a:prstClr val="black"/>
                    </a:solidFill>
                    <a:latin typeface="思源黑体 CN Bold" panose="020B0800000000000000" pitchFamily="34" charset="-122"/>
                    <a:ea typeface="思源黑体 CN Bold" panose="020B0800000000000000" pitchFamily="34" charset="-122"/>
                  </a:rPr>
                  <a:t>.</a:t>
                </a:r>
                <a:endParaRPr lang="zh-CN" altLang="zh-CN" sz="2000" kern="1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9" name="矩形 8">
                <a:extLst>
                  <a:ext uri="{FF2B5EF4-FFF2-40B4-BE49-F238E27FC236}">
                    <a16:creationId xmlns:a16="http://schemas.microsoft.com/office/drawing/2014/main" id="{66809F94-8D8B-4EC8-86C6-C2AEB1E5E2B5}"/>
                  </a:ext>
                </a:extLst>
              </p:cNvPr>
              <p:cNvSpPr>
                <a:spLocks noRot="1" noChangeAspect="1" noMove="1" noResize="1" noEditPoints="1" noAdjustHandles="1" noChangeArrowheads="1" noChangeShapeType="1" noTextEdit="1"/>
              </p:cNvSpPr>
              <p:nvPr/>
            </p:nvSpPr>
            <p:spPr>
              <a:xfrm>
                <a:off x="1252779" y="1686219"/>
                <a:ext cx="5101268" cy="586764"/>
              </a:xfrm>
              <a:prstGeom prst="rect">
                <a:avLst/>
              </a:prstGeom>
              <a:blipFill>
                <a:blip r:embed="rId5"/>
                <a:stretch>
                  <a:fillRect l="-1316" r="-957" b="-20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37E325F7-B6AE-4B47-86FB-A5392D2200C6}"/>
                  </a:ext>
                </a:extLst>
              </p:cNvPr>
              <p:cNvSpPr/>
              <p:nvPr/>
            </p:nvSpPr>
            <p:spPr>
              <a:xfrm>
                <a:off x="8081124" y="1686219"/>
                <a:ext cx="4572000" cy="2002215"/>
              </a:xfrm>
              <a:prstGeom prst="rect">
                <a:avLst/>
              </a:prstGeom>
            </p:spPr>
            <p:txBody>
              <a:bodyPr>
                <a:spAutoFit/>
              </a:bodyPr>
              <a:lstStyle/>
              <a:p>
                <a:pPr defTabSz="685800" fontAlgn="ctr"/>
                <a:r>
                  <a:rPr lang="zh-CN" altLang="zh-CN" sz="1600" kern="100" dirty="0">
                    <a:solidFill>
                      <a:srgbClr val="FF0000"/>
                    </a:solidFill>
                    <a:latin typeface="思源黑体 CN Bold" panose="020B0800000000000000" pitchFamily="34" charset="-122"/>
                    <a:ea typeface="思源黑体 CN Bold" panose="020B0800000000000000" pitchFamily="34" charset="-122"/>
                  </a:rPr>
                  <a:t>【详解】</a:t>
                </a:r>
                <a:endParaRPr lang="zh-CN" altLang="zh-CN" sz="16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r>
                  <a:rPr lang="zh-CN" altLang="zh-CN" sz="1600" kern="100" dirty="0">
                    <a:solidFill>
                      <a:srgbClr val="FF0000"/>
                    </a:solidFill>
                    <a:latin typeface="思源黑体 CN Bold" panose="020B0800000000000000" pitchFamily="34" charset="-122"/>
                    <a:ea typeface="思源黑体 CN Bold" panose="020B0800000000000000" pitchFamily="34" charset="-122"/>
                    <a:cs typeface="宋体" panose="02010600030101010101" pitchFamily="2" charset="-122"/>
                  </a:rPr>
                  <a:t>∵</a:t>
                </a:r>
                <a:r>
                  <a:rPr lang="en-US" altLang="zh-CN" sz="1600" kern="100" dirty="0">
                    <a:solidFill>
                      <a:srgbClr val="FF0000"/>
                    </a:solidFill>
                    <a:latin typeface="思源黑体 CN Bold" panose="020B0800000000000000" pitchFamily="34" charset="-122"/>
                    <a:ea typeface="思源黑体 CN Bold" panose="020B0800000000000000" pitchFamily="34" charset="-122"/>
                  </a:rPr>
                  <a:t>x</a:t>
                </a:r>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r>
                  <a:rPr lang="en-US" altLang="zh-CN" sz="1600" kern="100" dirty="0">
                    <a:solidFill>
                      <a:srgbClr val="FF0000"/>
                    </a:solidFill>
                    <a:latin typeface="思源黑体 CN Bold" panose="020B0800000000000000" pitchFamily="34" charset="-122"/>
                    <a:ea typeface="思源黑体 CN Bold" panose="020B0800000000000000" pitchFamily="34" charset="-122"/>
                  </a:rPr>
                  <a:t>y</a:t>
                </a:r>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6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r>
                  <a:rPr lang="zh-CN" altLang="zh-CN" sz="1600" kern="100" dirty="0">
                    <a:solidFill>
                      <a:srgbClr val="FF0000"/>
                    </a:solidFill>
                    <a:latin typeface="思源黑体 CN Bold" panose="020B0800000000000000" pitchFamily="34" charset="-122"/>
                    <a:ea typeface="思源黑体 CN Bold" panose="020B0800000000000000" pitchFamily="34" charset="-122"/>
                    <a:cs typeface="宋体" panose="02010600030101010101" pitchFamily="2" charset="-122"/>
                  </a:rPr>
                  <a:t>∴</a:t>
                </a:r>
                <a:r>
                  <a:rPr lang="en-US" altLang="zh-CN" sz="1600" kern="100" dirty="0">
                    <a:solidFill>
                      <a:srgbClr val="FF0000"/>
                    </a:solidFill>
                    <a:latin typeface="思源黑体 CN Bold" panose="020B0800000000000000" pitchFamily="34" charset="-122"/>
                    <a:ea typeface="思源黑体 CN Bold" panose="020B0800000000000000" pitchFamily="34" charset="-122"/>
                  </a:rPr>
                  <a:t>y−x</a:t>
                </a:r>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en-US"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6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r>
                  <a:rPr lang="en-US" altLang="zh-CN" sz="1600" kern="100" dirty="0" err="1">
                    <a:solidFill>
                      <a:srgbClr val="FF0000"/>
                    </a:solidFill>
                    <a:latin typeface="思源黑体 CN Bold" panose="020B0800000000000000" pitchFamily="34" charset="-122"/>
                    <a:ea typeface="思源黑体 CN Bold" panose="020B0800000000000000" pitchFamily="34" charset="-122"/>
                  </a:rPr>
                  <a:t>xy</a:t>
                </a:r>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en-US"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3</m:t>
                            </m:r>
                          </m:e>
                        </m:rad>
                        <m:r>
                          <a:rPr lang="en-US" altLang="zh-CN" sz="1600" i="1" kern="100">
                            <a:solidFill>
                              <a:srgbClr val="FF0000"/>
                            </a:solidFill>
                            <a:latin typeface="Cambria Math" panose="02040503050406030204" pitchFamily="18" charset="0"/>
                          </a:rPr>
                          <m:t>+</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r>
                          <a:rPr lang="en-US" altLang="zh-CN" sz="1600" i="1" kern="100">
                            <a:solidFill>
                              <a:srgbClr val="FF0000"/>
                            </a:solidFill>
                            <a:latin typeface="Cambria Math" panose="02040503050406030204" pitchFamily="18" charset="0"/>
                          </a:rPr>
                          <m:t>2</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
                          <a:rPr lang="en-US" altLang="zh-CN" sz="1600" i="1" kern="100">
                            <a:solidFill>
                              <a:srgbClr val="FF0000"/>
                            </a:solidFill>
                            <a:latin typeface="Cambria Math" panose="02040503050406030204" pitchFamily="18" charset="0"/>
                          </a:rPr>
                          <m:t>1</m:t>
                        </m:r>
                      </m:num>
                      <m:den>
                        <m:r>
                          <a:rPr lang="en-US" altLang="zh-CN" sz="1600" i="1" kern="100">
                            <a:solidFill>
                              <a:srgbClr val="FF0000"/>
                            </a:solidFill>
                            <a:latin typeface="Cambria Math" panose="02040503050406030204" pitchFamily="18" charset="0"/>
                          </a:rPr>
                          <m:t>4</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6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
                          <a:rPr lang="en-US" altLang="zh-CN" sz="1600" i="1" kern="100">
                            <a:solidFill>
                              <a:srgbClr val="FF0000"/>
                            </a:solidFill>
                            <a:latin typeface="Cambria Math" panose="02040503050406030204" pitchFamily="18" charset="0"/>
                          </a:rPr>
                          <m:t>1</m:t>
                        </m:r>
                      </m:num>
                      <m:den>
                        <m:r>
                          <a:rPr lang="en-US" altLang="zh-CN" sz="1600" i="1" kern="100">
                            <a:solidFill>
                              <a:srgbClr val="FF0000"/>
                            </a:solidFill>
                            <a:latin typeface="Cambria Math" panose="02040503050406030204" pitchFamily="18" charset="0"/>
                          </a:rPr>
                          <m:t>𝑥</m:t>
                        </m:r>
                      </m:den>
                    </m:f>
                    <m:r>
                      <a:rPr lang="en-US" altLang="zh-CN" sz="1600" i="1" kern="100">
                        <a:solidFill>
                          <a:srgbClr val="FF0000"/>
                        </a:solidFill>
                        <a:latin typeface="Cambria Math" panose="02040503050406030204" pitchFamily="18" charset="0"/>
                      </a:rPr>
                      <m:t>−</m:t>
                    </m:r>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
                          <a:rPr lang="en-US" altLang="zh-CN" sz="1600" i="1" kern="100">
                            <a:solidFill>
                              <a:srgbClr val="FF0000"/>
                            </a:solidFill>
                            <a:latin typeface="Cambria Math" panose="02040503050406030204" pitchFamily="18" charset="0"/>
                          </a:rPr>
                          <m:t>1</m:t>
                        </m:r>
                      </m:num>
                      <m:den>
                        <m:r>
                          <a:rPr lang="en-US" altLang="zh-CN" sz="1600" i="1" kern="100">
                            <a:solidFill>
                              <a:srgbClr val="FF0000"/>
                            </a:solidFill>
                            <a:latin typeface="Cambria Math" panose="02040503050406030204" pitchFamily="18" charset="0"/>
                          </a:rPr>
                          <m:t>𝑦</m:t>
                        </m:r>
                      </m:den>
                    </m:f>
                    <m:r>
                      <a:rPr lang="en-US" altLang="zh-CN" sz="1600" i="1" kern="100">
                        <a:solidFill>
                          <a:srgbClr val="FF0000"/>
                        </a:solidFill>
                        <a:latin typeface="Cambria Math" panose="02040503050406030204" pitchFamily="18" charset="0"/>
                      </a:rPr>
                      <m:t>=</m:t>
                    </m:r>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
                          <a:rPr lang="en-US" altLang="zh-CN" sz="1600" i="1" kern="100">
                            <a:solidFill>
                              <a:srgbClr val="FF0000"/>
                            </a:solidFill>
                            <a:latin typeface="Cambria Math" panose="02040503050406030204" pitchFamily="18" charset="0"/>
                          </a:rPr>
                          <m:t>𝑦</m:t>
                        </m:r>
                        <m:r>
                          <a:rPr lang="en-US" altLang="zh-CN" sz="1600" i="1" kern="100">
                            <a:solidFill>
                              <a:srgbClr val="FF0000"/>
                            </a:solidFill>
                            <a:latin typeface="Cambria Math" panose="02040503050406030204" pitchFamily="18" charset="0"/>
                          </a:rPr>
                          <m:t>−</m:t>
                        </m:r>
                        <m:r>
                          <a:rPr lang="en-US" altLang="zh-CN" sz="1600" i="1" kern="100">
                            <a:solidFill>
                              <a:srgbClr val="FF0000"/>
                            </a:solidFill>
                            <a:latin typeface="Cambria Math" panose="02040503050406030204" pitchFamily="18" charset="0"/>
                          </a:rPr>
                          <m:t>𝑥</m:t>
                        </m:r>
                      </m:num>
                      <m:den>
                        <m:r>
                          <a:rPr lang="en-US" altLang="zh-CN" sz="1600" i="1" kern="100">
                            <a:solidFill>
                              <a:srgbClr val="FF0000"/>
                            </a:solidFill>
                            <a:latin typeface="Cambria Math" panose="02040503050406030204" pitchFamily="18" charset="0"/>
                          </a:rPr>
                          <m:t>𝑥𝑦</m:t>
                        </m:r>
                      </m:den>
                    </m:f>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num>
                      <m:den>
                        <m:f>
                          <m:fPr>
                            <m:ctrlPr>
                              <a:rPr lang="zh-CN" altLang="zh-CN" sz="1600" i="1" kern="100">
                                <a:solidFill>
                                  <a:srgbClr val="FF0000"/>
                                </a:solidFill>
                                <a:latin typeface="Cambria Math" panose="02040503050406030204" pitchFamily="18" charset="0"/>
                                <a:ea typeface="Cambria Math" panose="02040503050406030204" pitchFamily="18" charset="0"/>
                              </a:rPr>
                            </m:ctrlPr>
                          </m:fPr>
                          <m:num>
                            <m:r>
                              <a:rPr lang="en-US" altLang="zh-CN" sz="1600" i="1" kern="100">
                                <a:solidFill>
                                  <a:srgbClr val="FF0000"/>
                                </a:solidFill>
                                <a:latin typeface="Cambria Math" panose="02040503050406030204" pitchFamily="18" charset="0"/>
                              </a:rPr>
                              <m:t>1</m:t>
                            </m:r>
                          </m:num>
                          <m:den>
                            <m:r>
                              <a:rPr lang="en-US" altLang="zh-CN" sz="1600" i="1" kern="100">
                                <a:solidFill>
                                  <a:srgbClr val="FF0000"/>
                                </a:solidFill>
                                <a:latin typeface="Cambria Math" panose="02040503050406030204" pitchFamily="18" charset="0"/>
                              </a:rPr>
                              <m:t>4</m:t>
                            </m:r>
                          </m:den>
                        </m:f>
                      </m:den>
                    </m:f>
                    <m:r>
                      <a:rPr lang="en-US" altLang="zh-CN" sz="1600" i="1" kern="100">
                        <a:solidFill>
                          <a:srgbClr val="FF0000"/>
                        </a:solidFill>
                        <a:latin typeface="Cambria Math" panose="02040503050406030204" pitchFamily="18" charset="0"/>
                      </a:rPr>
                      <m:t>=4</m:t>
                    </m:r>
                    <m:rad>
                      <m:radPr>
                        <m:degHide m:val="on"/>
                        <m:ctrlPr>
                          <a:rPr lang="zh-CN" altLang="zh-CN" sz="1600" i="1" kern="100">
                            <a:solidFill>
                              <a:srgbClr val="FF0000"/>
                            </a:solidFill>
                            <a:latin typeface="Cambria Math" panose="02040503050406030204" pitchFamily="18" charset="0"/>
                            <a:ea typeface="Cambria Math" panose="02040503050406030204" pitchFamily="18" charset="0"/>
                          </a:rPr>
                        </m:ctrlPr>
                      </m:radPr>
                      <m:deg/>
                      <m:e>
                        <m:r>
                          <a:rPr lang="en-US" altLang="zh-CN" sz="1600" i="1" kern="100">
                            <a:solidFill>
                              <a:srgbClr val="FF0000"/>
                            </a:solidFill>
                            <a:latin typeface="Cambria Math" panose="02040503050406030204" pitchFamily="18" charset="0"/>
                          </a:rPr>
                          <m:t>2</m:t>
                        </m:r>
                      </m:e>
                    </m:rad>
                  </m:oMath>
                </a14:m>
                <a:r>
                  <a:rPr lang="zh-CN" altLang="zh-CN" sz="16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600" kern="1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0" name="矩形 9">
                <a:extLst>
                  <a:ext uri="{FF2B5EF4-FFF2-40B4-BE49-F238E27FC236}">
                    <a16:creationId xmlns:a16="http://schemas.microsoft.com/office/drawing/2014/main" id="{37E325F7-B6AE-4B47-86FB-A5392D2200C6}"/>
                  </a:ext>
                </a:extLst>
              </p:cNvPr>
              <p:cNvSpPr>
                <a:spLocks noRot="1" noChangeAspect="1" noMove="1" noResize="1" noEditPoints="1" noAdjustHandles="1" noChangeArrowheads="1" noChangeShapeType="1" noTextEdit="1"/>
              </p:cNvSpPr>
              <p:nvPr/>
            </p:nvSpPr>
            <p:spPr>
              <a:xfrm>
                <a:off x="8081124" y="1686219"/>
                <a:ext cx="4572000" cy="2002215"/>
              </a:xfrm>
              <a:prstGeom prst="rect">
                <a:avLst/>
              </a:prstGeom>
              <a:blipFill>
                <a:blip r:embed="rId6"/>
                <a:stretch>
                  <a:fillRect l="-800" t="-9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C162CFD6-B6C3-4CD7-8EB5-25EB21A6E964}"/>
                  </a:ext>
                </a:extLst>
              </p:cNvPr>
              <p:cNvSpPr/>
              <p:nvPr/>
            </p:nvSpPr>
            <p:spPr>
              <a:xfrm>
                <a:off x="1252779" y="4361110"/>
                <a:ext cx="7894784" cy="1169936"/>
              </a:xfrm>
              <a:prstGeom prst="rect">
                <a:avLst/>
              </a:prstGeom>
            </p:spPr>
            <p:txBody>
              <a:bodyPr wrap="square">
                <a:spAutoFit/>
              </a:bodyPr>
              <a:lstStyle/>
              <a:p>
                <a:pPr defTabSz="685800" fontAlgn="ctr">
                  <a:lnSpc>
                    <a:spcPct val="150000"/>
                  </a:lnSpc>
                </a:pPr>
                <a:r>
                  <a:rPr lang="en-US" altLang="zh-CN" b="1" kern="100" dirty="0">
                    <a:solidFill>
                      <a:prstClr val="black"/>
                    </a:solidFill>
                    <a:latin typeface="思源黑体 CN Bold" panose="020B0800000000000000" pitchFamily="34" charset="-122"/>
                    <a:ea typeface="思源黑体 CN Bold" panose="020B0800000000000000" pitchFamily="34" charset="-122"/>
                  </a:rPr>
                  <a:t>2</a:t>
                </a:r>
                <a:r>
                  <a:rPr lang="zh-CN" altLang="zh-CN" b="1" kern="100" dirty="0">
                    <a:solidFill>
                      <a:prstClr val="black"/>
                    </a:solidFill>
                    <a:latin typeface="思源黑体 CN Bold" panose="020B0800000000000000" pitchFamily="34" charset="-122"/>
                    <a:ea typeface="思源黑体 CN Bold" panose="020B0800000000000000" pitchFamily="34" charset="-122"/>
                  </a:rPr>
                  <a:t>．（</a:t>
                </a:r>
                <a:r>
                  <a:rPr lang="en-US" altLang="zh-CN" b="1" kern="100" dirty="0">
                    <a:solidFill>
                      <a:prstClr val="black"/>
                    </a:solidFill>
                    <a:latin typeface="思源黑体 CN Bold" panose="020B0800000000000000" pitchFamily="34" charset="-122"/>
                    <a:ea typeface="思源黑体 CN Bold" panose="020B0800000000000000" pitchFamily="34" charset="-122"/>
                  </a:rPr>
                  <a:t>2018·</a:t>
                </a:r>
                <a:r>
                  <a:rPr lang="zh-CN" altLang="zh-CN" b="1" kern="100" dirty="0">
                    <a:solidFill>
                      <a:prstClr val="black"/>
                    </a:solidFill>
                    <a:latin typeface="思源黑体 CN Bold" panose="020B0800000000000000" pitchFamily="34" charset="-122"/>
                    <a:ea typeface="思源黑体 CN Bold" panose="020B0800000000000000" pitchFamily="34" charset="-122"/>
                  </a:rPr>
                  <a:t>孝感市孝南区车站中学初二月考）先化简，再求值：</a:t>
                </a:r>
                <a:endParaRPr lang="en-US" altLang="zh-CN" b="1"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lnSpc>
                    <a:spcPct val="150000"/>
                  </a:lnSpc>
                </a:pPr>
                <a14:m>
                  <m:oMath xmlns:m="http://schemas.openxmlformats.org/officeDocument/2006/math">
                    <m:f>
                      <m:fPr>
                        <m:ctrlPr>
                          <a:rPr lang="zh-CN" altLang="zh-CN" b="1" i="1" kern="100">
                            <a:solidFill>
                              <a:prstClr val="black"/>
                            </a:solidFill>
                            <a:latin typeface="Cambria Math" panose="02040503050406030204" pitchFamily="18" charset="0"/>
                            <a:ea typeface="Cambria Math" panose="02040503050406030204" pitchFamily="18" charset="0"/>
                          </a:rPr>
                        </m:ctrlPr>
                      </m:fPr>
                      <m:num>
                        <m:sSup>
                          <m:sSupPr>
                            <m:ctrlPr>
                              <a:rPr lang="zh-CN" altLang="zh-CN" b="1" i="1" kern="100">
                                <a:solidFill>
                                  <a:prstClr val="black"/>
                                </a:solidFill>
                                <a:latin typeface="Cambria Math" panose="02040503050406030204" pitchFamily="18" charset="0"/>
                                <a:ea typeface="Cambria Math" panose="02040503050406030204" pitchFamily="18" charset="0"/>
                              </a:rPr>
                            </m:ctrlPr>
                          </m:sSupPr>
                          <m:e>
                            <m:r>
                              <a:rPr lang="en-US" altLang="zh-CN" b="1" i="1" kern="100">
                                <a:solidFill>
                                  <a:prstClr val="black"/>
                                </a:solidFill>
                                <a:latin typeface="Cambria Math" panose="02040503050406030204" pitchFamily="18" charset="0"/>
                              </a:rPr>
                              <m:t>𝒂</m:t>
                            </m:r>
                          </m:e>
                          <m:sup>
                            <m:r>
                              <a:rPr lang="en-US" altLang="zh-CN" b="1" i="1" kern="100">
                                <a:solidFill>
                                  <a:prstClr val="black"/>
                                </a:solidFill>
                                <a:latin typeface="Cambria Math" panose="02040503050406030204" pitchFamily="18" charset="0"/>
                              </a:rPr>
                              <m:t>𝟐</m:t>
                            </m:r>
                          </m:sup>
                        </m:sSup>
                        <m:r>
                          <a:rPr lang="en-US" altLang="zh-CN" b="1" i="1" kern="100">
                            <a:solidFill>
                              <a:prstClr val="black"/>
                            </a:solidFill>
                            <a:latin typeface="Cambria Math" panose="02040503050406030204" pitchFamily="18" charset="0"/>
                          </a:rPr>
                          <m:t>−</m:t>
                        </m:r>
                        <m:sSup>
                          <m:sSupPr>
                            <m:ctrlPr>
                              <a:rPr lang="zh-CN" altLang="zh-CN" b="1" i="1" kern="100">
                                <a:solidFill>
                                  <a:prstClr val="black"/>
                                </a:solidFill>
                                <a:latin typeface="Cambria Math" panose="02040503050406030204" pitchFamily="18" charset="0"/>
                                <a:ea typeface="Cambria Math" panose="02040503050406030204" pitchFamily="18" charset="0"/>
                              </a:rPr>
                            </m:ctrlPr>
                          </m:sSupPr>
                          <m:e>
                            <m:r>
                              <a:rPr lang="en-US" altLang="zh-CN" b="1" i="1" kern="100">
                                <a:solidFill>
                                  <a:prstClr val="black"/>
                                </a:solidFill>
                                <a:latin typeface="Cambria Math" panose="02040503050406030204" pitchFamily="18" charset="0"/>
                              </a:rPr>
                              <m:t>𝒃</m:t>
                            </m:r>
                          </m:e>
                          <m:sup>
                            <m:r>
                              <a:rPr lang="en-US" altLang="zh-CN" b="1" i="1" kern="100">
                                <a:solidFill>
                                  <a:prstClr val="black"/>
                                </a:solidFill>
                                <a:latin typeface="Cambria Math" panose="02040503050406030204" pitchFamily="18" charset="0"/>
                              </a:rPr>
                              <m:t>𝟐</m:t>
                            </m:r>
                          </m:sup>
                        </m:sSup>
                      </m:num>
                      <m:den>
                        <m:r>
                          <a:rPr lang="en-US" altLang="zh-CN" b="1" i="1" kern="100">
                            <a:solidFill>
                              <a:prstClr val="black"/>
                            </a:solidFill>
                            <a:latin typeface="Cambria Math" panose="02040503050406030204" pitchFamily="18" charset="0"/>
                          </a:rPr>
                          <m:t>𝒂</m:t>
                        </m:r>
                      </m:den>
                    </m:f>
                    <m:r>
                      <a:rPr lang="en-US" altLang="zh-CN" b="1" i="1" kern="100">
                        <a:solidFill>
                          <a:prstClr val="black"/>
                        </a:solidFill>
                        <a:latin typeface="Cambria Math" panose="02040503050406030204" pitchFamily="18" charset="0"/>
                      </a:rPr>
                      <m:t>÷(</m:t>
                    </m:r>
                    <m:r>
                      <a:rPr lang="en-US" altLang="zh-CN" b="1" i="1" kern="100">
                        <a:solidFill>
                          <a:prstClr val="black"/>
                        </a:solidFill>
                        <a:latin typeface="Cambria Math" panose="02040503050406030204" pitchFamily="18" charset="0"/>
                      </a:rPr>
                      <m:t>𝒂</m:t>
                    </m:r>
                    <m:r>
                      <a:rPr lang="en-US" altLang="zh-CN" b="1" i="1" kern="100">
                        <a:solidFill>
                          <a:prstClr val="black"/>
                        </a:solidFill>
                        <a:latin typeface="Cambria Math" panose="02040503050406030204" pitchFamily="18" charset="0"/>
                      </a:rPr>
                      <m:t>−</m:t>
                    </m:r>
                    <m:f>
                      <m:fPr>
                        <m:ctrlPr>
                          <a:rPr lang="zh-CN" altLang="zh-CN" b="1" i="1" kern="100">
                            <a:solidFill>
                              <a:prstClr val="black"/>
                            </a:solidFill>
                            <a:latin typeface="Cambria Math" panose="02040503050406030204" pitchFamily="18" charset="0"/>
                            <a:ea typeface="Cambria Math" panose="02040503050406030204" pitchFamily="18" charset="0"/>
                          </a:rPr>
                        </m:ctrlPr>
                      </m:fPr>
                      <m:num>
                        <m:r>
                          <a:rPr lang="en-US" altLang="zh-CN" b="1" i="1" kern="100">
                            <a:solidFill>
                              <a:prstClr val="black"/>
                            </a:solidFill>
                            <a:latin typeface="Cambria Math" panose="02040503050406030204" pitchFamily="18" charset="0"/>
                          </a:rPr>
                          <m:t>𝟐</m:t>
                        </m:r>
                        <m:r>
                          <a:rPr lang="en-US" altLang="zh-CN" b="1" i="1" kern="100">
                            <a:solidFill>
                              <a:prstClr val="black"/>
                            </a:solidFill>
                            <a:latin typeface="Cambria Math" panose="02040503050406030204" pitchFamily="18" charset="0"/>
                          </a:rPr>
                          <m:t>𝒂𝒃</m:t>
                        </m:r>
                        <m:r>
                          <a:rPr lang="en-US" altLang="zh-CN" b="1" i="1" kern="100">
                            <a:solidFill>
                              <a:prstClr val="black"/>
                            </a:solidFill>
                            <a:latin typeface="Cambria Math" panose="02040503050406030204" pitchFamily="18" charset="0"/>
                          </a:rPr>
                          <m:t>−</m:t>
                        </m:r>
                        <m:sSup>
                          <m:sSupPr>
                            <m:ctrlPr>
                              <a:rPr lang="zh-CN" altLang="zh-CN" b="1" i="1" kern="100">
                                <a:solidFill>
                                  <a:prstClr val="black"/>
                                </a:solidFill>
                                <a:latin typeface="Cambria Math" panose="02040503050406030204" pitchFamily="18" charset="0"/>
                                <a:ea typeface="Cambria Math" panose="02040503050406030204" pitchFamily="18" charset="0"/>
                              </a:rPr>
                            </m:ctrlPr>
                          </m:sSupPr>
                          <m:e>
                            <m:r>
                              <a:rPr lang="en-US" altLang="zh-CN" b="1" i="1" kern="100">
                                <a:solidFill>
                                  <a:prstClr val="black"/>
                                </a:solidFill>
                                <a:latin typeface="Cambria Math" panose="02040503050406030204" pitchFamily="18" charset="0"/>
                              </a:rPr>
                              <m:t>𝒃</m:t>
                            </m:r>
                          </m:e>
                          <m:sup>
                            <m:r>
                              <a:rPr lang="en-US" altLang="zh-CN" b="1" i="1" kern="100">
                                <a:solidFill>
                                  <a:prstClr val="black"/>
                                </a:solidFill>
                                <a:latin typeface="Cambria Math" panose="02040503050406030204" pitchFamily="18" charset="0"/>
                              </a:rPr>
                              <m:t>𝟐</m:t>
                            </m:r>
                          </m:sup>
                        </m:sSup>
                      </m:num>
                      <m:den>
                        <m:r>
                          <a:rPr lang="en-US" altLang="zh-CN" b="1" i="1" kern="100">
                            <a:solidFill>
                              <a:prstClr val="black"/>
                            </a:solidFill>
                            <a:latin typeface="Cambria Math" panose="02040503050406030204" pitchFamily="18" charset="0"/>
                          </a:rPr>
                          <m:t>𝒂</m:t>
                        </m:r>
                      </m:den>
                    </m:f>
                    <m:r>
                      <a:rPr lang="en-US" altLang="zh-CN" b="1" i="1" kern="100">
                        <a:solidFill>
                          <a:prstClr val="black"/>
                        </a:solidFill>
                        <a:latin typeface="Cambria Math" panose="02040503050406030204" pitchFamily="18" charset="0"/>
                      </a:rPr>
                      <m:t>)</m:t>
                    </m:r>
                  </m:oMath>
                </a14:m>
                <a:r>
                  <a:rPr lang="zh-CN" altLang="zh-CN" b="1" kern="100" dirty="0">
                    <a:solidFill>
                      <a:prstClr val="black"/>
                    </a:solidFill>
                    <a:latin typeface="思源黑体 CN Bold" panose="020B0800000000000000" pitchFamily="34" charset="-122"/>
                    <a:ea typeface="思源黑体 CN Bold" panose="020B0800000000000000" pitchFamily="34" charset="-122"/>
                  </a:rPr>
                  <a:t>，其中</a:t>
                </a:r>
                <a:r>
                  <a:rPr lang="en-US" altLang="zh-CN" b="1" kern="100" dirty="0">
                    <a:solidFill>
                      <a:prstClr val="black"/>
                    </a:solidFill>
                    <a:latin typeface="思源黑体 CN Bold" panose="020B0800000000000000" pitchFamily="34" charset="-122"/>
                    <a:ea typeface="思源黑体 CN Bold" panose="020B0800000000000000" pitchFamily="34" charset="-122"/>
                  </a:rPr>
                  <a:t>a=2+</a:t>
                </a:r>
                <a14:m>
                  <m:oMath xmlns:m="http://schemas.openxmlformats.org/officeDocument/2006/math">
                    <m:rad>
                      <m:radPr>
                        <m:degHide m:val="on"/>
                        <m:ctrlPr>
                          <a:rPr lang="zh-CN" altLang="zh-CN" b="1" i="1" kern="100">
                            <a:solidFill>
                              <a:prstClr val="black"/>
                            </a:solidFill>
                            <a:latin typeface="Cambria Math" panose="02040503050406030204" pitchFamily="18" charset="0"/>
                            <a:ea typeface="Cambria Math" panose="02040503050406030204" pitchFamily="18" charset="0"/>
                          </a:rPr>
                        </m:ctrlPr>
                      </m:radPr>
                      <m:deg/>
                      <m:e>
                        <m:r>
                          <a:rPr lang="en-US" altLang="zh-CN" b="1" i="1" kern="100">
                            <a:solidFill>
                              <a:prstClr val="black"/>
                            </a:solidFill>
                            <a:latin typeface="Cambria Math" panose="02040503050406030204" pitchFamily="18" charset="0"/>
                          </a:rPr>
                          <m:t>𝟑</m:t>
                        </m:r>
                      </m:e>
                    </m:rad>
                  </m:oMath>
                </a14:m>
                <a:r>
                  <a:rPr lang="zh-CN" altLang="zh-CN" b="1" kern="100" dirty="0">
                    <a:solidFill>
                      <a:prstClr val="black"/>
                    </a:solidFill>
                    <a:latin typeface="思源黑体 CN Bold" panose="020B0800000000000000" pitchFamily="34" charset="-122"/>
                    <a:ea typeface="思源黑体 CN Bold" panose="020B0800000000000000" pitchFamily="34" charset="-122"/>
                  </a:rPr>
                  <a:t>，</a:t>
                </a:r>
                <a:r>
                  <a:rPr lang="en-US" altLang="zh-CN" b="1" kern="100" dirty="0">
                    <a:solidFill>
                      <a:prstClr val="black"/>
                    </a:solidFill>
                    <a:latin typeface="思源黑体 CN Bold" panose="020B0800000000000000" pitchFamily="34" charset="-122"/>
                    <a:ea typeface="思源黑体 CN Bold" panose="020B0800000000000000" pitchFamily="34" charset="-122"/>
                  </a:rPr>
                  <a:t>b=2-</a:t>
                </a:r>
                <a14:m>
                  <m:oMath xmlns:m="http://schemas.openxmlformats.org/officeDocument/2006/math">
                    <m:rad>
                      <m:radPr>
                        <m:degHide m:val="on"/>
                        <m:ctrlPr>
                          <a:rPr lang="zh-CN" altLang="zh-CN" b="1" i="1" kern="100">
                            <a:solidFill>
                              <a:prstClr val="black"/>
                            </a:solidFill>
                            <a:latin typeface="Cambria Math" panose="02040503050406030204" pitchFamily="18" charset="0"/>
                            <a:ea typeface="Cambria Math" panose="02040503050406030204" pitchFamily="18" charset="0"/>
                          </a:rPr>
                        </m:ctrlPr>
                      </m:radPr>
                      <m:deg/>
                      <m:e>
                        <m:r>
                          <a:rPr lang="en-US" altLang="zh-CN" b="1" i="1" kern="100">
                            <a:solidFill>
                              <a:prstClr val="black"/>
                            </a:solidFill>
                            <a:latin typeface="Cambria Math" panose="02040503050406030204" pitchFamily="18" charset="0"/>
                          </a:rPr>
                          <m:t>𝟑</m:t>
                        </m:r>
                      </m:e>
                    </m:rad>
                  </m:oMath>
                </a14:m>
                <a:r>
                  <a:rPr lang="zh-CN" altLang="zh-CN" b="1" kern="100" dirty="0">
                    <a:solidFill>
                      <a:prstClr val="black"/>
                    </a:solidFill>
                    <a:latin typeface="思源黑体 CN Bold" panose="020B0800000000000000" pitchFamily="34" charset="-122"/>
                    <a:ea typeface="思源黑体 CN Bold" panose="020B0800000000000000" pitchFamily="34" charset="-122"/>
                  </a:rPr>
                  <a:t>．</a:t>
                </a:r>
                <a:endParaRPr lang="zh-CN" altLang="zh-CN" kern="1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1" name="矩形 10">
                <a:extLst>
                  <a:ext uri="{FF2B5EF4-FFF2-40B4-BE49-F238E27FC236}">
                    <a16:creationId xmlns:a16="http://schemas.microsoft.com/office/drawing/2014/main" id="{C162CFD6-B6C3-4CD7-8EB5-25EB21A6E964}"/>
                  </a:ext>
                </a:extLst>
              </p:cNvPr>
              <p:cNvSpPr>
                <a:spLocks noRot="1" noChangeAspect="1" noMove="1" noResize="1" noEditPoints="1" noAdjustHandles="1" noChangeArrowheads="1" noChangeShapeType="1" noTextEdit="1"/>
              </p:cNvSpPr>
              <p:nvPr/>
            </p:nvSpPr>
            <p:spPr>
              <a:xfrm>
                <a:off x="1252779" y="4361110"/>
                <a:ext cx="7894784" cy="1169936"/>
              </a:xfrm>
              <a:prstGeom prst="rect">
                <a:avLst/>
              </a:prstGeom>
              <a:blipFill>
                <a:blip r:embed="rId7"/>
                <a:stretch>
                  <a:fillRect l="-695" b="-52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0FD5D4CA-9FE2-4741-911E-80507D59FD8F}"/>
                  </a:ext>
                </a:extLst>
              </p:cNvPr>
              <p:cNvSpPr/>
              <p:nvPr/>
            </p:nvSpPr>
            <p:spPr>
              <a:xfrm>
                <a:off x="8081124" y="4408110"/>
                <a:ext cx="4572000" cy="1122936"/>
              </a:xfrm>
              <a:prstGeom prst="rect">
                <a:avLst/>
              </a:prstGeom>
            </p:spPr>
            <p:txBody>
              <a:bodyPr>
                <a:spAutoFit/>
              </a:bodyPr>
              <a:lstStyle/>
              <a:p>
                <a:pPr defTabSz="685800" fontAlgn="ctr"/>
                <a:r>
                  <a:rPr lang="zh-CN" altLang="zh-CN" sz="1400" b="1" kern="100" dirty="0">
                    <a:solidFill>
                      <a:srgbClr val="FF0000"/>
                    </a:solidFill>
                    <a:latin typeface="思源黑体 CN Bold" panose="020B0800000000000000" pitchFamily="34" charset="-122"/>
                    <a:ea typeface="思源黑体 CN Bold" panose="020B0800000000000000" pitchFamily="34" charset="-122"/>
                  </a:rPr>
                  <a:t>【详解】</a:t>
                </a:r>
                <a:endParaRPr lang="zh-CN" altLang="zh-CN" sz="14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spcBef>
                    <a:spcPts val="525"/>
                  </a:spcBef>
                </a:pPr>
                <a:r>
                  <a:rPr lang="zh-CN" altLang="zh-CN" sz="1400" kern="100" dirty="0">
                    <a:solidFill>
                      <a:srgbClr val="FF0000"/>
                    </a:solidFill>
                    <a:latin typeface="思源黑体 CN Bold" panose="020B0800000000000000" pitchFamily="34" charset="-122"/>
                    <a:ea typeface="思源黑体 CN Bold" panose="020B0800000000000000" pitchFamily="34" charset="-122"/>
                  </a:rPr>
                  <a:t>原式＝</a:t>
                </a:r>
                <a14:m>
                  <m:oMath xmlns:m="http://schemas.openxmlformats.org/officeDocument/2006/math">
                    <m:f>
                      <m:fPr>
                        <m:ctrlPr>
                          <a:rPr lang="zh-CN" altLang="zh-CN" sz="1400" i="1" kern="100">
                            <a:solidFill>
                              <a:srgbClr val="FF0000"/>
                            </a:solidFill>
                            <a:latin typeface="Cambria Math" panose="02040503050406030204" pitchFamily="18" charset="0"/>
                            <a:ea typeface="Cambria Math" panose="02040503050406030204" pitchFamily="18" charset="0"/>
                          </a:rPr>
                        </m:ctrlPr>
                      </m:fPr>
                      <m:num>
                        <m:d>
                          <m:dPr>
                            <m:ctrlPr>
                              <a:rPr lang="zh-CN" altLang="zh-CN" sz="1400" i="1" kern="100">
                                <a:solidFill>
                                  <a:srgbClr val="FF0000"/>
                                </a:solidFill>
                                <a:latin typeface="Cambria Math" panose="02040503050406030204" pitchFamily="18" charset="0"/>
                                <a:ea typeface="Cambria Math" panose="02040503050406030204" pitchFamily="18" charset="0"/>
                              </a:rPr>
                            </m:ctrlPr>
                          </m:dPr>
                          <m:e>
                            <m:r>
                              <a:rPr lang="en-US" altLang="zh-CN" sz="1400" i="1" kern="100">
                                <a:solidFill>
                                  <a:srgbClr val="FF0000"/>
                                </a:solidFill>
                                <a:latin typeface="Cambria Math" panose="02040503050406030204" pitchFamily="18" charset="0"/>
                              </a:rPr>
                              <m:t>𝑎</m:t>
                            </m:r>
                            <m:r>
                              <a:rPr lang="en-US" altLang="zh-CN" sz="1400" i="1" kern="100">
                                <a:solidFill>
                                  <a:srgbClr val="FF0000"/>
                                </a:solidFill>
                                <a:latin typeface="Cambria Math" panose="02040503050406030204" pitchFamily="18" charset="0"/>
                              </a:rPr>
                              <m:t>+</m:t>
                            </m:r>
                            <m:r>
                              <a:rPr lang="en-US" altLang="zh-CN" sz="1400" i="1" kern="100">
                                <a:solidFill>
                                  <a:srgbClr val="FF0000"/>
                                </a:solidFill>
                                <a:latin typeface="Cambria Math" panose="02040503050406030204" pitchFamily="18" charset="0"/>
                              </a:rPr>
                              <m:t>𝑏</m:t>
                            </m:r>
                          </m:e>
                        </m:d>
                        <m:d>
                          <m:dPr>
                            <m:ctrlPr>
                              <a:rPr lang="zh-CN" altLang="zh-CN" sz="1400" i="1" kern="100">
                                <a:solidFill>
                                  <a:srgbClr val="FF0000"/>
                                </a:solidFill>
                                <a:latin typeface="Cambria Math" panose="02040503050406030204" pitchFamily="18" charset="0"/>
                                <a:ea typeface="Cambria Math" panose="02040503050406030204" pitchFamily="18" charset="0"/>
                              </a:rPr>
                            </m:ctrlPr>
                          </m:dPr>
                          <m:e>
                            <m:r>
                              <a:rPr lang="en-US" altLang="zh-CN" sz="1400" i="1" kern="100">
                                <a:solidFill>
                                  <a:srgbClr val="FF0000"/>
                                </a:solidFill>
                                <a:latin typeface="Cambria Math" panose="02040503050406030204" pitchFamily="18" charset="0"/>
                              </a:rPr>
                              <m:t>𝑎</m:t>
                            </m:r>
                            <m:r>
                              <a:rPr lang="en-US" altLang="zh-CN" sz="1400" i="1" kern="100">
                                <a:solidFill>
                                  <a:srgbClr val="FF0000"/>
                                </a:solidFill>
                                <a:latin typeface="Cambria Math" panose="02040503050406030204" pitchFamily="18" charset="0"/>
                              </a:rPr>
                              <m:t>−</m:t>
                            </m:r>
                            <m:r>
                              <a:rPr lang="en-US" altLang="zh-CN" sz="1400" i="1" kern="100">
                                <a:solidFill>
                                  <a:srgbClr val="FF0000"/>
                                </a:solidFill>
                                <a:latin typeface="Cambria Math" panose="02040503050406030204" pitchFamily="18" charset="0"/>
                              </a:rPr>
                              <m:t>𝑏</m:t>
                            </m:r>
                          </m:e>
                        </m:d>
                      </m:num>
                      <m:den>
                        <m:r>
                          <a:rPr lang="en-US" altLang="zh-CN" sz="1400" i="1" kern="100">
                            <a:solidFill>
                              <a:srgbClr val="FF0000"/>
                            </a:solidFill>
                            <a:latin typeface="Cambria Math" panose="02040503050406030204" pitchFamily="18" charset="0"/>
                          </a:rPr>
                          <m:t>𝑎</m:t>
                        </m:r>
                      </m:den>
                    </m:f>
                    <m:r>
                      <a:rPr lang="en-US" altLang="zh-CN" sz="1400" i="1" kern="100">
                        <a:solidFill>
                          <a:srgbClr val="FF0000"/>
                        </a:solidFill>
                        <a:latin typeface="Cambria Math" panose="02040503050406030204" pitchFamily="18" charset="0"/>
                      </a:rPr>
                      <m:t>·</m:t>
                    </m:r>
                    <m:f>
                      <m:fPr>
                        <m:ctrlPr>
                          <a:rPr lang="zh-CN" altLang="zh-CN" sz="1400" i="1" kern="100">
                            <a:solidFill>
                              <a:srgbClr val="FF0000"/>
                            </a:solidFill>
                            <a:latin typeface="Cambria Math" panose="02040503050406030204" pitchFamily="18" charset="0"/>
                            <a:ea typeface="Cambria Math" panose="02040503050406030204" pitchFamily="18" charset="0"/>
                          </a:rPr>
                        </m:ctrlPr>
                      </m:fPr>
                      <m:num>
                        <m:r>
                          <a:rPr lang="en-US" altLang="zh-CN" sz="1400" i="1" kern="100">
                            <a:solidFill>
                              <a:srgbClr val="FF0000"/>
                            </a:solidFill>
                            <a:latin typeface="Cambria Math" panose="02040503050406030204" pitchFamily="18" charset="0"/>
                          </a:rPr>
                          <m:t>𝑎</m:t>
                        </m:r>
                      </m:num>
                      <m:den>
                        <m:sSup>
                          <m:sSupPr>
                            <m:ctrlPr>
                              <a:rPr lang="zh-CN" altLang="zh-CN" sz="1400" i="1" kern="100">
                                <a:solidFill>
                                  <a:srgbClr val="FF0000"/>
                                </a:solidFill>
                                <a:latin typeface="Cambria Math" panose="02040503050406030204" pitchFamily="18" charset="0"/>
                                <a:ea typeface="Cambria Math" panose="02040503050406030204" pitchFamily="18" charset="0"/>
                              </a:rPr>
                            </m:ctrlPr>
                          </m:sSupPr>
                          <m:e>
                            <m:d>
                              <m:dPr>
                                <m:ctrlPr>
                                  <a:rPr lang="zh-CN" altLang="zh-CN" sz="1400" i="1" kern="100">
                                    <a:solidFill>
                                      <a:srgbClr val="FF0000"/>
                                    </a:solidFill>
                                    <a:latin typeface="Cambria Math" panose="02040503050406030204" pitchFamily="18" charset="0"/>
                                    <a:ea typeface="Cambria Math" panose="02040503050406030204" pitchFamily="18" charset="0"/>
                                  </a:rPr>
                                </m:ctrlPr>
                              </m:dPr>
                              <m:e>
                                <m:r>
                                  <a:rPr lang="en-US" altLang="zh-CN" sz="1400" i="1" kern="100">
                                    <a:solidFill>
                                      <a:srgbClr val="FF0000"/>
                                    </a:solidFill>
                                    <a:latin typeface="Cambria Math" panose="02040503050406030204" pitchFamily="18" charset="0"/>
                                  </a:rPr>
                                  <m:t>𝑎</m:t>
                                </m:r>
                                <m:r>
                                  <a:rPr lang="en-US" altLang="zh-CN" sz="1400" i="1" kern="100">
                                    <a:solidFill>
                                      <a:srgbClr val="FF0000"/>
                                    </a:solidFill>
                                    <a:latin typeface="Cambria Math" panose="02040503050406030204" pitchFamily="18" charset="0"/>
                                  </a:rPr>
                                  <m:t>−</m:t>
                                </m:r>
                                <m:r>
                                  <a:rPr lang="en-US" altLang="zh-CN" sz="1400" i="1" kern="100">
                                    <a:solidFill>
                                      <a:srgbClr val="FF0000"/>
                                    </a:solidFill>
                                    <a:latin typeface="Cambria Math" panose="02040503050406030204" pitchFamily="18" charset="0"/>
                                  </a:rPr>
                                  <m:t>𝑏</m:t>
                                </m:r>
                              </m:e>
                            </m:d>
                          </m:e>
                          <m:sup>
                            <m:r>
                              <a:rPr lang="en-US" altLang="zh-CN" sz="1400" i="1" kern="100">
                                <a:solidFill>
                                  <a:srgbClr val="FF0000"/>
                                </a:solidFill>
                                <a:latin typeface="Cambria Math" panose="02040503050406030204" pitchFamily="18" charset="0"/>
                              </a:rPr>
                              <m:t>2</m:t>
                            </m:r>
                          </m:sup>
                        </m:sSup>
                      </m:den>
                    </m:f>
                  </m:oMath>
                </a14:m>
                <a:r>
                  <a:rPr lang="en-US" altLang="zh-CN" sz="1400" kern="1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f>
                      <m:fPr>
                        <m:ctrlPr>
                          <a:rPr lang="zh-CN" altLang="zh-CN" sz="1400" i="1" kern="100">
                            <a:solidFill>
                              <a:srgbClr val="FF0000"/>
                            </a:solidFill>
                            <a:latin typeface="Cambria Math" panose="02040503050406030204" pitchFamily="18" charset="0"/>
                            <a:ea typeface="Cambria Math" panose="02040503050406030204" pitchFamily="18" charset="0"/>
                          </a:rPr>
                        </m:ctrlPr>
                      </m:fPr>
                      <m:num>
                        <m:r>
                          <a:rPr lang="en-US" altLang="zh-CN" sz="1400" i="1" kern="100">
                            <a:solidFill>
                              <a:srgbClr val="FF0000"/>
                            </a:solidFill>
                            <a:latin typeface="Cambria Math" panose="02040503050406030204" pitchFamily="18" charset="0"/>
                          </a:rPr>
                          <m:t>𝑎</m:t>
                        </m:r>
                        <m:r>
                          <a:rPr lang="en-US" altLang="zh-CN" sz="1400" i="1" kern="100">
                            <a:solidFill>
                              <a:srgbClr val="FF0000"/>
                            </a:solidFill>
                            <a:latin typeface="Cambria Math" panose="02040503050406030204" pitchFamily="18" charset="0"/>
                          </a:rPr>
                          <m:t>+</m:t>
                        </m:r>
                        <m:r>
                          <a:rPr lang="en-US" altLang="zh-CN" sz="1400" i="1" kern="100">
                            <a:solidFill>
                              <a:srgbClr val="FF0000"/>
                            </a:solidFill>
                            <a:latin typeface="Cambria Math" panose="02040503050406030204" pitchFamily="18" charset="0"/>
                          </a:rPr>
                          <m:t>𝑏</m:t>
                        </m:r>
                      </m:num>
                      <m:den>
                        <m:r>
                          <a:rPr lang="en-US" altLang="zh-CN" sz="1400" i="1" kern="100">
                            <a:solidFill>
                              <a:srgbClr val="FF0000"/>
                            </a:solidFill>
                            <a:latin typeface="Cambria Math" panose="02040503050406030204" pitchFamily="18" charset="0"/>
                          </a:rPr>
                          <m:t>𝑎</m:t>
                        </m:r>
                        <m:r>
                          <a:rPr lang="en-US" altLang="zh-CN" sz="1400" i="1" kern="100">
                            <a:solidFill>
                              <a:srgbClr val="FF0000"/>
                            </a:solidFill>
                            <a:latin typeface="Cambria Math" panose="02040503050406030204" pitchFamily="18" charset="0"/>
                          </a:rPr>
                          <m:t>−</m:t>
                        </m:r>
                        <m:r>
                          <a:rPr lang="en-US" altLang="zh-CN" sz="1400" i="1" kern="100">
                            <a:solidFill>
                              <a:srgbClr val="FF0000"/>
                            </a:solidFill>
                            <a:latin typeface="Cambria Math" panose="02040503050406030204" pitchFamily="18" charset="0"/>
                          </a:rPr>
                          <m:t>𝑏</m:t>
                        </m:r>
                      </m:den>
                    </m:f>
                  </m:oMath>
                </a14:m>
                <a:r>
                  <a:rPr lang="zh-CN" altLang="zh-CN" sz="14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400" kern="100" dirty="0">
                  <a:solidFill>
                    <a:prstClr val="black"/>
                  </a:solidFill>
                  <a:latin typeface="思源黑体 CN Bold" panose="020B0800000000000000" pitchFamily="34" charset="-122"/>
                  <a:ea typeface="思源黑体 CN Bold" panose="020B0800000000000000" pitchFamily="34" charset="-122"/>
                </a:endParaRPr>
              </a:p>
              <a:p>
                <a:pPr defTabSz="685800" fontAlgn="ctr">
                  <a:spcBef>
                    <a:spcPts val="525"/>
                  </a:spcBef>
                </a:pPr>
                <a:r>
                  <a:rPr lang="zh-CN" altLang="zh-CN" sz="1400" kern="100" dirty="0">
                    <a:solidFill>
                      <a:srgbClr val="FF0000"/>
                    </a:solidFill>
                    <a:latin typeface="思源黑体 CN Bold" panose="020B0800000000000000" pitchFamily="34" charset="-122"/>
                    <a:ea typeface="思源黑体 CN Bold" panose="020B0800000000000000" pitchFamily="34" charset="-122"/>
                  </a:rPr>
                  <a:t>当</a:t>
                </a:r>
                <a:r>
                  <a:rPr lang="en-US" altLang="zh-CN" sz="1400" kern="100" dirty="0">
                    <a:solidFill>
                      <a:srgbClr val="FF0000"/>
                    </a:solidFill>
                    <a:latin typeface="思源黑体 CN Bold" panose="020B0800000000000000" pitchFamily="34" charset="-122"/>
                    <a:ea typeface="思源黑体 CN Bold" panose="020B0800000000000000" pitchFamily="34" charset="-122"/>
                  </a:rPr>
                  <a:t>a=2+</a:t>
                </a:r>
                <a14:m>
                  <m:oMath xmlns:m="http://schemas.openxmlformats.org/officeDocument/2006/math">
                    <m:rad>
                      <m:radPr>
                        <m:degHide m:val="on"/>
                        <m:ctrlPr>
                          <a:rPr lang="zh-CN" altLang="zh-CN" sz="1400" i="1" kern="100">
                            <a:solidFill>
                              <a:srgbClr val="FF0000"/>
                            </a:solidFill>
                            <a:latin typeface="Cambria Math" panose="02040503050406030204" pitchFamily="18" charset="0"/>
                            <a:ea typeface="Cambria Math" panose="02040503050406030204" pitchFamily="18" charset="0"/>
                          </a:rPr>
                        </m:ctrlPr>
                      </m:radPr>
                      <m:deg/>
                      <m:e>
                        <m:r>
                          <a:rPr lang="en-US" altLang="zh-CN" sz="1400" i="1" kern="100">
                            <a:solidFill>
                              <a:srgbClr val="FF0000"/>
                            </a:solidFill>
                            <a:latin typeface="Cambria Math" panose="02040503050406030204" pitchFamily="18" charset="0"/>
                          </a:rPr>
                          <m:t>3</m:t>
                        </m:r>
                      </m:e>
                    </m:rad>
                  </m:oMath>
                </a14:m>
                <a:r>
                  <a:rPr lang="en-US" altLang="zh-CN" sz="1400" kern="100" dirty="0">
                    <a:solidFill>
                      <a:srgbClr val="FF0000"/>
                    </a:solidFill>
                    <a:latin typeface="思源黑体 CN Bold" panose="020B0800000000000000" pitchFamily="34" charset="-122"/>
                    <a:ea typeface="思源黑体 CN Bold" panose="020B0800000000000000" pitchFamily="34" charset="-122"/>
                  </a:rPr>
                  <a:t> </a:t>
                </a:r>
                <a:r>
                  <a:rPr lang="zh-CN" altLang="zh-CN" sz="1400" kern="100" dirty="0">
                    <a:solidFill>
                      <a:srgbClr val="FF0000"/>
                    </a:solidFill>
                    <a:latin typeface="思源黑体 CN Bold" panose="020B0800000000000000" pitchFamily="34" charset="-122"/>
                    <a:ea typeface="思源黑体 CN Bold" panose="020B0800000000000000" pitchFamily="34" charset="-122"/>
                  </a:rPr>
                  <a:t>，</a:t>
                </a:r>
                <a:r>
                  <a:rPr lang="en-US" altLang="zh-CN" sz="1400" kern="100" dirty="0">
                    <a:solidFill>
                      <a:srgbClr val="FF0000"/>
                    </a:solidFill>
                    <a:latin typeface="思源黑体 CN Bold" panose="020B0800000000000000" pitchFamily="34" charset="-122"/>
                    <a:ea typeface="思源黑体 CN Bold" panose="020B0800000000000000" pitchFamily="34" charset="-122"/>
                  </a:rPr>
                  <a:t>b=2-</a:t>
                </a:r>
                <a14:m>
                  <m:oMath xmlns:m="http://schemas.openxmlformats.org/officeDocument/2006/math">
                    <m:rad>
                      <m:radPr>
                        <m:degHide m:val="on"/>
                        <m:ctrlPr>
                          <a:rPr lang="zh-CN" altLang="zh-CN" sz="1400" i="1" kern="100">
                            <a:solidFill>
                              <a:srgbClr val="FF0000"/>
                            </a:solidFill>
                            <a:latin typeface="Cambria Math" panose="02040503050406030204" pitchFamily="18" charset="0"/>
                            <a:ea typeface="Cambria Math" panose="02040503050406030204" pitchFamily="18" charset="0"/>
                          </a:rPr>
                        </m:ctrlPr>
                      </m:radPr>
                      <m:deg/>
                      <m:e>
                        <m:r>
                          <a:rPr lang="en-US" altLang="zh-CN" sz="1400" i="1" kern="100">
                            <a:solidFill>
                              <a:srgbClr val="FF0000"/>
                            </a:solidFill>
                            <a:latin typeface="Cambria Math" panose="02040503050406030204" pitchFamily="18" charset="0"/>
                          </a:rPr>
                          <m:t>3</m:t>
                        </m:r>
                      </m:e>
                    </m:rad>
                  </m:oMath>
                </a14:m>
                <a:r>
                  <a:rPr lang="zh-CN" altLang="zh-CN" sz="1400" kern="100" dirty="0">
                    <a:solidFill>
                      <a:srgbClr val="FF0000"/>
                    </a:solidFill>
                    <a:latin typeface="思源黑体 CN Bold" panose="020B0800000000000000" pitchFamily="34" charset="-122"/>
                    <a:ea typeface="思源黑体 CN Bold" panose="020B0800000000000000" pitchFamily="34" charset="-122"/>
                  </a:rPr>
                  <a:t>时，原式＝</a:t>
                </a:r>
                <a14:m>
                  <m:oMath xmlns:m="http://schemas.openxmlformats.org/officeDocument/2006/math">
                    <m:f>
                      <m:fPr>
                        <m:ctrlPr>
                          <a:rPr lang="zh-CN" altLang="zh-CN" sz="1400" i="1" kern="100">
                            <a:solidFill>
                              <a:srgbClr val="FF0000"/>
                            </a:solidFill>
                            <a:latin typeface="Cambria Math" panose="02040503050406030204" pitchFamily="18" charset="0"/>
                            <a:ea typeface="Cambria Math" panose="02040503050406030204" pitchFamily="18" charset="0"/>
                          </a:rPr>
                        </m:ctrlPr>
                      </m:fPr>
                      <m:num>
                        <m:r>
                          <a:rPr lang="en-US" altLang="zh-CN" sz="1400" i="1" kern="100">
                            <a:solidFill>
                              <a:srgbClr val="FF0000"/>
                            </a:solidFill>
                            <a:latin typeface="Cambria Math" panose="02040503050406030204" pitchFamily="18" charset="0"/>
                          </a:rPr>
                          <m:t>4</m:t>
                        </m:r>
                      </m:num>
                      <m:den>
                        <m:r>
                          <a:rPr lang="en-US" altLang="zh-CN" sz="1400" i="1" kern="100">
                            <a:solidFill>
                              <a:srgbClr val="FF0000"/>
                            </a:solidFill>
                            <a:latin typeface="Cambria Math" panose="02040503050406030204" pitchFamily="18" charset="0"/>
                          </a:rPr>
                          <m:t>2</m:t>
                        </m:r>
                        <m:rad>
                          <m:radPr>
                            <m:degHide m:val="on"/>
                            <m:ctrlPr>
                              <a:rPr lang="zh-CN" altLang="zh-CN" sz="1400" i="1" kern="100">
                                <a:solidFill>
                                  <a:srgbClr val="FF0000"/>
                                </a:solidFill>
                                <a:latin typeface="Cambria Math" panose="02040503050406030204" pitchFamily="18" charset="0"/>
                                <a:ea typeface="Cambria Math" panose="02040503050406030204" pitchFamily="18" charset="0"/>
                              </a:rPr>
                            </m:ctrlPr>
                          </m:radPr>
                          <m:deg/>
                          <m:e>
                            <m:r>
                              <a:rPr lang="en-US" altLang="zh-CN" sz="1400" i="1" kern="100">
                                <a:solidFill>
                                  <a:srgbClr val="FF0000"/>
                                </a:solidFill>
                                <a:latin typeface="Cambria Math" panose="02040503050406030204" pitchFamily="18" charset="0"/>
                              </a:rPr>
                              <m:t>3</m:t>
                            </m:r>
                          </m:e>
                        </m:rad>
                      </m:den>
                    </m:f>
                  </m:oMath>
                </a14:m>
                <a:r>
                  <a:rPr lang="en-US" altLang="zh-CN" sz="1400" kern="1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f>
                      <m:fPr>
                        <m:ctrlPr>
                          <a:rPr lang="zh-CN" altLang="zh-CN" sz="1400" i="1" kern="100">
                            <a:solidFill>
                              <a:srgbClr val="FF0000"/>
                            </a:solidFill>
                            <a:latin typeface="Cambria Math" panose="02040503050406030204" pitchFamily="18" charset="0"/>
                            <a:ea typeface="Cambria Math" panose="02040503050406030204" pitchFamily="18" charset="0"/>
                          </a:rPr>
                        </m:ctrlPr>
                      </m:fPr>
                      <m:num>
                        <m:r>
                          <a:rPr lang="en-US" altLang="zh-CN" sz="1400" i="1" kern="100">
                            <a:solidFill>
                              <a:srgbClr val="FF0000"/>
                            </a:solidFill>
                            <a:latin typeface="Cambria Math" panose="02040503050406030204" pitchFamily="18" charset="0"/>
                          </a:rPr>
                          <m:t>2</m:t>
                        </m:r>
                        <m:rad>
                          <m:radPr>
                            <m:degHide m:val="on"/>
                            <m:ctrlPr>
                              <a:rPr lang="zh-CN" altLang="zh-CN" sz="1400" i="1" kern="100">
                                <a:solidFill>
                                  <a:srgbClr val="FF0000"/>
                                </a:solidFill>
                                <a:latin typeface="Cambria Math" panose="02040503050406030204" pitchFamily="18" charset="0"/>
                                <a:ea typeface="Cambria Math" panose="02040503050406030204" pitchFamily="18" charset="0"/>
                              </a:rPr>
                            </m:ctrlPr>
                          </m:radPr>
                          <m:deg/>
                          <m:e>
                            <m:r>
                              <a:rPr lang="en-US" altLang="zh-CN" sz="1400" i="1" kern="100">
                                <a:solidFill>
                                  <a:srgbClr val="FF0000"/>
                                </a:solidFill>
                                <a:latin typeface="Cambria Math" panose="02040503050406030204" pitchFamily="18" charset="0"/>
                              </a:rPr>
                              <m:t>3</m:t>
                            </m:r>
                          </m:e>
                        </m:rad>
                      </m:num>
                      <m:den>
                        <m:r>
                          <a:rPr lang="en-US" altLang="zh-CN" sz="1400" i="1" kern="100">
                            <a:solidFill>
                              <a:srgbClr val="FF0000"/>
                            </a:solidFill>
                            <a:latin typeface="Cambria Math" panose="02040503050406030204" pitchFamily="18" charset="0"/>
                          </a:rPr>
                          <m:t>3</m:t>
                        </m:r>
                      </m:den>
                    </m:f>
                  </m:oMath>
                </a14:m>
                <a:r>
                  <a:rPr lang="en-US" altLang="zh-CN" sz="1400" kern="100" dirty="0">
                    <a:solidFill>
                      <a:srgbClr val="FF0000"/>
                    </a:solidFill>
                    <a:latin typeface="思源黑体 CN Bold" panose="020B0800000000000000" pitchFamily="34" charset="-122"/>
                    <a:ea typeface="思源黑体 CN Bold" panose="020B0800000000000000" pitchFamily="34" charset="-122"/>
                  </a:rPr>
                  <a:t>.</a:t>
                </a:r>
                <a:endParaRPr lang="zh-CN" altLang="zh-CN" sz="1400" kern="1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3" name="矩形 12">
                <a:extLst>
                  <a:ext uri="{FF2B5EF4-FFF2-40B4-BE49-F238E27FC236}">
                    <a16:creationId xmlns:a16="http://schemas.microsoft.com/office/drawing/2014/main" id="{0FD5D4CA-9FE2-4741-911E-80507D59FD8F}"/>
                  </a:ext>
                </a:extLst>
              </p:cNvPr>
              <p:cNvSpPr>
                <a:spLocks noRot="1" noChangeAspect="1" noMove="1" noResize="1" noEditPoints="1" noAdjustHandles="1" noChangeArrowheads="1" noChangeShapeType="1" noTextEdit="1"/>
              </p:cNvSpPr>
              <p:nvPr/>
            </p:nvSpPr>
            <p:spPr>
              <a:xfrm>
                <a:off x="8081124" y="4408110"/>
                <a:ext cx="4572000" cy="1122936"/>
              </a:xfrm>
              <a:prstGeom prst="rect">
                <a:avLst/>
              </a:prstGeom>
              <a:blipFill>
                <a:blip r:embed="rId8"/>
                <a:stretch>
                  <a:fillRect l="-400" t="-108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07325536"/>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a:extLst>
              <a:ext uri="{FF2B5EF4-FFF2-40B4-BE49-F238E27FC236}">
                <a16:creationId xmlns:a16="http://schemas.microsoft.com/office/drawing/2014/main" id="{75D6B0B1-28CD-452A-8CD4-2F1B65BB4DEF}"/>
              </a:ext>
            </a:extLst>
          </p:cNvPr>
          <p:cNvGrpSpPr/>
          <p:nvPr/>
        </p:nvGrpSpPr>
        <p:grpSpPr>
          <a:xfrm flipH="1">
            <a:off x="0" y="-11113"/>
            <a:ext cx="12192000" cy="6880226"/>
            <a:chOff x="0" y="-11113"/>
            <a:chExt cx="12192000" cy="6880226"/>
          </a:xfrm>
        </p:grpSpPr>
        <p:pic>
          <p:nvPicPr>
            <p:cNvPr id="34" name="Picture 2" descr="读书，读书，学习">
              <a:extLst>
                <a:ext uri="{FF2B5EF4-FFF2-40B4-BE49-F238E27FC236}">
                  <a16:creationId xmlns:a16="http://schemas.microsoft.com/office/drawing/2014/main" id="{4E1B8A83-42BE-48EF-AEBC-FAE8F968EF1B}"/>
                </a:ext>
              </a:extLst>
            </p:cNvPr>
            <p:cNvPicPr>
              <a:picLocks noChangeAspect="1" noChangeArrowheads="1"/>
            </p:cNvPicPr>
            <p:nvPr/>
          </p:nvPicPr>
          <p:blipFill rotWithShape="1">
            <a:blip r:embed="rId9">
              <a:extLst>
                <a:ext uri="{BEBA8EAE-BF5A-486C-A8C5-ECC9F3942E4B}">
                  <a14:imgProps xmlns:a14="http://schemas.microsoft.com/office/drawing/2010/main">
                    <a14:imgLayer r:embed="rId10">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读书，读书，学习">
              <a:extLst>
                <a:ext uri="{FF2B5EF4-FFF2-40B4-BE49-F238E27FC236}">
                  <a16:creationId xmlns:a16="http://schemas.microsoft.com/office/drawing/2014/main" id="{85F3EFD5-1C07-4FCE-A9B4-8EFF48EC3011}"/>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grpSp>
      <p:sp>
        <p:nvSpPr>
          <p:cNvPr id="75" name="Rectangle 84">
            <a:extLst>
              <a:ext uri="{FF2B5EF4-FFF2-40B4-BE49-F238E27FC236}">
                <a16:creationId xmlns:a16="http://schemas.microsoft.com/office/drawing/2014/main" id="{8F74C72D-C1B9-4CFD-8F92-DFA5F570A6B3}"/>
              </a:ext>
            </a:extLst>
          </p:cNvPr>
          <p:cNvSpPr>
            <a:spLocks noChangeArrowheads="1"/>
          </p:cNvSpPr>
          <p:nvPr/>
        </p:nvSpPr>
        <p:spPr bwMode="auto">
          <a:xfrm>
            <a:off x="5076781" y="-11113"/>
            <a:ext cx="6634048"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41" name="文本框 38">
            <a:extLst>
              <a:ext uri="{FF2B5EF4-FFF2-40B4-BE49-F238E27FC236}">
                <a16:creationId xmlns:a16="http://schemas.microsoft.com/office/drawing/2014/main" id="{1B94F518-BF4A-4D3E-A694-31DAC5977B50}"/>
              </a:ext>
            </a:extLst>
          </p:cNvPr>
          <p:cNvSpPr txBox="1"/>
          <p:nvPr>
            <p:custDataLst>
              <p:tags r:id="rId1"/>
            </p:custDataLst>
          </p:nvPr>
        </p:nvSpPr>
        <p:spPr>
          <a:xfrm>
            <a:off x="5282420" y="676866"/>
            <a:ext cx="3022456" cy="769441"/>
          </a:xfrm>
          <a:prstGeom prst="rect">
            <a:avLst/>
          </a:prstGeom>
          <a:noFill/>
        </p:spPr>
        <p:txBody>
          <a:bodyPr wrap="square" rtlCol="0">
            <a:spAutoFit/>
          </a:bodyPr>
          <a:lstStyle/>
          <a:p>
            <a:pPr lvl="0" algn="ctr"/>
            <a:r>
              <a:rPr lang="zh-CN" altLang="en-US" sz="44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课后回顾</a:t>
            </a:r>
          </a:p>
        </p:txBody>
      </p:sp>
      <p:grpSp>
        <p:nvGrpSpPr>
          <p:cNvPr id="49" name="组合 48">
            <a:extLst>
              <a:ext uri="{FF2B5EF4-FFF2-40B4-BE49-F238E27FC236}">
                <a16:creationId xmlns:a16="http://schemas.microsoft.com/office/drawing/2014/main" id="{DC5D2148-B393-4C22-84D1-4F66D3B06ACB}"/>
              </a:ext>
            </a:extLst>
          </p:cNvPr>
          <p:cNvGrpSpPr/>
          <p:nvPr/>
        </p:nvGrpSpPr>
        <p:grpSpPr>
          <a:xfrm>
            <a:off x="5449496" y="1707448"/>
            <a:ext cx="5909338" cy="1344152"/>
            <a:chOff x="4865892" y="1070507"/>
            <a:chExt cx="5909338" cy="1344152"/>
          </a:xfrm>
        </p:grpSpPr>
        <p:sp>
          <p:nvSpPr>
            <p:cNvPr id="50" name="文本框 38">
              <a:extLst>
                <a:ext uri="{FF2B5EF4-FFF2-40B4-BE49-F238E27FC236}">
                  <a16:creationId xmlns:a16="http://schemas.microsoft.com/office/drawing/2014/main" id="{5F720FE3-54CE-468F-96A9-6DAE77D91083}"/>
                </a:ext>
              </a:extLst>
            </p:cNvPr>
            <p:cNvSpPr txBox="1"/>
            <p:nvPr>
              <p:custDataLst>
                <p:tags r:id="rId6"/>
              </p:custDataLst>
            </p:nvPr>
          </p:nvSpPr>
          <p:spPr>
            <a:xfrm>
              <a:off x="6743238" y="1617432"/>
              <a:ext cx="4031992" cy="400110"/>
            </a:xfrm>
            <a:prstGeom prst="rect">
              <a:avLst/>
            </a:prstGeom>
            <a:noFill/>
          </p:spPr>
          <p:txBody>
            <a:bodyPr wrap="square" rtlCol="0">
              <a:spAutoFit/>
            </a:bodyPr>
            <a:lstStyle/>
            <a:p>
              <a:pPr lvl="0"/>
              <a:r>
                <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熟记二次根式混合运算的先后顺序</a:t>
              </a:r>
            </a:p>
          </p:txBody>
        </p:sp>
        <p:grpSp>
          <p:nvGrpSpPr>
            <p:cNvPr id="51" name="组合 50">
              <a:extLst>
                <a:ext uri="{FF2B5EF4-FFF2-40B4-BE49-F238E27FC236}">
                  <a16:creationId xmlns:a16="http://schemas.microsoft.com/office/drawing/2014/main" id="{336BDAAD-83D8-4A85-A10E-F316DC70910F}"/>
                </a:ext>
              </a:extLst>
            </p:cNvPr>
            <p:cNvGrpSpPr/>
            <p:nvPr/>
          </p:nvGrpSpPr>
          <p:grpSpPr>
            <a:xfrm>
              <a:off x="4865892" y="1070507"/>
              <a:ext cx="1709415" cy="1344152"/>
              <a:chOff x="4681990" y="1383077"/>
              <a:chExt cx="1709415" cy="1344152"/>
            </a:xfrm>
          </p:grpSpPr>
          <p:sp>
            <p:nvSpPr>
              <p:cNvPr id="53" name="矩形: 圆角 52">
                <a:extLst>
                  <a:ext uri="{FF2B5EF4-FFF2-40B4-BE49-F238E27FC236}">
                    <a16:creationId xmlns:a16="http://schemas.microsoft.com/office/drawing/2014/main" id="{484ABB7B-1C72-439E-9655-98918E3A6B22}"/>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85000"/>
                      <a:lumOff val="15000"/>
                    </a:schemeClr>
                  </a:solidFill>
                </a:endParaRPr>
              </a:p>
            </p:txBody>
          </p:sp>
          <p:sp>
            <p:nvSpPr>
              <p:cNvPr id="54" name="文本框 38">
                <a:extLst>
                  <a:ext uri="{FF2B5EF4-FFF2-40B4-BE49-F238E27FC236}">
                    <a16:creationId xmlns:a16="http://schemas.microsoft.com/office/drawing/2014/main" id="{D746922E-38BD-4BE0-84CD-B4753E4666DD}"/>
                  </a:ext>
                </a:extLst>
              </p:cNvPr>
              <p:cNvSpPr txBox="1"/>
              <p:nvPr>
                <p:custDataLst>
                  <p:tags r:id="rId7"/>
                </p:custDataLst>
              </p:nvPr>
            </p:nvSpPr>
            <p:spPr>
              <a:xfrm>
                <a:off x="5768064" y="1904941"/>
                <a:ext cx="623341" cy="400110"/>
              </a:xfrm>
              <a:prstGeom prst="rect">
                <a:avLst/>
              </a:prstGeom>
              <a:noFill/>
            </p:spPr>
            <p:txBody>
              <a:bodyPr wrap="square" rtlCol="0">
                <a:spAutoFit/>
              </a:bodyPr>
              <a:lstStyle/>
              <a:p>
                <a:pPr lvl="0" algn="ctr"/>
                <a:r>
                  <a:rPr lang="en-US" altLang="zh-CN"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01</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pic>
            <p:nvPicPr>
              <p:cNvPr id="55" name="图片 54">
                <a:extLst>
                  <a:ext uri="{FF2B5EF4-FFF2-40B4-BE49-F238E27FC236}">
                    <a16:creationId xmlns:a16="http://schemas.microsoft.com/office/drawing/2014/main" id="{FE66B01E-9FC8-47F4-BB49-46F5EC2755E4}"/>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4681990" y="1383077"/>
                <a:ext cx="1344152" cy="1344152"/>
              </a:xfrm>
              <a:prstGeom prst="rect">
                <a:avLst/>
              </a:prstGeom>
            </p:spPr>
          </p:pic>
        </p:grpSp>
      </p:grpSp>
      <p:grpSp>
        <p:nvGrpSpPr>
          <p:cNvPr id="59" name="组合 58">
            <a:extLst>
              <a:ext uri="{FF2B5EF4-FFF2-40B4-BE49-F238E27FC236}">
                <a16:creationId xmlns:a16="http://schemas.microsoft.com/office/drawing/2014/main" id="{F5EA3962-D364-48F7-A431-1F578AD45C73}"/>
              </a:ext>
            </a:extLst>
          </p:cNvPr>
          <p:cNvGrpSpPr/>
          <p:nvPr/>
        </p:nvGrpSpPr>
        <p:grpSpPr>
          <a:xfrm>
            <a:off x="5449496" y="3272215"/>
            <a:ext cx="6416220" cy="1344152"/>
            <a:chOff x="4865892" y="1070507"/>
            <a:chExt cx="6416220" cy="1344152"/>
          </a:xfrm>
        </p:grpSpPr>
        <p:sp>
          <p:nvSpPr>
            <p:cNvPr id="60" name="文本框 38">
              <a:extLst>
                <a:ext uri="{FF2B5EF4-FFF2-40B4-BE49-F238E27FC236}">
                  <a16:creationId xmlns:a16="http://schemas.microsoft.com/office/drawing/2014/main" id="{259F64E7-3FAE-41FA-94FE-B2931ABDB432}"/>
                </a:ext>
              </a:extLst>
            </p:cNvPr>
            <p:cNvSpPr txBox="1"/>
            <p:nvPr>
              <p:custDataLst>
                <p:tags r:id="rId4"/>
              </p:custDataLst>
            </p:nvPr>
          </p:nvSpPr>
          <p:spPr>
            <a:xfrm>
              <a:off x="6743237" y="1612991"/>
              <a:ext cx="4538875" cy="400110"/>
            </a:xfrm>
            <a:prstGeom prst="rect">
              <a:avLst/>
            </a:prstGeom>
            <a:noFill/>
          </p:spPr>
          <p:txBody>
            <a:bodyPr wrap="square" rtlCol="0">
              <a:spAutoFit/>
            </a:bodyPr>
            <a:lstStyle/>
            <a:p>
              <a:pPr lvl="0"/>
              <a:r>
                <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熟练进行二次根式混合运算</a:t>
              </a:r>
            </a:p>
          </p:txBody>
        </p:sp>
        <p:grpSp>
          <p:nvGrpSpPr>
            <p:cNvPr id="61" name="组合 60">
              <a:extLst>
                <a:ext uri="{FF2B5EF4-FFF2-40B4-BE49-F238E27FC236}">
                  <a16:creationId xmlns:a16="http://schemas.microsoft.com/office/drawing/2014/main" id="{CC2C39D9-8830-49DC-8549-B163A9D97ABB}"/>
                </a:ext>
              </a:extLst>
            </p:cNvPr>
            <p:cNvGrpSpPr/>
            <p:nvPr/>
          </p:nvGrpSpPr>
          <p:grpSpPr>
            <a:xfrm>
              <a:off x="4865892" y="1070507"/>
              <a:ext cx="1709415" cy="1344152"/>
              <a:chOff x="4681990" y="1383077"/>
              <a:chExt cx="1709415" cy="1344152"/>
            </a:xfrm>
          </p:grpSpPr>
          <p:sp>
            <p:nvSpPr>
              <p:cNvPr id="62" name="矩形: 圆角 61">
                <a:extLst>
                  <a:ext uri="{FF2B5EF4-FFF2-40B4-BE49-F238E27FC236}">
                    <a16:creationId xmlns:a16="http://schemas.microsoft.com/office/drawing/2014/main" id="{9253A590-282A-4613-ABFB-FC76EAA7C958}"/>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85000"/>
                      <a:lumOff val="15000"/>
                    </a:schemeClr>
                  </a:solidFill>
                </a:endParaRPr>
              </a:p>
            </p:txBody>
          </p:sp>
          <p:sp>
            <p:nvSpPr>
              <p:cNvPr id="63" name="文本框 38">
                <a:extLst>
                  <a:ext uri="{FF2B5EF4-FFF2-40B4-BE49-F238E27FC236}">
                    <a16:creationId xmlns:a16="http://schemas.microsoft.com/office/drawing/2014/main" id="{1EAA942D-B460-499A-8CD5-F41244793FFD}"/>
                  </a:ext>
                </a:extLst>
              </p:cNvPr>
              <p:cNvSpPr txBox="1"/>
              <p:nvPr>
                <p:custDataLst>
                  <p:tags r:id="rId5"/>
                </p:custDataLst>
              </p:nvPr>
            </p:nvSpPr>
            <p:spPr>
              <a:xfrm>
                <a:off x="5768064" y="1904941"/>
                <a:ext cx="623341" cy="400110"/>
              </a:xfrm>
              <a:prstGeom prst="rect">
                <a:avLst/>
              </a:prstGeom>
              <a:noFill/>
            </p:spPr>
            <p:txBody>
              <a:bodyPr wrap="square" rtlCol="0">
                <a:spAutoFit/>
              </a:bodyPr>
              <a:lstStyle/>
              <a:p>
                <a:pPr lvl="0" algn="ctr"/>
                <a:r>
                  <a:rPr lang="en-US" altLang="zh-CN"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02</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pic>
            <p:nvPicPr>
              <p:cNvPr id="64" name="图片 63">
                <a:extLst>
                  <a:ext uri="{FF2B5EF4-FFF2-40B4-BE49-F238E27FC236}">
                    <a16:creationId xmlns:a16="http://schemas.microsoft.com/office/drawing/2014/main" id="{8F0DF0EB-5BD9-4FF4-ABAD-8648164EB978}"/>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4681990" y="1383077"/>
                <a:ext cx="1344152" cy="1344152"/>
              </a:xfrm>
              <a:prstGeom prst="rect">
                <a:avLst/>
              </a:prstGeom>
            </p:spPr>
          </p:pic>
        </p:grpSp>
      </p:grpSp>
      <p:grpSp>
        <p:nvGrpSpPr>
          <p:cNvPr id="65" name="组合 64">
            <a:extLst>
              <a:ext uri="{FF2B5EF4-FFF2-40B4-BE49-F238E27FC236}">
                <a16:creationId xmlns:a16="http://schemas.microsoft.com/office/drawing/2014/main" id="{E6E94879-DE8F-4852-916D-3E093174F2AC}"/>
              </a:ext>
            </a:extLst>
          </p:cNvPr>
          <p:cNvGrpSpPr/>
          <p:nvPr/>
        </p:nvGrpSpPr>
        <p:grpSpPr>
          <a:xfrm>
            <a:off x="5449496" y="4836982"/>
            <a:ext cx="5909338" cy="1344152"/>
            <a:chOff x="4865892" y="1070507"/>
            <a:chExt cx="5909338" cy="1344152"/>
          </a:xfrm>
        </p:grpSpPr>
        <p:sp>
          <p:nvSpPr>
            <p:cNvPr id="66" name="文本框 38">
              <a:extLst>
                <a:ext uri="{FF2B5EF4-FFF2-40B4-BE49-F238E27FC236}">
                  <a16:creationId xmlns:a16="http://schemas.microsoft.com/office/drawing/2014/main" id="{E1C6AD8F-0BD4-4181-8C64-DD8391E45718}"/>
                </a:ext>
              </a:extLst>
            </p:cNvPr>
            <p:cNvSpPr txBox="1"/>
            <p:nvPr>
              <p:custDataLst>
                <p:tags r:id="rId2"/>
              </p:custDataLst>
            </p:nvPr>
          </p:nvSpPr>
          <p:spPr>
            <a:xfrm>
              <a:off x="6743238" y="1598382"/>
              <a:ext cx="4031992" cy="400110"/>
            </a:xfrm>
            <a:prstGeom prst="rect">
              <a:avLst/>
            </a:prstGeom>
            <a:noFill/>
          </p:spPr>
          <p:txBody>
            <a:bodyPr wrap="square" rtlCol="0">
              <a:spAutoFit/>
            </a:bodyPr>
            <a:lstStyle/>
            <a:p>
              <a:pPr lvl="0"/>
              <a:r>
                <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注意运算结果一般是最简二次根式</a:t>
              </a:r>
            </a:p>
          </p:txBody>
        </p:sp>
        <p:grpSp>
          <p:nvGrpSpPr>
            <p:cNvPr id="74" name="组合 73">
              <a:extLst>
                <a:ext uri="{FF2B5EF4-FFF2-40B4-BE49-F238E27FC236}">
                  <a16:creationId xmlns:a16="http://schemas.microsoft.com/office/drawing/2014/main" id="{404C3F6E-D9AC-49BD-AD08-C397A6153E45}"/>
                </a:ext>
              </a:extLst>
            </p:cNvPr>
            <p:cNvGrpSpPr/>
            <p:nvPr/>
          </p:nvGrpSpPr>
          <p:grpSpPr>
            <a:xfrm>
              <a:off x="4865892" y="1070507"/>
              <a:ext cx="1709415" cy="1344152"/>
              <a:chOff x="4681990" y="1383077"/>
              <a:chExt cx="1709415" cy="1344152"/>
            </a:xfrm>
          </p:grpSpPr>
          <p:sp>
            <p:nvSpPr>
              <p:cNvPr id="77" name="矩形: 圆角 76">
                <a:extLst>
                  <a:ext uri="{FF2B5EF4-FFF2-40B4-BE49-F238E27FC236}">
                    <a16:creationId xmlns:a16="http://schemas.microsoft.com/office/drawing/2014/main" id="{C6DDB17A-4A9F-4B84-B356-68B02E7DE36F}"/>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85000"/>
                      <a:lumOff val="15000"/>
                    </a:schemeClr>
                  </a:solidFill>
                </a:endParaRPr>
              </a:p>
            </p:txBody>
          </p:sp>
          <p:sp>
            <p:nvSpPr>
              <p:cNvPr id="78" name="文本框 38">
                <a:extLst>
                  <a:ext uri="{FF2B5EF4-FFF2-40B4-BE49-F238E27FC236}">
                    <a16:creationId xmlns:a16="http://schemas.microsoft.com/office/drawing/2014/main" id="{FEE889C1-0553-40F4-B651-C2B90C89F7C4}"/>
                  </a:ext>
                </a:extLst>
              </p:cNvPr>
              <p:cNvSpPr txBox="1"/>
              <p:nvPr>
                <p:custDataLst>
                  <p:tags r:id="rId3"/>
                </p:custDataLst>
              </p:nvPr>
            </p:nvSpPr>
            <p:spPr>
              <a:xfrm>
                <a:off x="5768064" y="1904941"/>
                <a:ext cx="623341" cy="400110"/>
              </a:xfrm>
              <a:prstGeom prst="rect">
                <a:avLst/>
              </a:prstGeom>
              <a:noFill/>
            </p:spPr>
            <p:txBody>
              <a:bodyPr wrap="square" rtlCol="0">
                <a:spAutoFit/>
              </a:bodyPr>
              <a:lstStyle/>
              <a:p>
                <a:pPr lvl="0" algn="ctr"/>
                <a:r>
                  <a:rPr lang="en-US" altLang="zh-CN"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03</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pic>
            <p:nvPicPr>
              <p:cNvPr id="79" name="图片 78">
                <a:extLst>
                  <a:ext uri="{FF2B5EF4-FFF2-40B4-BE49-F238E27FC236}">
                    <a16:creationId xmlns:a16="http://schemas.microsoft.com/office/drawing/2014/main" id="{71E92215-05ED-429B-9F5F-3E0653D6A00C}"/>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4681990" y="1383077"/>
                <a:ext cx="1344152" cy="1344152"/>
              </a:xfrm>
              <a:prstGeom prst="rect">
                <a:avLst/>
              </a:prstGeom>
            </p:spPr>
          </p:pic>
        </p:grpSp>
      </p:grpSp>
      <p:sp>
        <p:nvSpPr>
          <p:cNvPr id="36" name="矩形 35">
            <a:extLst>
              <a:ext uri="{FF2B5EF4-FFF2-40B4-BE49-F238E27FC236}">
                <a16:creationId xmlns:a16="http://schemas.microsoft.com/office/drawing/2014/main" id="{B14D1305-604D-4874-8D33-2B67B4EADF02}"/>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Tree>
    <p:extLst>
      <p:ext uri="{BB962C8B-B14F-4D97-AF65-F5344CB8AC3E}">
        <p14:creationId xmlns:p14="http://schemas.microsoft.com/office/powerpoint/2010/main" val="19148774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anim calcmode="lin" valueType="num">
                                      <p:cBhvr>
                                        <p:cTn id="8" dur="500" fill="hold"/>
                                        <p:tgtEl>
                                          <p:spTgt spid="49"/>
                                        </p:tgtEl>
                                        <p:attrNameLst>
                                          <p:attrName>ppt_x</p:attrName>
                                        </p:attrNameLst>
                                      </p:cBhvr>
                                      <p:tavLst>
                                        <p:tav tm="0">
                                          <p:val>
                                            <p:strVal val="#ppt_x"/>
                                          </p:val>
                                        </p:tav>
                                        <p:tav tm="100000">
                                          <p:val>
                                            <p:strVal val="#ppt_x"/>
                                          </p:val>
                                        </p:tav>
                                      </p:tavLst>
                                    </p:anim>
                                    <p:anim calcmode="lin" valueType="num">
                                      <p:cBhvr>
                                        <p:cTn id="9" dur="5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anim calcmode="lin" valueType="num">
                                      <p:cBhvr>
                                        <p:cTn id="14" dur="500" fill="hold"/>
                                        <p:tgtEl>
                                          <p:spTgt spid="59"/>
                                        </p:tgtEl>
                                        <p:attrNameLst>
                                          <p:attrName>ppt_x</p:attrName>
                                        </p:attrNameLst>
                                      </p:cBhvr>
                                      <p:tavLst>
                                        <p:tav tm="0">
                                          <p:val>
                                            <p:strVal val="#ppt_x"/>
                                          </p:val>
                                        </p:tav>
                                        <p:tav tm="100000">
                                          <p:val>
                                            <p:strVal val="#ppt_x"/>
                                          </p:val>
                                        </p:tav>
                                      </p:tavLst>
                                    </p:anim>
                                    <p:anim calcmode="lin" valueType="num">
                                      <p:cBhvr>
                                        <p:cTn id="15" dur="500" fill="hold"/>
                                        <p:tgtEl>
                                          <p:spTgt spid="5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fade">
                                      <p:cBhvr>
                                        <p:cTn id="19" dur="500"/>
                                        <p:tgtEl>
                                          <p:spTgt spid="65"/>
                                        </p:tgtEl>
                                      </p:cBhvr>
                                    </p:animEffect>
                                    <p:anim calcmode="lin" valueType="num">
                                      <p:cBhvr>
                                        <p:cTn id="20" dur="500" fill="hold"/>
                                        <p:tgtEl>
                                          <p:spTgt spid="65"/>
                                        </p:tgtEl>
                                        <p:attrNameLst>
                                          <p:attrName>ppt_x</p:attrName>
                                        </p:attrNameLst>
                                      </p:cBhvr>
                                      <p:tavLst>
                                        <p:tav tm="0">
                                          <p:val>
                                            <p:strVal val="#ppt_x"/>
                                          </p:val>
                                        </p:tav>
                                        <p:tav tm="100000">
                                          <p:val>
                                            <p:strVal val="#ppt_x"/>
                                          </p:val>
                                        </p:tav>
                                      </p:tavLst>
                                    </p:anim>
                                    <p:anim calcmode="lin" valueType="num">
                                      <p:cBhvr>
                                        <p:cTn id="21" dur="5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FDF8912-3067-43D1-8B6A-A2EC6CA25512}"/>
              </a:ext>
            </a:extLst>
          </p:cNvPr>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思源宋体 CN Light" panose="02020300000000000000" pitchFamily="18" charset="-122"/>
              <a:ea typeface="思源宋体 CN Light" panose="02020300000000000000" pitchFamily="18" charset="-122"/>
              <a:cs typeface="+mn-ea"/>
              <a:sym typeface="+mn-lt"/>
            </a:endParaRPr>
          </a:p>
        </p:txBody>
      </p:sp>
      <p:sp>
        <p:nvSpPr>
          <p:cNvPr id="3" name="矩形 2">
            <a:extLst>
              <a:ext uri="{FF2B5EF4-FFF2-40B4-BE49-F238E27FC236}">
                <a16:creationId xmlns:a16="http://schemas.microsoft.com/office/drawing/2014/main" id="{CFAD7A5F-FAC1-414B-896C-2780965A5606}"/>
              </a:ext>
            </a:extLst>
          </p:cNvPr>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a:extLst>
              <a:ext uri="{FF2B5EF4-FFF2-40B4-BE49-F238E27FC236}">
                <a16:creationId xmlns:a16="http://schemas.microsoft.com/office/drawing/2014/main" id="{AE58FB28-7959-4C0B-B09F-EDEE9BEC0C87}"/>
              </a:ext>
            </a:extLst>
          </p:cNvPr>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a:extLst>
              <a:ext uri="{FF2B5EF4-FFF2-40B4-BE49-F238E27FC236}">
                <a16:creationId xmlns:a16="http://schemas.microsoft.com/office/drawing/2014/main" id="{1FCC2A86-F5F5-4D1B-83F4-E930D552D3A1}"/>
              </a:ext>
            </a:extLst>
          </p:cNvPr>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61809"/>
      </p:ext>
    </p:extLst>
  </p:cSld>
  <p:clrMapOvr>
    <a:masterClrMapping/>
  </p:clrMapOvr>
  <p:transition spd="slow" advClick="0" advTm="3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descr="读书，读书，学习">
            <a:extLst>
              <a:ext uri="{FF2B5EF4-FFF2-40B4-BE49-F238E27FC236}">
                <a16:creationId xmlns:a16="http://schemas.microsoft.com/office/drawing/2014/main" id="{9481213E-05E6-4160-A248-A0A358E40188}"/>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读书，读书，学习">
            <a:extLst>
              <a:ext uri="{FF2B5EF4-FFF2-40B4-BE49-F238E27FC236}">
                <a16:creationId xmlns:a16="http://schemas.microsoft.com/office/drawing/2014/main" id="{04EB61B4-B355-490F-AA6E-07AC5B93BBB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4">
            <a:extLst>
              <a:ext uri="{FF2B5EF4-FFF2-40B4-BE49-F238E27FC236}">
                <a16:creationId xmlns:a16="http://schemas.microsoft.com/office/drawing/2014/main" id="{242EAD60-D1AC-46F8-8D7F-4BDE7E7B903F}"/>
              </a:ext>
            </a:extLst>
          </p:cNvPr>
          <p:cNvSpPr>
            <a:spLocks noChangeArrowheads="1"/>
          </p:cNvSpPr>
          <p:nvPr/>
        </p:nvSpPr>
        <p:spPr bwMode="auto">
          <a:xfrm>
            <a:off x="523579" y="-11113"/>
            <a:ext cx="5526681"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111" name="Shape 40">
            <a:extLst>
              <a:ext uri="{FF2B5EF4-FFF2-40B4-BE49-F238E27FC236}">
                <a16:creationId xmlns:a16="http://schemas.microsoft.com/office/drawing/2014/main" id="{B94F7ED4-4EBF-4F90-B096-94DEC153B8D6}"/>
              </a:ext>
            </a:extLst>
          </p:cNvPr>
          <p:cNvSpPr/>
          <p:nvPr/>
        </p:nvSpPr>
        <p:spPr>
          <a:xfrm>
            <a:off x="897244" y="4321527"/>
            <a:ext cx="4565494" cy="338554"/>
          </a:xfrm>
          <a:prstGeom prst="rect">
            <a:avLst/>
          </a:prstGeom>
          <a:ln w="12700">
            <a:miter lim="400000"/>
          </a:ln>
        </p:spPr>
        <p:txBody>
          <a:bodyPr wrap="square" lIns="34202" rIns="34202">
            <a:spAutoFit/>
          </a:bodyPr>
          <a:lstStyle>
            <a:lvl1pPr>
              <a:defRPr sz="3600">
                <a:solidFill>
                  <a:srgbClr val="B61C22"/>
                </a:solidFill>
                <a:latin typeface="微软雅黑" panose="020B0502040204020203" charset="-122"/>
                <a:ea typeface="微软雅黑" panose="020B0502040204020203" charset="-122"/>
                <a:cs typeface="微软雅黑" panose="020B0502040204020203" charset="-122"/>
                <a:sym typeface="微软雅黑" panose="020B0502040204020203" charset="-122"/>
              </a:defRPr>
            </a:lvl1pPr>
          </a:lstStyle>
          <a:p>
            <a:r>
              <a:rPr lang="zh-CN" altLang="en-US"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主讲人：</a:t>
            </a:r>
            <a:r>
              <a:rPr lang="en-US" altLang="zh-CN"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xippt  </a:t>
            </a:r>
            <a:r>
              <a:rPr lang="zh-CN" altLang="en-US" sz="160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rPr>
              <a:t>人教版 数学八年级下册</a:t>
            </a:r>
            <a:endParaRPr lang="zh-CN" altLang="en-US" sz="1600" dirty="0">
              <a:solidFill>
                <a:schemeClr val="tx1">
                  <a:lumMod val="85000"/>
                  <a:lumOff val="15000"/>
                </a:schemeClr>
              </a:solidFill>
              <a:latin typeface="思源黑体 CN Light" panose="020B0300000000000000" pitchFamily="34" charset="-122"/>
              <a:ea typeface="思源黑体 CN Light" panose="020B0300000000000000" pitchFamily="34" charset="-122"/>
              <a:sym typeface="微软雅黑" panose="020B0503020204020204" pitchFamily="34" charset="-122"/>
            </a:endParaRPr>
          </a:p>
        </p:txBody>
      </p:sp>
      <p:sp>
        <p:nvSpPr>
          <p:cNvPr id="112" name="矩形 111">
            <a:extLst>
              <a:ext uri="{FF2B5EF4-FFF2-40B4-BE49-F238E27FC236}">
                <a16:creationId xmlns:a16="http://schemas.microsoft.com/office/drawing/2014/main" id="{D87B7ECF-0C68-4FC8-BC47-3257E9662A4A}"/>
              </a:ext>
            </a:extLst>
          </p:cNvPr>
          <p:cNvSpPr/>
          <p:nvPr/>
        </p:nvSpPr>
        <p:spPr>
          <a:xfrm>
            <a:off x="868216" y="2230389"/>
            <a:ext cx="5257786" cy="584775"/>
          </a:xfrm>
          <a:prstGeom prst="rect">
            <a:avLst/>
          </a:prstGeom>
        </p:spPr>
        <p:txBody>
          <a:bodyPr wrap="square">
            <a:spAutoFit/>
          </a:bodyPr>
          <a:lstStyle/>
          <a:p>
            <a:pPr>
              <a:defRPr sz="1800">
                <a:solidFill>
                  <a:srgbClr val="000000"/>
                </a:solidFill>
              </a:defRPr>
            </a:pPr>
            <a:r>
              <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第十六章</a:t>
            </a:r>
            <a:r>
              <a:rPr lang="en-US" altLang="zh-CN"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05</a:t>
            </a:r>
            <a:r>
              <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节   二次根式</a:t>
            </a:r>
          </a:p>
        </p:txBody>
      </p:sp>
      <p:sp>
        <p:nvSpPr>
          <p:cNvPr id="113" name="矩形 112">
            <a:extLst>
              <a:ext uri="{FF2B5EF4-FFF2-40B4-BE49-F238E27FC236}">
                <a16:creationId xmlns:a16="http://schemas.microsoft.com/office/drawing/2014/main" id="{E391834A-106F-40C6-AF74-9B3293232701}"/>
              </a:ext>
            </a:extLst>
          </p:cNvPr>
          <p:cNvSpPr/>
          <p:nvPr/>
        </p:nvSpPr>
        <p:spPr>
          <a:xfrm>
            <a:off x="810160" y="2917724"/>
            <a:ext cx="5115762" cy="923330"/>
          </a:xfrm>
          <a:prstGeom prst="rect">
            <a:avLst/>
          </a:prstGeom>
          <a:noFill/>
        </p:spPr>
        <p:txBody>
          <a:bodyPr wrap="square" rtlCol="0">
            <a:spAutoFit/>
          </a:bodyPr>
          <a:lstStyle/>
          <a:p>
            <a:r>
              <a:rPr lang="zh-CN" altLang="en-US" sz="5400" dirty="0">
                <a:solidFill>
                  <a:schemeClr val="tx1">
                    <a:lumMod val="85000"/>
                    <a:lumOff val="15000"/>
                  </a:schemeClr>
                </a:solidFill>
                <a:latin typeface="思源黑体 CN Heavy" panose="020B0A00000000000000" pitchFamily="34" charset="-122"/>
                <a:ea typeface="思源黑体 CN Heavy" panose="020B0A00000000000000" pitchFamily="34" charset="-122"/>
              </a:rPr>
              <a:t>谢谢同学倾听！</a:t>
            </a:r>
          </a:p>
        </p:txBody>
      </p:sp>
      <p:cxnSp>
        <p:nvCxnSpPr>
          <p:cNvPr id="3" name="直接连接符 2">
            <a:extLst>
              <a:ext uri="{FF2B5EF4-FFF2-40B4-BE49-F238E27FC236}">
                <a16:creationId xmlns:a16="http://schemas.microsoft.com/office/drawing/2014/main" id="{45E57A04-8892-406A-B186-E2F9FC270CC4}"/>
              </a:ext>
            </a:extLst>
          </p:cNvPr>
          <p:cNvCxnSpPr>
            <a:cxnSpLocks/>
          </p:cNvCxnSpPr>
          <p:nvPr/>
        </p:nvCxnSpPr>
        <p:spPr>
          <a:xfrm>
            <a:off x="940786" y="4089166"/>
            <a:ext cx="473415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5" name="矩形 24">
            <a:extLst>
              <a:ext uri="{FF2B5EF4-FFF2-40B4-BE49-F238E27FC236}">
                <a16:creationId xmlns:a16="http://schemas.microsoft.com/office/drawing/2014/main" id="{5D334E02-73BD-4ABA-8880-F3BB93D6EE84}"/>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Tree>
    <p:extLst>
      <p:ext uri="{BB962C8B-B14F-4D97-AF65-F5344CB8AC3E}">
        <p14:creationId xmlns:p14="http://schemas.microsoft.com/office/powerpoint/2010/main" val="227932539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anim calcmode="lin" valueType="num">
                                      <p:cBhvr>
                                        <p:cTn id="8" dur="500" fill="hold"/>
                                        <p:tgtEl>
                                          <p:spTgt spid="112"/>
                                        </p:tgtEl>
                                        <p:attrNameLst>
                                          <p:attrName>ppt_x</p:attrName>
                                        </p:attrNameLst>
                                      </p:cBhvr>
                                      <p:tavLst>
                                        <p:tav tm="0">
                                          <p:val>
                                            <p:strVal val="#ppt_x"/>
                                          </p:val>
                                        </p:tav>
                                        <p:tav tm="100000">
                                          <p:val>
                                            <p:strVal val="#ppt_x"/>
                                          </p:val>
                                        </p:tav>
                                      </p:tavLst>
                                    </p:anim>
                                    <p:anim calcmode="lin" valueType="num">
                                      <p:cBhvr>
                                        <p:cTn id="9" dur="500" fill="hold"/>
                                        <p:tgtEl>
                                          <p:spTgt spid="1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3"/>
                                        </p:tgtEl>
                                        <p:attrNameLst>
                                          <p:attrName>style.visibility</p:attrName>
                                        </p:attrNameLst>
                                      </p:cBhvr>
                                      <p:to>
                                        <p:strVal val="visible"/>
                                      </p:to>
                                    </p:set>
                                    <p:animEffect transition="in" filter="fade">
                                      <p:cBhvr>
                                        <p:cTn id="13" dur="500"/>
                                        <p:tgtEl>
                                          <p:spTgt spid="113"/>
                                        </p:tgtEl>
                                      </p:cBhvr>
                                    </p:animEffect>
                                    <p:anim calcmode="lin" valueType="num">
                                      <p:cBhvr>
                                        <p:cTn id="14" dur="500" fill="hold"/>
                                        <p:tgtEl>
                                          <p:spTgt spid="113"/>
                                        </p:tgtEl>
                                        <p:attrNameLst>
                                          <p:attrName>ppt_x</p:attrName>
                                        </p:attrNameLst>
                                      </p:cBhvr>
                                      <p:tavLst>
                                        <p:tav tm="0">
                                          <p:val>
                                            <p:strVal val="#ppt_x"/>
                                          </p:val>
                                        </p:tav>
                                        <p:tav tm="100000">
                                          <p:val>
                                            <p:strVal val="#ppt_x"/>
                                          </p:val>
                                        </p:tav>
                                      </p:tavLst>
                                    </p:anim>
                                    <p:anim calcmode="lin" valueType="num">
                                      <p:cBhvr>
                                        <p:cTn id="15" dur="500" fill="hold"/>
                                        <p:tgtEl>
                                          <p:spTgt spid="1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fade">
                                      <p:cBhvr>
                                        <p:cTn id="19" dur="500"/>
                                        <p:tgtEl>
                                          <p:spTgt spid="111"/>
                                        </p:tgtEl>
                                      </p:cBhvr>
                                    </p:animEffect>
                                    <p:anim calcmode="lin" valueType="num">
                                      <p:cBhvr>
                                        <p:cTn id="20" dur="500" fill="hold"/>
                                        <p:tgtEl>
                                          <p:spTgt spid="111"/>
                                        </p:tgtEl>
                                        <p:attrNameLst>
                                          <p:attrName>ppt_x</p:attrName>
                                        </p:attrNameLst>
                                      </p:cBhvr>
                                      <p:tavLst>
                                        <p:tav tm="0">
                                          <p:val>
                                            <p:strVal val="#ppt_x"/>
                                          </p:val>
                                        </p:tav>
                                        <p:tav tm="100000">
                                          <p:val>
                                            <p:strVal val="#ppt_x"/>
                                          </p:val>
                                        </p:tav>
                                      </p:tavLst>
                                    </p:anim>
                                    <p:anim calcmode="lin" valueType="num">
                                      <p:cBhvr>
                                        <p:cTn id="21" dur="500" fill="hold"/>
                                        <p:tgtEl>
                                          <p:spTgt spid="1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anim calcmode="lin" valueType="num">
                                      <p:cBhvr>
                                        <p:cTn id="26" dur="500" fill="hold"/>
                                        <p:tgtEl>
                                          <p:spTgt spid="3"/>
                                        </p:tgtEl>
                                        <p:attrNameLst>
                                          <p:attrName>ppt_x</p:attrName>
                                        </p:attrNameLst>
                                      </p:cBhvr>
                                      <p:tavLst>
                                        <p:tav tm="0">
                                          <p:val>
                                            <p:strVal val="#ppt_x"/>
                                          </p:val>
                                        </p:tav>
                                        <p:tav tm="100000">
                                          <p:val>
                                            <p:strVal val="#ppt_x"/>
                                          </p:val>
                                        </p:tav>
                                      </p:tavLst>
                                    </p:anim>
                                    <p:anim calcmode="lin" valueType="num">
                                      <p:cBhvr>
                                        <p:cTn id="27"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2" grpId="0"/>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1F869443-1966-4F96-AAE2-971B6E788A9B}"/>
              </a:ext>
            </a:extLst>
          </p:cNvPr>
          <p:cNvGrpSpPr/>
          <p:nvPr/>
        </p:nvGrpSpPr>
        <p:grpSpPr>
          <a:xfrm flipH="1">
            <a:off x="0" y="-11113"/>
            <a:ext cx="12192000" cy="6880226"/>
            <a:chOff x="0" y="-11113"/>
            <a:chExt cx="12192000" cy="6880226"/>
          </a:xfrm>
        </p:grpSpPr>
        <p:pic>
          <p:nvPicPr>
            <p:cNvPr id="50" name="Picture 2" descr="读书，读书，学习">
              <a:extLst>
                <a:ext uri="{FF2B5EF4-FFF2-40B4-BE49-F238E27FC236}">
                  <a16:creationId xmlns:a16="http://schemas.microsoft.com/office/drawing/2014/main" id="{96872B66-713A-4CA9-83A1-0936DE13FCF5}"/>
                </a:ext>
              </a:extLst>
            </p:cNvPr>
            <p:cNvPicPr>
              <a:picLocks noChangeAspect="1" noChangeArrowheads="1"/>
            </p:cNvPicPr>
            <p:nvPr/>
          </p:nvPicPr>
          <p:blipFill rotWithShape="1">
            <a:blip r:embed="rId8">
              <a:extLst>
                <a:ext uri="{BEBA8EAE-BF5A-486C-A8C5-ECC9F3942E4B}">
                  <a14:imgProps xmlns:a14="http://schemas.microsoft.com/office/drawing/2010/main">
                    <a14:imgLayer r:embed="rId9">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读书，读书，学习">
              <a:extLst>
                <a:ext uri="{FF2B5EF4-FFF2-40B4-BE49-F238E27FC236}">
                  <a16:creationId xmlns:a16="http://schemas.microsoft.com/office/drawing/2014/main" id="{34BCB49D-80AB-40B0-8222-61AF1B28C385}"/>
                </a:ext>
              </a:extLst>
            </p:cNvPr>
            <p:cNvPicPr>
              <a:picLocks noChangeAspect="1" noChangeArrowheads="1"/>
            </p:cNvPicPr>
            <p:nvPr/>
          </p:nvPicPr>
          <p:blipFill>
            <a:blip r:embed="rId8">
              <a:extLst>
                <a:ext uri="{BEBA8EAE-BF5A-486C-A8C5-ECC9F3942E4B}">
                  <a14:imgProps xmlns:a14="http://schemas.microsoft.com/office/drawing/2010/main">
                    <a14:imgLayer r:embed="rId9">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grpSp>
      <p:sp>
        <p:nvSpPr>
          <p:cNvPr id="75" name="Rectangle 84">
            <a:extLst>
              <a:ext uri="{FF2B5EF4-FFF2-40B4-BE49-F238E27FC236}">
                <a16:creationId xmlns:a16="http://schemas.microsoft.com/office/drawing/2014/main" id="{8F74C72D-C1B9-4CFD-8F92-DFA5F570A6B3}"/>
              </a:ext>
            </a:extLst>
          </p:cNvPr>
          <p:cNvSpPr>
            <a:spLocks noChangeArrowheads="1"/>
          </p:cNvSpPr>
          <p:nvPr/>
        </p:nvSpPr>
        <p:spPr bwMode="auto">
          <a:xfrm>
            <a:off x="5076781" y="-11113"/>
            <a:ext cx="6634048"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6" name="组合 5">
            <a:extLst>
              <a:ext uri="{FF2B5EF4-FFF2-40B4-BE49-F238E27FC236}">
                <a16:creationId xmlns:a16="http://schemas.microsoft.com/office/drawing/2014/main" id="{0817D37E-C892-486F-9C11-8010C89DB7CD}"/>
              </a:ext>
            </a:extLst>
          </p:cNvPr>
          <p:cNvGrpSpPr/>
          <p:nvPr/>
        </p:nvGrpSpPr>
        <p:grpSpPr>
          <a:xfrm>
            <a:off x="5767756" y="1815748"/>
            <a:ext cx="5540639" cy="1324690"/>
            <a:chOff x="5243091" y="1396648"/>
            <a:chExt cx="5540639" cy="1324690"/>
          </a:xfrm>
        </p:grpSpPr>
        <p:sp>
          <p:nvSpPr>
            <p:cNvPr id="89" name="文本框 38">
              <a:extLst>
                <a:ext uri="{FF2B5EF4-FFF2-40B4-BE49-F238E27FC236}">
                  <a16:creationId xmlns:a16="http://schemas.microsoft.com/office/drawing/2014/main" id="{597413A2-78E3-4AB2-B81A-A178718C62D8}"/>
                </a:ext>
              </a:extLst>
            </p:cNvPr>
            <p:cNvSpPr txBox="1"/>
            <p:nvPr>
              <p:custDataLst>
                <p:tags r:id="rId5"/>
              </p:custDataLst>
            </p:nvPr>
          </p:nvSpPr>
          <p:spPr>
            <a:xfrm>
              <a:off x="6969641" y="1506274"/>
              <a:ext cx="1705787" cy="461665"/>
            </a:xfrm>
            <a:prstGeom prst="rect">
              <a:avLst/>
            </a:prstGeom>
            <a:noFill/>
          </p:spPr>
          <p:txBody>
            <a:bodyPr wrap="square" rtlCol="0">
              <a:spAutoFit/>
            </a:bodyPr>
            <a:lstStyle/>
            <a:p>
              <a:pPr lvl="0"/>
              <a:r>
                <a:rPr lang="zh-CN" altLang="en-US" sz="2400" dirty="0">
                  <a:solidFill>
                    <a:sysClr val="windowText" lastClr="000000"/>
                  </a:solidFill>
                  <a:latin typeface="思源黑体 CN Bold" panose="020B0800000000000000" pitchFamily="34" charset="-122"/>
                  <a:ea typeface="思源黑体 CN Bold" panose="020B0800000000000000" pitchFamily="34" charset="-122"/>
                </a:rPr>
                <a:t>学习目标</a:t>
              </a:r>
            </a:p>
          </p:txBody>
        </p:sp>
        <p:sp>
          <p:nvSpPr>
            <p:cNvPr id="90" name="矩形 89">
              <a:extLst>
                <a:ext uri="{FF2B5EF4-FFF2-40B4-BE49-F238E27FC236}">
                  <a16:creationId xmlns:a16="http://schemas.microsoft.com/office/drawing/2014/main" id="{A265D6E7-6ADC-45EC-9586-4B7FF8C7F28A}"/>
                </a:ext>
              </a:extLst>
            </p:cNvPr>
            <p:cNvSpPr/>
            <p:nvPr/>
          </p:nvSpPr>
          <p:spPr>
            <a:xfrm>
              <a:off x="8313710" y="1726292"/>
              <a:ext cx="2368042" cy="200055"/>
            </a:xfrm>
            <a:prstGeom prst="rect">
              <a:avLst/>
            </a:prstGeom>
          </p:spPr>
          <p:txBody>
            <a:bodyPr wrap="square">
              <a:spAutoFit/>
            </a:bodyPr>
            <a:lstStyle/>
            <a:p>
              <a:r>
                <a:rPr lang="en-US" altLang="zh-CN" sz="700" dirty="0">
                  <a:solidFill>
                    <a:sysClr val="windowText" lastClr="000000"/>
                  </a:solidFill>
                  <a:latin typeface="思源黑体 CN Light" panose="020B0300000000000000" pitchFamily="34" charset="-122"/>
                  <a:ea typeface="思源黑体 CN Light" panose="020B0300000000000000" pitchFamily="34" charset="-122"/>
                </a:rPr>
                <a:t>LEARNING OBJECTIVES</a:t>
              </a:r>
            </a:p>
          </p:txBody>
        </p:sp>
        <p:grpSp>
          <p:nvGrpSpPr>
            <p:cNvPr id="3" name="组合 2">
              <a:extLst>
                <a:ext uri="{FF2B5EF4-FFF2-40B4-BE49-F238E27FC236}">
                  <a16:creationId xmlns:a16="http://schemas.microsoft.com/office/drawing/2014/main" id="{51491C9B-1E29-40E4-9B72-6420CAC7F96E}"/>
                </a:ext>
              </a:extLst>
            </p:cNvPr>
            <p:cNvGrpSpPr/>
            <p:nvPr/>
          </p:nvGrpSpPr>
          <p:grpSpPr>
            <a:xfrm>
              <a:off x="5243091" y="1396648"/>
              <a:ext cx="1699684" cy="1324690"/>
              <a:chOff x="5243091" y="1396648"/>
              <a:chExt cx="1699684" cy="1324690"/>
            </a:xfrm>
          </p:grpSpPr>
          <p:sp>
            <p:nvSpPr>
              <p:cNvPr id="57" name="矩形: 圆角 56">
                <a:extLst>
                  <a:ext uri="{FF2B5EF4-FFF2-40B4-BE49-F238E27FC236}">
                    <a16:creationId xmlns:a16="http://schemas.microsoft.com/office/drawing/2014/main" id="{1B02D818-6825-43CE-812F-6FFD6780F6B3}"/>
                  </a:ext>
                </a:extLst>
              </p:cNvPr>
              <p:cNvSpPr/>
              <p:nvPr/>
            </p:nvSpPr>
            <p:spPr>
              <a:xfrm>
                <a:off x="5952251" y="190878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ysClr val="windowText" lastClr="000000"/>
                  </a:solidFill>
                </a:endParaRPr>
              </a:p>
            </p:txBody>
          </p:sp>
          <p:sp>
            <p:nvSpPr>
              <p:cNvPr id="87" name="文本框 38">
                <a:extLst>
                  <a:ext uri="{FF2B5EF4-FFF2-40B4-BE49-F238E27FC236}">
                    <a16:creationId xmlns:a16="http://schemas.microsoft.com/office/drawing/2014/main" id="{9C35552E-DF6A-4FAB-9E3A-8325A76713AD}"/>
                  </a:ext>
                </a:extLst>
              </p:cNvPr>
              <p:cNvSpPr txBox="1"/>
              <p:nvPr>
                <p:custDataLst>
                  <p:tags r:id="rId6"/>
                </p:custDataLst>
              </p:nvPr>
            </p:nvSpPr>
            <p:spPr>
              <a:xfrm>
                <a:off x="6319434" y="1908781"/>
                <a:ext cx="623341" cy="400110"/>
              </a:xfrm>
              <a:prstGeom prst="rect">
                <a:avLst/>
              </a:prstGeom>
              <a:noFill/>
            </p:spPr>
            <p:txBody>
              <a:bodyPr wrap="square" rtlCol="0">
                <a:spAutoFit/>
              </a:bodyPr>
              <a:lstStyle/>
              <a:p>
                <a:pPr lvl="0" algn="ctr"/>
                <a:r>
                  <a:rPr lang="en-US" altLang="zh-CN" sz="2000" dirty="0">
                    <a:solidFill>
                      <a:sysClr val="windowText" lastClr="000000"/>
                    </a:solidFill>
                    <a:latin typeface="思源黑体 CN Bold" panose="020B0800000000000000" pitchFamily="34" charset="-122"/>
                    <a:ea typeface="思源黑体 CN Bold" panose="020B0800000000000000" pitchFamily="34" charset="-122"/>
                  </a:rPr>
                  <a:t>01</a:t>
                </a:r>
                <a:endParaRPr lang="zh-CN" altLang="en-US" sz="2000" dirty="0">
                  <a:solidFill>
                    <a:sysClr val="windowText" lastClr="000000"/>
                  </a:solidFill>
                  <a:latin typeface="思源黑体 CN Bold" panose="020B0800000000000000" pitchFamily="34" charset="-122"/>
                  <a:ea typeface="思源黑体 CN Bold" panose="020B0800000000000000" pitchFamily="34" charset="-122"/>
                </a:endParaRPr>
              </a:p>
            </p:txBody>
          </p:sp>
          <p:pic>
            <p:nvPicPr>
              <p:cNvPr id="88" name="图片 87">
                <a:extLst>
                  <a:ext uri="{FF2B5EF4-FFF2-40B4-BE49-F238E27FC236}">
                    <a16:creationId xmlns:a16="http://schemas.microsoft.com/office/drawing/2014/main" id="{02472B0A-CA82-491B-84A4-3F9EA98F85CC}"/>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5243091" y="1396648"/>
                <a:ext cx="1324690" cy="1324690"/>
              </a:xfrm>
              <a:prstGeom prst="rect">
                <a:avLst/>
              </a:prstGeom>
            </p:spPr>
          </p:pic>
        </p:grpSp>
        <p:sp>
          <p:nvSpPr>
            <p:cNvPr id="56" name="矩形 55">
              <a:extLst>
                <a:ext uri="{FF2B5EF4-FFF2-40B4-BE49-F238E27FC236}">
                  <a16:creationId xmlns:a16="http://schemas.microsoft.com/office/drawing/2014/main" id="{905FDEAC-6482-469B-BA37-6FD5CC48D765}"/>
                </a:ext>
              </a:extLst>
            </p:cNvPr>
            <p:cNvSpPr/>
            <p:nvPr/>
          </p:nvSpPr>
          <p:spPr>
            <a:xfrm>
              <a:off x="7000569" y="1924809"/>
              <a:ext cx="3783161" cy="705129"/>
            </a:xfrm>
            <a:prstGeom prst="rect">
              <a:avLst/>
            </a:prstGeom>
          </p:spPr>
          <p:txBody>
            <a:bodyPr wrap="square">
              <a:spAutoFit/>
            </a:bodyPr>
            <a:lstStyle/>
            <a:p>
              <a:pPr>
                <a:lnSpc>
                  <a:spcPct val="150000"/>
                </a:lnSpc>
              </a:pP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1</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、熟练应用二次根式的加减乘除法则及乘法公式进行二次根式的混合运算。</a:t>
              </a:r>
            </a:p>
          </p:txBody>
        </p:sp>
      </p:grpSp>
      <p:grpSp>
        <p:nvGrpSpPr>
          <p:cNvPr id="5" name="组合 4">
            <a:extLst>
              <a:ext uri="{FF2B5EF4-FFF2-40B4-BE49-F238E27FC236}">
                <a16:creationId xmlns:a16="http://schemas.microsoft.com/office/drawing/2014/main" id="{63EB0BD2-FEBB-4C42-BE7E-8B2C9842F155}"/>
              </a:ext>
            </a:extLst>
          </p:cNvPr>
          <p:cNvGrpSpPr/>
          <p:nvPr/>
        </p:nvGrpSpPr>
        <p:grpSpPr>
          <a:xfrm>
            <a:off x="5767756" y="3339315"/>
            <a:ext cx="5357103" cy="1324690"/>
            <a:chOff x="5243091" y="2772147"/>
            <a:chExt cx="5357103" cy="1324690"/>
          </a:xfrm>
        </p:grpSpPr>
        <p:grpSp>
          <p:nvGrpSpPr>
            <p:cNvPr id="92" name="组合 91">
              <a:extLst>
                <a:ext uri="{FF2B5EF4-FFF2-40B4-BE49-F238E27FC236}">
                  <a16:creationId xmlns:a16="http://schemas.microsoft.com/office/drawing/2014/main" id="{83C78E03-F413-4655-BCB1-0704D5B56040}"/>
                </a:ext>
              </a:extLst>
            </p:cNvPr>
            <p:cNvGrpSpPr/>
            <p:nvPr/>
          </p:nvGrpSpPr>
          <p:grpSpPr>
            <a:xfrm>
              <a:off x="7020330" y="3082543"/>
              <a:ext cx="3102514" cy="461665"/>
              <a:chOff x="9650039" y="892924"/>
              <a:chExt cx="2762497" cy="411069"/>
            </a:xfrm>
          </p:grpSpPr>
          <p:sp>
            <p:nvSpPr>
              <p:cNvPr id="98" name="文本框 38">
                <a:extLst>
                  <a:ext uri="{FF2B5EF4-FFF2-40B4-BE49-F238E27FC236}">
                    <a16:creationId xmlns:a16="http://schemas.microsoft.com/office/drawing/2014/main" id="{D6267581-B9AF-4983-BEC1-1993A8B907AB}"/>
                  </a:ext>
                </a:extLst>
              </p:cNvPr>
              <p:cNvSpPr txBox="1"/>
              <p:nvPr>
                <p:custDataLst>
                  <p:tags r:id="rId4"/>
                </p:custDataLst>
              </p:nvPr>
            </p:nvSpPr>
            <p:spPr>
              <a:xfrm>
                <a:off x="9650039" y="892924"/>
                <a:ext cx="1518843" cy="411069"/>
              </a:xfrm>
              <a:prstGeom prst="rect">
                <a:avLst/>
              </a:prstGeom>
              <a:noFill/>
            </p:spPr>
            <p:txBody>
              <a:bodyPr wrap="square" rtlCol="0">
                <a:spAutoFit/>
              </a:bodyPr>
              <a:lstStyle/>
              <a:p>
                <a:pPr lvl="0"/>
                <a:r>
                  <a:rPr lang="zh-CN" altLang="en-US" sz="2400" dirty="0">
                    <a:solidFill>
                      <a:sysClr val="windowText" lastClr="000000"/>
                    </a:solidFill>
                    <a:latin typeface="思源黑体 CN Bold" panose="020B0800000000000000" pitchFamily="34" charset="-122"/>
                    <a:ea typeface="思源黑体 CN Bold" panose="020B0800000000000000" pitchFamily="34" charset="-122"/>
                  </a:rPr>
                  <a:t>重点</a:t>
                </a:r>
              </a:p>
            </p:txBody>
          </p:sp>
          <p:sp>
            <p:nvSpPr>
              <p:cNvPr id="99" name="矩形 98">
                <a:extLst>
                  <a:ext uri="{FF2B5EF4-FFF2-40B4-BE49-F238E27FC236}">
                    <a16:creationId xmlns:a16="http://schemas.microsoft.com/office/drawing/2014/main" id="{CE619FDB-AD02-40B9-8018-6BE90FACF72A}"/>
                  </a:ext>
                </a:extLst>
              </p:cNvPr>
              <p:cNvSpPr/>
              <p:nvPr/>
            </p:nvSpPr>
            <p:spPr>
              <a:xfrm>
                <a:off x="10304018" y="1087460"/>
                <a:ext cx="2108518" cy="178130"/>
              </a:xfrm>
              <a:prstGeom prst="rect">
                <a:avLst/>
              </a:prstGeom>
            </p:spPr>
            <p:txBody>
              <a:bodyPr wrap="square">
                <a:spAutoFit/>
              </a:bodyPr>
              <a:lstStyle/>
              <a:p>
                <a:r>
                  <a:rPr lang="en-US" altLang="zh-CN" sz="700" dirty="0">
                    <a:solidFill>
                      <a:sysClr val="windowText" lastClr="000000"/>
                    </a:solidFill>
                    <a:latin typeface="思源黑体 CN Light" panose="020B0300000000000000" pitchFamily="34" charset="-122"/>
                    <a:ea typeface="思源黑体 CN Light" panose="020B0300000000000000" pitchFamily="34" charset="-122"/>
                  </a:rPr>
                  <a:t>A KEY</a:t>
                </a:r>
              </a:p>
            </p:txBody>
          </p:sp>
        </p:grpSp>
        <p:sp>
          <p:nvSpPr>
            <p:cNvPr id="95" name="矩形: 圆角 94">
              <a:extLst>
                <a:ext uri="{FF2B5EF4-FFF2-40B4-BE49-F238E27FC236}">
                  <a16:creationId xmlns:a16="http://schemas.microsoft.com/office/drawing/2014/main" id="{F99A7817-7EBD-4DA2-98C8-1D8C1B9A1D25}"/>
                </a:ext>
              </a:extLst>
            </p:cNvPr>
            <p:cNvSpPr/>
            <p:nvPr/>
          </p:nvSpPr>
          <p:spPr>
            <a:xfrm>
              <a:off x="5978475" y="3311540"/>
              <a:ext cx="980398" cy="45023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ysClr val="windowText" lastClr="000000"/>
                </a:solidFill>
              </a:endParaRPr>
            </a:p>
          </p:txBody>
        </p:sp>
        <p:sp>
          <p:nvSpPr>
            <p:cNvPr id="94" name="矩形 93">
              <a:extLst>
                <a:ext uri="{FF2B5EF4-FFF2-40B4-BE49-F238E27FC236}">
                  <a16:creationId xmlns:a16="http://schemas.microsoft.com/office/drawing/2014/main" id="{CFC69DEC-D4F3-4807-B50E-5ADFF86E3237}"/>
                </a:ext>
              </a:extLst>
            </p:cNvPr>
            <p:cNvSpPr/>
            <p:nvPr/>
          </p:nvSpPr>
          <p:spPr>
            <a:xfrm>
              <a:off x="7051259" y="3501078"/>
              <a:ext cx="3548935" cy="381964"/>
            </a:xfrm>
            <a:prstGeom prst="rect">
              <a:avLst/>
            </a:prstGeom>
          </p:spPr>
          <p:txBody>
            <a:bodyPr wrap="square">
              <a:spAutoFit/>
            </a:bodyPr>
            <a:lstStyle/>
            <a:p>
              <a:pPr>
                <a:lnSpc>
                  <a:spcPct val="150000"/>
                </a:lnSpc>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熟练进行二次根式的混合运算。</a:t>
              </a:r>
            </a:p>
          </p:txBody>
        </p:sp>
        <p:grpSp>
          <p:nvGrpSpPr>
            <p:cNvPr id="42" name="组合 41">
              <a:extLst>
                <a:ext uri="{FF2B5EF4-FFF2-40B4-BE49-F238E27FC236}">
                  <a16:creationId xmlns:a16="http://schemas.microsoft.com/office/drawing/2014/main" id="{5DB10A4B-7CDC-45A0-BF05-522B738A3396}"/>
                </a:ext>
              </a:extLst>
            </p:cNvPr>
            <p:cNvGrpSpPr/>
            <p:nvPr/>
          </p:nvGrpSpPr>
          <p:grpSpPr>
            <a:xfrm>
              <a:off x="5243091" y="2772147"/>
              <a:ext cx="1699684" cy="1324690"/>
              <a:chOff x="5243091" y="1396648"/>
              <a:chExt cx="1699684" cy="1324690"/>
            </a:xfrm>
          </p:grpSpPr>
          <p:sp>
            <p:nvSpPr>
              <p:cNvPr id="43" name="矩形: 圆角 42">
                <a:extLst>
                  <a:ext uri="{FF2B5EF4-FFF2-40B4-BE49-F238E27FC236}">
                    <a16:creationId xmlns:a16="http://schemas.microsoft.com/office/drawing/2014/main" id="{8FE592A0-7452-494F-A8E1-FF8489E8FA41}"/>
                  </a:ext>
                </a:extLst>
              </p:cNvPr>
              <p:cNvSpPr/>
              <p:nvPr/>
            </p:nvSpPr>
            <p:spPr>
              <a:xfrm>
                <a:off x="5952251" y="190878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ysClr val="windowText" lastClr="000000"/>
                  </a:solidFill>
                </a:endParaRPr>
              </a:p>
            </p:txBody>
          </p:sp>
          <p:sp>
            <p:nvSpPr>
              <p:cNvPr id="44" name="文本框 38">
                <a:extLst>
                  <a:ext uri="{FF2B5EF4-FFF2-40B4-BE49-F238E27FC236}">
                    <a16:creationId xmlns:a16="http://schemas.microsoft.com/office/drawing/2014/main" id="{A5592816-4456-4D6C-BD0F-95434253EB04}"/>
                  </a:ext>
                </a:extLst>
              </p:cNvPr>
              <p:cNvSpPr txBox="1"/>
              <p:nvPr>
                <p:custDataLst>
                  <p:tags r:id="rId3"/>
                </p:custDataLst>
              </p:nvPr>
            </p:nvSpPr>
            <p:spPr>
              <a:xfrm>
                <a:off x="6319434" y="1908781"/>
                <a:ext cx="623341" cy="400110"/>
              </a:xfrm>
              <a:prstGeom prst="rect">
                <a:avLst/>
              </a:prstGeom>
              <a:noFill/>
            </p:spPr>
            <p:txBody>
              <a:bodyPr wrap="square" rtlCol="0">
                <a:spAutoFit/>
              </a:bodyPr>
              <a:lstStyle/>
              <a:p>
                <a:pPr lvl="0" algn="ctr"/>
                <a:r>
                  <a:rPr lang="en-US" altLang="zh-CN" sz="2000" dirty="0">
                    <a:solidFill>
                      <a:sysClr val="windowText" lastClr="000000"/>
                    </a:solidFill>
                    <a:latin typeface="思源黑体 CN Bold" panose="020B0800000000000000" pitchFamily="34" charset="-122"/>
                    <a:ea typeface="思源黑体 CN Bold" panose="020B0800000000000000" pitchFamily="34" charset="-122"/>
                  </a:rPr>
                  <a:t>02</a:t>
                </a:r>
                <a:endParaRPr lang="zh-CN" altLang="en-US" sz="2000" dirty="0">
                  <a:solidFill>
                    <a:sysClr val="windowText" lastClr="000000"/>
                  </a:solidFill>
                  <a:latin typeface="思源黑体 CN Bold" panose="020B0800000000000000" pitchFamily="34" charset="-122"/>
                  <a:ea typeface="思源黑体 CN Bold" panose="020B0800000000000000" pitchFamily="34" charset="-122"/>
                </a:endParaRPr>
              </a:p>
            </p:txBody>
          </p:sp>
          <p:pic>
            <p:nvPicPr>
              <p:cNvPr id="45" name="图片 44">
                <a:extLst>
                  <a:ext uri="{FF2B5EF4-FFF2-40B4-BE49-F238E27FC236}">
                    <a16:creationId xmlns:a16="http://schemas.microsoft.com/office/drawing/2014/main" id="{6D44C3A6-3E60-42A5-968A-CB52B16D04CF}"/>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5243091" y="1396648"/>
                <a:ext cx="1324690" cy="1324690"/>
              </a:xfrm>
              <a:prstGeom prst="rect">
                <a:avLst/>
              </a:prstGeom>
            </p:spPr>
          </p:pic>
        </p:grpSp>
      </p:grpSp>
      <p:grpSp>
        <p:nvGrpSpPr>
          <p:cNvPr id="7" name="组合 6">
            <a:extLst>
              <a:ext uri="{FF2B5EF4-FFF2-40B4-BE49-F238E27FC236}">
                <a16:creationId xmlns:a16="http://schemas.microsoft.com/office/drawing/2014/main" id="{4B995C00-08B1-429F-840A-20F435FCF6DE}"/>
              </a:ext>
            </a:extLst>
          </p:cNvPr>
          <p:cNvGrpSpPr/>
          <p:nvPr/>
        </p:nvGrpSpPr>
        <p:grpSpPr>
          <a:xfrm>
            <a:off x="5767756" y="4631115"/>
            <a:ext cx="5540639" cy="1324690"/>
            <a:chOff x="5243091" y="4212015"/>
            <a:chExt cx="5540639" cy="1324690"/>
          </a:xfrm>
        </p:grpSpPr>
        <p:grpSp>
          <p:nvGrpSpPr>
            <p:cNvPr id="101" name="组合 100">
              <a:extLst>
                <a:ext uri="{FF2B5EF4-FFF2-40B4-BE49-F238E27FC236}">
                  <a16:creationId xmlns:a16="http://schemas.microsoft.com/office/drawing/2014/main" id="{3015B40B-FF77-4832-A055-D9FC482006A3}"/>
                </a:ext>
              </a:extLst>
            </p:cNvPr>
            <p:cNvGrpSpPr/>
            <p:nvPr/>
          </p:nvGrpSpPr>
          <p:grpSpPr>
            <a:xfrm>
              <a:off x="7007649" y="4555853"/>
              <a:ext cx="1940208" cy="461665"/>
              <a:chOff x="9650040" y="880720"/>
              <a:chExt cx="1727573" cy="411069"/>
            </a:xfrm>
          </p:grpSpPr>
          <p:sp>
            <p:nvSpPr>
              <p:cNvPr id="107" name="文本框 38">
                <a:extLst>
                  <a:ext uri="{FF2B5EF4-FFF2-40B4-BE49-F238E27FC236}">
                    <a16:creationId xmlns:a16="http://schemas.microsoft.com/office/drawing/2014/main" id="{1F7AAD86-02D1-4471-ABED-F1ACDD6D928E}"/>
                  </a:ext>
                </a:extLst>
              </p:cNvPr>
              <p:cNvSpPr txBox="1"/>
              <p:nvPr>
                <p:custDataLst>
                  <p:tags r:id="rId2"/>
                </p:custDataLst>
              </p:nvPr>
            </p:nvSpPr>
            <p:spPr>
              <a:xfrm>
                <a:off x="9650040" y="880720"/>
                <a:ext cx="1518843" cy="411069"/>
              </a:xfrm>
              <a:prstGeom prst="rect">
                <a:avLst/>
              </a:prstGeom>
              <a:noFill/>
            </p:spPr>
            <p:txBody>
              <a:bodyPr wrap="square" rtlCol="0">
                <a:spAutoFit/>
              </a:bodyPr>
              <a:lstStyle/>
              <a:p>
                <a:pPr lvl="0"/>
                <a:r>
                  <a:rPr lang="zh-CN" altLang="en-US" sz="2400" dirty="0">
                    <a:solidFill>
                      <a:sysClr val="windowText" lastClr="000000"/>
                    </a:solidFill>
                    <a:latin typeface="思源黑体 CN Bold" panose="020B0800000000000000" pitchFamily="34" charset="-122"/>
                    <a:ea typeface="思源黑体 CN Bold" panose="020B0800000000000000" pitchFamily="34" charset="-122"/>
                  </a:rPr>
                  <a:t>难点</a:t>
                </a:r>
              </a:p>
            </p:txBody>
          </p:sp>
          <p:sp>
            <p:nvSpPr>
              <p:cNvPr id="108" name="矩形 107">
                <a:extLst>
                  <a:ext uri="{FF2B5EF4-FFF2-40B4-BE49-F238E27FC236}">
                    <a16:creationId xmlns:a16="http://schemas.microsoft.com/office/drawing/2014/main" id="{257E3AA3-4D22-4DC4-AEB0-FE31E4C8A254}"/>
                  </a:ext>
                </a:extLst>
              </p:cNvPr>
              <p:cNvSpPr/>
              <p:nvPr/>
            </p:nvSpPr>
            <p:spPr>
              <a:xfrm>
                <a:off x="10304018" y="1075256"/>
                <a:ext cx="1073595" cy="178130"/>
              </a:xfrm>
              <a:prstGeom prst="rect">
                <a:avLst/>
              </a:prstGeom>
            </p:spPr>
            <p:txBody>
              <a:bodyPr wrap="square">
                <a:spAutoFit/>
              </a:bodyPr>
              <a:lstStyle/>
              <a:p>
                <a:r>
                  <a:rPr lang="en-US" altLang="zh-CN" sz="700" dirty="0">
                    <a:solidFill>
                      <a:sysClr val="windowText" lastClr="000000"/>
                    </a:solidFill>
                    <a:latin typeface="思源黑体 CN Light" panose="020B0300000000000000" pitchFamily="34" charset="-122"/>
                    <a:ea typeface="思源黑体 CN Light" panose="020B0300000000000000" pitchFamily="34" charset="-122"/>
                  </a:rPr>
                  <a:t>DIFFICULTY</a:t>
                </a:r>
              </a:p>
            </p:txBody>
          </p:sp>
        </p:grpSp>
        <p:sp>
          <p:nvSpPr>
            <p:cNvPr id="103" name="矩形 102">
              <a:extLst>
                <a:ext uri="{FF2B5EF4-FFF2-40B4-BE49-F238E27FC236}">
                  <a16:creationId xmlns:a16="http://schemas.microsoft.com/office/drawing/2014/main" id="{17F6A871-FE0B-4AD2-9921-DAA6051813AF}"/>
                </a:ext>
              </a:extLst>
            </p:cNvPr>
            <p:cNvSpPr/>
            <p:nvPr/>
          </p:nvSpPr>
          <p:spPr>
            <a:xfrm>
              <a:off x="7038580" y="4974388"/>
              <a:ext cx="3745150" cy="380617"/>
            </a:xfrm>
            <a:prstGeom prst="rect">
              <a:avLst/>
            </a:prstGeom>
          </p:spPr>
          <p:txBody>
            <a:bodyPr wrap="square">
              <a:spAutoFit/>
            </a:bodyPr>
            <a:lstStyle/>
            <a:p>
              <a:pPr>
                <a:lnSpc>
                  <a:spcPct val="150000"/>
                </a:lnSpc>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混合运算的顺序、乘法公式的综合运用。 </a:t>
              </a:r>
            </a:p>
          </p:txBody>
        </p:sp>
        <p:grpSp>
          <p:nvGrpSpPr>
            <p:cNvPr id="46" name="组合 45">
              <a:extLst>
                <a:ext uri="{FF2B5EF4-FFF2-40B4-BE49-F238E27FC236}">
                  <a16:creationId xmlns:a16="http://schemas.microsoft.com/office/drawing/2014/main" id="{1ABDE1F2-D79D-420B-87F3-43D5B8BEE6BB}"/>
                </a:ext>
              </a:extLst>
            </p:cNvPr>
            <p:cNvGrpSpPr/>
            <p:nvPr/>
          </p:nvGrpSpPr>
          <p:grpSpPr>
            <a:xfrm>
              <a:off x="5243091" y="4212015"/>
              <a:ext cx="1699684" cy="1324690"/>
              <a:chOff x="5243091" y="1396648"/>
              <a:chExt cx="1699684" cy="1324690"/>
            </a:xfrm>
          </p:grpSpPr>
          <p:sp>
            <p:nvSpPr>
              <p:cNvPr id="47" name="矩形: 圆角 46">
                <a:extLst>
                  <a:ext uri="{FF2B5EF4-FFF2-40B4-BE49-F238E27FC236}">
                    <a16:creationId xmlns:a16="http://schemas.microsoft.com/office/drawing/2014/main" id="{D96307D9-BC62-42B7-B31A-D91DF15D4A83}"/>
                  </a:ext>
                </a:extLst>
              </p:cNvPr>
              <p:cNvSpPr/>
              <p:nvPr/>
            </p:nvSpPr>
            <p:spPr>
              <a:xfrm>
                <a:off x="5952251" y="190878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ysClr val="windowText" lastClr="000000"/>
                  </a:solidFill>
                </a:endParaRPr>
              </a:p>
            </p:txBody>
          </p:sp>
          <p:sp>
            <p:nvSpPr>
              <p:cNvPr id="48" name="文本框 38">
                <a:extLst>
                  <a:ext uri="{FF2B5EF4-FFF2-40B4-BE49-F238E27FC236}">
                    <a16:creationId xmlns:a16="http://schemas.microsoft.com/office/drawing/2014/main" id="{140C8ECB-DFAC-439E-8703-DDB940158D0B}"/>
                  </a:ext>
                </a:extLst>
              </p:cNvPr>
              <p:cNvSpPr txBox="1"/>
              <p:nvPr>
                <p:custDataLst>
                  <p:tags r:id="rId1"/>
                </p:custDataLst>
              </p:nvPr>
            </p:nvSpPr>
            <p:spPr>
              <a:xfrm>
                <a:off x="6319434" y="1908781"/>
                <a:ext cx="623341" cy="400110"/>
              </a:xfrm>
              <a:prstGeom prst="rect">
                <a:avLst/>
              </a:prstGeom>
              <a:noFill/>
            </p:spPr>
            <p:txBody>
              <a:bodyPr wrap="square" rtlCol="0">
                <a:spAutoFit/>
              </a:bodyPr>
              <a:lstStyle/>
              <a:p>
                <a:pPr lvl="0" algn="ctr"/>
                <a:r>
                  <a:rPr lang="en-US" altLang="zh-CN" sz="2000" dirty="0">
                    <a:solidFill>
                      <a:sysClr val="windowText" lastClr="000000"/>
                    </a:solidFill>
                    <a:latin typeface="思源黑体 CN Bold" panose="020B0800000000000000" pitchFamily="34" charset="-122"/>
                    <a:ea typeface="思源黑体 CN Bold" panose="020B0800000000000000" pitchFamily="34" charset="-122"/>
                  </a:rPr>
                  <a:t>03</a:t>
                </a:r>
                <a:endParaRPr lang="zh-CN" altLang="en-US" sz="2000" dirty="0">
                  <a:solidFill>
                    <a:sysClr val="windowText" lastClr="000000"/>
                  </a:solidFill>
                  <a:latin typeface="思源黑体 CN Bold" panose="020B0800000000000000" pitchFamily="34" charset="-122"/>
                  <a:ea typeface="思源黑体 CN Bold" panose="020B0800000000000000" pitchFamily="34" charset="-122"/>
                </a:endParaRPr>
              </a:p>
            </p:txBody>
          </p:sp>
          <p:pic>
            <p:nvPicPr>
              <p:cNvPr id="58" name="图片 57">
                <a:extLst>
                  <a:ext uri="{FF2B5EF4-FFF2-40B4-BE49-F238E27FC236}">
                    <a16:creationId xmlns:a16="http://schemas.microsoft.com/office/drawing/2014/main" id="{549E0EF6-D240-4E62-A9A2-F40AE6322CAD}"/>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5243091" y="1396648"/>
                <a:ext cx="1324690" cy="1324690"/>
              </a:xfrm>
              <a:prstGeom prst="rect">
                <a:avLst/>
              </a:prstGeom>
            </p:spPr>
          </p:pic>
        </p:grpSp>
      </p:grpSp>
      <p:sp>
        <p:nvSpPr>
          <p:cNvPr id="52" name="文本框 51">
            <a:extLst>
              <a:ext uri="{FF2B5EF4-FFF2-40B4-BE49-F238E27FC236}">
                <a16:creationId xmlns:a16="http://schemas.microsoft.com/office/drawing/2014/main" id="{7D220D9A-A217-49DA-8BF6-B8FD57A98B6F}"/>
              </a:ext>
            </a:extLst>
          </p:cNvPr>
          <p:cNvSpPr txBox="1"/>
          <p:nvPr/>
        </p:nvSpPr>
        <p:spPr>
          <a:xfrm>
            <a:off x="5956720" y="711243"/>
            <a:ext cx="1415772" cy="830997"/>
          </a:xfrm>
          <a:prstGeom prst="rect">
            <a:avLst/>
          </a:prstGeom>
          <a:noFill/>
        </p:spPr>
        <p:txBody>
          <a:bodyPr wrap="none" rtlCol="0">
            <a:spAutoFit/>
          </a:bodyPr>
          <a:lstStyle/>
          <a:p>
            <a:r>
              <a:rPr lang="zh-CN" altLang="en-US" sz="48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目录</a:t>
            </a:r>
          </a:p>
        </p:txBody>
      </p:sp>
      <p:sp>
        <p:nvSpPr>
          <p:cNvPr id="49" name="矩形 48">
            <a:extLst>
              <a:ext uri="{FF2B5EF4-FFF2-40B4-BE49-F238E27FC236}">
                <a16:creationId xmlns:a16="http://schemas.microsoft.com/office/drawing/2014/main" id="{55135060-A42B-4F16-9142-5CA1EE65B184}"/>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Tree>
    <p:extLst>
      <p:ext uri="{BB962C8B-B14F-4D97-AF65-F5344CB8AC3E}">
        <p14:creationId xmlns:p14="http://schemas.microsoft.com/office/powerpoint/2010/main" val="39448811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descr="读书，读书，学习">
            <a:extLst>
              <a:ext uri="{FF2B5EF4-FFF2-40B4-BE49-F238E27FC236}">
                <a16:creationId xmlns:a16="http://schemas.microsoft.com/office/drawing/2014/main" id="{8E851C87-B254-439B-850B-51F5FDD8A2EC}"/>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读书，读书，学习">
            <a:extLst>
              <a:ext uri="{FF2B5EF4-FFF2-40B4-BE49-F238E27FC236}">
                <a16:creationId xmlns:a16="http://schemas.microsoft.com/office/drawing/2014/main" id="{3E23ECF4-D326-47F7-ADFB-6EA9824C6180}"/>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84">
            <a:extLst>
              <a:ext uri="{FF2B5EF4-FFF2-40B4-BE49-F238E27FC236}">
                <a16:creationId xmlns:a16="http://schemas.microsoft.com/office/drawing/2014/main" id="{2CA70E3B-EC11-4481-96B8-66FBD237D545}"/>
              </a:ext>
            </a:extLst>
          </p:cNvPr>
          <p:cNvSpPr>
            <a:spLocks noChangeArrowheads="1"/>
          </p:cNvSpPr>
          <p:nvPr/>
        </p:nvSpPr>
        <p:spPr bwMode="auto">
          <a:xfrm>
            <a:off x="969197" y="-11113"/>
            <a:ext cx="4635446"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112" name="矩形 111">
            <a:extLst>
              <a:ext uri="{FF2B5EF4-FFF2-40B4-BE49-F238E27FC236}">
                <a16:creationId xmlns:a16="http://schemas.microsoft.com/office/drawing/2014/main" id="{D87B7ECF-0C68-4FC8-BC47-3257E9662A4A}"/>
              </a:ext>
            </a:extLst>
          </p:cNvPr>
          <p:cNvSpPr/>
          <p:nvPr/>
        </p:nvSpPr>
        <p:spPr>
          <a:xfrm>
            <a:off x="1398614" y="2419091"/>
            <a:ext cx="2496385" cy="584775"/>
          </a:xfrm>
          <a:prstGeom prst="rect">
            <a:avLst/>
          </a:prstGeom>
        </p:spPr>
        <p:txBody>
          <a:bodyPr wrap="square">
            <a:spAutoFit/>
          </a:bodyPr>
          <a:lstStyle/>
          <a:p>
            <a:pPr algn="dist">
              <a:defRPr sz="1800">
                <a:solidFill>
                  <a:srgbClr val="000000"/>
                </a:solidFill>
              </a:defRPr>
            </a:pPr>
            <a:r>
              <a:rPr lang="en-US" altLang="zh-CN"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PART 01</a:t>
            </a:r>
            <a:endPar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113" name="矩形 112">
            <a:extLst>
              <a:ext uri="{FF2B5EF4-FFF2-40B4-BE49-F238E27FC236}">
                <a16:creationId xmlns:a16="http://schemas.microsoft.com/office/drawing/2014/main" id="{E391834A-106F-40C6-AF74-9B3293232701}"/>
              </a:ext>
            </a:extLst>
          </p:cNvPr>
          <p:cNvSpPr/>
          <p:nvPr/>
        </p:nvSpPr>
        <p:spPr>
          <a:xfrm>
            <a:off x="1340558" y="3108149"/>
            <a:ext cx="3670122" cy="1107996"/>
          </a:xfrm>
          <a:prstGeom prst="rect">
            <a:avLst/>
          </a:prstGeom>
          <a:noFill/>
        </p:spPr>
        <p:txBody>
          <a:bodyPr wrap="square" rtlCol="0">
            <a:spAutoFit/>
          </a:bodyPr>
          <a:lstStyle/>
          <a:p>
            <a:r>
              <a:rPr lang="zh-CN" altLang="en-US" sz="6600" dirty="0">
                <a:solidFill>
                  <a:schemeClr val="tx1">
                    <a:lumMod val="85000"/>
                    <a:lumOff val="15000"/>
                  </a:schemeClr>
                </a:solidFill>
                <a:latin typeface="思源黑体 CN Heavy" panose="020B0A00000000000000" pitchFamily="34" charset="-122"/>
                <a:ea typeface="思源黑体 CN Heavy" panose="020B0A00000000000000" pitchFamily="34" charset="-122"/>
              </a:rPr>
              <a:t>学习目标</a:t>
            </a:r>
          </a:p>
        </p:txBody>
      </p:sp>
      <p:cxnSp>
        <p:nvCxnSpPr>
          <p:cNvPr id="30" name="直接连接符 29">
            <a:extLst>
              <a:ext uri="{FF2B5EF4-FFF2-40B4-BE49-F238E27FC236}">
                <a16:creationId xmlns:a16="http://schemas.microsoft.com/office/drawing/2014/main" id="{F411F48C-C54D-4E94-984D-AD174EAB12E8}"/>
              </a:ext>
            </a:extLst>
          </p:cNvPr>
          <p:cNvCxnSpPr>
            <a:cxnSpLocks/>
          </p:cNvCxnSpPr>
          <p:nvPr/>
        </p:nvCxnSpPr>
        <p:spPr>
          <a:xfrm>
            <a:off x="1460533" y="4455064"/>
            <a:ext cx="3644867"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6" name="矩形 35">
            <a:extLst>
              <a:ext uri="{FF2B5EF4-FFF2-40B4-BE49-F238E27FC236}">
                <a16:creationId xmlns:a16="http://schemas.microsoft.com/office/drawing/2014/main" id="{CD57F59D-3A37-4221-804A-F4BF8436C45E}"/>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Tree>
    <p:extLst>
      <p:ext uri="{BB962C8B-B14F-4D97-AF65-F5344CB8AC3E}">
        <p14:creationId xmlns:p14="http://schemas.microsoft.com/office/powerpoint/2010/main" val="324105559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anim calcmode="lin" valueType="num">
                                      <p:cBhvr>
                                        <p:cTn id="8" dur="500" fill="hold"/>
                                        <p:tgtEl>
                                          <p:spTgt spid="112"/>
                                        </p:tgtEl>
                                        <p:attrNameLst>
                                          <p:attrName>ppt_x</p:attrName>
                                        </p:attrNameLst>
                                      </p:cBhvr>
                                      <p:tavLst>
                                        <p:tav tm="0">
                                          <p:val>
                                            <p:strVal val="#ppt_x"/>
                                          </p:val>
                                        </p:tav>
                                        <p:tav tm="100000">
                                          <p:val>
                                            <p:strVal val="#ppt_x"/>
                                          </p:val>
                                        </p:tav>
                                      </p:tavLst>
                                    </p:anim>
                                    <p:anim calcmode="lin" valueType="num">
                                      <p:cBhvr>
                                        <p:cTn id="9" dur="500" fill="hold"/>
                                        <p:tgtEl>
                                          <p:spTgt spid="1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3"/>
                                        </p:tgtEl>
                                        <p:attrNameLst>
                                          <p:attrName>style.visibility</p:attrName>
                                        </p:attrNameLst>
                                      </p:cBhvr>
                                      <p:to>
                                        <p:strVal val="visible"/>
                                      </p:to>
                                    </p:set>
                                    <p:animEffect transition="in" filter="fade">
                                      <p:cBhvr>
                                        <p:cTn id="13" dur="500"/>
                                        <p:tgtEl>
                                          <p:spTgt spid="113"/>
                                        </p:tgtEl>
                                      </p:cBhvr>
                                    </p:animEffect>
                                    <p:anim calcmode="lin" valueType="num">
                                      <p:cBhvr>
                                        <p:cTn id="14" dur="500" fill="hold"/>
                                        <p:tgtEl>
                                          <p:spTgt spid="113"/>
                                        </p:tgtEl>
                                        <p:attrNameLst>
                                          <p:attrName>ppt_x</p:attrName>
                                        </p:attrNameLst>
                                      </p:cBhvr>
                                      <p:tavLst>
                                        <p:tav tm="0">
                                          <p:val>
                                            <p:strVal val="#ppt_x"/>
                                          </p:val>
                                        </p:tav>
                                        <p:tav tm="100000">
                                          <p:val>
                                            <p:strVal val="#ppt_x"/>
                                          </p:val>
                                        </p:tav>
                                      </p:tavLst>
                                    </p:anim>
                                    <p:anim calcmode="lin" valueType="num">
                                      <p:cBhvr>
                                        <p:cTn id="15" dur="500" fill="hold"/>
                                        <p:tgtEl>
                                          <p:spTgt spid="1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anim calcmode="lin" valueType="num">
                                      <p:cBhvr>
                                        <p:cTn id="20" dur="500" fill="hold"/>
                                        <p:tgtEl>
                                          <p:spTgt spid="30"/>
                                        </p:tgtEl>
                                        <p:attrNameLst>
                                          <p:attrName>ppt_x</p:attrName>
                                        </p:attrNameLst>
                                      </p:cBhvr>
                                      <p:tavLst>
                                        <p:tav tm="0">
                                          <p:val>
                                            <p:strVal val="#ppt_x"/>
                                          </p:val>
                                        </p:tav>
                                        <p:tav tm="100000">
                                          <p:val>
                                            <p:strVal val="#ppt_x"/>
                                          </p:val>
                                        </p:tav>
                                      </p:tavLst>
                                    </p:anim>
                                    <p:anim calcmode="lin" valueType="num">
                                      <p:cBhvr>
                                        <p:cTn id="21"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28" name="组合 27">
            <a:extLst>
              <a:ext uri="{FF2B5EF4-FFF2-40B4-BE49-F238E27FC236}">
                <a16:creationId xmlns:a16="http://schemas.microsoft.com/office/drawing/2014/main" id="{32877B06-9BC8-468C-B612-4EE77D3685B3}"/>
              </a:ext>
            </a:extLst>
          </p:cNvPr>
          <p:cNvGrpSpPr/>
          <p:nvPr/>
        </p:nvGrpSpPr>
        <p:grpSpPr>
          <a:xfrm>
            <a:off x="306714" y="217753"/>
            <a:ext cx="7370435" cy="1137512"/>
            <a:chOff x="611701" y="260323"/>
            <a:chExt cx="7370435" cy="1137512"/>
          </a:xfrm>
        </p:grpSpPr>
        <p:sp>
          <p:nvSpPr>
            <p:cNvPr id="29" name="文本框 28">
              <a:extLst>
                <a:ext uri="{FF2B5EF4-FFF2-40B4-BE49-F238E27FC236}">
                  <a16:creationId xmlns:a16="http://schemas.microsoft.com/office/drawing/2014/main" id="{3AAAA2D8-56D9-462A-8D58-02F53CC8AF9E}"/>
                </a:ext>
              </a:extLst>
            </p:cNvPr>
            <p:cNvSpPr txBox="1"/>
            <p:nvPr>
              <p:custDataLst>
                <p:tags r:id="rId1"/>
              </p:custDataLst>
            </p:nvPr>
          </p:nvSpPr>
          <p:spPr>
            <a:xfrm>
              <a:off x="2383883" y="563671"/>
              <a:ext cx="5598253"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二次根式加减、乘法、除法知识点回顾</a:t>
              </a:r>
            </a:p>
          </p:txBody>
        </p:sp>
        <p:grpSp>
          <p:nvGrpSpPr>
            <p:cNvPr id="30" name="组合 29">
              <a:extLst>
                <a:ext uri="{FF2B5EF4-FFF2-40B4-BE49-F238E27FC236}">
                  <a16:creationId xmlns:a16="http://schemas.microsoft.com/office/drawing/2014/main" id="{78874F54-ED00-4E37-9136-AB591221D079}"/>
                </a:ext>
              </a:extLst>
            </p:cNvPr>
            <p:cNvGrpSpPr/>
            <p:nvPr/>
          </p:nvGrpSpPr>
          <p:grpSpPr>
            <a:xfrm>
              <a:off x="611701" y="260323"/>
              <a:ext cx="1569406" cy="1137512"/>
              <a:chOff x="4821999" y="1601593"/>
              <a:chExt cx="1569406" cy="1137512"/>
            </a:xfrm>
          </p:grpSpPr>
          <p:sp>
            <p:nvSpPr>
              <p:cNvPr id="31" name="矩形: 圆角 30">
                <a:extLst>
                  <a:ext uri="{FF2B5EF4-FFF2-40B4-BE49-F238E27FC236}">
                    <a16:creationId xmlns:a16="http://schemas.microsoft.com/office/drawing/2014/main" id="{DC327A9F-81EB-4BA2-A4BF-3CCF48E6C9D4}"/>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32" name="文本框 38">
                <a:extLst>
                  <a:ext uri="{FF2B5EF4-FFF2-40B4-BE49-F238E27FC236}">
                    <a16:creationId xmlns:a16="http://schemas.microsoft.com/office/drawing/2014/main" id="{0823DCF5-CFD9-4389-8D20-26308536CAA6}"/>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01</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33" name="图片 32">
                <a:extLst>
                  <a:ext uri="{FF2B5EF4-FFF2-40B4-BE49-F238E27FC236}">
                    <a16:creationId xmlns:a16="http://schemas.microsoft.com/office/drawing/2014/main" id="{4DD17359-D97E-4D0A-9826-C5E8373D9B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p:sp>
        <p:nvSpPr>
          <p:cNvPr id="16" name="矩形 15">
            <a:extLst>
              <a:ext uri="{FF2B5EF4-FFF2-40B4-BE49-F238E27FC236}">
                <a16:creationId xmlns:a16="http://schemas.microsoft.com/office/drawing/2014/main" id="{CD6C4D5F-3C05-4020-B8A9-227C373B3EE8}"/>
              </a:ext>
            </a:extLst>
          </p:cNvPr>
          <p:cNvSpPr/>
          <p:nvPr/>
        </p:nvSpPr>
        <p:spPr>
          <a:xfrm>
            <a:off x="2078896" y="1639502"/>
            <a:ext cx="2507418" cy="400110"/>
          </a:xfrm>
          <a:prstGeom prst="rect">
            <a:avLst/>
          </a:prstGeom>
        </p:spPr>
        <p:txBody>
          <a:bodyPr wrap="none">
            <a:spAutoFit/>
          </a:bodyPr>
          <a:lstStyle/>
          <a:p>
            <a:pPr defTabSz="685800"/>
            <a:r>
              <a:rPr lang="zh-CN" altLang="en-US" sz="2000" b="1" dirty="0">
                <a:ln w="6350">
                  <a:noFill/>
                </a:ln>
                <a:solidFill>
                  <a:schemeClr val="tx1">
                    <a:lumMod val="85000"/>
                    <a:lumOff val="15000"/>
                  </a:schemeClr>
                </a:solidFill>
                <a:latin typeface="思源黑体 CN Bold" panose="020B0800000000000000" pitchFamily="34" charset="-122"/>
                <a:ea typeface="思源黑体 CN Bold" panose="020B0800000000000000" pitchFamily="34" charset="-122"/>
              </a:rPr>
              <a:t>二次根式乘法法则：</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17" name="矩形 16">
            <a:extLst>
              <a:ext uri="{FF2B5EF4-FFF2-40B4-BE49-F238E27FC236}">
                <a16:creationId xmlns:a16="http://schemas.microsoft.com/office/drawing/2014/main" id="{0437F729-804E-4760-B308-0483C5A2808A}"/>
              </a:ext>
            </a:extLst>
          </p:cNvPr>
          <p:cNvSpPr/>
          <p:nvPr/>
        </p:nvSpPr>
        <p:spPr>
          <a:xfrm>
            <a:off x="2078896" y="5093399"/>
            <a:ext cx="2765501" cy="400110"/>
          </a:xfrm>
          <a:prstGeom prst="rect">
            <a:avLst/>
          </a:prstGeom>
        </p:spPr>
        <p:txBody>
          <a:bodyPr wrap="none">
            <a:spAutoFit/>
          </a:bodyPr>
          <a:lstStyle/>
          <a:p>
            <a:pPr defTabSz="685800"/>
            <a:r>
              <a:rPr lang="zh-CN" altLang="en-US" sz="2000" b="1" dirty="0">
                <a:ln w="6350">
                  <a:noFill/>
                </a:ln>
                <a:solidFill>
                  <a:schemeClr val="tx1">
                    <a:lumMod val="85000"/>
                    <a:lumOff val="15000"/>
                  </a:schemeClr>
                </a:solidFill>
                <a:latin typeface="思源黑体 CN Bold" panose="020B0800000000000000" pitchFamily="34" charset="-122"/>
                <a:ea typeface="思源黑体 CN Bold" panose="020B0800000000000000" pitchFamily="34" charset="-122"/>
              </a:rPr>
              <a:t>二次根式加减法方法：</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F763ABB5-8BDB-41D8-B006-9FBAE44436B6}"/>
                  </a:ext>
                </a:extLst>
              </p:cNvPr>
              <p:cNvSpPr/>
              <p:nvPr/>
            </p:nvSpPr>
            <p:spPr>
              <a:xfrm>
                <a:off x="5167423" y="1574048"/>
                <a:ext cx="4258602" cy="512704"/>
              </a:xfrm>
              <a:prstGeom prst="rect">
                <a:avLst/>
              </a:prstGeom>
              <a:solidFill>
                <a:sysClr val="window" lastClr="FFFFFF"/>
              </a:solidFill>
              <a:ln w="25400" cap="flat" cmpd="sng" algn="ctr">
                <a:solidFill>
                  <a:schemeClr val="tx1">
                    <a:lumMod val="85000"/>
                    <a:lumOff val="15000"/>
                  </a:schemeClr>
                </a:solidFill>
                <a:prstDash val="solid"/>
              </a:ln>
              <a:effectLst/>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e>
                      </m:rad>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𝑏</m:t>
                          </m:r>
                        </m:e>
                      </m:rad>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m:rPr>
                              <m:sty m:val="p"/>
                            </m:rP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ab</m:t>
                          </m:r>
                        </m:e>
                      </m:rad>
                      <m:d>
                        <m:dPr>
                          <m:begChr m:val="（"/>
                          <m:endChr m:val="）"/>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dPr>
                        <m:e>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m:rPr>
                              <m:sty m:val="p"/>
                            </m:rPr>
                            <a:rPr kumimoji="0" lang="en-US" altLang="zh-CN" sz="2400" b="0" i="0"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b</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e>
                      </m:d>
                    </m:oMath>
                  </m:oMathPara>
                </a14:m>
                <a:endParaRPr kumimoji="0" lang="zh-CN" altLang="en-US" sz="2400" b="0" i="0" u="none" strike="noStrike" kern="0" cap="none" spc="0" normalizeH="0" baseline="0" noProof="0" dirty="0">
                  <a:ln>
                    <a:noFill/>
                  </a:ln>
                  <a:solidFill>
                    <a:schemeClr val="tx1">
                      <a:lumMod val="85000"/>
                      <a:lumOff val="15000"/>
                    </a:schemeClr>
                  </a:solidFill>
                  <a:effectLst/>
                  <a:uLnTx/>
                  <a:uFillTx/>
                  <a:latin typeface="思源黑体 CN Bold" panose="020B0800000000000000" pitchFamily="34" charset="-122"/>
                  <a:ea typeface="思源黑体 CN Bold" panose="020B0800000000000000" pitchFamily="34" charset="-122"/>
                </a:endParaRPr>
              </a:p>
            </p:txBody>
          </p:sp>
        </mc:Choice>
        <mc:Fallback xmlns="">
          <p:sp>
            <p:nvSpPr>
              <p:cNvPr id="18" name="矩形 17">
                <a:extLst>
                  <a:ext uri="{FF2B5EF4-FFF2-40B4-BE49-F238E27FC236}">
                    <a16:creationId xmlns:a16="http://schemas.microsoft.com/office/drawing/2014/main" id="{F763ABB5-8BDB-41D8-B006-9FBAE44436B6}"/>
                  </a:ext>
                </a:extLst>
              </p:cNvPr>
              <p:cNvSpPr>
                <a:spLocks noRot="1" noChangeAspect="1" noMove="1" noResize="1" noEditPoints="1" noAdjustHandles="1" noChangeArrowheads="1" noChangeShapeType="1" noTextEdit="1"/>
              </p:cNvSpPr>
              <p:nvPr/>
            </p:nvSpPr>
            <p:spPr>
              <a:xfrm>
                <a:off x="5167423" y="1574048"/>
                <a:ext cx="4258602" cy="512704"/>
              </a:xfrm>
              <a:prstGeom prst="rect">
                <a:avLst/>
              </a:prstGeom>
              <a:blipFill>
                <a:blip r:embed="rId5"/>
                <a:stretch>
                  <a:fillRect/>
                </a:stretch>
              </a:blipFill>
              <a:ln w="25400" cap="flat" cmpd="sng" algn="ctr">
                <a:solidFill>
                  <a:schemeClr val="tx1">
                    <a:lumMod val="85000"/>
                    <a:lumOff val="15000"/>
                  </a:schemeClr>
                </a:solidFill>
                <a:prstDash val="soli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55934198-890E-403C-B76D-92720F92C9B4}"/>
                  </a:ext>
                </a:extLst>
              </p:cNvPr>
              <p:cNvSpPr/>
              <p:nvPr/>
            </p:nvSpPr>
            <p:spPr>
              <a:xfrm>
                <a:off x="5167423" y="2363107"/>
                <a:ext cx="4258602" cy="512704"/>
              </a:xfrm>
              <a:prstGeom prst="rect">
                <a:avLst/>
              </a:prstGeom>
              <a:solidFill>
                <a:sysClr val="window" lastClr="FFFFFF"/>
              </a:solidFill>
              <a:ln w="25400" cap="flat" cmpd="sng" algn="ctr">
                <a:solidFill>
                  <a:schemeClr val="tx1">
                    <a:lumMod val="85000"/>
                    <a:lumOff val="15000"/>
                  </a:schemeClr>
                </a:solidFill>
                <a:prstDash val="solid"/>
              </a:ln>
              <a:effectLst/>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m:rPr>
                              <m:sty m:val="p"/>
                            </m:rP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ab</m:t>
                          </m:r>
                        </m:e>
                      </m:rad>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 </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e>
                      </m:rad>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ad>
                        <m:radPr>
                          <m:degHide m:val="on"/>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𝑏</m:t>
                          </m:r>
                        </m:e>
                      </m:rad>
                      <m:d>
                        <m:dPr>
                          <m:begChr m:val="（"/>
                          <m:endChr m:val="）"/>
                          <m:ctrlP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dPr>
                        <m:e>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m:rPr>
                              <m:sty m:val="p"/>
                            </m:rPr>
                            <a:rPr kumimoji="0" lang="en-US" altLang="zh-CN" sz="2400" b="0" i="0"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b</m:t>
                          </m:r>
                          <m:r>
                            <a:rPr kumimoji="0" lang="zh-CN" altLang="en-US"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4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e>
                      </m:d>
                    </m:oMath>
                  </m:oMathPara>
                </a14:m>
                <a:endParaRPr kumimoji="0" lang="zh-CN" altLang="en-US" sz="2400" b="0" i="0" u="none" strike="noStrike" kern="0" cap="none" spc="0" normalizeH="0" baseline="0" noProof="0" dirty="0">
                  <a:ln>
                    <a:noFill/>
                  </a:ln>
                  <a:solidFill>
                    <a:schemeClr val="tx1">
                      <a:lumMod val="85000"/>
                      <a:lumOff val="15000"/>
                    </a:schemeClr>
                  </a:solidFill>
                  <a:effectLst/>
                  <a:uLnTx/>
                  <a:uFillTx/>
                  <a:latin typeface="思源黑体 CN Bold" panose="020B0800000000000000" pitchFamily="34" charset="-122"/>
                  <a:ea typeface="思源黑体 CN Bold" panose="020B0800000000000000" pitchFamily="34" charset="-122"/>
                </a:endParaRPr>
              </a:p>
            </p:txBody>
          </p:sp>
        </mc:Choice>
        <mc:Fallback xmlns="">
          <p:sp>
            <p:nvSpPr>
              <p:cNvPr id="19" name="矩形 18">
                <a:extLst>
                  <a:ext uri="{FF2B5EF4-FFF2-40B4-BE49-F238E27FC236}">
                    <a16:creationId xmlns:a16="http://schemas.microsoft.com/office/drawing/2014/main" id="{55934198-890E-403C-B76D-92720F92C9B4}"/>
                  </a:ext>
                </a:extLst>
              </p:cNvPr>
              <p:cNvSpPr>
                <a:spLocks noRot="1" noChangeAspect="1" noMove="1" noResize="1" noEditPoints="1" noAdjustHandles="1" noChangeArrowheads="1" noChangeShapeType="1" noTextEdit="1"/>
              </p:cNvSpPr>
              <p:nvPr/>
            </p:nvSpPr>
            <p:spPr>
              <a:xfrm>
                <a:off x="5167423" y="2363107"/>
                <a:ext cx="4258602" cy="512704"/>
              </a:xfrm>
              <a:prstGeom prst="rect">
                <a:avLst/>
              </a:prstGeom>
              <a:blipFill>
                <a:blip r:embed="rId6"/>
                <a:stretch>
                  <a:fillRect/>
                </a:stretch>
              </a:blipFill>
              <a:ln w="25400" cap="flat" cmpd="sng" algn="ctr">
                <a:solidFill>
                  <a:schemeClr val="tx1">
                    <a:lumMod val="85000"/>
                    <a:lumOff val="15000"/>
                  </a:schemeClr>
                </a:solidFill>
                <a:prstDash val="solid"/>
              </a:ln>
              <a:effectLst/>
            </p:spPr>
            <p:txBody>
              <a:bodyPr/>
              <a:lstStyle/>
              <a:p>
                <a:r>
                  <a:rPr lang="zh-CN" altLang="en-US">
                    <a:noFill/>
                  </a:rPr>
                  <a:t> </a:t>
                </a:r>
              </a:p>
            </p:txBody>
          </p:sp>
        </mc:Fallback>
      </mc:AlternateContent>
      <p:sp>
        <p:nvSpPr>
          <p:cNvPr id="20" name="矩形 19">
            <a:extLst>
              <a:ext uri="{FF2B5EF4-FFF2-40B4-BE49-F238E27FC236}">
                <a16:creationId xmlns:a16="http://schemas.microsoft.com/office/drawing/2014/main" id="{34B32E14-8F6E-44A8-8E50-B8961201E602}"/>
              </a:ext>
            </a:extLst>
          </p:cNvPr>
          <p:cNvSpPr/>
          <p:nvPr/>
        </p:nvSpPr>
        <p:spPr>
          <a:xfrm>
            <a:off x="2078896" y="2372546"/>
            <a:ext cx="3023585" cy="400110"/>
          </a:xfrm>
          <a:prstGeom prst="rect">
            <a:avLst/>
          </a:prstGeom>
        </p:spPr>
        <p:txBody>
          <a:bodyPr wrap="none">
            <a:spAutoFit/>
          </a:bodyPr>
          <a:lstStyle/>
          <a:p>
            <a:pPr defTabSz="685800"/>
            <a:r>
              <a:rPr lang="zh-CN" altLang="en-US" sz="2000" b="1" dirty="0">
                <a:ln w="6350">
                  <a:noFill/>
                </a:ln>
                <a:solidFill>
                  <a:schemeClr val="tx1">
                    <a:lumMod val="85000"/>
                    <a:lumOff val="15000"/>
                  </a:schemeClr>
                </a:solidFill>
                <a:latin typeface="思源黑体 CN Bold" panose="020B0800000000000000" pitchFamily="34" charset="-122"/>
                <a:ea typeface="思源黑体 CN Bold" panose="020B0800000000000000" pitchFamily="34" charset="-122"/>
              </a:rPr>
              <a:t>二次根式乘法法则变形：</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21" name="矩形 20">
            <a:extLst>
              <a:ext uri="{FF2B5EF4-FFF2-40B4-BE49-F238E27FC236}">
                <a16:creationId xmlns:a16="http://schemas.microsoft.com/office/drawing/2014/main" id="{39790FF0-3914-4F9A-8D89-A918BD921218}"/>
              </a:ext>
            </a:extLst>
          </p:cNvPr>
          <p:cNvSpPr/>
          <p:nvPr/>
        </p:nvSpPr>
        <p:spPr>
          <a:xfrm>
            <a:off x="2078896" y="3221797"/>
            <a:ext cx="2507418" cy="400110"/>
          </a:xfrm>
          <a:prstGeom prst="rect">
            <a:avLst/>
          </a:prstGeom>
        </p:spPr>
        <p:txBody>
          <a:bodyPr wrap="none">
            <a:spAutoFit/>
          </a:bodyPr>
          <a:lstStyle/>
          <a:p>
            <a:pPr defTabSz="685800"/>
            <a:r>
              <a:rPr lang="zh-CN" altLang="en-US" sz="2000" b="1" dirty="0">
                <a:ln w="6350">
                  <a:noFill/>
                </a:ln>
                <a:solidFill>
                  <a:schemeClr val="tx1">
                    <a:lumMod val="85000"/>
                    <a:lumOff val="15000"/>
                  </a:schemeClr>
                </a:solidFill>
                <a:latin typeface="思源黑体 CN Bold" panose="020B0800000000000000" pitchFamily="34" charset="-122"/>
                <a:ea typeface="思源黑体 CN Bold" panose="020B0800000000000000" pitchFamily="34" charset="-122"/>
              </a:rPr>
              <a:t>二次根式除法法则：</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22" name="矩形 21">
            <a:extLst>
              <a:ext uri="{FF2B5EF4-FFF2-40B4-BE49-F238E27FC236}">
                <a16:creationId xmlns:a16="http://schemas.microsoft.com/office/drawing/2014/main" id="{7492979A-11C1-4A34-957C-563D46D71440}"/>
              </a:ext>
            </a:extLst>
          </p:cNvPr>
          <p:cNvSpPr/>
          <p:nvPr/>
        </p:nvSpPr>
        <p:spPr>
          <a:xfrm>
            <a:off x="2078896" y="4198532"/>
            <a:ext cx="3023585" cy="400110"/>
          </a:xfrm>
          <a:prstGeom prst="rect">
            <a:avLst/>
          </a:prstGeom>
        </p:spPr>
        <p:txBody>
          <a:bodyPr wrap="none">
            <a:spAutoFit/>
          </a:bodyPr>
          <a:lstStyle/>
          <a:p>
            <a:pPr defTabSz="685800"/>
            <a:r>
              <a:rPr lang="zh-CN" altLang="en-US" sz="2000" b="1" dirty="0">
                <a:ln w="6350">
                  <a:noFill/>
                </a:ln>
                <a:solidFill>
                  <a:schemeClr val="tx1">
                    <a:lumMod val="85000"/>
                    <a:lumOff val="15000"/>
                  </a:schemeClr>
                </a:solidFill>
                <a:latin typeface="思源黑体 CN Bold" panose="020B0800000000000000" pitchFamily="34" charset="-122"/>
                <a:ea typeface="思源黑体 CN Bold" panose="020B0800000000000000" pitchFamily="34" charset="-122"/>
              </a:rPr>
              <a:t>二次根式除法法则变形：</a:t>
            </a:r>
            <a:endParaRPr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mc:AlternateContent xmlns:mc="http://schemas.openxmlformats.org/markup-compatibility/2006" xmlns:a14="http://schemas.microsoft.com/office/drawing/2010/main">
        <mc:Choice Requires="a14">
          <p:sp>
            <p:nvSpPr>
              <p:cNvPr id="23" name="矩形 22">
                <a:extLst>
                  <a:ext uri="{FF2B5EF4-FFF2-40B4-BE49-F238E27FC236}">
                    <a16:creationId xmlns:a16="http://schemas.microsoft.com/office/drawing/2014/main" id="{B11E8EA2-1DB4-4031-BFE3-8A5C1C7EAF83}"/>
                  </a:ext>
                </a:extLst>
              </p:cNvPr>
              <p:cNvSpPr/>
              <p:nvPr/>
            </p:nvSpPr>
            <p:spPr>
              <a:xfrm>
                <a:off x="5167423" y="3083451"/>
                <a:ext cx="4258602" cy="771814"/>
              </a:xfrm>
              <a:prstGeom prst="rect">
                <a:avLst/>
              </a:prstGeom>
              <a:solidFill>
                <a:sysClr val="window" lastClr="FFFFFF"/>
              </a:solidFill>
              <a:ln w="25400" cap="flat" cmpd="sng" algn="ctr">
                <a:solidFill>
                  <a:schemeClr val="tx1">
                    <a:lumMod val="85000"/>
                    <a:lumOff val="15000"/>
                  </a:schemeClr>
                </a:solidFill>
                <a:prstDash val="solid"/>
              </a:ln>
              <a:effectLst/>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fPr>
                        <m:num>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𝑎</m:t>
                              </m:r>
                            </m:e>
                          </m:rad>
                        </m:num>
                        <m:den>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𝑏</m:t>
                              </m:r>
                            </m:e>
                          </m:rad>
                        </m:den>
                      </m:f>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f>
                            <m:fPr>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fPr>
                            <m:num>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𝑎</m:t>
                              </m:r>
                            </m:num>
                            <m:den>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𝑏</m:t>
                              </m:r>
                            </m:den>
                          </m:f>
                        </m:e>
                      </m:rad>
                      <m:d>
                        <m:dPr>
                          <m:begChr m:val="（"/>
                          <m:endChr m:val="）"/>
                          <m:ctrlP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dPr>
                        <m:e>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m:rPr>
                              <m:sty m:val="p"/>
                            </m:rPr>
                            <a:rPr kumimoji="0" lang="en-US" altLang="zh-CN" sz="2000" b="0" i="0"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b</m:t>
                          </m:r>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&gt;0</m:t>
                          </m:r>
                        </m:e>
                      </m:d>
                    </m:oMath>
                  </m:oMathPara>
                </a14:m>
                <a:endParaRPr kumimoji="0" lang="zh-CN" altLang="en-US" sz="2000" b="0" i="0" u="none" strike="noStrike" kern="0" cap="none" spc="0" normalizeH="0" baseline="0" noProof="0" dirty="0">
                  <a:ln>
                    <a:noFill/>
                  </a:ln>
                  <a:solidFill>
                    <a:schemeClr val="tx1">
                      <a:lumMod val="85000"/>
                      <a:lumOff val="15000"/>
                    </a:schemeClr>
                  </a:solidFill>
                  <a:effectLst/>
                  <a:uLnTx/>
                  <a:uFillTx/>
                  <a:latin typeface="思源黑体 CN Bold" panose="020B0800000000000000" pitchFamily="34" charset="-122"/>
                  <a:ea typeface="思源黑体 CN Bold" panose="020B0800000000000000" pitchFamily="34" charset="-122"/>
                </a:endParaRPr>
              </a:p>
            </p:txBody>
          </p:sp>
        </mc:Choice>
        <mc:Fallback xmlns="">
          <p:sp>
            <p:nvSpPr>
              <p:cNvPr id="23" name="矩形 22">
                <a:extLst>
                  <a:ext uri="{FF2B5EF4-FFF2-40B4-BE49-F238E27FC236}">
                    <a16:creationId xmlns:a16="http://schemas.microsoft.com/office/drawing/2014/main" id="{B11E8EA2-1DB4-4031-BFE3-8A5C1C7EAF83}"/>
                  </a:ext>
                </a:extLst>
              </p:cNvPr>
              <p:cNvSpPr>
                <a:spLocks noRot="1" noChangeAspect="1" noMove="1" noResize="1" noEditPoints="1" noAdjustHandles="1" noChangeArrowheads="1" noChangeShapeType="1" noTextEdit="1"/>
              </p:cNvSpPr>
              <p:nvPr/>
            </p:nvSpPr>
            <p:spPr>
              <a:xfrm>
                <a:off x="5167423" y="3083451"/>
                <a:ext cx="4258602" cy="771814"/>
              </a:xfrm>
              <a:prstGeom prst="rect">
                <a:avLst/>
              </a:prstGeom>
              <a:blipFill>
                <a:blip r:embed="rId7"/>
                <a:stretch>
                  <a:fillRect/>
                </a:stretch>
              </a:blipFill>
              <a:ln w="25400" cap="flat" cmpd="sng" algn="ctr">
                <a:solidFill>
                  <a:schemeClr val="tx1">
                    <a:lumMod val="85000"/>
                    <a:lumOff val="15000"/>
                  </a:schemeClr>
                </a:solidFill>
                <a:prstDash val="soli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矩形 23">
                <a:extLst>
                  <a:ext uri="{FF2B5EF4-FFF2-40B4-BE49-F238E27FC236}">
                    <a16:creationId xmlns:a16="http://schemas.microsoft.com/office/drawing/2014/main" id="{A28FB41A-3CA7-4CD2-AD50-2C0271344BA6}"/>
                  </a:ext>
                </a:extLst>
              </p:cNvPr>
              <p:cNvSpPr/>
              <p:nvPr/>
            </p:nvSpPr>
            <p:spPr>
              <a:xfrm>
                <a:off x="5167423" y="4071048"/>
                <a:ext cx="4258602" cy="771814"/>
              </a:xfrm>
              <a:prstGeom prst="rect">
                <a:avLst/>
              </a:prstGeom>
              <a:solidFill>
                <a:sysClr val="window" lastClr="FFFFFF"/>
              </a:solidFill>
              <a:ln w="25400" cap="flat" cmpd="sng" algn="ctr">
                <a:solidFill>
                  <a:schemeClr val="tx1">
                    <a:lumMod val="85000"/>
                    <a:lumOff val="15000"/>
                  </a:schemeClr>
                </a:solidFill>
                <a:prstDash val="solid"/>
              </a:ln>
              <a:effectLst/>
            </p:spPr>
            <p:txBody>
              <a:bodyPr wrap="square">
                <a:spAutoFit/>
              </a:bodyPr>
              <a:lstStyle/>
              <a:p>
                <a:pPr marL="0" marR="0" lvl="0" indent="0" defTabSz="6858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f>
                            <m:fPr>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fPr>
                            <m:num>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𝑎</m:t>
                              </m:r>
                            </m:num>
                            <m:den>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𝑏</m:t>
                              </m:r>
                            </m:den>
                          </m:f>
                        </m:e>
                      </m:rad>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f>
                        <m:fPr>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fPr>
                        <m:num>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𝑎</m:t>
                              </m:r>
                            </m:e>
                          </m:rad>
                        </m:num>
                        <m:den>
                          <m:rad>
                            <m:radPr>
                              <m:degHide m:val="on"/>
                              <m:ctrlP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ctrlPr>
                            </m:radPr>
                            <m:deg/>
                            <m:e>
                              <m:r>
                                <a:rPr kumimoji="0" lang="zh-CN" altLang="en-US" sz="2000" b="0" i="1" u="none" strike="noStrike" kern="0" cap="none" spc="0" normalizeH="0" baseline="0" noProof="0" dirty="0" smtClean="0">
                                  <a:ln>
                                    <a:noFill/>
                                  </a:ln>
                                  <a:solidFill>
                                    <a:schemeClr val="tx1">
                                      <a:lumMod val="85000"/>
                                      <a:lumOff val="15000"/>
                                    </a:schemeClr>
                                  </a:solidFill>
                                  <a:effectLst/>
                                  <a:uLnTx/>
                                  <a:uFillTx/>
                                  <a:latin typeface="Cambria Math" panose="02040503050406030204" pitchFamily="18" charset="0"/>
                                </a:rPr>
                                <m:t>𝑏</m:t>
                              </m:r>
                            </m:e>
                          </m:rad>
                        </m:den>
                      </m:f>
                      <m:d>
                        <m:dPr>
                          <m:begChr m:val="（"/>
                          <m:endChr m:val="）"/>
                          <m:ctrlP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ctrlPr>
                        </m:dPr>
                        <m:e>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𝑎</m:t>
                          </m:r>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0</m:t>
                          </m:r>
                          <m:r>
                            <a:rPr kumimoji="0" lang="zh-CN" altLang="en-US"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m:t>
                          </m:r>
                          <m:r>
                            <m:rPr>
                              <m:sty m:val="p"/>
                            </m:rPr>
                            <a:rPr kumimoji="0" lang="en-US" altLang="zh-CN" sz="2000" b="0" i="0"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b</m:t>
                          </m:r>
                          <m:r>
                            <a:rPr kumimoji="0" lang="en-US" altLang="zh-CN" sz="2000" b="0" i="1" u="none" strike="noStrike" kern="0" cap="none" spc="0" normalizeH="0" baseline="0" noProof="0" smtClean="0">
                              <a:ln>
                                <a:noFill/>
                              </a:ln>
                              <a:solidFill>
                                <a:schemeClr val="tx1">
                                  <a:lumMod val="85000"/>
                                  <a:lumOff val="15000"/>
                                </a:schemeClr>
                              </a:solidFill>
                              <a:effectLst/>
                              <a:uLnTx/>
                              <a:uFillTx/>
                              <a:latin typeface="Cambria Math" panose="02040503050406030204" pitchFamily="18" charset="0"/>
                            </a:rPr>
                            <m:t>&gt;0</m:t>
                          </m:r>
                        </m:e>
                      </m:d>
                    </m:oMath>
                  </m:oMathPara>
                </a14:m>
                <a:endParaRPr kumimoji="0" lang="zh-CN" altLang="en-US" sz="2000" b="0" i="0" u="none" strike="noStrike" kern="0" cap="none" spc="0" normalizeH="0" baseline="0" noProof="0" dirty="0">
                  <a:ln>
                    <a:noFill/>
                  </a:ln>
                  <a:solidFill>
                    <a:schemeClr val="tx1">
                      <a:lumMod val="85000"/>
                      <a:lumOff val="15000"/>
                    </a:schemeClr>
                  </a:solidFill>
                  <a:effectLst/>
                  <a:uLnTx/>
                  <a:uFillTx/>
                  <a:latin typeface="思源黑体 CN Bold" panose="020B0800000000000000" pitchFamily="34" charset="-122"/>
                  <a:ea typeface="思源黑体 CN Bold" panose="020B0800000000000000" pitchFamily="34" charset="-122"/>
                </a:endParaRPr>
              </a:p>
            </p:txBody>
          </p:sp>
        </mc:Choice>
        <mc:Fallback xmlns="">
          <p:sp>
            <p:nvSpPr>
              <p:cNvPr id="24" name="矩形 23">
                <a:extLst>
                  <a:ext uri="{FF2B5EF4-FFF2-40B4-BE49-F238E27FC236}">
                    <a16:creationId xmlns:a16="http://schemas.microsoft.com/office/drawing/2014/main" id="{A28FB41A-3CA7-4CD2-AD50-2C0271344BA6}"/>
                  </a:ext>
                </a:extLst>
              </p:cNvPr>
              <p:cNvSpPr>
                <a:spLocks noRot="1" noChangeAspect="1" noMove="1" noResize="1" noEditPoints="1" noAdjustHandles="1" noChangeArrowheads="1" noChangeShapeType="1" noTextEdit="1"/>
              </p:cNvSpPr>
              <p:nvPr/>
            </p:nvSpPr>
            <p:spPr>
              <a:xfrm>
                <a:off x="5167423" y="4071048"/>
                <a:ext cx="4258602" cy="771814"/>
              </a:xfrm>
              <a:prstGeom prst="rect">
                <a:avLst/>
              </a:prstGeom>
              <a:blipFill>
                <a:blip r:embed="rId8"/>
                <a:stretch>
                  <a:fillRect/>
                </a:stretch>
              </a:blipFill>
              <a:ln w="25400" cap="flat" cmpd="sng" algn="ctr">
                <a:solidFill>
                  <a:schemeClr val="tx1">
                    <a:lumMod val="85000"/>
                    <a:lumOff val="15000"/>
                  </a:schemeClr>
                </a:solidFill>
                <a:prstDash val="solid"/>
              </a:ln>
              <a:effectLst/>
            </p:spPr>
            <p:txBody>
              <a:bodyPr/>
              <a:lstStyle/>
              <a:p>
                <a:r>
                  <a:rPr lang="zh-CN" altLang="en-US">
                    <a:noFill/>
                  </a:rPr>
                  <a:t> </a:t>
                </a:r>
              </a:p>
            </p:txBody>
          </p:sp>
        </mc:Fallback>
      </mc:AlternateContent>
      <p:sp>
        <p:nvSpPr>
          <p:cNvPr id="25" name="文本框 24">
            <a:extLst>
              <a:ext uri="{FF2B5EF4-FFF2-40B4-BE49-F238E27FC236}">
                <a16:creationId xmlns:a16="http://schemas.microsoft.com/office/drawing/2014/main" id="{68C96098-8859-462B-98EE-19970DDFDE06}"/>
              </a:ext>
            </a:extLst>
          </p:cNvPr>
          <p:cNvSpPr txBox="1"/>
          <p:nvPr/>
        </p:nvSpPr>
        <p:spPr>
          <a:xfrm>
            <a:off x="5052398" y="4984512"/>
            <a:ext cx="5249501" cy="1424621"/>
          </a:xfrm>
          <a:prstGeom prst="rect">
            <a:avLst/>
          </a:prstGeom>
          <a:noFill/>
        </p:spPr>
        <p:txBody>
          <a:bodyPr wrap="square" rtlCol="0">
            <a:spAutoFit/>
          </a:bodyPr>
          <a:lstStyle/>
          <a:p>
            <a:pPr defTabSz="685800">
              <a:lnSpc>
                <a:spcPct val="150000"/>
              </a:lnSpc>
            </a:pPr>
            <a:r>
              <a:rPr lang="zh-CN" altLang="en-US" sz="2000" b="1" dirty="0">
                <a:solidFill>
                  <a:schemeClr val="tx1">
                    <a:lumMod val="85000"/>
                    <a:lumOff val="15000"/>
                  </a:schemeClr>
                </a:solidFill>
                <a:latin typeface="思源黑体 CN Bold" panose="020B0800000000000000" pitchFamily="34" charset="-122"/>
                <a:ea typeface="思源黑体 CN Bold" panose="020B0800000000000000" pitchFamily="34" charset="-122"/>
              </a:rPr>
              <a:t>二次根式加减时，可以先将二次根式化为最简二次根式，再将同类二次根式进行合并。（口诀：一化二找三合并）</a:t>
            </a:r>
          </a:p>
        </p:txBody>
      </p:sp>
    </p:spTree>
    <p:extLst>
      <p:ext uri="{BB962C8B-B14F-4D97-AF65-F5344CB8AC3E}">
        <p14:creationId xmlns:p14="http://schemas.microsoft.com/office/powerpoint/2010/main" val="2215003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3" grpId="0" animBg="1"/>
      <p:bldP spid="24"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28" name="组合 27">
            <a:extLst>
              <a:ext uri="{FF2B5EF4-FFF2-40B4-BE49-F238E27FC236}">
                <a16:creationId xmlns:a16="http://schemas.microsoft.com/office/drawing/2014/main" id="{32877B06-9BC8-468C-B612-4EE77D3685B3}"/>
              </a:ext>
            </a:extLst>
          </p:cNvPr>
          <p:cNvGrpSpPr/>
          <p:nvPr/>
        </p:nvGrpSpPr>
        <p:grpSpPr>
          <a:xfrm>
            <a:off x="306714" y="217753"/>
            <a:ext cx="6621987" cy="1137512"/>
            <a:chOff x="611701" y="260323"/>
            <a:chExt cx="6621987" cy="1137512"/>
          </a:xfrm>
        </p:grpSpPr>
        <p:sp>
          <p:nvSpPr>
            <p:cNvPr id="29" name="文本框 28">
              <a:extLst>
                <a:ext uri="{FF2B5EF4-FFF2-40B4-BE49-F238E27FC236}">
                  <a16:creationId xmlns:a16="http://schemas.microsoft.com/office/drawing/2014/main" id="{3AAAA2D8-56D9-462A-8D58-02F53CC8AF9E}"/>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计算</a:t>
              </a:r>
            </a:p>
          </p:txBody>
        </p:sp>
        <p:grpSp>
          <p:nvGrpSpPr>
            <p:cNvPr id="30" name="组合 29">
              <a:extLst>
                <a:ext uri="{FF2B5EF4-FFF2-40B4-BE49-F238E27FC236}">
                  <a16:creationId xmlns:a16="http://schemas.microsoft.com/office/drawing/2014/main" id="{78874F54-ED00-4E37-9136-AB591221D079}"/>
                </a:ext>
              </a:extLst>
            </p:cNvPr>
            <p:cNvGrpSpPr/>
            <p:nvPr/>
          </p:nvGrpSpPr>
          <p:grpSpPr>
            <a:xfrm>
              <a:off x="611701" y="260323"/>
              <a:ext cx="1569406" cy="1137512"/>
              <a:chOff x="4821999" y="1601593"/>
              <a:chExt cx="1569406" cy="1137512"/>
            </a:xfrm>
          </p:grpSpPr>
          <p:sp>
            <p:nvSpPr>
              <p:cNvPr id="31" name="矩形: 圆角 30">
                <a:extLst>
                  <a:ext uri="{FF2B5EF4-FFF2-40B4-BE49-F238E27FC236}">
                    <a16:creationId xmlns:a16="http://schemas.microsoft.com/office/drawing/2014/main" id="{DC327A9F-81EB-4BA2-A4BF-3CCF48E6C9D4}"/>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32" name="文本框 38">
                <a:extLst>
                  <a:ext uri="{FF2B5EF4-FFF2-40B4-BE49-F238E27FC236}">
                    <a16:creationId xmlns:a16="http://schemas.microsoft.com/office/drawing/2014/main" id="{0823DCF5-CFD9-4389-8D20-26308536CAA6}"/>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01</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33" name="图片 32">
                <a:extLst>
                  <a:ext uri="{FF2B5EF4-FFF2-40B4-BE49-F238E27FC236}">
                    <a16:creationId xmlns:a16="http://schemas.microsoft.com/office/drawing/2014/main" id="{4DD17359-D97E-4D0A-9826-C5E8373D9B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A093FD7B-FAB8-4A45-88E7-FC46324E6B85}"/>
                  </a:ext>
                </a:extLst>
              </p:cNvPr>
              <p:cNvSpPr txBox="1"/>
              <p:nvPr/>
            </p:nvSpPr>
            <p:spPr>
              <a:xfrm>
                <a:off x="2461147" y="2958324"/>
                <a:ext cx="3815828" cy="3406638"/>
              </a:xfrm>
              <a:prstGeom prst="rect">
                <a:avLst/>
              </a:prstGeom>
              <a:noFill/>
            </p:spPr>
            <p:txBody>
              <a:bodyPr wrap="square" rtlCol="0">
                <a:spAutoFit/>
              </a:bodyPr>
              <a:lstStyle/>
              <a:p>
                <a:pPr defTabSz="685800"/>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8</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a:solidFill>
                          <a:srgbClr val="FF0000"/>
                        </a:solidFill>
                        <a:latin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18</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4</m:t>
                        </m:r>
                        <m:r>
                          <a:rPr lang="en-US" altLang="zh-CN" sz="2000" i="1" dirty="0" smtClean="0">
                            <a:ln w="6350">
                              <a:noFill/>
                            </a:ln>
                            <a:solidFill>
                              <a:srgbClr val="FF0000"/>
                            </a:solidFill>
                            <a:latin typeface="Cambria Math" panose="02040503050406030204" pitchFamily="18" charset="0"/>
                          </a:rPr>
                          <m:t>×2</m:t>
                        </m:r>
                      </m:e>
                    </m:rad>
                    <m:r>
                      <a:rPr lang="en-US" altLang="zh-CN" sz="2000"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9</m:t>
                        </m:r>
                        <m:r>
                          <a:rPr lang="en-US" altLang="zh-CN" sz="2000" i="1" dirty="0" smtClean="0">
                            <a:ln w="6350">
                              <a:noFill/>
                            </a:ln>
                            <a:solidFill>
                              <a:srgbClr val="FF0000"/>
                            </a:solidFill>
                            <a:latin typeface="Cambria Math" panose="02040503050406030204" pitchFamily="18" charset="0"/>
                          </a:rPr>
                          <m:t>×2</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a:t>
                </a:r>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r>
                      <a:rPr lang="en-US" altLang="zh-CN" sz="2000" i="1" dirty="0" smtClean="0">
                        <a:ln w="6350">
                          <a:noFill/>
                        </a:ln>
                        <a:solidFill>
                          <a:srgbClr val="FF0000"/>
                        </a:solidFill>
                        <a:latin typeface="Cambria Math" panose="02040503050406030204" pitchFamily="18" charset="0"/>
                      </a:rPr>
                      <m:t>(2</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
                      <a:rPr lang="en-US" altLang="zh-CN" sz="2000" dirty="0" smtClean="0">
                        <a:ln w="6350">
                          <a:noFill/>
                        </a:ln>
                        <a:solidFill>
                          <a:srgbClr val="FF0000"/>
                        </a:solidFill>
                        <a:latin typeface="Cambria Math" panose="02040503050406030204" pitchFamily="18" charset="0"/>
                      </a:rPr>
                      <m:t>3</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5</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p>
              <a:p>
                <a:pPr defTabSz="685800">
                  <a:lnSpc>
                    <a:spcPct val="150000"/>
                  </a:lnSpc>
                </a:pPr>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smtClean="0">
                        <a:ln w="6350">
                          <a:noFill/>
                        </a:ln>
                        <a:solidFill>
                          <a:srgbClr val="FF0000"/>
                        </a:solidFill>
                        <a:latin typeface="Cambria Math" panose="02040503050406030204" pitchFamily="18" charset="0"/>
                      </a:rPr>
                      <m:t>5</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r>
                          <a:rPr lang="en-US" altLang="zh-CN" sz="2000" i="1" dirty="0" smtClean="0">
                            <a:ln w="6350">
                              <a:noFill/>
                            </a:ln>
                            <a:solidFill>
                              <a:srgbClr val="FF0000"/>
                            </a:solidFill>
                            <a:latin typeface="Cambria Math" panose="02040503050406030204" pitchFamily="18" charset="0"/>
                          </a:rPr>
                          <m:t>×6</m:t>
                        </m:r>
                      </m:e>
                    </m:rad>
                  </m:oMath>
                </a14:m>
                <a:endParaRPr lang="en-US" altLang="zh-CN" sz="2000"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ln w="6350">
                          <a:noFill/>
                        </a:ln>
                        <a:solidFill>
                          <a:srgbClr val="FF0000"/>
                        </a:solidFill>
                        <a:latin typeface="Cambria Math" panose="02040503050406030204" pitchFamily="18" charset="0"/>
                      </a:rPr>
                      <m:t>5</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12</m:t>
                        </m:r>
                      </m:e>
                    </m:rad>
                  </m:oMath>
                </a14:m>
                <a:endParaRPr lang="en-US" altLang="zh-CN"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a:t>
                </a:r>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ln w="6350">
                          <a:noFill/>
                        </a:ln>
                        <a:solidFill>
                          <a:srgbClr val="FF0000"/>
                        </a:solidFill>
                        <a:latin typeface="Cambria Math" panose="02040503050406030204" pitchFamily="18" charset="0"/>
                      </a:rPr>
                      <m:t>1</m:t>
                    </m:r>
                    <m:r>
                      <a:rPr lang="en-US" altLang="zh-CN" sz="2000" dirty="0" smtClean="0">
                        <a:ln w="6350">
                          <a:noFill/>
                        </a:ln>
                        <a:solidFill>
                          <a:srgbClr val="FF0000"/>
                        </a:solidFill>
                        <a:latin typeface="Cambria Math" panose="02040503050406030204" pitchFamily="18" charset="0"/>
                      </a:rPr>
                      <m:t>0</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9" name="文本框 8">
                <a:extLst>
                  <a:ext uri="{FF2B5EF4-FFF2-40B4-BE49-F238E27FC236}">
                    <a16:creationId xmlns:a16="http://schemas.microsoft.com/office/drawing/2014/main" id="{A093FD7B-FAB8-4A45-88E7-FC46324E6B85}"/>
                  </a:ext>
                </a:extLst>
              </p:cNvPr>
              <p:cNvSpPr txBox="1">
                <a:spLocks noRot="1" noChangeAspect="1" noMove="1" noResize="1" noEditPoints="1" noAdjustHandles="1" noChangeArrowheads="1" noChangeShapeType="1" noTextEdit="1"/>
              </p:cNvSpPr>
              <p:nvPr/>
            </p:nvSpPr>
            <p:spPr>
              <a:xfrm>
                <a:off x="2461147" y="2958324"/>
                <a:ext cx="3815828" cy="3406638"/>
              </a:xfrm>
              <a:prstGeom prst="rect">
                <a:avLst/>
              </a:prstGeom>
              <a:blipFill>
                <a:blip r:embed="rId5"/>
                <a:stretch>
                  <a:fillRect l="-1757" b="-232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F79266B4-0988-4644-8DE1-CD4614649AE9}"/>
                  </a:ext>
                </a:extLst>
              </p:cNvPr>
              <p:cNvSpPr/>
              <p:nvPr/>
            </p:nvSpPr>
            <p:spPr>
              <a:xfrm>
                <a:off x="2461147" y="2360459"/>
                <a:ext cx="2855141" cy="496483"/>
              </a:xfrm>
              <a:prstGeom prst="rect">
                <a:avLst/>
              </a:prstGeom>
            </p:spPr>
            <p:txBody>
              <a:bodyPr wrap="none">
                <a:spAutoFit/>
              </a:bodyPr>
              <a:lstStyle/>
              <a:p>
                <a:pPr defTabSz="685800"/>
                <a:r>
                  <a:rPr lang="en-US" altLang="zh-CN" sz="2400" dirty="0">
                    <a:solidFill>
                      <a:prstClr val="black"/>
                    </a:solidFill>
                    <a:latin typeface="思源黑体 CN Bold" panose="020B0800000000000000" pitchFamily="34" charset="-122"/>
                    <a:ea typeface="思源黑体 CN Bold" panose="020B0800000000000000" pitchFamily="34" charset="-122"/>
                  </a:rPr>
                  <a:t>1.  ( </a:t>
                </a:r>
                <a14:m>
                  <m:oMath xmlns:m="http://schemas.openxmlformats.org/officeDocument/2006/math">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8</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a:solidFill>
                          <a:prstClr val="black"/>
                        </a:solidFill>
                        <a:latin typeface="Cambria Math"/>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18</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i="1">
                        <a:solidFill>
                          <a:prstClr val="black"/>
                        </a:solidFill>
                        <a:latin typeface="Cambria Math"/>
                        <a:ea typeface="Cambria Math"/>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6</m:t>
                        </m:r>
                      </m:e>
                    </m:rad>
                  </m:oMath>
                </a14:m>
                <a:endParaRPr lang="zh-CN" altLang="en-US"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0" name="矩形 9">
                <a:extLst>
                  <a:ext uri="{FF2B5EF4-FFF2-40B4-BE49-F238E27FC236}">
                    <a16:creationId xmlns:a16="http://schemas.microsoft.com/office/drawing/2014/main" id="{F79266B4-0988-4644-8DE1-CD4614649AE9}"/>
                  </a:ext>
                </a:extLst>
              </p:cNvPr>
              <p:cNvSpPr>
                <a:spLocks noRot="1" noChangeAspect="1" noMove="1" noResize="1" noEditPoints="1" noAdjustHandles="1" noChangeArrowheads="1" noChangeShapeType="1" noTextEdit="1"/>
              </p:cNvSpPr>
              <p:nvPr/>
            </p:nvSpPr>
            <p:spPr>
              <a:xfrm>
                <a:off x="2461147" y="2360459"/>
                <a:ext cx="2855141" cy="496483"/>
              </a:xfrm>
              <a:prstGeom prst="rect">
                <a:avLst/>
              </a:prstGeom>
              <a:blipFill>
                <a:blip r:embed="rId6"/>
                <a:stretch>
                  <a:fillRect l="-3419" t="-2439" b="-268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522806A7-FC6B-48EB-9AC6-ABF5DE90D378}"/>
                  </a:ext>
                </a:extLst>
              </p:cNvPr>
              <p:cNvSpPr txBox="1"/>
              <p:nvPr/>
            </p:nvSpPr>
            <p:spPr>
              <a:xfrm>
                <a:off x="6629749" y="2959638"/>
                <a:ext cx="3815828" cy="3404009"/>
              </a:xfrm>
              <a:prstGeom prst="rect">
                <a:avLst/>
              </a:prstGeom>
              <a:noFill/>
            </p:spPr>
            <p:txBody>
              <a:bodyPr wrap="square" rtlCol="0">
                <a:spAutoFit/>
              </a:bodyPr>
              <a:lstStyle/>
              <a:p>
                <a:pPr defTabSz="685800"/>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8</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a:solidFill>
                          <a:srgbClr val="FF0000"/>
                        </a:solidFill>
                        <a:latin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18</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8</m:t>
                        </m:r>
                      </m:e>
                    </m:rad>
                    <m:r>
                      <a:rPr lang="en-US" altLang="zh-CN" sz="2000" i="1" smtClean="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6</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1</m:t>
                        </m:r>
                        <m:r>
                          <a:rPr lang="en-US" altLang="zh-CN" sz="2000" i="1">
                            <a:solidFill>
                              <a:srgbClr val="FF0000"/>
                            </a:solidFill>
                            <a:latin typeface="Cambria Math"/>
                          </a:rPr>
                          <m:t>8</m:t>
                        </m:r>
                      </m:e>
                    </m:rad>
                    <m:r>
                      <a:rPr lang="en-US" altLang="zh-CN" sz="2000" i="1">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6</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i="1" dirty="0" smtClean="0">
                            <a:ln w="6350">
                              <a:noFill/>
                            </a:ln>
                            <a:solidFill>
                              <a:srgbClr val="FF0000"/>
                            </a:solidFill>
                            <a:latin typeface="Cambria Math" panose="02040503050406030204" pitchFamily="18" charset="0"/>
                          </a:rPr>
                          <m:t>48</m:t>
                        </m:r>
                      </m:e>
                    </m:rad>
                    <m:r>
                      <a:rPr lang="en-US" altLang="zh-CN" sz="2000"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108</m:t>
                        </m:r>
                      </m:e>
                    </m:rad>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i="1" dirty="0" smtClean="0">
                            <a:ln w="6350">
                              <a:noFill/>
                            </a:ln>
                            <a:solidFill>
                              <a:srgbClr val="FF0000"/>
                            </a:solidFill>
                            <a:latin typeface="Cambria Math" panose="02040503050406030204" pitchFamily="18" charset="0"/>
                          </a:rPr>
                          <m:t>16×3</m:t>
                        </m:r>
                      </m:e>
                    </m:rad>
                    <m:r>
                      <a:rPr lang="en-US" altLang="zh-CN" sz="2000" dirty="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36</m:t>
                        </m:r>
                        <m:r>
                          <a:rPr lang="en-US" altLang="zh-CN" sz="2000" i="1" dirty="0" smtClean="0">
                            <a:ln w="6350">
                              <a:noFill/>
                            </a:ln>
                            <a:solidFill>
                              <a:srgbClr val="FF0000"/>
                            </a:solidFill>
                            <a:latin typeface="Cambria Math" panose="02040503050406030204" pitchFamily="18" charset="0"/>
                          </a:rPr>
                          <m:t>×3</m:t>
                        </m:r>
                      </m:e>
                    </m:rad>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=4</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
                      <a:rPr lang="en-US" altLang="zh-CN" sz="2000" dirty="0">
                        <a:ln w="6350">
                          <a:noFill/>
                        </a:ln>
                        <a:solidFill>
                          <a:srgbClr val="FF0000"/>
                        </a:solidFill>
                        <a:latin typeface="Cambria Math" panose="02040503050406030204" pitchFamily="18" charset="0"/>
                      </a:rPr>
                      <m:t>6</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endParaRPr lang="en-US" altLang="zh-CN" sz="2000"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ln w="6350">
                          <a:noFill/>
                        </a:ln>
                        <a:solidFill>
                          <a:srgbClr val="FF0000"/>
                        </a:solidFill>
                        <a:latin typeface="Cambria Math" panose="02040503050406030204" pitchFamily="18" charset="0"/>
                      </a:rPr>
                      <m:t>4</m:t>
                    </m:r>
                    <m:r>
                      <a:rPr lang="en-US" altLang="zh-CN" sz="2000" dirty="0" smtClean="0">
                        <a:ln w="6350">
                          <a:noFill/>
                        </a:ln>
                        <a:solidFill>
                          <a:srgbClr val="FF0000"/>
                        </a:solidFill>
                        <a:latin typeface="Cambria Math" panose="02040503050406030204" pitchFamily="18" charset="0"/>
                      </a:rPr>
                      <m:t>+6</m:t>
                    </m:r>
                    <m:r>
                      <a:rPr lang="en-US" altLang="zh-CN" sz="2000" i="1" dirty="0" smtClean="0">
                        <a:ln w="6350">
                          <a:noFill/>
                        </a:ln>
                        <a:solidFill>
                          <a:srgbClr val="FF0000"/>
                        </a:solidFill>
                        <a:latin typeface="Cambria Math" panose="02040503050406030204" pitchFamily="18" charset="0"/>
                      </a:rPr>
                      <m:t>)</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endParaRPr lang="en-US" altLang="zh-CN" sz="2000"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smtClean="0">
                        <a:ln w="6350">
                          <a:noFill/>
                        </a:ln>
                        <a:solidFill>
                          <a:srgbClr val="FF0000"/>
                        </a:solidFill>
                        <a:latin typeface="Cambria Math" panose="02040503050406030204" pitchFamily="18" charset="0"/>
                      </a:rPr>
                      <m:t>10</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11" name="文本框 10">
                <a:extLst>
                  <a:ext uri="{FF2B5EF4-FFF2-40B4-BE49-F238E27FC236}">
                    <a16:creationId xmlns:a16="http://schemas.microsoft.com/office/drawing/2014/main" id="{522806A7-FC6B-48EB-9AC6-ABF5DE90D378}"/>
                  </a:ext>
                </a:extLst>
              </p:cNvPr>
              <p:cNvSpPr txBox="1">
                <a:spLocks noRot="1" noChangeAspect="1" noMove="1" noResize="1" noEditPoints="1" noAdjustHandles="1" noChangeArrowheads="1" noChangeShapeType="1" noTextEdit="1"/>
              </p:cNvSpPr>
              <p:nvPr/>
            </p:nvSpPr>
            <p:spPr>
              <a:xfrm>
                <a:off x="6629749" y="2959638"/>
                <a:ext cx="3815828" cy="3404009"/>
              </a:xfrm>
              <a:prstGeom prst="rect">
                <a:avLst/>
              </a:prstGeom>
              <a:blipFill>
                <a:blip r:embed="rId7"/>
                <a:stretch>
                  <a:fillRect l="-1757" t="-179" b="-2330"/>
                </a:stretch>
              </a:blipFill>
            </p:spPr>
            <p:txBody>
              <a:bodyPr/>
              <a:lstStyle/>
              <a:p>
                <a:r>
                  <a:rPr lang="zh-CN" altLang="en-US">
                    <a:noFill/>
                  </a:rPr>
                  <a:t> </a:t>
                </a:r>
              </a:p>
            </p:txBody>
          </p:sp>
        </mc:Fallback>
      </mc:AlternateContent>
      <p:sp>
        <p:nvSpPr>
          <p:cNvPr id="12" name="文本框 11">
            <a:extLst>
              <a:ext uri="{FF2B5EF4-FFF2-40B4-BE49-F238E27FC236}">
                <a16:creationId xmlns:a16="http://schemas.microsoft.com/office/drawing/2014/main" id="{731C7C39-74A4-46B5-A3B2-96EA417C0738}"/>
              </a:ext>
            </a:extLst>
          </p:cNvPr>
          <p:cNvSpPr txBox="1"/>
          <p:nvPr/>
        </p:nvSpPr>
        <p:spPr>
          <a:xfrm>
            <a:off x="1358501" y="1236676"/>
            <a:ext cx="5271248" cy="369332"/>
          </a:xfrm>
          <a:prstGeom prst="rect">
            <a:avLst/>
          </a:prstGeom>
          <a:noFill/>
        </p:spPr>
        <p:txBody>
          <a:bodyPr wrap="square" rtlCol="0">
            <a:spAutoFit/>
          </a:bodyPr>
          <a:lstStyle/>
          <a:p>
            <a:pPr defTabSz="685800"/>
            <a:r>
              <a:rPr lang="zh-CN" altLang="en-US" b="1" dirty="0">
                <a:solidFill>
                  <a:schemeClr val="tx1">
                    <a:lumMod val="85000"/>
                    <a:lumOff val="15000"/>
                  </a:schemeClr>
                </a:solidFill>
                <a:latin typeface="思源黑体 CN Bold" panose="020B0800000000000000" pitchFamily="34" charset="-122"/>
                <a:ea typeface="思源黑体 CN Bold" panose="020B0800000000000000" pitchFamily="34" charset="-122"/>
              </a:rPr>
              <a:t>观察两种方法所得结果，你发现了什么？</a:t>
            </a:r>
          </a:p>
        </p:txBody>
      </p:sp>
      <p:sp>
        <p:nvSpPr>
          <p:cNvPr id="13" name="矩形 12">
            <a:extLst>
              <a:ext uri="{FF2B5EF4-FFF2-40B4-BE49-F238E27FC236}">
                <a16:creationId xmlns:a16="http://schemas.microsoft.com/office/drawing/2014/main" id="{683C36D3-4092-4CE5-9DDF-43FCCA167E57}"/>
              </a:ext>
            </a:extLst>
          </p:cNvPr>
          <p:cNvSpPr/>
          <p:nvPr/>
        </p:nvSpPr>
        <p:spPr>
          <a:xfrm>
            <a:off x="1358501" y="1737217"/>
            <a:ext cx="5125280" cy="369332"/>
          </a:xfrm>
          <a:prstGeom prst="rect">
            <a:avLst/>
          </a:prstGeom>
        </p:spPr>
        <p:txBody>
          <a:bodyPr wrap="square">
            <a:spAutoFit/>
          </a:bodyPr>
          <a:lstStyle/>
          <a:p>
            <a:pPr defTabSz="685800"/>
            <a:r>
              <a:rPr lang="zh-CN" altLang="en-US" b="1" dirty="0">
                <a:solidFill>
                  <a:schemeClr val="tx1">
                    <a:lumMod val="85000"/>
                    <a:lumOff val="15000"/>
                  </a:schemeClr>
                </a:solidFill>
                <a:latin typeface="思源黑体 CN Bold" panose="020B0800000000000000" pitchFamily="34" charset="-122"/>
                <a:ea typeface="思源黑体 CN Bold" panose="020B0800000000000000" pitchFamily="34" charset="-122"/>
              </a:rPr>
              <a:t>整式运算的运算律在二次根式的运算中仍然适应</a:t>
            </a:r>
            <a:r>
              <a:rPr lang="zh-CN" altLang="en-US" dirty="0">
                <a:solidFill>
                  <a:schemeClr val="tx1">
                    <a:lumMod val="85000"/>
                    <a:lumOff val="15000"/>
                  </a:schemeClr>
                </a:solidFill>
                <a:latin typeface="思源黑体 CN Bold" panose="020B0800000000000000" pitchFamily="34" charset="-122"/>
                <a:ea typeface="思源黑体 CN Bold" panose="020B0800000000000000" pitchFamily="34" charset="-122"/>
              </a:rPr>
              <a:t> </a:t>
            </a:r>
          </a:p>
        </p:txBody>
      </p:sp>
    </p:spTree>
    <p:extLst>
      <p:ext uri="{BB962C8B-B14F-4D97-AF65-F5344CB8AC3E}">
        <p14:creationId xmlns:p14="http://schemas.microsoft.com/office/powerpoint/2010/main" val="421938678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28" name="组合 27">
            <a:extLst>
              <a:ext uri="{FF2B5EF4-FFF2-40B4-BE49-F238E27FC236}">
                <a16:creationId xmlns:a16="http://schemas.microsoft.com/office/drawing/2014/main" id="{32877B06-9BC8-468C-B612-4EE77D3685B3}"/>
              </a:ext>
            </a:extLst>
          </p:cNvPr>
          <p:cNvGrpSpPr/>
          <p:nvPr/>
        </p:nvGrpSpPr>
        <p:grpSpPr>
          <a:xfrm>
            <a:off x="306714" y="217753"/>
            <a:ext cx="6621987" cy="1137512"/>
            <a:chOff x="611701" y="260323"/>
            <a:chExt cx="6621987" cy="1137512"/>
          </a:xfrm>
        </p:grpSpPr>
        <p:sp>
          <p:nvSpPr>
            <p:cNvPr id="29" name="文本框 28">
              <a:extLst>
                <a:ext uri="{FF2B5EF4-FFF2-40B4-BE49-F238E27FC236}">
                  <a16:creationId xmlns:a16="http://schemas.microsoft.com/office/drawing/2014/main" id="{3AAAA2D8-56D9-462A-8D58-02F53CC8AF9E}"/>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计算</a:t>
              </a:r>
            </a:p>
          </p:txBody>
        </p:sp>
        <p:grpSp>
          <p:nvGrpSpPr>
            <p:cNvPr id="30" name="组合 29">
              <a:extLst>
                <a:ext uri="{FF2B5EF4-FFF2-40B4-BE49-F238E27FC236}">
                  <a16:creationId xmlns:a16="http://schemas.microsoft.com/office/drawing/2014/main" id="{78874F54-ED00-4E37-9136-AB591221D079}"/>
                </a:ext>
              </a:extLst>
            </p:cNvPr>
            <p:cNvGrpSpPr/>
            <p:nvPr/>
          </p:nvGrpSpPr>
          <p:grpSpPr>
            <a:xfrm>
              <a:off x="611701" y="260323"/>
              <a:ext cx="1569406" cy="1137512"/>
              <a:chOff x="4821999" y="1601593"/>
              <a:chExt cx="1569406" cy="1137512"/>
            </a:xfrm>
          </p:grpSpPr>
          <p:sp>
            <p:nvSpPr>
              <p:cNvPr id="31" name="矩形: 圆角 30">
                <a:extLst>
                  <a:ext uri="{FF2B5EF4-FFF2-40B4-BE49-F238E27FC236}">
                    <a16:creationId xmlns:a16="http://schemas.microsoft.com/office/drawing/2014/main" id="{DC327A9F-81EB-4BA2-A4BF-3CCF48E6C9D4}"/>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32" name="文本框 38">
                <a:extLst>
                  <a:ext uri="{FF2B5EF4-FFF2-40B4-BE49-F238E27FC236}">
                    <a16:creationId xmlns:a16="http://schemas.microsoft.com/office/drawing/2014/main" id="{0823DCF5-CFD9-4389-8D20-26308536CAA6}"/>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01</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33" name="图片 32">
                <a:extLst>
                  <a:ext uri="{FF2B5EF4-FFF2-40B4-BE49-F238E27FC236}">
                    <a16:creationId xmlns:a16="http://schemas.microsoft.com/office/drawing/2014/main" id="{4DD17359-D97E-4D0A-9826-C5E8373D9B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E9F3E402-25AF-41A5-A83C-33E5B6790F11}"/>
                  </a:ext>
                </a:extLst>
              </p:cNvPr>
              <p:cNvSpPr/>
              <p:nvPr/>
            </p:nvSpPr>
            <p:spPr>
              <a:xfrm>
                <a:off x="1669827" y="1705281"/>
                <a:ext cx="2614690" cy="624979"/>
              </a:xfrm>
              <a:prstGeom prst="rect">
                <a:avLst/>
              </a:prstGeom>
            </p:spPr>
            <p:txBody>
              <a:bodyPr wrap="none">
                <a:spAutoFit/>
              </a:bodyPr>
              <a:lstStyle/>
              <a:p>
                <a:pPr defTabSz="685800">
                  <a:lnSpc>
                    <a:spcPct val="150000"/>
                  </a:lnSpc>
                </a:pPr>
                <a:r>
                  <a:rPr lang="en-US" altLang="zh-CN" sz="2400" dirty="0">
                    <a:solidFill>
                      <a:prstClr val="black"/>
                    </a:solidFill>
                    <a:latin typeface="思源黑体 CN Bold" panose="020B0800000000000000" pitchFamily="34" charset="-122"/>
                    <a:ea typeface="思源黑体 CN Bold" panose="020B0800000000000000" pitchFamily="34" charset="-122"/>
                  </a:rPr>
                  <a:t>2. ( </a:t>
                </a:r>
                <a14:m>
                  <m:oMath xmlns:m="http://schemas.openxmlformats.org/officeDocument/2006/math">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8</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a:solidFill>
                          <a:prstClr val="black"/>
                        </a:solidFill>
                        <a:latin typeface="Cambria Math"/>
                      </a:rPr>
                      <m:t>+</m:t>
                    </m:r>
                    <m:rad>
                      <m:radPr>
                        <m:degHide m:val="on"/>
                        <m:ctrlPr>
                          <a:rPr lang="en-US" altLang="zh-CN" sz="2400" i="1" smtClean="0">
                            <a:solidFill>
                              <a:prstClr val="black"/>
                            </a:solidFill>
                            <a:latin typeface="Cambria Math" panose="02040503050406030204" pitchFamily="18" charset="0"/>
                          </a:rPr>
                        </m:ctrlPr>
                      </m:radPr>
                      <m:deg/>
                      <m:e>
                        <m:r>
                          <a:rPr lang="en-US" altLang="zh-CN" sz="2400" i="1" smtClean="0">
                            <a:solidFill>
                              <a:prstClr val="black"/>
                            </a:solidFill>
                            <a:latin typeface="Cambria Math" panose="02040503050406030204" pitchFamily="18" charset="0"/>
                          </a:rPr>
                          <m:t>3</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i="1">
                        <a:solidFill>
                          <a:prstClr val="black"/>
                        </a:solidFill>
                        <a:latin typeface="Cambria Math"/>
                        <a:ea typeface="Cambria Math"/>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a:rPr>
                          <m:t>6</m:t>
                        </m:r>
                      </m:e>
                    </m:rad>
                  </m:oMath>
                </a14:m>
                <a:endParaRPr lang="en-US" altLang="zh-CN"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9" name="矩形 8">
                <a:extLst>
                  <a:ext uri="{FF2B5EF4-FFF2-40B4-BE49-F238E27FC236}">
                    <a16:creationId xmlns:a16="http://schemas.microsoft.com/office/drawing/2014/main" id="{E9F3E402-25AF-41A5-A83C-33E5B6790F11}"/>
                  </a:ext>
                </a:extLst>
              </p:cNvPr>
              <p:cNvSpPr>
                <a:spLocks noRot="1" noChangeAspect="1" noMove="1" noResize="1" noEditPoints="1" noAdjustHandles="1" noChangeArrowheads="1" noChangeShapeType="1" noTextEdit="1"/>
              </p:cNvSpPr>
              <p:nvPr/>
            </p:nvSpPr>
            <p:spPr>
              <a:xfrm>
                <a:off x="1669827" y="1705281"/>
                <a:ext cx="2614690" cy="624979"/>
              </a:xfrm>
              <a:prstGeom prst="rect">
                <a:avLst/>
              </a:prstGeom>
              <a:blipFill>
                <a:blip r:embed="rId5"/>
                <a:stretch>
                  <a:fillRect l="-3730" b="-2254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7D75C35E-0E1A-415A-8150-F4BEB412EB8F}"/>
                  </a:ext>
                </a:extLst>
              </p:cNvPr>
              <p:cNvSpPr txBox="1"/>
              <p:nvPr/>
            </p:nvSpPr>
            <p:spPr>
              <a:xfrm>
                <a:off x="1709217" y="2461603"/>
                <a:ext cx="3815828" cy="2390206"/>
              </a:xfrm>
              <a:prstGeom prst="rect">
                <a:avLst/>
              </a:prstGeom>
              <a:noFill/>
            </p:spPr>
            <p:txBody>
              <a:bodyPr wrap="square" rtlCol="0">
                <a:spAutoFit/>
              </a:bodyPr>
              <a:lstStyle/>
              <a:p>
                <a:pPr defTabSz="685800"/>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8</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a:solidFill>
                          <a:srgbClr val="FF0000"/>
                        </a:solidFill>
                        <a:latin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srgbClr val="FF0000"/>
                        </a:solidFill>
                        <a:latin typeface="Cambria Math"/>
                        <a:ea typeface="Cambria Math"/>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6</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a:rPr>
                          <m:t>8</m:t>
                        </m:r>
                      </m:e>
                    </m:rad>
                    <m:r>
                      <a:rPr lang="en-US" altLang="zh-CN" sz="2000" i="1" smtClean="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6</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r>
                      <a:rPr lang="en-US" altLang="zh-CN" sz="2000" i="1">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6</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i="1" dirty="0" smtClean="0">
                            <a:ln w="6350">
                              <a:noFill/>
                            </a:ln>
                            <a:solidFill>
                              <a:srgbClr val="FF0000"/>
                            </a:solidFill>
                            <a:latin typeface="Cambria Math" panose="02040503050406030204" pitchFamily="18" charset="0"/>
                          </a:rPr>
                          <m:t>48</m:t>
                        </m:r>
                      </m:e>
                    </m:rad>
                    <m:r>
                      <a:rPr lang="en-US" altLang="zh-CN" sz="2000"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18</m:t>
                        </m:r>
                      </m:e>
                    </m:rad>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i="1" dirty="0" smtClean="0">
                            <a:ln w="6350">
                              <a:noFill/>
                            </a:ln>
                            <a:solidFill>
                              <a:srgbClr val="FF0000"/>
                            </a:solidFill>
                            <a:latin typeface="Cambria Math" panose="02040503050406030204" pitchFamily="18" charset="0"/>
                          </a:rPr>
                          <m:t>16×3</m:t>
                        </m:r>
                      </m:e>
                    </m:rad>
                    <m:r>
                      <a:rPr lang="en-US" altLang="zh-CN" sz="2000" dirty="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9</m:t>
                        </m:r>
                        <m:r>
                          <a:rPr lang="en-US" altLang="zh-CN" sz="2000" i="1" dirty="0" smtClean="0">
                            <a:ln w="6350">
                              <a:noFill/>
                            </a:ln>
                            <a:solidFill>
                              <a:srgbClr val="FF0000"/>
                            </a:solidFill>
                            <a:latin typeface="Cambria Math" panose="02040503050406030204" pitchFamily="18" charset="0"/>
                          </a:rPr>
                          <m:t>×2</m:t>
                        </m:r>
                      </m:e>
                    </m:rad>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=4</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
                      <a:rPr lang="en-US" altLang="zh-CN" sz="2000" dirty="0" smtClean="0">
                        <a:ln w="6350">
                          <a:noFill/>
                        </a:ln>
                        <a:solidFill>
                          <a:srgbClr val="FF0000"/>
                        </a:solidFill>
                        <a:latin typeface="Cambria Math" panose="02040503050406030204" pitchFamily="18" charset="0"/>
                      </a:rPr>
                      <m:t>3</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oMath>
                </a14:m>
                <a:endParaRPr lang="en-US" altLang="zh-CN" sz="2000" dirty="0">
                  <a:ln w="6350">
                    <a:noFill/>
                  </a:ln>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10" name="文本框 9">
                <a:extLst>
                  <a:ext uri="{FF2B5EF4-FFF2-40B4-BE49-F238E27FC236}">
                    <a16:creationId xmlns:a16="http://schemas.microsoft.com/office/drawing/2014/main" id="{7D75C35E-0E1A-415A-8150-F4BEB412EB8F}"/>
                  </a:ext>
                </a:extLst>
              </p:cNvPr>
              <p:cNvSpPr txBox="1">
                <a:spLocks noRot="1" noChangeAspect="1" noMove="1" noResize="1" noEditPoints="1" noAdjustHandles="1" noChangeArrowheads="1" noChangeShapeType="1" noTextEdit="1"/>
              </p:cNvSpPr>
              <p:nvPr/>
            </p:nvSpPr>
            <p:spPr>
              <a:xfrm>
                <a:off x="1709217" y="2461603"/>
                <a:ext cx="3815828" cy="2390206"/>
              </a:xfrm>
              <a:prstGeom prst="rect">
                <a:avLst/>
              </a:prstGeom>
              <a:blipFill>
                <a:blip r:embed="rId6"/>
                <a:stretch>
                  <a:fillRect t="-255" b="-382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3B7151E6-9BCC-4F00-A8BF-6D3B5E4356F7}"/>
                  </a:ext>
                </a:extLst>
              </p:cNvPr>
              <p:cNvSpPr txBox="1"/>
              <p:nvPr/>
            </p:nvSpPr>
            <p:spPr>
              <a:xfrm>
                <a:off x="6096000" y="2330260"/>
                <a:ext cx="3815828" cy="2838149"/>
              </a:xfrm>
              <a:prstGeom prst="rect">
                <a:avLst/>
              </a:prstGeom>
              <a:noFill/>
            </p:spPr>
            <p:txBody>
              <a:bodyPr wrap="square" rtlCol="0">
                <a:spAutoFit/>
              </a:bodyPr>
              <a:lstStyle/>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
                      <a:rPr lang="en-US" altLang="zh-CN" sz="2000">
                        <a:solidFill>
                          <a:srgbClr val="FF0000"/>
                        </a:solidFill>
                        <a:latin typeface="Cambria Math" panose="02040503050406030204" pitchFamily="18" charset="0"/>
                      </a:rPr>
                      <m:t>4</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2</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solidFill>
                          <a:srgbClr val="FF0000"/>
                        </a:solidFill>
                        <a:latin typeface="Cambria Math" panose="02040503050406030204" pitchFamily="18" charset="0"/>
                      </a:rPr>
                      <m:t>−3</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6</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solidFill>
                          <a:srgbClr val="FF0000"/>
                        </a:solidFill>
                        <a:latin typeface="Cambria Math" panose="02040503050406030204" pitchFamily="18" charset="0"/>
                      </a:rPr>
                      <m:t>÷2</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2</m:t>
                        </m:r>
                      </m:e>
                    </m:rad>
                  </m:oMath>
                </a14:m>
                <a:endParaRPr lang="zh-CN" altLang="en-US"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a:ln w="6350">
                          <a:noFill/>
                        </a:ln>
                        <a:solidFill>
                          <a:srgbClr val="FF0000"/>
                        </a:solidFill>
                        <a:latin typeface="Cambria Math" panose="02040503050406030204" pitchFamily="18" charset="0"/>
                      </a:rPr>
                      <m:t>=</m:t>
                    </m:r>
                    <m:r>
                      <a:rPr lang="en-US" altLang="zh-CN" sz="2000">
                        <a:solidFill>
                          <a:srgbClr val="FF0000"/>
                        </a:solidFill>
                        <a:latin typeface="Cambria Math" panose="02040503050406030204" pitchFamily="18" charset="0"/>
                      </a:rPr>
                      <m:t>4</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2</m:t>
                        </m:r>
                      </m:e>
                    </m:rad>
                    <m:r>
                      <a:rPr lang="en-US" altLang="zh-CN" sz="2000" dirty="0">
                        <a:solidFill>
                          <a:srgbClr val="FF0000"/>
                        </a:solidFill>
                        <a:latin typeface="Cambria Math" panose="02040503050406030204" pitchFamily="18" charset="0"/>
                      </a:rPr>
                      <m:t>÷2</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2</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smtClean="0">
                        <a:solidFill>
                          <a:srgbClr val="FF0000"/>
                        </a:solidFill>
                        <a:latin typeface="Cambria Math" panose="02040503050406030204" pitchFamily="18" charset="0"/>
                      </a:rPr>
                      <m:t>− </m:t>
                    </m:r>
                    <m:r>
                      <a:rPr lang="en-US" altLang="zh-CN" sz="2000" dirty="0">
                        <a:solidFill>
                          <a:srgbClr val="FF0000"/>
                        </a:solidFill>
                        <a:latin typeface="Cambria Math" panose="02040503050406030204" pitchFamily="18" charset="0"/>
                      </a:rPr>
                      <m:t>3</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6</m:t>
                        </m:r>
                      </m:e>
                    </m:rad>
                    <m:r>
                      <a:rPr lang="en-US" altLang="zh-CN" sz="2000" dirty="0">
                        <a:solidFill>
                          <a:srgbClr val="FF0000"/>
                        </a:solidFill>
                        <a:latin typeface="Cambria Math" panose="02040503050406030204" pitchFamily="18" charset="0"/>
                      </a:rPr>
                      <m:t>÷2</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2</m:t>
                        </m:r>
                      </m:e>
                    </m:rad>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Para xmlns:m="http://schemas.openxmlformats.org/officeDocument/2006/math">
                    <m:oMathParaPr>
                      <m:jc m:val="left"/>
                    </m:oMathParaPr>
                    <m:oMath xmlns:m="http://schemas.openxmlformats.org/officeDocument/2006/math">
                      <m:r>
                        <a:rPr lang="en-US" altLang="zh-CN" sz="2000" i="1" dirty="0" smtClean="0">
                          <a:ln w="6350">
                            <a:noFill/>
                          </a:ln>
                          <a:solidFill>
                            <a:srgbClr val="FF0000"/>
                          </a:solidFill>
                          <a:latin typeface="Cambria Math" panose="02040503050406030204" pitchFamily="18" charset="0"/>
                        </a:rPr>
                        <m:t>=</m:t>
                      </m:r>
                      <m:f>
                        <m:fPr>
                          <m:ctrlPr>
                            <a:rPr lang="en-US" altLang="zh-CN" sz="2000" i="1" dirty="0" smtClean="0">
                              <a:ln w="6350">
                                <a:noFill/>
                              </a:ln>
                              <a:solidFill>
                                <a:srgbClr val="FF0000"/>
                              </a:solidFill>
                              <a:latin typeface="Cambria Math" panose="02040503050406030204" pitchFamily="18" charset="0"/>
                            </a:rPr>
                          </m:ctrlPr>
                        </m:fPr>
                        <m:num>
                          <m:r>
                            <a:rPr lang="en-US" altLang="zh-CN" sz="2000" dirty="0" smtClean="0">
                              <a:ln w="6350">
                                <a:noFill/>
                              </a:ln>
                              <a:solidFill>
                                <a:srgbClr val="FF0000"/>
                              </a:solidFill>
                              <a:latin typeface="Cambria Math" panose="02040503050406030204" pitchFamily="18" charset="0"/>
                            </a:rPr>
                            <m:t>4</m:t>
                          </m:r>
                          <m:rad>
                            <m:radPr>
                              <m:degHide m:val="on"/>
                              <m:ctrlPr>
                                <a:rPr lang="en-US" altLang="zh-CN" sz="2000" i="1" dirty="0" smtClean="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num>
                        <m:den>
                          <m:r>
                            <a:rPr lang="en-US" altLang="zh-CN" sz="2000" dirty="0" smtClean="0">
                              <a:ln w="6350">
                                <a:noFill/>
                              </a:ln>
                              <a:solidFill>
                                <a:srgbClr val="FF0000"/>
                              </a:solidFill>
                              <a:latin typeface="Cambria Math" panose="02040503050406030204" pitchFamily="18" charset="0"/>
                            </a:rPr>
                            <m:t>2</m:t>
                          </m:r>
                          <m:rad>
                            <m:radPr>
                              <m:degHide m:val="on"/>
                              <m:ctrlPr>
                                <a:rPr lang="en-US" altLang="zh-CN" sz="2000" i="1" dirty="0" smtClean="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den>
                      </m:f>
                      <m:r>
                        <a:rPr lang="en-US" altLang="zh-CN" sz="2000" dirty="0" smtClean="0">
                          <a:ln w="6350">
                            <a:noFill/>
                          </a:ln>
                          <a:solidFill>
                            <a:srgbClr val="FF0000"/>
                          </a:solidFill>
                          <a:latin typeface="Cambria Math" panose="02040503050406030204" pitchFamily="18" charset="0"/>
                        </a:rPr>
                        <m:t>−</m:t>
                      </m:r>
                      <m:f>
                        <m:fPr>
                          <m:ctrlPr>
                            <a:rPr lang="en-US" altLang="zh-CN" sz="2000" i="1" dirty="0" smtClean="0">
                              <a:ln w="6350">
                                <a:noFill/>
                              </a:ln>
                              <a:solidFill>
                                <a:srgbClr val="FF0000"/>
                              </a:solidFill>
                              <a:latin typeface="Cambria Math" panose="02040503050406030204" pitchFamily="18" charset="0"/>
                            </a:rPr>
                          </m:ctrlPr>
                        </m:fPr>
                        <m:num>
                          <m:r>
                            <a:rPr lang="en-US" altLang="zh-CN" sz="2000" dirty="0" smtClean="0">
                              <a:ln w="6350">
                                <a:noFill/>
                              </a:ln>
                              <a:solidFill>
                                <a:srgbClr val="FF0000"/>
                              </a:solidFill>
                              <a:latin typeface="Cambria Math" panose="02040503050406030204" pitchFamily="18" charset="0"/>
                            </a:rPr>
                            <m:t>3</m:t>
                          </m:r>
                          <m:rad>
                            <m:radPr>
                              <m:degHide m:val="on"/>
                              <m:ctrlPr>
                                <a:rPr lang="en-US" altLang="zh-CN" sz="2000" i="1" dirty="0" smtClean="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6</m:t>
                              </m:r>
                            </m:e>
                          </m:rad>
                        </m:num>
                        <m:den>
                          <m:r>
                            <a:rPr lang="en-US" altLang="zh-CN" sz="2000" dirty="0" smtClean="0">
                              <a:ln w="6350">
                                <a:noFill/>
                              </a:ln>
                              <a:solidFill>
                                <a:srgbClr val="FF0000"/>
                              </a:solidFill>
                              <a:latin typeface="Cambria Math" panose="02040503050406030204" pitchFamily="18" charset="0"/>
                            </a:rPr>
                            <m:t>2</m:t>
                          </m:r>
                          <m:rad>
                            <m:radPr>
                              <m:degHide m:val="on"/>
                              <m:ctrlPr>
                                <a:rPr lang="en-US" altLang="zh-CN" sz="2000" i="1" dirty="0" smtClean="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2</m:t>
                              </m:r>
                            </m:e>
                          </m:rad>
                        </m:den>
                      </m:f>
                    </m:oMath>
                  </m:oMathPara>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14:m>
                  <m:oMath xmlns:m="http://schemas.openxmlformats.org/officeDocument/2006/math">
                    <m:r>
                      <a:rPr lang="en-US" altLang="zh-CN" sz="2000" i="1" dirty="0" smtClean="0">
                        <a:ln w="6350">
                          <a:noFill/>
                        </a:ln>
                        <a:solidFill>
                          <a:srgbClr val="FF0000"/>
                        </a:solidFill>
                        <a:latin typeface="Cambria Math" panose="02040503050406030204" pitchFamily="18" charset="0"/>
                      </a:rPr>
                      <m:t>=</m:t>
                    </m:r>
                  </m:oMath>
                </a14:m>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dirty="0" smtClean="0">
                        <a:ln w="6350">
                          <a:noFill/>
                        </a:ln>
                        <a:solidFill>
                          <a:srgbClr val="FF0000"/>
                        </a:solidFill>
                        <a:latin typeface="Cambria Math" panose="02040503050406030204" pitchFamily="18" charset="0"/>
                      </a:rPr>
                      <m:t>2</m:t>
                    </m:r>
                  </m:oMath>
                </a14:m>
                <a:r>
                  <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rPr>
                  <a:t>-</a:t>
                </a:r>
                <a:r>
                  <a:rPr lang="en-US" altLang="zh-CN" sz="2000" dirty="0">
                    <a:ln w="6350">
                      <a:noFill/>
                    </a:ln>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f>
                      <m:fPr>
                        <m:ctrlPr>
                          <a:rPr lang="en-US" altLang="zh-CN" sz="2000" i="1" dirty="0">
                            <a:ln w="6350">
                              <a:noFill/>
                            </a:ln>
                            <a:solidFill>
                              <a:srgbClr val="FF0000"/>
                            </a:solidFill>
                            <a:latin typeface="Cambria Math" panose="02040503050406030204" pitchFamily="18" charset="0"/>
                          </a:rPr>
                        </m:ctrlPr>
                      </m:fPr>
                      <m:num>
                        <m:r>
                          <a:rPr lang="en-US" altLang="zh-CN" sz="2000" dirty="0">
                            <a:ln w="6350">
                              <a:noFill/>
                            </a:ln>
                            <a:solidFill>
                              <a:srgbClr val="FF0000"/>
                            </a:solidFill>
                            <a:latin typeface="Cambria Math" panose="02040503050406030204" pitchFamily="18" charset="0"/>
                          </a:rPr>
                          <m:t>3</m:t>
                        </m:r>
                        <m:rad>
                          <m:radPr>
                            <m:degHide m:val="on"/>
                            <m:ctrlPr>
                              <a:rPr lang="en-US" altLang="zh-CN" sz="2000" i="1" dirty="0">
                                <a:ln w="6350">
                                  <a:noFill/>
                                </a:ln>
                                <a:solidFill>
                                  <a:srgbClr val="FF0000"/>
                                </a:solidFill>
                                <a:latin typeface="Cambria Math" panose="02040503050406030204" pitchFamily="18" charset="0"/>
                              </a:rPr>
                            </m:ctrlPr>
                          </m:radPr>
                          <m:deg/>
                          <m:e>
                            <m:r>
                              <a:rPr lang="en-US" altLang="zh-CN" sz="2000" dirty="0" smtClean="0">
                                <a:ln w="6350">
                                  <a:noFill/>
                                </a:ln>
                                <a:solidFill>
                                  <a:srgbClr val="FF0000"/>
                                </a:solidFill>
                                <a:latin typeface="Cambria Math" panose="02040503050406030204" pitchFamily="18" charset="0"/>
                              </a:rPr>
                              <m:t>3</m:t>
                            </m:r>
                          </m:e>
                        </m:rad>
                      </m:num>
                      <m:den>
                        <m:r>
                          <a:rPr lang="en-US" altLang="zh-CN" sz="2000" dirty="0">
                            <a:ln w="6350">
                              <a:noFill/>
                            </a:ln>
                            <a:solidFill>
                              <a:srgbClr val="FF0000"/>
                            </a:solidFill>
                            <a:latin typeface="Cambria Math" panose="02040503050406030204" pitchFamily="18" charset="0"/>
                          </a:rPr>
                          <m:t>2</m:t>
                        </m:r>
                      </m:den>
                    </m:f>
                  </m:oMath>
                </a14:m>
                <a:endParaRPr lang="en-US" altLang="zh-CN" sz="2000" i="1" dirty="0">
                  <a:ln w="6350">
                    <a:noFill/>
                  </a:ln>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11" name="文本框 10">
                <a:extLst>
                  <a:ext uri="{FF2B5EF4-FFF2-40B4-BE49-F238E27FC236}">
                    <a16:creationId xmlns:a16="http://schemas.microsoft.com/office/drawing/2014/main" id="{3B7151E6-9BCC-4F00-A8BF-6D3B5E4356F7}"/>
                  </a:ext>
                </a:extLst>
              </p:cNvPr>
              <p:cNvSpPr txBox="1">
                <a:spLocks noRot="1" noChangeAspect="1" noMove="1" noResize="1" noEditPoints="1" noAdjustHandles="1" noChangeArrowheads="1" noChangeShapeType="1" noTextEdit="1"/>
              </p:cNvSpPr>
              <p:nvPr/>
            </p:nvSpPr>
            <p:spPr>
              <a:xfrm>
                <a:off x="6096000" y="2330260"/>
                <a:ext cx="3815828" cy="2838149"/>
              </a:xfrm>
              <a:prstGeom prst="rect">
                <a:avLst/>
              </a:prstGeom>
              <a:blipFill>
                <a:blip r:embed="rId7"/>
                <a:stretch>
                  <a:fillRect b="-64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6B23C36B-E666-44DF-AE33-A93EE4441AC5}"/>
                  </a:ext>
                </a:extLst>
              </p:cNvPr>
              <p:cNvSpPr/>
              <p:nvPr/>
            </p:nvSpPr>
            <p:spPr>
              <a:xfrm>
                <a:off x="6009590" y="1705281"/>
                <a:ext cx="3134063" cy="626262"/>
              </a:xfrm>
              <a:prstGeom prst="rect">
                <a:avLst/>
              </a:prstGeom>
            </p:spPr>
            <p:txBody>
              <a:bodyPr wrap="none">
                <a:spAutoFit/>
              </a:bodyPr>
              <a:lstStyle/>
              <a:p>
                <a:pPr lvl="0" defTabSz="685800">
                  <a:lnSpc>
                    <a:spcPct val="150000"/>
                  </a:lnSpc>
                </a:pPr>
                <a:r>
                  <a:rPr lang="en-US" altLang="zh-CN" sz="2400" dirty="0">
                    <a:solidFill>
                      <a:prstClr val="black"/>
                    </a:solidFill>
                    <a:latin typeface="思源黑体 CN Bold" panose="020B0800000000000000" pitchFamily="34" charset="-122"/>
                    <a:ea typeface="思源黑体 CN Bold" panose="020B0800000000000000" pitchFamily="34" charset="-122"/>
                  </a:rPr>
                  <a:t>3. ( </a:t>
                </a:r>
                <a14:m>
                  <m:oMath xmlns:m="http://schemas.openxmlformats.org/officeDocument/2006/math">
                    <m:r>
                      <a:rPr lang="en-US" altLang="zh-CN" sz="2400">
                        <a:solidFill>
                          <a:prstClr val="black"/>
                        </a:solidFill>
                        <a:latin typeface="Cambria Math" panose="02040503050406030204" pitchFamily="18" charset="0"/>
                      </a:rPr>
                      <m:t>4</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2</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dirty="0">
                        <a:solidFill>
                          <a:prstClr val="black"/>
                        </a:solidFill>
                        <a:latin typeface="Cambria Math" panose="02040503050406030204" pitchFamily="18" charset="0"/>
                      </a:rPr>
                      <m:t>−3</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6</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dirty="0">
                        <a:solidFill>
                          <a:prstClr val="black"/>
                        </a:solidFill>
                        <a:latin typeface="Cambria Math" panose="02040503050406030204" pitchFamily="18" charset="0"/>
                      </a:rPr>
                      <m:t>÷2</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2</m:t>
                        </m:r>
                      </m:e>
                    </m:rad>
                  </m:oMath>
                </a14:m>
                <a:endParaRPr lang="zh-CN" altLang="en-US"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2" name="矩形 11">
                <a:extLst>
                  <a:ext uri="{FF2B5EF4-FFF2-40B4-BE49-F238E27FC236}">
                    <a16:creationId xmlns:a16="http://schemas.microsoft.com/office/drawing/2014/main" id="{6B23C36B-E666-44DF-AE33-A93EE4441AC5}"/>
                  </a:ext>
                </a:extLst>
              </p:cNvPr>
              <p:cNvSpPr>
                <a:spLocks noRot="1" noChangeAspect="1" noMove="1" noResize="1" noEditPoints="1" noAdjustHandles="1" noChangeArrowheads="1" noChangeShapeType="1" noTextEdit="1"/>
              </p:cNvSpPr>
              <p:nvPr/>
            </p:nvSpPr>
            <p:spPr>
              <a:xfrm>
                <a:off x="6009590" y="1705281"/>
                <a:ext cx="3134063" cy="626262"/>
              </a:xfrm>
              <a:prstGeom prst="rect">
                <a:avLst/>
              </a:prstGeom>
              <a:blipFill>
                <a:blip r:embed="rId8"/>
                <a:stretch>
                  <a:fillRect l="-3113" b="-2254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26396359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descr="读书，读书，学习">
            <a:extLst>
              <a:ext uri="{FF2B5EF4-FFF2-40B4-BE49-F238E27FC236}">
                <a16:creationId xmlns:a16="http://schemas.microsoft.com/office/drawing/2014/main" id="{C5A2E8E7-9303-4E18-989E-DBF0BEAE3908}"/>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r="81864"/>
          <a:stretch/>
        </p:blipFill>
        <p:spPr bwMode="auto">
          <a:xfrm>
            <a:off x="0" y="-11113"/>
            <a:ext cx="1871660" cy="688022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读书，读书，学习">
            <a:extLst>
              <a:ext uri="{FF2B5EF4-FFF2-40B4-BE49-F238E27FC236}">
                <a16:creationId xmlns:a16="http://schemas.microsoft.com/office/drawing/2014/main" id="{804067ED-F2E3-42BD-9E9D-8F01D9CAF5E1}"/>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1871660" y="-11113"/>
            <a:ext cx="10320340" cy="688022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84">
            <a:extLst>
              <a:ext uri="{FF2B5EF4-FFF2-40B4-BE49-F238E27FC236}">
                <a16:creationId xmlns:a16="http://schemas.microsoft.com/office/drawing/2014/main" id="{2CA70E3B-EC11-4481-96B8-66FBD237D545}"/>
              </a:ext>
            </a:extLst>
          </p:cNvPr>
          <p:cNvSpPr>
            <a:spLocks noChangeArrowheads="1"/>
          </p:cNvSpPr>
          <p:nvPr/>
        </p:nvSpPr>
        <p:spPr bwMode="auto">
          <a:xfrm>
            <a:off x="969197" y="-11113"/>
            <a:ext cx="4635446" cy="6881813"/>
          </a:xfrm>
          <a:prstGeom prst="rect">
            <a:avLst/>
          </a:prstGeom>
          <a:solidFill>
            <a:srgbClr val="FFD6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prstClr val="black"/>
              </a:solidFill>
              <a:latin typeface="思源宋体 CN Light" panose="02020300000000000000" pitchFamily="18" charset="-122"/>
              <a:ea typeface="思源宋体 CN Light" panose="02020300000000000000" pitchFamily="18" charset="-122"/>
            </a:endParaRPr>
          </a:p>
        </p:txBody>
      </p:sp>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sp>
        <p:nvSpPr>
          <p:cNvPr id="112" name="矩形 111">
            <a:extLst>
              <a:ext uri="{FF2B5EF4-FFF2-40B4-BE49-F238E27FC236}">
                <a16:creationId xmlns:a16="http://schemas.microsoft.com/office/drawing/2014/main" id="{D87B7ECF-0C68-4FC8-BC47-3257E9662A4A}"/>
              </a:ext>
            </a:extLst>
          </p:cNvPr>
          <p:cNvSpPr/>
          <p:nvPr/>
        </p:nvSpPr>
        <p:spPr>
          <a:xfrm>
            <a:off x="1398614" y="2419091"/>
            <a:ext cx="2496385" cy="584775"/>
          </a:xfrm>
          <a:prstGeom prst="rect">
            <a:avLst/>
          </a:prstGeom>
        </p:spPr>
        <p:txBody>
          <a:bodyPr wrap="square">
            <a:spAutoFit/>
          </a:bodyPr>
          <a:lstStyle/>
          <a:p>
            <a:pPr algn="dist">
              <a:defRPr sz="1800">
                <a:solidFill>
                  <a:srgbClr val="000000"/>
                </a:solidFill>
              </a:defRPr>
            </a:pPr>
            <a:r>
              <a:rPr lang="en-US" altLang="zh-CN" sz="3200" dirty="0">
                <a:solidFill>
                  <a:schemeClr val="tx1">
                    <a:lumMod val="85000"/>
                    <a:lumOff val="15000"/>
                  </a:schemeClr>
                </a:solidFill>
                <a:latin typeface="思源黑体 CN Bold" panose="020B0800000000000000" pitchFamily="34" charset="-122"/>
                <a:ea typeface="思源黑体 CN Bold" panose="020B0800000000000000" pitchFamily="34" charset="-122"/>
              </a:rPr>
              <a:t>PART 02</a:t>
            </a:r>
            <a:endParaRPr lang="zh-CN" altLang="en-US" sz="32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113" name="矩形 112">
            <a:extLst>
              <a:ext uri="{FF2B5EF4-FFF2-40B4-BE49-F238E27FC236}">
                <a16:creationId xmlns:a16="http://schemas.microsoft.com/office/drawing/2014/main" id="{E391834A-106F-40C6-AF74-9B3293232701}"/>
              </a:ext>
            </a:extLst>
          </p:cNvPr>
          <p:cNvSpPr/>
          <p:nvPr/>
        </p:nvSpPr>
        <p:spPr>
          <a:xfrm>
            <a:off x="1340558" y="3108149"/>
            <a:ext cx="3670122" cy="1107996"/>
          </a:xfrm>
          <a:prstGeom prst="rect">
            <a:avLst/>
          </a:prstGeom>
          <a:noFill/>
        </p:spPr>
        <p:txBody>
          <a:bodyPr wrap="square" rtlCol="0">
            <a:spAutoFit/>
          </a:bodyPr>
          <a:lstStyle/>
          <a:p>
            <a:r>
              <a:rPr lang="zh-CN" altLang="en-US" sz="6600" dirty="0">
                <a:solidFill>
                  <a:schemeClr val="tx1">
                    <a:lumMod val="85000"/>
                    <a:lumOff val="15000"/>
                  </a:schemeClr>
                </a:solidFill>
                <a:latin typeface="思源黑体 CN Heavy" panose="020B0A00000000000000" pitchFamily="34" charset="-122"/>
                <a:ea typeface="思源黑体 CN Heavy" panose="020B0A00000000000000" pitchFamily="34" charset="-122"/>
              </a:rPr>
              <a:t>练一练</a:t>
            </a:r>
          </a:p>
        </p:txBody>
      </p:sp>
      <p:cxnSp>
        <p:nvCxnSpPr>
          <p:cNvPr id="30" name="直接连接符 29">
            <a:extLst>
              <a:ext uri="{FF2B5EF4-FFF2-40B4-BE49-F238E27FC236}">
                <a16:creationId xmlns:a16="http://schemas.microsoft.com/office/drawing/2014/main" id="{F411F48C-C54D-4E94-984D-AD174EAB12E8}"/>
              </a:ext>
            </a:extLst>
          </p:cNvPr>
          <p:cNvCxnSpPr>
            <a:cxnSpLocks/>
          </p:cNvCxnSpPr>
          <p:nvPr/>
        </p:nvCxnSpPr>
        <p:spPr>
          <a:xfrm>
            <a:off x="1460533" y="4455064"/>
            <a:ext cx="3644867"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3" name="矩形 32">
            <a:extLst>
              <a:ext uri="{FF2B5EF4-FFF2-40B4-BE49-F238E27FC236}">
                <a16:creationId xmlns:a16="http://schemas.microsoft.com/office/drawing/2014/main" id="{B895518A-E304-449A-B0B2-2F79F9DB4773}"/>
              </a:ext>
            </a:extLst>
          </p:cNvPr>
          <p:cNvSpPr/>
          <p:nvPr/>
        </p:nvSpPr>
        <p:spPr>
          <a:xfrm>
            <a:off x="187649" y="179150"/>
            <a:ext cx="11816821" cy="6510308"/>
          </a:xfrm>
          <a:prstGeom prst="rect">
            <a:avLst/>
          </a:prstGeom>
          <a:noFill/>
          <a:ln w="285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思源宋体 CN Light" panose="02020300000000000000" pitchFamily="18" charset="-122"/>
              <a:ea typeface="思源宋体 CN Light" panose="02020300000000000000" pitchFamily="18" charset="-122"/>
              <a:cs typeface="+mn-cs"/>
            </a:endParaRPr>
          </a:p>
        </p:txBody>
      </p:sp>
    </p:spTree>
    <p:extLst>
      <p:ext uri="{BB962C8B-B14F-4D97-AF65-F5344CB8AC3E}">
        <p14:creationId xmlns:p14="http://schemas.microsoft.com/office/powerpoint/2010/main" val="273280005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anim calcmode="lin" valueType="num">
                                      <p:cBhvr>
                                        <p:cTn id="8" dur="500" fill="hold"/>
                                        <p:tgtEl>
                                          <p:spTgt spid="112"/>
                                        </p:tgtEl>
                                        <p:attrNameLst>
                                          <p:attrName>ppt_x</p:attrName>
                                        </p:attrNameLst>
                                      </p:cBhvr>
                                      <p:tavLst>
                                        <p:tav tm="0">
                                          <p:val>
                                            <p:strVal val="#ppt_x"/>
                                          </p:val>
                                        </p:tav>
                                        <p:tav tm="100000">
                                          <p:val>
                                            <p:strVal val="#ppt_x"/>
                                          </p:val>
                                        </p:tav>
                                      </p:tavLst>
                                    </p:anim>
                                    <p:anim calcmode="lin" valueType="num">
                                      <p:cBhvr>
                                        <p:cTn id="9" dur="500" fill="hold"/>
                                        <p:tgtEl>
                                          <p:spTgt spid="1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13"/>
                                        </p:tgtEl>
                                        <p:attrNameLst>
                                          <p:attrName>style.visibility</p:attrName>
                                        </p:attrNameLst>
                                      </p:cBhvr>
                                      <p:to>
                                        <p:strVal val="visible"/>
                                      </p:to>
                                    </p:set>
                                    <p:animEffect transition="in" filter="fade">
                                      <p:cBhvr>
                                        <p:cTn id="13" dur="500"/>
                                        <p:tgtEl>
                                          <p:spTgt spid="113"/>
                                        </p:tgtEl>
                                      </p:cBhvr>
                                    </p:animEffect>
                                    <p:anim calcmode="lin" valueType="num">
                                      <p:cBhvr>
                                        <p:cTn id="14" dur="500" fill="hold"/>
                                        <p:tgtEl>
                                          <p:spTgt spid="113"/>
                                        </p:tgtEl>
                                        <p:attrNameLst>
                                          <p:attrName>ppt_x</p:attrName>
                                        </p:attrNameLst>
                                      </p:cBhvr>
                                      <p:tavLst>
                                        <p:tav tm="0">
                                          <p:val>
                                            <p:strVal val="#ppt_x"/>
                                          </p:val>
                                        </p:tav>
                                        <p:tav tm="100000">
                                          <p:val>
                                            <p:strVal val="#ppt_x"/>
                                          </p:val>
                                        </p:tav>
                                      </p:tavLst>
                                    </p:anim>
                                    <p:anim calcmode="lin" valueType="num">
                                      <p:cBhvr>
                                        <p:cTn id="15" dur="500" fill="hold"/>
                                        <p:tgtEl>
                                          <p:spTgt spid="1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anim calcmode="lin" valueType="num">
                                      <p:cBhvr>
                                        <p:cTn id="20" dur="500" fill="hold"/>
                                        <p:tgtEl>
                                          <p:spTgt spid="30"/>
                                        </p:tgtEl>
                                        <p:attrNameLst>
                                          <p:attrName>ppt_x</p:attrName>
                                        </p:attrNameLst>
                                      </p:cBhvr>
                                      <p:tavLst>
                                        <p:tav tm="0">
                                          <p:val>
                                            <p:strVal val="#ppt_x"/>
                                          </p:val>
                                        </p:tav>
                                        <p:tav tm="100000">
                                          <p:val>
                                            <p:strVal val="#ppt_x"/>
                                          </p:val>
                                        </p:tav>
                                      </p:tavLst>
                                    </p:anim>
                                    <p:anim calcmode="lin" valueType="num">
                                      <p:cBhvr>
                                        <p:cTn id="21"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12" name="组合 11">
            <a:extLst>
              <a:ext uri="{FF2B5EF4-FFF2-40B4-BE49-F238E27FC236}">
                <a16:creationId xmlns:a16="http://schemas.microsoft.com/office/drawing/2014/main" id="{2AC1D792-A22D-44F9-870A-6FFD3B77750C}"/>
              </a:ext>
            </a:extLst>
          </p:cNvPr>
          <p:cNvGrpSpPr/>
          <p:nvPr/>
        </p:nvGrpSpPr>
        <p:grpSpPr>
          <a:xfrm>
            <a:off x="306714" y="217753"/>
            <a:ext cx="6621987" cy="1137512"/>
            <a:chOff x="611701" y="260323"/>
            <a:chExt cx="6621987" cy="1137512"/>
          </a:xfrm>
        </p:grpSpPr>
        <p:sp>
          <p:nvSpPr>
            <p:cNvPr id="16" name="文本框 15">
              <a:extLst>
                <a:ext uri="{FF2B5EF4-FFF2-40B4-BE49-F238E27FC236}">
                  <a16:creationId xmlns:a16="http://schemas.microsoft.com/office/drawing/2014/main" id="{56AEA848-8F62-404E-989D-84D61B95FFC9}"/>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练一练</a:t>
              </a:r>
            </a:p>
          </p:txBody>
        </p:sp>
        <p:grpSp>
          <p:nvGrpSpPr>
            <p:cNvPr id="17" name="组合 16">
              <a:extLst>
                <a:ext uri="{FF2B5EF4-FFF2-40B4-BE49-F238E27FC236}">
                  <a16:creationId xmlns:a16="http://schemas.microsoft.com/office/drawing/2014/main" id="{1E400C79-13AE-42C5-B54C-70D66D7AA5CA}"/>
                </a:ext>
              </a:extLst>
            </p:cNvPr>
            <p:cNvGrpSpPr/>
            <p:nvPr/>
          </p:nvGrpSpPr>
          <p:grpSpPr>
            <a:xfrm>
              <a:off x="611701" y="260323"/>
              <a:ext cx="1569406" cy="1137512"/>
              <a:chOff x="4821999" y="1601593"/>
              <a:chExt cx="1569406" cy="1137512"/>
            </a:xfrm>
          </p:grpSpPr>
          <p:sp>
            <p:nvSpPr>
              <p:cNvPr id="18" name="矩形: 圆角 17">
                <a:extLst>
                  <a:ext uri="{FF2B5EF4-FFF2-40B4-BE49-F238E27FC236}">
                    <a16:creationId xmlns:a16="http://schemas.microsoft.com/office/drawing/2014/main" id="{A45860E6-57B7-4EBC-8111-F8EB0F09735E}"/>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19" name="文本框 38">
                <a:extLst>
                  <a:ext uri="{FF2B5EF4-FFF2-40B4-BE49-F238E27FC236}">
                    <a16:creationId xmlns:a16="http://schemas.microsoft.com/office/drawing/2014/main" id="{43B8E5B1-2143-415E-936A-17619E0A6403}"/>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02</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20" name="图片 19">
                <a:extLst>
                  <a:ext uri="{FF2B5EF4-FFF2-40B4-BE49-F238E27FC236}">
                    <a16:creationId xmlns:a16="http://schemas.microsoft.com/office/drawing/2014/main" id="{5C52F3F7-7F8E-428A-9811-F9D0F269623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21" name="矩形 20">
                <a:extLst>
                  <a:ext uri="{FF2B5EF4-FFF2-40B4-BE49-F238E27FC236}">
                    <a16:creationId xmlns:a16="http://schemas.microsoft.com/office/drawing/2014/main" id="{8979A559-FEE8-4FA7-B8FB-CF902731E555}"/>
                  </a:ext>
                </a:extLst>
              </p:cNvPr>
              <p:cNvSpPr/>
              <p:nvPr/>
            </p:nvSpPr>
            <p:spPr>
              <a:xfrm>
                <a:off x="6368228" y="1658613"/>
                <a:ext cx="3391762" cy="629211"/>
              </a:xfrm>
              <a:prstGeom prst="rect">
                <a:avLst/>
              </a:prstGeom>
            </p:spPr>
            <p:txBody>
              <a:bodyPr wrap="none">
                <a:spAutoFit/>
              </a:bodyPr>
              <a:lstStyle/>
              <a:p>
                <a:pPr defTabSz="685800">
                  <a:lnSpc>
                    <a:spcPct val="150000"/>
                  </a:lnSpc>
                </a:pPr>
                <a:r>
                  <a:rPr lang="en-US" altLang="zh-CN" sz="2400" dirty="0">
                    <a:solidFill>
                      <a:prstClr val="black"/>
                    </a:solidFill>
                    <a:latin typeface="思源黑体 CN Bold" panose="020B0800000000000000" pitchFamily="34" charset="-122"/>
                    <a:ea typeface="思源黑体 CN Bold" panose="020B0800000000000000" pitchFamily="34" charset="-122"/>
                  </a:rPr>
                  <a:t>5. ( </a:t>
                </a:r>
                <a14:m>
                  <m:oMath xmlns:m="http://schemas.openxmlformats.org/officeDocument/2006/math">
                    <m:rad>
                      <m:radPr>
                        <m:degHide m:val="on"/>
                        <m:ctrlPr>
                          <a:rPr lang="en-US" altLang="zh-CN" sz="2400" i="1">
                            <a:solidFill>
                              <a:prstClr val="black"/>
                            </a:solidFill>
                            <a:latin typeface="Cambria Math" panose="02040503050406030204" pitchFamily="18" charset="0"/>
                          </a:rPr>
                        </m:ctrlPr>
                      </m:radPr>
                      <m:deg/>
                      <m:e>
                        <m:r>
                          <a:rPr lang="en-US" altLang="zh-CN" sz="2400" i="1" smtClean="0">
                            <a:solidFill>
                              <a:prstClr val="black"/>
                            </a:solidFill>
                            <a:latin typeface="Cambria Math" panose="02040503050406030204" pitchFamily="18" charset="0"/>
                          </a:rPr>
                          <m:t>5</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dirty="0">
                        <a:solidFill>
                          <a:prstClr val="black"/>
                        </a:solidFill>
                        <a:latin typeface="Cambria Math" panose="02040503050406030204" pitchFamily="18" charset="0"/>
                      </a:rPr>
                      <m:t>+</m:t>
                    </m:r>
                    <m:rad>
                      <m:radPr>
                        <m:degHide m:val="on"/>
                        <m:ctrlPr>
                          <a:rPr lang="en-US" altLang="zh-CN" sz="2400" i="1">
                            <a:solidFill>
                              <a:prstClr val="black"/>
                            </a:solidFill>
                            <a:latin typeface="Cambria Math" panose="02040503050406030204" pitchFamily="18" charset="0"/>
                          </a:rPr>
                        </m:ctrlPr>
                      </m:radPr>
                      <m:deg/>
                      <m:e>
                        <m:r>
                          <a:rPr lang="en-US" altLang="zh-CN" sz="2400" i="1" smtClean="0">
                            <a:solidFill>
                              <a:prstClr val="black"/>
                            </a:solidFill>
                            <a:latin typeface="Cambria Math" panose="02040503050406030204" pitchFamily="18" charset="0"/>
                          </a:rPr>
                          <m:t>3</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i="1" dirty="0" smtClean="0">
                        <a:solidFill>
                          <a:prstClr val="black"/>
                        </a:solidFill>
                        <a:latin typeface="Cambria Math" panose="02040503050406030204" pitchFamily="18" charset="0"/>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5</m:t>
                        </m:r>
                      </m:e>
                    </m:rad>
                    <m:r>
                      <m:rPr>
                        <m:nor/>
                      </m:rPr>
                      <a:rPr lang="en-US" altLang="zh-CN" sz="2400" dirty="0">
                        <a:solidFill>
                          <a:prstClr val="black"/>
                        </a:solidFill>
                        <a:latin typeface="思源黑体 CN Bold" panose="020B0800000000000000" pitchFamily="34" charset="-122"/>
                        <a:ea typeface="思源黑体 CN Bold" panose="020B0800000000000000" pitchFamily="34" charset="-122"/>
                      </a:rPr>
                      <m:t> </m:t>
                    </m:r>
                    <m:r>
                      <a:rPr lang="en-US" altLang="zh-CN" sz="2400" i="1" dirty="0" smtClean="0">
                        <a:solidFill>
                          <a:prstClr val="black"/>
                        </a:solidFill>
                        <a:latin typeface="Cambria Math" panose="02040503050406030204" pitchFamily="18" charset="0"/>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3</m:t>
                        </m:r>
                      </m:e>
                    </m:rad>
                    <m:r>
                      <a:rPr lang="en-US" altLang="zh-CN" sz="2400" i="1" dirty="0" smtClean="0">
                        <a:solidFill>
                          <a:prstClr val="black"/>
                        </a:solidFill>
                        <a:latin typeface="Cambria Math" panose="02040503050406030204" pitchFamily="18" charset="0"/>
                      </a:rPr>
                      <m:t>)</m:t>
                    </m:r>
                  </m:oMath>
                </a14:m>
                <a:endParaRPr lang="zh-CN" altLang="en-US"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21" name="矩形 20">
                <a:extLst>
                  <a:ext uri="{FF2B5EF4-FFF2-40B4-BE49-F238E27FC236}">
                    <a16:creationId xmlns:a16="http://schemas.microsoft.com/office/drawing/2014/main" id="{8979A559-FEE8-4FA7-B8FB-CF902731E555}"/>
                  </a:ext>
                </a:extLst>
              </p:cNvPr>
              <p:cNvSpPr>
                <a:spLocks noRot="1" noChangeAspect="1" noMove="1" noResize="1" noEditPoints="1" noAdjustHandles="1" noChangeArrowheads="1" noChangeShapeType="1" noTextEdit="1"/>
              </p:cNvSpPr>
              <p:nvPr/>
            </p:nvSpPr>
            <p:spPr>
              <a:xfrm>
                <a:off x="6368228" y="1658613"/>
                <a:ext cx="3391762" cy="629211"/>
              </a:xfrm>
              <a:prstGeom prst="rect">
                <a:avLst/>
              </a:prstGeom>
              <a:blipFill>
                <a:blip r:embed="rId5"/>
                <a:stretch>
                  <a:fillRect l="-2878" b="-2233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矩形 21">
                <a:extLst>
                  <a:ext uri="{FF2B5EF4-FFF2-40B4-BE49-F238E27FC236}">
                    <a16:creationId xmlns:a16="http://schemas.microsoft.com/office/drawing/2014/main" id="{49DEED04-D478-4B1D-B4B7-50E7D99F5BFE}"/>
                  </a:ext>
                </a:extLst>
              </p:cNvPr>
              <p:cNvSpPr/>
              <p:nvPr/>
            </p:nvSpPr>
            <p:spPr>
              <a:xfrm>
                <a:off x="1252779" y="2166755"/>
                <a:ext cx="4570995" cy="2494657"/>
              </a:xfrm>
              <a:prstGeom prst="rect">
                <a:avLst/>
              </a:prstGeom>
            </p:spPr>
            <p:txBody>
              <a:bodyPr wrap="none">
                <a:spAutoFit/>
              </a:bodyPr>
              <a:lstStyle/>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a:solidFill>
                          <a:srgbClr val="FF0000"/>
                        </a:solidFill>
                        <a:latin typeface="Cambria Math"/>
                      </a:rPr>
                      <m:t>+</m:t>
                    </m:r>
                    <m:r>
                      <a:rPr lang="en-US" altLang="zh-CN" sz="2400" i="1">
                        <a:solidFill>
                          <a:srgbClr val="FF0000"/>
                        </a:solidFill>
                        <a:latin typeface="Cambria Math" panose="02040503050406030204" pitchFamily="18" charset="0"/>
                      </a:rPr>
                      <m:t>3</m:t>
                    </m:r>
                  </m:oMath>
                </a14:m>
                <a:r>
                  <a:rPr lang="en-US" altLang="zh-CN" sz="24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d>
                      <m:dPr>
                        <m:ctrlPr>
                          <a:rPr lang="en-US" altLang="zh-CN" sz="2400" i="1" dirty="0">
                            <a:solidFill>
                              <a:srgbClr val="FF0000"/>
                            </a:solidFill>
                            <a:latin typeface="Cambria Math" panose="02040503050406030204" pitchFamily="18" charset="0"/>
                          </a:rPr>
                        </m:ctrlPr>
                      </m:dPr>
                      <m:e>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r>
                          <m:rPr>
                            <m:nor/>
                          </m:rPr>
                          <a:rPr lang="en-US" altLang="zh-CN" sz="2400">
                            <a:solidFill>
                              <a:srgbClr val="FF0000"/>
                            </a:solidFill>
                            <a:latin typeface="思源黑体 CN Bold" panose="020B0800000000000000" pitchFamily="34" charset="-122"/>
                            <a:ea typeface="思源黑体 CN Bold" panose="020B0800000000000000" pitchFamily="34" charset="-122"/>
                          </a:rPr>
                          <m:t> − </m:t>
                        </m:r>
                        <m:r>
                          <a:rPr lang="en-US" altLang="zh-CN" sz="2400" i="1">
                            <a:solidFill>
                              <a:srgbClr val="FF0000"/>
                            </a:solidFill>
                            <a:latin typeface="Cambria Math" panose="02040503050406030204" pitchFamily="18" charset="0"/>
                          </a:rPr>
                          <m:t>5</m:t>
                        </m:r>
                      </m:e>
                    </m:d>
                  </m:oMath>
                </a14:m>
                <a:endParaRPr lang="en-US" altLang="zh-CN" sz="24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-5×</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+ 3×</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 -3×5</a:t>
                </a:r>
              </a:p>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2-5</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+3</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r>
                  <a:rPr lang="en-US" altLang="zh-CN" sz="2400" dirty="0">
                    <a:solidFill>
                      <a:srgbClr val="FF0000"/>
                    </a:solidFill>
                    <a:latin typeface="思源黑体 CN Bold" panose="020B0800000000000000" pitchFamily="34" charset="-122"/>
                    <a:ea typeface="思源黑体 CN Bold" panose="020B0800000000000000" pitchFamily="34" charset="-122"/>
                  </a:rPr>
                  <a:t>-15</a:t>
                </a:r>
              </a:p>
              <a:p>
                <a:pPr defTabSz="685800">
                  <a:lnSpc>
                    <a:spcPct val="150000"/>
                  </a:lnSpc>
                </a:pPr>
                <a:r>
                  <a:rPr lang="en-US" altLang="zh-CN" sz="2400" dirty="0">
                    <a:solidFill>
                      <a:srgbClr val="FF0000"/>
                    </a:solidFill>
                    <a:latin typeface="思源黑体 CN Bold" panose="020B0800000000000000" pitchFamily="34" charset="-122"/>
                    <a:ea typeface="思源黑体 CN Bold" panose="020B0800000000000000" pitchFamily="34" charset="-122"/>
                  </a:rPr>
                  <a:t>=- 13 - 2</a:t>
                </a:r>
                <a14:m>
                  <m:oMath xmlns:m="http://schemas.openxmlformats.org/officeDocument/2006/math">
                    <m:rad>
                      <m:radPr>
                        <m:degHide m:val="on"/>
                        <m:ctrlPr>
                          <a:rPr lang="en-US" altLang="zh-CN" sz="2400" i="1">
                            <a:solidFill>
                              <a:srgbClr val="FF0000"/>
                            </a:solidFill>
                            <a:latin typeface="Cambria Math" panose="02040503050406030204" pitchFamily="18" charset="0"/>
                          </a:rPr>
                        </m:ctrlPr>
                      </m:radPr>
                      <m:deg/>
                      <m:e>
                        <m:r>
                          <a:rPr lang="en-US" altLang="zh-CN" sz="2400" i="1">
                            <a:solidFill>
                              <a:srgbClr val="FF0000"/>
                            </a:solidFill>
                            <a:latin typeface="Cambria Math" panose="02040503050406030204" pitchFamily="18" charset="0"/>
                          </a:rPr>
                          <m:t>2</m:t>
                        </m:r>
                      </m:e>
                    </m:rad>
                  </m:oMath>
                </a14:m>
                <a:endParaRPr lang="en-US" altLang="zh-CN" sz="2400" dirty="0">
                  <a:solidFill>
                    <a:srgbClr val="FF0000"/>
                  </a:solidFill>
                  <a:latin typeface="思源黑体 CN Bold" panose="020B0800000000000000" pitchFamily="34" charset="-122"/>
                  <a:ea typeface="思源黑体 CN Bold" panose="020B0800000000000000" pitchFamily="34" charset="-122"/>
                </a:endParaRPr>
              </a:p>
            </p:txBody>
          </p:sp>
        </mc:Choice>
        <mc:Fallback xmlns="">
          <p:sp>
            <p:nvSpPr>
              <p:cNvPr id="22" name="矩形 21">
                <a:extLst>
                  <a:ext uri="{FF2B5EF4-FFF2-40B4-BE49-F238E27FC236}">
                    <a16:creationId xmlns:a16="http://schemas.microsoft.com/office/drawing/2014/main" id="{49DEED04-D478-4B1D-B4B7-50E7D99F5BFE}"/>
                  </a:ext>
                </a:extLst>
              </p:cNvPr>
              <p:cNvSpPr>
                <a:spLocks noRot="1" noChangeAspect="1" noMove="1" noResize="1" noEditPoints="1" noAdjustHandles="1" noChangeArrowheads="1" noChangeShapeType="1" noTextEdit="1"/>
              </p:cNvSpPr>
              <p:nvPr/>
            </p:nvSpPr>
            <p:spPr>
              <a:xfrm>
                <a:off x="1252779" y="2166755"/>
                <a:ext cx="4570995" cy="2494657"/>
              </a:xfrm>
              <a:prstGeom prst="rect">
                <a:avLst/>
              </a:prstGeom>
              <a:blipFill>
                <a:blip r:embed="rId6"/>
                <a:stretch>
                  <a:fillRect l="-2136" r="-801" b="-463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矩形 22">
                <a:extLst>
                  <a:ext uri="{FF2B5EF4-FFF2-40B4-BE49-F238E27FC236}">
                    <a16:creationId xmlns:a16="http://schemas.microsoft.com/office/drawing/2014/main" id="{B972CF31-2C8B-46AB-9464-1B57B0A57313}"/>
                  </a:ext>
                </a:extLst>
              </p:cNvPr>
              <p:cNvSpPr/>
              <p:nvPr/>
            </p:nvSpPr>
            <p:spPr>
              <a:xfrm>
                <a:off x="6368228" y="2383876"/>
                <a:ext cx="4709366" cy="2035237"/>
              </a:xfrm>
              <a:prstGeom prst="rect">
                <a:avLst/>
              </a:prstGeom>
            </p:spPr>
            <p:txBody>
              <a:bodyPr wrap="none">
                <a:spAutoFit/>
              </a:bodyPr>
              <a:lstStyle/>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r>
                      <m:rPr>
                        <m:nor/>
                      </m:rPr>
                      <a:rPr lang="en-US" altLang="zh-CN" sz="2000" dirty="0">
                        <a:solidFill>
                          <a:srgbClr val="FF0000"/>
                        </a:solidFill>
                        <a:latin typeface="思源黑体 CN Bold" panose="020B0800000000000000" pitchFamily="34" charset="-122"/>
                        <a:ea typeface="思源黑体 CN Bold" panose="020B0800000000000000" pitchFamily="34" charset="-122"/>
                      </a:rPr>
                      <m:t> </m:t>
                    </m:r>
                    <m:r>
                      <a:rPr lang="en-US" altLang="zh-CN" sz="2000" i="1"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r>
                      <a:rPr lang="en-US" altLang="zh-CN" sz="2000" i="1" dirty="0">
                        <a:solidFill>
                          <a:srgbClr val="FF0000"/>
                        </a:solidFill>
                        <a:latin typeface="Cambria Math" panose="02040503050406030204" pitchFamily="18" charset="0"/>
                      </a:rPr>
                      <m:t>)</m:t>
                    </m:r>
                  </m:oMath>
                </a14:m>
                <a:endParaRPr lang="en-US" altLang="zh-CN"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smtClean="0">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smtClean="0">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=5-3=2</a:t>
                </a:r>
              </a:p>
            </p:txBody>
          </p:sp>
        </mc:Choice>
        <mc:Fallback xmlns="">
          <p:sp>
            <p:nvSpPr>
              <p:cNvPr id="23" name="矩形 22">
                <a:extLst>
                  <a:ext uri="{FF2B5EF4-FFF2-40B4-BE49-F238E27FC236}">
                    <a16:creationId xmlns:a16="http://schemas.microsoft.com/office/drawing/2014/main" id="{B972CF31-2C8B-46AB-9464-1B57B0A57313}"/>
                  </a:ext>
                </a:extLst>
              </p:cNvPr>
              <p:cNvSpPr>
                <a:spLocks noRot="1" noChangeAspect="1" noMove="1" noResize="1" noEditPoints="1" noAdjustHandles="1" noChangeArrowheads="1" noChangeShapeType="1" noTextEdit="1"/>
              </p:cNvSpPr>
              <p:nvPr/>
            </p:nvSpPr>
            <p:spPr>
              <a:xfrm>
                <a:off x="6368228" y="2383876"/>
                <a:ext cx="4709366" cy="2035237"/>
              </a:xfrm>
              <a:prstGeom prst="rect">
                <a:avLst/>
              </a:prstGeom>
              <a:blipFill>
                <a:blip r:embed="rId7"/>
                <a:stretch>
                  <a:fillRect l="-1425" b="-4491"/>
                </a:stretch>
              </a:blipFill>
            </p:spPr>
            <p:txBody>
              <a:bodyPr/>
              <a:lstStyle/>
              <a:p>
                <a:r>
                  <a:rPr lang="zh-CN" altLang="en-US">
                    <a:noFill/>
                  </a:rPr>
                  <a:t> </a:t>
                </a:r>
              </a:p>
            </p:txBody>
          </p:sp>
        </mc:Fallback>
      </mc:AlternateContent>
      <p:sp>
        <p:nvSpPr>
          <p:cNvPr id="24" name="文本框 23">
            <a:extLst>
              <a:ext uri="{FF2B5EF4-FFF2-40B4-BE49-F238E27FC236}">
                <a16:creationId xmlns:a16="http://schemas.microsoft.com/office/drawing/2014/main" id="{F2BC12BC-90F3-4918-9370-F339F40DE09A}"/>
              </a:ext>
            </a:extLst>
          </p:cNvPr>
          <p:cNvSpPr txBox="1"/>
          <p:nvPr/>
        </p:nvSpPr>
        <p:spPr>
          <a:xfrm>
            <a:off x="7905959" y="4029807"/>
            <a:ext cx="3543300" cy="369332"/>
          </a:xfrm>
          <a:prstGeom prst="rect">
            <a:avLst/>
          </a:prstGeom>
          <a:noFill/>
        </p:spPr>
        <p:txBody>
          <a:bodyPr wrap="square" rtlCol="0">
            <a:spAutoFit/>
          </a:bodyPr>
          <a:lstStyle/>
          <a:p>
            <a:pPr defTabSz="685800"/>
            <a:r>
              <a:rPr lang="zh-CN" altLang="en-US" b="1" dirty="0">
                <a:solidFill>
                  <a:srgbClr val="50742F">
                    <a:lumMod val="50000"/>
                  </a:srgbClr>
                </a:solidFill>
                <a:latin typeface="思源黑体 CN Bold" panose="020B0800000000000000" pitchFamily="34" charset="-122"/>
                <a:ea typeface="思源黑体 CN Bold" panose="020B0800000000000000" pitchFamily="34" charset="-122"/>
              </a:rPr>
              <a:t>观察式子</a:t>
            </a:r>
            <a:r>
              <a:rPr lang="en-US" altLang="zh-CN" b="1" dirty="0">
                <a:solidFill>
                  <a:srgbClr val="50742F">
                    <a:lumMod val="50000"/>
                  </a:srgbClr>
                </a:solidFill>
                <a:latin typeface="思源黑体 CN Bold" panose="020B0800000000000000" pitchFamily="34" charset="-122"/>
                <a:ea typeface="思源黑体 CN Bold" panose="020B0800000000000000" pitchFamily="34" charset="-122"/>
              </a:rPr>
              <a:t>5</a:t>
            </a:r>
            <a:r>
              <a:rPr lang="zh-CN" altLang="en-US" b="1" dirty="0">
                <a:solidFill>
                  <a:srgbClr val="50742F">
                    <a:lumMod val="50000"/>
                  </a:srgbClr>
                </a:solidFill>
                <a:latin typeface="思源黑体 CN Bold" panose="020B0800000000000000" pitchFamily="34" charset="-122"/>
                <a:ea typeface="思源黑体 CN Bold" panose="020B0800000000000000" pitchFamily="34" charset="-122"/>
              </a:rPr>
              <a:t>结构，你想到了什么？</a:t>
            </a:r>
          </a:p>
        </p:txBody>
      </p:sp>
      <mc:AlternateContent xmlns:mc="http://schemas.openxmlformats.org/markup-compatibility/2006" xmlns:a14="http://schemas.microsoft.com/office/drawing/2010/main">
        <mc:Choice Requires="a14">
          <p:sp>
            <p:nvSpPr>
              <p:cNvPr id="25" name="矩形 24">
                <a:extLst>
                  <a:ext uri="{FF2B5EF4-FFF2-40B4-BE49-F238E27FC236}">
                    <a16:creationId xmlns:a16="http://schemas.microsoft.com/office/drawing/2014/main" id="{E1EE408D-8CD0-47D9-86A6-57C05528D3CB}"/>
                  </a:ext>
                </a:extLst>
              </p:cNvPr>
              <p:cNvSpPr/>
              <p:nvPr/>
            </p:nvSpPr>
            <p:spPr>
              <a:xfrm>
                <a:off x="6368228" y="4515165"/>
                <a:ext cx="2735749" cy="2115066"/>
              </a:xfrm>
              <a:prstGeom prst="rect">
                <a:avLst/>
              </a:prstGeom>
            </p:spPr>
            <p:txBody>
              <a:bodyPr wrap="none">
                <a:spAutoFit/>
              </a:bodyPr>
              <a:lstStyle/>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5</m:t>
                        </m:r>
                      </m:e>
                    </m:rad>
                    <m:r>
                      <m:rPr>
                        <m:nor/>
                      </m:rPr>
                      <a:rPr lang="en-US" altLang="zh-CN" sz="2000" dirty="0">
                        <a:solidFill>
                          <a:srgbClr val="FF0000"/>
                        </a:solidFill>
                        <a:latin typeface="思源黑体 CN Bold" panose="020B0800000000000000" pitchFamily="34" charset="-122"/>
                        <a:ea typeface="思源黑体 CN Bold" panose="020B0800000000000000" pitchFamily="34" charset="-122"/>
                      </a:rPr>
                      <m:t> </m:t>
                    </m:r>
                    <m:r>
                      <a:rPr lang="en-US" altLang="zh-CN" sz="2000" i="1" dirty="0">
                        <a:solidFill>
                          <a:srgbClr val="FF0000"/>
                        </a:solidFill>
                        <a:latin typeface="Cambria Math" panose="02040503050406030204" pitchFamily="18" charset="0"/>
                      </a:rPr>
                      <m:t>−</m:t>
                    </m:r>
                    <m:rad>
                      <m:radPr>
                        <m:degHide m:val="on"/>
                        <m:ctrlPr>
                          <a:rPr lang="en-US" altLang="zh-CN" sz="2000" i="1">
                            <a:solidFill>
                              <a:srgbClr val="FF0000"/>
                            </a:solidFill>
                            <a:latin typeface="Cambria Math" panose="02040503050406030204" pitchFamily="18" charset="0"/>
                          </a:rPr>
                        </m:ctrlPr>
                      </m:radPr>
                      <m:deg/>
                      <m:e>
                        <m:r>
                          <a:rPr lang="en-US" altLang="zh-CN" sz="2000" i="1">
                            <a:solidFill>
                              <a:srgbClr val="FF0000"/>
                            </a:solidFill>
                            <a:latin typeface="Cambria Math" panose="02040503050406030204" pitchFamily="18" charset="0"/>
                          </a:rPr>
                          <m:t>3</m:t>
                        </m:r>
                      </m:e>
                    </m:rad>
                    <m:r>
                      <a:rPr lang="en-US" altLang="zh-CN" sz="2000" i="1" dirty="0">
                        <a:solidFill>
                          <a:srgbClr val="FF0000"/>
                        </a:solidFill>
                        <a:latin typeface="Cambria Math" panose="02040503050406030204" pitchFamily="18" charset="0"/>
                      </a:rPr>
                      <m:t>)</m:t>
                    </m:r>
                  </m:oMath>
                </a14:m>
                <a:endParaRPr lang="en-US" altLang="zh-CN" sz="2000"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sSup>
                      <m:sSupPr>
                        <m:ctrlPr>
                          <a:rPr lang="en-US" altLang="zh-CN" sz="2000" i="1" dirty="0" smtClean="0">
                            <a:solidFill>
                              <a:srgbClr val="FF0000"/>
                            </a:solidFill>
                            <a:latin typeface="Cambria Math" panose="02040503050406030204" pitchFamily="18" charset="0"/>
                          </a:rPr>
                        </m:ctrlPr>
                      </m:sSupPr>
                      <m:e>
                        <m:d>
                          <m:dPr>
                            <m:ctrlPr>
                              <a:rPr lang="en-US" altLang="zh-CN" sz="2000" i="1" dirty="0">
                                <a:solidFill>
                                  <a:srgbClr val="FF0000"/>
                                </a:solidFill>
                                <a:latin typeface="Cambria Math" panose="02040503050406030204" pitchFamily="18" charset="0"/>
                              </a:rPr>
                            </m:ctrlPr>
                          </m:dPr>
                          <m:e>
                            <m:rad>
                              <m:radPr>
                                <m:degHide m:val="on"/>
                                <m:ctrlPr>
                                  <a:rPr lang="en-US" altLang="zh-CN" sz="2000" i="1" dirty="0">
                                    <a:solidFill>
                                      <a:srgbClr val="FF0000"/>
                                    </a:solidFill>
                                    <a:latin typeface="Cambria Math" panose="02040503050406030204" pitchFamily="18" charset="0"/>
                                  </a:rPr>
                                </m:ctrlPr>
                              </m:radPr>
                              <m:deg/>
                              <m:e>
                                <m:r>
                                  <a:rPr lang="en-US" altLang="zh-CN" sz="2000" dirty="0">
                                    <a:solidFill>
                                      <a:srgbClr val="FF0000"/>
                                    </a:solidFill>
                                    <a:latin typeface="Cambria Math" panose="02040503050406030204" pitchFamily="18" charset="0"/>
                                  </a:rPr>
                                  <m:t>5</m:t>
                                </m:r>
                              </m:e>
                            </m:rad>
                          </m:e>
                        </m:d>
                      </m:e>
                      <m:sup>
                        <m:r>
                          <a:rPr lang="en-US" altLang="zh-CN" sz="2000" dirty="0">
                            <a:solidFill>
                              <a:srgbClr val="FF0000"/>
                            </a:solidFill>
                            <a:latin typeface="Cambria Math" panose="02040503050406030204" pitchFamily="18" charset="0"/>
                          </a:rPr>
                          <m:t>2</m:t>
                        </m:r>
                      </m:sup>
                    </m:sSup>
                    <m:r>
                      <a:rPr lang="en-US" altLang="zh-CN" sz="2000" dirty="0">
                        <a:solidFill>
                          <a:srgbClr val="FF0000"/>
                        </a:solidFill>
                        <a:latin typeface="Cambria Math" panose="02040503050406030204" pitchFamily="18" charset="0"/>
                      </a:rPr>
                      <m:t>−</m:t>
                    </m:r>
                    <m:sSup>
                      <m:sSupPr>
                        <m:ctrlPr>
                          <a:rPr lang="en-US" altLang="zh-CN" sz="2000" i="1" dirty="0">
                            <a:solidFill>
                              <a:srgbClr val="FF0000"/>
                            </a:solidFill>
                            <a:latin typeface="Cambria Math" panose="02040503050406030204" pitchFamily="18" charset="0"/>
                          </a:rPr>
                        </m:ctrlPr>
                      </m:sSupPr>
                      <m:e>
                        <m:d>
                          <m:dPr>
                            <m:ctrlPr>
                              <a:rPr lang="en-US" altLang="zh-CN" sz="2000" i="1" dirty="0">
                                <a:solidFill>
                                  <a:srgbClr val="FF0000"/>
                                </a:solidFill>
                                <a:latin typeface="Cambria Math" panose="02040503050406030204" pitchFamily="18" charset="0"/>
                              </a:rPr>
                            </m:ctrlPr>
                          </m:dPr>
                          <m:e>
                            <m:rad>
                              <m:radPr>
                                <m:degHide m:val="on"/>
                                <m:ctrlPr>
                                  <a:rPr lang="en-US" altLang="zh-CN" sz="2000" i="1" dirty="0">
                                    <a:solidFill>
                                      <a:srgbClr val="FF0000"/>
                                    </a:solidFill>
                                    <a:latin typeface="Cambria Math" panose="02040503050406030204" pitchFamily="18" charset="0"/>
                                  </a:rPr>
                                </m:ctrlPr>
                              </m:radPr>
                              <m:deg/>
                              <m:e>
                                <m:r>
                                  <a:rPr lang="en-US" altLang="zh-CN" sz="2000" dirty="0">
                                    <a:solidFill>
                                      <a:srgbClr val="FF0000"/>
                                    </a:solidFill>
                                    <a:latin typeface="Cambria Math" panose="02040503050406030204" pitchFamily="18" charset="0"/>
                                  </a:rPr>
                                  <m:t>3</m:t>
                                </m:r>
                              </m:e>
                            </m:rad>
                          </m:e>
                        </m:d>
                      </m:e>
                      <m:sup>
                        <m:r>
                          <a:rPr lang="en-US" altLang="zh-CN" sz="2000" dirty="0">
                            <a:solidFill>
                              <a:srgbClr val="FF0000"/>
                            </a:solidFill>
                            <a:latin typeface="Cambria Math" panose="02040503050406030204" pitchFamily="18" charset="0"/>
                          </a:rPr>
                          <m:t>2</m:t>
                        </m:r>
                      </m:sup>
                    </m:sSup>
                  </m:oMath>
                </a14:m>
                <a:r>
                  <a:rPr lang="en-US" altLang="zh-CN" sz="2000" dirty="0">
                    <a:solidFill>
                      <a:srgbClr val="FF0000"/>
                    </a:solidFill>
                    <a:latin typeface="思源黑体 CN Bold" panose="020B0800000000000000" pitchFamily="34" charset="-122"/>
                    <a:ea typeface="思源黑体 CN Bold" panose="020B0800000000000000" pitchFamily="34" charset="-122"/>
                  </a:rPr>
                  <a:t> </a:t>
                </a: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=5-3</a:t>
                </a:r>
              </a:p>
              <a:p>
                <a:pPr defTabSz="685800">
                  <a:lnSpc>
                    <a:spcPct val="150000"/>
                  </a:lnSpc>
                </a:pPr>
                <a:r>
                  <a:rPr lang="en-US" altLang="zh-CN" sz="2000" dirty="0">
                    <a:solidFill>
                      <a:srgbClr val="FF0000"/>
                    </a:solidFill>
                    <a:latin typeface="思源黑体 CN Bold" panose="020B0800000000000000" pitchFamily="34" charset="-122"/>
                    <a:ea typeface="思源黑体 CN Bold" panose="020B0800000000000000" pitchFamily="34" charset="-122"/>
                  </a:rPr>
                  <a:t>=2</a:t>
                </a:r>
              </a:p>
            </p:txBody>
          </p:sp>
        </mc:Choice>
        <mc:Fallback xmlns="">
          <p:sp>
            <p:nvSpPr>
              <p:cNvPr id="25" name="矩形 24">
                <a:extLst>
                  <a:ext uri="{FF2B5EF4-FFF2-40B4-BE49-F238E27FC236}">
                    <a16:creationId xmlns:a16="http://schemas.microsoft.com/office/drawing/2014/main" id="{E1EE408D-8CD0-47D9-86A6-57C05528D3CB}"/>
                  </a:ext>
                </a:extLst>
              </p:cNvPr>
              <p:cNvSpPr>
                <a:spLocks noRot="1" noChangeAspect="1" noMove="1" noResize="1" noEditPoints="1" noAdjustHandles="1" noChangeArrowheads="1" noChangeShapeType="1" noTextEdit="1"/>
              </p:cNvSpPr>
              <p:nvPr/>
            </p:nvSpPr>
            <p:spPr>
              <a:xfrm>
                <a:off x="6368228" y="4515165"/>
                <a:ext cx="2735749" cy="2115066"/>
              </a:xfrm>
              <a:prstGeom prst="rect">
                <a:avLst/>
              </a:prstGeom>
              <a:blipFill>
                <a:blip r:embed="rId8"/>
                <a:stretch>
                  <a:fillRect l="-2455" r="-670" b="-432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矩形 1">
                <a:extLst>
                  <a:ext uri="{FF2B5EF4-FFF2-40B4-BE49-F238E27FC236}">
                    <a16:creationId xmlns:a16="http://schemas.microsoft.com/office/drawing/2014/main" id="{028F3F96-895A-4021-91AD-9D3757CDE045}"/>
                  </a:ext>
                </a:extLst>
              </p:cNvPr>
              <p:cNvSpPr/>
              <p:nvPr/>
            </p:nvSpPr>
            <p:spPr>
              <a:xfrm>
                <a:off x="1252779" y="1661562"/>
                <a:ext cx="2999796" cy="626262"/>
              </a:xfrm>
              <a:prstGeom prst="rect">
                <a:avLst/>
              </a:prstGeom>
            </p:spPr>
            <p:txBody>
              <a:bodyPr wrap="none">
                <a:spAutoFit/>
              </a:bodyPr>
              <a:lstStyle/>
              <a:p>
                <a:pPr lvl="0" defTabSz="685800">
                  <a:lnSpc>
                    <a:spcPct val="150000"/>
                  </a:lnSpc>
                </a:pPr>
                <a:r>
                  <a:rPr lang="en-US" altLang="zh-CN" sz="2400" dirty="0">
                    <a:solidFill>
                      <a:prstClr val="black"/>
                    </a:solidFill>
                    <a:latin typeface="思源黑体 CN Bold" panose="020B0800000000000000" pitchFamily="34" charset="-122"/>
                    <a:ea typeface="思源黑体 CN Bold" panose="020B0800000000000000" pitchFamily="34" charset="-122"/>
                  </a:rPr>
                  <a:t>4. ( </a:t>
                </a:r>
                <a14:m>
                  <m:oMath xmlns:m="http://schemas.openxmlformats.org/officeDocument/2006/math">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2</m:t>
                        </m:r>
                      </m:e>
                    </m:rad>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a:solidFill>
                          <a:prstClr val="black"/>
                        </a:solidFill>
                        <a:latin typeface="Cambria Math"/>
                      </a:rPr>
                      <m:t>+</m:t>
                    </m:r>
                    <m:r>
                      <a:rPr lang="en-US" altLang="zh-CN" sz="2400">
                        <a:solidFill>
                          <a:prstClr val="black"/>
                        </a:solidFill>
                        <a:latin typeface="Cambria Math" panose="02040503050406030204" pitchFamily="18" charset="0"/>
                      </a:rPr>
                      <m:t>3</m:t>
                    </m:r>
                  </m:oMath>
                </a14:m>
                <a:r>
                  <a:rPr lang="en-US" altLang="zh-CN" sz="24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400" i="1" dirty="0">
                        <a:solidFill>
                          <a:prstClr val="black"/>
                        </a:solidFill>
                        <a:latin typeface="Cambria Math" panose="02040503050406030204" pitchFamily="18" charset="0"/>
                      </a:rPr>
                      <m:t>(</m:t>
                    </m:r>
                    <m:rad>
                      <m:radPr>
                        <m:degHide m:val="on"/>
                        <m:ctrlPr>
                          <a:rPr lang="en-US" altLang="zh-CN" sz="2400" i="1">
                            <a:solidFill>
                              <a:prstClr val="black"/>
                            </a:solidFill>
                            <a:latin typeface="Cambria Math" panose="02040503050406030204" pitchFamily="18" charset="0"/>
                          </a:rPr>
                        </m:ctrlPr>
                      </m:radPr>
                      <m:deg/>
                      <m:e>
                        <m:r>
                          <a:rPr lang="en-US" altLang="zh-CN" sz="2400" i="1">
                            <a:solidFill>
                              <a:prstClr val="black"/>
                            </a:solidFill>
                            <a:latin typeface="Cambria Math" panose="02040503050406030204" pitchFamily="18" charset="0"/>
                          </a:rPr>
                          <m:t>2</m:t>
                        </m:r>
                      </m:e>
                    </m:rad>
                    <m:r>
                      <m:rPr>
                        <m:nor/>
                      </m:rPr>
                      <a:rPr lang="en-US" altLang="zh-CN" sz="2400">
                        <a:solidFill>
                          <a:prstClr val="black"/>
                        </a:solidFill>
                        <a:latin typeface="思源黑体 CN Bold" panose="020B0800000000000000" pitchFamily="34" charset="-122"/>
                        <a:ea typeface="思源黑体 CN Bold" panose="020B0800000000000000" pitchFamily="34" charset="-122"/>
                      </a:rPr>
                      <m:t> − </m:t>
                    </m:r>
                    <m:r>
                      <a:rPr lang="en-US" altLang="zh-CN" sz="2400">
                        <a:solidFill>
                          <a:prstClr val="black"/>
                        </a:solidFill>
                        <a:latin typeface="Cambria Math" panose="02040503050406030204" pitchFamily="18" charset="0"/>
                      </a:rPr>
                      <m:t>5</m:t>
                    </m:r>
                    <m:r>
                      <a:rPr lang="en-US" altLang="zh-CN" sz="2400" i="1" dirty="0">
                        <a:solidFill>
                          <a:prstClr val="black"/>
                        </a:solidFill>
                        <a:latin typeface="Cambria Math" panose="02040503050406030204" pitchFamily="18" charset="0"/>
                      </a:rPr>
                      <m:t>)</m:t>
                    </m:r>
                  </m:oMath>
                </a14:m>
                <a:endParaRPr lang="en-US" altLang="zh-CN" sz="24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2" name="矩形 1">
                <a:extLst>
                  <a:ext uri="{FF2B5EF4-FFF2-40B4-BE49-F238E27FC236}">
                    <a16:creationId xmlns:a16="http://schemas.microsoft.com/office/drawing/2014/main" id="{028F3F96-895A-4021-91AD-9D3757CDE045}"/>
                  </a:ext>
                </a:extLst>
              </p:cNvPr>
              <p:cNvSpPr>
                <a:spLocks noRot="1" noChangeAspect="1" noMove="1" noResize="1" noEditPoints="1" noAdjustHandles="1" noChangeArrowheads="1" noChangeShapeType="1" noTextEdit="1"/>
              </p:cNvSpPr>
              <p:nvPr/>
            </p:nvSpPr>
            <p:spPr>
              <a:xfrm>
                <a:off x="1252779" y="1661562"/>
                <a:ext cx="2999796" cy="626262"/>
              </a:xfrm>
              <a:prstGeom prst="rect">
                <a:avLst/>
              </a:prstGeom>
              <a:blipFill>
                <a:blip r:embed="rId9"/>
                <a:stretch>
                  <a:fillRect l="-3252" b="-2254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7321979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a:extLst>
              <a:ext uri="{FF2B5EF4-FFF2-40B4-BE49-F238E27FC236}">
                <a16:creationId xmlns:a16="http://schemas.microsoft.com/office/drawing/2014/main" id="{F6F7A792-64A9-465B-A2CF-D93E7D149A3B}"/>
              </a:ext>
            </a:extLst>
          </p:cNvPr>
          <p:cNvSpPr txBox="1"/>
          <p:nvPr/>
        </p:nvSpPr>
        <p:spPr>
          <a:xfrm>
            <a:off x="0" y="149731"/>
            <a:ext cx="2095500" cy="369332"/>
          </a:xfrm>
          <a:prstGeom prst="rect">
            <a:avLst/>
          </a:prstGeom>
          <a:noFill/>
        </p:spPr>
        <p:txBody>
          <a:bodyPr wrap="square" rtlCol="0">
            <a:spAutoFit/>
          </a:bodyPr>
          <a:lstStyle/>
          <a:p>
            <a:pPr algn="ctr"/>
            <a:r>
              <a:rPr lang="en-US" altLang="zh-CN" dirty="0">
                <a:noFill/>
              </a:rPr>
              <a:t>BY YUSHEN</a:t>
            </a:r>
            <a:endParaRPr lang="zh-CN" altLang="en-US" dirty="0">
              <a:noFill/>
            </a:endParaRPr>
          </a:p>
        </p:txBody>
      </p:sp>
      <p:grpSp>
        <p:nvGrpSpPr>
          <p:cNvPr id="12" name="组合 11">
            <a:extLst>
              <a:ext uri="{FF2B5EF4-FFF2-40B4-BE49-F238E27FC236}">
                <a16:creationId xmlns:a16="http://schemas.microsoft.com/office/drawing/2014/main" id="{2AC1D792-A22D-44F9-870A-6FFD3B77750C}"/>
              </a:ext>
            </a:extLst>
          </p:cNvPr>
          <p:cNvGrpSpPr/>
          <p:nvPr/>
        </p:nvGrpSpPr>
        <p:grpSpPr>
          <a:xfrm>
            <a:off x="306714" y="217753"/>
            <a:ext cx="6621987" cy="1137512"/>
            <a:chOff x="611701" y="260323"/>
            <a:chExt cx="6621987" cy="1137512"/>
          </a:xfrm>
        </p:grpSpPr>
        <p:sp>
          <p:nvSpPr>
            <p:cNvPr id="16" name="文本框 15">
              <a:extLst>
                <a:ext uri="{FF2B5EF4-FFF2-40B4-BE49-F238E27FC236}">
                  <a16:creationId xmlns:a16="http://schemas.microsoft.com/office/drawing/2014/main" id="{56AEA848-8F62-404E-989D-84D61B95FFC9}"/>
                </a:ext>
              </a:extLst>
            </p:cNvPr>
            <p:cNvSpPr txBox="1"/>
            <p:nvPr>
              <p:custDataLst>
                <p:tags r:id="rId1"/>
              </p:custDataLst>
            </p:nvPr>
          </p:nvSpPr>
          <p:spPr>
            <a:xfrm>
              <a:off x="2383884" y="563671"/>
              <a:ext cx="4849804" cy="461665"/>
            </a:xfrm>
            <a:prstGeom prst="rect">
              <a:avLst/>
            </a:prstGeom>
            <a:noFill/>
          </p:spPr>
          <p:txBody>
            <a:bodyPr wrap="square" rtlCol="0">
              <a:spAutoFit/>
            </a:bodyPr>
            <a:lstStyle/>
            <a:p>
              <a:pPr lvl="0"/>
              <a:r>
                <a:rPr lang="zh-CN" altLang="en-US" sz="2400" dirty="0">
                  <a:solidFill>
                    <a:schemeClr val="tx1">
                      <a:lumMod val="75000"/>
                      <a:lumOff val="25000"/>
                    </a:schemeClr>
                  </a:solidFill>
                  <a:latin typeface="思源黑体 CN Bold" panose="020B0800000000000000" pitchFamily="34" charset="-122"/>
                  <a:ea typeface="思源黑体 CN Bold" panose="020B0800000000000000" pitchFamily="34" charset="-122"/>
                </a:rPr>
                <a:t>练一练</a:t>
              </a:r>
            </a:p>
          </p:txBody>
        </p:sp>
        <p:grpSp>
          <p:nvGrpSpPr>
            <p:cNvPr id="17" name="组合 16">
              <a:extLst>
                <a:ext uri="{FF2B5EF4-FFF2-40B4-BE49-F238E27FC236}">
                  <a16:creationId xmlns:a16="http://schemas.microsoft.com/office/drawing/2014/main" id="{1E400C79-13AE-42C5-B54C-70D66D7AA5CA}"/>
                </a:ext>
              </a:extLst>
            </p:cNvPr>
            <p:cNvGrpSpPr/>
            <p:nvPr/>
          </p:nvGrpSpPr>
          <p:grpSpPr>
            <a:xfrm>
              <a:off x="611701" y="260323"/>
              <a:ext cx="1569406" cy="1137512"/>
              <a:chOff x="4821999" y="1601593"/>
              <a:chExt cx="1569406" cy="1137512"/>
            </a:xfrm>
          </p:grpSpPr>
          <p:sp>
            <p:nvSpPr>
              <p:cNvPr id="18" name="矩形: 圆角 17">
                <a:extLst>
                  <a:ext uri="{FF2B5EF4-FFF2-40B4-BE49-F238E27FC236}">
                    <a16:creationId xmlns:a16="http://schemas.microsoft.com/office/drawing/2014/main" id="{A45860E6-57B7-4EBC-8111-F8EB0F09735E}"/>
                  </a:ext>
                </a:extLst>
              </p:cNvPr>
              <p:cNvSpPr/>
              <p:nvPr/>
            </p:nvSpPr>
            <p:spPr>
              <a:xfrm>
                <a:off x="5400881" y="1904941"/>
                <a:ext cx="980398" cy="450233"/>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75000"/>
                      <a:lumOff val="25000"/>
                    </a:schemeClr>
                  </a:solidFill>
                </a:endParaRPr>
              </a:p>
            </p:txBody>
          </p:sp>
          <p:sp>
            <p:nvSpPr>
              <p:cNvPr id="19" name="文本框 38">
                <a:extLst>
                  <a:ext uri="{FF2B5EF4-FFF2-40B4-BE49-F238E27FC236}">
                    <a16:creationId xmlns:a16="http://schemas.microsoft.com/office/drawing/2014/main" id="{43B8E5B1-2143-415E-936A-17619E0A6403}"/>
                  </a:ext>
                </a:extLst>
              </p:cNvPr>
              <p:cNvSpPr txBox="1"/>
              <p:nvPr>
                <p:custDataLst>
                  <p:tags r:id="rId2"/>
                </p:custDataLst>
              </p:nvPr>
            </p:nvSpPr>
            <p:spPr>
              <a:xfrm>
                <a:off x="5768064" y="1935718"/>
                <a:ext cx="623341" cy="400110"/>
              </a:xfrm>
              <a:prstGeom prst="rect">
                <a:avLst/>
              </a:prstGeom>
              <a:noFill/>
            </p:spPr>
            <p:txBody>
              <a:bodyPr wrap="square" rtlCol="0">
                <a:spAutoFit/>
              </a:bodyPr>
              <a:lstStyle/>
              <a:p>
                <a:pPr lvl="0" algn="ctr"/>
                <a:r>
                  <a:rPr lang="en-US" altLang="zh-CN" sz="2000" dirty="0">
                    <a:solidFill>
                      <a:schemeClr val="tx1">
                        <a:lumMod val="75000"/>
                        <a:lumOff val="25000"/>
                      </a:schemeClr>
                    </a:solidFill>
                    <a:latin typeface="思源黑体 CN Bold" panose="020B0800000000000000" pitchFamily="34" charset="-122"/>
                    <a:ea typeface="思源黑体 CN Bold" panose="020B0800000000000000" pitchFamily="34" charset="-122"/>
                  </a:rPr>
                  <a:t>02</a:t>
                </a:r>
                <a:endParaRPr lang="zh-CN" altLang="en-US" sz="2000" dirty="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pic>
            <p:nvPicPr>
              <p:cNvPr id="20" name="图片 19">
                <a:extLst>
                  <a:ext uri="{FF2B5EF4-FFF2-40B4-BE49-F238E27FC236}">
                    <a16:creationId xmlns:a16="http://schemas.microsoft.com/office/drawing/2014/main" id="{5C52F3F7-7F8E-428A-9811-F9D0F269623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21999" y="1601593"/>
                <a:ext cx="1137512" cy="1137512"/>
              </a:xfrm>
              <a:prstGeom prst="rect">
                <a:avLst/>
              </a:prstGeom>
            </p:spPr>
          </p:pic>
        </p:grpSp>
      </p:gr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87143BD9-5998-4089-8D58-89224C80E9F6}"/>
                  </a:ext>
                </a:extLst>
              </p:cNvPr>
              <p:cNvSpPr/>
              <p:nvPr/>
            </p:nvSpPr>
            <p:spPr>
              <a:xfrm>
                <a:off x="1252779" y="1188610"/>
                <a:ext cx="4572000" cy="2061334"/>
              </a:xfrm>
              <a:prstGeom prst="rect">
                <a:avLst/>
              </a:prstGeom>
            </p:spPr>
            <p:txBody>
              <a:bodyPr>
                <a:spAutoFit/>
              </a:bodyPr>
              <a:lstStyle/>
              <a:p>
                <a:pPr defTabSz="685800">
                  <a:lnSpc>
                    <a:spcPct val="150000"/>
                  </a:lnSpc>
                </a:pPr>
                <a:r>
                  <a:rPr lang="en-US" altLang="zh-CN" sz="2000" dirty="0">
                    <a:solidFill>
                      <a:prstClr val="black"/>
                    </a:solidFill>
                    <a:latin typeface="思源黑体 CN Bold" panose="020B0800000000000000" pitchFamily="34" charset="-122"/>
                    <a:ea typeface="思源黑体 CN Bold" panose="020B0800000000000000" pitchFamily="34" charset="-122"/>
                  </a:rPr>
                  <a:t>(1) ( </a:t>
                </a:r>
                <a14:m>
                  <m:oMath xmlns:m="http://schemas.openxmlformats.org/officeDocument/2006/math">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6</m:t>
                        </m:r>
                      </m:e>
                    </m:rad>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 </m:t>
                    </m:r>
                    <m:r>
                      <a:rPr lang="en-US" altLang="zh-CN" sz="2000" i="1">
                        <a:solidFill>
                          <a:prstClr val="black"/>
                        </a:solidFill>
                        <a:latin typeface="Cambria Math"/>
                        <a:ea typeface="Cambria Math"/>
                      </a:rPr>
                      <m:t>× </m:t>
                    </m:r>
                    <m:r>
                      <m:rPr>
                        <m:nor/>
                      </m:rPr>
                      <a:rPr lang="en-US" altLang="zh-CN" sz="2000" dirty="0">
                        <a:solidFill>
                          <a:prstClr val="black"/>
                        </a:solidFill>
                        <a:latin typeface="思源黑体 CN Bold" panose="020B0800000000000000" pitchFamily="34" charset="-122"/>
                        <a:ea typeface="思源黑体 CN Bold" panose="020B0800000000000000" pitchFamily="34" charset="-122"/>
                      </a:rPr>
                      <m:t>(</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 </m:t>
                    </m:r>
                    <m:r>
                      <a:rPr lang="en-US" altLang="zh-CN" sz="2000" i="1" dirty="0">
                        <a:solidFill>
                          <a:prstClr val="black"/>
                        </a:solidFill>
                        <a:latin typeface="Cambria Math"/>
                      </a:rPr>
                      <m:t>+</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6</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 )</m:t>
                    </m:r>
                    <m:r>
                      <a:rPr lang="en-US" altLang="zh-CN" sz="2000" i="1">
                        <a:solidFill>
                          <a:prstClr val="black"/>
                        </a:solidFill>
                        <a:latin typeface="Cambria Math"/>
                        <a:ea typeface="Cambria Math"/>
                      </a:rPr>
                      <m:t> </m:t>
                    </m:r>
                  </m:oMath>
                </a14:m>
                <a:r>
                  <a:rPr lang="zh-CN" altLang="en-US" sz="2000" i="1" dirty="0">
                    <a:solidFill>
                      <a:prstClr val="black"/>
                    </a:solidFill>
                    <a:latin typeface="思源黑体 CN Bold" panose="020B0800000000000000" pitchFamily="34" charset="-122"/>
                    <a:ea typeface="思源黑体 CN Bold" panose="020B0800000000000000" pitchFamily="34" charset="-122"/>
                  </a:rPr>
                  <a:t>﻿﻿</a:t>
                </a:r>
                <a:r>
                  <a:rPr lang="zh-CN" altLang="en-US" sz="2000" dirty="0">
                    <a:solidFill>
                      <a:prstClr val="black"/>
                    </a:solidFill>
                    <a:latin typeface="思源黑体 CN Bold" panose="020B0800000000000000" pitchFamily="34" charset="-122"/>
                    <a:ea typeface="思源黑体 CN Bold" panose="020B0800000000000000" pitchFamily="34" charset="-122"/>
                  </a:rPr>
                  <a:t>     </a:t>
                </a:r>
                <a:endParaRPr lang="en-US" altLang="zh-CN" sz="2000" dirty="0">
                  <a:solidFill>
                    <a:prstClr val="black"/>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prstClr val="black"/>
                    </a:solidFill>
                    <a:latin typeface="思源黑体 CN Bold" panose="020B0800000000000000" pitchFamily="34" charset="-122"/>
                    <a:ea typeface="思源黑体 CN Bold" panose="020B0800000000000000" pitchFamily="34" charset="-122"/>
                  </a:rPr>
                  <a:t>(2) </a:t>
                </a:r>
                <a14:m>
                  <m:oMath xmlns:m="http://schemas.openxmlformats.org/officeDocument/2006/math">
                    <m:sSup>
                      <m:sSupPr>
                        <m:ctrlPr>
                          <a:rPr lang="en-US" altLang="zh-CN" sz="2000" i="1">
                            <a:solidFill>
                              <a:prstClr val="black"/>
                            </a:solidFill>
                            <a:latin typeface="Cambria Math" panose="02040503050406030204" pitchFamily="18" charset="0"/>
                          </a:rPr>
                        </m:ctrlPr>
                      </m:sSupPr>
                      <m:e>
                        <m:r>
                          <m:rPr>
                            <m:nor/>
                          </m:rPr>
                          <a:rPr lang="en-US" altLang="zh-CN" sz="2000" dirty="0">
                            <a:solidFill>
                              <a:prstClr val="black"/>
                            </a:solidFill>
                            <a:latin typeface="思源黑体 CN Bold" panose="020B0800000000000000" pitchFamily="34" charset="-122"/>
                            <a:ea typeface="思源黑体 CN Bold" panose="020B0800000000000000" pitchFamily="34" charset="-122"/>
                          </a:rPr>
                          <m:t>(2 </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5</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 </m:t>
                        </m:r>
                        <m:r>
                          <a:rPr lang="en-US" altLang="zh-CN" sz="2000" i="1" dirty="0">
                            <a:solidFill>
                              <a:prstClr val="black"/>
                            </a:solidFill>
                            <a:latin typeface="Cambria Math"/>
                          </a:rPr>
                          <m:t>+</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 )</m:t>
                        </m:r>
                      </m:e>
                      <m:sup>
                        <m:r>
                          <a:rPr lang="en-US" altLang="zh-CN" sz="2000" i="1">
                            <a:solidFill>
                              <a:prstClr val="black"/>
                            </a:solidFill>
                            <a:latin typeface="Cambria Math"/>
                          </a:rPr>
                          <m:t>2</m:t>
                        </m:r>
                      </m:sup>
                    </m:sSup>
                  </m:oMath>
                </a14:m>
                <a:endParaRPr lang="en-US" altLang="zh-CN" sz="2000" dirty="0">
                  <a:solidFill>
                    <a:prstClr val="black"/>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prstClr val="black"/>
                    </a:solidFill>
                    <a:latin typeface="思源黑体 CN Bold" panose="020B0800000000000000" pitchFamily="34" charset="-122"/>
                    <a:ea typeface="思源黑体 CN Bold" panose="020B0800000000000000" pitchFamily="34" charset="-122"/>
                  </a:rPr>
                  <a:t>(3) (2 </a:t>
                </a:r>
                <a14:m>
                  <m:oMath xmlns:m="http://schemas.openxmlformats.org/officeDocument/2006/math">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−3</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3</m:t>
                        </m:r>
                      </m:e>
                    </m:rad>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 </m:t>
                    </m:r>
                    <m:r>
                      <a:rPr lang="en-US" altLang="zh-CN" sz="2000" i="1">
                        <a:solidFill>
                          <a:prstClr val="black"/>
                        </a:solidFill>
                        <a:latin typeface="Cambria Math"/>
                        <a:ea typeface="Cambria Math"/>
                      </a:rPr>
                      <m:t>× </m:t>
                    </m:r>
                    <m:r>
                      <m:rPr>
                        <m:nor/>
                      </m:rPr>
                      <a:rPr lang="en-US" altLang="zh-CN" sz="2000" dirty="0">
                        <a:solidFill>
                          <a:prstClr val="black"/>
                        </a:solidFill>
                        <a:latin typeface="思源黑体 CN Bold" panose="020B0800000000000000" pitchFamily="34" charset="-122"/>
                        <a:ea typeface="思源黑体 CN Bold" panose="020B0800000000000000" pitchFamily="34" charset="-122"/>
                      </a:rPr>
                      <m:t>(</m:t>
                    </m:r>
                    <m:r>
                      <a:rPr lang="en-US" altLang="zh-CN" sz="2000" i="1" dirty="0">
                        <a:solidFill>
                          <a:prstClr val="black"/>
                        </a:solidFill>
                        <a:latin typeface="Cambria Math"/>
                      </a:rPr>
                      <m:t>3</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3</m:t>
                        </m:r>
                      </m:e>
                    </m:rad>
                    <m:r>
                      <a:rPr lang="en-US" altLang="zh-CN" sz="2000" i="1" dirty="0">
                        <a:solidFill>
                          <a:prstClr val="black"/>
                        </a:solidFill>
                        <a:latin typeface="Cambria Math"/>
                      </a:rPr>
                      <m:t>+</m:t>
                    </m:r>
                    <m:r>
                      <m:rPr>
                        <m:nor/>
                      </m:rPr>
                      <a:rPr lang="en-US" altLang="zh-CN" sz="2000" dirty="0">
                        <a:solidFill>
                          <a:prstClr val="black"/>
                        </a:solidFill>
                        <a:latin typeface="思源黑体 CN Bold" panose="020B0800000000000000" pitchFamily="34" charset="-122"/>
                        <a:ea typeface="思源黑体 CN Bold" panose="020B0800000000000000" pitchFamily="34" charset="-122"/>
                      </a:rPr>
                      <m:t>2 </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m:t>
                    </m:r>
                    <m:r>
                      <a:rPr lang="en-US" altLang="zh-CN" sz="2000" i="1">
                        <a:solidFill>
                          <a:prstClr val="black"/>
                        </a:solidFill>
                        <a:latin typeface="Cambria Math"/>
                        <a:ea typeface="Cambria Math"/>
                      </a:rPr>
                      <m:t> </m:t>
                    </m:r>
                  </m:oMath>
                </a14:m>
                <a:endParaRPr lang="en-US" altLang="zh-CN" sz="2000" dirty="0">
                  <a:solidFill>
                    <a:prstClr val="black"/>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sz="2000" dirty="0">
                    <a:solidFill>
                      <a:prstClr val="black"/>
                    </a:solidFill>
                    <a:latin typeface="思源黑体 CN Bold" panose="020B0800000000000000" pitchFamily="34" charset="-122"/>
                    <a:ea typeface="思源黑体 CN Bold" panose="020B0800000000000000" pitchFamily="34" charset="-122"/>
                  </a:rPr>
                  <a:t>(4) ( </a:t>
                </a:r>
                <a14:m>
                  <m:oMath xmlns:m="http://schemas.openxmlformats.org/officeDocument/2006/math">
                    <m:r>
                      <a:rPr lang="en-US" altLang="zh-CN" sz="2000" dirty="0">
                        <a:solidFill>
                          <a:prstClr val="black"/>
                        </a:solidFill>
                        <a:latin typeface="Cambria Math"/>
                      </a:rPr>
                      <m:t>2</m:t>
                    </m:r>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oMath>
                </a14:m>
                <a:r>
                  <a:rPr lang="en-US" altLang="zh-CN" sz="2000" dirty="0">
                    <a:solidFill>
                      <a:prstClr val="black"/>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sz="2000" i="1">
                        <a:solidFill>
                          <a:prstClr val="black"/>
                        </a:solidFill>
                        <a:latin typeface="Cambria Math"/>
                      </a:rPr>
                      <m:t> </m:t>
                    </m:r>
                    <m:r>
                      <a:rPr lang="en-US" altLang="zh-CN" sz="2000" i="1">
                        <a:solidFill>
                          <a:prstClr val="black"/>
                        </a:solidFill>
                        <a:latin typeface="Cambria Math"/>
                        <a:ea typeface="Cambria Math"/>
                      </a:rPr>
                      <m:t>× </m:t>
                    </m:r>
                    <m:r>
                      <m:rPr>
                        <m:nor/>
                      </m:rPr>
                      <a:rPr lang="en-US" altLang="zh-CN" sz="2000" dirty="0">
                        <a:solidFill>
                          <a:prstClr val="black"/>
                        </a:solidFill>
                        <a:latin typeface="思源黑体 CN Bold" panose="020B0800000000000000" pitchFamily="34" charset="-122"/>
                        <a:ea typeface="思源黑体 CN Bold" panose="020B0800000000000000" pitchFamily="34" charset="-122"/>
                      </a:rPr>
                      <m:t>(</m:t>
                    </m:r>
                    <m:r>
                      <a:rPr lang="en-US" altLang="zh-CN" sz="2000" i="1" dirty="0">
                        <a:solidFill>
                          <a:prstClr val="black"/>
                        </a:solidFill>
                        <a:latin typeface="Cambria Math"/>
                      </a:rPr>
                      <m:t>3+2</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2</m:t>
                        </m:r>
                      </m:e>
                    </m:rad>
                    <m:r>
                      <m:rPr>
                        <m:nor/>
                      </m:rPr>
                      <a:rPr lang="en-US" altLang="zh-CN" sz="2000" dirty="0">
                        <a:solidFill>
                          <a:prstClr val="black"/>
                        </a:solidFill>
                        <a:latin typeface="思源黑体 CN Bold" panose="020B0800000000000000" pitchFamily="34" charset="-122"/>
                        <a:ea typeface="思源黑体 CN Bold" panose="020B0800000000000000" pitchFamily="34" charset="-122"/>
                      </a:rPr>
                      <m:t> )</m:t>
                    </m:r>
                    <m:r>
                      <a:rPr lang="en-US" altLang="zh-CN" sz="2000" i="1">
                        <a:solidFill>
                          <a:prstClr val="black"/>
                        </a:solidFill>
                        <a:latin typeface="Cambria Math"/>
                        <a:ea typeface="Cambria Math"/>
                      </a:rPr>
                      <m:t> </m:t>
                    </m:r>
                  </m:oMath>
                </a14:m>
                <a:r>
                  <a:rPr lang="zh-CN" altLang="en-US" sz="2000" i="1" dirty="0">
                    <a:solidFill>
                      <a:prstClr val="black"/>
                    </a:solidFill>
                    <a:latin typeface="思源黑体 CN Bold" panose="020B0800000000000000" pitchFamily="34" charset="-122"/>
                    <a:ea typeface="思源黑体 CN Bold" panose="020B0800000000000000" pitchFamily="34" charset="-122"/>
                  </a:rPr>
                  <a:t>﻿﻿</a:t>
                </a:r>
                <a:endParaRPr lang="zh-CN" altLang="en-US" sz="20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9" name="矩形 8">
                <a:extLst>
                  <a:ext uri="{FF2B5EF4-FFF2-40B4-BE49-F238E27FC236}">
                    <a16:creationId xmlns:a16="http://schemas.microsoft.com/office/drawing/2014/main" id="{87143BD9-5998-4089-8D58-89224C80E9F6}"/>
                  </a:ext>
                </a:extLst>
              </p:cNvPr>
              <p:cNvSpPr>
                <a:spLocks noRot="1" noChangeAspect="1" noMove="1" noResize="1" noEditPoints="1" noAdjustHandles="1" noChangeArrowheads="1" noChangeShapeType="1" noTextEdit="1"/>
              </p:cNvSpPr>
              <p:nvPr/>
            </p:nvSpPr>
            <p:spPr>
              <a:xfrm>
                <a:off x="1252779" y="1188610"/>
                <a:ext cx="4572000" cy="2061334"/>
              </a:xfrm>
              <a:prstGeom prst="rect">
                <a:avLst/>
              </a:prstGeom>
              <a:blipFill>
                <a:blip r:embed="rId5"/>
                <a:stretch>
                  <a:fillRect l="-1467" b="-443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E237D79A-564F-4F33-BE23-033416EB1385}"/>
                  </a:ext>
                </a:extLst>
              </p:cNvPr>
              <p:cNvSpPr/>
              <p:nvPr/>
            </p:nvSpPr>
            <p:spPr>
              <a:xfrm>
                <a:off x="1209180" y="3698321"/>
                <a:ext cx="5591670" cy="1041952"/>
              </a:xfrm>
              <a:prstGeom prst="rect">
                <a:avLst/>
              </a:prstGeom>
            </p:spPr>
            <p:txBody>
              <a:bodyPr wrap="square">
                <a:spAutoFit/>
              </a:bodyPr>
              <a:lstStyle/>
              <a:p>
                <a:pPr defTabSz="685800">
                  <a:lnSpc>
                    <a:spcPct val="150000"/>
                  </a:lnSpc>
                </a:pPr>
                <a:r>
                  <a:rPr lang="zh-CN" altLang="en-US" sz="2000" dirty="0">
                    <a:solidFill>
                      <a:prstClr val="black"/>
                    </a:solidFill>
                    <a:latin typeface="思源黑体 CN Bold" panose="020B0800000000000000" pitchFamily="34" charset="-122"/>
                    <a:ea typeface="思源黑体 CN Bold" panose="020B0800000000000000" pitchFamily="34" charset="-122"/>
                  </a:rPr>
                  <a:t>化简求值：已知</a:t>
                </a:r>
                <a:r>
                  <a:rPr lang="en-US" altLang="zh-CN" sz="2000" dirty="0">
                    <a:solidFill>
                      <a:prstClr val="black"/>
                    </a:solidFill>
                    <a:latin typeface="思源黑体 CN Bold" panose="020B0800000000000000" pitchFamily="34" charset="-122"/>
                    <a:ea typeface="思源黑体 CN Bold" panose="020B0800000000000000" pitchFamily="34" charset="-122"/>
                  </a:rPr>
                  <a:t>x=</a:t>
                </a:r>
                <a14:m>
                  <m:oMath xmlns:m="http://schemas.openxmlformats.org/officeDocument/2006/math">
                    <m:rad>
                      <m:radPr>
                        <m:degHide m:val="on"/>
                        <m:ctrlPr>
                          <a:rPr lang="en-US" altLang="zh-CN" sz="2000" i="1" smtClean="0">
                            <a:solidFill>
                              <a:prstClr val="black"/>
                            </a:solidFill>
                            <a:latin typeface="Cambria Math" panose="02040503050406030204" pitchFamily="18" charset="0"/>
                          </a:rPr>
                        </m:ctrlPr>
                      </m:radPr>
                      <m:deg/>
                      <m:e>
                        <m:r>
                          <a:rPr lang="en-US" altLang="zh-CN" sz="2000" i="1" smtClean="0">
                            <a:solidFill>
                              <a:prstClr val="black"/>
                            </a:solidFill>
                            <a:latin typeface="Cambria Math"/>
                          </a:rPr>
                          <m:t>3</m:t>
                        </m:r>
                      </m:e>
                    </m:rad>
                  </m:oMath>
                </a14:m>
                <a:r>
                  <a:rPr lang="zh-CN" altLang="en-US" sz="2000" dirty="0">
                    <a:solidFill>
                      <a:prstClr val="black"/>
                    </a:solidFill>
                    <a:latin typeface="思源黑体 CN Bold" panose="020B0800000000000000" pitchFamily="34" charset="-122"/>
                    <a:ea typeface="思源黑体 CN Bold" panose="020B0800000000000000" pitchFamily="34" charset="-122"/>
                  </a:rPr>
                  <a:t>，</a:t>
                </a:r>
                <a:endParaRPr lang="en-US" altLang="zh-CN" sz="2000" dirty="0">
                  <a:solidFill>
                    <a:prstClr val="black"/>
                  </a:solidFill>
                  <a:latin typeface="思源黑体 CN Bold" panose="020B0800000000000000" pitchFamily="34" charset="-122"/>
                  <a:ea typeface="思源黑体 CN Bold" panose="020B0800000000000000" pitchFamily="34" charset="-122"/>
                </a:endParaRPr>
              </a:p>
              <a:p>
                <a:pPr defTabSz="685800">
                  <a:lnSpc>
                    <a:spcPct val="150000"/>
                  </a:lnSpc>
                </a:pPr>
                <a:r>
                  <a:rPr lang="zh-CN" altLang="en-US" sz="2000" dirty="0">
                    <a:solidFill>
                      <a:prstClr val="black"/>
                    </a:solidFill>
                    <a:latin typeface="思源黑体 CN Bold" panose="020B0800000000000000" pitchFamily="34" charset="-122"/>
                    <a:ea typeface="思源黑体 CN Bold" panose="020B0800000000000000" pitchFamily="34" charset="-122"/>
                  </a:rPr>
                  <a:t>求代数式</a:t>
                </a:r>
                <a14:m>
                  <m:oMath xmlns:m="http://schemas.openxmlformats.org/officeDocument/2006/math">
                    <m:sSup>
                      <m:sSupPr>
                        <m:ctrlPr>
                          <a:rPr lang="en-US" altLang="zh-CN" sz="2000" i="1" smtClean="0">
                            <a:solidFill>
                              <a:prstClr val="black"/>
                            </a:solidFill>
                            <a:latin typeface="Cambria Math" panose="02040503050406030204" pitchFamily="18" charset="0"/>
                          </a:rPr>
                        </m:ctrlPr>
                      </m:sSupPr>
                      <m:e>
                        <m:r>
                          <a:rPr lang="en-US" altLang="zh-CN" sz="2000" i="1" smtClean="0">
                            <a:solidFill>
                              <a:prstClr val="black"/>
                            </a:solidFill>
                            <a:latin typeface="Cambria Math"/>
                          </a:rPr>
                          <m:t>(</m:t>
                        </m:r>
                        <m:r>
                          <a:rPr lang="en-US" altLang="zh-CN" sz="2000" i="1" smtClean="0">
                            <a:solidFill>
                              <a:prstClr val="black"/>
                            </a:solidFill>
                            <a:latin typeface="Cambria Math"/>
                          </a:rPr>
                          <m:t>𝑥</m:t>
                        </m:r>
                        <m:r>
                          <a:rPr lang="en-US" altLang="zh-CN" sz="2000" i="1" smtClean="0">
                            <a:solidFill>
                              <a:prstClr val="black"/>
                            </a:solidFill>
                            <a:latin typeface="Cambria Math"/>
                          </a:rPr>
                          <m:t>−2)</m:t>
                        </m:r>
                      </m:e>
                      <m:sup>
                        <m:r>
                          <a:rPr lang="en-US" altLang="zh-CN" sz="2000" i="1" smtClean="0">
                            <a:solidFill>
                              <a:prstClr val="black"/>
                            </a:solidFill>
                            <a:latin typeface="Cambria Math"/>
                          </a:rPr>
                          <m:t>2</m:t>
                        </m:r>
                      </m:sup>
                    </m:sSup>
                    <m:r>
                      <a:rPr lang="en-US" altLang="zh-CN" sz="2000" i="1" smtClean="0">
                        <a:solidFill>
                          <a:prstClr val="black"/>
                        </a:solidFill>
                        <a:latin typeface="Cambria Math"/>
                      </a:rPr>
                      <m:t>−</m:t>
                    </m:r>
                    <m:d>
                      <m:dPr>
                        <m:ctrlPr>
                          <a:rPr lang="en-US" altLang="zh-CN" sz="2000" i="1" smtClean="0">
                            <a:solidFill>
                              <a:prstClr val="black"/>
                            </a:solidFill>
                            <a:latin typeface="Cambria Math" panose="02040503050406030204" pitchFamily="18" charset="0"/>
                          </a:rPr>
                        </m:ctrlPr>
                      </m:dPr>
                      <m:e>
                        <m:r>
                          <a:rPr lang="en-US" altLang="zh-CN" sz="2000" i="1" smtClean="0">
                            <a:solidFill>
                              <a:prstClr val="black"/>
                            </a:solidFill>
                            <a:latin typeface="Cambria Math"/>
                          </a:rPr>
                          <m:t>𝑥</m:t>
                        </m:r>
                        <m:r>
                          <a:rPr lang="en-US" altLang="zh-CN" sz="2000" i="1" smtClean="0">
                            <a:solidFill>
                              <a:prstClr val="black"/>
                            </a:solidFill>
                            <a:latin typeface="Cambria Math"/>
                          </a:rPr>
                          <m:t>−2</m:t>
                        </m:r>
                      </m:e>
                    </m:d>
                    <m:d>
                      <m:dPr>
                        <m:ctrlPr>
                          <a:rPr lang="en-US" altLang="zh-CN" sz="2000" i="1" smtClean="0">
                            <a:solidFill>
                              <a:prstClr val="black"/>
                            </a:solidFill>
                            <a:latin typeface="Cambria Math" panose="02040503050406030204" pitchFamily="18" charset="0"/>
                          </a:rPr>
                        </m:ctrlPr>
                      </m:dPr>
                      <m:e>
                        <m:r>
                          <a:rPr lang="en-US" altLang="zh-CN" sz="2000" i="1" smtClean="0">
                            <a:solidFill>
                              <a:prstClr val="black"/>
                            </a:solidFill>
                            <a:latin typeface="Cambria Math"/>
                          </a:rPr>
                          <m:t>𝑥</m:t>
                        </m:r>
                        <m:r>
                          <a:rPr lang="en-US" altLang="zh-CN" sz="2000" i="1" smtClean="0">
                            <a:solidFill>
                              <a:prstClr val="black"/>
                            </a:solidFill>
                            <a:latin typeface="Cambria Math"/>
                          </a:rPr>
                          <m:t>+2</m:t>
                        </m:r>
                      </m:e>
                    </m:d>
                    <m:r>
                      <a:rPr lang="en-US" altLang="zh-CN" sz="2000" i="1" smtClean="0">
                        <a:solidFill>
                          <a:prstClr val="black"/>
                        </a:solidFill>
                        <a:latin typeface="Cambria Math"/>
                      </a:rPr>
                      <m:t>+2</m:t>
                    </m:r>
                    <m:rad>
                      <m:radPr>
                        <m:degHide m:val="on"/>
                        <m:ctrlPr>
                          <a:rPr lang="en-US" altLang="zh-CN" sz="2000" i="1">
                            <a:solidFill>
                              <a:prstClr val="black"/>
                            </a:solidFill>
                            <a:latin typeface="Cambria Math" panose="02040503050406030204" pitchFamily="18" charset="0"/>
                          </a:rPr>
                        </m:ctrlPr>
                      </m:radPr>
                      <m:deg/>
                      <m:e>
                        <m:r>
                          <a:rPr lang="en-US" altLang="zh-CN" sz="2000" i="1">
                            <a:solidFill>
                              <a:prstClr val="black"/>
                            </a:solidFill>
                            <a:latin typeface="Cambria Math"/>
                          </a:rPr>
                          <m:t>3</m:t>
                        </m:r>
                      </m:e>
                    </m:rad>
                  </m:oMath>
                </a14:m>
                <a:r>
                  <a:rPr lang="zh-CN" altLang="en-US" sz="2000" dirty="0">
                    <a:solidFill>
                      <a:prstClr val="black"/>
                    </a:solidFill>
                    <a:latin typeface="思源黑体 CN Bold" panose="020B0800000000000000" pitchFamily="34" charset="-122"/>
                    <a:ea typeface="思源黑体 CN Bold" panose="020B0800000000000000" pitchFamily="34" charset="-122"/>
                  </a:rPr>
                  <a:t>的值 </a:t>
                </a:r>
                <a:r>
                  <a:rPr lang="en-US" altLang="zh-CN" sz="2000" dirty="0">
                    <a:solidFill>
                      <a:prstClr val="black"/>
                    </a:solidFill>
                    <a:latin typeface="思源黑体 CN Bold" panose="020B0800000000000000" pitchFamily="34" charset="-122"/>
                    <a:ea typeface="思源黑体 CN Bold" panose="020B0800000000000000" pitchFamily="34" charset="-122"/>
                  </a:rPr>
                  <a:t>.</a:t>
                </a:r>
                <a:endParaRPr lang="zh-CN" altLang="en-US" sz="2000" dirty="0">
                  <a:solidFill>
                    <a:prstClr val="black"/>
                  </a:solidFill>
                  <a:latin typeface="思源黑体 CN Bold" panose="020B0800000000000000" pitchFamily="34" charset="-122"/>
                  <a:ea typeface="思源黑体 CN Bold" panose="020B0800000000000000" pitchFamily="34" charset="-122"/>
                </a:endParaRPr>
              </a:p>
            </p:txBody>
          </p:sp>
        </mc:Choice>
        <mc:Fallback xmlns="">
          <p:sp>
            <p:nvSpPr>
              <p:cNvPr id="10" name="矩形 9">
                <a:extLst>
                  <a:ext uri="{FF2B5EF4-FFF2-40B4-BE49-F238E27FC236}">
                    <a16:creationId xmlns:a16="http://schemas.microsoft.com/office/drawing/2014/main" id="{E237D79A-564F-4F33-BE23-033416EB1385}"/>
                  </a:ext>
                </a:extLst>
              </p:cNvPr>
              <p:cNvSpPr>
                <a:spLocks noRot="1" noChangeAspect="1" noMove="1" noResize="1" noEditPoints="1" noAdjustHandles="1" noChangeArrowheads="1" noChangeShapeType="1" noTextEdit="1"/>
              </p:cNvSpPr>
              <p:nvPr/>
            </p:nvSpPr>
            <p:spPr>
              <a:xfrm>
                <a:off x="1209180" y="3698321"/>
                <a:ext cx="5591670" cy="1041952"/>
              </a:xfrm>
              <a:prstGeom prst="rect">
                <a:avLst/>
              </a:prstGeom>
              <a:blipFill>
                <a:blip r:embed="rId6"/>
                <a:stretch>
                  <a:fillRect l="-1089" b="-994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E069C99F-C3E9-4B43-AA93-95BCA0973601}"/>
                  </a:ext>
                </a:extLst>
              </p:cNvPr>
              <p:cNvSpPr/>
              <p:nvPr/>
            </p:nvSpPr>
            <p:spPr>
              <a:xfrm>
                <a:off x="6928701" y="3833209"/>
                <a:ext cx="4890781" cy="2271327"/>
              </a:xfrm>
              <a:prstGeom prst="rect">
                <a:avLst/>
              </a:prstGeom>
            </p:spPr>
            <p:txBody>
              <a:bodyPr wrap="square">
                <a:spAutoFit/>
              </a:bodyPr>
              <a:lstStyle/>
              <a:p>
                <a:pPr defTabSz="685800">
                  <a:lnSpc>
                    <a:spcPct val="150000"/>
                  </a:lnSpc>
                </a:pPr>
                <a:r>
                  <a:rPr lang="en-US" altLang="zh-CN" dirty="0">
                    <a:solidFill>
                      <a:srgbClr val="FF0000"/>
                    </a:solidFill>
                    <a:latin typeface="思源黑体 CN Bold" panose="020B0800000000000000" pitchFamily="34" charset="-122"/>
                    <a:ea typeface="思源黑体 CN Bold" panose="020B0800000000000000" pitchFamily="34" charset="-122"/>
                  </a:rPr>
                  <a:t>〖(x−2)〗^2−(x−2)(x+2)+2√3</a:t>
                </a:r>
              </a:p>
              <a:p>
                <a:pPr defTabSz="685800">
                  <a:lnSpc>
                    <a:spcPct val="150000"/>
                  </a:lnSpc>
                </a:pPr>
                <a:r>
                  <a:rPr lang="en-US" altLang="zh-CN" dirty="0">
                    <a:solidFill>
                      <a:srgbClr val="FF0000"/>
                    </a:solidFill>
                    <a:latin typeface="思源黑体 CN Bold" panose="020B0800000000000000" pitchFamily="34" charset="-122"/>
                    <a:ea typeface="思源黑体 CN Bold" panose="020B0800000000000000" pitchFamily="34" charset="-122"/>
                  </a:rPr>
                  <a:t>=</a:t>
                </a:r>
                <a14:m>
                  <m:oMath xmlns:m="http://schemas.openxmlformats.org/officeDocument/2006/math">
                    <m:sSup>
                      <m:sSupPr>
                        <m:ctrlPr>
                          <a:rPr lang="zh-CN" altLang="en-US" i="1" dirty="0" smtClean="0">
                            <a:solidFill>
                              <a:srgbClr val="FF0000"/>
                            </a:solidFill>
                            <a:latin typeface="Cambria Math" panose="02040503050406030204" pitchFamily="18" charset="0"/>
                          </a:rPr>
                        </m:ctrlPr>
                      </m:sSupPr>
                      <m:e>
                        <m:r>
                          <a:rPr lang="en-US" altLang="zh-CN" i="1" dirty="0" smtClean="0">
                            <a:solidFill>
                              <a:srgbClr val="FF0000"/>
                            </a:solidFill>
                            <a:latin typeface="Cambria Math" panose="02040503050406030204" pitchFamily="18" charset="0"/>
                          </a:rPr>
                          <m:t> </m:t>
                        </m:r>
                        <m:r>
                          <a:rPr lang="zh-CN" altLang="en-US" i="1" dirty="0">
                            <a:solidFill>
                              <a:srgbClr val="FF0000"/>
                            </a:solidFill>
                            <a:latin typeface="Cambria Math" panose="02040503050406030204" pitchFamily="18" charset="0"/>
                          </a:rPr>
                          <m:t>𝑥</m:t>
                        </m:r>
                      </m:e>
                      <m:sup>
                        <m:r>
                          <a:rPr lang="zh-CN" altLang="en-US" dirty="0">
                            <a:solidFill>
                              <a:srgbClr val="FF0000"/>
                            </a:solidFill>
                            <a:latin typeface="Cambria Math" panose="02040503050406030204" pitchFamily="18" charset="0"/>
                          </a:rPr>
                          <m:t>2</m:t>
                        </m:r>
                      </m:sup>
                    </m:sSup>
                    <m:r>
                      <a:rPr lang="en-US" altLang="zh-CN" dirty="0" smtClean="0">
                        <a:solidFill>
                          <a:srgbClr val="FF0000"/>
                        </a:solidFill>
                        <a:latin typeface="Cambria Math" panose="02040503050406030204" pitchFamily="18" charset="0"/>
                      </a:rPr>
                      <m:t>−</m:t>
                    </m:r>
                    <m:r>
                      <a:rPr lang="zh-CN" altLang="en-US" dirty="0">
                        <a:solidFill>
                          <a:srgbClr val="FF0000"/>
                        </a:solidFill>
                        <a:latin typeface="Cambria Math" panose="02040503050406030204" pitchFamily="18" charset="0"/>
                      </a:rPr>
                      <m:t>4</m:t>
                    </m:r>
                    <m:r>
                      <a:rPr lang="zh-CN" altLang="en-US" i="1" dirty="0">
                        <a:solidFill>
                          <a:srgbClr val="FF0000"/>
                        </a:solidFill>
                        <a:latin typeface="Cambria Math" panose="02040503050406030204" pitchFamily="18" charset="0"/>
                      </a:rPr>
                      <m:t>𝑥</m:t>
                    </m:r>
                    <m:r>
                      <a:rPr lang="zh-CN" altLang="en-US" dirty="0">
                        <a:solidFill>
                          <a:srgbClr val="FF0000"/>
                        </a:solidFill>
                        <a:latin typeface="Cambria Math" panose="02040503050406030204" pitchFamily="18" charset="0"/>
                      </a:rPr>
                      <m:t>+4</m:t>
                    </m:r>
                  </m:oMath>
                </a14:m>
                <a:r>
                  <a:rPr lang="en-US" altLang="zh-CN"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dirty="0">
                        <a:solidFill>
                          <a:srgbClr val="FF0000"/>
                        </a:solidFill>
                        <a:latin typeface="Cambria Math" panose="02040503050406030204" pitchFamily="18" charset="0"/>
                      </a:rPr>
                      <m:t>−</m:t>
                    </m:r>
                  </m:oMath>
                </a14:m>
                <a:r>
                  <a:rPr lang="zh-CN" altLang="en-US"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sSup>
                      <m:sSupPr>
                        <m:ctrlPr>
                          <a:rPr lang="zh-CN" altLang="en-US" i="1" dirty="0">
                            <a:solidFill>
                              <a:srgbClr val="FF0000"/>
                            </a:solidFill>
                            <a:latin typeface="Cambria Math" panose="02040503050406030204" pitchFamily="18" charset="0"/>
                          </a:rPr>
                        </m:ctrlPr>
                      </m:sSupPr>
                      <m:e>
                        <m:r>
                          <a:rPr lang="zh-CN" altLang="en-US" i="1" dirty="0">
                            <a:solidFill>
                              <a:srgbClr val="FF0000"/>
                            </a:solidFill>
                            <a:latin typeface="Cambria Math" panose="02040503050406030204" pitchFamily="18" charset="0"/>
                          </a:rPr>
                          <m:t>𝑥</m:t>
                        </m:r>
                      </m:e>
                      <m:sup>
                        <m:r>
                          <a:rPr lang="zh-CN" altLang="en-US" i="1" dirty="0">
                            <a:solidFill>
                              <a:srgbClr val="FF0000"/>
                            </a:solidFill>
                            <a:latin typeface="Cambria Math" panose="02040503050406030204" pitchFamily="18" charset="0"/>
                          </a:rPr>
                          <m:t>2</m:t>
                        </m:r>
                      </m:sup>
                    </m:sSup>
                  </m:oMath>
                </a14:m>
                <a:r>
                  <a:rPr lang="zh-CN" altLang="en-US"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zh-CN" altLang="en-US" dirty="0">
                        <a:solidFill>
                          <a:srgbClr val="FF0000"/>
                        </a:solidFill>
                        <a:latin typeface="Cambria Math" panose="02040503050406030204" pitchFamily="18" charset="0"/>
                      </a:rPr>
                      <m:t>+</m:t>
                    </m:r>
                    <m:r>
                      <a:rPr lang="en-US" altLang="zh-CN" dirty="0" smtClean="0">
                        <a:solidFill>
                          <a:srgbClr val="FF0000"/>
                        </a:solidFill>
                        <a:latin typeface="Cambria Math" panose="02040503050406030204" pitchFamily="18" charset="0"/>
                      </a:rPr>
                      <m:t> </m:t>
                    </m:r>
                    <m:r>
                      <a:rPr lang="zh-CN" altLang="en-US" i="1" dirty="0">
                        <a:solidFill>
                          <a:srgbClr val="FF0000"/>
                        </a:solidFill>
                        <a:latin typeface="Cambria Math" panose="02040503050406030204" pitchFamily="18" charset="0"/>
                      </a:rPr>
                      <m:t>4</m:t>
                    </m:r>
                  </m:oMath>
                </a14:m>
                <a:r>
                  <a:rPr lang="en-US" altLang="zh-CN" dirty="0">
                    <a:solidFill>
                      <a:srgbClr val="FF0000"/>
                    </a:solidFill>
                    <a:latin typeface="思源黑体 CN Bold" panose="020B0800000000000000" pitchFamily="34" charset="-122"/>
                    <a:ea typeface="思源黑体 CN Bold" panose="020B0800000000000000" pitchFamily="34" charset="-122"/>
                  </a:rPr>
                  <a:t> + </a:t>
                </a:r>
                <a14:m>
                  <m:oMath xmlns:m="http://schemas.openxmlformats.org/officeDocument/2006/math">
                    <m:r>
                      <a:rPr lang="en-US" altLang="zh-CN" i="1">
                        <a:solidFill>
                          <a:srgbClr val="FF0000"/>
                        </a:solidFill>
                        <a:latin typeface="Cambria Math"/>
                      </a:rPr>
                      <m:t>2</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endParaRPr lang="en-US" altLang="zh-CN"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dirty="0">
                    <a:solidFill>
                      <a:srgbClr val="FF0000"/>
                    </a:solidFill>
                    <a:latin typeface="思源黑体 CN Bold" panose="020B0800000000000000" pitchFamily="34" charset="-122"/>
                    <a:ea typeface="思源黑体 CN Bold" panose="020B0800000000000000" pitchFamily="34" charset="-122"/>
                  </a:rPr>
                  <a:t>=-4x + 8+ </a:t>
                </a:r>
                <a14:m>
                  <m:oMath xmlns:m="http://schemas.openxmlformats.org/officeDocument/2006/math">
                    <m:r>
                      <a:rPr lang="en-US" altLang="zh-CN" i="1">
                        <a:solidFill>
                          <a:srgbClr val="FF0000"/>
                        </a:solidFill>
                        <a:latin typeface="Cambria Math"/>
                      </a:rPr>
                      <m:t>2</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r>
                  <a:rPr lang="zh-CN" altLang="en-US" dirty="0">
                    <a:solidFill>
                      <a:srgbClr val="FF0000"/>
                    </a:solidFill>
                    <a:latin typeface="思源黑体 CN Bold" panose="020B0800000000000000" pitchFamily="34" charset="-122"/>
                    <a:ea typeface="思源黑体 CN Bold" panose="020B0800000000000000" pitchFamily="34" charset="-122"/>
                  </a:rPr>
                  <a:t> </a:t>
                </a:r>
                <a:endParaRPr lang="en-US" altLang="zh-CN"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zh-CN" altLang="en-US" dirty="0">
                    <a:solidFill>
                      <a:srgbClr val="FF0000"/>
                    </a:solidFill>
                    <a:latin typeface="思源黑体 CN Bold" panose="020B0800000000000000" pitchFamily="34" charset="-122"/>
                    <a:ea typeface="思源黑体 CN Bold" panose="020B0800000000000000" pitchFamily="34" charset="-122"/>
                  </a:rPr>
                  <a:t>把</a:t>
                </a:r>
                <a:r>
                  <a:rPr lang="en-US" altLang="zh-CN" dirty="0">
                    <a:solidFill>
                      <a:srgbClr val="FF0000"/>
                    </a:solidFill>
                    <a:latin typeface="思源黑体 CN Bold" panose="020B0800000000000000" pitchFamily="34" charset="-122"/>
                    <a:ea typeface="思源黑体 CN Bold" panose="020B0800000000000000" pitchFamily="34" charset="-122"/>
                  </a:rPr>
                  <a:t>x=</a:t>
                </a:r>
                <a14:m>
                  <m:oMath xmlns:m="http://schemas.openxmlformats.org/officeDocument/2006/math">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r>
                      <a:rPr lang="zh-CN" altLang="en-US" i="1">
                        <a:solidFill>
                          <a:srgbClr val="FF0000"/>
                        </a:solidFill>
                        <a:latin typeface="Cambria Math" panose="02040503050406030204" pitchFamily="18" charset="0"/>
                      </a:rPr>
                      <m:t>代</m:t>
                    </m:r>
                    <m:r>
                      <a:rPr lang="zh-CN" altLang="en-US" i="1" dirty="0">
                        <a:solidFill>
                          <a:srgbClr val="FF0000"/>
                        </a:solidFill>
                        <a:latin typeface="Cambria Math" panose="02040503050406030204" pitchFamily="18" charset="0"/>
                      </a:rPr>
                      <m:t>入</m:t>
                    </m:r>
                  </m:oMath>
                </a14:m>
                <a:r>
                  <a:rPr lang="zh-CN" altLang="en-US" dirty="0">
                    <a:solidFill>
                      <a:srgbClr val="FF0000"/>
                    </a:solidFill>
                    <a:latin typeface="思源黑体 CN Bold" panose="020B0800000000000000" pitchFamily="34" charset="-122"/>
                    <a:ea typeface="思源黑体 CN Bold" panose="020B0800000000000000" pitchFamily="34" charset="-122"/>
                  </a:rPr>
                  <a:t>，得</a:t>
                </a:r>
                <a:endParaRPr lang="en-US" altLang="zh-CN" dirty="0">
                  <a:solidFill>
                    <a:srgbClr val="FF0000"/>
                  </a:solidFill>
                  <a:latin typeface="思源黑体 CN Bold" panose="020B0800000000000000" pitchFamily="34" charset="-122"/>
                  <a:ea typeface="思源黑体 CN Bold" panose="020B0800000000000000" pitchFamily="34" charset="-122"/>
                </a:endParaRPr>
              </a:p>
              <a:p>
                <a:pPr defTabSz="685800">
                  <a:lnSpc>
                    <a:spcPct val="150000"/>
                  </a:lnSpc>
                </a:pPr>
                <a:r>
                  <a:rPr lang="en-US" altLang="zh-CN" dirty="0">
                    <a:solidFill>
                      <a:srgbClr val="FF0000"/>
                    </a:solidFill>
                    <a:latin typeface="思源黑体 CN Bold" panose="020B0800000000000000" pitchFamily="34" charset="-122"/>
                    <a:ea typeface="思源黑体 CN Bold" panose="020B0800000000000000" pitchFamily="34" charset="-122"/>
                  </a:rPr>
                  <a:t>-4x + 8+ </a:t>
                </a:r>
                <a14:m>
                  <m:oMath xmlns:m="http://schemas.openxmlformats.org/officeDocument/2006/math">
                    <m:r>
                      <a:rPr lang="en-US" altLang="zh-CN" i="1">
                        <a:solidFill>
                          <a:srgbClr val="FF0000"/>
                        </a:solidFill>
                        <a:latin typeface="Cambria Math"/>
                      </a:rPr>
                      <m:t>2</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r>
                  <a:rPr lang="zh-CN" altLang="en-US" dirty="0">
                    <a:solidFill>
                      <a:srgbClr val="FF0000"/>
                    </a:solidFill>
                    <a:latin typeface="思源黑体 CN Bold" panose="020B0800000000000000" pitchFamily="34" charset="-122"/>
                    <a:ea typeface="思源黑体 CN Bold" panose="020B0800000000000000" pitchFamily="34" charset="-122"/>
                  </a:rPr>
                  <a:t> </a:t>
                </a:r>
                <a:r>
                  <a:rPr lang="en-US" altLang="zh-CN" dirty="0">
                    <a:solidFill>
                      <a:srgbClr val="FF0000"/>
                    </a:solidFill>
                    <a:latin typeface="思源黑体 CN Bold" panose="020B0800000000000000" pitchFamily="34" charset="-122"/>
                    <a:ea typeface="思源黑体 CN Bold" panose="020B0800000000000000" pitchFamily="34" charset="-122"/>
                  </a:rPr>
                  <a:t>= </a:t>
                </a:r>
                <a14:m>
                  <m:oMath xmlns:m="http://schemas.openxmlformats.org/officeDocument/2006/math">
                    <m:r>
                      <a:rPr lang="en-US" altLang="zh-CN" dirty="0">
                        <a:solidFill>
                          <a:srgbClr val="FF0000"/>
                        </a:solidFill>
                        <a:latin typeface="Cambria Math" panose="02040503050406030204" pitchFamily="18" charset="0"/>
                      </a:rPr>
                      <m:t>−</m:t>
                    </m:r>
                    <m:r>
                      <a:rPr lang="en-US" altLang="zh-CN" dirty="0" smtClean="0">
                        <a:solidFill>
                          <a:srgbClr val="FF0000"/>
                        </a:solidFill>
                        <a:latin typeface="Cambria Math" panose="02040503050406030204" pitchFamily="18" charset="0"/>
                      </a:rPr>
                      <m:t>4</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r>
                  <a:rPr lang="en-US" altLang="zh-CN" dirty="0">
                    <a:solidFill>
                      <a:srgbClr val="FF0000"/>
                    </a:solidFill>
                    <a:latin typeface="思源黑体 CN Bold" panose="020B0800000000000000" pitchFamily="34" charset="-122"/>
                    <a:ea typeface="思源黑体 CN Bold" panose="020B0800000000000000" pitchFamily="34" charset="-122"/>
                  </a:rPr>
                  <a:t>+8+ </a:t>
                </a:r>
                <a14:m>
                  <m:oMath xmlns:m="http://schemas.openxmlformats.org/officeDocument/2006/math">
                    <m:r>
                      <a:rPr lang="en-US" altLang="zh-CN" i="1">
                        <a:solidFill>
                          <a:srgbClr val="FF0000"/>
                        </a:solidFill>
                        <a:latin typeface="Cambria Math"/>
                      </a:rPr>
                      <m:t>2</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r>
                  <a:rPr lang="en-US" altLang="zh-CN" dirty="0">
                    <a:solidFill>
                      <a:srgbClr val="FF0000"/>
                    </a:solidFill>
                    <a:latin typeface="思源黑体 CN Bold" panose="020B0800000000000000" pitchFamily="34" charset="-122"/>
                    <a:ea typeface="思源黑体 CN Bold" panose="020B0800000000000000" pitchFamily="34" charset="-122"/>
                  </a:rPr>
                  <a:t>=8- </a:t>
                </a:r>
                <a14:m>
                  <m:oMath xmlns:m="http://schemas.openxmlformats.org/officeDocument/2006/math">
                    <m:r>
                      <a:rPr lang="en-US" altLang="zh-CN" i="1">
                        <a:solidFill>
                          <a:srgbClr val="FF0000"/>
                        </a:solidFill>
                        <a:latin typeface="Cambria Math"/>
                      </a:rPr>
                      <m:t>2</m:t>
                    </m:r>
                    <m:rad>
                      <m:radPr>
                        <m:degHide m:val="on"/>
                        <m:ctrlPr>
                          <a:rPr lang="en-US" altLang="zh-CN" i="1">
                            <a:solidFill>
                              <a:srgbClr val="FF0000"/>
                            </a:solidFill>
                            <a:latin typeface="Cambria Math" panose="02040503050406030204" pitchFamily="18" charset="0"/>
                          </a:rPr>
                        </m:ctrlPr>
                      </m:radPr>
                      <m:deg/>
                      <m:e>
                        <m:r>
                          <a:rPr lang="en-US" altLang="zh-CN" i="1">
                            <a:solidFill>
                              <a:srgbClr val="FF0000"/>
                            </a:solidFill>
                            <a:latin typeface="Cambria Math"/>
                          </a:rPr>
                          <m:t>3</m:t>
                        </m:r>
                      </m:e>
                    </m:rad>
                  </m:oMath>
                </a14:m>
                <a:r>
                  <a:rPr lang="zh-CN" altLang="en-US" dirty="0">
                    <a:solidFill>
                      <a:srgbClr val="FF0000"/>
                    </a:solidFill>
                    <a:latin typeface="思源黑体 CN Bold" panose="020B0800000000000000" pitchFamily="34" charset="-122"/>
                    <a:ea typeface="思源黑体 CN Bold" panose="020B0800000000000000" pitchFamily="34" charset="-122"/>
                  </a:rPr>
                  <a:t> </a:t>
                </a:r>
              </a:p>
            </p:txBody>
          </p:sp>
        </mc:Choice>
        <mc:Fallback xmlns="">
          <p:sp>
            <p:nvSpPr>
              <p:cNvPr id="11" name="矩形 10">
                <a:extLst>
                  <a:ext uri="{FF2B5EF4-FFF2-40B4-BE49-F238E27FC236}">
                    <a16:creationId xmlns:a16="http://schemas.microsoft.com/office/drawing/2014/main" id="{E069C99F-C3E9-4B43-AA93-95BCA0973601}"/>
                  </a:ext>
                </a:extLst>
              </p:cNvPr>
              <p:cNvSpPr>
                <a:spLocks noRot="1" noChangeAspect="1" noMove="1" noResize="1" noEditPoints="1" noAdjustHandles="1" noChangeArrowheads="1" noChangeShapeType="1" noTextEdit="1"/>
              </p:cNvSpPr>
              <p:nvPr/>
            </p:nvSpPr>
            <p:spPr>
              <a:xfrm>
                <a:off x="6928701" y="3833209"/>
                <a:ext cx="4890781" cy="2271327"/>
              </a:xfrm>
              <a:prstGeom prst="rect">
                <a:avLst/>
              </a:prstGeom>
              <a:blipFill>
                <a:blip r:embed="rId7"/>
                <a:stretch>
                  <a:fillRect l="-1122" b="-376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2295603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TotalTime>
  <Words>1082</Words>
  <Application>Microsoft Office PowerPoint</Application>
  <PresentationFormat>宽屏</PresentationFormat>
  <Paragraphs>145</Paragraphs>
  <Slides>14</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思源黑体 CN Bold</vt:lpstr>
      <vt:lpstr>思源黑体 CN Heavy</vt:lpstr>
      <vt:lpstr>思源黑体 CN Light</vt:lpstr>
      <vt:lpstr>思源黑体 CN Medium</vt:lpstr>
      <vt:lpstr>思源宋体 CN Light</vt:lpstr>
      <vt:lpstr>Arial</vt:lpstr>
      <vt:lpstr>Calibri</vt:lpstr>
      <vt:lpstr>Cambria Math</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dc:description>办公资源网：https://www.bangongziyuan.com/</dc:description>
  <cp:lastModifiedBy>天 下</cp:lastModifiedBy>
  <cp:revision>248</cp:revision>
  <dcterms:created xsi:type="dcterms:W3CDTF">2020-03-19T09:30:49Z</dcterms:created>
  <dcterms:modified xsi:type="dcterms:W3CDTF">2021-01-09T09:33:01Z</dcterms:modified>
</cp:coreProperties>
</file>