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397" r:id="rId4"/>
    <p:sldId id="416" r:id="rId5"/>
    <p:sldId id="417" r:id="rId6"/>
    <p:sldId id="418" r:id="rId7"/>
    <p:sldId id="419" r:id="rId8"/>
    <p:sldId id="412" r:id="rId9"/>
    <p:sldId id="399" r:id="rId10"/>
    <p:sldId id="420" r:id="rId11"/>
    <p:sldId id="422" r:id="rId12"/>
    <p:sldId id="423" r:id="rId13"/>
    <p:sldId id="287" r:id="rId14"/>
    <p:sldId id="413" r:id="rId15"/>
    <p:sldId id="414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E9A"/>
    <a:srgbClr val="80DEEA"/>
    <a:srgbClr val="FF8100"/>
    <a:srgbClr val="991EB5"/>
    <a:srgbClr val="E1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1776725-76A7-4A7C-9F0C-37CAA1446547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710CE08-0EA8-47CC-BB12-7CB27FD897C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786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5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9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3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5.png"/><Relationship Id="rId5" Type="http://schemas.openxmlformats.org/officeDocument/2006/relationships/tags" Target="../tags/tag27.xml"/><Relationship Id="rId10" Type="http://schemas.microsoft.com/office/2007/relationships/hdphoto" Target="../media/hdphoto1.wdp"/><Relationship Id="rId4" Type="http://schemas.openxmlformats.org/officeDocument/2006/relationships/tags" Target="../tags/tag26.xml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2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读书，读书，学习">
            <a:extLst>
              <a:ext uri="{FF2B5EF4-FFF2-40B4-BE49-F238E27FC236}">
                <a16:creationId xmlns:a16="http://schemas.microsoft.com/office/drawing/2014/main" id="{B196B9ED-2FEB-4D2F-BEAF-8717C9C2C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64"/>
          <a:stretch/>
        </p:blipFill>
        <p:spPr bwMode="auto">
          <a:xfrm>
            <a:off x="0" y="-11113"/>
            <a:ext cx="187166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读书，读书，学习">
            <a:extLst>
              <a:ext uri="{FF2B5EF4-FFF2-40B4-BE49-F238E27FC236}">
                <a16:creationId xmlns:a16="http://schemas.microsoft.com/office/drawing/2014/main" id="{7D9DC6D2-94CD-428E-AD16-2CDE6DF75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0" y="-11113"/>
            <a:ext cx="1032034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4">
            <a:extLst>
              <a:ext uri="{FF2B5EF4-FFF2-40B4-BE49-F238E27FC236}">
                <a16:creationId xmlns:a16="http://schemas.microsoft.com/office/drawing/2014/main" id="{242EAD60-D1AC-46F8-8D7F-4BDE7E7B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79" y="-11113"/>
            <a:ext cx="5526681" cy="6881813"/>
          </a:xfrm>
          <a:prstGeom prst="rect">
            <a:avLst/>
          </a:prstGeom>
          <a:solidFill>
            <a:srgbClr val="FFD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sp>
        <p:nvSpPr>
          <p:cNvPr id="111" name="Shape 40">
            <a:extLst>
              <a:ext uri="{FF2B5EF4-FFF2-40B4-BE49-F238E27FC236}">
                <a16:creationId xmlns:a16="http://schemas.microsoft.com/office/drawing/2014/main" id="{B94F7ED4-4EBF-4F90-B096-94DEC153B8D6}"/>
              </a:ext>
            </a:extLst>
          </p:cNvPr>
          <p:cNvSpPr/>
          <p:nvPr/>
        </p:nvSpPr>
        <p:spPr>
          <a:xfrm>
            <a:off x="897244" y="4535025"/>
            <a:ext cx="4565494" cy="338554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主讲人：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xippt 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人教版 数学八年级下册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D87B7ECF-0C68-4FC8-BC47-3257E9662A4A}"/>
              </a:ext>
            </a:extLst>
          </p:cNvPr>
          <p:cNvSpPr/>
          <p:nvPr/>
        </p:nvSpPr>
        <p:spPr>
          <a:xfrm>
            <a:off x="868216" y="1775641"/>
            <a:ext cx="5257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第十六章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06</a:t>
            </a: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节   二次根式</a:t>
            </a: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E391834A-106F-40C6-AF74-9B3293232701}"/>
              </a:ext>
            </a:extLst>
          </p:cNvPr>
          <p:cNvSpPr/>
          <p:nvPr/>
        </p:nvSpPr>
        <p:spPr>
          <a:xfrm>
            <a:off x="810160" y="2462976"/>
            <a:ext cx="5115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二次根式的加减</a:t>
            </a:r>
            <a:endParaRPr lang="en-US" altLang="zh-CN" sz="5400" dirty="0">
              <a:solidFill>
                <a:schemeClr val="tx1">
                  <a:lumMod val="85000"/>
                  <a:lumOff val="15000"/>
                </a:schemeClr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45E57A04-8892-406A-B186-E2F9FC270CC4}"/>
              </a:ext>
            </a:extLst>
          </p:cNvPr>
          <p:cNvCxnSpPr>
            <a:cxnSpLocks/>
          </p:cNvCxnSpPr>
          <p:nvPr/>
        </p:nvCxnSpPr>
        <p:spPr>
          <a:xfrm>
            <a:off x="940786" y="4302664"/>
            <a:ext cx="473415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矩形 113">
            <a:extLst>
              <a:ext uri="{FF2B5EF4-FFF2-40B4-BE49-F238E27FC236}">
                <a16:creationId xmlns:a16="http://schemas.microsoft.com/office/drawing/2014/main" id="{B8A55112-829D-4BD6-89DE-7880BCE4B14A}"/>
              </a:ext>
            </a:extLst>
          </p:cNvPr>
          <p:cNvSpPr/>
          <p:nvPr/>
        </p:nvSpPr>
        <p:spPr>
          <a:xfrm>
            <a:off x="622738" y="3410767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（加减运算）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38A4F9D-EDAC-4BB0-B26D-59543A14A199}"/>
              </a:ext>
            </a:extLst>
          </p:cNvPr>
          <p:cNvSpPr/>
          <p:nvPr/>
        </p:nvSpPr>
        <p:spPr>
          <a:xfrm>
            <a:off x="187649" y="179150"/>
            <a:ext cx="11816821" cy="6510308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399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13" grpId="0"/>
      <p:bldP spid="1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2AC1D792-A22D-44F9-870A-6FFD3B77750C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AEA848-8F62-404E-989D-84D61B95FFC9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1E400C79-13AE-42C5-B54C-70D66D7AA5CA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18" name="矩形: 圆角 17">
                <a:extLst>
                  <a:ext uri="{FF2B5EF4-FFF2-40B4-BE49-F238E27FC236}">
                    <a16:creationId xmlns:a16="http://schemas.microsoft.com/office/drawing/2014/main" id="{A45860E6-57B7-4EBC-8111-F8EB0F09735E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" name="文本框 38">
                <a:extLst>
                  <a:ext uri="{FF2B5EF4-FFF2-40B4-BE49-F238E27FC236}">
                    <a16:creationId xmlns:a16="http://schemas.microsoft.com/office/drawing/2014/main" id="{43B8E5B1-2143-415E-936A-17619E0A6403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0" name="图片 19">
                <a:extLst>
                  <a:ext uri="{FF2B5EF4-FFF2-40B4-BE49-F238E27FC236}">
                    <a16:creationId xmlns:a16="http://schemas.microsoft.com/office/drawing/2014/main" id="{5C52F3F7-7F8E-428A-9811-F9D0F2696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0D861E17-83FE-4655-BFB4-342BA983357B}"/>
                  </a:ext>
                </a:extLst>
              </p:cNvPr>
              <p:cNvSpPr/>
              <p:nvPr/>
            </p:nvSpPr>
            <p:spPr>
              <a:xfrm>
                <a:off x="481853" y="2129378"/>
                <a:ext cx="1805751" cy="5397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20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0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  <m:r>
                      <a:rPr lang="en-US" altLang="zh-CN" sz="200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zh-CN" sz="20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endParaRPr lang="en-US" altLang="zh-CN" sz="2000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0D861E17-83FE-4655-BFB4-342BA9833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3" y="2129378"/>
                <a:ext cx="1805751" cy="539763"/>
              </a:xfrm>
              <a:prstGeom prst="rect">
                <a:avLst/>
              </a:prstGeom>
              <a:blipFill>
                <a:blip r:embed="rId5"/>
                <a:stretch>
                  <a:fillRect l="-3378" b="-19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3B493CE-B8A0-4C66-901D-B9ABDC144D83}"/>
                  </a:ext>
                </a:extLst>
              </p:cNvPr>
              <p:cNvSpPr txBox="1"/>
              <p:nvPr/>
            </p:nvSpPr>
            <p:spPr>
              <a:xfrm>
                <a:off x="700928" y="2781300"/>
                <a:ext cx="2655794" cy="212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  <m:r>
                      <a:rPr lang="en-US" altLang="zh-CN" sz="160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×5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3B493CE-B8A0-4C66-901D-B9ABDC144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28" y="2781300"/>
                <a:ext cx="2655794" cy="2126672"/>
              </a:xfrm>
              <a:prstGeom prst="rect">
                <a:avLst/>
              </a:prstGeom>
              <a:blipFill>
                <a:blip r:embed="rId6"/>
                <a:stretch>
                  <a:fillRect l="-1376" b="-8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694FFFC-E087-482F-B50D-7C9B6CE404B4}"/>
                  </a:ext>
                </a:extLst>
              </p:cNvPr>
              <p:cNvSpPr txBox="1"/>
              <p:nvPr/>
            </p:nvSpPr>
            <p:spPr>
              <a:xfrm>
                <a:off x="3057661" y="2781300"/>
                <a:ext cx="2655794" cy="2028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zh-CN" altLang="en-US" sz="160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zh-CN" altLang="en-US" sz="160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(3</m:t>
                    </m:r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160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694FFFC-E087-482F-B50D-7C9B6CE40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661" y="2781300"/>
                <a:ext cx="2655794" cy="2028569"/>
              </a:xfrm>
              <a:prstGeom prst="rect">
                <a:avLst/>
              </a:prstGeom>
              <a:blipFill>
                <a:blip r:embed="rId7"/>
                <a:stretch>
                  <a:fillRect l="-1379" b="-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9168AC64-311C-4E65-9450-3479DA7A5251}"/>
                  </a:ext>
                </a:extLst>
              </p:cNvPr>
              <p:cNvSpPr/>
              <p:nvPr/>
            </p:nvSpPr>
            <p:spPr>
              <a:xfrm>
                <a:off x="2838586" y="2129378"/>
                <a:ext cx="1960986" cy="539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2000" dirty="0">
                    <a:ln w="6350"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dirty="0">
                    <a:ln w="6350"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zh-CN" altLang="en-US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zh-CN" altLang="en-US" sz="2000" dirty="0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zh-CN" altLang="en-US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US" altLang="zh-CN" sz="2000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9168AC64-311C-4E65-9450-3479DA7A52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586" y="2129378"/>
                <a:ext cx="1960986" cy="539700"/>
              </a:xfrm>
              <a:prstGeom prst="rect">
                <a:avLst/>
              </a:prstGeom>
              <a:blipFill>
                <a:blip r:embed="rId8"/>
                <a:stretch>
                  <a:fillRect l="-3427" b="-19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4674B71-5D64-4F00-AB65-FA5A7CE9A022}"/>
                  </a:ext>
                </a:extLst>
              </p:cNvPr>
              <p:cNvSpPr txBox="1"/>
              <p:nvPr/>
            </p:nvSpPr>
            <p:spPr>
              <a:xfrm>
                <a:off x="5592765" y="2781300"/>
                <a:ext cx="3756541" cy="2250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3)</a:t>
                </a:r>
                <a14:m>
                  <m:oMath xmlns:m="http://schemas.openxmlformats.org/officeDocument/2006/math">
                    <m:r>
                      <a:rPr lang="en-US" altLang="zh-CN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  <m:r>
                      <a:rPr lang="en-US" altLang="zh-CN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−6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600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600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altLang="zh-CN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rad>
                  </m:oMath>
                </a14:m>
                <a:endPara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b="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1600" b="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 sz="1600" i="1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×3</m:t>
                        </m:r>
                      </m:e>
                    </m:rad>
                  </m:oMath>
                </a14:m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rad>
                        <m: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altLang="zh-CN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dirty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 sz="1600" i="1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×3</m:t>
                        </m:r>
                      </m:e>
                    </m:rad>
                  </m:oMath>
                </a14:m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+12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altLang="zh-CN" sz="1600" i="1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b="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i="1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2+12</m:t>
                    </m:r>
                    <m:r>
                      <a:rPr lang="en-US" altLang="zh-CN" sz="1600" b="0" i="1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</a:p>
              <a:p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14</m:t>
                    </m:r>
                    <m:rad>
                      <m:radPr>
                        <m:degHide m:val="on"/>
                        <m:ctrlP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4674B71-5D64-4F00-AB65-FA5A7CE9A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765" y="2781300"/>
                <a:ext cx="3756541" cy="2250744"/>
              </a:xfrm>
              <a:prstGeom prst="rect">
                <a:avLst/>
              </a:prstGeom>
              <a:blipFill>
                <a:blip r:embed="rId9"/>
                <a:stretch>
                  <a:fillRect l="-810" b="-13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52EB892-5CBB-4902-B020-29B56DA42C05}"/>
                  </a:ext>
                </a:extLst>
              </p:cNvPr>
              <p:cNvSpPr/>
              <p:nvPr/>
            </p:nvSpPr>
            <p:spPr>
              <a:xfrm>
                <a:off x="8749809" y="2205822"/>
                <a:ext cx="3261518" cy="432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685800"/>
                <a:r>
                  <a:rPr lang="en-US" altLang="zh-CN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4)(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US" altLang="zh-CN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zh-CN" altLang="en-US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US" altLang="zh-CN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)+(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zh-CN" altLang="en-US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  <a:endPara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52EB892-5CBB-4902-B020-29B56DA42C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809" y="2205822"/>
                <a:ext cx="3261518" cy="432298"/>
              </a:xfrm>
              <a:prstGeom prst="rect">
                <a:avLst/>
              </a:prstGeom>
              <a:blipFill>
                <a:blip r:embed="rId10"/>
                <a:stretch>
                  <a:fillRect l="-1869" b="-253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6969C1A-8A3D-438F-BCDF-DB48F4483140}"/>
                  </a:ext>
                </a:extLst>
              </p:cNvPr>
              <p:cNvSpPr/>
              <p:nvPr/>
            </p:nvSpPr>
            <p:spPr>
              <a:xfrm>
                <a:off x="5373690" y="2062642"/>
                <a:ext cx="2681311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685800"/>
                <a:r>
                  <a:rPr lang="en-US" altLang="zh-CN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3)</a:t>
                </a:r>
                <a14:m>
                  <m:oMath xmlns:m="http://schemas.openxmlformats.org/officeDocument/2006/math">
                    <m:r>
                      <a:rPr lang="en-US" altLang="zh-CN" sz="2000" dirty="0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  <m:r>
                      <a:rPr lang="en-US" altLang="zh-CN" sz="2000" dirty="0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 panose="02040503050406030204" pitchFamily="18" charset="0"/>
                      </a:rPr>
                      <m:t>−6</m:t>
                    </m:r>
                    <m:rad>
                      <m:radPr>
                        <m:degHide m:val="on"/>
                        <m:ctrlPr>
                          <a:rPr lang="en-US" altLang="zh-CN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sz="2000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altLang="zh-CN" sz="2000" dirty="0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US" altLang="zh-CN" sz="2000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rad>
                  </m:oMath>
                </a14:m>
                <a:endParaRPr lang="en-US" altLang="zh-CN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6969C1A-8A3D-438F-BCDF-DB48F44831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690" y="2062642"/>
                <a:ext cx="2681311" cy="718658"/>
              </a:xfrm>
              <a:prstGeom prst="rect">
                <a:avLst/>
              </a:prstGeom>
              <a:blipFill>
                <a:blip r:embed="rId11"/>
                <a:stretch>
                  <a:fillRect l="-25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9AD2F017-935E-43B8-9F51-85C6E2066D7D}"/>
                  </a:ext>
                </a:extLst>
              </p:cNvPr>
              <p:cNvSpPr txBox="1"/>
              <p:nvPr/>
            </p:nvSpPr>
            <p:spPr>
              <a:xfrm>
                <a:off x="8968884" y="2828413"/>
                <a:ext cx="3756541" cy="2029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4)(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)+(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altLang="zh-CN" sz="1600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4×3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4×</m:t>
                        </m:r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+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altLang="zh-CN" sz="1600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altLang="zh-CN" sz="1600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 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+</a:t>
                </a:r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1600" i="1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altLang="zh-CN" sz="1600" dirty="0">
                  <a:ln w="635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(2+1)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+</a:t>
                </a:r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2−1</m:t>
                    </m:r>
                    <m:r>
                      <a:rPr lang="en-US" altLang="zh-CN" sz="1600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</a:p>
              <a:p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1600" b="0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altLang="zh-CN" sz="1600" i="1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0" i="0" dirty="0" smtClean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600" i="1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0" dirty="0">
                            <a:ln w="6350">
                              <a:noFill/>
                            </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600" dirty="0">
                    <a:ln w="635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9AD2F017-935E-43B8-9F51-85C6E2066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884" y="2828413"/>
                <a:ext cx="3756541" cy="2029786"/>
              </a:xfrm>
              <a:prstGeom prst="rect">
                <a:avLst/>
              </a:prstGeom>
              <a:blipFill>
                <a:blip r:embed="rId12"/>
                <a:stretch>
                  <a:fillRect l="-810" b="-15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428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2AC1D792-A22D-44F9-870A-6FFD3B77750C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AEA848-8F62-404E-989D-84D61B95FFC9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1E400C79-13AE-42C5-B54C-70D66D7AA5CA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18" name="矩形: 圆角 17">
                <a:extLst>
                  <a:ext uri="{FF2B5EF4-FFF2-40B4-BE49-F238E27FC236}">
                    <a16:creationId xmlns:a16="http://schemas.microsoft.com/office/drawing/2014/main" id="{A45860E6-57B7-4EBC-8111-F8EB0F09735E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" name="文本框 38">
                <a:extLst>
                  <a:ext uri="{FF2B5EF4-FFF2-40B4-BE49-F238E27FC236}">
                    <a16:creationId xmlns:a16="http://schemas.microsoft.com/office/drawing/2014/main" id="{43B8E5B1-2143-415E-936A-17619E0A6403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0" name="图片 19">
                <a:extLst>
                  <a:ext uri="{FF2B5EF4-FFF2-40B4-BE49-F238E27FC236}">
                    <a16:creationId xmlns:a16="http://schemas.microsoft.com/office/drawing/2014/main" id="{5C52F3F7-7F8E-428A-9811-F9D0F2696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0E0CBBE9-9865-46AC-AECC-6D3F8CE1BEB7}"/>
                  </a:ext>
                </a:extLst>
              </p:cNvPr>
              <p:cNvSpPr/>
              <p:nvPr/>
            </p:nvSpPr>
            <p:spPr>
              <a:xfrm>
                <a:off x="770434" y="1495664"/>
                <a:ext cx="6683188" cy="1392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．下列各式中，与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zh-CN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是同类二次根式的是（　　）</a:t>
                </a:r>
                <a:endParaRPr lang="en-US" altLang="zh-CN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e>
                    </m:rad>
                  </m:oMath>
                </a14:m>
                <a:r>
                  <a:rPr lang="en-US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e>
                    </m:rad>
                  </m:oMath>
                </a14:m>
                <a:r>
                  <a:rPr lang="en-US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zh-CN" altLang="zh-CN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CN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rad>
                  </m:oMath>
                </a14:m>
                <a:endParaRPr lang="zh-CN" altLang="zh-CN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0E0CBBE9-9865-46AC-AECC-6D3F8CE1B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4" y="1495664"/>
                <a:ext cx="6683188" cy="1392561"/>
              </a:xfrm>
              <a:prstGeom prst="rect">
                <a:avLst/>
              </a:prstGeom>
              <a:blipFill>
                <a:blip r:embed="rId5"/>
                <a:stretch>
                  <a:fillRect l="-7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6283170-87C3-42BE-AF47-50F236DFFDDA}"/>
                  </a:ext>
                </a:extLst>
              </p:cNvPr>
              <p:cNvSpPr/>
              <p:nvPr/>
            </p:nvSpPr>
            <p:spPr>
              <a:xfrm>
                <a:off x="660177" y="3222351"/>
                <a:ext cx="4572000" cy="27812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b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【答案】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4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6283170-87C3-42BE-AF47-50F236DFFD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77" y="3222351"/>
                <a:ext cx="4572000" cy="2781211"/>
              </a:xfrm>
              <a:prstGeom prst="rect">
                <a:avLst/>
              </a:prstGeom>
              <a:blipFill>
                <a:blip r:embed="rId6"/>
                <a:stretch>
                  <a:fillRect l="-400" b="-10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笑脸 10">
            <a:extLst>
              <a:ext uri="{FF2B5EF4-FFF2-40B4-BE49-F238E27FC236}">
                <a16:creationId xmlns:a16="http://schemas.microsoft.com/office/drawing/2014/main" id="{46BB1F75-2D34-4FA9-89AD-9263AB79ED75}"/>
              </a:ext>
            </a:extLst>
          </p:cNvPr>
          <p:cNvSpPr/>
          <p:nvPr/>
        </p:nvSpPr>
        <p:spPr>
          <a:xfrm>
            <a:off x="4198578" y="2359654"/>
            <a:ext cx="346868" cy="379770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DFB723E4-726B-4409-AE9A-F3AEBEA59F75}"/>
                  </a:ext>
                </a:extLst>
              </p:cNvPr>
              <p:cNvSpPr/>
              <p:nvPr/>
            </p:nvSpPr>
            <p:spPr>
              <a:xfrm>
                <a:off x="6390184" y="1531265"/>
                <a:ext cx="4973141" cy="1467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ctr">
                  <a:lnSpc>
                    <a:spcPct val="150000"/>
                  </a:lnSpc>
                </a:pPr>
                <a:r>
                  <a:rPr lang="en-US" altLang="zh-CN" sz="1800" b="1" kern="100" dirty="0">
                    <a:latin typeface="Times New Roman" panose="02020603050405020304" pitchFamily="18" charset="0"/>
                  </a:rPr>
                  <a:t>2</a:t>
                </a:r>
                <a:r>
                  <a:rPr lang="zh-CN" altLang="zh-CN" sz="1800" b="1" kern="100" dirty="0">
                    <a:latin typeface="Times New Roman" panose="02020603050405020304" pitchFamily="18" charset="0"/>
                  </a:rPr>
                  <a:t>．下列计算中正确的是（</a:t>
                </a:r>
                <a:r>
                  <a:rPr lang="en-US" altLang="zh-CN" sz="1800" b="1" kern="100" dirty="0">
                    <a:latin typeface="Times New Roman" panose="02020603050405020304" pitchFamily="18" charset="0"/>
                  </a:rPr>
                  <a:t>    </a:t>
                </a:r>
                <a:r>
                  <a:rPr lang="zh-CN" altLang="zh-CN" sz="1800" b="1" kern="100" dirty="0">
                    <a:latin typeface="Times New Roman" panose="02020603050405020304" pitchFamily="18" charset="0"/>
                  </a:rPr>
                  <a:t>）</a:t>
                </a:r>
                <a:endParaRPr lang="zh-CN" altLang="zh-CN" sz="1800" kern="100" dirty="0">
                  <a:latin typeface="Times New Roman" panose="02020603050405020304" pitchFamily="18" charset="0"/>
                </a:endParaRPr>
              </a:p>
              <a:p>
                <a:pPr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800" b="1" kern="100" dirty="0">
                    <a:latin typeface="Times New Roman" panose="02020603050405020304" pitchFamily="18" charset="0"/>
                  </a:rPr>
                  <a:t>A</a:t>
                </a:r>
                <a:r>
                  <a:rPr lang="zh-CN" altLang="zh-CN" sz="1800" b="1" kern="100" dirty="0">
                    <a:latin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  <m:r>
                      <a:rPr lang="en-US" altLang="zh-CN" sz="1800" b="1" i="0" kern="100" smtClean="0">
                        <a:latin typeface="Cambria Math" panose="02040503050406030204" pitchFamily="18" charset="0"/>
                      </a:rPr>
                      <m:t>                </m:t>
                    </m:r>
                  </m:oMath>
                </a14:m>
                <a:r>
                  <a:rPr lang="en-US" altLang="zh-CN" sz="1800" b="1" kern="100" dirty="0">
                    <a:latin typeface="Times New Roman" panose="02020603050405020304" pitchFamily="18" charset="0"/>
                  </a:rPr>
                  <a:t>B</a:t>
                </a:r>
                <a:r>
                  <a:rPr lang="zh-CN" altLang="zh-CN" sz="1800" b="1" kern="100" dirty="0">
                    <a:latin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zh-CN" sz="1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1800" b="1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1800" b="1" i="1" kern="1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800" b="1" i="1" kern="10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1800" b="1" i="1" kern="10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altLang="zh-CN" sz="1800" kern="100" dirty="0">
                    <a:latin typeface="Times New Roman" panose="02020603050405020304" pitchFamily="18" charset="0"/>
                  </a:rPr>
                  <a:t>	</a:t>
                </a:r>
              </a:p>
              <a:p>
                <a:pPr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800" b="1" kern="100" dirty="0">
                    <a:latin typeface="Times New Roman" panose="02020603050405020304" pitchFamily="18" charset="0"/>
                  </a:rPr>
                  <a:t>C</a:t>
                </a:r>
                <a:r>
                  <a:rPr lang="zh-CN" altLang="zh-CN" sz="1800" b="1" kern="100" dirty="0">
                    <a:latin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𝟐𝟒</m:t>
                        </m:r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altLang="zh-CN" sz="1800" kern="1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CN" sz="1800" b="1" kern="100" dirty="0">
                    <a:latin typeface="Times New Roman" panose="02020603050405020304" pitchFamily="18" charset="0"/>
                  </a:rPr>
                  <a:t>D</a:t>
                </a:r>
                <a:r>
                  <a:rPr lang="zh-CN" altLang="zh-CN" sz="1800" b="1" kern="100" dirty="0">
                    <a:latin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US" altLang="zh-CN" sz="1800" b="1" i="1" kern="1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zh-CN" altLang="zh-CN" sz="1800" kern="1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DFB723E4-726B-4409-AE9A-F3AEBEA59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84" y="1531265"/>
                <a:ext cx="4973141" cy="1467005"/>
              </a:xfrm>
              <a:prstGeom prst="rect">
                <a:avLst/>
              </a:prstGeom>
              <a:blipFill>
                <a:blip r:embed="rId7"/>
                <a:stretch>
                  <a:fillRect l="-980" b="-49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BF10E7CF-EFAE-4BF0-AB1F-05A9A17853F6}"/>
                  </a:ext>
                </a:extLst>
              </p:cNvPr>
              <p:cNvSpPr/>
              <p:nvPr/>
            </p:nvSpPr>
            <p:spPr>
              <a:xfrm>
                <a:off x="6390184" y="3222351"/>
                <a:ext cx="4572000" cy="21310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fontAlgn="ctr">
                  <a:lnSpc>
                    <a:spcPct val="150000"/>
                  </a:lnSpc>
                </a:pPr>
                <a:r>
                  <a:rPr lang="zh-CN" altLang="zh-CN" sz="14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【答案】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</a:t>
                </a:r>
                <a:endParaRPr lang="zh-CN" altLang="zh-CN" sz="1400" kern="100" dirty="0">
                  <a:latin typeface="Times New Roman" panose="02020603050405020304" pitchFamily="18" charset="0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【详解】</a:t>
                </a:r>
                <a:endParaRPr lang="zh-CN" altLang="zh-CN" sz="1400" kern="100" dirty="0">
                  <a:latin typeface="Times New Roman" panose="02020603050405020304" pitchFamily="18" charset="0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A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、原式无法计算，故此选项不合题意；</a:t>
                </a:r>
                <a:endParaRPr lang="zh-CN" altLang="zh-CN" sz="1400" kern="100" dirty="0">
                  <a:latin typeface="Times New Roman" panose="02020603050405020304" pitchFamily="18" charset="0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1400" i="1" kern="1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1400" i="1" kern="1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=|−3|=3</m:t>
                    </m:r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，故此选项不合题意；</a:t>
                </a:r>
                <a:endParaRPr lang="zh-CN" altLang="zh-CN" sz="1400" kern="100" dirty="0">
                  <a:latin typeface="Times New Roman" panose="02020603050405020304" pitchFamily="18" charset="0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C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，故此选项不合题意；</a:t>
                </a:r>
                <a:endParaRPr lang="zh-CN" altLang="zh-CN" sz="1400" kern="100" dirty="0">
                  <a:latin typeface="Times New Roman" panose="02020603050405020304" pitchFamily="18" charset="0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D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正确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.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故选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D.</a:t>
                </a:r>
                <a:endParaRPr lang="zh-CN" altLang="zh-CN" sz="1400" kern="1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BF10E7CF-EFAE-4BF0-AB1F-05A9A17853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84" y="3222351"/>
                <a:ext cx="4572000" cy="2131033"/>
              </a:xfrm>
              <a:prstGeom prst="rect">
                <a:avLst/>
              </a:prstGeom>
              <a:blipFill>
                <a:blip r:embed="rId8"/>
                <a:stretch>
                  <a:fillRect l="-400" b="-20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笑脸 14">
            <a:extLst>
              <a:ext uri="{FF2B5EF4-FFF2-40B4-BE49-F238E27FC236}">
                <a16:creationId xmlns:a16="http://schemas.microsoft.com/office/drawing/2014/main" id="{1B2695EC-2154-4958-A383-7207C72F17A9}"/>
              </a:ext>
            </a:extLst>
          </p:cNvPr>
          <p:cNvSpPr/>
          <p:nvPr/>
        </p:nvSpPr>
        <p:spPr>
          <a:xfrm>
            <a:off x="9018228" y="2567989"/>
            <a:ext cx="346868" cy="379770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zh-CN" altLang="en-US" sz="1350" kern="0">
              <a:solidFill>
                <a:prstClr val="white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865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2AC1D792-A22D-44F9-870A-6FFD3B77750C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AEA848-8F62-404E-989D-84D61B95FFC9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1E400C79-13AE-42C5-B54C-70D66D7AA5CA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18" name="矩形: 圆角 17">
                <a:extLst>
                  <a:ext uri="{FF2B5EF4-FFF2-40B4-BE49-F238E27FC236}">
                    <a16:creationId xmlns:a16="http://schemas.microsoft.com/office/drawing/2014/main" id="{A45860E6-57B7-4EBC-8111-F8EB0F09735E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" name="文本框 38">
                <a:extLst>
                  <a:ext uri="{FF2B5EF4-FFF2-40B4-BE49-F238E27FC236}">
                    <a16:creationId xmlns:a16="http://schemas.microsoft.com/office/drawing/2014/main" id="{43B8E5B1-2143-415E-936A-17619E0A6403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0" name="图片 19">
                <a:extLst>
                  <a:ext uri="{FF2B5EF4-FFF2-40B4-BE49-F238E27FC236}">
                    <a16:creationId xmlns:a16="http://schemas.microsoft.com/office/drawing/2014/main" id="{5C52F3F7-7F8E-428A-9811-F9D0F2696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7834D2F-37BB-4763-86AD-2BE6675F2EE9}"/>
                  </a:ext>
                </a:extLst>
              </p:cNvPr>
              <p:cNvSpPr/>
              <p:nvPr/>
            </p:nvSpPr>
            <p:spPr>
              <a:xfrm>
                <a:off x="996875" y="1274682"/>
                <a:ext cx="8155641" cy="1249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．下列各式中与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是同类二次根式的是（　　）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e>
                    </m:rad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e>
                    </m:rad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7834D2F-37BB-4763-86AD-2BE6675F2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875" y="1274682"/>
                <a:ext cx="8155641" cy="1249445"/>
              </a:xfrm>
              <a:prstGeom prst="rect">
                <a:avLst/>
              </a:prstGeom>
              <a:blipFill>
                <a:blip r:embed="rId5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ED0731C-95CA-49BF-BF6E-1E69D0424126}"/>
                  </a:ext>
                </a:extLst>
              </p:cNvPr>
              <p:cNvSpPr/>
              <p:nvPr/>
            </p:nvSpPr>
            <p:spPr>
              <a:xfrm>
                <a:off x="6179068" y="1336916"/>
                <a:ext cx="4572000" cy="29427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b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【答案】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不是同类二次根式；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ED0731C-95CA-49BF-BF6E-1E69D04241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068" y="1336916"/>
                <a:ext cx="4572000" cy="2942729"/>
              </a:xfrm>
              <a:prstGeom prst="rect">
                <a:avLst/>
              </a:prstGeom>
              <a:blipFill>
                <a:blip r:embed="rId6"/>
                <a:stretch>
                  <a:fillRect l="-400" b="-1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笑脸 12">
            <a:extLst>
              <a:ext uri="{FF2B5EF4-FFF2-40B4-BE49-F238E27FC236}">
                <a16:creationId xmlns:a16="http://schemas.microsoft.com/office/drawing/2014/main" id="{AB1E3CEB-FCD4-458B-8DAF-98EBD9B7264A}"/>
              </a:ext>
            </a:extLst>
          </p:cNvPr>
          <p:cNvSpPr/>
          <p:nvPr/>
        </p:nvSpPr>
        <p:spPr>
          <a:xfrm>
            <a:off x="1036543" y="2029244"/>
            <a:ext cx="346868" cy="379770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968F72C8-162A-4A6C-92FF-109E64E23295}"/>
                  </a:ext>
                </a:extLst>
              </p:cNvPr>
              <p:cNvSpPr/>
              <p:nvPr/>
            </p:nvSpPr>
            <p:spPr>
              <a:xfrm>
                <a:off x="996875" y="2584922"/>
                <a:ext cx="3418115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．计算：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𝟓</m:t>
                        </m:r>
                        <m:rad>
                          <m:radPr>
                            <m:degHide m:val="on"/>
                            <m:ctrlPr>
                              <a:rPr lang="zh-CN" altLang="zh-CN" sz="1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800" b="1" i="1" kern="100">
                                <a:latin typeface="Cambria Math" panose="02040503050406030204" pitchFamily="18" charset="0"/>
                              </a:rPr>
                              <m:t>𝟐𝟒</m:t>
                            </m:r>
                          </m:e>
                        </m:rad>
                      </m:num>
                      <m:den>
                        <m:r>
                          <a:rPr lang="en-US" altLang="zh-CN" sz="1800" b="1" i="1" kern="10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﹣</a:t>
                </a:r>
                <a:r>
                  <a:rPr lang="en-US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8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zh-CN" altLang="zh-CN" sz="1800" b="1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800" b="1" i="1" kern="10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zh-CN" sz="1800" b="1" i="1" kern="10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rad>
                  </m:oMath>
                </a14:m>
                <a:r>
                  <a:rPr lang="zh-CN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_____</a:t>
                </a:r>
                <a:r>
                  <a:rPr lang="zh-CN" altLang="zh-CN" sz="18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8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968F72C8-162A-4A6C-92FF-109E64E232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875" y="2584922"/>
                <a:ext cx="3418115" cy="656013"/>
              </a:xfrm>
              <a:prstGeom prst="rect">
                <a:avLst/>
              </a:prstGeom>
              <a:blipFill>
                <a:blip r:embed="rId7"/>
                <a:stretch>
                  <a:fillRect l="-1607" r="-1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634BB1B-77A5-49E5-95BF-69291DA94729}"/>
                  </a:ext>
                </a:extLst>
              </p:cNvPr>
              <p:cNvSpPr/>
              <p:nvPr/>
            </p:nvSpPr>
            <p:spPr>
              <a:xfrm>
                <a:off x="1224204" y="3095599"/>
                <a:ext cx="4572000" cy="16380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原式＝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5×2</m:t>
                        </m:r>
                        <m:rad>
                          <m:radPr>
                            <m:degHide m:val="on"/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−3×</m:t>
                    </m:r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zh-CN" altLang="zh-CN" sz="1400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634BB1B-77A5-49E5-95BF-69291DA947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204" y="3095599"/>
                <a:ext cx="4572000" cy="1638077"/>
              </a:xfrm>
              <a:prstGeom prst="rect">
                <a:avLst/>
              </a:prstGeom>
              <a:blipFill>
                <a:blip r:embed="rId8"/>
                <a:stretch>
                  <a:fillRect l="-400" b="-18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E2109077-81B3-4878-B608-8730E83A0BAF}"/>
                  </a:ext>
                </a:extLst>
              </p:cNvPr>
              <p:cNvSpPr/>
              <p:nvPr/>
            </p:nvSpPr>
            <p:spPr>
              <a:xfrm>
                <a:off x="996875" y="4620453"/>
                <a:ext cx="7715475" cy="900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</a:t>
                </a:r>
                <a:r>
                  <a:rPr lang="zh-CN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．（</a:t>
                </a:r>
                <a:r>
                  <a:rPr lang="en-US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2019·</a:t>
                </a:r>
                <a:r>
                  <a:rPr lang="zh-CN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四川戴氏教育集团广元总校初二期中）最简二次根式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rad>
                  </m:oMath>
                </a14:m>
                <a:r>
                  <a:rPr lang="zh-CN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b="1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1600" b="1" i="1" kern="10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zh-CN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可以合并，则</a:t>
                </a:r>
                <a14:m>
                  <m:oMath xmlns:m="http://schemas.openxmlformats.org/officeDocument/2006/math">
                    <m:r>
                      <a:rPr lang="en-US" altLang="zh-CN" sz="1600" b="1" i="1" kern="10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1600" b="1" i="1" kern="1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_____________</a:t>
                </a:r>
                <a:r>
                  <a:rPr lang="zh-CN" altLang="zh-CN" sz="1600" b="1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6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E2109077-81B3-4878-B608-8730E83A0B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875" y="4620453"/>
                <a:ext cx="7715475" cy="900631"/>
              </a:xfrm>
              <a:prstGeom prst="rect">
                <a:avLst/>
              </a:prstGeom>
              <a:blipFill>
                <a:blip r:embed="rId9"/>
                <a:stretch>
                  <a:fillRect l="-474" b="-6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4663379-6BE3-4DE5-B537-3BB44DED0114}"/>
                  </a:ext>
                </a:extLst>
              </p:cNvPr>
              <p:cNvSpPr/>
              <p:nvPr/>
            </p:nvSpPr>
            <p:spPr>
              <a:xfrm>
                <a:off x="1170415" y="5486267"/>
                <a:ext cx="6817659" cy="1092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∵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最简二次根式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17−2</m:t>
                        </m:r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可以合并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3x-8=17-2x</a:t>
                </a:r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x=5</a:t>
                </a:r>
                <a:r>
                  <a:rPr lang="zh-CN" altLang="en-US" sz="1400" kern="1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故答案为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</a:t>
                </a:r>
                <a:endParaRPr lang="zh-CN" altLang="zh-CN" sz="1400" kern="100" dirty="0"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4663379-6BE3-4DE5-B537-3BB44DED01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5486267"/>
                <a:ext cx="6817659" cy="1092222"/>
              </a:xfrm>
              <a:prstGeom prst="rect">
                <a:avLst/>
              </a:prstGeom>
              <a:blipFill>
                <a:blip r:embed="rId10"/>
                <a:stretch>
                  <a:fillRect l="-268" b="-44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8685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5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>
            <a:extLst>
              <a:ext uri="{FF2B5EF4-FFF2-40B4-BE49-F238E27FC236}">
                <a16:creationId xmlns:a16="http://schemas.microsoft.com/office/drawing/2014/main" id="{E4B82E44-3629-4C14-8D0E-08F3FE934EFD}"/>
              </a:ext>
            </a:extLst>
          </p:cNvPr>
          <p:cNvGrpSpPr/>
          <p:nvPr/>
        </p:nvGrpSpPr>
        <p:grpSpPr>
          <a:xfrm flipH="1">
            <a:off x="0" y="-11113"/>
            <a:ext cx="12192000" cy="6880226"/>
            <a:chOff x="0" y="-11113"/>
            <a:chExt cx="12192000" cy="6880226"/>
          </a:xfrm>
        </p:grpSpPr>
        <p:pic>
          <p:nvPicPr>
            <p:cNvPr id="34" name="Picture 2" descr="读书，读书，学习">
              <a:extLst>
                <a:ext uri="{FF2B5EF4-FFF2-40B4-BE49-F238E27FC236}">
                  <a16:creationId xmlns:a16="http://schemas.microsoft.com/office/drawing/2014/main" id="{20AAB29D-CB62-4F42-BF4F-97351C2554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864"/>
            <a:stretch/>
          </p:blipFill>
          <p:spPr bwMode="auto">
            <a:xfrm>
              <a:off x="0" y="-11113"/>
              <a:ext cx="1871660" cy="6880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读书，读书，学习">
              <a:extLst>
                <a:ext uri="{FF2B5EF4-FFF2-40B4-BE49-F238E27FC236}">
                  <a16:creationId xmlns:a16="http://schemas.microsoft.com/office/drawing/2014/main" id="{580B03D2-64AD-4BA6-8EB5-9F9D4C8486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0" y="-11113"/>
              <a:ext cx="10320340" cy="6880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Rectangle 84">
            <a:extLst>
              <a:ext uri="{FF2B5EF4-FFF2-40B4-BE49-F238E27FC236}">
                <a16:creationId xmlns:a16="http://schemas.microsoft.com/office/drawing/2014/main" id="{8F74C72D-C1B9-4CFD-8F92-DFA5F570A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781" y="-11113"/>
            <a:ext cx="6634048" cy="6881813"/>
          </a:xfrm>
          <a:prstGeom prst="rect">
            <a:avLst/>
          </a:prstGeom>
          <a:solidFill>
            <a:srgbClr val="FFD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DC5D2148-B393-4C22-84D1-4F66D3B06ACB}"/>
              </a:ext>
            </a:extLst>
          </p:cNvPr>
          <p:cNvGrpSpPr/>
          <p:nvPr/>
        </p:nvGrpSpPr>
        <p:grpSpPr>
          <a:xfrm>
            <a:off x="5444462" y="1659129"/>
            <a:ext cx="5909338" cy="1344152"/>
            <a:chOff x="4865892" y="1070507"/>
            <a:chExt cx="5909338" cy="1344152"/>
          </a:xfrm>
        </p:grpSpPr>
        <p:sp>
          <p:nvSpPr>
            <p:cNvPr id="50" name="文本框 38">
              <a:extLst>
                <a:ext uri="{FF2B5EF4-FFF2-40B4-BE49-F238E27FC236}">
                  <a16:creationId xmlns:a16="http://schemas.microsoft.com/office/drawing/2014/main" id="{5F720FE3-54CE-468F-96A9-6DAE77D91083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6743238" y="1617432"/>
              <a:ext cx="4031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理解同类二次根式概念</a:t>
              </a:r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336BDAAD-83D8-4A85-A10E-F316DC70910F}"/>
                </a:ext>
              </a:extLst>
            </p:cNvPr>
            <p:cNvGrpSpPr/>
            <p:nvPr/>
          </p:nvGrpSpPr>
          <p:grpSpPr>
            <a:xfrm>
              <a:off x="4865892" y="1070507"/>
              <a:ext cx="1709415" cy="1344152"/>
              <a:chOff x="4681990" y="1383077"/>
              <a:chExt cx="1709415" cy="1344152"/>
            </a:xfrm>
          </p:grpSpPr>
          <p:sp>
            <p:nvSpPr>
              <p:cNvPr id="53" name="矩形: 圆角 52">
                <a:extLst>
                  <a:ext uri="{FF2B5EF4-FFF2-40B4-BE49-F238E27FC236}">
                    <a16:creationId xmlns:a16="http://schemas.microsoft.com/office/drawing/2014/main" id="{484ABB7B-1C72-439E-9655-98918E3A6B22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4" name="文本框 38">
                <a:extLst>
                  <a:ext uri="{FF2B5EF4-FFF2-40B4-BE49-F238E27FC236}">
                    <a16:creationId xmlns:a16="http://schemas.microsoft.com/office/drawing/2014/main" id="{D746922E-38BD-4BE0-84CD-B4753E4666DD}"/>
                  </a:ext>
                </a:extLst>
              </p:cNvPr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5768064" y="1904941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55" name="图片 54">
                <a:extLst>
                  <a:ext uri="{FF2B5EF4-FFF2-40B4-BE49-F238E27FC236}">
                    <a16:creationId xmlns:a16="http://schemas.microsoft.com/office/drawing/2014/main" id="{FE66B01E-9FC8-47F4-BB49-46F5EC2755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681990" y="1383077"/>
                <a:ext cx="1344152" cy="1344152"/>
              </a:xfrm>
              <a:prstGeom prst="rect">
                <a:avLst/>
              </a:prstGeom>
            </p:spPr>
          </p:pic>
        </p:grp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F5EA3962-D364-48F7-A431-1F578AD45C73}"/>
              </a:ext>
            </a:extLst>
          </p:cNvPr>
          <p:cNvGrpSpPr/>
          <p:nvPr/>
        </p:nvGrpSpPr>
        <p:grpSpPr>
          <a:xfrm>
            <a:off x="5444462" y="3223896"/>
            <a:ext cx="6416220" cy="1344152"/>
            <a:chOff x="4865892" y="1070507"/>
            <a:chExt cx="6416220" cy="1344152"/>
          </a:xfrm>
        </p:grpSpPr>
        <p:sp>
          <p:nvSpPr>
            <p:cNvPr id="60" name="文本框 38">
              <a:extLst>
                <a:ext uri="{FF2B5EF4-FFF2-40B4-BE49-F238E27FC236}">
                  <a16:creationId xmlns:a16="http://schemas.microsoft.com/office/drawing/2014/main" id="{259F64E7-3FAE-41FA-94FE-B2931ABDB432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6743237" y="1612991"/>
              <a:ext cx="45388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二次根式加减法步骤</a:t>
              </a:r>
            </a:p>
          </p:txBody>
        </p: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CC2C39D9-8830-49DC-8549-B163A9D97ABB}"/>
                </a:ext>
              </a:extLst>
            </p:cNvPr>
            <p:cNvGrpSpPr/>
            <p:nvPr/>
          </p:nvGrpSpPr>
          <p:grpSpPr>
            <a:xfrm>
              <a:off x="4865892" y="1070507"/>
              <a:ext cx="1709415" cy="1344152"/>
              <a:chOff x="4681990" y="1383077"/>
              <a:chExt cx="1709415" cy="1344152"/>
            </a:xfrm>
          </p:grpSpPr>
          <p:sp>
            <p:nvSpPr>
              <p:cNvPr id="62" name="矩形: 圆角 61">
                <a:extLst>
                  <a:ext uri="{FF2B5EF4-FFF2-40B4-BE49-F238E27FC236}">
                    <a16:creationId xmlns:a16="http://schemas.microsoft.com/office/drawing/2014/main" id="{9253A590-282A-4613-ABFB-FC76EAA7C958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3" name="文本框 38">
                <a:extLst>
                  <a:ext uri="{FF2B5EF4-FFF2-40B4-BE49-F238E27FC236}">
                    <a16:creationId xmlns:a16="http://schemas.microsoft.com/office/drawing/2014/main" id="{1EAA942D-B460-499A-8CD5-F41244793FFD}"/>
                  </a:ext>
                </a:extLst>
              </p:cNvPr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5768064" y="1904941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64" name="图片 63">
                <a:extLst>
                  <a:ext uri="{FF2B5EF4-FFF2-40B4-BE49-F238E27FC236}">
                    <a16:creationId xmlns:a16="http://schemas.microsoft.com/office/drawing/2014/main" id="{8F0DF0EB-5BD9-4FF4-ABAD-8648164EB9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681990" y="1383077"/>
                <a:ext cx="1344152" cy="1344152"/>
              </a:xfrm>
              <a:prstGeom prst="rect">
                <a:avLst/>
              </a:prstGeom>
            </p:spPr>
          </p:pic>
        </p:grp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E6E94879-DE8F-4852-916D-3E093174F2AC}"/>
              </a:ext>
            </a:extLst>
          </p:cNvPr>
          <p:cNvGrpSpPr/>
          <p:nvPr/>
        </p:nvGrpSpPr>
        <p:grpSpPr>
          <a:xfrm>
            <a:off x="5444462" y="4788663"/>
            <a:ext cx="5909338" cy="1344152"/>
            <a:chOff x="4865892" y="1070507"/>
            <a:chExt cx="5909338" cy="1344152"/>
          </a:xfrm>
        </p:grpSpPr>
        <p:sp>
          <p:nvSpPr>
            <p:cNvPr id="66" name="文本框 38">
              <a:extLst>
                <a:ext uri="{FF2B5EF4-FFF2-40B4-BE49-F238E27FC236}">
                  <a16:creationId xmlns:a16="http://schemas.microsoft.com/office/drawing/2014/main" id="{E1C6AD8F-0BD4-4181-8C64-DD8391E45718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6743238" y="1598382"/>
              <a:ext cx="4031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熟练进行二次根式加减法运算</a:t>
              </a:r>
            </a:p>
          </p:txBody>
        </p: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404C3F6E-D9AC-49BD-AD08-C397A6153E45}"/>
                </a:ext>
              </a:extLst>
            </p:cNvPr>
            <p:cNvGrpSpPr/>
            <p:nvPr/>
          </p:nvGrpSpPr>
          <p:grpSpPr>
            <a:xfrm>
              <a:off x="4865892" y="1070507"/>
              <a:ext cx="1709415" cy="1344152"/>
              <a:chOff x="4681990" y="1383077"/>
              <a:chExt cx="1709415" cy="1344152"/>
            </a:xfrm>
          </p:grpSpPr>
          <p:sp>
            <p:nvSpPr>
              <p:cNvPr id="77" name="矩形: 圆角 76">
                <a:extLst>
                  <a:ext uri="{FF2B5EF4-FFF2-40B4-BE49-F238E27FC236}">
                    <a16:creationId xmlns:a16="http://schemas.microsoft.com/office/drawing/2014/main" id="{C6DDB17A-4A9F-4B84-B356-68B02E7DE36F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8" name="文本框 38">
                <a:extLst>
                  <a:ext uri="{FF2B5EF4-FFF2-40B4-BE49-F238E27FC236}">
                    <a16:creationId xmlns:a16="http://schemas.microsoft.com/office/drawing/2014/main" id="{FEE889C1-0553-40F4-B651-C2B90C89F7C4}"/>
                  </a:ext>
                </a:extLst>
              </p:cNvPr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768064" y="1904941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03</a:t>
                </a:r>
                <a:endPara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79" name="图片 78">
                <a:extLst>
                  <a:ext uri="{FF2B5EF4-FFF2-40B4-BE49-F238E27FC236}">
                    <a16:creationId xmlns:a16="http://schemas.microsoft.com/office/drawing/2014/main" id="{71E92215-05ED-429B-9F5F-3E0653D6A0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681990" y="1383077"/>
                <a:ext cx="1344152" cy="1344152"/>
              </a:xfrm>
              <a:prstGeom prst="rect">
                <a:avLst/>
              </a:prstGeom>
            </p:spPr>
          </p:pic>
        </p:grpSp>
      </p:grpSp>
      <p:sp>
        <p:nvSpPr>
          <p:cNvPr id="36" name="矩形 35">
            <a:extLst>
              <a:ext uri="{FF2B5EF4-FFF2-40B4-BE49-F238E27FC236}">
                <a16:creationId xmlns:a16="http://schemas.microsoft.com/office/drawing/2014/main" id="{A723ECF1-D008-45EC-B4B2-BE7A57AB1AF3}"/>
              </a:ext>
            </a:extLst>
          </p:cNvPr>
          <p:cNvSpPr/>
          <p:nvPr/>
        </p:nvSpPr>
        <p:spPr>
          <a:xfrm>
            <a:off x="187649" y="179150"/>
            <a:ext cx="11816821" cy="6510308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37" name="文本框 38">
            <a:extLst>
              <a:ext uri="{FF2B5EF4-FFF2-40B4-BE49-F238E27FC236}">
                <a16:creationId xmlns:a16="http://schemas.microsoft.com/office/drawing/2014/main" id="{56E72815-B956-43A4-9E0F-DDDD2BA310A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282420" y="676866"/>
            <a:ext cx="302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课后回顾</a:t>
            </a:r>
          </a:p>
        </p:txBody>
      </p:sp>
    </p:spTree>
    <p:extLst>
      <p:ext uri="{BB962C8B-B14F-4D97-AF65-F5344CB8AC3E}">
        <p14:creationId xmlns:p14="http://schemas.microsoft.com/office/powerpoint/2010/main" val="191487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读书，读书，学习">
            <a:extLst>
              <a:ext uri="{FF2B5EF4-FFF2-40B4-BE49-F238E27FC236}">
                <a16:creationId xmlns:a16="http://schemas.microsoft.com/office/drawing/2014/main" id="{24612E68-7E28-4918-AE1A-FA15B21FA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64"/>
          <a:stretch/>
        </p:blipFill>
        <p:spPr bwMode="auto">
          <a:xfrm>
            <a:off x="0" y="-11113"/>
            <a:ext cx="187166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读书，读书，学习">
            <a:extLst>
              <a:ext uri="{FF2B5EF4-FFF2-40B4-BE49-F238E27FC236}">
                <a16:creationId xmlns:a16="http://schemas.microsoft.com/office/drawing/2014/main" id="{886FD7CF-C4C3-412D-A29E-490421324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0" y="-11113"/>
            <a:ext cx="1032034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4">
            <a:extLst>
              <a:ext uri="{FF2B5EF4-FFF2-40B4-BE49-F238E27FC236}">
                <a16:creationId xmlns:a16="http://schemas.microsoft.com/office/drawing/2014/main" id="{242EAD60-D1AC-46F8-8D7F-4BDE7E7B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79" y="-11113"/>
            <a:ext cx="5526681" cy="6881813"/>
          </a:xfrm>
          <a:prstGeom prst="rect">
            <a:avLst/>
          </a:prstGeom>
          <a:solidFill>
            <a:srgbClr val="FFD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sp>
        <p:nvSpPr>
          <p:cNvPr id="111" name="Shape 40">
            <a:extLst>
              <a:ext uri="{FF2B5EF4-FFF2-40B4-BE49-F238E27FC236}">
                <a16:creationId xmlns:a16="http://schemas.microsoft.com/office/drawing/2014/main" id="{B94F7ED4-4EBF-4F90-B096-94DEC153B8D6}"/>
              </a:ext>
            </a:extLst>
          </p:cNvPr>
          <p:cNvSpPr/>
          <p:nvPr/>
        </p:nvSpPr>
        <p:spPr>
          <a:xfrm>
            <a:off x="897244" y="4321527"/>
            <a:ext cx="4565494" cy="338554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主讲人：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xippt 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人教版 数学八年级下册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D87B7ECF-0C68-4FC8-BC47-3257E9662A4A}"/>
              </a:ext>
            </a:extLst>
          </p:cNvPr>
          <p:cNvSpPr/>
          <p:nvPr/>
        </p:nvSpPr>
        <p:spPr>
          <a:xfrm>
            <a:off x="868216" y="2230389"/>
            <a:ext cx="5257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第十六章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06</a:t>
            </a: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节   二次根式</a:t>
            </a: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E391834A-106F-40C6-AF74-9B3293232701}"/>
              </a:ext>
            </a:extLst>
          </p:cNvPr>
          <p:cNvSpPr/>
          <p:nvPr/>
        </p:nvSpPr>
        <p:spPr>
          <a:xfrm>
            <a:off x="810160" y="2917724"/>
            <a:ext cx="5115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谢谢同学倾听！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45E57A04-8892-406A-B186-E2F9FC270CC4}"/>
              </a:ext>
            </a:extLst>
          </p:cNvPr>
          <p:cNvCxnSpPr>
            <a:cxnSpLocks/>
          </p:cNvCxnSpPr>
          <p:nvPr/>
        </p:nvCxnSpPr>
        <p:spPr>
          <a:xfrm>
            <a:off x="940786" y="4089166"/>
            <a:ext cx="473415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3E37D36A-90B8-4FF7-A7AB-78D4E62D260D}"/>
              </a:ext>
            </a:extLst>
          </p:cNvPr>
          <p:cNvSpPr/>
          <p:nvPr/>
        </p:nvSpPr>
        <p:spPr>
          <a:xfrm>
            <a:off x="187649" y="179150"/>
            <a:ext cx="11816821" cy="6510308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3253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>
            <a:extLst>
              <a:ext uri="{FF2B5EF4-FFF2-40B4-BE49-F238E27FC236}">
                <a16:creationId xmlns:a16="http://schemas.microsoft.com/office/drawing/2014/main" id="{03F80BD7-A864-4CAB-A91E-6D1D08D9643D}"/>
              </a:ext>
            </a:extLst>
          </p:cNvPr>
          <p:cNvGrpSpPr/>
          <p:nvPr/>
        </p:nvGrpSpPr>
        <p:grpSpPr>
          <a:xfrm flipH="1">
            <a:off x="0" y="-11113"/>
            <a:ext cx="12192000" cy="6880226"/>
            <a:chOff x="0" y="-11113"/>
            <a:chExt cx="12192000" cy="6880226"/>
          </a:xfrm>
        </p:grpSpPr>
        <p:pic>
          <p:nvPicPr>
            <p:cNvPr id="50" name="Picture 2" descr="读书，读书，学习">
              <a:extLst>
                <a:ext uri="{FF2B5EF4-FFF2-40B4-BE49-F238E27FC236}">
                  <a16:creationId xmlns:a16="http://schemas.microsoft.com/office/drawing/2014/main" id="{8CD6FA32-553F-49BD-B4A1-56B93C88A2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864"/>
            <a:stretch/>
          </p:blipFill>
          <p:spPr bwMode="auto">
            <a:xfrm>
              <a:off x="0" y="-11113"/>
              <a:ext cx="1871660" cy="6880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读书，读书，学习">
              <a:extLst>
                <a:ext uri="{FF2B5EF4-FFF2-40B4-BE49-F238E27FC236}">
                  <a16:creationId xmlns:a16="http://schemas.microsoft.com/office/drawing/2014/main" id="{5D828F68-6BCA-4550-82DF-3A27442FD9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0" y="-11113"/>
              <a:ext cx="10320340" cy="6880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Rectangle 84">
            <a:extLst>
              <a:ext uri="{FF2B5EF4-FFF2-40B4-BE49-F238E27FC236}">
                <a16:creationId xmlns:a16="http://schemas.microsoft.com/office/drawing/2014/main" id="{8F74C72D-C1B9-4CFD-8F92-DFA5F570A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781" y="-11113"/>
            <a:ext cx="6634048" cy="6881813"/>
          </a:xfrm>
          <a:prstGeom prst="rect">
            <a:avLst/>
          </a:prstGeom>
          <a:solidFill>
            <a:srgbClr val="FFD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0817D37E-C892-486F-9C11-8010C89DB7CD}"/>
              </a:ext>
            </a:extLst>
          </p:cNvPr>
          <p:cNvGrpSpPr/>
          <p:nvPr/>
        </p:nvGrpSpPr>
        <p:grpSpPr>
          <a:xfrm>
            <a:off x="5767756" y="1732503"/>
            <a:ext cx="5540639" cy="1422765"/>
            <a:chOff x="5243091" y="1396648"/>
            <a:chExt cx="5540639" cy="1422765"/>
          </a:xfrm>
        </p:grpSpPr>
        <p:sp>
          <p:nvSpPr>
            <p:cNvPr id="89" name="文本框 38">
              <a:extLst>
                <a:ext uri="{FF2B5EF4-FFF2-40B4-BE49-F238E27FC236}">
                  <a16:creationId xmlns:a16="http://schemas.microsoft.com/office/drawing/2014/main" id="{597413A2-78E3-4AB2-B81A-A178718C62D8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6969641" y="1506274"/>
              <a:ext cx="1705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90" name="矩形 89">
              <a:extLst>
                <a:ext uri="{FF2B5EF4-FFF2-40B4-BE49-F238E27FC236}">
                  <a16:creationId xmlns:a16="http://schemas.microsoft.com/office/drawing/2014/main" id="{A265D6E7-6ADC-45EC-9586-4B7FF8C7F28A}"/>
                </a:ext>
              </a:extLst>
            </p:cNvPr>
            <p:cNvSpPr/>
            <p:nvPr/>
          </p:nvSpPr>
          <p:spPr>
            <a:xfrm>
              <a:off x="8313710" y="1726292"/>
              <a:ext cx="2368042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7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LEARNING OBJECTIVES</a:t>
              </a: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51491C9B-1E29-40E4-9B72-6420CAC7F96E}"/>
                </a:ext>
              </a:extLst>
            </p:cNvPr>
            <p:cNvGrpSpPr/>
            <p:nvPr/>
          </p:nvGrpSpPr>
          <p:grpSpPr>
            <a:xfrm>
              <a:off x="5243091" y="1396648"/>
              <a:ext cx="1699684" cy="1324690"/>
              <a:chOff x="5243091" y="1396648"/>
              <a:chExt cx="1699684" cy="1324690"/>
            </a:xfrm>
          </p:grpSpPr>
          <p:sp>
            <p:nvSpPr>
              <p:cNvPr id="57" name="矩形: 圆角 56">
                <a:extLst>
                  <a:ext uri="{FF2B5EF4-FFF2-40B4-BE49-F238E27FC236}">
                    <a16:creationId xmlns:a16="http://schemas.microsoft.com/office/drawing/2014/main" id="{1B02D818-6825-43CE-812F-6FFD6780F6B3}"/>
                  </a:ext>
                </a:extLst>
              </p:cNvPr>
              <p:cNvSpPr/>
              <p:nvPr/>
            </p:nvSpPr>
            <p:spPr>
              <a:xfrm>
                <a:off x="5952251" y="190878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文本框 38">
                <a:extLst>
                  <a:ext uri="{FF2B5EF4-FFF2-40B4-BE49-F238E27FC236}">
                    <a16:creationId xmlns:a16="http://schemas.microsoft.com/office/drawing/2014/main" id="{9C35552E-DF6A-4FAB-9E3A-8325A76713AD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6319434" y="1908781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88" name="图片 87">
                <a:extLst>
                  <a:ext uri="{FF2B5EF4-FFF2-40B4-BE49-F238E27FC236}">
                    <a16:creationId xmlns:a16="http://schemas.microsoft.com/office/drawing/2014/main" id="{02472B0A-CA82-491B-84A4-3F9EA98F85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5243091" y="1396648"/>
                <a:ext cx="1324690" cy="1324690"/>
              </a:xfrm>
              <a:prstGeom prst="rect">
                <a:avLst/>
              </a:prstGeom>
            </p:spPr>
          </p:pic>
        </p:grp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05FDEAC-6482-469B-BA37-6FD5CC48D765}"/>
                </a:ext>
              </a:extLst>
            </p:cNvPr>
            <p:cNvSpPr/>
            <p:nvPr/>
          </p:nvSpPr>
          <p:spPr>
            <a:xfrm>
              <a:off x="7000569" y="1924809"/>
              <a:ext cx="3783161" cy="894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2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、了解同类二次根式的意义。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2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、能熟练进行二次根式的加减运算。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3</a:t>
              </a:r>
              <a:r>
                <a:rPr lang="zh-CN" altLang="en-US" sz="12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、在探索中培养学生分析、转化、归纳、总结的能力。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3EB0BD2-FEBB-4C42-BE7E-8B2C9842F155}"/>
              </a:ext>
            </a:extLst>
          </p:cNvPr>
          <p:cNvGrpSpPr/>
          <p:nvPr/>
        </p:nvGrpSpPr>
        <p:grpSpPr>
          <a:xfrm>
            <a:off x="5767756" y="3256070"/>
            <a:ext cx="5357103" cy="1324690"/>
            <a:chOff x="5243091" y="2772147"/>
            <a:chExt cx="5357103" cy="1324690"/>
          </a:xfrm>
        </p:grpSpPr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83C78E03-F413-4655-BCB1-0704D5B56040}"/>
                </a:ext>
              </a:extLst>
            </p:cNvPr>
            <p:cNvGrpSpPr/>
            <p:nvPr/>
          </p:nvGrpSpPr>
          <p:grpSpPr>
            <a:xfrm>
              <a:off x="7020330" y="3082543"/>
              <a:ext cx="3102514" cy="461665"/>
              <a:chOff x="9650039" y="892924"/>
              <a:chExt cx="2762497" cy="411069"/>
            </a:xfrm>
          </p:grpSpPr>
          <p:sp>
            <p:nvSpPr>
              <p:cNvPr id="98" name="文本框 38">
                <a:extLst>
                  <a:ext uri="{FF2B5EF4-FFF2-40B4-BE49-F238E27FC236}">
                    <a16:creationId xmlns:a16="http://schemas.microsoft.com/office/drawing/2014/main" id="{D6267581-B9AF-4983-BEC1-1993A8B907AB}"/>
                  </a:ext>
                </a:extLst>
              </p:cNvPr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9650039" y="892924"/>
                <a:ext cx="1518843" cy="411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240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重点</a:t>
                </a: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CE619FDB-AD02-40B9-8018-6BE90FACF72A}"/>
                  </a:ext>
                </a:extLst>
              </p:cNvPr>
              <p:cNvSpPr/>
              <p:nvPr/>
            </p:nvSpPr>
            <p:spPr>
              <a:xfrm>
                <a:off x="10304018" y="1087460"/>
                <a:ext cx="2108518" cy="178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700" dirty="0">
                    <a:solidFill>
                      <a:sysClr val="windowText" lastClr="000000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A KEY</a:t>
                </a:r>
              </a:p>
            </p:txBody>
          </p:sp>
        </p:grpSp>
        <p:sp>
          <p:nvSpPr>
            <p:cNvPr id="95" name="矩形: 圆角 94">
              <a:extLst>
                <a:ext uri="{FF2B5EF4-FFF2-40B4-BE49-F238E27FC236}">
                  <a16:creationId xmlns:a16="http://schemas.microsoft.com/office/drawing/2014/main" id="{F99A7817-7EBD-4DA2-98C8-1D8C1B9A1D25}"/>
                </a:ext>
              </a:extLst>
            </p:cNvPr>
            <p:cNvSpPr/>
            <p:nvPr/>
          </p:nvSpPr>
          <p:spPr>
            <a:xfrm>
              <a:off x="5978475" y="3311540"/>
              <a:ext cx="980398" cy="450233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CFC69DEC-D4F3-4807-B50E-5ADFF86E3237}"/>
                </a:ext>
              </a:extLst>
            </p:cNvPr>
            <p:cNvSpPr/>
            <p:nvPr/>
          </p:nvSpPr>
          <p:spPr>
            <a:xfrm>
              <a:off x="7051259" y="3501078"/>
              <a:ext cx="3548935" cy="381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二次根式加减法的运算。</a:t>
              </a: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5DB10A4B-7CDC-45A0-BF05-522B738A3396}"/>
                </a:ext>
              </a:extLst>
            </p:cNvPr>
            <p:cNvGrpSpPr/>
            <p:nvPr/>
          </p:nvGrpSpPr>
          <p:grpSpPr>
            <a:xfrm>
              <a:off x="5243091" y="2772147"/>
              <a:ext cx="1699684" cy="1324690"/>
              <a:chOff x="5243091" y="1396648"/>
              <a:chExt cx="1699684" cy="1324690"/>
            </a:xfrm>
          </p:grpSpPr>
          <p:sp>
            <p:nvSpPr>
              <p:cNvPr id="43" name="矩形: 圆角 42">
                <a:extLst>
                  <a:ext uri="{FF2B5EF4-FFF2-40B4-BE49-F238E27FC236}">
                    <a16:creationId xmlns:a16="http://schemas.microsoft.com/office/drawing/2014/main" id="{8FE592A0-7452-494F-A8E1-FF8489E8FA41}"/>
                  </a:ext>
                </a:extLst>
              </p:cNvPr>
              <p:cNvSpPr/>
              <p:nvPr/>
            </p:nvSpPr>
            <p:spPr>
              <a:xfrm>
                <a:off x="5952251" y="190878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文本框 38">
                <a:extLst>
                  <a:ext uri="{FF2B5EF4-FFF2-40B4-BE49-F238E27FC236}">
                    <a16:creationId xmlns:a16="http://schemas.microsoft.com/office/drawing/2014/main" id="{A5592816-4456-4D6C-BD0F-95434253EB04}"/>
                  </a:ext>
                </a:extLst>
              </p:cNvPr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6319434" y="1908781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45" name="图片 44">
                <a:extLst>
                  <a:ext uri="{FF2B5EF4-FFF2-40B4-BE49-F238E27FC236}">
                    <a16:creationId xmlns:a16="http://schemas.microsoft.com/office/drawing/2014/main" id="{6D44C3A6-3E60-42A5-968A-CB52B16D04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5243091" y="1396648"/>
                <a:ext cx="1324690" cy="1324690"/>
              </a:xfrm>
              <a:prstGeom prst="rect">
                <a:avLst/>
              </a:prstGeom>
            </p:spPr>
          </p:pic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B995C00-08B1-429F-840A-20F435FCF6DE}"/>
              </a:ext>
            </a:extLst>
          </p:cNvPr>
          <p:cNvGrpSpPr/>
          <p:nvPr/>
        </p:nvGrpSpPr>
        <p:grpSpPr>
          <a:xfrm>
            <a:off x="5767756" y="4547870"/>
            <a:ext cx="5540639" cy="1324690"/>
            <a:chOff x="5243091" y="4212015"/>
            <a:chExt cx="5540639" cy="1324690"/>
          </a:xfrm>
        </p:grpSpPr>
        <p:grpSp>
          <p:nvGrpSpPr>
            <p:cNvPr id="101" name="组合 100">
              <a:extLst>
                <a:ext uri="{FF2B5EF4-FFF2-40B4-BE49-F238E27FC236}">
                  <a16:creationId xmlns:a16="http://schemas.microsoft.com/office/drawing/2014/main" id="{3015B40B-FF77-4832-A055-D9FC482006A3}"/>
                </a:ext>
              </a:extLst>
            </p:cNvPr>
            <p:cNvGrpSpPr/>
            <p:nvPr/>
          </p:nvGrpSpPr>
          <p:grpSpPr>
            <a:xfrm>
              <a:off x="7007649" y="4555853"/>
              <a:ext cx="1940208" cy="461665"/>
              <a:chOff x="9650040" y="880720"/>
              <a:chExt cx="1727573" cy="411069"/>
            </a:xfrm>
          </p:grpSpPr>
          <p:sp>
            <p:nvSpPr>
              <p:cNvPr id="107" name="文本框 38">
                <a:extLst>
                  <a:ext uri="{FF2B5EF4-FFF2-40B4-BE49-F238E27FC236}">
                    <a16:creationId xmlns:a16="http://schemas.microsoft.com/office/drawing/2014/main" id="{1F7AAD86-02D1-4471-ABED-F1ACDD6D928E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650040" y="880720"/>
                <a:ext cx="1518843" cy="411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240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难点</a:t>
                </a:r>
              </a:p>
            </p:txBody>
          </p:sp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257E3AA3-4D22-4DC4-AEB0-FE31E4C8A254}"/>
                  </a:ext>
                </a:extLst>
              </p:cNvPr>
              <p:cNvSpPr/>
              <p:nvPr/>
            </p:nvSpPr>
            <p:spPr>
              <a:xfrm>
                <a:off x="10304018" y="1075256"/>
                <a:ext cx="1073595" cy="178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700" dirty="0">
                    <a:solidFill>
                      <a:sysClr val="windowText" lastClr="000000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DIFFICULTY</a:t>
                </a:r>
              </a:p>
            </p:txBody>
          </p:sp>
        </p:grp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17F6A871-FE0B-4AD2-9921-DAA6051813AF}"/>
                </a:ext>
              </a:extLst>
            </p:cNvPr>
            <p:cNvSpPr/>
            <p:nvPr/>
          </p:nvSpPr>
          <p:spPr>
            <a:xfrm>
              <a:off x="7038580" y="4974388"/>
              <a:ext cx="3745150" cy="380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熟练进行二次根式加减法的运算。 </a:t>
              </a: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1ABDE1F2-D79D-420B-87F3-43D5B8BEE6BB}"/>
                </a:ext>
              </a:extLst>
            </p:cNvPr>
            <p:cNvGrpSpPr/>
            <p:nvPr/>
          </p:nvGrpSpPr>
          <p:grpSpPr>
            <a:xfrm>
              <a:off x="5243091" y="4212015"/>
              <a:ext cx="1699684" cy="1324690"/>
              <a:chOff x="5243091" y="1396648"/>
              <a:chExt cx="1699684" cy="1324690"/>
            </a:xfrm>
          </p:grpSpPr>
          <p:sp>
            <p:nvSpPr>
              <p:cNvPr id="47" name="矩形: 圆角 46">
                <a:extLst>
                  <a:ext uri="{FF2B5EF4-FFF2-40B4-BE49-F238E27FC236}">
                    <a16:creationId xmlns:a16="http://schemas.microsoft.com/office/drawing/2014/main" id="{D96307D9-BC62-42B7-B31A-D91DF15D4A83}"/>
                  </a:ext>
                </a:extLst>
              </p:cNvPr>
              <p:cNvSpPr/>
              <p:nvPr/>
            </p:nvSpPr>
            <p:spPr>
              <a:xfrm>
                <a:off x="5952251" y="190878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文本框 38">
                <a:extLst>
                  <a:ext uri="{FF2B5EF4-FFF2-40B4-BE49-F238E27FC236}">
                    <a16:creationId xmlns:a16="http://schemas.microsoft.com/office/drawing/2014/main" id="{140C8ECB-DFAC-439E-8703-DDB940158D0B}"/>
                  </a:ext>
                </a:extLst>
              </p:cNvPr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6319434" y="1908781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03</a:t>
                </a:r>
                <a:endParaRPr lang="zh-CN" altLang="en-US" sz="200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58" name="图片 57">
                <a:extLst>
                  <a:ext uri="{FF2B5EF4-FFF2-40B4-BE49-F238E27FC236}">
                    <a16:creationId xmlns:a16="http://schemas.microsoft.com/office/drawing/2014/main" id="{549E0EF6-D240-4E62-A9A2-F40AE6322C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5243091" y="1396648"/>
                <a:ext cx="1324690" cy="1324690"/>
              </a:xfrm>
              <a:prstGeom prst="rect">
                <a:avLst/>
              </a:prstGeom>
            </p:spPr>
          </p:pic>
        </p:grpSp>
      </p:grpSp>
      <p:sp>
        <p:nvSpPr>
          <p:cNvPr id="54" name="矩形 53">
            <a:extLst>
              <a:ext uri="{FF2B5EF4-FFF2-40B4-BE49-F238E27FC236}">
                <a16:creationId xmlns:a16="http://schemas.microsoft.com/office/drawing/2014/main" id="{892BB8AC-6A6B-4E2A-BBBB-50A2C46296C9}"/>
              </a:ext>
            </a:extLst>
          </p:cNvPr>
          <p:cNvSpPr/>
          <p:nvPr/>
        </p:nvSpPr>
        <p:spPr>
          <a:xfrm>
            <a:off x="187649" y="179150"/>
            <a:ext cx="11816821" cy="6510308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4E84F437-306C-45FD-8395-6DCBA9955C67}"/>
              </a:ext>
            </a:extLst>
          </p:cNvPr>
          <p:cNvSpPr txBox="1"/>
          <p:nvPr/>
        </p:nvSpPr>
        <p:spPr>
          <a:xfrm>
            <a:off x="5956720" y="711243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3944881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读书，读书，学习">
            <a:extLst>
              <a:ext uri="{FF2B5EF4-FFF2-40B4-BE49-F238E27FC236}">
                <a16:creationId xmlns:a16="http://schemas.microsoft.com/office/drawing/2014/main" id="{A4E6A8F3-3AD2-4989-B903-B88AB2D939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64"/>
          <a:stretch/>
        </p:blipFill>
        <p:spPr bwMode="auto">
          <a:xfrm>
            <a:off x="0" y="-11113"/>
            <a:ext cx="187166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读书，读书，学习">
            <a:extLst>
              <a:ext uri="{FF2B5EF4-FFF2-40B4-BE49-F238E27FC236}">
                <a16:creationId xmlns:a16="http://schemas.microsoft.com/office/drawing/2014/main" id="{52433E6E-71E3-4E31-BDA2-850120CDD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0" y="-11113"/>
            <a:ext cx="1032034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84">
            <a:extLst>
              <a:ext uri="{FF2B5EF4-FFF2-40B4-BE49-F238E27FC236}">
                <a16:creationId xmlns:a16="http://schemas.microsoft.com/office/drawing/2014/main" id="{2CA70E3B-EC11-4481-96B8-66FBD237D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197" y="-11113"/>
            <a:ext cx="4635446" cy="6881813"/>
          </a:xfrm>
          <a:prstGeom prst="rect">
            <a:avLst/>
          </a:prstGeom>
          <a:solidFill>
            <a:srgbClr val="FFD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D87B7ECF-0C68-4FC8-BC47-3257E9662A4A}"/>
              </a:ext>
            </a:extLst>
          </p:cNvPr>
          <p:cNvSpPr/>
          <p:nvPr/>
        </p:nvSpPr>
        <p:spPr>
          <a:xfrm>
            <a:off x="1398614" y="2419091"/>
            <a:ext cx="2496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sz="1800">
                <a:solidFill>
                  <a:srgbClr val="000000"/>
                </a:solidFill>
              </a:defRPr>
            </a:pP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 01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E391834A-106F-40C6-AF74-9B3293232701}"/>
              </a:ext>
            </a:extLst>
          </p:cNvPr>
          <p:cNvSpPr/>
          <p:nvPr/>
        </p:nvSpPr>
        <p:spPr>
          <a:xfrm>
            <a:off x="1340558" y="3108149"/>
            <a:ext cx="3670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学习目标</a:t>
            </a: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F411F48C-C54D-4E94-984D-AD174EAB12E8}"/>
              </a:ext>
            </a:extLst>
          </p:cNvPr>
          <p:cNvCxnSpPr>
            <a:cxnSpLocks/>
          </p:cNvCxnSpPr>
          <p:nvPr/>
        </p:nvCxnSpPr>
        <p:spPr>
          <a:xfrm>
            <a:off x="1460533" y="4455064"/>
            <a:ext cx="3644867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68329A00-6E76-4F81-AA1E-385E374BC608}"/>
              </a:ext>
            </a:extLst>
          </p:cNvPr>
          <p:cNvSpPr/>
          <p:nvPr/>
        </p:nvSpPr>
        <p:spPr>
          <a:xfrm>
            <a:off x="187649" y="179150"/>
            <a:ext cx="11816821" cy="6510308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055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合并同类项知识点回顾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609100EB-A091-46A2-A048-F06AAC9EDB32}"/>
              </a:ext>
            </a:extLst>
          </p:cNvPr>
          <p:cNvSpPr/>
          <p:nvPr/>
        </p:nvSpPr>
        <p:spPr>
          <a:xfrm>
            <a:off x="1567462" y="1608567"/>
            <a:ext cx="2249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ln w="635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合并同类项概念：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A43A9E2-7783-44DB-84DA-AE9383EC2CDC}"/>
              </a:ext>
            </a:extLst>
          </p:cNvPr>
          <p:cNvSpPr/>
          <p:nvPr/>
        </p:nvSpPr>
        <p:spPr>
          <a:xfrm>
            <a:off x="1567462" y="3178454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ln w="635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合并同类项注意事项：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FBAB7CD-F3A2-43BE-82D2-BD76FD28E622}"/>
              </a:ext>
            </a:extLst>
          </p:cNvPr>
          <p:cNvSpPr txBox="1"/>
          <p:nvPr/>
        </p:nvSpPr>
        <p:spPr>
          <a:xfrm>
            <a:off x="1567462" y="3556638"/>
            <a:ext cx="8540885" cy="967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合并同类项后，所得项的系数是合并前各同类项的系数的和。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合并同类项后，字母连同它的指数不变。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529B3DC-EE28-4685-B62E-CF3C409420B6}"/>
              </a:ext>
            </a:extLst>
          </p:cNvPr>
          <p:cNvSpPr/>
          <p:nvPr/>
        </p:nvSpPr>
        <p:spPr>
          <a:xfrm>
            <a:off x="3640451" y="1495047"/>
            <a:ext cx="7456174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运用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加法交换律、结合律以及乘法对于加法的分配律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，可以把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多项式中的同类项合并成一项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，叫做合并同类项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0510460-F372-4AFC-B7D5-88C7ABCA62A1}"/>
              </a:ext>
            </a:extLst>
          </p:cNvPr>
          <p:cNvSpPr/>
          <p:nvPr/>
        </p:nvSpPr>
        <p:spPr>
          <a:xfrm>
            <a:off x="1567462" y="5031286"/>
            <a:ext cx="2137124" cy="12748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ln w="635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练一练：</a:t>
            </a:r>
            <a:endParaRPr lang="en-US" altLang="zh-CN" sz="2000" b="1" dirty="0">
              <a:ln w="635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ln w="635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2x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-6x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+5x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 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endParaRPr lang="en-US" altLang="zh-CN" sz="2000" dirty="0">
              <a:ln w="635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ln w="635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3a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-4a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+a</a:t>
            </a:r>
            <a:r>
              <a:rPr lang="en-US" altLang="zh-CN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 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B4A5237-38AC-433F-A051-6F2CB4967919}"/>
              </a:ext>
            </a:extLst>
          </p:cNvPr>
          <p:cNvSpPr/>
          <p:nvPr/>
        </p:nvSpPr>
        <p:spPr>
          <a:xfrm>
            <a:off x="3668133" y="5409543"/>
            <a:ext cx="46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000" b="1" baseline="30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 </a:t>
            </a:r>
            <a:endParaRPr lang="zh-CN" altLang="en-US" sz="20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084F2BD-69F9-43BF-A9ED-943743DA3CE8}"/>
              </a:ext>
            </a:extLst>
          </p:cNvPr>
          <p:cNvSpPr/>
          <p:nvPr/>
        </p:nvSpPr>
        <p:spPr>
          <a:xfrm>
            <a:off x="3640451" y="5887920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-a</a:t>
            </a:r>
            <a:r>
              <a:rPr lang="en-US" altLang="zh-CN" b="1" baseline="30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zh-CN" altLang="en-US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9386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情景思考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B7AA5B19-0FA5-4351-A8F6-ADC05B67E8C2}"/>
              </a:ext>
            </a:extLst>
          </p:cNvPr>
          <p:cNvSpPr/>
          <p:nvPr/>
        </p:nvSpPr>
        <p:spPr>
          <a:xfrm>
            <a:off x="1444226" y="1526472"/>
            <a:ext cx="9634664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spcBef>
                <a:spcPct val="50000"/>
              </a:spcBef>
            </a:pP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现有一块长7.5dm、宽5dm的木板，能否采用如图的方式，在这块木板上截出两个分别是8dm</a:t>
            </a:r>
            <a:r>
              <a:rPr lang="zh-CN" altLang="zh-CN" sz="20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和18dm</a:t>
            </a:r>
            <a:r>
              <a:rPr lang="zh-CN" altLang="zh-CN" sz="20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的正方形木板？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6A3727A-1F82-4166-8BFC-BC4079E8FEFB}"/>
              </a:ext>
            </a:extLst>
          </p:cNvPr>
          <p:cNvGrpSpPr/>
          <p:nvPr/>
        </p:nvGrpSpPr>
        <p:grpSpPr>
          <a:xfrm>
            <a:off x="1366323" y="3088959"/>
            <a:ext cx="3946701" cy="2651860"/>
            <a:chOff x="4612726" y="2311400"/>
            <a:chExt cx="4423324" cy="2819400"/>
          </a:xfrm>
        </p:grpSpPr>
        <p:sp>
          <p:nvSpPr>
            <p:cNvPr id="11" name="Rectangle 3" descr="编织物">
              <a:extLst>
                <a:ext uri="{FF2B5EF4-FFF2-40B4-BE49-F238E27FC236}">
                  <a16:creationId xmlns:a16="http://schemas.microsoft.com/office/drawing/2014/main" id="{D86B9221-B55B-44AD-B892-C07D89B9E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0" y="2844800"/>
              <a:ext cx="3429000" cy="228600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Line 6">
              <a:extLst>
                <a:ext uri="{FF2B5EF4-FFF2-40B4-BE49-F238E27FC236}">
                  <a16:creationId xmlns:a16="http://schemas.microsoft.com/office/drawing/2014/main" id="{5D70E4FA-0B5E-454B-A6D3-8D4B1B6FB8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7050" y="2387600"/>
              <a:ext cx="0" cy="381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Line 7">
              <a:extLst>
                <a:ext uri="{FF2B5EF4-FFF2-40B4-BE49-F238E27FC236}">
                  <a16:creationId xmlns:a16="http://schemas.microsoft.com/office/drawing/2014/main" id="{EE0D4EDD-F3A6-44CB-8EDA-371BE20523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36050" y="2387600"/>
              <a:ext cx="0" cy="381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B06AAB1E-3146-4AB0-BE46-9768E0A75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3050" y="2540000"/>
              <a:ext cx="11430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BE490746-FABC-460E-B132-588E88E37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250" y="2311400"/>
              <a:ext cx="1295400" cy="49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7.5dm</a:t>
              </a: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0114D3FB-D2CE-4878-A14D-E9EA84B3B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7050" y="2540000"/>
              <a:ext cx="11430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F88DA2D0-BA93-48E7-A8B9-4D28AB279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9850" y="2844800"/>
              <a:ext cx="4572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B5E68E07-3CE7-4150-A625-E216463097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9850" y="5130800"/>
              <a:ext cx="4572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DF1797F2-DA23-4945-B1AE-9DA2E1A91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450" y="4064000"/>
              <a:ext cx="0" cy="1066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Line 14">
              <a:extLst>
                <a:ext uri="{FF2B5EF4-FFF2-40B4-BE49-F238E27FC236}">
                  <a16:creationId xmlns:a16="http://schemas.microsoft.com/office/drawing/2014/main" id="{E41CD0D5-252A-4CFF-ADE3-9DC855141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8450" y="2844800"/>
              <a:ext cx="0" cy="762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Text Box 15">
              <a:extLst>
                <a:ext uri="{FF2B5EF4-FFF2-40B4-BE49-F238E27FC236}">
                  <a16:creationId xmlns:a16="http://schemas.microsoft.com/office/drawing/2014/main" id="{34F813FD-4185-45EE-9E95-DE8AE6B43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726" y="3535068"/>
              <a:ext cx="1230461" cy="49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5dm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07D3A67-2BB5-4C26-BD32-56219F4910DF}"/>
              </a:ext>
            </a:extLst>
          </p:cNvPr>
          <p:cNvGrpSpPr/>
          <p:nvPr/>
        </p:nvGrpSpPr>
        <p:grpSpPr>
          <a:xfrm>
            <a:off x="2545887" y="4057415"/>
            <a:ext cx="2782374" cy="1683404"/>
            <a:chOff x="1233600" y="2377516"/>
            <a:chExt cx="1814591" cy="1097872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1043266D-9005-4041-996A-E83FEF89816A}"/>
                </a:ext>
              </a:extLst>
            </p:cNvPr>
            <p:cNvSpPr/>
            <p:nvPr/>
          </p:nvSpPr>
          <p:spPr>
            <a:xfrm>
              <a:off x="1233600" y="2758669"/>
              <a:ext cx="716719" cy="716719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A398849-18F9-4FEC-8401-92C0413DA5C1}"/>
                </a:ext>
              </a:extLst>
            </p:cNvPr>
            <p:cNvSpPr/>
            <p:nvPr/>
          </p:nvSpPr>
          <p:spPr>
            <a:xfrm>
              <a:off x="1950319" y="2377516"/>
              <a:ext cx="1097872" cy="1097872"/>
            </a:xfrm>
            <a:prstGeom prst="rect">
              <a:avLst/>
            </a:prstGeom>
            <a:solidFill>
              <a:srgbClr val="004646">
                <a:lumMod val="50000"/>
                <a:lumOff val="50000"/>
              </a:srgbClr>
            </a:solidFill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12A19B0B-0FDA-48DA-A0D3-45BA91B8FE16}"/>
              </a:ext>
            </a:extLst>
          </p:cNvPr>
          <p:cNvSpPr/>
          <p:nvPr/>
        </p:nvSpPr>
        <p:spPr>
          <a:xfrm>
            <a:off x="6009634" y="2989060"/>
            <a:ext cx="5069258" cy="2790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分析：</a:t>
            </a:r>
            <a:endParaRPr lang="en-US" altLang="zh-CN" sz="20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）根据题意，截出的两个正方形边长分别为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_________.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如果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原木板可以截出这两个正方形，</a:t>
            </a:r>
            <a:endParaRPr lang="en-US" altLang="zh-CN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那么截的正方形的边长与原木板的长、宽的关系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__________________________.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7653B72E-37BB-4BF9-ACDD-C4D96363E453}"/>
                  </a:ext>
                </a:extLst>
              </p:cNvPr>
              <p:cNvSpPr txBox="1"/>
              <p:nvPr/>
            </p:nvSpPr>
            <p:spPr>
              <a:xfrm>
                <a:off x="7959316" y="3765219"/>
                <a:ext cx="584947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16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zh-CN" altLang="en-US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zh-CN" altLang="en-US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7653B72E-37BB-4BF9-ACDD-C4D96363E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316" y="3765219"/>
                <a:ext cx="584947" cy="3676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5EF3DA8B-EB7F-409E-9784-42C11E7D8EB5}"/>
                  </a:ext>
                </a:extLst>
              </p:cNvPr>
              <p:cNvSpPr txBox="1"/>
              <p:nvPr/>
            </p:nvSpPr>
            <p:spPr>
              <a:xfrm>
                <a:off x="6620585" y="3765220"/>
                <a:ext cx="584947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zh-CN" altLang="en-US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5EF3DA8B-EB7F-409E-9784-42C11E7D8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585" y="3765220"/>
                <a:ext cx="584947" cy="3676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703D72B2-A297-4BE0-A112-B83E450D47A4}"/>
                  </a:ext>
                </a:extLst>
              </p:cNvPr>
              <p:cNvSpPr txBox="1"/>
              <p:nvPr/>
            </p:nvSpPr>
            <p:spPr>
              <a:xfrm>
                <a:off x="6620585" y="5307026"/>
                <a:ext cx="42813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r>
                      <a:rPr lang="zh-CN" alt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大正方形的</m:t>
                    </m:r>
                    <m:r>
                      <a:rPr lang="zh-CN" alt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边长</m:t>
                    </m:r>
                    <m:r>
                      <a:rPr lang="zh-CN" altLang="en-US" sz="16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5,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16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两</m:t>
                    </m:r>
                    <m:r>
                      <a:rPr lang="zh-CN" altLang="en-US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正方</m:t>
                    </m:r>
                    <m:r>
                      <a:rPr lang="zh-CN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形</m:t>
                    </m:r>
                    <m:r>
                      <a:rPr lang="zh-CN" altLang="en-US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边长</m:t>
                    </m:r>
                    <m:r>
                      <a:rPr lang="zh-CN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sz="16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16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7.5</m:t>
                    </m:r>
                  </m:oMath>
                </a14:m>
                <a:endParaRPr lang="zh-CN" altLang="en-US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703D72B2-A297-4BE0-A112-B83E450D4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585" y="5307026"/>
                <a:ext cx="4281386" cy="338554"/>
              </a:xfrm>
              <a:prstGeom prst="rect">
                <a:avLst/>
              </a:prstGeom>
              <a:blipFill>
                <a:blip r:embed="rId8"/>
                <a:stretch>
                  <a:fillRect l="-285" t="-3636" b="-254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8110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情景思考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F4701782-C132-4B8B-AA80-CC066FD4F95E}"/>
              </a:ext>
            </a:extLst>
          </p:cNvPr>
          <p:cNvSpPr/>
          <p:nvPr/>
        </p:nvSpPr>
        <p:spPr>
          <a:xfrm>
            <a:off x="1587906" y="1467299"/>
            <a:ext cx="9016187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spcBef>
                <a:spcPct val="50000"/>
              </a:spcBef>
            </a:pP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现有一块长7.5dm、宽5dm的木板，能否采用如图的方式，在这块木板上截出两个分别是8dm</a:t>
            </a:r>
            <a:r>
              <a:rPr lang="zh-CN" altLang="zh-CN" sz="20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和18dm</a:t>
            </a:r>
            <a:r>
              <a:rPr lang="zh-CN" altLang="zh-CN" sz="20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的正方形木板？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8DAC98CC-4E99-4B25-A8F8-76F7AFACB8A0}"/>
              </a:ext>
            </a:extLst>
          </p:cNvPr>
          <p:cNvGrpSpPr/>
          <p:nvPr/>
        </p:nvGrpSpPr>
        <p:grpSpPr>
          <a:xfrm>
            <a:off x="1137464" y="3258585"/>
            <a:ext cx="3946701" cy="2651860"/>
            <a:chOff x="4612726" y="2311400"/>
            <a:chExt cx="4423324" cy="2819400"/>
          </a:xfrm>
        </p:grpSpPr>
        <p:sp>
          <p:nvSpPr>
            <p:cNvPr id="11" name="Rectangle 3" descr="编织物">
              <a:extLst>
                <a:ext uri="{FF2B5EF4-FFF2-40B4-BE49-F238E27FC236}">
                  <a16:creationId xmlns:a16="http://schemas.microsoft.com/office/drawing/2014/main" id="{7CA9A1D3-6538-418F-80DA-1B4BFF0E3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0" y="2844800"/>
              <a:ext cx="3429000" cy="228600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Line 6">
              <a:extLst>
                <a:ext uri="{FF2B5EF4-FFF2-40B4-BE49-F238E27FC236}">
                  <a16:creationId xmlns:a16="http://schemas.microsoft.com/office/drawing/2014/main" id="{20D591C4-6E1C-43A8-B5BA-5AB86A0ACB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7050" y="2387600"/>
              <a:ext cx="0" cy="381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Line 7">
              <a:extLst>
                <a:ext uri="{FF2B5EF4-FFF2-40B4-BE49-F238E27FC236}">
                  <a16:creationId xmlns:a16="http://schemas.microsoft.com/office/drawing/2014/main" id="{E7A9D32E-902A-4258-B66C-EEF92D163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36050" y="2387600"/>
              <a:ext cx="0" cy="381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DC6F7DE9-73E2-42F6-8AA4-D864800D5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3050" y="2540000"/>
              <a:ext cx="11430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A68403B1-1970-472F-ADC4-3AC9D27B8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250" y="2311400"/>
              <a:ext cx="1295400" cy="49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7.5dm</a:t>
              </a: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FC6A4E39-278A-4E04-8CD5-3B6788C795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7050" y="2540000"/>
              <a:ext cx="11430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87E00D2B-7410-45D1-BA9C-8BFB1DE6C6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9850" y="2844800"/>
              <a:ext cx="4572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2E7A689B-8BA8-4A49-B0C9-038B723F29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9850" y="5130800"/>
              <a:ext cx="45720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C6404D5E-E6B4-46F9-92F5-A8029132E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450" y="4064000"/>
              <a:ext cx="0" cy="1066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Line 14">
              <a:extLst>
                <a:ext uri="{FF2B5EF4-FFF2-40B4-BE49-F238E27FC236}">
                  <a16:creationId xmlns:a16="http://schemas.microsoft.com/office/drawing/2014/main" id="{6A5B78FD-E1B5-4D21-A4B4-AB5F6BC0F2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8450" y="2844800"/>
              <a:ext cx="0" cy="762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Text Box 15">
              <a:extLst>
                <a:ext uri="{FF2B5EF4-FFF2-40B4-BE49-F238E27FC236}">
                  <a16:creationId xmlns:a16="http://schemas.microsoft.com/office/drawing/2014/main" id="{76DF0608-14E5-4EA8-A56E-B3275C867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726" y="3535068"/>
              <a:ext cx="1230461" cy="49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5dm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6452A75-B7CF-4768-8F4E-75D9FBD056E6}"/>
              </a:ext>
            </a:extLst>
          </p:cNvPr>
          <p:cNvGrpSpPr/>
          <p:nvPr/>
        </p:nvGrpSpPr>
        <p:grpSpPr>
          <a:xfrm>
            <a:off x="2317028" y="4227041"/>
            <a:ext cx="2782374" cy="1683404"/>
            <a:chOff x="1233600" y="2377516"/>
            <a:chExt cx="1814591" cy="1097872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7BDE93A1-554B-4B8C-A8BB-9FFBD7ACCF46}"/>
                </a:ext>
              </a:extLst>
            </p:cNvPr>
            <p:cNvSpPr/>
            <p:nvPr/>
          </p:nvSpPr>
          <p:spPr>
            <a:xfrm>
              <a:off x="1233600" y="2758669"/>
              <a:ext cx="716719" cy="716719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3B98769A-6005-488C-84C1-EF5870B515DE}"/>
                </a:ext>
              </a:extLst>
            </p:cNvPr>
            <p:cNvSpPr/>
            <p:nvPr/>
          </p:nvSpPr>
          <p:spPr>
            <a:xfrm>
              <a:off x="1950319" y="2377516"/>
              <a:ext cx="1097872" cy="1097872"/>
            </a:xfrm>
            <a:prstGeom prst="rect">
              <a:avLst/>
            </a:prstGeom>
            <a:solidFill>
              <a:srgbClr val="004646">
                <a:lumMod val="50000"/>
                <a:lumOff val="50000"/>
              </a:srgbClr>
            </a:solidFill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837BD9D4-1786-41B5-88B8-1E11AEE8961C}"/>
              </a:ext>
            </a:extLst>
          </p:cNvPr>
          <p:cNvSpPr/>
          <p:nvPr/>
        </p:nvSpPr>
        <p:spPr>
          <a:xfrm>
            <a:off x="5743508" y="3237282"/>
            <a:ext cx="4379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现在我们比较√</a:t>
            </a:r>
            <a:r>
              <a:rPr lang="en-US" altLang="zh-CN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18 </a:t>
            </a:r>
            <a:r>
              <a:rPr lang="zh-CN" altLang="en-US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5, (√8+√18)</a:t>
            </a:r>
            <a:r>
              <a:rPr lang="zh-CN" altLang="en-US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7.5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5C608C9-2DFA-4027-A339-31158A2F0772}"/>
              </a:ext>
            </a:extLst>
          </p:cNvPr>
          <p:cNvSpPr/>
          <p:nvPr/>
        </p:nvSpPr>
        <p:spPr>
          <a:xfrm>
            <a:off x="5743508" y="3706447"/>
            <a:ext cx="339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√</a:t>
            </a:r>
            <a:r>
              <a:rPr lang="en-US" altLang="zh-CN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18−5= 3√2 - 5&lt;0 ,</a:t>
            </a:r>
            <a:r>
              <a:rPr lang="zh-CN" altLang="en-US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故宽符合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6862031-E332-49B9-90F1-47D2CA181D3F}"/>
              </a:ext>
            </a:extLst>
          </p:cNvPr>
          <p:cNvSpPr/>
          <p:nvPr/>
        </p:nvSpPr>
        <p:spPr>
          <a:xfrm>
            <a:off x="5743508" y="4075779"/>
            <a:ext cx="5000689" cy="194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(√8+√18)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=2√2+3√(2 )   </a:t>
            </a:r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（由于被开方数相同，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                              可以利用分配律进行合并）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=(2+3)√2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 5√2≈7.07"&lt;7.5,</a:t>
            </a:r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</a:t>
            </a: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" </a:t>
            </a:r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长</a:t>
            </a: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"</a:t>
            </a:r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符合</a:t>
            </a:r>
            <a:r>
              <a:rPr lang="en-US" altLang="zh-CN" sz="1600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"</a:t>
            </a:r>
            <a:endParaRPr lang="zh-CN" altLang="en-US" sz="1600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2201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二次根式加减的方法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7CB39A02-FEFC-4E3F-A510-A1D590F1335D}"/>
              </a:ext>
            </a:extLst>
          </p:cNvPr>
          <p:cNvGrpSpPr/>
          <p:nvPr/>
        </p:nvGrpSpPr>
        <p:grpSpPr>
          <a:xfrm>
            <a:off x="1432395" y="1576534"/>
            <a:ext cx="9680974" cy="1362075"/>
            <a:chOff x="1375795" y="1576534"/>
            <a:chExt cx="9680974" cy="1362075"/>
          </a:xfrm>
        </p:grpSpPr>
        <p:sp>
          <p:nvSpPr>
            <p:cNvPr id="2" name="矩形: 圆角 1">
              <a:extLst>
                <a:ext uri="{FF2B5EF4-FFF2-40B4-BE49-F238E27FC236}">
                  <a16:creationId xmlns:a16="http://schemas.microsoft.com/office/drawing/2014/main" id="{3A6E2D26-B27B-479F-A9AB-72435DD2AE62}"/>
                </a:ext>
              </a:extLst>
            </p:cNvPr>
            <p:cNvSpPr/>
            <p:nvPr/>
          </p:nvSpPr>
          <p:spPr>
            <a:xfrm>
              <a:off x="1375795" y="1576534"/>
              <a:ext cx="9680974" cy="1362075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6DD95395-990B-4295-8A7C-ABEFF056E8A2}"/>
                </a:ext>
              </a:extLst>
            </p:cNvPr>
            <p:cNvSpPr txBox="1"/>
            <p:nvPr/>
          </p:nvSpPr>
          <p:spPr>
            <a:xfrm>
              <a:off x="1653262" y="1776093"/>
              <a:ext cx="9126041" cy="962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同类二次根式的概念：几个二次根式化为</a:t>
              </a:r>
              <a:r>
                <a:rPr lang="zh-CN" altLang="en-US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最简二次根式</a:t>
              </a: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后，若</a:t>
              </a:r>
              <a:r>
                <a:rPr lang="zh-CN" altLang="en-US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被开方数相同</a:t>
              </a: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，则这几个二次根式就叫做</a:t>
              </a:r>
              <a:r>
                <a:rPr lang="zh-CN" altLang="en-US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同类二次根式</a:t>
              </a: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。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EA769D9A-DEBF-4927-B405-9B0D4B26AD99}"/>
              </a:ext>
            </a:extLst>
          </p:cNvPr>
          <p:cNvGrpSpPr/>
          <p:nvPr/>
        </p:nvGrpSpPr>
        <p:grpSpPr>
          <a:xfrm>
            <a:off x="1432395" y="3153654"/>
            <a:ext cx="9680974" cy="1575450"/>
            <a:chOff x="1375795" y="3113364"/>
            <a:chExt cx="9680974" cy="1575450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CC6DF20-E496-4C50-8804-2FD1BA52B99A}"/>
                </a:ext>
              </a:extLst>
            </p:cNvPr>
            <p:cNvSpPr txBox="1"/>
            <p:nvPr/>
          </p:nvSpPr>
          <p:spPr>
            <a:xfrm>
              <a:off x="1653262" y="3186278"/>
              <a:ext cx="9126041" cy="14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二次根式加减的方法：二次根式加减时，可以先将二次根式化为</a:t>
              </a:r>
              <a:r>
                <a:rPr lang="zh-CN" altLang="en-US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最简二次根式</a:t>
              </a: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，再将</a:t>
              </a:r>
              <a:r>
                <a:rPr lang="zh-CN" altLang="en-US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同类二次根式</a:t>
              </a: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进行合并。</a:t>
              </a:r>
              <a:endPara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defTabSz="685800">
                <a:lnSpc>
                  <a:spcPct val="150000"/>
                </a:lnSpc>
              </a:pPr>
              <a:r>
                <a:rPr lang="zh-CN" altLang="en-US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（口诀：一化二找三合并）</a:t>
              </a:r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72D6896A-DD50-4324-8789-5F97AB5CB7A8}"/>
                </a:ext>
              </a:extLst>
            </p:cNvPr>
            <p:cNvSpPr/>
            <p:nvPr/>
          </p:nvSpPr>
          <p:spPr>
            <a:xfrm>
              <a:off x="1375795" y="3113364"/>
              <a:ext cx="9680974" cy="1575450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EB9BB9C2-EB62-4E02-A756-5E261F9F1A56}"/>
              </a:ext>
            </a:extLst>
          </p:cNvPr>
          <p:cNvGrpSpPr/>
          <p:nvPr/>
        </p:nvGrpSpPr>
        <p:grpSpPr>
          <a:xfrm>
            <a:off x="1432395" y="4944148"/>
            <a:ext cx="9680974" cy="1362075"/>
            <a:chOff x="1488995" y="4944148"/>
            <a:chExt cx="9680974" cy="136207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EB335E4-DFAA-491B-B9A6-D555A757923C}"/>
                </a:ext>
              </a:extLst>
            </p:cNvPr>
            <p:cNvSpPr/>
            <p:nvPr/>
          </p:nvSpPr>
          <p:spPr>
            <a:xfrm>
              <a:off x="1766462" y="5141655"/>
              <a:ext cx="9126041" cy="967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en-US" altLang="zh-CN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【</a:t>
              </a:r>
              <a:r>
                <a:rPr lang="zh-CN" altLang="zh-CN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注意</a:t>
              </a:r>
              <a:r>
                <a:rPr lang="en-US" altLang="zh-CN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】</a:t>
              </a:r>
              <a:r>
                <a:rPr lang="zh-CN" altLang="zh-CN" sz="2000" b="1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对被开方数相同的二次根式进行合并，</a:t>
              </a:r>
              <a:r>
                <a:rPr lang="zh-CN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实质是</a:t>
              </a:r>
              <a:r>
                <a:rPr lang="zh-CN" altLang="zh-CN" sz="2000" b="1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对被开方数相同的二次根式的</a:t>
              </a:r>
              <a:r>
                <a:rPr lang="zh-CN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系数进行合并</a:t>
              </a:r>
              <a:r>
                <a:rPr lang="zh-CN" altLang="zh-CN" sz="2000" b="1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。</a:t>
              </a:r>
              <a:endPara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C398385C-3A7B-4C03-9B9B-DF449500BEDC}"/>
                </a:ext>
              </a:extLst>
            </p:cNvPr>
            <p:cNvSpPr/>
            <p:nvPr/>
          </p:nvSpPr>
          <p:spPr>
            <a:xfrm>
              <a:off x="1488995" y="4944148"/>
              <a:ext cx="9680974" cy="1362075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7354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读书，读书，学习">
            <a:extLst>
              <a:ext uri="{FF2B5EF4-FFF2-40B4-BE49-F238E27FC236}">
                <a16:creationId xmlns:a16="http://schemas.microsoft.com/office/drawing/2014/main" id="{750F00FF-A788-484E-917F-057D87FF7F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64"/>
          <a:stretch/>
        </p:blipFill>
        <p:spPr bwMode="auto">
          <a:xfrm>
            <a:off x="0" y="-11113"/>
            <a:ext cx="187166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读书，读书，学习">
            <a:extLst>
              <a:ext uri="{FF2B5EF4-FFF2-40B4-BE49-F238E27FC236}">
                <a16:creationId xmlns:a16="http://schemas.microsoft.com/office/drawing/2014/main" id="{8BD48C4C-15EE-4191-B7EA-C77EF1D6E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0" y="-11113"/>
            <a:ext cx="1032034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84">
            <a:extLst>
              <a:ext uri="{FF2B5EF4-FFF2-40B4-BE49-F238E27FC236}">
                <a16:creationId xmlns:a16="http://schemas.microsoft.com/office/drawing/2014/main" id="{2CA70E3B-EC11-4481-96B8-66FBD237D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197" y="-11113"/>
            <a:ext cx="4635446" cy="6881813"/>
          </a:xfrm>
          <a:prstGeom prst="rect">
            <a:avLst/>
          </a:prstGeom>
          <a:solidFill>
            <a:srgbClr val="FFD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D87B7ECF-0C68-4FC8-BC47-3257E9662A4A}"/>
              </a:ext>
            </a:extLst>
          </p:cNvPr>
          <p:cNvSpPr/>
          <p:nvPr/>
        </p:nvSpPr>
        <p:spPr>
          <a:xfrm>
            <a:off x="1398614" y="2419091"/>
            <a:ext cx="2496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sz="1800">
                <a:solidFill>
                  <a:srgbClr val="000000"/>
                </a:solidFill>
              </a:defRPr>
            </a:pP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 02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E391834A-106F-40C6-AF74-9B3293232701}"/>
              </a:ext>
            </a:extLst>
          </p:cNvPr>
          <p:cNvSpPr/>
          <p:nvPr/>
        </p:nvSpPr>
        <p:spPr>
          <a:xfrm>
            <a:off x="1340558" y="3108149"/>
            <a:ext cx="3670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练一练</a:t>
            </a: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F411F48C-C54D-4E94-984D-AD174EAB12E8}"/>
              </a:ext>
            </a:extLst>
          </p:cNvPr>
          <p:cNvCxnSpPr>
            <a:cxnSpLocks/>
          </p:cNvCxnSpPr>
          <p:nvPr/>
        </p:nvCxnSpPr>
        <p:spPr>
          <a:xfrm>
            <a:off x="1460533" y="4455064"/>
            <a:ext cx="3644867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ECB3A039-E55C-451A-A4B0-3BEC618BE47C}"/>
              </a:ext>
            </a:extLst>
          </p:cNvPr>
          <p:cNvSpPr/>
          <p:nvPr/>
        </p:nvSpPr>
        <p:spPr>
          <a:xfrm>
            <a:off x="187649" y="179150"/>
            <a:ext cx="11816821" cy="6510308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800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2AC1D792-A22D-44F9-870A-6FFD3B77750C}"/>
              </a:ext>
            </a:extLst>
          </p:cNvPr>
          <p:cNvGrpSpPr/>
          <p:nvPr/>
        </p:nvGrpSpPr>
        <p:grpSpPr>
          <a:xfrm>
            <a:off x="306714" y="217753"/>
            <a:ext cx="6621987" cy="1137512"/>
            <a:chOff x="611701" y="260323"/>
            <a:chExt cx="6621987" cy="1137512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AEA848-8F62-404E-989D-84D61B95FFC9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4849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1E400C79-13AE-42C5-B54C-70D66D7AA5CA}"/>
                </a:ext>
              </a:extLst>
            </p:cNvPr>
            <p:cNvGrpSpPr/>
            <p:nvPr/>
          </p:nvGrpSpPr>
          <p:grpSpPr>
            <a:xfrm>
              <a:off x="611701" y="260323"/>
              <a:ext cx="1569406" cy="1137512"/>
              <a:chOff x="4821999" y="1601593"/>
              <a:chExt cx="1569406" cy="1137512"/>
            </a:xfrm>
          </p:grpSpPr>
          <p:sp>
            <p:nvSpPr>
              <p:cNvPr id="18" name="矩形: 圆角 17">
                <a:extLst>
                  <a:ext uri="{FF2B5EF4-FFF2-40B4-BE49-F238E27FC236}">
                    <a16:creationId xmlns:a16="http://schemas.microsoft.com/office/drawing/2014/main" id="{A45860E6-57B7-4EBC-8111-F8EB0F09735E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" name="文本框 38">
                <a:extLst>
                  <a:ext uri="{FF2B5EF4-FFF2-40B4-BE49-F238E27FC236}">
                    <a16:creationId xmlns:a16="http://schemas.microsoft.com/office/drawing/2014/main" id="{43B8E5B1-2143-415E-936A-17619E0A6403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0" name="图片 19">
                <a:extLst>
                  <a:ext uri="{FF2B5EF4-FFF2-40B4-BE49-F238E27FC236}">
                    <a16:creationId xmlns:a16="http://schemas.microsoft.com/office/drawing/2014/main" id="{5C52F3F7-7F8E-428A-9811-F9D0F2696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821999" y="1601593"/>
                <a:ext cx="1137512" cy="1137512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CC4F57B-6C13-43F8-A824-1F6DF8ECB058}"/>
                  </a:ext>
                </a:extLst>
              </p:cNvPr>
              <p:cNvSpPr txBox="1"/>
              <p:nvPr/>
            </p:nvSpPr>
            <p:spPr>
              <a:xfrm>
                <a:off x="1783920" y="2687036"/>
                <a:ext cx="5868753" cy="2971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</m:rad>
                    <m:r>
                      <a:rPr lang="zh-CN" alt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与</m:t>
                    </m:r>
                    <m:rad>
                      <m:radPr>
                        <m:degHide m:val="on"/>
                        <m:ctrlPr>
                          <a:rPr lang="en-US" altLang="zh-CN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rad>
                  </m:oMath>
                </a14:m>
                <a:endParaRPr lang="en-US" altLang="zh-CN" sz="2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与</m:t>
                    </m:r>
                    <m:rad>
                      <m:radPr>
                        <m:degHide m:val="on"/>
                        <m:ctrlP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endParaRPr lang="en-US" altLang="zh-CN" sz="2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sz="24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与</m:t>
                    </m:r>
                    <m:rad>
                      <m:radPr>
                        <m:degHide m:val="on"/>
                        <m:ctrlP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altLang="zh-CN" sz="2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en-US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24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4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与</m:t>
                    </m:r>
                    <m:rad>
                      <m:radPr>
                        <m:degHide m:val="on"/>
                        <m:ctrlPr>
                          <a:rPr lang="en-US" altLang="zh-CN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sz="24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4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lang="zh-CN" altLang="en-US" sz="2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CC4F57B-6C13-43F8-A824-1F6DF8ECB0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920" y="2687036"/>
                <a:ext cx="5868753" cy="2971904"/>
              </a:xfrm>
              <a:prstGeom prst="rect">
                <a:avLst/>
              </a:prstGeom>
              <a:blipFill>
                <a:blip r:embed="rId5"/>
                <a:stretch>
                  <a:fillRect l="-16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8225FD27-A2D4-4571-AE37-1D0511014C0F}"/>
                  </a:ext>
                </a:extLst>
              </p:cNvPr>
              <p:cNvSpPr/>
              <p:nvPr/>
            </p:nvSpPr>
            <p:spPr>
              <a:xfrm>
                <a:off x="4881420" y="2687621"/>
                <a:ext cx="4265462" cy="742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）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</m:rad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与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rad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的</m:t>
                      </m:r>
                      <m:r>
                        <a:rPr lang="zh-CN" alt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开方数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相同</m:t>
                      </m:r>
                    </m:oMath>
                  </m:oMathPara>
                </a14:m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8225FD27-A2D4-4571-AE37-1D0511014C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20" y="2687621"/>
                <a:ext cx="4265462" cy="742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CE6BAEE-7F70-4281-8B31-C22CCD570957}"/>
                  </a:ext>
                </a:extLst>
              </p:cNvPr>
              <p:cNvSpPr/>
              <p:nvPr/>
            </p:nvSpPr>
            <p:spPr>
              <a:xfrm>
                <a:off x="4881420" y="3559282"/>
                <a:ext cx="5178149" cy="4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）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与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  <m:r>
                        <a:rPr lang="en-US" altLang="zh-CN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的</m:t>
                      </m:r>
                      <m:r>
                        <a:rPr lang="zh-CN" alt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开方数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不相同</m:t>
                      </m:r>
                    </m:oMath>
                  </m:oMathPara>
                </a14:m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CE6BAEE-7F70-4281-8B31-C22CCD570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20" y="3559282"/>
                <a:ext cx="5178149" cy="436402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C7C73321-153A-471B-9569-952419048934}"/>
                  </a:ext>
                </a:extLst>
              </p:cNvPr>
              <p:cNvSpPr/>
              <p:nvPr/>
            </p:nvSpPr>
            <p:spPr>
              <a:xfrm>
                <a:off x="4881420" y="4172988"/>
                <a:ext cx="4931222" cy="476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）</m:t>
                      </m:r>
                      <m:r>
                        <a:rPr lang="en-US" altLang="zh-CN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与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的</m:t>
                      </m:r>
                      <m:r>
                        <a:rPr lang="zh-CN" alt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开方数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相同</m:t>
                      </m:r>
                    </m:oMath>
                  </m:oMathPara>
                </a14:m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C7C73321-153A-471B-9569-952419048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20" y="4172988"/>
                <a:ext cx="4931222" cy="4761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DBA955E-FD34-4B31-9539-3D09F8CCB639}"/>
                  </a:ext>
                </a:extLst>
              </p:cNvPr>
              <p:cNvSpPr/>
              <p:nvPr/>
            </p:nvSpPr>
            <p:spPr>
              <a:xfrm>
                <a:off x="4812669" y="4803317"/>
                <a:ext cx="4873642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）</m:t>
                      </m:r>
                      <m:rad>
                        <m:radPr>
                          <m:degHide m:val="on"/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zh-CN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与</m:t>
                      </m:r>
                      <m:rad>
                        <m:radPr>
                          <m:degHide m:val="on"/>
                          <m:ctrlP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rad>
                      <m:r>
                        <a:rPr lang="en-US" altLang="zh-CN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的</m:t>
                      </m:r>
                      <m:r>
                        <a:rPr lang="zh-CN" alt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开方数</m:t>
                      </m:r>
                      <m:r>
                        <a:rPr lang="zh-CN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相同</m:t>
                      </m:r>
                    </m:oMath>
                  </m:oMathPara>
                </a14:m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DBA955E-FD34-4B31-9539-3D09F8CCB6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69" y="4803317"/>
                <a:ext cx="4873642" cy="10016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81EC8BBF-1AD7-47A1-B890-6F17E15388A6}"/>
              </a:ext>
            </a:extLst>
          </p:cNvPr>
          <p:cNvSpPr/>
          <p:nvPr/>
        </p:nvSpPr>
        <p:spPr>
          <a:xfrm>
            <a:off x="1783920" y="1537701"/>
            <a:ext cx="5314275" cy="5053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判断下列各组二次根式是否是同类二次根式？</a:t>
            </a:r>
            <a:endParaRPr lang="en-US" altLang="zh-CN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3219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1431</Words>
  <Application>Microsoft Office PowerPoint</Application>
  <PresentationFormat>宽屏</PresentationFormat>
  <Paragraphs>175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FandolFang R</vt:lpstr>
      <vt:lpstr>思源黑体 CN Bold</vt:lpstr>
      <vt:lpstr>思源黑体 CN Heavy</vt:lpstr>
      <vt:lpstr>思源黑体 CN Light</vt:lpstr>
      <vt:lpstr>思源黑体 CN Medium</vt:lpstr>
      <vt:lpstr>Arial</vt:lpstr>
      <vt:lpstr>Calibri</vt:lpstr>
      <vt:lpstr>Cambria Math</vt:lpstr>
      <vt:lpstr>Times New Roman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261</cp:revision>
  <dcterms:created xsi:type="dcterms:W3CDTF">2020-03-19T09:30:49Z</dcterms:created>
  <dcterms:modified xsi:type="dcterms:W3CDTF">2021-01-09T09:33:13Z</dcterms:modified>
</cp:coreProperties>
</file>