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.xml" ContentType="application/vnd.openxmlformats-officedocument.presentationml.notesSlide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308" r:id="rId6"/>
    <p:sldId id="309" r:id="rId7"/>
    <p:sldId id="310" r:id="rId8"/>
    <p:sldId id="311" r:id="rId9"/>
    <p:sldId id="312" r:id="rId10"/>
    <p:sldId id="313" r:id="rId11"/>
    <p:sldId id="275" r:id="rId12"/>
    <p:sldId id="267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0" r:id="rId22"/>
    <p:sldId id="289" r:id="rId23"/>
    <p:sldId id="287" r:id="rId24"/>
    <p:sldId id="29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1E00DFC-D699-425F-89A7-B6E6C8536BA5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BD89864-AF4E-4968-9E7E-9F3638A32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9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A-图片 6">
            <a:extLst>
              <a:ext uri="{FF2B5EF4-FFF2-40B4-BE49-F238E27FC236}">
                <a16:creationId xmlns:a16="http://schemas.microsoft.com/office/drawing/2014/main" id="{78FEDD44-DB23-4217-904B-8359C77F6A3C}"/>
              </a:ext>
            </a:extLst>
          </p:cNvPr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4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5.png"/><Relationship Id="rId5" Type="http://schemas.openxmlformats.org/officeDocument/2006/relationships/tags" Target="../tags/tag48.xml"/><Relationship Id="rId10" Type="http://schemas.openxmlformats.org/officeDocument/2006/relationships/image" Target="../media/image13.png"/><Relationship Id="rId4" Type="http://schemas.openxmlformats.org/officeDocument/2006/relationships/tags" Target="../tags/tag47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ABB52E3-E5D9-4041-9FB8-DEEFF43C4365}"/>
              </a:ext>
            </a:extLst>
          </p:cNvPr>
          <p:cNvGrpSpPr/>
          <p:nvPr/>
        </p:nvGrpSpPr>
        <p:grpSpPr>
          <a:xfrm>
            <a:off x="5167930" y="1806468"/>
            <a:ext cx="7111156" cy="2425601"/>
            <a:chOff x="5167930" y="2176843"/>
            <a:chExt cx="7111156" cy="2425601"/>
          </a:xfrm>
        </p:grpSpPr>
        <p:sp>
          <p:nvSpPr>
            <p:cNvPr id="13" name="Shape 40">
              <a:extLst>
                <a:ext uri="{FF2B5EF4-FFF2-40B4-BE49-F238E27FC236}">
                  <a16:creationId xmlns:a16="http://schemas.microsoft.com/office/drawing/2014/main" id="{514DA2E6-D2B5-4744-854D-C6DE97601AFC}"/>
                </a:ext>
              </a:extLst>
            </p:cNvPr>
            <p:cNvSpPr/>
            <p:nvPr/>
          </p:nvSpPr>
          <p:spPr>
            <a:xfrm>
              <a:off x="5236061" y="4263890"/>
              <a:ext cx="4565494" cy="33855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主讲人：</a:t>
              </a:r>
              <a:r>
                <a:rPr lang="en-US" altLang="zh-CN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xippt     </a:t>
              </a:r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95C4A31-7144-4093-ABF4-0B41FCD9C74A}"/>
                </a:ext>
              </a:extLst>
            </p:cNvPr>
            <p:cNvSpPr/>
            <p:nvPr/>
          </p:nvSpPr>
          <p:spPr>
            <a:xfrm>
              <a:off x="5260870" y="2176843"/>
              <a:ext cx="3612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05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CBC76E8-C36A-4E8F-9B53-8008DAC82E4A}"/>
                </a:ext>
              </a:extLst>
            </p:cNvPr>
            <p:cNvSpPr/>
            <p:nvPr/>
          </p:nvSpPr>
          <p:spPr>
            <a:xfrm>
              <a:off x="5167930" y="2702632"/>
              <a:ext cx="7111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勾股定理的逆定理</a:t>
              </a:r>
              <a:endParaRPr lang="en-US" altLang="zh-CN" sz="54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r>
                <a:rPr lang="zh-CN" altLang="en-US" sz="2800" dirty="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（勾股定理逆定理的证明）</a:t>
              </a:r>
              <a:endParaRPr lang="en-US" altLang="zh-CN" sz="32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16D2339-7496-4F8B-9859-19B32AB78CE3}"/>
                </a:ext>
              </a:extLst>
            </p:cNvPr>
            <p:cNvCxnSpPr>
              <a:cxnSpLocks/>
            </p:cNvCxnSpPr>
            <p:nvPr/>
          </p:nvCxnSpPr>
          <p:spPr>
            <a:xfrm>
              <a:off x="5271380" y="418620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B333B104-34CF-4F1E-8B86-6EAE984CA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/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3485B64-9B95-408B-9E69-317F887A8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A41813-C500-432E-A85B-EE561C2D7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9" y="4989407"/>
            <a:ext cx="3281972" cy="16861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879A47-83F5-4A96-93AB-31B44ADD5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29">
            <a:off x="254238" y="1848498"/>
            <a:ext cx="4812558" cy="232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FE31C2E-4691-46FE-8C8F-C23A616536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7" y="4846361"/>
            <a:ext cx="1792156" cy="11819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D18DA3F-7E2B-4C44-B719-58413E82D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7" y="-370655"/>
            <a:ext cx="3637390" cy="2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判断直角三角形的方法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94384568-3F09-45FB-8A7E-7E24B3552ED1}"/>
              </a:ext>
            </a:extLst>
          </p:cNvPr>
          <p:cNvSpPr/>
          <p:nvPr/>
        </p:nvSpPr>
        <p:spPr>
          <a:xfrm>
            <a:off x="1439482" y="2362506"/>
            <a:ext cx="7143875" cy="280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用角判断：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两个锐角互余  的三角形是直角三角形；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有一个角是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的三角形是直角三角形； 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用边判断：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如果已知条件与边有关，则可通过勾股定理的逆定理（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）进行判断</a:t>
            </a:r>
            <a:r>
              <a:rPr lang="en-US" altLang="zh-CN" sz="20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24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C505A3-BA71-4BF9-8226-286A2574D1D4}"/>
              </a:ext>
            </a:extLst>
          </p:cNvPr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>
              <a:extLst>
                <a:ext uri="{FF2B5EF4-FFF2-40B4-BE49-F238E27FC236}">
                  <a16:creationId xmlns:a16="http://schemas.microsoft.com/office/drawing/2014/main" id="{EA399316-C5A6-4538-8846-C855D2B602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5C1B002-F94C-44D4-960C-E56F40BFBCF6}"/>
                </a:ext>
              </a:extLst>
            </p:cNvPr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PRACTICE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8048B9-F4AA-47D5-A10F-3A4100BA69CE}"/>
              </a:ext>
            </a:extLst>
          </p:cNvPr>
          <p:cNvGrpSpPr/>
          <p:nvPr/>
        </p:nvGrpSpPr>
        <p:grpSpPr>
          <a:xfrm>
            <a:off x="1917843" y="1811117"/>
            <a:ext cx="3335253" cy="3181972"/>
            <a:chOff x="1917843" y="1849217"/>
            <a:chExt cx="3335253" cy="3181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EE340D3-9EDF-4A45-A666-76A71763A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678" y="1849217"/>
              <a:ext cx="2462254" cy="18516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07E612-6699-4248-99F5-D93211E54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/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0228589-9454-4CA4-A247-DD56E58AB4AB}"/>
                </a:ext>
              </a:extLst>
            </p:cNvPr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90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2C4E1C9F-40E6-40B7-9682-DEB5CBDF18A3}"/>
              </a:ext>
            </a:extLst>
          </p:cNvPr>
          <p:cNvSpPr/>
          <p:nvPr/>
        </p:nvSpPr>
        <p:spPr>
          <a:xfrm>
            <a:off x="1814146" y="1374162"/>
            <a:ext cx="7739641" cy="142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下面以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000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为边长的三角形是不是直角三角形？</a:t>
            </a:r>
            <a:endParaRPr lang="en-US" altLang="zh-CN" sz="2000" kern="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a=15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b=8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c=17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a=13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b=14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c=15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542FF1-22CF-4120-BF06-C044EC33399B}"/>
              </a:ext>
            </a:extLst>
          </p:cNvPr>
          <p:cNvSpPr/>
          <p:nvPr/>
        </p:nvSpPr>
        <p:spPr>
          <a:xfrm>
            <a:off x="1814146" y="3058754"/>
            <a:ext cx="6407834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+8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=289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17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=289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∴15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+8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=17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根据勾股定理的逆定理，这个三角形是直角三角形。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F991F66-F024-43A0-AADB-2E95AC92C83C}"/>
              </a:ext>
            </a:extLst>
          </p:cNvPr>
          <p:cNvSpPr/>
          <p:nvPr/>
        </p:nvSpPr>
        <p:spPr>
          <a:xfrm>
            <a:off x="2142583" y="4444827"/>
            <a:ext cx="5163091" cy="129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∵13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+14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=365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=225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∴13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+14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，不符合勾股定理的逆定理，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这个三角形不是直角三角形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29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小结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3C115873-3C8A-49F1-9660-DFF1A2D9F4FA}"/>
              </a:ext>
            </a:extLst>
          </p:cNvPr>
          <p:cNvSpPr/>
          <p:nvPr/>
        </p:nvSpPr>
        <p:spPr>
          <a:xfrm>
            <a:off x="1716516" y="2343290"/>
            <a:ext cx="8346664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运用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勾股定理的逆定理判断直角三角形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的一般步骤：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找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：确定三角形的最长边。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：分别计算出最长边的平方与另两边的平方和。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比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：通过比较来判断最长边的平方与另两边的平方和是否相等。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判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：作出结论，若相等，则说明这个三角形是直角三角形，否则不是直角三角形。</a:t>
            </a:r>
          </a:p>
        </p:txBody>
      </p:sp>
    </p:spTree>
    <p:extLst>
      <p:ext uri="{BB962C8B-B14F-4D97-AF65-F5344CB8AC3E}">
        <p14:creationId xmlns:p14="http://schemas.microsoft.com/office/powerpoint/2010/main" val="302013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5033711" cy="752072"/>
            <a:chOff x="608264" y="412751"/>
            <a:chExt cx="5033711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25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互逆命题与互逆定理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id="{DB31904D-BA91-4255-AD25-C770F819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589" y="1798607"/>
            <a:ext cx="4544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观察下面的两个命题，你发现了什么？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C0A9C2-994B-4A69-A9AF-CA921BA38F62}"/>
              </a:ext>
            </a:extLst>
          </p:cNvPr>
          <p:cNvSpPr/>
          <p:nvPr/>
        </p:nvSpPr>
        <p:spPr>
          <a:xfrm>
            <a:off x="1754589" y="2625573"/>
            <a:ext cx="7558872" cy="177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如果直角三角形的两条直角边长分别为</a:t>
            </a:r>
            <a:r>
              <a:rPr lang="en-US" altLang="zh-CN" sz="20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a,b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斜边为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c,</a:t>
            </a: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baseline="30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0D60E4-878E-427B-AA35-56701274BDB6}"/>
              </a:ext>
            </a:extLst>
          </p:cNvPr>
          <p:cNvSpPr/>
          <p:nvPr/>
        </p:nvSpPr>
        <p:spPr>
          <a:xfrm>
            <a:off x="3293635" y="5113121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它们是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题设和结论正好相反两个命题</a:t>
            </a:r>
          </a:p>
        </p:txBody>
      </p:sp>
    </p:spTree>
    <p:extLst>
      <p:ext uri="{BB962C8B-B14F-4D97-AF65-F5344CB8AC3E}">
        <p14:creationId xmlns:p14="http://schemas.microsoft.com/office/powerpoint/2010/main" val="218957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小结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文本框 9">
            <a:extLst>
              <a:ext uri="{FF2B5EF4-FFF2-40B4-BE49-F238E27FC236}">
                <a16:creationId xmlns:a16="http://schemas.microsoft.com/office/drawing/2014/main" id="{0012C020-03B1-4B24-BD6A-5ADBC61E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248" y="3699786"/>
            <a:ext cx="6567912" cy="16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一般地，原命题成立时，它的逆命题既可能成立，也可能不成立.如果一个定理的逆命题经过证明是正确的，那么它也是一个定理，我们称这两个定理互为逆定理。勾股定理与勾股定理的逆定理为互逆定理。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60A8F4BF-CDAB-4C82-978A-493E66A8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248" y="2515801"/>
            <a:ext cx="662954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题设和结论正好相反的两个命题，叫做互逆命题，其中一个叫做原命题，另一个叫做原命题的逆命题。</a:t>
            </a:r>
            <a:endParaRPr lang="zh-CN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07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5D21F97-2B5B-4B89-ADB3-67A63E17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82" y="2359722"/>
            <a:ext cx="8332773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说出下列命题的逆命题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这些逆命题成立吗？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(1)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两条直线平行，内错角相等。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(2)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如果两个实数的绝对值相等，那么这两个实数的平方相等。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(3)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对顶角相等。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(4)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在角的内部，到角的两边距离相等的点在角的平分线上。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10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8FE2F3B-1E39-451B-B167-0EDA3CC58CBB}"/>
              </a:ext>
            </a:extLst>
          </p:cNvPr>
          <p:cNvSpPr/>
          <p:nvPr/>
        </p:nvSpPr>
        <p:spPr>
          <a:xfrm>
            <a:off x="1549897" y="1394340"/>
            <a:ext cx="8899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的对边，下列条件不能判断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是直角三角形的是（　　）</a:t>
            </a: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	              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8F3BACD-D12C-42C7-89AC-F211EDAE6AEF}"/>
                  </a:ext>
                </a:extLst>
              </p:cNvPr>
              <p:cNvSpPr/>
              <p:nvPr/>
            </p:nvSpPr>
            <p:spPr>
              <a:xfrm>
                <a:off x="1608714" y="3621216"/>
                <a:ext cx="7793534" cy="2838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【详解】解：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3+4+5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故不能判定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∵7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+24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25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为直角三角形．故选：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8F3BACD-D12C-42C7-89AC-F211EDAE6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14" y="3621216"/>
                <a:ext cx="7793534" cy="2838213"/>
              </a:xfrm>
              <a:prstGeom prst="rect">
                <a:avLst/>
              </a:prstGeom>
              <a:blipFill>
                <a:blip r:embed="rId5"/>
                <a:stretch>
                  <a:fillRect l="-469" b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>
            <a:extLst>
              <a:ext uri="{FF2B5EF4-FFF2-40B4-BE49-F238E27FC236}">
                <a16:creationId xmlns:a16="http://schemas.microsoft.com/office/drawing/2014/main" id="{2C17E358-F3CA-42C6-937A-0E3E8B7E3ED2}"/>
              </a:ext>
            </a:extLst>
          </p:cNvPr>
          <p:cNvSpPr/>
          <p:nvPr/>
        </p:nvSpPr>
        <p:spPr>
          <a:xfrm>
            <a:off x="1608714" y="2402350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5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FBEA354-3742-4A47-A7B1-B7698C10C8CB}"/>
                  </a:ext>
                </a:extLst>
              </p:cNvPr>
              <p:cNvSpPr/>
              <p:nvPr/>
            </p:nvSpPr>
            <p:spPr>
              <a:xfrm>
                <a:off x="1671208" y="1906948"/>
                <a:ext cx="8263367" cy="304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．下列各组数据中的三个数作为三角形的边长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其中能构成直角三角形的是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6,7,8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2,3,4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．下列由线段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组成的三角形是直角三角形的是（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15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FBEA354-3742-4A47-A7B1-B7698C10C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08" y="1906948"/>
                <a:ext cx="8263367" cy="3044103"/>
              </a:xfrm>
              <a:prstGeom prst="rect">
                <a:avLst/>
              </a:prstGeom>
              <a:blipFill>
                <a:blip r:embed="rId5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>
            <a:extLst>
              <a:ext uri="{FF2B5EF4-FFF2-40B4-BE49-F238E27FC236}">
                <a16:creationId xmlns:a16="http://schemas.microsoft.com/office/drawing/2014/main" id="{F6434F14-943A-42A9-AD1D-1BE41B011A8B}"/>
              </a:ext>
            </a:extLst>
          </p:cNvPr>
          <p:cNvSpPr/>
          <p:nvPr/>
        </p:nvSpPr>
        <p:spPr>
          <a:xfrm>
            <a:off x="4339446" y="2915007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笑脸 10">
            <a:extLst>
              <a:ext uri="{FF2B5EF4-FFF2-40B4-BE49-F238E27FC236}">
                <a16:creationId xmlns:a16="http://schemas.microsoft.com/office/drawing/2014/main" id="{C7D0EFDE-13D7-4A8E-A7A9-07E76BB45B1C}"/>
              </a:ext>
            </a:extLst>
          </p:cNvPr>
          <p:cNvSpPr/>
          <p:nvPr/>
        </p:nvSpPr>
        <p:spPr>
          <a:xfrm>
            <a:off x="1691236" y="4188720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8595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7EE79E9-B8F1-4D53-A46F-6844A5CFC093}"/>
                  </a:ext>
                </a:extLst>
              </p:cNvPr>
              <p:cNvSpPr/>
              <p:nvPr/>
            </p:nvSpPr>
            <p:spPr>
              <a:xfrm>
                <a:off x="1939807" y="1418240"/>
                <a:ext cx="7556761" cy="138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．满足下列条件的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不是直角三角形的是（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         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7EE79E9-B8F1-4D53-A46F-6844A5CFC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07" y="1418240"/>
                <a:ext cx="7556761" cy="1382110"/>
              </a:xfrm>
              <a:prstGeom prst="rect">
                <a:avLst/>
              </a:prstGeom>
              <a:blipFill>
                <a:blip r:embed="rId5"/>
                <a:stretch>
                  <a:fillRect l="-645" b="-6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F418C58-0B27-4456-8257-DFE3B355DB96}"/>
                  </a:ext>
                </a:extLst>
              </p:cNvPr>
              <p:cNvSpPr/>
              <p:nvPr/>
            </p:nvSpPr>
            <p:spPr>
              <a:xfrm>
                <a:off x="1849572" y="3021610"/>
                <a:ext cx="7976382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．设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∠5=60°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=75°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不是直角三角形，故本选项符合题意．故选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F418C58-0B27-4456-8257-DFE3B355D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72" y="3021610"/>
                <a:ext cx="7976382" cy="3120406"/>
              </a:xfrm>
              <a:prstGeom prst="rect">
                <a:avLst/>
              </a:prstGeom>
              <a:blipFill>
                <a:blip r:embed="rId6"/>
                <a:stretch>
                  <a:fillRect l="-382" b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>
            <a:extLst>
              <a:ext uri="{FF2B5EF4-FFF2-40B4-BE49-F238E27FC236}">
                <a16:creationId xmlns:a16="http://schemas.microsoft.com/office/drawing/2014/main" id="{7C7D6297-5C61-4B4C-B209-6B731157A18E}"/>
              </a:ext>
            </a:extLst>
          </p:cNvPr>
          <p:cNvSpPr/>
          <p:nvPr/>
        </p:nvSpPr>
        <p:spPr>
          <a:xfrm>
            <a:off x="5310225" y="2452062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34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8B7A04-7620-4CC1-9917-320B3946810B}"/>
              </a:ext>
            </a:extLst>
          </p:cNvPr>
          <p:cNvGrpSpPr/>
          <p:nvPr/>
        </p:nvGrpSpPr>
        <p:grpSpPr>
          <a:xfrm>
            <a:off x="1430625" y="1743316"/>
            <a:ext cx="2642172" cy="2342833"/>
            <a:chOff x="2092905" y="1767376"/>
            <a:chExt cx="2642172" cy="234283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AA457C6-E993-43E2-B967-4FAD4816140A}"/>
                </a:ext>
              </a:extLst>
            </p:cNvPr>
            <p:cNvSpPr txBox="1"/>
            <p:nvPr/>
          </p:nvSpPr>
          <p:spPr>
            <a:xfrm>
              <a:off x="2092905" y="176737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C522966-12B1-4F07-8951-CBDA55578AEC}"/>
                </a:ext>
              </a:extLst>
            </p:cNvPr>
            <p:cNvSpPr txBox="1"/>
            <p:nvPr/>
          </p:nvSpPr>
          <p:spPr>
            <a:xfrm>
              <a:off x="3421897" y="2663659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录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E1A7985-A167-4234-8AC3-C8CE7AD2AE03}"/>
              </a:ext>
            </a:extLst>
          </p:cNvPr>
          <p:cNvGrpSpPr/>
          <p:nvPr/>
        </p:nvGrpSpPr>
        <p:grpSpPr>
          <a:xfrm>
            <a:off x="5153275" y="1356683"/>
            <a:ext cx="6610224" cy="2151959"/>
            <a:chOff x="4765078" y="1157702"/>
            <a:chExt cx="6610224" cy="215195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D3860EB-F4A7-4BAB-953D-AD6397E77004}"/>
                </a:ext>
              </a:extLst>
            </p:cNvPr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>
                <a:extLst>
                  <a:ext uri="{FF2B5EF4-FFF2-40B4-BE49-F238E27FC236}">
                    <a16:creationId xmlns:a16="http://schemas.microsoft.com/office/drawing/2014/main" id="{0216D4E6-FA55-4D8A-843E-709BC14602D7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808E633-B58F-44FA-8ED6-03DDB4A63137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D101A7C-3BCD-433C-80D7-B3F956241276}"/>
                </a:ext>
              </a:extLst>
            </p:cNvPr>
            <p:cNvGrpSpPr/>
            <p:nvPr/>
          </p:nvGrpSpPr>
          <p:grpSpPr>
            <a:xfrm>
              <a:off x="4765078" y="1157702"/>
              <a:ext cx="1626327" cy="781122"/>
              <a:chOff x="4765078" y="1739496"/>
              <a:chExt cx="1626327" cy="781122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D421CA07-D636-4481-A9C2-96A2906F6793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0F10A57E-EAE9-4916-9DE8-A2C820E273C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7E2729A-FB13-4C00-BF62-E673C1D0E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078" y="1739496"/>
                <a:ext cx="1038970" cy="781122"/>
              </a:xfrm>
              <a:prstGeom prst="rect">
                <a:avLst/>
              </a:prstGeom>
            </p:spPr>
          </p:pic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E0DE05D-47D0-491F-8408-7CCBD9C0B7E5}"/>
                </a:ext>
              </a:extLst>
            </p:cNvPr>
            <p:cNvSpPr/>
            <p:nvPr/>
          </p:nvSpPr>
          <p:spPr>
            <a:xfrm>
              <a:off x="4920034" y="2281366"/>
              <a:ext cx="6455268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理解勾股定理的逆定理及证明过程。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能简单的运用勾股定理的逆定理判定直角三角形。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了解命题的逆命题，定理逆定理以及它们之间的关系。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7C0CC7B-0313-4FDF-BCF6-ED85A4577159}"/>
              </a:ext>
            </a:extLst>
          </p:cNvPr>
          <p:cNvGrpSpPr/>
          <p:nvPr/>
        </p:nvGrpSpPr>
        <p:grpSpPr>
          <a:xfrm>
            <a:off x="5277301" y="3783287"/>
            <a:ext cx="3102513" cy="1526799"/>
            <a:chOff x="4889104" y="1136531"/>
            <a:chExt cx="3102513" cy="1526799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C5BEA2D-CC94-4A36-B998-417184CA8292}"/>
                </a:ext>
              </a:extLst>
            </p:cNvPr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>
                <a:extLst>
                  <a:ext uri="{FF2B5EF4-FFF2-40B4-BE49-F238E27FC236}">
                    <a16:creationId xmlns:a16="http://schemas.microsoft.com/office/drawing/2014/main" id="{EF239AE9-E185-47D7-A024-96FC4BD2175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BB7662F-7A1C-4C6D-86D7-4EB4A688BF36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342303E-BEC5-4454-8242-E5E3B3A77689}"/>
                </a:ext>
              </a:extLst>
            </p:cNvPr>
            <p:cNvGrpSpPr/>
            <p:nvPr/>
          </p:nvGrpSpPr>
          <p:grpSpPr>
            <a:xfrm>
              <a:off x="4904084" y="1136531"/>
              <a:ext cx="1487321" cy="673656"/>
              <a:chOff x="4904084" y="1718325"/>
              <a:chExt cx="1487321" cy="673656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C538E169-319D-4968-914E-A6BDC694D62C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>
                <a:extLst>
                  <a:ext uri="{FF2B5EF4-FFF2-40B4-BE49-F238E27FC236}">
                    <a16:creationId xmlns:a16="http://schemas.microsoft.com/office/drawing/2014/main" id="{A1C2DCEB-3243-4982-A1C9-47208BC37BD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D69C9237-6A7F-4DCF-8035-26E7FB045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4084" y="1718325"/>
                <a:ext cx="899964" cy="673656"/>
              </a:xfrm>
              <a:prstGeom prst="rect">
                <a:avLst/>
              </a:prstGeom>
            </p:spPr>
          </p:pic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61A107F-0C87-4BE3-AEB7-9125D41481E3}"/>
                </a:ext>
              </a:extLst>
            </p:cNvPr>
            <p:cNvSpPr/>
            <p:nvPr/>
          </p:nvSpPr>
          <p:spPr>
            <a:xfrm>
              <a:off x="4920034" y="2281366"/>
              <a:ext cx="2548328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勾股定理逆定理的理解。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40AB124-6958-4700-96A1-A4A15F3F40A5}"/>
              </a:ext>
            </a:extLst>
          </p:cNvPr>
          <p:cNvGrpSpPr/>
          <p:nvPr/>
        </p:nvGrpSpPr>
        <p:grpSpPr>
          <a:xfrm>
            <a:off x="8544732" y="3799671"/>
            <a:ext cx="3112197" cy="1510415"/>
            <a:chOff x="4817046" y="1152915"/>
            <a:chExt cx="3112197" cy="1510415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A326685-4BD0-42F6-A731-E504E90CDB1E}"/>
                </a:ext>
              </a:extLst>
            </p:cNvPr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>
                <a:extLst>
                  <a:ext uri="{FF2B5EF4-FFF2-40B4-BE49-F238E27FC236}">
                    <a16:creationId xmlns:a16="http://schemas.microsoft.com/office/drawing/2014/main" id="{9B75CCBD-E65A-4F5C-B049-73BFDD574A0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B7A42F7-D0E9-4CC2-9435-02FB45BE672B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7820D760-11B6-4B58-953D-FCB2C58B9812}"/>
                </a:ext>
              </a:extLst>
            </p:cNvPr>
            <p:cNvGrpSpPr/>
            <p:nvPr/>
          </p:nvGrpSpPr>
          <p:grpSpPr>
            <a:xfrm>
              <a:off x="4817046" y="1152915"/>
              <a:ext cx="1574359" cy="711872"/>
              <a:chOff x="4817046" y="1734709"/>
              <a:chExt cx="1574359" cy="711872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DE6AA3AF-A8BB-4776-AFE2-50F029AF116B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>
                <a:extLst>
                  <a:ext uri="{FF2B5EF4-FFF2-40B4-BE49-F238E27FC236}">
                    <a16:creationId xmlns:a16="http://schemas.microsoft.com/office/drawing/2014/main" id="{14917678-E465-4D75-A47B-9D9353021342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C524553C-F3B9-49BF-9348-AD1BEB5BB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7046" y="1734709"/>
                <a:ext cx="951018" cy="711872"/>
              </a:xfrm>
              <a:prstGeom prst="rect">
                <a:avLst/>
              </a:prstGeom>
            </p:spPr>
          </p:pic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C6312D3-13DC-4E02-A629-F85A214D1ADE}"/>
                </a:ext>
              </a:extLst>
            </p:cNvPr>
            <p:cNvSpPr/>
            <p:nvPr/>
          </p:nvSpPr>
          <p:spPr>
            <a:xfrm>
              <a:off x="4920034" y="2281366"/>
              <a:ext cx="3009209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勾股定理逆定理的证明。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0DE2FB7-C049-4954-97C8-EB2337894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3" y="2907077"/>
            <a:ext cx="1670686" cy="12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023CB93-94D7-4F74-9826-635F4AAC28AD}"/>
                  </a:ext>
                </a:extLst>
              </p:cNvPr>
              <p:cNvSpPr/>
              <p:nvPr/>
            </p:nvSpPr>
            <p:spPr>
              <a:xfrm>
                <a:off x="1367018" y="1368200"/>
                <a:ext cx="911048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．已知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的三边分别长为</a:t>
                </a:r>
                <a:r>
                  <a:rPr lang="en-US" altLang="zh-CN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a,b,c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，且满足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+64=0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  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．不是直角三角形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023CB93-94D7-4F74-9826-635F4AAC2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18" y="1368200"/>
                <a:ext cx="9110482" cy="1754326"/>
              </a:xfrm>
              <a:prstGeom prst="rect">
                <a:avLst/>
              </a:prstGeom>
              <a:blipFill>
                <a:blip r:embed="rId5"/>
                <a:stretch>
                  <a:fillRect l="-535" r="-535"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F5C1974-AB14-4C64-936A-170822A6E272}"/>
                  </a:ext>
                </a:extLst>
              </p:cNvPr>
              <p:cNvSpPr/>
              <p:nvPr/>
            </p:nvSpPr>
            <p:spPr>
              <a:xfrm>
                <a:off x="1367018" y="3429000"/>
                <a:ext cx="730354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等式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−17</m:t>
                            </m:r>
                          </m:e>
                        </m:d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可化为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−17</m:t>
                            </m:r>
                          </m:e>
                        </m:d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根据非负数的性质可得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-17=0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-15=0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-8=0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=17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=8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；又因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 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为斜边的直角三角形，故选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</a:t>
                </a: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F5C1974-AB14-4C64-936A-170822A6E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18" y="3429000"/>
                <a:ext cx="7303542" cy="2677656"/>
              </a:xfrm>
              <a:prstGeom prst="rect">
                <a:avLst/>
              </a:prstGeom>
              <a:blipFill>
                <a:blip r:embed="rId6"/>
                <a:stretch>
                  <a:fillRect l="-417" b="-1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>
            <a:extLst>
              <a:ext uri="{FF2B5EF4-FFF2-40B4-BE49-F238E27FC236}">
                <a16:creationId xmlns:a16="http://schemas.microsoft.com/office/drawing/2014/main" id="{76095EA1-8C6C-4B7B-95AA-589BAAF3BA05}"/>
              </a:ext>
            </a:extLst>
          </p:cNvPr>
          <p:cNvSpPr/>
          <p:nvPr/>
        </p:nvSpPr>
        <p:spPr>
          <a:xfrm>
            <a:off x="1439026" y="2342902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399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055C02-ADF9-402A-B058-39A4A2ECF467}"/>
              </a:ext>
            </a:extLst>
          </p:cNvPr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5FFF3C-C8C4-47BD-8255-9AE6E42C2A1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73D2E7E-92C2-426E-9670-5B4EBC6C15A2}"/>
                </a:ext>
              </a:extLst>
            </p:cNvPr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CE780E2-513F-49BC-8955-F5F5AF146746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BDAA3045-2B08-43FB-ACD4-3589BC97131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6B90558-610A-4697-B82F-1631661BC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CA92C62-EBFB-49DF-A952-31D21EEA4CE7}"/>
              </a:ext>
            </a:extLst>
          </p:cNvPr>
          <p:cNvSpPr/>
          <p:nvPr/>
        </p:nvSpPr>
        <p:spPr>
          <a:xfrm>
            <a:off x="1939807" y="1794162"/>
            <a:ext cx="75269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．一个三角形的三边长分别为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，则最长边上的高是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35943DF-E445-4587-A97F-0E81386A97E3}"/>
                  </a:ext>
                </a:extLst>
              </p:cNvPr>
              <p:cNvSpPr/>
              <p:nvPr/>
            </p:nvSpPr>
            <p:spPr>
              <a:xfrm>
                <a:off x="1939807" y="2551539"/>
                <a:ext cx="6030416" cy="310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∵5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+12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=13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此三角形是直角三角形，设最长边上的高为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  cm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×5×12=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×13×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，解得：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35943DF-E445-4587-A97F-0E81386A9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07" y="2551539"/>
                <a:ext cx="6030416" cy="3107967"/>
              </a:xfrm>
              <a:prstGeom prst="rect">
                <a:avLst/>
              </a:prstGeom>
              <a:blipFill>
                <a:blip r:embed="rId5"/>
                <a:stretch>
                  <a:fillRect l="-809" b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238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B14BC8-1050-4F36-B77F-CCB9DB2F010B}"/>
              </a:ext>
            </a:extLst>
          </p:cNvPr>
          <p:cNvGrpSpPr/>
          <p:nvPr/>
        </p:nvGrpSpPr>
        <p:grpSpPr>
          <a:xfrm>
            <a:off x="1281876" y="1456011"/>
            <a:ext cx="3335253" cy="3438072"/>
            <a:chOff x="1917843" y="1593117"/>
            <a:chExt cx="3335253" cy="343807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B370B7F-3BE6-4DB8-8397-72782BA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144" y="1593117"/>
              <a:ext cx="2950812" cy="221910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A0EC96A-6322-4498-8FAC-575C26BBC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/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2BA901C-B0E3-4236-A4FE-63F9DE70C763}"/>
                </a:ext>
              </a:extLst>
            </p:cNvPr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>
            <a:extLst>
              <a:ext uri="{FF2B5EF4-FFF2-40B4-BE49-F238E27FC236}">
                <a16:creationId xmlns:a16="http://schemas.microsoft.com/office/drawing/2014/main" id="{C183181A-4293-4823-837C-5472D65184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9" y="3891072"/>
            <a:ext cx="1044810" cy="965079"/>
          </a:xfrm>
          <a:prstGeom prst="rect">
            <a:avLst/>
          </a:prstGeom>
        </p:spPr>
      </p:pic>
      <p:sp>
        <p:nvSpPr>
          <p:cNvPr id="11" name="文本框 38">
            <a:extLst>
              <a:ext uri="{FF2B5EF4-FFF2-40B4-BE49-F238E27FC236}">
                <a16:creationId xmlns:a16="http://schemas.microsoft.com/office/drawing/2014/main" id="{FAAD42B7-2408-4EF0-A3FC-E4AAE60273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48327" y="432298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83BB3B-2018-4DFF-8884-B4179A89C410}"/>
              </a:ext>
            </a:extLst>
          </p:cNvPr>
          <p:cNvGrpSpPr/>
          <p:nvPr/>
        </p:nvGrpSpPr>
        <p:grpSpPr>
          <a:xfrm>
            <a:off x="5467229" y="1685926"/>
            <a:ext cx="6064455" cy="810750"/>
            <a:chOff x="4998927" y="1337208"/>
            <a:chExt cx="6064455" cy="810750"/>
          </a:xfrm>
        </p:grpSpPr>
        <p:sp>
          <p:nvSpPr>
            <p:cNvPr id="24" name="文本框 38">
              <a:extLst>
                <a:ext uri="{FF2B5EF4-FFF2-40B4-BE49-F238E27FC236}">
                  <a16:creationId xmlns:a16="http://schemas.microsoft.com/office/drawing/2014/main" id="{061DFFF7-6BE3-4467-86DC-ED2992D617B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942490" y="1602136"/>
              <a:ext cx="412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理解勾股定理逆定理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8D0B769-7153-4A37-8470-2BDF8227A042}"/>
                </a:ext>
              </a:extLst>
            </p:cNvPr>
            <p:cNvGrpSpPr/>
            <p:nvPr/>
          </p:nvGrpSpPr>
          <p:grpSpPr>
            <a:xfrm>
              <a:off x="4998927" y="1337208"/>
              <a:ext cx="1576380" cy="810750"/>
              <a:chOff x="4815025" y="1649778"/>
              <a:chExt cx="1576380" cy="810750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11F30F7-2A0F-47D9-99FA-92849508A50B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>
                <a:extLst>
                  <a:ext uri="{FF2B5EF4-FFF2-40B4-BE49-F238E27FC236}">
                    <a16:creationId xmlns:a16="http://schemas.microsoft.com/office/drawing/2014/main" id="{1071A2AB-FC4F-46BA-8EFF-A745C4FF66E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200A7FD3-92C0-443F-AD43-1910DA20A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025" y="1649778"/>
                <a:ext cx="1078082" cy="810750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F34342-2B07-4218-96E3-D6E65764EF71}"/>
              </a:ext>
            </a:extLst>
          </p:cNvPr>
          <p:cNvGrpSpPr/>
          <p:nvPr/>
        </p:nvGrpSpPr>
        <p:grpSpPr>
          <a:xfrm>
            <a:off x="5421905" y="3027455"/>
            <a:ext cx="5868395" cy="878920"/>
            <a:chOff x="4953603" y="1303123"/>
            <a:chExt cx="5868395" cy="878920"/>
          </a:xfrm>
        </p:grpSpPr>
        <p:sp>
          <p:nvSpPr>
            <p:cNvPr id="28" name="文本框 38">
              <a:extLst>
                <a:ext uri="{FF2B5EF4-FFF2-40B4-BE49-F238E27FC236}">
                  <a16:creationId xmlns:a16="http://schemas.microsoft.com/office/drawing/2014/main" id="{9159CFCA-B1AD-4251-BA42-B4D81C90E94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87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掌握勾股定理逆定理的证明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7210833-8FC6-4F2D-A45F-6ED83DA16F85}"/>
                </a:ext>
              </a:extLst>
            </p:cNvPr>
            <p:cNvGrpSpPr/>
            <p:nvPr/>
          </p:nvGrpSpPr>
          <p:grpSpPr>
            <a:xfrm>
              <a:off x="4953603" y="1303123"/>
              <a:ext cx="1621704" cy="878920"/>
              <a:chOff x="4769701" y="1615693"/>
              <a:chExt cx="1621704" cy="878920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C319FAE0-8E1C-40AC-A4FC-160B7412E902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0D3F69BA-0E68-496B-AF4D-EB439A09DFF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77B353CF-3EE4-4E1A-AE35-B9A0AA9D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701" y="1615693"/>
                <a:ext cx="1168730" cy="87892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CE5E22F-A2CE-4E1F-B18C-165B9619A60F}"/>
              </a:ext>
            </a:extLst>
          </p:cNvPr>
          <p:cNvGrpSpPr/>
          <p:nvPr/>
        </p:nvGrpSpPr>
        <p:grpSpPr>
          <a:xfrm>
            <a:off x="5467230" y="4437155"/>
            <a:ext cx="5975554" cy="810748"/>
            <a:chOff x="4998928" y="1337209"/>
            <a:chExt cx="5975554" cy="810748"/>
          </a:xfrm>
        </p:grpSpPr>
        <p:sp>
          <p:nvSpPr>
            <p:cNvPr id="35" name="文本框 38">
              <a:extLst>
                <a:ext uri="{FF2B5EF4-FFF2-40B4-BE49-F238E27FC236}">
                  <a16:creationId xmlns:a16="http://schemas.microsoft.com/office/drawing/2014/main" id="{F4AC4897-ACF8-4AF9-A99F-7D5FDA98BB8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互逆命题之间的关系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A861F957-01FC-47DA-BC8C-CD0B0FF02CE7}"/>
                </a:ext>
              </a:extLst>
            </p:cNvPr>
            <p:cNvGrpSpPr/>
            <p:nvPr/>
          </p:nvGrpSpPr>
          <p:grpSpPr>
            <a:xfrm>
              <a:off x="4998928" y="1337209"/>
              <a:ext cx="1576379" cy="810748"/>
              <a:chOff x="4815026" y="1649779"/>
              <a:chExt cx="1576379" cy="810748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BD89C04D-C587-4771-BCDC-D14717E1C51A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>
                <a:extLst>
                  <a:ext uri="{FF2B5EF4-FFF2-40B4-BE49-F238E27FC236}">
                    <a16:creationId xmlns:a16="http://schemas.microsoft.com/office/drawing/2014/main" id="{8B02AF0D-A863-4C70-B8CA-1BE06C1C3407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A4A457D8-6EB8-4A03-87A2-4A8A8F074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026" y="1649779"/>
                <a:ext cx="1078080" cy="8107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471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ABB52E3-E5D9-4041-9FB8-DEEFF43C4365}"/>
              </a:ext>
            </a:extLst>
          </p:cNvPr>
          <p:cNvGrpSpPr/>
          <p:nvPr/>
        </p:nvGrpSpPr>
        <p:grpSpPr>
          <a:xfrm>
            <a:off x="5167930" y="2016018"/>
            <a:ext cx="6837550" cy="2065112"/>
            <a:chOff x="5167930" y="2176843"/>
            <a:chExt cx="6837550" cy="2065112"/>
          </a:xfrm>
        </p:grpSpPr>
        <p:sp>
          <p:nvSpPr>
            <p:cNvPr id="13" name="Shape 40">
              <a:extLst>
                <a:ext uri="{FF2B5EF4-FFF2-40B4-BE49-F238E27FC236}">
                  <a16:creationId xmlns:a16="http://schemas.microsoft.com/office/drawing/2014/main" id="{514DA2E6-D2B5-4744-854D-C6DE97601AFC}"/>
                </a:ext>
              </a:extLst>
            </p:cNvPr>
            <p:cNvSpPr/>
            <p:nvPr/>
          </p:nvSpPr>
          <p:spPr>
            <a:xfrm>
              <a:off x="5236061" y="3903401"/>
              <a:ext cx="4565494" cy="33855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主讲人：</a:t>
              </a:r>
              <a:r>
                <a:rPr lang="en-US" altLang="zh-CN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xippt     </a:t>
              </a:r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95C4A31-7144-4093-ABF4-0B41FCD9C74A}"/>
                </a:ext>
              </a:extLst>
            </p:cNvPr>
            <p:cNvSpPr/>
            <p:nvPr/>
          </p:nvSpPr>
          <p:spPr>
            <a:xfrm>
              <a:off x="5213244" y="2176843"/>
              <a:ext cx="35102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05</a:t>
              </a: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CBC76E8-C36A-4E8F-9B53-8008DAC82E4A}"/>
                </a:ext>
              </a:extLst>
            </p:cNvPr>
            <p:cNvSpPr/>
            <p:nvPr/>
          </p:nvSpPr>
          <p:spPr>
            <a:xfrm>
              <a:off x="5167930" y="2702632"/>
              <a:ext cx="6541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谢谢各位同学倾听！</a:t>
              </a:r>
              <a:endParaRPr lang="en-US" altLang="zh-CN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16D2339-7496-4F8B-9859-19B32AB78CE3}"/>
                </a:ext>
              </a:extLst>
            </p:cNvPr>
            <p:cNvCxnSpPr>
              <a:cxnSpLocks/>
            </p:cNvCxnSpPr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>
            <a:extLst>
              <a:ext uri="{FF2B5EF4-FFF2-40B4-BE49-F238E27FC236}">
                <a16:creationId xmlns:a16="http://schemas.microsoft.com/office/drawing/2014/main" id="{354D33AA-9C3A-4BC3-BF90-BC02EF6ED6C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2040204020203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333B104-34CF-4F1E-8B86-6EAE984CA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/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3485B64-9B95-408B-9E69-317F887A8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2FA026-56B5-4916-9C95-1B90F9FE6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9" y="4989407"/>
            <a:ext cx="3281972" cy="16861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56AFF5B-FC30-470B-AE8C-036DBA2F2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29">
            <a:off x="254238" y="1848498"/>
            <a:ext cx="4812558" cy="23217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9F84163-A0B3-4E7A-B312-537F4A09A5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7" y="4846361"/>
            <a:ext cx="1792156" cy="118197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C598452-7B21-4D46-9AB8-4D87CF9A7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7" y="-370655"/>
            <a:ext cx="3637390" cy="2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CC505A3-BA71-4BF9-8226-286A2574D1D4}"/>
              </a:ext>
            </a:extLst>
          </p:cNvPr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>
              <a:extLst>
                <a:ext uri="{FF2B5EF4-FFF2-40B4-BE49-F238E27FC236}">
                  <a16:creationId xmlns:a16="http://schemas.microsoft.com/office/drawing/2014/main" id="{EA399316-C5A6-4538-8846-C855D2B602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5C1B002-F94C-44D4-960C-E56F40BFBCF6}"/>
                </a:ext>
              </a:extLst>
            </p:cNvPr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8048B9-F4AA-47D5-A10F-3A4100BA69CE}"/>
              </a:ext>
            </a:extLst>
          </p:cNvPr>
          <p:cNvGrpSpPr/>
          <p:nvPr/>
        </p:nvGrpSpPr>
        <p:grpSpPr>
          <a:xfrm>
            <a:off x="1917843" y="1671012"/>
            <a:ext cx="3335253" cy="3485434"/>
            <a:chOff x="1917843" y="1545755"/>
            <a:chExt cx="3335253" cy="348543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EE340D3-9EDF-4A45-A666-76A71763A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73" y="1545755"/>
              <a:ext cx="2998468" cy="225535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07E612-6699-4248-99F5-D93211E54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/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0228589-9454-4CA4-A247-DD56E58AB4AB}"/>
                </a:ext>
              </a:extLst>
            </p:cNvPr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勾股定理知识点回顾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graphicFrame>
        <p:nvGraphicFramePr>
          <p:cNvPr id="46" name="表格 10">
            <a:extLst>
              <a:ext uri="{FF2B5EF4-FFF2-40B4-BE49-F238E27FC236}">
                <a16:creationId xmlns:a16="http://schemas.microsoft.com/office/drawing/2014/main" id="{609DA989-B6BD-4E25-B693-A7FF63385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61569"/>
              </p:ext>
            </p:extLst>
          </p:nvPr>
        </p:nvGraphicFramePr>
        <p:xfrm>
          <a:off x="1158960" y="4953363"/>
          <a:ext cx="6096000" cy="111252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8801574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2705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561395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0909010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AC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323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BC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745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AB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1225"/>
                  </a:ext>
                </a:extLst>
              </a:tr>
            </a:tbl>
          </a:graphicData>
        </a:graphic>
      </p:graphicFrame>
      <p:sp>
        <p:nvSpPr>
          <p:cNvPr id="47" name="矩形 46">
            <a:extLst>
              <a:ext uri="{FF2B5EF4-FFF2-40B4-BE49-F238E27FC236}">
                <a16:creationId xmlns:a16="http://schemas.microsoft.com/office/drawing/2014/main" id="{4CFCD284-D32C-4BF5-9C98-5670FDC004F3}"/>
              </a:ext>
            </a:extLst>
          </p:cNvPr>
          <p:cNvSpPr/>
          <p:nvPr/>
        </p:nvSpPr>
        <p:spPr>
          <a:xfrm>
            <a:off x="3178272" y="1572939"/>
            <a:ext cx="6050075" cy="96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如果直角三角形的两直角边长分别为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，斜边长为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，那么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。  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3A48FCA-2B3A-41C2-9DAD-19201158B3F7}"/>
              </a:ext>
            </a:extLst>
          </p:cNvPr>
          <p:cNvGrpSpPr/>
          <p:nvPr/>
        </p:nvGrpSpPr>
        <p:grpSpPr>
          <a:xfrm>
            <a:off x="7504764" y="2933193"/>
            <a:ext cx="3942085" cy="2817171"/>
            <a:chOff x="4757168" y="1196435"/>
            <a:chExt cx="3942085" cy="2817171"/>
          </a:xfrm>
        </p:grpSpPr>
        <p:sp>
          <p:nvSpPr>
            <p:cNvPr id="49" name="直角三角形 48">
              <a:extLst>
                <a:ext uri="{FF2B5EF4-FFF2-40B4-BE49-F238E27FC236}">
                  <a16:creationId xmlns:a16="http://schemas.microsoft.com/office/drawing/2014/main" id="{B9A72FE3-4881-4552-B320-A15B8B8963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32B4B9F-948A-49CA-81E1-041727DFEFCF}"/>
                </a:ext>
              </a:extLst>
            </p:cNvPr>
            <p:cNvSpPr txBox="1"/>
            <p:nvPr/>
          </p:nvSpPr>
          <p:spPr>
            <a:xfrm>
              <a:off x="6710043" y="3551941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729D93A-7CC5-4931-A5D4-CAD0F6F7BA14}"/>
                </a:ext>
              </a:extLst>
            </p:cNvPr>
            <p:cNvSpPr txBox="1"/>
            <p:nvPr/>
          </p:nvSpPr>
          <p:spPr>
            <a:xfrm>
              <a:off x="8201819" y="2399391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E895E60-BCCF-491C-96CC-76AB3DF41CB5}"/>
                </a:ext>
              </a:extLst>
            </p:cNvPr>
            <p:cNvSpPr txBox="1"/>
            <p:nvPr/>
          </p:nvSpPr>
          <p:spPr>
            <a:xfrm>
              <a:off x="6212609" y="2011815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4F2403DF-E91A-434A-8B4E-68C47FA550AD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AEEC190F-5147-4281-A772-B6DA5D63D443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B893FB10-9BB2-4ACB-8148-40B629CBAF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727BFA4-9570-47EA-8977-F34C4AB1426F}"/>
                </a:ext>
              </a:extLst>
            </p:cNvPr>
            <p:cNvSpPr txBox="1"/>
            <p:nvPr/>
          </p:nvSpPr>
          <p:spPr>
            <a:xfrm>
              <a:off x="4757168" y="3086766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CB4E8E4-0FCF-486A-A059-5BFD33F45163}"/>
                </a:ext>
              </a:extLst>
            </p:cNvPr>
            <p:cNvSpPr txBox="1"/>
            <p:nvPr/>
          </p:nvSpPr>
          <p:spPr>
            <a:xfrm>
              <a:off x="7827920" y="1196435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81AD2A5-89FB-4499-A52B-645EFAAF10B1}"/>
                </a:ext>
              </a:extLst>
            </p:cNvPr>
            <p:cNvSpPr txBox="1"/>
            <p:nvPr/>
          </p:nvSpPr>
          <p:spPr>
            <a:xfrm>
              <a:off x="8193024" y="3295975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28E0D84-9630-4E82-9E4A-8C94474FF02D}"/>
              </a:ext>
            </a:extLst>
          </p:cNvPr>
          <p:cNvSpPr/>
          <p:nvPr/>
        </p:nvSpPr>
        <p:spPr>
          <a:xfrm>
            <a:off x="2818646" y="2599800"/>
            <a:ext cx="2932811" cy="142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是直角三角形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∴三边之间的关系为：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         a²+b²=c²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56FD864-5979-468B-B6BE-C10EE76B16D5}"/>
              </a:ext>
            </a:extLst>
          </p:cNvPr>
          <p:cNvSpPr txBox="1"/>
          <p:nvPr/>
        </p:nvSpPr>
        <p:spPr>
          <a:xfrm>
            <a:off x="1165692" y="1667240"/>
            <a:ext cx="250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勾股定理的内容：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852ACAC-AE35-4EB2-AF79-5E944E8E4FB8}"/>
              </a:ext>
            </a:extLst>
          </p:cNvPr>
          <p:cNvSpPr txBox="1"/>
          <p:nvPr/>
        </p:nvSpPr>
        <p:spPr>
          <a:xfrm>
            <a:off x="1165691" y="2695995"/>
            <a:ext cx="250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几何描述：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A5E398-23B9-4BDE-AF54-620FE996C9E7}"/>
              </a:ext>
            </a:extLst>
          </p:cNvPr>
          <p:cNvSpPr txBox="1"/>
          <p:nvPr/>
        </p:nvSpPr>
        <p:spPr>
          <a:xfrm>
            <a:off x="1158960" y="4050203"/>
            <a:ext cx="44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练一练（已知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ABC,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）：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097B4F8-B0EC-4316-B111-03637749625C}"/>
              </a:ext>
            </a:extLst>
          </p:cNvPr>
          <p:cNvSpPr txBox="1"/>
          <p:nvPr/>
        </p:nvSpPr>
        <p:spPr>
          <a:xfrm>
            <a:off x="3082057" y="5666066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318145F-1D6C-40EA-8BB6-22961E9E4D45}"/>
              </a:ext>
            </a:extLst>
          </p:cNvPr>
          <p:cNvSpPr txBox="1"/>
          <p:nvPr/>
        </p:nvSpPr>
        <p:spPr>
          <a:xfrm>
            <a:off x="4548647" y="5666066"/>
            <a:ext cx="86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6.25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5D9514E-5EFC-4088-BE20-CF71CC7C88C6}"/>
                  </a:ext>
                </a:extLst>
              </p:cNvPr>
              <p:cNvSpPr txBox="1"/>
              <p:nvPr/>
            </p:nvSpPr>
            <p:spPr>
              <a:xfrm>
                <a:off x="6126993" y="5666066"/>
                <a:ext cx="65414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5D9514E-5EFC-4088-BE20-CF71CC7C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993" y="5666066"/>
                <a:ext cx="654148" cy="401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  <p:bldP spid="62" grpId="0"/>
      <p:bldP spid="63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Text Box 20">
            <a:extLst>
              <a:ext uri="{FF2B5EF4-FFF2-40B4-BE49-F238E27FC236}">
                <a16:creationId xmlns:a16="http://schemas.microsoft.com/office/drawing/2014/main" id="{43B4FE6C-5069-4F6F-B3BF-51ACF755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035" y="1602288"/>
            <a:ext cx="7591930" cy="11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据说古埃及人用图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的方法画直角：把一根长绳打上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个等距离的结，然后以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个结间距的长度为边长，用木桩钉成一个三角形，其中一个角便是直角。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23497281-0186-4FF5-92CA-B76D047B7EEA}"/>
              </a:ext>
            </a:extLst>
          </p:cNvPr>
          <p:cNvGrpSpPr/>
          <p:nvPr/>
        </p:nvGrpSpPr>
        <p:grpSpPr bwMode="auto">
          <a:xfrm>
            <a:off x="4722570" y="3167755"/>
            <a:ext cx="2142693" cy="2003287"/>
            <a:chOff x="0" y="7"/>
            <a:chExt cx="2401" cy="2251"/>
          </a:xfrm>
        </p:grpSpPr>
        <p:pic>
          <p:nvPicPr>
            <p:cNvPr id="11" name="Picture 26">
              <a:extLst>
                <a:ext uri="{FF2B5EF4-FFF2-40B4-BE49-F238E27FC236}">
                  <a16:creationId xmlns:a16="http://schemas.microsoft.com/office/drawing/2014/main" id="{0163B502-BDE0-443F-91B6-76C3E65F8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6"/>
            <a:stretch/>
          </p:blipFill>
          <p:spPr bwMode="auto">
            <a:xfrm>
              <a:off x="416" y="7"/>
              <a:ext cx="1985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DA64624D-49F7-4765-9081-B63216A82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594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4E71EAB3-F74E-487F-88B3-A55D3C113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82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C52DB082-DEC5-4DC5-8C3E-0BF7426B9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1370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5D501C69-AA7E-440F-8E56-67E3AA590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1775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35EE70E6-E7E8-4222-A49D-E00006A4B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" y="1921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B5FCA3B6-E172-401A-8F22-DD4926D4C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9C0045BF-90DF-4AE7-8468-9567C729A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4381BD15-B7C3-47A1-82AE-F2DDCE79E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9636D551-4E66-45BD-AC70-2BB6D2DF7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" y="453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13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89F83E2F-18E7-4228-B8C7-69B287725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" y="725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12</a:t>
              </a: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4F44AD3B-691B-49DB-9434-0B73DE74E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969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11</a:t>
              </a: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ED3B1543-168B-4336-9C1B-FED91F282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1236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10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ABCFA7F7-3CCA-4E81-A985-A6FFFC1A1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464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9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id="{DA25497E-077B-4D65-99DD-2CB8D3915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030" y="5329451"/>
                <a:ext cx="7084465" cy="73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如果一个三角形三边长分别为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，它们符合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那么围成的三角形为直角三角形，你认为这个结论正确吗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?</a:t>
                </a:r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id="{DA25497E-077B-4D65-99DD-2CB8D391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6030" y="5329451"/>
                <a:ext cx="7084465" cy="734175"/>
              </a:xfrm>
              <a:prstGeom prst="rect">
                <a:avLst/>
              </a:prstGeom>
              <a:blipFill>
                <a:blip r:embed="rId6"/>
                <a:stretch>
                  <a:fillRect b="-123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36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小组讨论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10">
                <a:extLst>
                  <a:ext uri="{FF2B5EF4-FFF2-40B4-BE49-F238E27FC236}">
                    <a16:creationId xmlns:a16="http://schemas.microsoft.com/office/drawing/2014/main" id="{9EEFE2AA-343B-44F5-8BF1-4F41DE27A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852569"/>
                  </p:ext>
                </p:extLst>
              </p:nvPr>
            </p:nvGraphicFramePr>
            <p:xfrm>
              <a:off x="1358036" y="1961031"/>
              <a:ext cx="6096000" cy="22522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88015748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7270547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5613954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090901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2.5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63230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BC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974526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sz="18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0122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A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36708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40245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70747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10">
                <a:extLst>
                  <a:ext uri="{FF2B5EF4-FFF2-40B4-BE49-F238E27FC236}">
                    <a16:creationId xmlns:a16="http://schemas.microsoft.com/office/drawing/2014/main" id="{9EEFE2AA-343B-44F5-8BF1-4F41DE27A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852569"/>
                  </p:ext>
                </p:extLst>
              </p:nvPr>
            </p:nvGraphicFramePr>
            <p:xfrm>
              <a:off x="1358036" y="1961031"/>
              <a:ext cx="6096000" cy="22522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88015748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7270547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5613954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090901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2.5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63230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BC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974526"/>
                      </a:ext>
                    </a:extLst>
                  </a:tr>
                  <a:tr h="39808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800" t="-192424" r="-800" b="-298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0122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A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36708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40245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70747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895F62E8-4C17-4AAA-A3E2-81FADAC313A3}"/>
              </a:ext>
            </a:extLst>
          </p:cNvPr>
          <p:cNvGrpSpPr/>
          <p:nvPr/>
        </p:nvGrpSpPr>
        <p:grpSpPr>
          <a:xfrm>
            <a:off x="8005327" y="3527879"/>
            <a:ext cx="3182499" cy="2693815"/>
            <a:chOff x="4924941" y="1114918"/>
            <a:chExt cx="3570205" cy="3200198"/>
          </a:xfrm>
        </p:grpSpPr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AE7E3690-857E-43B1-9EBA-852EBAEE26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D5F1CD1-235F-4FC9-8ADF-C66D84291D9B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86EEF98-DE3B-4397-983F-73CB45E90C90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F99DA35F-32D7-4F51-92B1-D45D41EDAD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127961D-87A4-414F-B597-FBD1BB67CE33}"/>
                </a:ext>
              </a:extLst>
            </p:cNvPr>
            <p:cNvSpPr txBox="1"/>
            <p:nvPr/>
          </p:nvSpPr>
          <p:spPr>
            <a:xfrm>
              <a:off x="7997712" y="1114918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EAFC499-95C0-4509-B905-1BD5EA1CF16F}"/>
                </a:ext>
              </a:extLst>
            </p:cNvPr>
            <p:cNvSpPr txBox="1"/>
            <p:nvPr/>
          </p:nvSpPr>
          <p:spPr>
            <a:xfrm>
              <a:off x="7944307" y="3450338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CE587A6-B5D4-4887-BA45-7C47EC89F8D2}"/>
                </a:ext>
              </a:extLst>
            </p:cNvPr>
            <p:cNvSpPr txBox="1"/>
            <p:nvPr/>
          </p:nvSpPr>
          <p:spPr>
            <a:xfrm>
              <a:off x="4924941" y="3443807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sp>
        <p:nvSpPr>
          <p:cNvPr id="18" name="Rectangle 6">
            <a:extLst>
              <a:ext uri="{FF2B5EF4-FFF2-40B4-BE49-F238E27FC236}">
                <a16:creationId xmlns:a16="http://schemas.microsoft.com/office/drawing/2014/main" id="{3C353C72-4172-45C9-AD55-2B7830FFA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221" y="1367131"/>
            <a:ext cx="7427639" cy="4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尝试画出满足表格数据的三角形，测量它的三个角度数，你发现了什么？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A2A972-B8B4-40FB-9A99-CAFD5E10F535}"/>
              </a:ext>
            </a:extLst>
          </p:cNvPr>
          <p:cNvSpPr txBox="1"/>
          <p:nvPr/>
        </p:nvSpPr>
        <p:spPr>
          <a:xfrm>
            <a:off x="3152136" y="3105839"/>
            <a:ext cx="11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E9FE79-23A7-4906-8DAC-ED8DC4BE0746}"/>
              </a:ext>
            </a:extLst>
          </p:cNvPr>
          <p:cNvSpPr txBox="1"/>
          <p:nvPr/>
        </p:nvSpPr>
        <p:spPr>
          <a:xfrm>
            <a:off x="4593966" y="3107233"/>
            <a:ext cx="124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1DFB36-14B8-4599-AEA0-34036C51EEEE}"/>
              </a:ext>
            </a:extLst>
          </p:cNvPr>
          <p:cNvSpPr txBox="1"/>
          <p:nvPr/>
        </p:nvSpPr>
        <p:spPr>
          <a:xfrm>
            <a:off x="6326069" y="3086175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B5D9575-E09D-4B06-A5D4-D81FE2B2690D}"/>
                  </a:ext>
                </a:extLst>
              </p:cNvPr>
              <p:cNvSpPr txBox="1"/>
              <p:nvPr/>
            </p:nvSpPr>
            <p:spPr>
              <a:xfrm>
                <a:off x="6326068" y="3450970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B5D9575-E09D-4B06-A5D4-D81FE2B26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68" y="3450970"/>
                <a:ext cx="6541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74E104F3-19F5-4DE1-BA0B-472113FEB7AD}"/>
              </a:ext>
            </a:extLst>
          </p:cNvPr>
          <p:cNvSpPr txBox="1"/>
          <p:nvPr/>
        </p:nvSpPr>
        <p:spPr>
          <a:xfrm>
            <a:off x="3140816" y="3854452"/>
            <a:ext cx="114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53.5°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414F1B6-63DD-4114-951F-17DC2B2CD3DF}"/>
              </a:ext>
            </a:extLst>
          </p:cNvPr>
          <p:cNvSpPr txBox="1"/>
          <p:nvPr/>
        </p:nvSpPr>
        <p:spPr>
          <a:xfrm>
            <a:off x="4593966" y="3854452"/>
            <a:ext cx="114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67.5°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44F738-A99B-4A01-8A83-A332825909FC}"/>
                  </a:ext>
                </a:extLst>
              </p:cNvPr>
              <p:cNvSpPr txBox="1"/>
              <p:nvPr/>
            </p:nvSpPr>
            <p:spPr>
              <a:xfrm>
                <a:off x="6326069" y="3839862"/>
                <a:ext cx="654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45°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844F738-A99B-4A01-8A83-A33282590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69" y="3839862"/>
                <a:ext cx="6541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6CE0132-82FC-457E-AA8B-D76125F1181F}"/>
                  </a:ext>
                </a:extLst>
              </p:cNvPr>
              <p:cNvSpPr txBox="1"/>
              <p:nvPr/>
            </p:nvSpPr>
            <p:spPr>
              <a:xfrm>
                <a:off x="4986812" y="3463018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6CE0132-82FC-457E-AA8B-D76125F1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812" y="3463018"/>
                <a:ext cx="654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F224C2-1612-403F-A508-67E8A2A974A5}"/>
                  </a:ext>
                </a:extLst>
              </p:cNvPr>
              <p:cNvSpPr txBox="1"/>
              <p:nvPr/>
            </p:nvSpPr>
            <p:spPr>
              <a:xfrm>
                <a:off x="3388526" y="3466411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F224C2-1612-403F-A508-67E8A2A9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526" y="3466411"/>
                <a:ext cx="654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33A49B1F-F76F-4BAC-B18A-160A008C0B06}"/>
              </a:ext>
            </a:extLst>
          </p:cNvPr>
          <p:cNvSpPr/>
          <p:nvPr/>
        </p:nvSpPr>
        <p:spPr>
          <a:xfrm>
            <a:off x="1347221" y="4436847"/>
            <a:ext cx="4572000" cy="8758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74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id="{E593FEFB-11EC-432D-B9DF-868C1E44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56" y="1647039"/>
            <a:ext cx="6619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已知：如图，△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</a:p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是直角三角形．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27E330-CFC6-4936-8229-0DC573509F44}"/>
              </a:ext>
            </a:extLst>
          </p:cNvPr>
          <p:cNvSpPr txBox="1"/>
          <p:nvPr/>
        </p:nvSpPr>
        <p:spPr>
          <a:xfrm>
            <a:off x="1347220" y="3172172"/>
            <a:ext cx="7588527" cy="235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要证明△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是直角三角形，即要证明∠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C=______°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构造△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A’B’C’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，使其满足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______________________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__________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A’B’C’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035C4E-D59F-4452-8121-58EBA315E267}"/>
              </a:ext>
            </a:extLst>
          </p:cNvPr>
          <p:cNvSpPr txBox="1"/>
          <p:nvPr/>
        </p:nvSpPr>
        <p:spPr>
          <a:xfrm>
            <a:off x="6502070" y="3698775"/>
            <a:ext cx="57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072CF74-0A3E-4CDB-B18A-5853D841F2AD}"/>
              </a:ext>
            </a:extLst>
          </p:cNvPr>
          <p:cNvSpPr txBox="1"/>
          <p:nvPr/>
        </p:nvSpPr>
        <p:spPr>
          <a:xfrm>
            <a:off x="2933565" y="5066183"/>
            <a:ext cx="57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CCE0F5-7F4E-463D-B1AC-EB6DA8F70745}"/>
              </a:ext>
            </a:extLst>
          </p:cNvPr>
          <p:cNvSpPr txBox="1"/>
          <p:nvPr/>
        </p:nvSpPr>
        <p:spPr>
          <a:xfrm>
            <a:off x="4919167" y="4153157"/>
            <a:ext cx="291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AC=A’C’,BC=B’C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03871F-F2C7-4539-9897-5FE6B503C662}"/>
              </a:ext>
            </a:extLst>
          </p:cNvPr>
          <p:cNvGrpSpPr/>
          <p:nvPr/>
        </p:nvGrpSpPr>
        <p:grpSpPr>
          <a:xfrm>
            <a:off x="8537186" y="1111500"/>
            <a:ext cx="3047244" cy="2295692"/>
            <a:chOff x="4757168" y="1196435"/>
            <a:chExt cx="3942085" cy="2948437"/>
          </a:xfrm>
        </p:grpSpPr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68FEA278-A0CB-46F8-BAB2-67528126A2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AA671A-1BD0-41E3-9605-34F80A1E49DF}"/>
                </a:ext>
              </a:extLst>
            </p:cNvPr>
            <p:cNvSpPr txBox="1"/>
            <p:nvPr/>
          </p:nvSpPr>
          <p:spPr>
            <a:xfrm>
              <a:off x="6710042" y="355194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DDFE393-AC1C-4BFF-BD40-A968D4CBDC61}"/>
                </a:ext>
              </a:extLst>
            </p:cNvPr>
            <p:cNvSpPr txBox="1"/>
            <p:nvPr/>
          </p:nvSpPr>
          <p:spPr>
            <a:xfrm>
              <a:off x="8201819" y="239939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730829-EEC5-4CEC-A03C-20060F9D7ADB}"/>
                </a:ext>
              </a:extLst>
            </p:cNvPr>
            <p:cNvSpPr txBox="1"/>
            <p:nvPr/>
          </p:nvSpPr>
          <p:spPr>
            <a:xfrm>
              <a:off x="6212608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4E1B71C-2D41-46A8-B93A-70394C5869E6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B184399B-CD64-48E5-884A-44AA8E252980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CC522A29-A6C5-46EC-B44B-A4E8EB7CCB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EB34F44-13F1-4FC9-81C1-AD112CD0E451}"/>
                </a:ext>
              </a:extLst>
            </p:cNvPr>
            <p:cNvSpPr txBox="1"/>
            <p:nvPr/>
          </p:nvSpPr>
          <p:spPr>
            <a:xfrm>
              <a:off x="4757168" y="308676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595762D-865D-446E-95D7-4D21028BE1B7}"/>
                </a:ext>
              </a:extLst>
            </p:cNvPr>
            <p:cNvSpPr txBox="1"/>
            <p:nvPr/>
          </p:nvSpPr>
          <p:spPr>
            <a:xfrm>
              <a:off x="7827920" y="1196435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0074D3B-B534-4FDF-A4E7-CAA52653C9D2}"/>
                </a:ext>
              </a:extLst>
            </p:cNvPr>
            <p:cNvSpPr txBox="1"/>
            <p:nvPr/>
          </p:nvSpPr>
          <p:spPr>
            <a:xfrm>
              <a:off x="8193023" y="329597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D3E9B18-B8DA-4302-8C5C-EA8E7BEB7762}"/>
              </a:ext>
            </a:extLst>
          </p:cNvPr>
          <p:cNvGrpSpPr/>
          <p:nvPr/>
        </p:nvGrpSpPr>
        <p:grpSpPr>
          <a:xfrm>
            <a:off x="8337743" y="3995345"/>
            <a:ext cx="3260731" cy="2295693"/>
            <a:chOff x="4480989" y="1196435"/>
            <a:chExt cx="4218264" cy="2948438"/>
          </a:xfrm>
        </p:grpSpPr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631F5BE4-545E-464C-BDC6-3DB0E88EA8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18C7535-2B61-4A11-A9C4-A74956538801}"/>
                </a:ext>
              </a:extLst>
            </p:cNvPr>
            <p:cNvSpPr txBox="1"/>
            <p:nvPr/>
          </p:nvSpPr>
          <p:spPr>
            <a:xfrm>
              <a:off x="6710044" y="3551941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240613F-43A2-4DD0-9113-9F842FD1337F}"/>
                </a:ext>
              </a:extLst>
            </p:cNvPr>
            <p:cNvSpPr txBox="1"/>
            <p:nvPr/>
          </p:nvSpPr>
          <p:spPr>
            <a:xfrm>
              <a:off x="8201819" y="2399392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75CB41D-1C02-487D-A123-0FB199011634}"/>
                </a:ext>
              </a:extLst>
            </p:cNvPr>
            <p:cNvSpPr txBox="1"/>
            <p:nvPr/>
          </p:nvSpPr>
          <p:spPr>
            <a:xfrm>
              <a:off x="6212610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8C7F7D3-E95C-4FB2-AE83-FCC9EC929CE6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07E06F2-7FB4-468D-9F57-4D2AF05FD6D6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EF5707A8-2ED3-47B7-AEB8-F4BC3BB348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455BD3F-75F2-4D18-B61F-0DD3132459EC}"/>
                </a:ext>
              </a:extLst>
            </p:cNvPr>
            <p:cNvSpPr txBox="1"/>
            <p:nvPr/>
          </p:nvSpPr>
          <p:spPr>
            <a:xfrm>
              <a:off x="4480989" y="3086766"/>
              <a:ext cx="77361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 ’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EFB48F2-5764-4F03-9648-36F71FAF4445}"/>
                </a:ext>
              </a:extLst>
            </p:cNvPr>
            <p:cNvSpPr txBox="1"/>
            <p:nvPr/>
          </p:nvSpPr>
          <p:spPr>
            <a:xfrm>
              <a:off x="7827920" y="1196435"/>
              <a:ext cx="862537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 ’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BB0A990-A061-4FAF-B77A-FC363970A832}"/>
                </a:ext>
              </a:extLst>
            </p:cNvPr>
            <p:cNvSpPr txBox="1"/>
            <p:nvPr/>
          </p:nvSpPr>
          <p:spPr>
            <a:xfrm>
              <a:off x="7950052" y="3368895"/>
              <a:ext cx="73103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’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61B7D05E-FA2C-4EAE-AB97-8CE40EA8F40D}"/>
              </a:ext>
            </a:extLst>
          </p:cNvPr>
          <p:cNvSpPr/>
          <p:nvPr/>
        </p:nvSpPr>
        <p:spPr>
          <a:xfrm>
            <a:off x="1511381" y="4580120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C’=90°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172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id="{D0246D20-5D54-44A2-A1F8-A608C493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66" y="1344708"/>
            <a:ext cx="6619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已知：如图，△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</a:p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是直角三角形．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0538FF4-84CC-48FF-9FC7-D33C1284426B}"/>
              </a:ext>
            </a:extLst>
          </p:cNvPr>
          <p:cNvGrpSpPr/>
          <p:nvPr/>
        </p:nvGrpSpPr>
        <p:grpSpPr>
          <a:xfrm>
            <a:off x="1347221" y="2397318"/>
            <a:ext cx="5165197" cy="3788088"/>
            <a:chOff x="234664" y="1529131"/>
            <a:chExt cx="5165197" cy="378808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4030E6E-F9C8-4899-A64D-08B21B85E8B1}"/>
                </a:ext>
              </a:extLst>
            </p:cNvPr>
            <p:cNvSpPr/>
            <p:nvPr/>
          </p:nvSpPr>
          <p:spPr>
            <a:xfrm>
              <a:off x="234664" y="1529131"/>
              <a:ext cx="5165197" cy="3788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证明：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作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Rt△A′B′C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，使∠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C′=90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°，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B′C′=a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A′C′=b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则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A′B′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 B′C′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+ A′C′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 a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+b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∵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+b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=c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A′B′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=c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则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A′B′=c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与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△A′B′C′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△A′B′C′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，则∠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C=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′=90°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是直角三角形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aphicFrame>
          <p:nvGraphicFramePr>
            <p:cNvPr id="12" name="Object 34">
              <a:extLst>
                <a:ext uri="{FF2B5EF4-FFF2-40B4-BE49-F238E27FC236}">
                  <a16:creationId xmlns:a16="http://schemas.microsoft.com/office/drawing/2014/main" id="{93FFE6AE-6BD3-4459-8B70-5336E03417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192041"/>
                </p:ext>
              </p:extLst>
            </p:nvPr>
          </p:nvGraphicFramePr>
          <p:xfrm>
            <a:off x="243306" y="3605127"/>
            <a:ext cx="1479905" cy="98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812800" imgH="711200" progId="Equation.DSMT4">
                    <p:embed/>
                  </p:oleObj>
                </mc:Choice>
                <mc:Fallback>
                  <p:oleObj r:id="rId5" imgW="812800" imgH="711200" progId="Equation.DSMT4">
                    <p:embed/>
                    <p:pic>
                      <p:nvPicPr>
                        <p:cNvPr id="33" name="Object 34">
                          <a:extLst>
                            <a:ext uri="{FF2B5EF4-FFF2-40B4-BE49-F238E27FC236}">
                              <a16:creationId xmlns:a16="http://schemas.microsoft.com/office/drawing/2014/main" id="{9C5D53AF-AAB6-49CD-BC3A-1EFFCCFFB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06" y="3605127"/>
                          <a:ext cx="1479905" cy="982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8BF4F9A-FE4B-42E5-9181-A043C7BA4DB8}"/>
              </a:ext>
            </a:extLst>
          </p:cNvPr>
          <p:cNvGrpSpPr/>
          <p:nvPr/>
        </p:nvGrpSpPr>
        <p:grpSpPr>
          <a:xfrm>
            <a:off x="8040001" y="1355456"/>
            <a:ext cx="3047244" cy="2295692"/>
            <a:chOff x="4757168" y="1196435"/>
            <a:chExt cx="3942085" cy="2948437"/>
          </a:xfrm>
        </p:grpSpPr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77135F31-1517-44A8-88F3-BEF89AD3FE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D2C7100-7AAD-4AF1-A501-D863814E8D87}"/>
                </a:ext>
              </a:extLst>
            </p:cNvPr>
            <p:cNvSpPr txBox="1"/>
            <p:nvPr/>
          </p:nvSpPr>
          <p:spPr>
            <a:xfrm>
              <a:off x="6710042" y="355194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EC79E4F-1433-4A7A-986C-9DC48BBE7EE3}"/>
                </a:ext>
              </a:extLst>
            </p:cNvPr>
            <p:cNvSpPr txBox="1"/>
            <p:nvPr/>
          </p:nvSpPr>
          <p:spPr>
            <a:xfrm>
              <a:off x="8201819" y="239939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66BA09-720F-4A03-B708-D868C94E2571}"/>
                </a:ext>
              </a:extLst>
            </p:cNvPr>
            <p:cNvSpPr txBox="1"/>
            <p:nvPr/>
          </p:nvSpPr>
          <p:spPr>
            <a:xfrm>
              <a:off x="6212608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6A21F0B-63A5-49EE-B8C1-A1CBB0591D18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B8FBE010-F5C9-43F8-B3A0-CF514AAC5BED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93C5B10-5FCF-446D-852C-821AA7C3B9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647A3E8-C47C-4330-8198-5D4E734068F0}"/>
                </a:ext>
              </a:extLst>
            </p:cNvPr>
            <p:cNvSpPr txBox="1"/>
            <p:nvPr/>
          </p:nvSpPr>
          <p:spPr>
            <a:xfrm>
              <a:off x="4757168" y="308676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8457697-159A-4220-8908-29BBED6BABCF}"/>
                </a:ext>
              </a:extLst>
            </p:cNvPr>
            <p:cNvSpPr txBox="1"/>
            <p:nvPr/>
          </p:nvSpPr>
          <p:spPr>
            <a:xfrm>
              <a:off x="7827920" y="1196435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ED2269-50A7-42D4-B8DA-D4029D3BC62F}"/>
                </a:ext>
              </a:extLst>
            </p:cNvPr>
            <p:cNvSpPr txBox="1"/>
            <p:nvPr/>
          </p:nvSpPr>
          <p:spPr>
            <a:xfrm>
              <a:off x="8193023" y="329597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1011C35-841C-48E1-A600-492FEF24D0F1}"/>
              </a:ext>
            </a:extLst>
          </p:cNvPr>
          <p:cNvGrpSpPr/>
          <p:nvPr/>
        </p:nvGrpSpPr>
        <p:grpSpPr>
          <a:xfrm>
            <a:off x="7942350" y="4016459"/>
            <a:ext cx="3260731" cy="2295693"/>
            <a:chOff x="4480989" y="1196435"/>
            <a:chExt cx="4218264" cy="2948438"/>
          </a:xfrm>
        </p:grpSpPr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E34F8981-5394-4ECC-B6AA-503460BEE5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04" tIns="45650" rIns="91304" bIns="45650"/>
            <a:lstStyle>
              <a:lvl1pPr defTabSz="912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28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3B5E531-25B0-48F2-8D79-E787623957AA}"/>
                </a:ext>
              </a:extLst>
            </p:cNvPr>
            <p:cNvSpPr txBox="1"/>
            <p:nvPr/>
          </p:nvSpPr>
          <p:spPr>
            <a:xfrm>
              <a:off x="6710044" y="3551941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1F9C568-537B-4640-BC0A-6467397D5C1A}"/>
                </a:ext>
              </a:extLst>
            </p:cNvPr>
            <p:cNvSpPr txBox="1"/>
            <p:nvPr/>
          </p:nvSpPr>
          <p:spPr>
            <a:xfrm>
              <a:off x="8201819" y="2399392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543FB28-2A5D-4FC7-975A-82CACFBCC259}"/>
                </a:ext>
              </a:extLst>
            </p:cNvPr>
            <p:cNvSpPr txBox="1"/>
            <p:nvPr/>
          </p:nvSpPr>
          <p:spPr>
            <a:xfrm>
              <a:off x="6212610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855E92D-8E23-45FC-8677-F58C88242D69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C1B115E-A040-4D3F-A08D-A17BB340E4F3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9BEA29A-276B-43BA-AD6E-6ADED8661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E5EB429-C14F-47AA-ADBE-4DBBDD3641C8}"/>
                </a:ext>
              </a:extLst>
            </p:cNvPr>
            <p:cNvSpPr txBox="1"/>
            <p:nvPr/>
          </p:nvSpPr>
          <p:spPr>
            <a:xfrm>
              <a:off x="4480989" y="3086766"/>
              <a:ext cx="77361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 ’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5D91DB0-FE6A-4438-881D-4B30E5D574E5}"/>
                </a:ext>
              </a:extLst>
            </p:cNvPr>
            <p:cNvSpPr txBox="1"/>
            <p:nvPr/>
          </p:nvSpPr>
          <p:spPr>
            <a:xfrm>
              <a:off x="7827920" y="1196435"/>
              <a:ext cx="862537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 ’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8674FB7-882C-4312-A6CB-B019D8CA67B1}"/>
                </a:ext>
              </a:extLst>
            </p:cNvPr>
            <p:cNvSpPr txBox="1"/>
            <p:nvPr/>
          </p:nvSpPr>
          <p:spPr>
            <a:xfrm>
              <a:off x="7950052" y="3368895"/>
              <a:ext cx="73103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33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勾股定理的逆定理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9346CBA-FF68-4121-9AE6-CF981E040E55}"/>
              </a:ext>
            </a:extLst>
          </p:cNvPr>
          <p:cNvSpPr/>
          <p:nvPr/>
        </p:nvSpPr>
        <p:spPr>
          <a:xfrm>
            <a:off x="783281" y="1622824"/>
            <a:ext cx="7499559" cy="2075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 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几何描述：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∵三角形三边之间的关系为：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是直角三角形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E06D5C-B84C-4C0C-BA40-6A5964A8BA1F}"/>
              </a:ext>
            </a:extLst>
          </p:cNvPr>
          <p:cNvSpPr/>
          <p:nvPr/>
        </p:nvSpPr>
        <p:spPr>
          <a:xfrm>
            <a:off x="800795" y="4380861"/>
            <a:ext cx="7763026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勾股数的概念：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，那么这个三角形是直角三角形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的三个正整数，称为勾股数。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勾股数的性质：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一组勾股数，都扩大相同倍数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为正整数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，得到一组新数，这组数同样是勾股数。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75BD66E-B04D-4AE4-B32D-D346D4849628}"/>
              </a:ext>
            </a:extLst>
          </p:cNvPr>
          <p:cNvGrpSpPr/>
          <p:nvPr/>
        </p:nvGrpSpPr>
        <p:grpSpPr>
          <a:xfrm>
            <a:off x="8540861" y="2114550"/>
            <a:ext cx="2649890" cy="1946278"/>
            <a:chOff x="4672232" y="1296125"/>
            <a:chExt cx="4055243" cy="277038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BA89978-1F33-4362-B4B8-39AEA9070F49}"/>
                </a:ext>
              </a:extLst>
            </p:cNvPr>
            <p:cNvGrpSpPr/>
            <p:nvPr/>
          </p:nvGrpSpPr>
          <p:grpSpPr>
            <a:xfrm>
              <a:off x="4672232" y="1296125"/>
              <a:ext cx="4055243" cy="2770385"/>
              <a:chOff x="4419014" y="1246888"/>
              <a:chExt cx="4055243" cy="2770385"/>
            </a:xfrm>
          </p:grpSpPr>
          <p:sp>
            <p:nvSpPr>
              <p:cNvPr id="16" name="直角三角形 15">
                <a:extLst>
                  <a:ext uri="{FF2B5EF4-FFF2-40B4-BE49-F238E27FC236}">
                    <a16:creationId xmlns:a16="http://schemas.microsoft.com/office/drawing/2014/main" id="{E63784FD-BD17-4FED-9AD0-2CCE46369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528976" y="1022785"/>
                <a:ext cx="1823669" cy="298355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lIns="91304" tIns="45650" rIns="91304" bIns="45650"/>
              <a:lstStyle>
                <a:lvl1pPr defTabSz="9128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2813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1654F36-6353-49BC-9911-0605D0D58301}"/>
                  </a:ext>
                </a:extLst>
              </p:cNvPr>
              <p:cNvSpPr txBox="1"/>
              <p:nvPr/>
            </p:nvSpPr>
            <p:spPr>
              <a:xfrm>
                <a:off x="6355223" y="3053770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70B3202-FE68-4B77-B1D6-C90310A05601}"/>
                  </a:ext>
                </a:extLst>
              </p:cNvPr>
              <p:cNvSpPr txBox="1"/>
              <p:nvPr/>
            </p:nvSpPr>
            <p:spPr>
              <a:xfrm>
                <a:off x="7976823" y="2214245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1AED71B-BC55-4763-9461-F96D7876649E}"/>
                  </a:ext>
                </a:extLst>
              </p:cNvPr>
              <p:cNvSpPr txBox="1"/>
              <p:nvPr/>
            </p:nvSpPr>
            <p:spPr>
              <a:xfrm>
                <a:off x="6164034" y="1869236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ED5234B-C4FC-40D6-B760-EDAEBD47F0AC}"/>
                  </a:ext>
                </a:extLst>
              </p:cNvPr>
              <p:cNvSpPr txBox="1"/>
              <p:nvPr/>
            </p:nvSpPr>
            <p:spPr>
              <a:xfrm>
                <a:off x="4419014" y="3027374"/>
                <a:ext cx="497434" cy="83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498F1F7-ED1F-4B25-89EB-C54D5BD6A8E1}"/>
                  </a:ext>
                </a:extLst>
              </p:cNvPr>
              <p:cNvSpPr txBox="1"/>
              <p:nvPr/>
            </p:nvSpPr>
            <p:spPr>
              <a:xfrm>
                <a:off x="7950642" y="1246888"/>
                <a:ext cx="497434" cy="83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CC18AE-8E13-4DC6-B9D6-F4D9632A3AA1}"/>
                  </a:ext>
                </a:extLst>
              </p:cNvPr>
              <p:cNvSpPr txBox="1"/>
              <p:nvPr/>
            </p:nvSpPr>
            <p:spPr>
              <a:xfrm>
                <a:off x="7899244" y="3184888"/>
                <a:ext cx="497434" cy="83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147F3EA-0ED6-4B19-8426-499FCEF91333}"/>
                </a:ext>
              </a:extLst>
            </p:cNvPr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DE8FC03F-ADD7-4C1F-AE47-DAEEE3B267C4}"/>
                  </a:ext>
                </a:extLst>
              </p:cNvPr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A3390680-730E-4F54-A65A-8D0CB9BF2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010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2312</Words>
  <Application>Microsoft Office PowerPoint</Application>
  <PresentationFormat>宽屏</PresentationFormat>
  <Paragraphs>303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站酷快乐体2016修订版</vt:lpstr>
      <vt:lpstr>Arial</vt:lpstr>
      <vt:lpstr>Calibri</vt:lpstr>
      <vt:lpstr>Cambria Math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68</cp:revision>
  <dcterms:created xsi:type="dcterms:W3CDTF">2020-03-19T09:30:49Z</dcterms:created>
  <dcterms:modified xsi:type="dcterms:W3CDTF">2021-01-09T09:35:14Z</dcterms:modified>
</cp:coreProperties>
</file>