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92" r:id="rId6"/>
    <p:sldId id="293" r:id="rId7"/>
    <p:sldId id="294" r:id="rId8"/>
    <p:sldId id="302" r:id="rId9"/>
    <p:sldId id="275" r:id="rId10"/>
    <p:sldId id="281" r:id="rId11"/>
    <p:sldId id="295" r:id="rId12"/>
    <p:sldId id="296" r:id="rId13"/>
    <p:sldId id="297" r:id="rId14"/>
    <p:sldId id="298" r:id="rId15"/>
    <p:sldId id="287" r:id="rId16"/>
    <p:sldId id="289" r:id="rId17"/>
    <p:sldId id="29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2FB4DD8-938F-42ED-BB88-365E16D43638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A0067667-BAD8-4C92-A276-A752D863E4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33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BCF6EA-4450-4EF5-9079-AAC8D1056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10848" r="10848" b="10848"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1.png"/><Relationship Id="rId5" Type="http://schemas.openxmlformats.org/officeDocument/2006/relationships/tags" Target="../tags/tag31.xml"/><Relationship Id="rId10" Type="http://schemas.openxmlformats.org/officeDocument/2006/relationships/image" Target="../media/image20.png"/><Relationship Id="rId4" Type="http://schemas.openxmlformats.org/officeDocument/2006/relationships/tags" Target="../tags/tag30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15E915D-BBC3-4DE3-A468-8DDDF25D2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Shape 40">
            <a:extLst>
              <a:ext uri="{FF2B5EF4-FFF2-40B4-BE49-F238E27FC236}">
                <a16:creationId xmlns:a16="http://schemas.microsoft.com/office/drawing/2014/main" id="{514DA2E6-D2B5-4744-854D-C6DE97601AFC}"/>
              </a:ext>
            </a:extLst>
          </p:cNvPr>
          <p:cNvSpPr/>
          <p:nvPr/>
        </p:nvSpPr>
        <p:spPr>
          <a:xfrm>
            <a:off x="3749753" y="4531312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 </a:t>
            </a: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5C4A31-7144-4093-ABF4-0B41FCD9C74A}"/>
              </a:ext>
            </a:extLst>
          </p:cNvPr>
          <p:cNvSpPr/>
          <p:nvPr/>
        </p:nvSpPr>
        <p:spPr>
          <a:xfrm>
            <a:off x="3089275" y="1577404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第十八章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 平行四边形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CBC76E8-C36A-4E8F-9B53-8008DAC82E4A}"/>
              </a:ext>
            </a:extLst>
          </p:cNvPr>
          <p:cNvSpPr/>
          <p:nvPr/>
        </p:nvSpPr>
        <p:spPr>
          <a:xfrm>
            <a:off x="2761871" y="2384198"/>
            <a:ext cx="65412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平行线的性质</a:t>
            </a:r>
            <a:endParaRPr lang="en-US" altLang="zh-CN" sz="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zh-CN" alt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（对角线的关系）</a:t>
            </a:r>
            <a:endParaRPr lang="en-US" altLang="zh-CN" sz="4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16D2339-7496-4F8B-9859-19B32AB78CE3}"/>
              </a:ext>
            </a:extLst>
          </p:cNvPr>
          <p:cNvCxnSpPr>
            <a:cxnSpLocks/>
          </p:cNvCxnSpPr>
          <p:nvPr/>
        </p:nvCxnSpPr>
        <p:spPr>
          <a:xfrm>
            <a:off x="2665450" y="4395729"/>
            <a:ext cx="67341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9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12" name="图片 11" descr="figure">
            <a:extLst>
              <a:ext uri="{FF2B5EF4-FFF2-40B4-BE49-F238E27FC236}">
                <a16:creationId xmlns:a16="http://schemas.microsoft.com/office/drawing/2014/main" id="{5DCEEFB0-46EF-440A-9256-F0B7F1A2E54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33486" y="2708401"/>
            <a:ext cx="3672663" cy="188537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C44C20A-F07D-4867-8E08-73DC90F886BD}"/>
              </a:ext>
            </a:extLst>
          </p:cNvPr>
          <p:cNvSpPr/>
          <p:nvPr/>
        </p:nvSpPr>
        <p:spPr>
          <a:xfrm>
            <a:off x="1316466" y="1426201"/>
            <a:ext cx="75960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．如图，平行四边形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的对角线交于点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，且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△OCD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，则平行四边形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的两条对角线的和是（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  <a:p>
            <a:pPr defTabSz="685800"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	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	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	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46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56E5DCC-2B43-4116-AF37-A8A0A901E5FF}"/>
              </a:ext>
            </a:extLst>
          </p:cNvPr>
          <p:cNvSpPr/>
          <p:nvPr/>
        </p:nvSpPr>
        <p:spPr>
          <a:xfrm>
            <a:off x="1266778" y="3254945"/>
            <a:ext cx="7001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∴AB=CD=5.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∵△OCD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的周长为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23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∴OD+OC=23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5=18.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∵BD=2DO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AC=2OC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的两条对角线的和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=BD+AC=2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DO+OC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=36.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故选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笑脸 17">
            <a:extLst>
              <a:ext uri="{FF2B5EF4-FFF2-40B4-BE49-F238E27FC236}">
                <a16:creationId xmlns:a16="http://schemas.microsoft.com/office/drawing/2014/main" id="{B1E247CA-8A37-484C-949C-247B29F74A3F}"/>
              </a:ext>
            </a:extLst>
          </p:cNvPr>
          <p:cNvSpPr/>
          <p:nvPr/>
        </p:nvSpPr>
        <p:spPr>
          <a:xfrm>
            <a:off x="3981978" y="2430710"/>
            <a:ext cx="310393" cy="307062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0330D6D-B7A0-40F9-9DB0-3E4353442ED4}"/>
              </a:ext>
            </a:extLst>
          </p:cNvPr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221D3D7-4B17-4DF1-B91C-C4591315C5A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6B2141A-A324-4242-B078-FDCB2C183D17}"/>
                </a:ext>
              </a:extLst>
            </p:cNvPr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1E511EAE-10DC-4316-B621-731FABA2E585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38">
                <a:extLst>
                  <a:ext uri="{FF2B5EF4-FFF2-40B4-BE49-F238E27FC236}">
                    <a16:creationId xmlns:a16="http://schemas.microsoft.com/office/drawing/2014/main" id="{2B6E9513-DB28-4E3A-A0FF-086ED8C45D5D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7CA94A0F-CA45-48BA-AA9C-E15A69620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19498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25" name="图片 24" descr="figure">
            <a:extLst>
              <a:ext uri="{FF2B5EF4-FFF2-40B4-BE49-F238E27FC236}">
                <a16:creationId xmlns:a16="http://schemas.microsoft.com/office/drawing/2014/main" id="{863CFA1B-464E-4737-9200-EC8AE5DC4A5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66498" y="3002766"/>
            <a:ext cx="3396752" cy="210284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39CCDF9A-D42C-4EBE-B245-914BF843C3FB}"/>
              </a:ext>
            </a:extLst>
          </p:cNvPr>
          <p:cNvSpPr/>
          <p:nvPr/>
        </p:nvSpPr>
        <p:spPr>
          <a:xfrm>
            <a:off x="1589583" y="1612346"/>
            <a:ext cx="8035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相交于点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AC+BD=16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△BOC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74557D4-3029-4809-8032-B710EE0A9FFF}"/>
              </a:ext>
            </a:extLst>
          </p:cNvPr>
          <p:cNvSpPr/>
          <p:nvPr/>
        </p:nvSpPr>
        <p:spPr>
          <a:xfrm>
            <a:off x="1539240" y="283690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【解析】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∴AD=BC=6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OA=OC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OB=OD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∵AC+BD=16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∴OB+OC=8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∴△BOC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的周长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=BC+OB+OC=6+8=14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故答案为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B4628D5-DA8A-4971-AE5C-8BBEA8E55C78}"/>
              </a:ext>
            </a:extLst>
          </p:cNvPr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9B06F09-621F-4F4C-AEE1-1B042166B77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84269263-DDE4-4BDB-955D-452143D57EAE}"/>
                </a:ext>
              </a:extLst>
            </p:cNvPr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D4BAC251-318F-446D-BD93-6186A5A2C17D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38">
                <a:extLst>
                  <a:ext uri="{FF2B5EF4-FFF2-40B4-BE49-F238E27FC236}">
                    <a16:creationId xmlns:a16="http://schemas.microsoft.com/office/drawing/2014/main" id="{F005B468-B657-4635-A104-58584C6F21D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4A676E52-FD6F-49EA-BE5D-0E70EBFB6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1759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25" name="图片 24" descr="figure">
            <a:extLst>
              <a:ext uri="{FF2B5EF4-FFF2-40B4-BE49-F238E27FC236}">
                <a16:creationId xmlns:a16="http://schemas.microsoft.com/office/drawing/2014/main" id="{BD0A9F80-D6EA-42A6-A518-77D3D177332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37651" y="3199340"/>
            <a:ext cx="3440629" cy="2003157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9B48B3B7-5019-401D-B8F2-FB3069E5DE87}"/>
              </a:ext>
            </a:extLst>
          </p:cNvPr>
          <p:cNvSpPr/>
          <p:nvPr/>
        </p:nvSpPr>
        <p:spPr>
          <a:xfrm>
            <a:off x="1413178" y="1534382"/>
            <a:ext cx="95405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．如图，在平行四边形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⊥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1F9BEA5-E0C2-4CFD-8117-2466FE94FA46}"/>
                  </a:ext>
                </a:extLst>
              </p:cNvPr>
              <p:cNvSpPr/>
              <p:nvPr/>
            </p:nvSpPr>
            <p:spPr>
              <a:xfrm>
                <a:off x="1413720" y="2103768"/>
                <a:ext cx="4572000" cy="39466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解：设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的交点为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AO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BO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DO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BO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1F9BEA5-E0C2-4CFD-8117-2466FE94F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20" y="2103768"/>
                <a:ext cx="4572000" cy="3946658"/>
              </a:xfrm>
              <a:prstGeom prst="rect">
                <a:avLst/>
              </a:prstGeom>
              <a:blipFill>
                <a:blip r:embed="rId5"/>
                <a:stretch>
                  <a:fillRect l="-800" b="-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组合 34">
            <a:extLst>
              <a:ext uri="{FF2B5EF4-FFF2-40B4-BE49-F238E27FC236}">
                <a16:creationId xmlns:a16="http://schemas.microsoft.com/office/drawing/2014/main" id="{DD681BEE-DAAF-4BD8-80CC-388F71B163D4}"/>
              </a:ext>
            </a:extLst>
          </p:cNvPr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3BE5EBB-0BF0-4EDB-BD9B-19018CBE0F0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E0DDEBC1-97E9-4CF8-A5D8-459990272EF5}"/>
                </a:ext>
              </a:extLst>
            </p:cNvPr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9CAB4FC4-BD8E-401D-A6F6-D4FF93D05C6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38">
                <a:extLst>
                  <a:ext uri="{FF2B5EF4-FFF2-40B4-BE49-F238E27FC236}">
                    <a16:creationId xmlns:a16="http://schemas.microsoft.com/office/drawing/2014/main" id="{366F472C-6E9F-4AB4-B967-5C2EFA570DB0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6B208DEB-42E0-416F-B6AC-0231B7FAE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5727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40" name="图片 39" descr="figure">
            <a:extLst>
              <a:ext uri="{FF2B5EF4-FFF2-40B4-BE49-F238E27FC236}">
                <a16:creationId xmlns:a16="http://schemas.microsoft.com/office/drawing/2014/main" id="{D98624EE-CEBF-48E0-B745-7B63B3AF750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367" y="2985135"/>
            <a:ext cx="3438525" cy="1672796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073630A8-47FF-46C9-8573-C2F724DB97EB}"/>
              </a:ext>
            </a:extLst>
          </p:cNvPr>
          <p:cNvSpPr/>
          <p:nvPr/>
        </p:nvSpPr>
        <p:spPr>
          <a:xfrm>
            <a:off x="1570534" y="1534447"/>
            <a:ext cx="767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．如图，在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□ABCD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中，对角线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交于点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，已知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90°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__________cm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D4835FBC-8B1A-46EB-BCC1-336C087A3BDC}"/>
                  </a:ext>
                </a:extLst>
              </p:cNvPr>
              <p:cNvSpPr/>
              <p:nvPr/>
            </p:nvSpPr>
            <p:spPr>
              <a:xfrm>
                <a:off x="1487531" y="2777717"/>
                <a:ext cx="6543675" cy="3123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OA=6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∥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BC,OA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∥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OC=6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𝐴𝐷𝐵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𝐶𝐵𝐷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zh-CN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zh-CN" altLang="zh-CN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endParaRPr lang="zh-CN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D4835FBC-8B1A-46EB-BCC1-336C087A3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31" y="2777717"/>
                <a:ext cx="6543675" cy="3123484"/>
              </a:xfrm>
              <a:prstGeom prst="rect">
                <a:avLst/>
              </a:prstGeom>
              <a:blipFill>
                <a:blip r:embed="rId6"/>
                <a:stretch>
                  <a:fillRect l="-4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>
            <a:extLst>
              <a:ext uri="{FF2B5EF4-FFF2-40B4-BE49-F238E27FC236}">
                <a16:creationId xmlns:a16="http://schemas.microsoft.com/office/drawing/2014/main" id="{98D46110-0DF7-485E-8B77-353B2754ECF1}"/>
              </a:ext>
            </a:extLst>
          </p:cNvPr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5777C17-400B-4D4F-BF58-9D0C7FFE871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27118B8E-EE25-40AA-8F33-28DFE4B6A372}"/>
                </a:ext>
              </a:extLst>
            </p:cNvPr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A2077EEC-2500-4B0B-BC68-44785AC6ECAF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文本框 38">
                <a:extLst>
                  <a:ext uri="{FF2B5EF4-FFF2-40B4-BE49-F238E27FC236}">
                    <a16:creationId xmlns:a16="http://schemas.microsoft.com/office/drawing/2014/main" id="{C936D65B-827D-4FC4-BF4A-FE8E1AEFF04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05E7EF22-4998-4609-A7FD-80858CE96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418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278781" y="0"/>
            <a:ext cx="3734419" cy="1247374"/>
            <a:chOff x="520081" y="165100"/>
            <a:chExt cx="3734419" cy="124737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870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520081" y="165100"/>
              <a:ext cx="1661026" cy="1247374"/>
              <a:chOff x="4730379" y="1506370"/>
              <a:chExt cx="1661026" cy="124737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30379" y="1506370"/>
                <a:ext cx="1247374" cy="1247374"/>
              </a:xfrm>
              <a:prstGeom prst="rect">
                <a:avLst/>
              </a:prstGeom>
            </p:spPr>
          </p:pic>
        </p:grpSp>
      </p:grpSp>
      <p:pic>
        <p:nvPicPr>
          <p:cNvPr id="12" name="图片 11" descr="figure">
            <a:extLst>
              <a:ext uri="{FF2B5EF4-FFF2-40B4-BE49-F238E27FC236}">
                <a16:creationId xmlns:a16="http://schemas.microsoft.com/office/drawing/2014/main" id="{034E8F7D-107F-43C2-89DD-49FA41F6DF2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91509" y="3095508"/>
            <a:ext cx="3752715" cy="24329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A41B742-45EB-4F96-B6DD-CE2C718A7FAF}"/>
              </a:ext>
            </a:extLst>
          </p:cNvPr>
          <p:cNvSpPr/>
          <p:nvPr/>
        </p:nvSpPr>
        <p:spPr>
          <a:xfrm>
            <a:off x="1808659" y="1329539"/>
            <a:ext cx="7924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中，对角线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相交于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是过点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的任一直线交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于点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，交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于点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，猜想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的数量关系，并说明理由．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2B97296-F099-4979-A586-C873C8198D63}"/>
                  </a:ext>
                </a:extLst>
              </p:cNvPr>
              <p:cNvSpPr/>
              <p:nvPr/>
            </p:nvSpPr>
            <p:spPr>
              <a:xfrm>
                <a:off x="1808659" y="2538803"/>
                <a:ext cx="4572000" cy="32092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∴OA=OC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AD∥BC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∴∠OAE=∠OCF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△AOE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△COF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</a:p>
              <a:p>
                <a:pPr defTabSz="685800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zh-CN" sz="1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zh-CN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∠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𝑂𝐴𝐸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=∠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𝑂𝐶𝐹</m:t>
                          </m:r>
                        </m:e>
                      </m:mr>
                      <m:mr>
                        <m:e>
                          <m:r>
                            <a:rPr lang="zh-CN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∠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𝐴𝑂𝐸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=∠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𝐶𝑂𝐹</m:t>
                          </m:r>
                        </m:e>
                      </m:mr>
                      <m:mr>
                        <m:e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𝐴𝑂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mr>
                    </m:m>
                  </m:oMath>
                </a14:m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△AOE≌△COF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∴OE=OF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2B97296-F099-4979-A586-C873C8198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59" y="2538803"/>
                <a:ext cx="4572000" cy="3209276"/>
              </a:xfrm>
              <a:prstGeom prst="rect">
                <a:avLst/>
              </a:prstGeom>
              <a:blipFill>
                <a:blip r:embed="rId6"/>
                <a:stretch>
                  <a:fillRect l="-400" b="-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62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B14BC8-1050-4F36-B77F-CCB9DB2F010B}"/>
              </a:ext>
            </a:extLst>
          </p:cNvPr>
          <p:cNvGrpSpPr/>
          <p:nvPr/>
        </p:nvGrpSpPr>
        <p:grpSpPr>
          <a:xfrm>
            <a:off x="1388176" y="880436"/>
            <a:ext cx="3532576" cy="3718953"/>
            <a:chOff x="1896176" y="1312236"/>
            <a:chExt cx="3532576" cy="371895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B370B7F-3BE6-4DB8-8397-72782BA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6176" y="1312236"/>
              <a:ext cx="3532576" cy="353257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A0EC96A-6322-4498-8FAC-575C26BBC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/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2BA901C-B0E3-4236-A4FE-63F9DE70C763}"/>
                </a:ext>
              </a:extLst>
            </p:cNvPr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>
            <a:extLst>
              <a:ext uri="{FF2B5EF4-FFF2-40B4-BE49-F238E27FC236}">
                <a16:creationId xmlns:a16="http://schemas.microsoft.com/office/drawing/2014/main" id="{C183181A-4293-4823-837C-5472D65184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91" y="3770147"/>
            <a:ext cx="1044810" cy="965079"/>
          </a:xfrm>
          <a:prstGeom prst="rect">
            <a:avLst/>
          </a:prstGeom>
        </p:spPr>
      </p:pic>
      <p:sp>
        <p:nvSpPr>
          <p:cNvPr id="11" name="文本框 38">
            <a:extLst>
              <a:ext uri="{FF2B5EF4-FFF2-40B4-BE49-F238E27FC236}">
                <a16:creationId xmlns:a16="http://schemas.microsoft.com/office/drawing/2014/main" id="{FAAD42B7-2408-4EF0-A3FC-E4AAE60273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76294" y="4028292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83BB3B-2018-4DFF-8884-B4179A89C410}"/>
              </a:ext>
            </a:extLst>
          </p:cNvPr>
          <p:cNvGrpSpPr/>
          <p:nvPr/>
        </p:nvGrpSpPr>
        <p:grpSpPr>
          <a:xfrm>
            <a:off x="5286408" y="1419225"/>
            <a:ext cx="6108589" cy="1344152"/>
            <a:chOff x="4865892" y="1070507"/>
            <a:chExt cx="6108589" cy="1344152"/>
          </a:xfrm>
        </p:grpSpPr>
        <p:sp>
          <p:nvSpPr>
            <p:cNvPr id="24" name="文本框 38">
              <a:extLst>
                <a:ext uri="{FF2B5EF4-FFF2-40B4-BE49-F238E27FC236}">
                  <a16:creationId xmlns:a16="http://schemas.microsoft.com/office/drawing/2014/main" id="{061DFFF7-6BE3-4467-86DC-ED2992D617B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942489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平行四边形对角线互相平分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8D0B769-7153-4A37-8470-2BDF8227A042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E11F30F7-2A0F-47D9-99FA-92849508A50B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>
                <a:extLst>
                  <a:ext uri="{FF2B5EF4-FFF2-40B4-BE49-F238E27FC236}">
                    <a16:creationId xmlns:a16="http://schemas.microsoft.com/office/drawing/2014/main" id="{1071A2AB-FC4F-46BA-8EFF-A745C4FF66EB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200A7FD3-92C0-443F-AD43-1910DA20A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F34342-2B07-4218-96E3-D6E65764EF71}"/>
              </a:ext>
            </a:extLst>
          </p:cNvPr>
          <p:cNvGrpSpPr/>
          <p:nvPr/>
        </p:nvGrpSpPr>
        <p:grpSpPr>
          <a:xfrm>
            <a:off x="5286408" y="2604654"/>
            <a:ext cx="5803790" cy="1362626"/>
            <a:chOff x="4865892" y="1070507"/>
            <a:chExt cx="5803790" cy="1362626"/>
          </a:xfrm>
        </p:grpSpPr>
        <p:sp>
          <p:nvSpPr>
            <p:cNvPr id="28" name="文本框 38">
              <a:extLst>
                <a:ext uri="{FF2B5EF4-FFF2-40B4-BE49-F238E27FC236}">
                  <a16:creationId xmlns:a16="http://schemas.microsoft.com/office/drawing/2014/main" id="{9159CFCA-B1AD-4251-BA42-B4D81C90E94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727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平行四边形对角线将其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分为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个面积相等的三角形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7210833-8FC6-4F2D-A45F-6ED83DA16F85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C319FAE0-8E1C-40AC-A4FC-160B7412E902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>
                <a:extLst>
                  <a:ext uri="{FF2B5EF4-FFF2-40B4-BE49-F238E27FC236}">
                    <a16:creationId xmlns:a16="http://schemas.microsoft.com/office/drawing/2014/main" id="{0D3F69BA-0E68-496B-AF4D-EB439A09DFFF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77B353CF-3EE4-4E1A-AE35-B9A0AA9D1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CE5E22F-A2CE-4E1F-B18C-165B9619A60F}"/>
              </a:ext>
            </a:extLst>
          </p:cNvPr>
          <p:cNvGrpSpPr/>
          <p:nvPr/>
        </p:nvGrpSpPr>
        <p:grpSpPr>
          <a:xfrm>
            <a:off x="5284160" y="3787835"/>
            <a:ext cx="6110838" cy="1364874"/>
            <a:chOff x="4863644" y="1068259"/>
            <a:chExt cx="6110838" cy="1364874"/>
          </a:xfrm>
        </p:grpSpPr>
        <p:sp>
          <p:nvSpPr>
            <p:cNvPr id="35" name="文本框 38">
              <a:extLst>
                <a:ext uri="{FF2B5EF4-FFF2-40B4-BE49-F238E27FC236}">
                  <a16:creationId xmlns:a16="http://schemas.microsoft.com/office/drawing/2014/main" id="{F4AC4897-ACF8-4AF9-A99F-7D5FDA98BB8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利用平行四边形的性质</a:t>
              </a: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解决实际问题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A861F957-01FC-47DA-BC8C-CD0B0FF02CE7}"/>
                </a:ext>
              </a:extLst>
            </p:cNvPr>
            <p:cNvGrpSpPr/>
            <p:nvPr/>
          </p:nvGrpSpPr>
          <p:grpSpPr>
            <a:xfrm>
              <a:off x="4863644" y="1068259"/>
              <a:ext cx="1711663" cy="1348648"/>
              <a:chOff x="4679742" y="1380829"/>
              <a:chExt cx="1711663" cy="1348648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BD89C04D-C587-4771-BCDC-D14717E1C51A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>
                <a:extLst>
                  <a:ext uri="{FF2B5EF4-FFF2-40B4-BE49-F238E27FC236}">
                    <a16:creationId xmlns:a16="http://schemas.microsoft.com/office/drawing/2014/main" id="{8B02AF0D-A863-4C70-B8CA-1BE06C1C3407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A4A457D8-6EB8-4A03-87A2-4A8A8F074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79742" y="1380829"/>
                <a:ext cx="1348648" cy="13486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471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3C8B8E4-A18B-43D2-AF6B-048531EA4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Shape 40">
            <a:extLst>
              <a:ext uri="{FF2B5EF4-FFF2-40B4-BE49-F238E27FC236}">
                <a16:creationId xmlns:a16="http://schemas.microsoft.com/office/drawing/2014/main" id="{514DA2E6-D2B5-4744-854D-C6DE97601AFC}"/>
              </a:ext>
            </a:extLst>
          </p:cNvPr>
          <p:cNvSpPr/>
          <p:nvPr/>
        </p:nvSpPr>
        <p:spPr>
          <a:xfrm>
            <a:off x="3749753" y="4531312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 </a:t>
            </a: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5C4A31-7144-4093-ABF4-0B41FCD9C74A}"/>
              </a:ext>
            </a:extLst>
          </p:cNvPr>
          <p:cNvSpPr/>
          <p:nvPr/>
        </p:nvSpPr>
        <p:spPr>
          <a:xfrm>
            <a:off x="3089275" y="1577404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第十八章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 平行四边形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CBC76E8-C36A-4E8F-9B53-8008DAC82E4A}"/>
              </a:ext>
            </a:extLst>
          </p:cNvPr>
          <p:cNvSpPr/>
          <p:nvPr/>
        </p:nvSpPr>
        <p:spPr>
          <a:xfrm>
            <a:off x="2761871" y="2384198"/>
            <a:ext cx="65412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谢谢倾听</a:t>
            </a:r>
            <a:endParaRPr lang="en-US" altLang="zh-CN" sz="66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/>
            <a:r>
              <a:rPr lang="zh-CN" alt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（对角线的关系）</a:t>
            </a:r>
            <a:endParaRPr lang="en-US" altLang="zh-CN" sz="4000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16D2339-7496-4F8B-9859-19B32AB78CE3}"/>
              </a:ext>
            </a:extLst>
          </p:cNvPr>
          <p:cNvCxnSpPr>
            <a:cxnSpLocks/>
          </p:cNvCxnSpPr>
          <p:nvPr/>
        </p:nvCxnSpPr>
        <p:spPr>
          <a:xfrm>
            <a:off x="2665450" y="4395729"/>
            <a:ext cx="67341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39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EFE810-1A0D-46F7-8A58-5684644E4E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A457C6-E993-43E2-B967-4FAD4816140A}"/>
              </a:ext>
            </a:extLst>
          </p:cNvPr>
          <p:cNvSpPr txBox="1"/>
          <p:nvPr/>
        </p:nvSpPr>
        <p:spPr>
          <a:xfrm>
            <a:off x="1640522" y="68786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</a:t>
            </a:r>
            <a:r>
              <a:rPr lang="zh-CN" altLang="en-US" sz="7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录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E1A7985-A167-4234-8AC3-C8CE7AD2AE03}"/>
              </a:ext>
            </a:extLst>
          </p:cNvPr>
          <p:cNvGrpSpPr/>
          <p:nvPr/>
        </p:nvGrpSpPr>
        <p:grpSpPr>
          <a:xfrm>
            <a:off x="1593770" y="1913212"/>
            <a:ext cx="4011474" cy="2175481"/>
            <a:chOff x="4691721" y="811014"/>
            <a:chExt cx="4011474" cy="217548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D3860EB-F4A7-4BAB-953D-AD6397E77004}"/>
                </a:ext>
              </a:extLst>
            </p:cNvPr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>
                <a:extLst>
                  <a:ext uri="{FF2B5EF4-FFF2-40B4-BE49-F238E27FC236}">
                    <a16:creationId xmlns:a16="http://schemas.microsoft.com/office/drawing/2014/main" id="{0216D4E6-FA55-4D8A-843E-709BC14602D7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808E633-B58F-44FA-8ED6-03DDB4A63137}"/>
                  </a:ext>
                </a:extLst>
              </p:cNvPr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D101A7C-3BCD-433C-80D7-B3F956241276}"/>
                </a:ext>
              </a:extLst>
            </p:cNvPr>
            <p:cNvGrpSpPr/>
            <p:nvPr/>
          </p:nvGrpSpPr>
          <p:grpSpPr>
            <a:xfrm>
              <a:off x="4691721" y="811014"/>
              <a:ext cx="1699684" cy="1324690"/>
              <a:chOff x="4691721" y="1392808"/>
              <a:chExt cx="1699684" cy="1324690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D421CA07-D636-4481-A9C2-96A2906F6793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>
                <a:extLst>
                  <a:ext uri="{FF2B5EF4-FFF2-40B4-BE49-F238E27FC236}">
                    <a16:creationId xmlns:a16="http://schemas.microsoft.com/office/drawing/2014/main" id="{0F10A57E-EAE9-4916-9DE8-A2C820E273CA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A7E2729A-FB13-4C00-BF62-E673C1D0E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E0DE05D-47D0-491F-8408-7CCBD9C0B7E5}"/>
                </a:ext>
              </a:extLst>
            </p:cNvPr>
            <p:cNvSpPr/>
            <p:nvPr/>
          </p:nvSpPr>
          <p:spPr>
            <a:xfrm>
              <a:off x="4920034" y="2281366"/>
              <a:ext cx="3783161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探索并证明平行四边形对角线之间的关系。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利用平行四边形的性质解决实际问题。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7C0CC7B-0313-4FDF-BCF6-ED85A4577159}"/>
              </a:ext>
            </a:extLst>
          </p:cNvPr>
          <p:cNvGrpSpPr/>
          <p:nvPr/>
        </p:nvGrpSpPr>
        <p:grpSpPr>
          <a:xfrm>
            <a:off x="5702478" y="1960264"/>
            <a:ext cx="3803471" cy="1875381"/>
            <a:chOff x="4665497" y="787949"/>
            <a:chExt cx="3803471" cy="1875381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FC5BEA2D-CC94-4A36-B998-417184CA8292}"/>
                </a:ext>
              </a:extLst>
            </p:cNvPr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>
                <a:extLst>
                  <a:ext uri="{FF2B5EF4-FFF2-40B4-BE49-F238E27FC236}">
                    <a16:creationId xmlns:a16="http://schemas.microsoft.com/office/drawing/2014/main" id="{EF239AE9-E185-47D7-A024-96FC4BD21752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BB7662F-7A1C-4C6D-86D7-4EB4A688BF36}"/>
                  </a:ext>
                </a:extLst>
              </p:cNvPr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342303E-BEC5-4454-8242-E5E3B3A77689}"/>
                </a:ext>
              </a:extLst>
            </p:cNvPr>
            <p:cNvGrpSpPr/>
            <p:nvPr/>
          </p:nvGrpSpPr>
          <p:grpSpPr>
            <a:xfrm>
              <a:off x="4665497" y="787949"/>
              <a:ext cx="1725908" cy="1370820"/>
              <a:chOff x="4665497" y="1369743"/>
              <a:chExt cx="1725908" cy="1370820"/>
            </a:xfrm>
          </p:grpSpPr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C538E169-319D-4968-914E-A6BDC694D62C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>
                <a:extLst>
                  <a:ext uri="{FF2B5EF4-FFF2-40B4-BE49-F238E27FC236}">
                    <a16:creationId xmlns:a16="http://schemas.microsoft.com/office/drawing/2014/main" id="{A1C2DCEB-3243-4982-A1C9-47208BC37BDA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D69C9237-6A7F-4DCF-8035-26E7FB045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65497" y="1369743"/>
                <a:ext cx="1377138" cy="1370820"/>
              </a:xfrm>
              <a:prstGeom prst="rect">
                <a:avLst/>
              </a:prstGeom>
            </p:spPr>
          </p:pic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61A107F-0C87-4BE3-AEB7-9125D41481E3}"/>
                </a:ext>
              </a:extLst>
            </p:cNvPr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探索并证明平行四边形对角线之间的关系。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40AB124-6958-4700-96A1-A4A15F3F40A5}"/>
              </a:ext>
            </a:extLst>
          </p:cNvPr>
          <p:cNvGrpSpPr/>
          <p:nvPr/>
        </p:nvGrpSpPr>
        <p:grpSpPr>
          <a:xfrm>
            <a:off x="5779930" y="3915346"/>
            <a:ext cx="3485642" cy="1795680"/>
            <a:chOff x="4742949" y="867650"/>
            <a:chExt cx="3485642" cy="1795680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EA326685-4BD0-42F6-A731-E504E90CDB1E}"/>
                </a:ext>
              </a:extLst>
            </p:cNvPr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>
                <a:extLst>
                  <a:ext uri="{FF2B5EF4-FFF2-40B4-BE49-F238E27FC236}">
                    <a16:creationId xmlns:a16="http://schemas.microsoft.com/office/drawing/2014/main" id="{9B75CCBD-E65A-4F5C-B049-73BFDD574A0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0B7A42F7-D0E9-4CC2-9435-02FB45BE672B}"/>
                  </a:ext>
                </a:extLst>
              </p:cNvPr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7820D760-11B6-4B58-953D-FCB2C58B9812}"/>
                </a:ext>
              </a:extLst>
            </p:cNvPr>
            <p:cNvGrpSpPr/>
            <p:nvPr/>
          </p:nvGrpSpPr>
          <p:grpSpPr>
            <a:xfrm>
              <a:off x="4742949" y="867650"/>
              <a:ext cx="1648456" cy="1211418"/>
              <a:chOff x="4742949" y="1449444"/>
              <a:chExt cx="1648456" cy="1211418"/>
            </a:xfrm>
          </p:grpSpPr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DE6AA3AF-A8BB-4776-AFE2-50F029AF116B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>
                <a:extLst>
                  <a:ext uri="{FF2B5EF4-FFF2-40B4-BE49-F238E27FC236}">
                    <a16:creationId xmlns:a16="http://schemas.microsoft.com/office/drawing/2014/main" id="{14917678-E465-4D75-A47B-9D9353021342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C524553C-F3B9-49BF-9348-AD1BEB5BB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42949" y="1449444"/>
                <a:ext cx="1222234" cy="1211418"/>
              </a:xfrm>
              <a:prstGeom prst="rect">
                <a:avLst/>
              </a:prstGeom>
            </p:spPr>
          </p:pic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C6312D3-13DC-4E02-A629-F85A214D1ADE}"/>
                </a:ext>
              </a:extLst>
            </p:cNvPr>
            <p:cNvSpPr/>
            <p:nvPr/>
          </p:nvSpPr>
          <p:spPr>
            <a:xfrm>
              <a:off x="4920034" y="2281366"/>
              <a:ext cx="3308557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利用平行四边形的性质解决实际问题。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88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48BA4FA-3906-419E-B350-7B86B21A178C}"/>
              </a:ext>
            </a:extLst>
          </p:cNvPr>
          <p:cNvSpPr/>
          <p:nvPr/>
        </p:nvSpPr>
        <p:spPr>
          <a:xfrm>
            <a:off x="3210379" y="2542668"/>
            <a:ext cx="7086600" cy="13571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3D94E28-F4C0-487D-96CB-76AF3BBAD946}"/>
              </a:ext>
            </a:extLst>
          </p:cNvPr>
          <p:cNvGrpSpPr/>
          <p:nvPr/>
        </p:nvGrpSpPr>
        <p:grpSpPr>
          <a:xfrm>
            <a:off x="5336063" y="2804432"/>
            <a:ext cx="4517887" cy="826939"/>
            <a:chOff x="5611834" y="2847975"/>
            <a:chExt cx="4517887" cy="82693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3FB38A2-0781-43E0-8F95-C693DBCF157F}"/>
                </a:ext>
              </a:extLst>
            </p:cNvPr>
            <p:cNvSpPr/>
            <p:nvPr/>
          </p:nvSpPr>
          <p:spPr>
            <a:xfrm>
              <a:off x="5629565" y="2847975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EC1B87E-5F7E-44C5-BBF4-8E56F518EFFB}"/>
                </a:ext>
              </a:extLst>
            </p:cNvPr>
            <p:cNvSpPr txBox="1"/>
            <p:nvPr/>
          </p:nvSpPr>
          <p:spPr>
            <a:xfrm>
              <a:off x="5611834" y="2976409"/>
              <a:ext cx="862387" cy="62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39E3DE1-E4A6-4765-BE4B-76CA7AE835D8}"/>
                </a:ext>
              </a:extLst>
            </p:cNvPr>
            <p:cNvSpPr txBox="1"/>
            <p:nvPr/>
          </p:nvSpPr>
          <p:spPr>
            <a:xfrm>
              <a:off x="6842123" y="2851073"/>
              <a:ext cx="1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DDE26AC-37FD-400A-BD60-698E62365753}"/>
                </a:ext>
              </a:extLst>
            </p:cNvPr>
            <p:cNvSpPr txBox="1"/>
            <p:nvPr/>
          </p:nvSpPr>
          <p:spPr>
            <a:xfrm>
              <a:off x="6862868" y="3386781"/>
              <a:ext cx="32668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pic>
        <p:nvPicPr>
          <p:cNvPr id="3" name="图片 2" descr="铅笔放在桌子上&#10;&#10;描述已自动生成">
            <a:extLst>
              <a:ext uri="{FF2B5EF4-FFF2-40B4-BE49-F238E27FC236}">
                <a16:creationId xmlns:a16="http://schemas.microsoft.com/office/drawing/2014/main" id="{CFB02E40-03A4-4DE3-9B44-6809C8C94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87" y="933179"/>
            <a:ext cx="4918252" cy="49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3C05B0-539F-4F5E-9545-395910364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807" y="1817991"/>
            <a:ext cx="7427639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两组对边分别平行的四边形叫做平行四边形。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64423853-4954-4DE4-B25A-E08ACCBC23BA}"/>
              </a:ext>
            </a:extLst>
          </p:cNvPr>
          <p:cNvGrpSpPr/>
          <p:nvPr/>
        </p:nvGrpSpPr>
        <p:grpSpPr>
          <a:xfrm>
            <a:off x="6846123" y="2597423"/>
            <a:ext cx="4092016" cy="2714266"/>
            <a:chOff x="-28" y="-20"/>
            <a:chExt cx="2160" cy="1457"/>
          </a:xfrm>
        </p:grpSpPr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BD580D8C-BB01-43B1-9400-C84584DE8462}"/>
                </a:ext>
              </a:extLst>
            </p:cNvPr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4E736BAC-6357-4E3A-A001-16159BBE5661}"/>
                </a:ext>
              </a:extLst>
            </p:cNvPr>
            <p:cNvSpPr txBox="1"/>
            <p:nvPr/>
          </p:nvSpPr>
          <p:spPr>
            <a:xfrm>
              <a:off x="366" y="-20"/>
              <a:ext cx="219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464B7A0F-5804-4A6B-8C35-410787F83714}"/>
                </a:ext>
              </a:extLst>
            </p:cNvPr>
            <p:cNvSpPr txBox="1"/>
            <p:nvPr/>
          </p:nvSpPr>
          <p:spPr>
            <a:xfrm>
              <a:off x="-28" y="1143"/>
              <a:ext cx="22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4DD912C9-B87F-4CA6-B406-4F3FEBB78AD6}"/>
                </a:ext>
              </a:extLst>
            </p:cNvPr>
            <p:cNvSpPr txBox="1"/>
            <p:nvPr/>
          </p:nvSpPr>
          <p:spPr>
            <a:xfrm>
              <a:off x="1868" y="0"/>
              <a:ext cx="264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1F7DD981-A43F-4FB7-A4AD-C2C5CA851CF6}"/>
                </a:ext>
              </a:extLst>
            </p:cNvPr>
            <p:cNvSpPr txBox="1"/>
            <p:nvPr/>
          </p:nvSpPr>
          <p:spPr>
            <a:xfrm>
              <a:off x="1412" y="1156"/>
              <a:ext cx="28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BB85224F-E86E-4F15-8DC5-3E2816C34EAF}"/>
              </a:ext>
            </a:extLst>
          </p:cNvPr>
          <p:cNvSpPr/>
          <p:nvPr/>
        </p:nvSpPr>
        <p:spPr>
          <a:xfrm>
            <a:off x="2387682" y="2590779"/>
            <a:ext cx="4572000" cy="9670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∵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∥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CD,AD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∥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BC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∴四边形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是平行四边形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EAE7B6F-9C57-462D-B959-DD58A2DEAAE5}"/>
              </a:ext>
            </a:extLst>
          </p:cNvPr>
          <p:cNvSpPr txBox="1"/>
          <p:nvPr/>
        </p:nvSpPr>
        <p:spPr>
          <a:xfrm>
            <a:off x="1200185" y="1858206"/>
            <a:ext cx="91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概念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18B406-35FC-4FF1-87EB-7B3BC5D25C16}"/>
              </a:ext>
            </a:extLst>
          </p:cNvPr>
          <p:cNvSpPr txBox="1"/>
          <p:nvPr/>
        </p:nvSpPr>
        <p:spPr>
          <a:xfrm>
            <a:off x="1200185" y="2674153"/>
            <a:ext cx="150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几何描述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8D1D10A-697F-475F-AFD1-94DBDEB8F03F}"/>
              </a:ext>
            </a:extLst>
          </p:cNvPr>
          <p:cNvSpPr txBox="1"/>
          <p:nvPr/>
        </p:nvSpPr>
        <p:spPr>
          <a:xfrm>
            <a:off x="1185722" y="4581109"/>
            <a:ext cx="150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性质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1B3FD5D-23A3-403A-9088-1E5C4A0BB01F}"/>
              </a:ext>
            </a:extLst>
          </p:cNvPr>
          <p:cNvSpPr txBox="1"/>
          <p:nvPr/>
        </p:nvSpPr>
        <p:spPr>
          <a:xfrm>
            <a:off x="1185722" y="4563937"/>
            <a:ext cx="40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平行四边形对边相等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8BCAE9-1AA9-4D4D-8B38-A2FCCF535D86}"/>
              </a:ext>
            </a:extLst>
          </p:cNvPr>
          <p:cNvSpPr txBox="1"/>
          <p:nvPr/>
        </p:nvSpPr>
        <p:spPr>
          <a:xfrm>
            <a:off x="1185722" y="4988904"/>
            <a:ext cx="40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平行四边形对角相等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255247" y="0"/>
            <a:ext cx="5638559" cy="1247374"/>
            <a:chOff x="496547" y="165100"/>
            <a:chExt cx="5638559" cy="1247374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平行四边形知识点回顾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496547" y="165100"/>
              <a:ext cx="1684560" cy="1247374"/>
              <a:chOff x="4706845" y="1506370"/>
              <a:chExt cx="1684560" cy="1247374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6845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50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FE9ED8E-C89B-4315-B75D-00BCCB7B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37" y="1471475"/>
            <a:ext cx="716018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上节课我们通过证明验证了平行四边形对边、对角相等，那么平行四边形的对角线又具有怎样的性质呢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8819607-EBD0-4C7F-8495-D92C7EF7ECC8}"/>
              </a:ext>
            </a:extLst>
          </p:cNvPr>
          <p:cNvSpPr txBox="1"/>
          <p:nvPr/>
        </p:nvSpPr>
        <p:spPr>
          <a:xfrm>
            <a:off x="861636" y="4838690"/>
            <a:ext cx="523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,AO=OC,BO=DO</a:t>
            </a:r>
            <a:endParaRPr lang="zh-CN" altLang="en-US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35156144-B90F-40B7-B663-4839FEBD2089}"/>
              </a:ext>
            </a:extLst>
          </p:cNvPr>
          <p:cNvGrpSpPr/>
          <p:nvPr/>
        </p:nvGrpSpPr>
        <p:grpSpPr>
          <a:xfrm>
            <a:off x="8289275" y="3501866"/>
            <a:ext cx="2738878" cy="1927692"/>
            <a:chOff x="-28" y="-20"/>
            <a:chExt cx="2160" cy="1546"/>
          </a:xfrm>
        </p:grpSpPr>
        <p:sp>
          <p:nvSpPr>
            <p:cNvPr id="26" name="AutoShape 8">
              <a:extLst>
                <a:ext uri="{FF2B5EF4-FFF2-40B4-BE49-F238E27FC236}">
                  <a16:creationId xmlns:a16="http://schemas.microsoft.com/office/drawing/2014/main" id="{013A66EE-67B8-4AC6-BC81-E0EDDA199EA2}"/>
                </a:ext>
              </a:extLst>
            </p:cNvPr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7A77E3C5-71C4-427C-A438-61701EEE1CA7}"/>
                </a:ext>
              </a:extLst>
            </p:cNvPr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E20CC7A5-3558-4AB1-BC70-BDF2E0D7D9ED}"/>
                </a:ext>
              </a:extLst>
            </p:cNvPr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920AF24E-EEB8-4F91-99D6-AC37E60AAB35}"/>
                </a:ext>
              </a:extLst>
            </p:cNvPr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3E835107-1193-412C-AF82-E2221E025765}"/>
                </a:ext>
              </a:extLst>
            </p:cNvPr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150976D-B36C-4996-A2AE-15324A64BE04}"/>
              </a:ext>
            </a:extLst>
          </p:cNvPr>
          <p:cNvGrpSpPr/>
          <p:nvPr/>
        </p:nvGrpSpPr>
        <p:grpSpPr>
          <a:xfrm>
            <a:off x="8572943" y="3857230"/>
            <a:ext cx="2212412" cy="1187039"/>
            <a:chOff x="6340462" y="2013915"/>
            <a:chExt cx="2212412" cy="1187039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37D3ACCB-437F-4448-9937-0DB94AD3C358}"/>
                </a:ext>
              </a:extLst>
            </p:cNvPr>
            <p:cNvCxnSpPr/>
            <p:nvPr/>
          </p:nvCxnSpPr>
          <p:spPr>
            <a:xfrm>
              <a:off x="6884126" y="2013915"/>
              <a:ext cx="1129937" cy="1187039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5E4504C-5C85-4B5E-A570-5066FB159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0462" y="2036049"/>
              <a:ext cx="2212412" cy="1159381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5" name="Text Box 9">
              <a:extLst>
                <a:ext uri="{FF2B5EF4-FFF2-40B4-BE49-F238E27FC236}">
                  <a16:creationId xmlns:a16="http://schemas.microsoft.com/office/drawing/2014/main" id="{7A37E4AE-857A-4977-A493-32A93299D548}"/>
                </a:ext>
              </a:extLst>
            </p:cNvPr>
            <p:cNvSpPr txBox="1"/>
            <p:nvPr/>
          </p:nvSpPr>
          <p:spPr>
            <a:xfrm>
              <a:off x="7675329" y="2365507"/>
              <a:ext cx="42191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0E20FD5E-AC5D-4BDA-870E-1AEE6D4CC4DD}"/>
              </a:ext>
            </a:extLst>
          </p:cNvPr>
          <p:cNvSpPr txBox="1"/>
          <p:nvPr/>
        </p:nvSpPr>
        <p:spPr>
          <a:xfrm>
            <a:off x="861636" y="2604565"/>
            <a:ext cx="716018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在纸上任意画一个平行四边形，画出对角线，通过测量，你觉得平行四边形对角线之间有什么关系吗？</a:t>
            </a:r>
            <a:r>
              <a:rPr lang="zh-CN" altLang="en-US" kern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A825AA2-8627-45C3-A9EF-B5DCA4B95AA1}"/>
              </a:ext>
            </a:extLst>
          </p:cNvPr>
          <p:cNvGrpSpPr/>
          <p:nvPr/>
        </p:nvGrpSpPr>
        <p:grpSpPr>
          <a:xfrm>
            <a:off x="255247" y="0"/>
            <a:ext cx="5638559" cy="1247374"/>
            <a:chOff x="496547" y="165100"/>
            <a:chExt cx="5638559" cy="124737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E26DE6D-53A1-467B-B8A0-236AD1863A1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F0DFA46-5433-4D3C-AF68-330A418009C9}"/>
                </a:ext>
              </a:extLst>
            </p:cNvPr>
            <p:cNvGrpSpPr/>
            <p:nvPr/>
          </p:nvGrpSpPr>
          <p:grpSpPr>
            <a:xfrm>
              <a:off x="496547" y="165100"/>
              <a:ext cx="1684560" cy="1247374"/>
              <a:chOff x="4706845" y="1506370"/>
              <a:chExt cx="1684560" cy="1247374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D7CEA9C2-EA44-4A69-A377-D5BDB995A227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文本框 38">
                <a:extLst>
                  <a:ext uri="{FF2B5EF4-FFF2-40B4-BE49-F238E27FC236}">
                    <a16:creationId xmlns:a16="http://schemas.microsoft.com/office/drawing/2014/main" id="{F69A0C05-8ED5-4DA1-8579-E1D2DC242029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A6C5694D-2568-47B5-A5B6-81A251113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6845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9941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44" name="Group 5">
            <a:extLst>
              <a:ext uri="{FF2B5EF4-FFF2-40B4-BE49-F238E27FC236}">
                <a16:creationId xmlns:a16="http://schemas.microsoft.com/office/drawing/2014/main" id="{E01B02EF-075F-4B85-830E-609813D80DDA}"/>
              </a:ext>
            </a:extLst>
          </p:cNvPr>
          <p:cNvGrpSpPr/>
          <p:nvPr/>
        </p:nvGrpSpPr>
        <p:grpSpPr>
          <a:xfrm>
            <a:off x="7384012" y="2336298"/>
            <a:ext cx="2738878" cy="1927692"/>
            <a:chOff x="-28" y="-20"/>
            <a:chExt cx="2160" cy="1546"/>
          </a:xfrm>
        </p:grpSpPr>
        <p:sp>
          <p:nvSpPr>
            <p:cNvPr id="45" name="AutoShape 8">
              <a:extLst>
                <a:ext uri="{FF2B5EF4-FFF2-40B4-BE49-F238E27FC236}">
                  <a16:creationId xmlns:a16="http://schemas.microsoft.com/office/drawing/2014/main" id="{421CBFD9-1843-44A3-BE1B-E17DF800EF0C}"/>
                </a:ext>
              </a:extLst>
            </p:cNvPr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Text Box 9">
              <a:extLst>
                <a:ext uri="{FF2B5EF4-FFF2-40B4-BE49-F238E27FC236}">
                  <a16:creationId xmlns:a16="http://schemas.microsoft.com/office/drawing/2014/main" id="{776C59AF-FD5C-4F13-914D-C9199C57DA02}"/>
                </a:ext>
              </a:extLst>
            </p:cNvPr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47" name="Text Box 10">
              <a:extLst>
                <a:ext uri="{FF2B5EF4-FFF2-40B4-BE49-F238E27FC236}">
                  <a16:creationId xmlns:a16="http://schemas.microsoft.com/office/drawing/2014/main" id="{7DA50D60-CCD1-4FAD-9254-DFEB60C7557C}"/>
                </a:ext>
              </a:extLst>
            </p:cNvPr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99BB1EF9-9BD3-4B84-B174-81E341C625DB}"/>
                </a:ext>
              </a:extLst>
            </p:cNvPr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3E88D467-C023-4B57-B26C-FA8376EE4175}"/>
                </a:ext>
              </a:extLst>
            </p:cNvPr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32725F3-71B8-4625-9BDE-858ACF247E0E}"/>
              </a:ext>
            </a:extLst>
          </p:cNvPr>
          <p:cNvSpPr txBox="1"/>
          <p:nvPr/>
        </p:nvSpPr>
        <p:spPr>
          <a:xfrm>
            <a:off x="1166231" y="1758506"/>
            <a:ext cx="679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求证：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AO=OC,BO=DO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1180BC1-C8CD-486A-9394-B4605B8491D2}"/>
              </a:ext>
            </a:extLst>
          </p:cNvPr>
          <p:cNvCxnSpPr>
            <a:cxnSpLocks/>
          </p:cNvCxnSpPr>
          <p:nvPr/>
        </p:nvCxnSpPr>
        <p:spPr>
          <a:xfrm>
            <a:off x="8204817" y="2710099"/>
            <a:ext cx="1129937" cy="118703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6E2538A-A711-40C9-9F6D-3EB08849E663}"/>
              </a:ext>
            </a:extLst>
          </p:cNvPr>
          <p:cNvGrpSpPr/>
          <p:nvPr/>
        </p:nvGrpSpPr>
        <p:grpSpPr>
          <a:xfrm>
            <a:off x="7892422" y="2493433"/>
            <a:ext cx="1761989" cy="1634278"/>
            <a:chOff x="6722619" y="1376423"/>
            <a:chExt cx="1761989" cy="1634278"/>
          </a:xfrm>
        </p:grpSpPr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9180822D-BFB1-4616-9CD6-812105714EF8}"/>
                </a:ext>
              </a:extLst>
            </p:cNvPr>
            <p:cNvSpPr/>
            <p:nvPr/>
          </p:nvSpPr>
          <p:spPr>
            <a:xfrm rot="15480007">
              <a:off x="7722333" y="2462007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弧形 53">
              <a:extLst>
                <a:ext uri="{FF2B5EF4-FFF2-40B4-BE49-F238E27FC236}">
                  <a16:creationId xmlns:a16="http://schemas.microsoft.com/office/drawing/2014/main" id="{B53AF8C7-B4A1-4D3D-9411-2EF9E68C2819}"/>
                </a:ext>
              </a:extLst>
            </p:cNvPr>
            <p:cNvSpPr/>
            <p:nvPr/>
          </p:nvSpPr>
          <p:spPr>
            <a:xfrm rot="11977668">
              <a:off x="8033432" y="1396442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弧形 54">
              <a:extLst>
                <a:ext uri="{FF2B5EF4-FFF2-40B4-BE49-F238E27FC236}">
                  <a16:creationId xmlns:a16="http://schemas.microsoft.com/office/drawing/2014/main" id="{0CA40900-943C-4952-A70D-8A5D3914BE40}"/>
                </a:ext>
              </a:extLst>
            </p:cNvPr>
            <p:cNvSpPr/>
            <p:nvPr/>
          </p:nvSpPr>
          <p:spPr>
            <a:xfrm rot="442957">
              <a:off x="6722619" y="2498988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弧形 55">
              <a:extLst>
                <a:ext uri="{FF2B5EF4-FFF2-40B4-BE49-F238E27FC236}">
                  <a16:creationId xmlns:a16="http://schemas.microsoft.com/office/drawing/2014/main" id="{96B06126-A7E6-474D-B402-E4F839E1F57B}"/>
                </a:ext>
              </a:extLst>
            </p:cNvPr>
            <p:cNvSpPr/>
            <p:nvPr/>
          </p:nvSpPr>
          <p:spPr>
            <a:xfrm rot="4924608">
              <a:off x="7010567" y="1346154"/>
              <a:ext cx="451176" cy="511713"/>
            </a:xfrm>
            <a:prstGeom prst="arc">
              <a:avLst/>
            </a:prstGeom>
            <a:noFill/>
            <a:ln w="28575" cap="flat" cmpd="sng" algn="ctr">
              <a:solidFill>
                <a:srgbClr val="50742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8FEDCA22-6B36-4B3F-9D59-90ECA8AAB4D4}"/>
                </a:ext>
              </a:extLst>
            </p:cNvPr>
            <p:cNvSpPr txBox="1"/>
            <p:nvPr/>
          </p:nvSpPr>
          <p:spPr>
            <a:xfrm>
              <a:off x="7402994" y="1558173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37A6E4D3-8FAB-47BB-9A32-DF8A0DB65024}"/>
                </a:ext>
              </a:extLst>
            </p:cNvPr>
            <p:cNvSpPr txBox="1"/>
            <p:nvPr/>
          </p:nvSpPr>
          <p:spPr>
            <a:xfrm>
              <a:off x="7737718" y="1560612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BA825ACB-B8AC-48AB-9FB8-D9E01333D041}"/>
                </a:ext>
              </a:extLst>
            </p:cNvPr>
            <p:cNvSpPr txBox="1"/>
            <p:nvPr/>
          </p:nvSpPr>
          <p:spPr>
            <a:xfrm>
              <a:off x="7441539" y="2348591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4037A23C-8C96-45D5-B062-AD683560E731}"/>
                </a:ext>
              </a:extLst>
            </p:cNvPr>
            <p:cNvSpPr txBox="1"/>
            <p:nvPr/>
          </p:nvSpPr>
          <p:spPr>
            <a:xfrm>
              <a:off x="7066890" y="2345083"/>
              <a:ext cx="332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0B28AC98-FD0A-4767-9A1F-ADF8C1288BD4}"/>
              </a:ext>
            </a:extLst>
          </p:cNvPr>
          <p:cNvGrpSpPr/>
          <p:nvPr/>
        </p:nvGrpSpPr>
        <p:grpSpPr>
          <a:xfrm>
            <a:off x="1044014" y="2291222"/>
            <a:ext cx="6251303" cy="4175182"/>
            <a:chOff x="614523" y="1956952"/>
            <a:chExt cx="5264467" cy="417518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585205F-06F0-4ED5-A079-945F6E59BD11}"/>
                </a:ext>
              </a:extLst>
            </p:cNvPr>
            <p:cNvSpPr txBox="1"/>
            <p:nvPr/>
          </p:nvSpPr>
          <p:spPr>
            <a:xfrm>
              <a:off x="729724" y="1956952"/>
              <a:ext cx="5149266" cy="4175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证明：连接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AC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BD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∵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四边形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ABCD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是平行四边形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AD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∥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BC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，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AD=BC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 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AOD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和∆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COB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中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AD=BC       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AOD 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≌∆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COB            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AO=OC,BO=DO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2=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∠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左大括号 62">
              <a:extLst>
                <a:ext uri="{FF2B5EF4-FFF2-40B4-BE49-F238E27FC236}">
                  <a16:creationId xmlns:a16="http://schemas.microsoft.com/office/drawing/2014/main" id="{BC1DF8F9-1FCC-449A-AB82-099334329DEA}"/>
                </a:ext>
              </a:extLst>
            </p:cNvPr>
            <p:cNvSpPr/>
            <p:nvPr/>
          </p:nvSpPr>
          <p:spPr>
            <a:xfrm>
              <a:off x="614523" y="4532811"/>
              <a:ext cx="156754" cy="979714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57A02F45-7035-4D50-9313-C0B3AD080A7D}"/>
                </a:ext>
              </a:extLst>
            </p:cNvPr>
            <p:cNvCxnSpPr>
              <a:cxnSpLocks/>
            </p:cNvCxnSpPr>
            <p:nvPr/>
          </p:nvCxnSpPr>
          <p:spPr>
            <a:xfrm>
              <a:off x="1547309" y="5021326"/>
              <a:ext cx="640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A264EC43-1AD7-4CE0-813C-A0B6EEDF019B}"/>
              </a:ext>
            </a:extLst>
          </p:cNvPr>
          <p:cNvSpPr txBox="1"/>
          <p:nvPr/>
        </p:nvSpPr>
        <p:spPr>
          <a:xfrm>
            <a:off x="5963810" y="4484688"/>
            <a:ext cx="40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平行四边形对角线互相平分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8AE825A5-77E5-4EF4-A926-841E5E001C7F}"/>
              </a:ext>
            </a:extLst>
          </p:cNvPr>
          <p:cNvCxnSpPr>
            <a:cxnSpLocks/>
          </p:cNvCxnSpPr>
          <p:nvPr/>
        </p:nvCxnSpPr>
        <p:spPr>
          <a:xfrm flipV="1">
            <a:off x="7655364" y="2698558"/>
            <a:ext cx="2264496" cy="118014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7" name="Text Box 9">
            <a:extLst>
              <a:ext uri="{FF2B5EF4-FFF2-40B4-BE49-F238E27FC236}">
                <a16:creationId xmlns:a16="http://schemas.microsoft.com/office/drawing/2014/main" id="{59721863-EDBC-4B0E-829F-34D1EE8EC2B0}"/>
              </a:ext>
            </a:extLst>
          </p:cNvPr>
          <p:cNvSpPr txBox="1"/>
          <p:nvPr/>
        </p:nvSpPr>
        <p:spPr>
          <a:xfrm>
            <a:off x="9162705" y="3071980"/>
            <a:ext cx="42191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29A8BDDE-38BC-4B89-9835-A8A18EAD8DC0}"/>
              </a:ext>
            </a:extLst>
          </p:cNvPr>
          <p:cNvCxnSpPr>
            <a:cxnSpLocks/>
          </p:cNvCxnSpPr>
          <p:nvPr/>
        </p:nvCxnSpPr>
        <p:spPr>
          <a:xfrm>
            <a:off x="5192528" y="5341375"/>
            <a:ext cx="640081" cy="0"/>
          </a:xfrm>
          <a:prstGeom prst="straightConnector1">
            <a:avLst/>
          </a:prstGeom>
          <a:noFill/>
          <a:ln w="28575" cap="flat" cmpd="sng" algn="ctr">
            <a:solidFill>
              <a:srgbClr val="50742F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8A3CEEB-5FBA-4F2E-B6C0-5319ACE36947}"/>
              </a:ext>
            </a:extLst>
          </p:cNvPr>
          <p:cNvGrpSpPr/>
          <p:nvPr/>
        </p:nvGrpSpPr>
        <p:grpSpPr>
          <a:xfrm>
            <a:off x="255247" y="0"/>
            <a:ext cx="5638559" cy="1247374"/>
            <a:chOff x="496547" y="165100"/>
            <a:chExt cx="5638559" cy="1247374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DE542AF8-DF44-48CB-9C93-923F29E21FC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</a:t>
              </a: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60C8C317-3FA8-4F0C-AEDC-09CB8FF63352}"/>
                </a:ext>
              </a:extLst>
            </p:cNvPr>
            <p:cNvGrpSpPr/>
            <p:nvPr/>
          </p:nvGrpSpPr>
          <p:grpSpPr>
            <a:xfrm>
              <a:off x="496547" y="165100"/>
              <a:ext cx="1684560" cy="1247374"/>
              <a:chOff x="4706845" y="1506370"/>
              <a:chExt cx="1684560" cy="1247374"/>
            </a:xfrm>
          </p:grpSpPr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A2F11556-5362-4BDA-8422-D8DF1B1782C5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>
                <a:extLst>
                  <a:ext uri="{FF2B5EF4-FFF2-40B4-BE49-F238E27FC236}">
                    <a16:creationId xmlns:a16="http://schemas.microsoft.com/office/drawing/2014/main" id="{E8E13308-50CD-47FC-AE13-4CAC3654A00B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2776F263-A4E5-40E1-8627-2706EF96B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6845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231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Group 5">
            <a:extLst>
              <a:ext uri="{FF2B5EF4-FFF2-40B4-BE49-F238E27FC236}">
                <a16:creationId xmlns:a16="http://schemas.microsoft.com/office/drawing/2014/main" id="{EEF39115-E88A-40D4-B75D-E176D31D0463}"/>
              </a:ext>
            </a:extLst>
          </p:cNvPr>
          <p:cNvGrpSpPr/>
          <p:nvPr/>
        </p:nvGrpSpPr>
        <p:grpSpPr>
          <a:xfrm>
            <a:off x="7224401" y="2701484"/>
            <a:ext cx="3198134" cy="2234913"/>
            <a:chOff x="-28" y="-20"/>
            <a:chExt cx="2160" cy="1535"/>
          </a:xfrm>
        </p:grpSpPr>
        <p:sp>
          <p:nvSpPr>
            <p:cNvPr id="40" name="AutoShape 8">
              <a:extLst>
                <a:ext uri="{FF2B5EF4-FFF2-40B4-BE49-F238E27FC236}">
                  <a16:creationId xmlns:a16="http://schemas.microsoft.com/office/drawing/2014/main" id="{9639D100-1ABE-47BC-A26A-1DB4276CA478}"/>
                </a:ext>
              </a:extLst>
            </p:cNvPr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Text Box 9">
              <a:extLst>
                <a:ext uri="{FF2B5EF4-FFF2-40B4-BE49-F238E27FC236}">
                  <a16:creationId xmlns:a16="http://schemas.microsoft.com/office/drawing/2014/main" id="{8D5F2527-E74B-422A-9E40-CF86CB29D4BB}"/>
                </a:ext>
              </a:extLst>
            </p:cNvPr>
            <p:cNvSpPr txBox="1"/>
            <p:nvPr/>
          </p:nvSpPr>
          <p:spPr>
            <a:xfrm>
              <a:off x="366" y="-20"/>
              <a:ext cx="281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42" name="Text Box 10">
              <a:extLst>
                <a:ext uri="{FF2B5EF4-FFF2-40B4-BE49-F238E27FC236}">
                  <a16:creationId xmlns:a16="http://schemas.microsoft.com/office/drawing/2014/main" id="{99E917A0-78EF-43AA-B377-EF6222490F14}"/>
                </a:ext>
              </a:extLst>
            </p:cNvPr>
            <p:cNvSpPr txBox="1"/>
            <p:nvPr/>
          </p:nvSpPr>
          <p:spPr>
            <a:xfrm>
              <a:off x="-28" y="1143"/>
              <a:ext cx="290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43" name="Text Box 11">
              <a:extLst>
                <a:ext uri="{FF2B5EF4-FFF2-40B4-BE49-F238E27FC236}">
                  <a16:creationId xmlns:a16="http://schemas.microsoft.com/office/drawing/2014/main" id="{32CFB534-0A42-4033-891E-29E4902CF54E}"/>
                </a:ext>
              </a:extLst>
            </p:cNvPr>
            <p:cNvSpPr txBox="1"/>
            <p:nvPr/>
          </p:nvSpPr>
          <p:spPr>
            <a:xfrm>
              <a:off x="1868" y="0"/>
              <a:ext cx="264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44" name="Text Box 12">
              <a:extLst>
                <a:ext uri="{FF2B5EF4-FFF2-40B4-BE49-F238E27FC236}">
                  <a16:creationId xmlns:a16="http://schemas.microsoft.com/office/drawing/2014/main" id="{7A0DE322-E90B-4056-AC1C-5106456DBC1A}"/>
                </a:ext>
              </a:extLst>
            </p:cNvPr>
            <p:cNvSpPr txBox="1"/>
            <p:nvPr/>
          </p:nvSpPr>
          <p:spPr>
            <a:xfrm>
              <a:off x="1412" y="1156"/>
              <a:ext cx="367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0B1EC62-8E37-4BB0-A4E0-5B51EBE44E1B}"/>
              </a:ext>
            </a:extLst>
          </p:cNvPr>
          <p:cNvGrpSpPr/>
          <p:nvPr/>
        </p:nvGrpSpPr>
        <p:grpSpPr>
          <a:xfrm>
            <a:off x="7531773" y="3151493"/>
            <a:ext cx="2583390" cy="1386082"/>
            <a:chOff x="6340462" y="2013915"/>
            <a:chExt cx="2212412" cy="1187039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47F38B5-094F-48D7-A587-CE27DEFB7117}"/>
                </a:ext>
              </a:extLst>
            </p:cNvPr>
            <p:cNvCxnSpPr/>
            <p:nvPr/>
          </p:nvCxnSpPr>
          <p:spPr>
            <a:xfrm>
              <a:off x="6884126" y="2013915"/>
              <a:ext cx="1129937" cy="1187039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D3D6C7EE-F17B-4474-BC9F-48A3CDEC3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0462" y="2036049"/>
              <a:ext cx="2212412" cy="1159381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8" name="Text Box 9">
              <a:extLst>
                <a:ext uri="{FF2B5EF4-FFF2-40B4-BE49-F238E27FC236}">
                  <a16:creationId xmlns:a16="http://schemas.microsoft.com/office/drawing/2014/main" id="{80363F45-02CC-47EC-966D-790FCE81D89F}"/>
                </a:ext>
              </a:extLst>
            </p:cNvPr>
            <p:cNvSpPr txBox="1"/>
            <p:nvPr/>
          </p:nvSpPr>
          <p:spPr>
            <a:xfrm>
              <a:off x="7675329" y="2365507"/>
              <a:ext cx="394271" cy="4480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E4F230D7-BAE3-4B69-BF16-1202E58016BA}"/>
              </a:ext>
            </a:extLst>
          </p:cNvPr>
          <p:cNvSpPr txBox="1"/>
          <p:nvPr/>
        </p:nvSpPr>
        <p:spPr>
          <a:xfrm>
            <a:off x="1335304" y="1490877"/>
            <a:ext cx="7725290" cy="967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观察下图，你能说出下图中有几对全等三角形吗？你觉得它们之间有什么关系吗？</a:t>
            </a:r>
            <a:endParaRPr lang="zh-CN" altLang="en-US" sz="2000" kern="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15FFCC6-5497-4132-AE8A-692D6547E9BF}"/>
              </a:ext>
            </a:extLst>
          </p:cNvPr>
          <p:cNvSpPr/>
          <p:nvPr/>
        </p:nvSpPr>
        <p:spPr>
          <a:xfrm>
            <a:off x="1335304" y="2877438"/>
            <a:ext cx="4572000" cy="8796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ABO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 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CDO 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AOD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 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COB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ABD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CDB </a:t>
            </a: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 </a:t>
            </a:r>
            <a:r>
              <a:rPr lang="en-US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 △</a:t>
            </a:r>
            <a:r>
              <a:rPr lang="en-US" altLang="zh-CN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CDA 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CC4C567-5EE6-42A5-8FEB-57FD789445C7}"/>
              </a:ext>
            </a:extLst>
          </p:cNvPr>
          <p:cNvSpPr/>
          <p:nvPr/>
        </p:nvSpPr>
        <p:spPr>
          <a:xfrm>
            <a:off x="1335304" y="3964962"/>
            <a:ext cx="4572000" cy="11420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ABO </a:t>
            </a: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CDO 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AOD </a:t>
            </a: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COB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endParaRPr lang="en-US" altLang="zh-CN" sz="24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ABD </a:t>
            </a: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CDB 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 </a:t>
            </a:r>
            <a:r>
              <a:rPr lang="en-US" altLang="en-US" sz="2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S</a:t>
            </a:r>
            <a:r>
              <a:rPr lang="en-US" altLang="en-US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1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CDA 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D38D6F0-6B38-41EC-8A47-143FC56780E2}"/>
              </a:ext>
            </a:extLst>
          </p:cNvPr>
          <p:cNvSpPr txBox="1"/>
          <p:nvPr/>
        </p:nvSpPr>
        <p:spPr>
          <a:xfrm>
            <a:off x="1335304" y="5693877"/>
            <a:ext cx="717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想一想，在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▱ABCD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中，被对角线分成的四个部分面积关系？</a:t>
            </a:r>
            <a:endParaRPr lang="zh-CN" altLang="en-US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846844F-6DE0-4DA9-85F1-F842893536C2}"/>
              </a:ext>
            </a:extLst>
          </p:cNvPr>
          <p:cNvGrpSpPr/>
          <p:nvPr/>
        </p:nvGrpSpPr>
        <p:grpSpPr>
          <a:xfrm>
            <a:off x="255247" y="0"/>
            <a:ext cx="5638559" cy="1247374"/>
            <a:chOff x="496547" y="165100"/>
            <a:chExt cx="5638559" cy="1247374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6244CF8-C41B-4230-A80E-FA4DCB36C28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39D2AC28-2821-46A5-BFD2-68919C12DCF7}"/>
                </a:ext>
              </a:extLst>
            </p:cNvPr>
            <p:cNvGrpSpPr/>
            <p:nvPr/>
          </p:nvGrpSpPr>
          <p:grpSpPr>
            <a:xfrm>
              <a:off x="496547" y="165100"/>
              <a:ext cx="1684560" cy="1247374"/>
              <a:chOff x="4706845" y="1506370"/>
              <a:chExt cx="1684560" cy="1247374"/>
            </a:xfrm>
          </p:grpSpPr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id="{5222BCA3-2DD5-4DD3-8DB2-99B780A719B8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文本框 38">
                <a:extLst>
                  <a:ext uri="{FF2B5EF4-FFF2-40B4-BE49-F238E27FC236}">
                    <a16:creationId xmlns:a16="http://schemas.microsoft.com/office/drawing/2014/main" id="{D3EE965E-9395-4FFC-AECC-333E7F185269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10E09FC6-787F-4BB8-B679-86CD73B5E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6845" y="1506370"/>
                <a:ext cx="1247374" cy="12473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561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53FDB9-5D96-41E7-B12D-AE84A445228E}"/>
              </a:ext>
            </a:extLst>
          </p:cNvPr>
          <p:cNvGrpSpPr/>
          <p:nvPr/>
        </p:nvGrpSpPr>
        <p:grpSpPr>
          <a:xfrm>
            <a:off x="424639" y="169392"/>
            <a:ext cx="5469167" cy="908590"/>
            <a:chOff x="665939" y="334492"/>
            <a:chExt cx="5469167" cy="90859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340CF7C-028E-4D34-B65E-DD1EFCA7A7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BB560B6-C0A6-459F-95CA-FC7D500A8375}"/>
                </a:ext>
              </a:extLst>
            </p:cNvPr>
            <p:cNvGrpSpPr/>
            <p:nvPr/>
          </p:nvGrpSpPr>
          <p:grpSpPr>
            <a:xfrm>
              <a:off x="665939" y="334492"/>
              <a:ext cx="1515168" cy="908590"/>
              <a:chOff x="4876237" y="1675762"/>
              <a:chExt cx="1515168" cy="908590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D44C4FB0-36A6-4D4C-A027-42F0FFEE69FE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218B692E-6BBA-4FA6-B739-A3B2906871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5BB54F01-2D78-4675-A439-87D1A090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76237" y="1675762"/>
                <a:ext cx="908590" cy="908590"/>
              </a:xfrm>
              <a:prstGeom prst="rect">
                <a:avLst/>
              </a:prstGeom>
            </p:spPr>
          </p:pic>
        </p:grp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03E81722-8259-4537-BB2F-86E168715F94}"/>
              </a:ext>
            </a:extLst>
          </p:cNvPr>
          <p:cNvGrpSpPr/>
          <p:nvPr/>
        </p:nvGrpSpPr>
        <p:grpSpPr>
          <a:xfrm>
            <a:off x="7255810" y="2601980"/>
            <a:ext cx="2738878" cy="1927692"/>
            <a:chOff x="-28" y="-20"/>
            <a:chExt cx="2160" cy="1546"/>
          </a:xfrm>
        </p:grpSpPr>
        <p:sp>
          <p:nvSpPr>
            <p:cNvPr id="24" name="AutoShape 8">
              <a:extLst>
                <a:ext uri="{FF2B5EF4-FFF2-40B4-BE49-F238E27FC236}">
                  <a16:creationId xmlns:a16="http://schemas.microsoft.com/office/drawing/2014/main" id="{A1AC66E1-B0E8-4C09-AE2C-D342E8CDA96C}"/>
                </a:ext>
              </a:extLst>
            </p:cNvPr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Text Box 9">
              <a:extLst>
                <a:ext uri="{FF2B5EF4-FFF2-40B4-BE49-F238E27FC236}">
                  <a16:creationId xmlns:a16="http://schemas.microsoft.com/office/drawing/2014/main" id="{005D42C8-0E54-47FF-8BC2-2BAEA683F124}"/>
                </a:ext>
              </a:extLst>
            </p:cNvPr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CB1AE60C-7D98-436F-A497-BB862A053A87}"/>
                </a:ext>
              </a:extLst>
            </p:cNvPr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40CAB618-13D9-4046-8CA9-F6439A020A3D}"/>
                </a:ext>
              </a:extLst>
            </p:cNvPr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28" name="Text Box 12">
              <a:extLst>
                <a:ext uri="{FF2B5EF4-FFF2-40B4-BE49-F238E27FC236}">
                  <a16:creationId xmlns:a16="http://schemas.microsoft.com/office/drawing/2014/main" id="{20EAABE0-3ED7-4D77-B27C-01DC1BCB39ED}"/>
                </a:ext>
              </a:extLst>
            </p:cNvPr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DC06A83-B9D9-4CF3-AB53-E15E302D2403}"/>
              </a:ext>
            </a:extLst>
          </p:cNvPr>
          <p:cNvGrpSpPr/>
          <p:nvPr/>
        </p:nvGrpSpPr>
        <p:grpSpPr>
          <a:xfrm>
            <a:off x="7539478" y="2957344"/>
            <a:ext cx="2212412" cy="1187039"/>
            <a:chOff x="6340462" y="2013915"/>
            <a:chExt cx="2212412" cy="1187039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035E944-8164-40A7-AB7C-7BFA15F2A80C}"/>
                </a:ext>
              </a:extLst>
            </p:cNvPr>
            <p:cNvCxnSpPr/>
            <p:nvPr/>
          </p:nvCxnSpPr>
          <p:spPr>
            <a:xfrm>
              <a:off x="6884126" y="2013915"/>
              <a:ext cx="1129937" cy="1187039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BB14D1C-B711-43A5-A5EA-CCD430C94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0462" y="2036049"/>
              <a:ext cx="2212412" cy="1159381"/>
            </a:xfrm>
            <a:prstGeom prst="line">
              <a:avLst/>
            </a:prstGeom>
            <a:noFill/>
            <a:ln w="38100" cap="flat" cmpd="sng" algn="ctr">
              <a:solidFill>
                <a:srgbClr val="3163C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2" name="Text Box 9">
              <a:extLst>
                <a:ext uri="{FF2B5EF4-FFF2-40B4-BE49-F238E27FC236}">
                  <a16:creationId xmlns:a16="http://schemas.microsoft.com/office/drawing/2014/main" id="{3D539493-0BE8-4C36-9C11-19FCD3416630}"/>
                </a:ext>
              </a:extLst>
            </p:cNvPr>
            <p:cNvSpPr txBox="1"/>
            <p:nvPr/>
          </p:nvSpPr>
          <p:spPr>
            <a:xfrm>
              <a:off x="7675329" y="2365507"/>
              <a:ext cx="42191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30CC9AC-9A04-4A3C-91DF-89900E3603AA}"/>
                  </a:ext>
                </a:extLst>
              </p:cNvPr>
              <p:cNvSpPr txBox="1"/>
              <p:nvPr/>
            </p:nvSpPr>
            <p:spPr>
              <a:xfrm>
                <a:off x="1227164" y="1786987"/>
                <a:ext cx="6114507" cy="4296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证明：过点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做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边垂线，交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与点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四边形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AO=OC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而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ABO 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AO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BE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COB 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OC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BE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∴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 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ABO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COB 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同理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AOD</a:t>
                </a:r>
                <a:r>
                  <a:rPr lang="en-US" altLang="zh-CN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en-US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COD 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ABO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:r>
                  <a:rPr lang="en-US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COB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AOD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 </a:t>
                </a:r>
                <a:r>
                  <a:rPr lang="en-US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en-US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1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COD 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</a:t>
                </a:r>
                <a:r>
                  <a:rPr lang="en-US" altLang="zh-CN" sz="1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▱ABCD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30CC9AC-9A04-4A3C-91DF-89900E36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64" y="1786987"/>
                <a:ext cx="6114507" cy="4296561"/>
              </a:xfrm>
              <a:prstGeom prst="rect">
                <a:avLst/>
              </a:prstGeom>
              <a:blipFill>
                <a:blip r:embed="rId5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1560124-DAD4-4010-BF83-94236579B03C}"/>
              </a:ext>
            </a:extLst>
          </p:cNvPr>
          <p:cNvCxnSpPr/>
          <p:nvPr/>
        </p:nvCxnSpPr>
        <p:spPr>
          <a:xfrm flipV="1">
            <a:off x="7539478" y="3308936"/>
            <a:ext cx="831047" cy="8299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0" name="Text Box 9">
            <a:extLst>
              <a:ext uri="{FF2B5EF4-FFF2-40B4-BE49-F238E27FC236}">
                <a16:creationId xmlns:a16="http://schemas.microsoft.com/office/drawing/2014/main" id="{63378748-5981-4672-8E77-D9D23F04777D}"/>
              </a:ext>
            </a:extLst>
          </p:cNvPr>
          <p:cNvSpPr txBox="1"/>
          <p:nvPr/>
        </p:nvSpPr>
        <p:spPr>
          <a:xfrm>
            <a:off x="8416752" y="2924296"/>
            <a:ext cx="37382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50991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175A33B-976F-42ED-932C-F36D49002FCF}"/>
              </a:ext>
            </a:extLst>
          </p:cNvPr>
          <p:cNvSpPr/>
          <p:nvPr/>
        </p:nvSpPr>
        <p:spPr>
          <a:xfrm>
            <a:off x="3210379" y="2542668"/>
            <a:ext cx="7086600" cy="13571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65D34DA-B6EC-4584-BC71-9BE980C0FA95}"/>
              </a:ext>
            </a:extLst>
          </p:cNvPr>
          <p:cNvGrpSpPr/>
          <p:nvPr/>
        </p:nvGrpSpPr>
        <p:grpSpPr>
          <a:xfrm>
            <a:off x="5336063" y="2804432"/>
            <a:ext cx="4517887" cy="826939"/>
            <a:chOff x="5611834" y="2847975"/>
            <a:chExt cx="4517887" cy="82693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0713559-3048-4B30-A4BF-6D4964F46DB1}"/>
                </a:ext>
              </a:extLst>
            </p:cNvPr>
            <p:cNvSpPr/>
            <p:nvPr/>
          </p:nvSpPr>
          <p:spPr>
            <a:xfrm>
              <a:off x="5629565" y="2847975"/>
              <a:ext cx="826938" cy="826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931C3E4-62BF-4404-A192-75211097740A}"/>
                </a:ext>
              </a:extLst>
            </p:cNvPr>
            <p:cNvSpPr txBox="1"/>
            <p:nvPr/>
          </p:nvSpPr>
          <p:spPr>
            <a:xfrm>
              <a:off x="5611834" y="2976409"/>
              <a:ext cx="862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26BAFD3-5736-4713-B01E-FE450B9A86BF}"/>
                </a:ext>
              </a:extLst>
            </p:cNvPr>
            <p:cNvSpPr txBox="1"/>
            <p:nvPr/>
          </p:nvSpPr>
          <p:spPr>
            <a:xfrm>
              <a:off x="6842124" y="2851073"/>
              <a:ext cx="114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重点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8F496E5-907F-4134-A07B-DB8C36336DDF}"/>
                </a:ext>
              </a:extLst>
            </p:cNvPr>
            <p:cNvSpPr txBox="1"/>
            <p:nvPr/>
          </p:nvSpPr>
          <p:spPr>
            <a:xfrm>
              <a:off x="6862868" y="3386781"/>
              <a:ext cx="32668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i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pic>
        <p:nvPicPr>
          <p:cNvPr id="23" name="图片 22" descr="铅笔放在桌子上&#10;&#10;描述已自动生成">
            <a:extLst>
              <a:ext uri="{FF2B5EF4-FFF2-40B4-BE49-F238E27FC236}">
                <a16:creationId xmlns:a16="http://schemas.microsoft.com/office/drawing/2014/main" id="{0AB9B17E-1299-4406-9FA9-5E4C0DF47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87" y="933179"/>
            <a:ext cx="4918252" cy="49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1231</Words>
  <Application>Microsoft Office PowerPoint</Application>
  <PresentationFormat>宽屏</PresentationFormat>
  <Paragraphs>190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站酷快乐体2016修订版</vt:lpstr>
      <vt:lpstr>Arial</vt:lpstr>
      <vt:lpstr>Calibri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58</cp:revision>
  <dcterms:created xsi:type="dcterms:W3CDTF">2020-03-19T09:30:49Z</dcterms:created>
  <dcterms:modified xsi:type="dcterms:W3CDTF">2021-01-09T09:35:51Z</dcterms:modified>
</cp:coreProperties>
</file>