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342" r:id="rId4"/>
    <p:sldId id="260" r:id="rId5"/>
    <p:sldId id="366" r:id="rId6"/>
    <p:sldId id="367" r:id="rId7"/>
    <p:sldId id="368" r:id="rId8"/>
    <p:sldId id="375" r:id="rId9"/>
    <p:sldId id="365" r:id="rId10"/>
    <p:sldId id="343" r:id="rId11"/>
    <p:sldId id="370" r:id="rId12"/>
    <p:sldId id="371" r:id="rId13"/>
    <p:sldId id="372" r:id="rId14"/>
    <p:sldId id="373" r:id="rId15"/>
    <p:sldId id="376" r:id="rId16"/>
    <p:sldId id="377" r:id="rId17"/>
    <p:sldId id="287" r:id="rId18"/>
    <p:sldId id="378" r:id="rId19"/>
    <p:sldId id="374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E9A"/>
    <a:srgbClr val="80DEEA"/>
    <a:srgbClr val="FF8100"/>
    <a:srgbClr val="991EB5"/>
    <a:srgbClr val="E1CB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4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fld id="{06839BA4-29C3-4C9A-B0E6-FB5B17B4A253}" type="datetimeFigureOut">
              <a:rPr lang="zh-CN" altLang="en-US" smtClean="0"/>
              <a:pPr/>
              <a:t>2021/1/9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fld id="{F8B33660-B146-4793-8463-78009E4203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582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宋体 CN Light" panose="02020300000000000000" pitchFamily="18" charset="-122"/>
        <a:ea typeface="思源宋体 CN Light" panose="02020300000000000000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宋体 CN Light" panose="02020300000000000000" pitchFamily="18" charset="-122"/>
        <a:ea typeface="思源宋体 CN Light" panose="02020300000000000000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宋体 CN Light" panose="02020300000000000000" pitchFamily="18" charset="-122"/>
        <a:ea typeface="思源宋体 CN Light" panose="02020300000000000000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宋体 CN Light" panose="02020300000000000000" pitchFamily="18" charset="-122"/>
        <a:ea typeface="思源宋体 CN Light" panose="02020300000000000000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宋体 CN Light" panose="02020300000000000000" pitchFamily="18" charset="-122"/>
        <a:ea typeface="思源宋体 CN Light" panose="02020300000000000000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8" r:id="rId4"/>
    <p:sldLayoutId id="2147483659" r:id="rId5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slideLayout" Target="../slideLayouts/slideLayout1.xml"/><Relationship Id="rId7" Type="http://schemas.openxmlformats.org/officeDocument/2006/relationships/oleObject" Target="../embeddings/oleObject3.bin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image" Target="../media/image12.jpe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33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5" Type="http://schemas.openxmlformats.org/officeDocument/2006/relationships/tags" Target="../tags/tag35.xml"/><Relationship Id="rId10" Type="http://schemas.openxmlformats.org/officeDocument/2006/relationships/image" Target="../media/image4.png"/><Relationship Id="rId4" Type="http://schemas.openxmlformats.org/officeDocument/2006/relationships/tags" Target="../tags/tag34.xml"/><Relationship Id="rId9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1.xml"/><Relationship Id="rId12" Type="http://schemas.openxmlformats.org/officeDocument/2006/relationships/image" Target="../media/image6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5.png"/><Relationship Id="rId5" Type="http://schemas.openxmlformats.org/officeDocument/2006/relationships/tags" Target="../tags/tag5.xml"/><Relationship Id="rId10" Type="http://schemas.openxmlformats.org/officeDocument/2006/relationships/image" Target="../media/image4.png"/><Relationship Id="rId4" Type="http://schemas.openxmlformats.org/officeDocument/2006/relationships/tags" Target="../tags/tag4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6">
            <a:extLst>
              <a:ext uri="{FF2B5EF4-FFF2-40B4-BE49-F238E27FC236}">
                <a16:creationId xmlns:a16="http://schemas.microsoft.com/office/drawing/2014/main" id="{3C6CF9C2-D267-4173-80B9-09061DD062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2" r="3458" b="3651"/>
          <a:stretch>
            <a:fillRect/>
          </a:stretch>
        </p:blipFill>
        <p:spPr bwMode="auto">
          <a:xfrm>
            <a:off x="0" y="-401638"/>
            <a:ext cx="12192000" cy="725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图片 5">
            <a:extLst>
              <a:ext uri="{FF2B5EF4-FFF2-40B4-BE49-F238E27FC236}">
                <a16:creationId xmlns:a16="http://schemas.microsoft.com/office/drawing/2014/main" id="{80E28702-0DA2-49C9-875C-75CB227A27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688181"/>
            <a:ext cx="7694613" cy="548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F6F7A792-64A9-465B-A2CF-D93E7D149A3B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sp>
        <p:nvSpPr>
          <p:cNvPr id="15" name="矩形: 圆角 14">
            <a:extLst>
              <a:ext uri="{FF2B5EF4-FFF2-40B4-BE49-F238E27FC236}">
                <a16:creationId xmlns:a16="http://schemas.microsoft.com/office/drawing/2014/main" id="{CD148481-757B-4AA0-AA11-70E0A5A0A007}"/>
              </a:ext>
            </a:extLst>
          </p:cNvPr>
          <p:cNvSpPr/>
          <p:nvPr/>
        </p:nvSpPr>
        <p:spPr>
          <a:xfrm>
            <a:off x="647700" y="883557"/>
            <a:ext cx="9677400" cy="2971800"/>
          </a:xfrm>
          <a:prstGeom prst="roundRect">
            <a:avLst>
              <a:gd name="adj" fmla="val 6487"/>
            </a:avLst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254000" algn="ctr" rotWithShape="0">
              <a:srgbClr val="000000">
                <a:lumMod val="75000"/>
                <a:lumOff val="25000"/>
                <a:alpha val="2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微软雅黑 Light"/>
              <a:cs typeface="+mn-cs"/>
            </a:endParaRPr>
          </a:p>
        </p:txBody>
      </p:sp>
      <p:sp>
        <p:nvSpPr>
          <p:cNvPr id="16" name="Shape 40">
            <a:extLst>
              <a:ext uri="{FF2B5EF4-FFF2-40B4-BE49-F238E27FC236}">
                <a16:creationId xmlns:a16="http://schemas.microsoft.com/office/drawing/2014/main" id="{8BEECD14-6A0F-46B8-8433-2CD4086DC1EC}"/>
              </a:ext>
            </a:extLst>
          </p:cNvPr>
          <p:cNvSpPr/>
          <p:nvPr/>
        </p:nvSpPr>
        <p:spPr>
          <a:xfrm>
            <a:off x="1223963" y="3273184"/>
            <a:ext cx="4565494" cy="338554"/>
          </a:xfrm>
          <a:prstGeom prst="rect">
            <a:avLst/>
          </a:prstGeom>
          <a:ln w="12700">
            <a:miter lim="400000"/>
          </a:ln>
        </p:spPr>
        <p:txBody>
          <a:bodyPr wrap="square" lIns="34202" rIns="34202">
            <a:spAutoFit/>
          </a:bodyPr>
          <a:lstStyle>
            <a:lvl1pPr>
              <a:defRPr sz="3600">
                <a:solidFill>
                  <a:srgbClr val="B61C22"/>
                </a:solidFill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  <a:sym typeface="微软雅黑" panose="020B0502040204020203" charset="-122"/>
              </a:defRPr>
            </a:lvl1pPr>
          </a:lstStyle>
          <a:p>
            <a:pPr algn="dist"/>
            <a:r>
              <a:rPr lang="zh-CN" altLang="en-US" sz="160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微软雅黑" panose="020B0503020204020204" pitchFamily="34" charset="-122"/>
              </a:rPr>
              <a:t>主讲人：</a:t>
            </a:r>
            <a:r>
              <a:rPr lang="en-US" altLang="zh-CN" sz="160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微软雅黑" panose="020B0503020204020204" pitchFamily="34" charset="-122"/>
              </a:rPr>
              <a:t>xippt   </a:t>
            </a:r>
            <a:r>
              <a:rPr lang="zh-CN" altLang="en-US" sz="160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微软雅黑" panose="020B0503020204020204" pitchFamily="34" charset="-122"/>
              </a:rPr>
              <a:t>人教版 数学八年级下册</a:t>
            </a:r>
            <a:endParaRPr lang="zh-CN" altLang="en-US" sz="1600" dirty="0">
              <a:solidFill>
                <a:sysClr val="windowText" lastClr="000000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B61A91F1-19C3-4FA8-A970-55040B94CB5E}"/>
              </a:ext>
            </a:extLst>
          </p:cNvPr>
          <p:cNvGrpSpPr/>
          <p:nvPr/>
        </p:nvGrpSpPr>
        <p:grpSpPr>
          <a:xfrm>
            <a:off x="763443" y="1397382"/>
            <a:ext cx="9445915" cy="1632183"/>
            <a:chOff x="1225405" y="2557388"/>
            <a:chExt cx="9445915" cy="1632183"/>
          </a:xfrm>
        </p:grpSpPr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17190C15-9350-43B9-B4AE-E4C829957D29}"/>
                </a:ext>
              </a:extLst>
            </p:cNvPr>
            <p:cNvGrpSpPr/>
            <p:nvPr/>
          </p:nvGrpSpPr>
          <p:grpSpPr>
            <a:xfrm>
              <a:off x="1225405" y="2557388"/>
              <a:ext cx="9445915" cy="1107996"/>
              <a:chOff x="1225405" y="2875002"/>
              <a:chExt cx="9445915" cy="1107996"/>
            </a:xfrm>
          </p:grpSpPr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7B15076B-D638-4C79-AA46-D5D247E39513}"/>
                  </a:ext>
                </a:extLst>
              </p:cNvPr>
              <p:cNvSpPr/>
              <p:nvPr/>
            </p:nvSpPr>
            <p:spPr>
              <a:xfrm>
                <a:off x="1225405" y="2875002"/>
                <a:ext cx="9445915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6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Heavy" panose="020B0A00000000000000" pitchFamily="34" charset="-122"/>
                    <a:ea typeface="思源黑体 CN Heavy" panose="020B0A00000000000000" pitchFamily="34" charset="-122"/>
                  </a:rPr>
                  <a:t>第十八章</a:t>
                </a:r>
                <a:r>
                  <a:rPr lang="en-US" altLang="zh-CN" sz="6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Heavy" panose="020B0A00000000000000" pitchFamily="34" charset="-122"/>
                    <a:ea typeface="思源黑体 CN Heavy" panose="020B0A00000000000000" pitchFamily="34" charset="-122"/>
                  </a:rPr>
                  <a:t>02</a:t>
                </a:r>
                <a:r>
                  <a:rPr lang="zh-CN" altLang="en-US" sz="6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Heavy" panose="020B0A00000000000000" pitchFamily="34" charset="-122"/>
                    <a:ea typeface="思源黑体 CN Heavy" panose="020B0A00000000000000" pitchFamily="34" charset="-122"/>
                  </a:rPr>
                  <a:t>节       </a:t>
                </a:r>
                <a:r>
                  <a:rPr lang="zh-CN" altLang="en-US" sz="6600" dirty="0">
                    <a:solidFill>
                      <a:srgbClr val="F16E9A"/>
                    </a:solidFill>
                    <a:latin typeface="思源黑体 CN Heavy" panose="020B0A00000000000000" pitchFamily="34" charset="-122"/>
                    <a:ea typeface="思源黑体 CN Heavy" panose="020B0A00000000000000" pitchFamily="34" charset="-122"/>
                  </a:rPr>
                  <a:t>菱形</a:t>
                </a:r>
                <a:endParaRPr lang="en-US" altLang="zh-CN" sz="6600" dirty="0">
                  <a:solidFill>
                    <a:srgbClr val="F16E9A"/>
                  </a:solidFill>
                  <a:latin typeface="思源黑体 CN Heavy" panose="020B0A00000000000000" pitchFamily="34" charset="-122"/>
                  <a:ea typeface="思源黑体 CN Heavy" panose="020B0A00000000000000" pitchFamily="34" charset="-122"/>
                </a:endParaRPr>
              </a:p>
            </p:txBody>
          </p:sp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96B4F2A2-79DA-424F-9C39-A27BBDA90C7C}"/>
                  </a:ext>
                </a:extLst>
              </p:cNvPr>
              <p:cNvSpPr/>
              <p:nvPr/>
            </p:nvSpPr>
            <p:spPr>
              <a:xfrm>
                <a:off x="7635122" y="3019425"/>
                <a:ext cx="104775" cy="809625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275DFE0B-EEEF-49DF-B687-74E1E7B32D61}"/>
                </a:ext>
              </a:extLst>
            </p:cNvPr>
            <p:cNvSpPr/>
            <p:nvPr/>
          </p:nvSpPr>
          <p:spPr>
            <a:xfrm>
              <a:off x="1685925" y="3881794"/>
              <a:ext cx="85915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fr-FR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CHAPTER 18 SECTION 03 DIAMOND</a:t>
              </a:r>
              <a:endParaRPr lang="en-US" altLang="zh-CN" sz="1400" dirty="0">
                <a:solidFill>
                  <a:srgbClr val="FF81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cxnSp>
          <p:nvCxnSpPr>
            <p:cNvPr id="20" name="直接连接符 19">
              <a:extLst>
                <a:ext uri="{FF2B5EF4-FFF2-40B4-BE49-F238E27FC236}">
                  <a16:creationId xmlns:a16="http://schemas.microsoft.com/office/drawing/2014/main" id="{0740909F-4DA0-400C-AEB9-F2B1AD054AFB}"/>
                </a:ext>
              </a:extLst>
            </p:cNvPr>
            <p:cNvCxnSpPr/>
            <p:nvPr/>
          </p:nvCxnSpPr>
          <p:spPr>
            <a:xfrm>
              <a:off x="1685925" y="3741584"/>
              <a:ext cx="8591550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163996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F6F7A792-64A9-465B-A2CF-D93E7D149A3B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9F3C3F78-C6EC-421D-8FCA-E3237247C92C}"/>
              </a:ext>
            </a:extLst>
          </p:cNvPr>
          <p:cNvGrpSpPr/>
          <p:nvPr/>
        </p:nvGrpSpPr>
        <p:grpSpPr>
          <a:xfrm>
            <a:off x="384995" y="287264"/>
            <a:ext cx="5445124" cy="867784"/>
            <a:chOff x="689982" y="329834"/>
            <a:chExt cx="5445124" cy="867784"/>
          </a:xfrm>
        </p:grpSpPr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BF16761F-20EF-4296-A3EA-CA8CF532011C}"/>
                </a:ext>
              </a:extLst>
            </p:cNvPr>
            <p:cNvSpPr txBox="1"/>
            <p:nvPr>
              <p:custDataLst>
                <p:tags r:id="rId1"/>
              </p:custDataLst>
            </p:nvPr>
          </p:nvSpPr>
          <p:spPr>
            <a:xfrm>
              <a:off x="2383884" y="563671"/>
              <a:ext cx="3751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练一练</a:t>
              </a:r>
            </a:p>
          </p:txBody>
        </p: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F8C984C4-CB4D-481E-86DA-2806B51E9248}"/>
                </a:ext>
              </a:extLst>
            </p:cNvPr>
            <p:cNvGrpSpPr/>
            <p:nvPr/>
          </p:nvGrpSpPr>
          <p:grpSpPr>
            <a:xfrm>
              <a:off x="689982" y="329834"/>
              <a:ext cx="1491125" cy="867784"/>
              <a:chOff x="4900280" y="1671104"/>
              <a:chExt cx="1491125" cy="867784"/>
            </a:xfrm>
          </p:grpSpPr>
          <p:sp>
            <p:nvSpPr>
              <p:cNvPr id="19" name="矩形: 圆角 18">
                <a:extLst>
                  <a:ext uri="{FF2B5EF4-FFF2-40B4-BE49-F238E27FC236}">
                    <a16:creationId xmlns:a16="http://schemas.microsoft.com/office/drawing/2014/main" id="{C7E66940-74DA-4706-A197-364D7EFA199A}"/>
                  </a:ext>
                </a:extLst>
              </p:cNvPr>
              <p:cNvSpPr/>
              <p:nvPr/>
            </p:nvSpPr>
            <p:spPr>
              <a:xfrm>
                <a:off x="5400881" y="1904941"/>
                <a:ext cx="980398" cy="450233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0" name="文本框 38">
                <a:extLst>
                  <a:ext uri="{FF2B5EF4-FFF2-40B4-BE49-F238E27FC236}">
                    <a16:creationId xmlns:a16="http://schemas.microsoft.com/office/drawing/2014/main" id="{89D7FB4A-6F2A-4C2C-B4E2-C138459AA338}"/>
                  </a:ext>
                </a:extLst>
              </p:cNvPr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5768064" y="1935718"/>
                <a:ext cx="62334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02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pic>
            <p:nvPicPr>
              <p:cNvPr id="21" name="图片 20">
                <a:extLst>
                  <a:ext uri="{FF2B5EF4-FFF2-40B4-BE49-F238E27FC236}">
                    <a16:creationId xmlns:a16="http://schemas.microsoft.com/office/drawing/2014/main" id="{C44DB29E-ECA6-457B-AF9D-B4D41725BE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4900280" y="1671104"/>
                <a:ext cx="867784" cy="867784"/>
              </a:xfrm>
              <a:prstGeom prst="rect">
                <a:avLst/>
              </a:prstGeom>
            </p:spPr>
          </p:pic>
        </p:grp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id="{1C0D8BDF-4FFE-443A-A3A4-D7C9EE6804B2}"/>
              </a:ext>
            </a:extLst>
          </p:cNvPr>
          <p:cNvSpPr/>
          <p:nvPr/>
        </p:nvSpPr>
        <p:spPr>
          <a:xfrm>
            <a:off x="1409247" y="2246313"/>
            <a:ext cx="9373506" cy="25367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1.</a:t>
            </a:r>
            <a:r>
              <a:rPr lang="zh-CN" altLang="en-US" sz="28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判断下列说法是否正确？为什么？</a:t>
            </a:r>
          </a:p>
          <a:p>
            <a:pPr lv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(1)</a:t>
            </a:r>
            <a:r>
              <a:rPr lang="zh-CN" altLang="en-US" sz="20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对角线互相垂直的四边形是菱形；</a:t>
            </a:r>
          </a:p>
          <a:p>
            <a:pPr lv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(2)</a:t>
            </a:r>
            <a:r>
              <a:rPr lang="zh-CN" altLang="en-US" sz="20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对角线互相垂直平分的四边形是菱形；</a:t>
            </a:r>
          </a:p>
          <a:p>
            <a:pPr lv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(3)</a:t>
            </a:r>
            <a:r>
              <a:rPr lang="zh-CN" altLang="en-US" sz="20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对角线互相垂直，且有一组邻边相等的四边形是菱形；</a:t>
            </a:r>
          </a:p>
          <a:p>
            <a:pPr lv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(4)</a:t>
            </a:r>
            <a:r>
              <a:rPr lang="zh-CN" altLang="en-US" sz="20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两条邻边相等，且一条对角线平分一组对角的四边形是菱形．</a:t>
            </a:r>
          </a:p>
        </p:txBody>
      </p:sp>
    </p:spTree>
    <p:extLst>
      <p:ext uri="{BB962C8B-B14F-4D97-AF65-F5344CB8AC3E}">
        <p14:creationId xmlns:p14="http://schemas.microsoft.com/office/powerpoint/2010/main" val="1176817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F6F7A792-64A9-465B-A2CF-D93E7D149A3B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9F3C3F78-C6EC-421D-8FCA-E3237247C92C}"/>
              </a:ext>
            </a:extLst>
          </p:cNvPr>
          <p:cNvGrpSpPr/>
          <p:nvPr/>
        </p:nvGrpSpPr>
        <p:grpSpPr>
          <a:xfrm>
            <a:off x="384995" y="287264"/>
            <a:ext cx="5445124" cy="867784"/>
            <a:chOff x="689982" y="329834"/>
            <a:chExt cx="5445124" cy="867784"/>
          </a:xfrm>
        </p:grpSpPr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BF16761F-20EF-4296-A3EA-CA8CF532011C}"/>
                </a:ext>
              </a:extLst>
            </p:cNvPr>
            <p:cNvSpPr txBox="1"/>
            <p:nvPr>
              <p:custDataLst>
                <p:tags r:id="rId1"/>
              </p:custDataLst>
            </p:nvPr>
          </p:nvSpPr>
          <p:spPr>
            <a:xfrm>
              <a:off x="2383884" y="563671"/>
              <a:ext cx="3751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练一练</a:t>
              </a:r>
            </a:p>
          </p:txBody>
        </p: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F8C984C4-CB4D-481E-86DA-2806B51E9248}"/>
                </a:ext>
              </a:extLst>
            </p:cNvPr>
            <p:cNvGrpSpPr/>
            <p:nvPr/>
          </p:nvGrpSpPr>
          <p:grpSpPr>
            <a:xfrm>
              <a:off x="689982" y="329834"/>
              <a:ext cx="1491125" cy="867784"/>
              <a:chOff x="4900280" y="1671104"/>
              <a:chExt cx="1491125" cy="867784"/>
            </a:xfrm>
          </p:grpSpPr>
          <p:sp>
            <p:nvSpPr>
              <p:cNvPr id="19" name="矩形: 圆角 18">
                <a:extLst>
                  <a:ext uri="{FF2B5EF4-FFF2-40B4-BE49-F238E27FC236}">
                    <a16:creationId xmlns:a16="http://schemas.microsoft.com/office/drawing/2014/main" id="{C7E66940-74DA-4706-A197-364D7EFA199A}"/>
                  </a:ext>
                </a:extLst>
              </p:cNvPr>
              <p:cNvSpPr/>
              <p:nvPr/>
            </p:nvSpPr>
            <p:spPr>
              <a:xfrm>
                <a:off x="5400881" y="1904941"/>
                <a:ext cx="980398" cy="450233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0" name="文本框 38">
                <a:extLst>
                  <a:ext uri="{FF2B5EF4-FFF2-40B4-BE49-F238E27FC236}">
                    <a16:creationId xmlns:a16="http://schemas.microsoft.com/office/drawing/2014/main" id="{89D7FB4A-6F2A-4C2C-B4E2-C138459AA338}"/>
                  </a:ext>
                </a:extLst>
              </p:cNvPr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5768064" y="1935718"/>
                <a:ext cx="62334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02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pic>
            <p:nvPicPr>
              <p:cNvPr id="21" name="图片 20">
                <a:extLst>
                  <a:ext uri="{FF2B5EF4-FFF2-40B4-BE49-F238E27FC236}">
                    <a16:creationId xmlns:a16="http://schemas.microsoft.com/office/drawing/2014/main" id="{C44DB29E-ECA6-457B-AF9D-B4D41725BE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4900280" y="1671104"/>
                <a:ext cx="867784" cy="867784"/>
              </a:xfrm>
              <a:prstGeom prst="rect">
                <a:avLst/>
              </a:prstGeom>
            </p:spPr>
          </p:pic>
        </p:grp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F2ADE89C-3B52-4B5F-9827-2C70C50488CB}"/>
              </a:ext>
            </a:extLst>
          </p:cNvPr>
          <p:cNvGrpSpPr/>
          <p:nvPr/>
        </p:nvGrpSpPr>
        <p:grpSpPr>
          <a:xfrm>
            <a:off x="7200900" y="2528888"/>
            <a:ext cx="4343400" cy="2286000"/>
            <a:chOff x="1344" y="2160"/>
            <a:chExt cx="2736" cy="1440"/>
          </a:xfrm>
        </p:grpSpPr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085A6C59-6749-4345-BE8B-FDA20C913A61}"/>
                </a:ext>
              </a:extLst>
            </p:cNvPr>
            <p:cNvGrpSpPr/>
            <p:nvPr/>
          </p:nvGrpSpPr>
          <p:grpSpPr>
            <a:xfrm>
              <a:off x="1344" y="2160"/>
              <a:ext cx="2736" cy="1440"/>
              <a:chOff x="1344" y="2160"/>
              <a:chExt cx="2736" cy="1440"/>
            </a:xfrm>
          </p:grpSpPr>
          <p:sp>
            <p:nvSpPr>
              <p:cNvPr id="13" name="平行四边形 12">
                <a:extLst>
                  <a:ext uri="{FF2B5EF4-FFF2-40B4-BE49-F238E27FC236}">
                    <a16:creationId xmlns:a16="http://schemas.microsoft.com/office/drawing/2014/main" id="{F2F521A1-DC40-4251-AD69-7B066D3059F6}"/>
                  </a:ext>
                </a:extLst>
              </p:cNvPr>
              <p:cNvSpPr/>
              <p:nvPr/>
            </p:nvSpPr>
            <p:spPr>
              <a:xfrm>
                <a:off x="1584" y="2352"/>
                <a:ext cx="2208" cy="1056"/>
              </a:xfrm>
              <a:prstGeom prst="parallelogram">
                <a:avLst>
                  <a:gd name="adj" fmla="val 52272"/>
                </a:avLst>
              </a:prstGeom>
              <a:solidFill>
                <a:srgbClr val="FFFF66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FFFF"/>
                  </a:buClr>
                  <a:buSzTx/>
                  <a:buFontTx/>
                  <a:buNone/>
                  <a:tabLst/>
                  <a:defRPr/>
                </a:pPr>
                <a:endParaRPr kumimoji="0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14" name="任意多边形 12294">
                <a:extLst>
                  <a:ext uri="{FF2B5EF4-FFF2-40B4-BE49-F238E27FC236}">
                    <a16:creationId xmlns:a16="http://schemas.microsoft.com/office/drawing/2014/main" id="{D860C184-40D5-41BE-A3BB-77D501F51793}"/>
                  </a:ext>
                </a:extLst>
              </p:cNvPr>
              <p:cNvSpPr/>
              <p:nvPr/>
            </p:nvSpPr>
            <p:spPr>
              <a:xfrm>
                <a:off x="2130" y="2341"/>
                <a:ext cx="1107" cy="1069"/>
              </a:xfrm>
              <a:custGeom>
                <a:avLst/>
                <a:gdLst/>
                <a:ahLst/>
                <a:cxnLst/>
                <a:rect l="0" t="0" r="0" b="0"/>
                <a:pathLst>
                  <a:path w="1107" h="1069">
                    <a:moveTo>
                      <a:pt x="0" y="0"/>
                    </a:moveTo>
                    <a:lnTo>
                      <a:pt x="1107" y="1069"/>
                    </a:ln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grpSp>
            <p:nvGrpSpPr>
              <p:cNvPr id="15" name="组合 14">
                <a:extLst>
                  <a:ext uri="{FF2B5EF4-FFF2-40B4-BE49-F238E27FC236}">
                    <a16:creationId xmlns:a16="http://schemas.microsoft.com/office/drawing/2014/main" id="{58E0D5C1-201A-4E7A-93BF-81AF51F562AD}"/>
                  </a:ext>
                </a:extLst>
              </p:cNvPr>
              <p:cNvGrpSpPr/>
              <p:nvPr/>
            </p:nvGrpSpPr>
            <p:grpSpPr>
              <a:xfrm>
                <a:off x="1344" y="2160"/>
                <a:ext cx="2736" cy="1440"/>
                <a:chOff x="1344" y="2160"/>
                <a:chExt cx="2736" cy="1440"/>
              </a:xfrm>
            </p:grpSpPr>
            <p:sp>
              <p:nvSpPr>
                <p:cNvPr id="22" name="任意多边形 12296">
                  <a:extLst>
                    <a:ext uri="{FF2B5EF4-FFF2-40B4-BE49-F238E27FC236}">
                      <a16:creationId xmlns:a16="http://schemas.microsoft.com/office/drawing/2014/main" id="{455395C5-6681-49E3-AB6B-4EE45C09899D}"/>
                    </a:ext>
                  </a:extLst>
                </p:cNvPr>
                <p:cNvSpPr/>
                <p:nvPr/>
              </p:nvSpPr>
              <p:spPr>
                <a:xfrm>
                  <a:off x="1582" y="2368"/>
                  <a:ext cx="2203" cy="104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203" h="1042">
                      <a:moveTo>
                        <a:pt x="0" y="1042"/>
                      </a:moveTo>
                      <a:lnTo>
                        <a:pt x="2203" y="0"/>
                      </a:lnTo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endParaRPr>
                </a:p>
              </p:txBody>
            </p:sp>
            <p:sp>
              <p:nvSpPr>
                <p:cNvPr id="23" name="文本框 22">
                  <a:extLst>
                    <a:ext uri="{FF2B5EF4-FFF2-40B4-BE49-F238E27FC236}">
                      <a16:creationId xmlns:a16="http://schemas.microsoft.com/office/drawing/2014/main" id="{5D15B934-92B2-4CDE-ADF0-41E547F0C01A}"/>
                    </a:ext>
                  </a:extLst>
                </p:cNvPr>
                <p:cNvSpPr txBox="1"/>
                <p:nvPr/>
              </p:nvSpPr>
              <p:spPr>
                <a:xfrm>
                  <a:off x="1344" y="3264"/>
                  <a:ext cx="288" cy="28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2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A</a:t>
                  </a:r>
                </a:p>
              </p:txBody>
            </p:sp>
            <p:sp>
              <p:nvSpPr>
                <p:cNvPr id="24" name="文本框 23">
                  <a:extLst>
                    <a:ext uri="{FF2B5EF4-FFF2-40B4-BE49-F238E27FC236}">
                      <a16:creationId xmlns:a16="http://schemas.microsoft.com/office/drawing/2014/main" id="{8CEAA86A-F3DC-443E-A397-5D7FEC31D182}"/>
                    </a:ext>
                  </a:extLst>
                </p:cNvPr>
                <p:cNvSpPr txBox="1"/>
                <p:nvPr/>
              </p:nvSpPr>
              <p:spPr>
                <a:xfrm>
                  <a:off x="3312" y="3312"/>
                  <a:ext cx="432" cy="28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2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B</a:t>
                  </a:r>
                </a:p>
              </p:txBody>
            </p:sp>
            <p:sp>
              <p:nvSpPr>
                <p:cNvPr id="25" name="文本框 24">
                  <a:extLst>
                    <a:ext uri="{FF2B5EF4-FFF2-40B4-BE49-F238E27FC236}">
                      <a16:creationId xmlns:a16="http://schemas.microsoft.com/office/drawing/2014/main" id="{4C30BB78-D2DA-4FD0-AE03-7795E267AE17}"/>
                    </a:ext>
                  </a:extLst>
                </p:cNvPr>
                <p:cNvSpPr txBox="1"/>
                <p:nvPr/>
              </p:nvSpPr>
              <p:spPr>
                <a:xfrm>
                  <a:off x="3792" y="2208"/>
                  <a:ext cx="288" cy="28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2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C</a:t>
                  </a:r>
                </a:p>
              </p:txBody>
            </p:sp>
            <p:sp>
              <p:nvSpPr>
                <p:cNvPr id="26" name="文本框 25">
                  <a:extLst>
                    <a:ext uri="{FF2B5EF4-FFF2-40B4-BE49-F238E27FC236}">
                      <a16:creationId xmlns:a16="http://schemas.microsoft.com/office/drawing/2014/main" id="{4641A08C-66DF-4191-AF3A-36044E0DDBCB}"/>
                    </a:ext>
                  </a:extLst>
                </p:cNvPr>
                <p:cNvSpPr txBox="1"/>
                <p:nvPr/>
              </p:nvSpPr>
              <p:spPr>
                <a:xfrm>
                  <a:off x="1872" y="2160"/>
                  <a:ext cx="336" cy="28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24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D</a:t>
                  </a:r>
                </a:p>
              </p:txBody>
            </p:sp>
          </p:grpSp>
        </p:grp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367A4FA3-3ED7-4F35-BD36-ADB0BFEC0715}"/>
                </a:ext>
              </a:extLst>
            </p:cNvPr>
            <p:cNvSpPr txBox="1"/>
            <p:nvPr/>
          </p:nvSpPr>
          <p:spPr>
            <a:xfrm>
              <a:off x="2736" y="2784"/>
              <a:ext cx="33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FF"/>
                </a:buClr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O</a:t>
              </a:r>
            </a:p>
          </p:txBody>
        </p:sp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id="{4DCD2498-3F73-4004-B146-61E3B36986D4}"/>
              </a:ext>
            </a:extLst>
          </p:cNvPr>
          <p:cNvSpPr/>
          <p:nvPr/>
        </p:nvSpPr>
        <p:spPr>
          <a:xfrm>
            <a:off x="1492250" y="2783683"/>
            <a:ext cx="6096000" cy="222996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200000"/>
              </a:lnSpc>
            </a:pPr>
            <a:r>
              <a:rPr lang="zh-CN" altLang="en-US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（</a:t>
            </a:r>
            <a:r>
              <a:rPr lang="en-US" altLang="zh-CN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</a:t>
            </a:r>
            <a:r>
              <a:rPr lang="zh-CN" altLang="en-US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）若</a:t>
            </a:r>
            <a:r>
              <a:rPr lang="en-US" altLang="zh-CN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AB=AD</a:t>
            </a:r>
            <a:r>
              <a:rPr lang="zh-CN" altLang="en-US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，则</a:t>
            </a:r>
            <a:r>
              <a:rPr lang="en-US" altLang="zh-CN" i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□</a:t>
            </a:r>
            <a:r>
              <a:rPr lang="en-US" altLang="zh-CN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ABCD</a:t>
            </a:r>
            <a:r>
              <a:rPr lang="zh-CN" altLang="en-US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是</a:t>
            </a:r>
            <a:r>
              <a:rPr lang="zh-CN" altLang="en-US" u="sng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     </a:t>
            </a:r>
            <a:r>
              <a:rPr lang="zh-CN" altLang="en-US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形；</a:t>
            </a:r>
            <a:br>
              <a:rPr lang="zh-CN" altLang="en-US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</a:br>
            <a:r>
              <a:rPr lang="zh-CN" altLang="en-US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（</a:t>
            </a:r>
            <a:r>
              <a:rPr lang="en-US" altLang="zh-CN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  <a:r>
              <a:rPr lang="zh-CN" altLang="en-US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）若</a:t>
            </a:r>
            <a:r>
              <a:rPr lang="en-US" altLang="zh-CN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AC=BD</a:t>
            </a:r>
            <a:r>
              <a:rPr lang="zh-CN" altLang="en-US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，则</a:t>
            </a:r>
            <a:r>
              <a:rPr lang="en-US" altLang="zh-CN" i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□</a:t>
            </a:r>
            <a:r>
              <a:rPr lang="en-US" altLang="zh-CN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ABCD</a:t>
            </a:r>
            <a:r>
              <a:rPr lang="zh-CN" altLang="en-US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是</a:t>
            </a:r>
            <a:r>
              <a:rPr lang="zh-CN" altLang="en-US" u="sng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     </a:t>
            </a:r>
            <a:r>
              <a:rPr lang="zh-CN" altLang="en-US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形；</a:t>
            </a:r>
            <a:br>
              <a:rPr lang="zh-CN" altLang="en-US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</a:br>
            <a:r>
              <a:rPr lang="zh-CN" altLang="en-US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（</a:t>
            </a:r>
            <a:r>
              <a:rPr lang="en-US" altLang="zh-CN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3</a:t>
            </a:r>
            <a:r>
              <a:rPr lang="zh-CN" altLang="en-US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）若</a:t>
            </a:r>
            <a:r>
              <a:rPr lang="en-US" altLang="zh-CN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∠ABC</a:t>
            </a:r>
            <a:r>
              <a:rPr lang="zh-CN" altLang="en-US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是直角，则</a:t>
            </a:r>
            <a:r>
              <a:rPr lang="en-US" altLang="zh-CN" i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□</a:t>
            </a:r>
            <a:r>
              <a:rPr lang="en-US" altLang="zh-CN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ABCD</a:t>
            </a:r>
            <a:r>
              <a:rPr lang="zh-CN" altLang="en-US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是</a:t>
            </a:r>
            <a:r>
              <a:rPr lang="zh-CN" altLang="en-US" u="sng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   </a:t>
            </a:r>
            <a:r>
              <a:rPr lang="zh-CN" altLang="en-US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形；</a:t>
            </a:r>
            <a:br>
              <a:rPr lang="zh-CN" altLang="en-US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</a:br>
            <a:r>
              <a:rPr lang="zh-CN" altLang="en-US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（</a:t>
            </a:r>
            <a:r>
              <a:rPr lang="en-US" altLang="zh-CN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</a:t>
            </a:r>
            <a:r>
              <a:rPr lang="zh-CN" altLang="en-US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）若</a:t>
            </a:r>
            <a:r>
              <a:rPr lang="en-US" altLang="zh-CN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∠BAO=∠DAO</a:t>
            </a:r>
            <a:r>
              <a:rPr lang="zh-CN" altLang="en-US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，则</a:t>
            </a:r>
            <a:r>
              <a:rPr lang="en-US" altLang="zh-CN" i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□</a:t>
            </a:r>
            <a:r>
              <a:rPr lang="en-US" altLang="zh-CN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ABCD</a:t>
            </a:r>
            <a:r>
              <a:rPr lang="zh-CN" altLang="en-US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是</a:t>
            </a:r>
            <a:r>
              <a:rPr lang="zh-CN" altLang="en-US" u="sng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   </a:t>
            </a:r>
            <a:r>
              <a:rPr lang="zh-CN" altLang="en-US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形。</a:t>
            </a:r>
            <a:endParaRPr lang="zh-CN" altLang="en-US" i="1" dirty="0">
              <a:solidFill>
                <a:srgbClr val="00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3CB9E47E-6692-4B52-B9DB-676B69B6DE54}"/>
              </a:ext>
            </a:extLst>
          </p:cNvPr>
          <p:cNvSpPr/>
          <p:nvPr/>
        </p:nvSpPr>
        <p:spPr>
          <a:xfrm>
            <a:off x="1030288" y="2059137"/>
            <a:ext cx="6096000" cy="72654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200000"/>
              </a:lnSpc>
            </a:pPr>
            <a:r>
              <a:rPr lang="en-US" altLang="zh-CN" sz="2400" b="1" i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2.□</a:t>
            </a:r>
            <a:r>
              <a:rPr lang="en-US" altLang="zh-CN" sz="2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ABCD</a:t>
            </a:r>
            <a:r>
              <a:rPr lang="zh-CN" altLang="en-US" sz="2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的对角线</a:t>
            </a:r>
            <a:r>
              <a:rPr lang="en-US" altLang="zh-CN" sz="2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AC</a:t>
            </a:r>
            <a:r>
              <a:rPr lang="zh-CN" altLang="en-US" sz="2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与</a:t>
            </a:r>
            <a:r>
              <a:rPr lang="en-US" altLang="zh-CN" sz="2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BD</a:t>
            </a:r>
            <a:r>
              <a:rPr lang="zh-CN" altLang="en-US" sz="2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相交于点</a:t>
            </a:r>
            <a:r>
              <a:rPr lang="en-US" altLang="zh-CN" sz="2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O</a:t>
            </a:r>
            <a:r>
              <a:rPr lang="zh-CN" altLang="en-US" sz="2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  <a:endParaRPr lang="zh-CN" altLang="en-US" sz="2000" i="1" dirty="0">
              <a:solidFill>
                <a:srgbClr val="00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661206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F6F7A792-64A9-465B-A2CF-D93E7D149A3B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9F3C3F78-C6EC-421D-8FCA-E3237247C92C}"/>
              </a:ext>
            </a:extLst>
          </p:cNvPr>
          <p:cNvGrpSpPr/>
          <p:nvPr/>
        </p:nvGrpSpPr>
        <p:grpSpPr>
          <a:xfrm>
            <a:off x="384995" y="287264"/>
            <a:ext cx="5445124" cy="867784"/>
            <a:chOff x="689982" y="329834"/>
            <a:chExt cx="5445124" cy="867784"/>
          </a:xfrm>
        </p:grpSpPr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BF16761F-20EF-4296-A3EA-CA8CF532011C}"/>
                </a:ext>
              </a:extLst>
            </p:cNvPr>
            <p:cNvSpPr txBox="1"/>
            <p:nvPr>
              <p:custDataLst>
                <p:tags r:id="rId1"/>
              </p:custDataLst>
            </p:nvPr>
          </p:nvSpPr>
          <p:spPr>
            <a:xfrm>
              <a:off x="2383884" y="563671"/>
              <a:ext cx="3751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练一练</a:t>
              </a:r>
            </a:p>
          </p:txBody>
        </p: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F8C984C4-CB4D-481E-86DA-2806B51E9248}"/>
                </a:ext>
              </a:extLst>
            </p:cNvPr>
            <p:cNvGrpSpPr/>
            <p:nvPr/>
          </p:nvGrpSpPr>
          <p:grpSpPr>
            <a:xfrm>
              <a:off x="689982" y="329834"/>
              <a:ext cx="1491125" cy="867784"/>
              <a:chOff x="4900280" y="1671104"/>
              <a:chExt cx="1491125" cy="867784"/>
            </a:xfrm>
          </p:grpSpPr>
          <p:sp>
            <p:nvSpPr>
              <p:cNvPr id="19" name="矩形: 圆角 18">
                <a:extLst>
                  <a:ext uri="{FF2B5EF4-FFF2-40B4-BE49-F238E27FC236}">
                    <a16:creationId xmlns:a16="http://schemas.microsoft.com/office/drawing/2014/main" id="{C7E66940-74DA-4706-A197-364D7EFA199A}"/>
                  </a:ext>
                </a:extLst>
              </p:cNvPr>
              <p:cNvSpPr/>
              <p:nvPr/>
            </p:nvSpPr>
            <p:spPr>
              <a:xfrm>
                <a:off x="5400881" y="1904941"/>
                <a:ext cx="980398" cy="450233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0" name="文本框 38">
                <a:extLst>
                  <a:ext uri="{FF2B5EF4-FFF2-40B4-BE49-F238E27FC236}">
                    <a16:creationId xmlns:a16="http://schemas.microsoft.com/office/drawing/2014/main" id="{89D7FB4A-6F2A-4C2C-B4E2-C138459AA338}"/>
                  </a:ext>
                </a:extLst>
              </p:cNvPr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5768064" y="1935718"/>
                <a:ext cx="62334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02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pic>
            <p:nvPicPr>
              <p:cNvPr id="21" name="图片 20">
                <a:extLst>
                  <a:ext uri="{FF2B5EF4-FFF2-40B4-BE49-F238E27FC236}">
                    <a16:creationId xmlns:a16="http://schemas.microsoft.com/office/drawing/2014/main" id="{C44DB29E-ECA6-457B-AF9D-B4D41725BE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4900280" y="1671104"/>
                <a:ext cx="867784" cy="867784"/>
              </a:xfrm>
              <a:prstGeom prst="rect">
                <a:avLst/>
              </a:prstGeom>
            </p:spPr>
          </p:pic>
        </p:grp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8A6F6735-957C-433B-A7CC-48EADED74C2D}"/>
              </a:ext>
            </a:extLst>
          </p:cNvPr>
          <p:cNvGrpSpPr/>
          <p:nvPr/>
        </p:nvGrpSpPr>
        <p:grpSpPr>
          <a:xfrm>
            <a:off x="699406" y="1642595"/>
            <a:ext cx="8612188" cy="1600200"/>
            <a:chOff x="1248" y="533"/>
            <a:chExt cx="5425" cy="1008"/>
          </a:xfrm>
        </p:grpSpPr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31AEE3FA-297C-4F79-AF8D-67A0B8BF6C9F}"/>
                </a:ext>
              </a:extLst>
            </p:cNvPr>
            <p:cNvSpPr>
              <a:spLocks noRot="1"/>
            </p:cNvSpPr>
            <p:nvPr/>
          </p:nvSpPr>
          <p:spPr>
            <a:xfrm>
              <a:off x="1248" y="533"/>
              <a:ext cx="5425" cy="1008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342900" marR="0" lvl="0" indent="-342900" defTabSz="914400" eaLnBrk="1" fontAlgn="base" latinLnBrk="0" hangingPunct="1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FFFF"/>
                </a:buClr>
                <a:buSzTx/>
                <a:buFontTx/>
                <a:buNone/>
                <a:tabLst/>
                <a:defRPr/>
              </a:pPr>
              <a:r>
                <a:rPr kumimoji="0" lang="en-US" altLang="zh-CN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1.</a:t>
              </a:r>
              <a:r>
                <a:rPr kumimoji="0" lang="zh-CN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如图，          </a:t>
              </a:r>
              <a:r>
                <a:rPr kumimoji="0" lang="en-US" altLang="zh-CN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ABCD</a:t>
              </a:r>
              <a:r>
                <a:rPr kumimoji="0" lang="zh-CN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的两条对角线</a:t>
              </a:r>
              <a:r>
                <a:rPr kumimoji="0" lang="en-US" altLang="zh-CN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AC</a:t>
              </a:r>
              <a:r>
                <a:rPr kumimoji="0" lang="zh-CN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、</a:t>
              </a:r>
              <a:r>
                <a:rPr kumimoji="0" lang="en-US" altLang="zh-CN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BD</a:t>
              </a:r>
              <a:r>
                <a:rPr kumimoji="0" lang="zh-CN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相交于点</a:t>
              </a:r>
              <a:r>
                <a:rPr kumimoji="0" lang="en-US" altLang="zh-CN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O</a:t>
              </a:r>
              <a:r>
                <a:rPr kumimoji="0" lang="zh-CN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，</a:t>
              </a:r>
              <a:r>
                <a:rPr kumimoji="0" lang="en-US" altLang="zh-CN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AB= 5  </a:t>
              </a:r>
              <a:r>
                <a:rPr kumimoji="0" lang="zh-CN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，</a:t>
              </a:r>
              <a:r>
                <a:rPr kumimoji="0" lang="en-US" altLang="zh-CN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AC=8</a:t>
              </a:r>
              <a:r>
                <a:rPr kumimoji="0" lang="zh-CN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，</a:t>
              </a:r>
              <a:r>
                <a:rPr kumimoji="0" lang="en-US" altLang="zh-CN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DB=6</a:t>
              </a:r>
            </a:p>
            <a:p>
              <a:pPr marL="342900" marR="0" lvl="0" indent="-342900" defTabSz="914400" eaLnBrk="1" fontAlgn="base" latinLnBrk="0" hangingPunct="1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FFFF"/>
                </a:buClr>
                <a:buSzTx/>
                <a:buFontTx/>
                <a:buNone/>
                <a:tabLst/>
                <a:defRPr/>
              </a:pPr>
              <a:r>
                <a:rPr kumimoji="0" lang="en-US" altLang="zh-CN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        </a:t>
              </a:r>
              <a:r>
                <a:rPr kumimoji="0" lang="zh-CN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（</a:t>
              </a:r>
              <a:r>
                <a:rPr kumimoji="0" lang="en-US" altLang="zh-CN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1</a:t>
              </a:r>
              <a:r>
                <a:rPr kumimoji="0" lang="zh-CN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）</a:t>
              </a:r>
              <a:r>
                <a:rPr kumimoji="0" lang="en-US" altLang="zh-CN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AC</a:t>
              </a:r>
              <a:r>
                <a:rPr kumimoji="0" lang="zh-CN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、</a:t>
              </a:r>
              <a:r>
                <a:rPr kumimoji="0" lang="en-US" altLang="zh-CN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BD</a:t>
              </a:r>
              <a:r>
                <a:rPr kumimoji="0" lang="zh-CN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互相垂直吗？为什么？</a:t>
              </a:r>
            </a:p>
            <a:p>
              <a:pPr marL="342900" marR="0" lvl="0" indent="-342900" defTabSz="914400" eaLnBrk="1" fontAlgn="base" latinLnBrk="0" hangingPunct="1">
                <a:lnSpc>
                  <a:spcPct val="15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FFFF"/>
                </a:buClr>
                <a:buSzTx/>
                <a:buFontTx/>
                <a:buNone/>
                <a:tabLst/>
                <a:defRPr/>
              </a:pPr>
              <a:r>
                <a:rPr kumimoji="0" lang="zh-CN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        （</a:t>
              </a:r>
              <a:r>
                <a:rPr kumimoji="0" lang="en-US" altLang="zh-CN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2</a:t>
              </a:r>
              <a:r>
                <a:rPr kumimoji="0" lang="zh-CN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）四边形</a:t>
              </a:r>
              <a:r>
                <a:rPr kumimoji="0" lang="en-US" altLang="zh-CN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ABCD</a:t>
              </a:r>
              <a:r>
                <a:rPr kumimoji="0" lang="zh-CN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是菱形吗？为什么？</a:t>
              </a:r>
            </a:p>
          </p:txBody>
        </p:sp>
        <p:sp>
          <p:nvSpPr>
            <p:cNvPr id="11" name="平行四边形 10">
              <a:extLst>
                <a:ext uri="{FF2B5EF4-FFF2-40B4-BE49-F238E27FC236}">
                  <a16:creationId xmlns:a16="http://schemas.microsoft.com/office/drawing/2014/main" id="{A293D65F-8F00-44B7-826D-8EBCC389FE94}"/>
                </a:ext>
              </a:extLst>
            </p:cNvPr>
            <p:cNvSpPr/>
            <p:nvPr/>
          </p:nvSpPr>
          <p:spPr>
            <a:xfrm>
              <a:off x="1878" y="637"/>
              <a:ext cx="288" cy="96"/>
            </a:xfrm>
            <a:prstGeom prst="parallelogram">
              <a:avLst>
                <a:gd name="adj" fmla="val 75000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BEC5D68A-0C7E-420F-91BF-3D64306D20DD}"/>
              </a:ext>
            </a:extLst>
          </p:cNvPr>
          <p:cNvGrpSpPr/>
          <p:nvPr/>
        </p:nvGrpSpPr>
        <p:grpSpPr>
          <a:xfrm>
            <a:off x="8208358" y="2741209"/>
            <a:ext cx="3464726" cy="2292839"/>
            <a:chOff x="2304" y="67"/>
            <a:chExt cx="2809" cy="1779"/>
          </a:xfrm>
        </p:grpSpPr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id="{77020D87-E3B7-4E2F-B20A-8C55FAF156AA}"/>
                </a:ext>
              </a:extLst>
            </p:cNvPr>
            <p:cNvGrpSpPr/>
            <p:nvPr/>
          </p:nvGrpSpPr>
          <p:grpSpPr>
            <a:xfrm>
              <a:off x="2592" y="384"/>
              <a:ext cx="2208" cy="1152"/>
              <a:chOff x="2592" y="384"/>
              <a:chExt cx="2208" cy="1152"/>
            </a:xfrm>
          </p:grpSpPr>
          <p:sp>
            <p:nvSpPr>
              <p:cNvPr id="25" name="直接连接符 24">
                <a:extLst>
                  <a:ext uri="{FF2B5EF4-FFF2-40B4-BE49-F238E27FC236}">
                    <a16:creationId xmlns:a16="http://schemas.microsoft.com/office/drawing/2014/main" id="{CBEAE4D6-AA99-4761-952C-5366102A6260}"/>
                  </a:ext>
                </a:extLst>
              </p:cNvPr>
              <p:cNvSpPr/>
              <p:nvPr/>
            </p:nvSpPr>
            <p:spPr>
              <a:xfrm>
                <a:off x="2592" y="960"/>
                <a:ext cx="2208" cy="0"/>
              </a:xfrm>
              <a:prstGeom prst="line">
                <a:avLst/>
              </a:prstGeom>
              <a:ln w="381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" name="直接连接符 25">
                <a:extLst>
                  <a:ext uri="{FF2B5EF4-FFF2-40B4-BE49-F238E27FC236}">
                    <a16:creationId xmlns:a16="http://schemas.microsoft.com/office/drawing/2014/main" id="{11282822-4F9C-4146-96D3-D1166D79CE9D}"/>
                  </a:ext>
                </a:extLst>
              </p:cNvPr>
              <p:cNvSpPr/>
              <p:nvPr/>
            </p:nvSpPr>
            <p:spPr>
              <a:xfrm>
                <a:off x="3696" y="384"/>
                <a:ext cx="0" cy="1152"/>
              </a:xfrm>
              <a:prstGeom prst="line">
                <a:avLst/>
              </a:prstGeom>
              <a:ln w="381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" name="直接连接符 26">
                <a:extLst>
                  <a:ext uri="{FF2B5EF4-FFF2-40B4-BE49-F238E27FC236}">
                    <a16:creationId xmlns:a16="http://schemas.microsoft.com/office/drawing/2014/main" id="{540A489D-7DB7-4321-BE24-9DF7E30D533C}"/>
                  </a:ext>
                </a:extLst>
              </p:cNvPr>
              <p:cNvSpPr/>
              <p:nvPr/>
            </p:nvSpPr>
            <p:spPr>
              <a:xfrm flipV="1">
                <a:off x="2592" y="384"/>
                <a:ext cx="1104" cy="576"/>
              </a:xfrm>
              <a:prstGeom prst="line">
                <a:avLst/>
              </a:prstGeom>
              <a:ln w="381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" name="直接连接符 27">
                <a:extLst>
                  <a:ext uri="{FF2B5EF4-FFF2-40B4-BE49-F238E27FC236}">
                    <a16:creationId xmlns:a16="http://schemas.microsoft.com/office/drawing/2014/main" id="{8FBBB386-4D17-46DC-B276-0A8E927470A1}"/>
                  </a:ext>
                </a:extLst>
              </p:cNvPr>
              <p:cNvSpPr/>
              <p:nvPr/>
            </p:nvSpPr>
            <p:spPr>
              <a:xfrm flipV="1">
                <a:off x="3696" y="960"/>
                <a:ext cx="1104" cy="576"/>
              </a:xfrm>
              <a:prstGeom prst="line">
                <a:avLst/>
              </a:prstGeom>
              <a:ln w="381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" name="直接连接符 28">
                <a:extLst>
                  <a:ext uri="{FF2B5EF4-FFF2-40B4-BE49-F238E27FC236}">
                    <a16:creationId xmlns:a16="http://schemas.microsoft.com/office/drawing/2014/main" id="{07EEB119-059D-4242-A1FD-6E8A289788D9}"/>
                  </a:ext>
                </a:extLst>
              </p:cNvPr>
              <p:cNvSpPr/>
              <p:nvPr/>
            </p:nvSpPr>
            <p:spPr>
              <a:xfrm>
                <a:off x="3696" y="384"/>
                <a:ext cx="1104" cy="576"/>
              </a:xfrm>
              <a:prstGeom prst="line">
                <a:avLst/>
              </a:prstGeom>
              <a:ln w="381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" name="直接连接符 29">
                <a:extLst>
                  <a:ext uri="{FF2B5EF4-FFF2-40B4-BE49-F238E27FC236}">
                    <a16:creationId xmlns:a16="http://schemas.microsoft.com/office/drawing/2014/main" id="{BBE8246B-BAEB-403E-8E6E-DAC562AD3939}"/>
                  </a:ext>
                </a:extLst>
              </p:cNvPr>
              <p:cNvSpPr/>
              <p:nvPr/>
            </p:nvSpPr>
            <p:spPr>
              <a:xfrm>
                <a:off x="2592" y="960"/>
                <a:ext cx="1104" cy="576"/>
              </a:xfrm>
              <a:prstGeom prst="line">
                <a:avLst/>
              </a:prstGeom>
              <a:ln w="381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9C26286D-3132-469C-AD9A-A6449854C2C3}"/>
                </a:ext>
              </a:extLst>
            </p:cNvPr>
            <p:cNvSpPr/>
            <p:nvPr/>
          </p:nvSpPr>
          <p:spPr>
            <a:xfrm>
              <a:off x="2304" y="740"/>
              <a:ext cx="301" cy="35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Tx/>
                <a:buFontTx/>
                <a:buNone/>
                <a:tabLst/>
                <a:defRPr/>
              </a:pPr>
              <a:r>
                <a:rPr kumimoji="0" lang="en-US" altLang="zh-CN" sz="24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111C352A-9111-46A7-BC6D-CEDD48826791}"/>
                </a:ext>
              </a:extLst>
            </p:cNvPr>
            <p:cNvSpPr/>
            <p:nvPr/>
          </p:nvSpPr>
          <p:spPr>
            <a:xfrm>
              <a:off x="3648" y="1488"/>
              <a:ext cx="320" cy="35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Tx/>
                <a:buFontTx/>
                <a:buNone/>
                <a:tabLst/>
                <a:defRPr/>
              </a:pPr>
              <a:r>
                <a:rPr kumimoji="0" lang="en-US" altLang="zh-CN" sz="24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</a:t>
              </a: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DB92645E-DE1E-4116-82EC-C4773C9E836B}"/>
                </a:ext>
              </a:extLst>
            </p:cNvPr>
            <p:cNvSpPr/>
            <p:nvPr/>
          </p:nvSpPr>
          <p:spPr>
            <a:xfrm>
              <a:off x="4800" y="768"/>
              <a:ext cx="313" cy="35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Tx/>
                <a:buFontTx/>
                <a:buNone/>
                <a:tabLst/>
                <a:defRPr/>
              </a:pPr>
              <a:r>
                <a:rPr kumimoji="0" lang="en-US" altLang="zh-CN" sz="24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C</a:t>
              </a: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2D1D3D1D-7DF3-4287-A521-EBC01E6D267C}"/>
                </a:ext>
              </a:extLst>
            </p:cNvPr>
            <p:cNvSpPr/>
            <p:nvPr/>
          </p:nvSpPr>
          <p:spPr>
            <a:xfrm>
              <a:off x="3648" y="67"/>
              <a:ext cx="328" cy="35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Tx/>
                <a:buFontTx/>
                <a:buNone/>
                <a:tabLst/>
                <a:defRPr/>
              </a:pPr>
              <a:r>
                <a:rPr kumimoji="0" lang="en-US" altLang="zh-CN" sz="24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D</a:t>
              </a:r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7626101B-C435-4590-BE08-478A9DC04EA1}"/>
                </a:ext>
              </a:extLst>
            </p:cNvPr>
            <p:cNvSpPr/>
            <p:nvPr/>
          </p:nvSpPr>
          <p:spPr>
            <a:xfrm>
              <a:off x="3396" y="882"/>
              <a:ext cx="342" cy="35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Tx/>
                <a:buFontTx/>
                <a:buNone/>
                <a:tabLst/>
                <a:defRPr/>
              </a:pPr>
              <a:r>
                <a:rPr kumimoji="0" lang="en-US" altLang="zh-CN" sz="24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O</a:t>
              </a:r>
            </a:p>
          </p:txBody>
        </p:sp>
      </p:grpSp>
      <p:sp>
        <p:nvSpPr>
          <p:cNvPr id="32" name="文本框 31">
            <a:extLst>
              <a:ext uri="{FF2B5EF4-FFF2-40B4-BE49-F238E27FC236}">
                <a16:creationId xmlns:a16="http://schemas.microsoft.com/office/drawing/2014/main" id="{45895B5F-8299-4863-B625-E4C44E6E48A8}"/>
              </a:ext>
            </a:extLst>
          </p:cNvPr>
          <p:cNvSpPr txBox="1"/>
          <p:nvPr/>
        </p:nvSpPr>
        <p:spPr>
          <a:xfrm>
            <a:off x="1806650" y="3677799"/>
            <a:ext cx="1189172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altLang="zh-CN" sz="14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∴OA=OC=4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altLang="zh-CN" sz="14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   OB=OD=3</a:t>
            </a: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042B460F-A895-4162-B898-AA7D1D783A64}"/>
              </a:ext>
            </a:extLst>
          </p:cNvPr>
          <p:cNvSpPr/>
          <p:nvPr/>
        </p:nvSpPr>
        <p:spPr>
          <a:xfrm>
            <a:off x="1232710" y="3243944"/>
            <a:ext cx="522259" cy="391694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解：</a:t>
            </a: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23ECB424-BC61-412D-92B4-4EA707A25EA7}"/>
              </a:ext>
            </a:extLst>
          </p:cNvPr>
          <p:cNvSpPr/>
          <p:nvPr/>
        </p:nvSpPr>
        <p:spPr>
          <a:xfrm>
            <a:off x="1865994" y="4229929"/>
            <a:ext cx="1240364" cy="391694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∵ AB=5</a:t>
            </a:r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86978B67-EAB5-443B-A96D-8575381B086C}"/>
              </a:ext>
            </a:extLst>
          </p:cNvPr>
          <p:cNvGrpSpPr/>
          <p:nvPr/>
        </p:nvGrpSpPr>
        <p:grpSpPr>
          <a:xfrm>
            <a:off x="1865994" y="4624735"/>
            <a:ext cx="1939065" cy="281771"/>
            <a:chOff x="1392" y="2495"/>
            <a:chExt cx="1920" cy="279"/>
          </a:xfrm>
        </p:grpSpPr>
        <p:graphicFrame>
          <p:nvGraphicFramePr>
            <p:cNvPr id="36" name="对象 35">
              <a:extLst>
                <a:ext uri="{FF2B5EF4-FFF2-40B4-BE49-F238E27FC236}">
                  <a16:creationId xmlns:a16="http://schemas.microsoft.com/office/drawing/2014/main" id="{E305310E-B288-4F27-B38D-4B6D29763AC3}"/>
                </a:ext>
              </a:extLst>
            </p:cNvPr>
            <p:cNvGraphicFramePr/>
            <p:nvPr/>
          </p:nvGraphicFramePr>
          <p:xfrm>
            <a:off x="1680" y="2496"/>
            <a:ext cx="1632" cy="2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5" imgW="1167765" imgH="203200" progId="Equation.3">
                    <p:embed/>
                  </p:oleObj>
                </mc:Choice>
                <mc:Fallback>
                  <p:oleObj r:id="rId5" imgW="1167765" imgH="203200" progId="Equation.3">
                    <p:embed/>
                    <p:pic>
                      <p:nvPicPr>
                        <p:cNvPr id="9240" name="对象 9239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680" y="2496"/>
                          <a:ext cx="1632" cy="27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12B24FD0-D214-4BCC-8C1B-2D2BD1C81BB0}"/>
                </a:ext>
              </a:extLst>
            </p:cNvPr>
            <p:cNvSpPr txBox="1"/>
            <p:nvPr/>
          </p:nvSpPr>
          <p:spPr>
            <a:xfrm>
              <a:off x="1392" y="2495"/>
              <a:ext cx="268" cy="22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Tx/>
                <a:buFontTx/>
                <a:buNone/>
                <a:tabLst/>
                <a:defRPr/>
              </a:pPr>
              <a:r>
                <a:rPr kumimoji="0" lang="en-US" altLang="zh-CN" sz="14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∴</a:t>
              </a:r>
            </a:p>
          </p:txBody>
        </p:sp>
      </p:grpSp>
      <p:sp>
        <p:nvSpPr>
          <p:cNvPr id="38" name="矩形 37">
            <a:extLst>
              <a:ext uri="{FF2B5EF4-FFF2-40B4-BE49-F238E27FC236}">
                <a16:creationId xmlns:a16="http://schemas.microsoft.com/office/drawing/2014/main" id="{6E326B50-EE2F-4BD3-AAF1-956F92E9EFA4}"/>
              </a:ext>
            </a:extLst>
          </p:cNvPr>
          <p:cNvSpPr/>
          <p:nvPr/>
        </p:nvSpPr>
        <p:spPr>
          <a:xfrm>
            <a:off x="1865994" y="5383250"/>
            <a:ext cx="1065741" cy="30777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</a:t>
            </a:r>
            <a:r>
              <a:rPr lang="en-US" altLang="zh-CN" sz="14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∴AC⊥BD</a:t>
            </a:r>
          </a:p>
        </p:txBody>
      </p:sp>
      <p:graphicFrame>
        <p:nvGraphicFramePr>
          <p:cNvPr id="39" name="对象 38">
            <a:extLst>
              <a:ext uri="{FF2B5EF4-FFF2-40B4-BE49-F238E27FC236}">
                <a16:creationId xmlns:a16="http://schemas.microsoft.com/office/drawing/2014/main" id="{B6BC1112-A382-49E9-B1B0-E489554795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8249573"/>
              </p:ext>
            </p:extLst>
          </p:nvPr>
        </p:nvGraphicFramePr>
        <p:xfrm>
          <a:off x="2875188" y="5030421"/>
          <a:ext cx="339336" cy="286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241300" imgH="203200" progId="Equation.3">
                  <p:embed/>
                </p:oleObj>
              </mc:Choice>
              <mc:Fallback>
                <p:oleObj r:id="rId7" imgW="241300" imgH="203200" progId="Equation.3">
                  <p:embed/>
                  <p:pic>
                    <p:nvPicPr>
                      <p:cNvPr id="9244" name="对象 924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75188" y="5030421"/>
                        <a:ext cx="339336" cy="28682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矩形 39">
            <a:extLst>
              <a:ext uri="{FF2B5EF4-FFF2-40B4-BE49-F238E27FC236}">
                <a16:creationId xmlns:a16="http://schemas.microsoft.com/office/drawing/2014/main" id="{A45B05AE-70E8-47D8-9ABF-579DE1590F4B}"/>
              </a:ext>
            </a:extLst>
          </p:cNvPr>
          <p:cNvSpPr/>
          <p:nvPr/>
        </p:nvSpPr>
        <p:spPr>
          <a:xfrm>
            <a:off x="1865994" y="5032358"/>
            <a:ext cx="1062535" cy="30777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∴ ∠AOB=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D5BB593D-60EF-44F4-A35A-8A3E5700B0C4}"/>
              </a:ext>
            </a:extLst>
          </p:cNvPr>
          <p:cNvGrpSpPr/>
          <p:nvPr/>
        </p:nvGrpSpPr>
        <p:grpSpPr>
          <a:xfrm>
            <a:off x="4813677" y="3270841"/>
            <a:ext cx="3655810" cy="1114293"/>
            <a:chOff x="1480239" y="5834836"/>
            <a:chExt cx="3655810" cy="1114293"/>
          </a:xfrm>
        </p:grpSpPr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83A5E0C3-EE38-4919-B5BE-3088F89594C3}"/>
                </a:ext>
              </a:extLst>
            </p:cNvPr>
            <p:cNvSpPr txBox="1"/>
            <p:nvPr/>
          </p:nvSpPr>
          <p:spPr>
            <a:xfrm>
              <a:off x="1937215" y="6680786"/>
              <a:ext cx="3198834" cy="26834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FF"/>
                </a:buClr>
              </a:pPr>
              <a:r>
                <a:rPr lang="en-US" altLang="zh-CN" sz="1400" b="1" dirty="0">
                  <a:solidFill>
                    <a:srgbClr val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∴</a:t>
              </a:r>
              <a:r>
                <a:rPr lang="zh-CN" altLang="en-US" sz="1400" b="1" dirty="0">
                  <a:solidFill>
                    <a:srgbClr val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四边形</a:t>
              </a:r>
              <a:r>
                <a:rPr lang="en-US" altLang="zh-CN" sz="1400" b="1" dirty="0">
                  <a:solidFill>
                    <a:srgbClr val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ABCD</a:t>
              </a:r>
              <a:r>
                <a:rPr lang="zh-CN" altLang="en-US" sz="1400" b="1" dirty="0">
                  <a:solidFill>
                    <a:srgbClr val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是菱形</a:t>
              </a:r>
              <a:r>
                <a:rPr lang="en-US" altLang="zh-CN" sz="1400" b="1" dirty="0">
                  <a:solidFill>
                    <a:srgbClr val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.</a:t>
              </a:r>
            </a:p>
          </p:txBody>
        </p:sp>
        <p:sp>
          <p:nvSpPr>
            <p:cNvPr id="41" name="矩形 40">
              <a:extLst>
                <a:ext uri="{FF2B5EF4-FFF2-40B4-BE49-F238E27FC236}">
                  <a16:creationId xmlns:a16="http://schemas.microsoft.com/office/drawing/2014/main" id="{65502F07-D051-4327-B5B0-FFACCC20918F}"/>
                </a:ext>
              </a:extLst>
            </p:cNvPr>
            <p:cNvSpPr/>
            <p:nvPr/>
          </p:nvSpPr>
          <p:spPr>
            <a:xfrm>
              <a:off x="1480239" y="5834836"/>
              <a:ext cx="2969083" cy="30777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b="1" dirty="0">
                  <a:solidFill>
                    <a:srgbClr val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（</a:t>
              </a:r>
              <a:r>
                <a:rPr lang="en-US" altLang="zh-CN" sz="1400" b="1" dirty="0">
                  <a:solidFill>
                    <a:srgbClr val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2</a:t>
              </a:r>
              <a:r>
                <a:rPr lang="zh-CN" altLang="en-US" sz="1400" b="1" dirty="0">
                  <a:solidFill>
                    <a:srgbClr val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）</a:t>
              </a:r>
              <a:r>
                <a:rPr lang="en-US" altLang="zh-CN" sz="1400" b="1" dirty="0">
                  <a:solidFill>
                    <a:srgbClr val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∵ </a:t>
              </a:r>
              <a:r>
                <a:rPr lang="zh-CN" altLang="en-US" sz="1400" b="1" dirty="0">
                  <a:solidFill>
                    <a:srgbClr val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四边形</a:t>
              </a:r>
              <a:r>
                <a:rPr lang="en-US" altLang="zh-CN" sz="1400" b="1" dirty="0">
                  <a:solidFill>
                    <a:srgbClr val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ABCD</a:t>
              </a:r>
              <a:r>
                <a:rPr lang="zh-CN" altLang="en-US" sz="1400" b="1" dirty="0">
                  <a:solidFill>
                    <a:srgbClr val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是平行四边形</a:t>
              </a:r>
            </a:p>
          </p:txBody>
        </p:sp>
        <p:sp>
          <p:nvSpPr>
            <p:cNvPr id="42" name="矩形 41">
              <a:extLst>
                <a:ext uri="{FF2B5EF4-FFF2-40B4-BE49-F238E27FC236}">
                  <a16:creationId xmlns:a16="http://schemas.microsoft.com/office/drawing/2014/main" id="{DD69DF16-F285-4825-8CC2-DF0C9494BBE5}"/>
                </a:ext>
              </a:extLst>
            </p:cNvPr>
            <p:cNvSpPr/>
            <p:nvPr/>
          </p:nvSpPr>
          <p:spPr>
            <a:xfrm>
              <a:off x="1937215" y="6226530"/>
              <a:ext cx="1025665" cy="30777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 b="1">
                  <a:solidFill>
                    <a:srgbClr val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∵AC⊥BD</a:t>
              </a:r>
            </a:p>
          </p:txBody>
        </p:sp>
      </p:grpSp>
      <p:sp>
        <p:nvSpPr>
          <p:cNvPr id="43" name="矩形 42">
            <a:extLst>
              <a:ext uri="{FF2B5EF4-FFF2-40B4-BE49-F238E27FC236}">
                <a16:creationId xmlns:a16="http://schemas.microsoft.com/office/drawing/2014/main" id="{A646E603-1F70-4F63-8447-2FB4E44E9AC8}"/>
              </a:ext>
            </a:extLst>
          </p:cNvPr>
          <p:cNvSpPr/>
          <p:nvPr/>
        </p:nvSpPr>
        <p:spPr>
          <a:xfrm>
            <a:off x="1741368" y="3288825"/>
            <a:ext cx="2969083" cy="30777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（</a:t>
            </a:r>
            <a:r>
              <a:rPr lang="en-US" altLang="zh-CN" sz="1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</a:t>
            </a:r>
            <a:r>
              <a:rPr lang="zh-CN" altLang="en-US" sz="1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）</a:t>
            </a:r>
            <a:r>
              <a:rPr lang="en-US" altLang="zh-CN" sz="1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∵ </a:t>
            </a:r>
            <a:r>
              <a:rPr lang="zh-CN" altLang="en-US" sz="1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四边形</a:t>
            </a:r>
            <a:r>
              <a:rPr lang="en-US" altLang="zh-CN" sz="1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ABCD</a:t>
            </a:r>
            <a:r>
              <a:rPr lang="zh-CN" altLang="en-US" sz="1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是平行四边形</a:t>
            </a:r>
          </a:p>
        </p:txBody>
      </p:sp>
    </p:spTree>
    <p:extLst>
      <p:ext uri="{BB962C8B-B14F-4D97-AF65-F5344CB8AC3E}">
        <p14:creationId xmlns:p14="http://schemas.microsoft.com/office/powerpoint/2010/main" val="34995229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F6F7A792-64A9-465B-A2CF-D93E7D149A3B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9F3C3F78-C6EC-421D-8FCA-E3237247C92C}"/>
              </a:ext>
            </a:extLst>
          </p:cNvPr>
          <p:cNvGrpSpPr/>
          <p:nvPr/>
        </p:nvGrpSpPr>
        <p:grpSpPr>
          <a:xfrm>
            <a:off x="384995" y="287264"/>
            <a:ext cx="5445124" cy="867784"/>
            <a:chOff x="689982" y="329834"/>
            <a:chExt cx="5445124" cy="867784"/>
          </a:xfrm>
        </p:grpSpPr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BF16761F-20EF-4296-A3EA-CA8CF532011C}"/>
                </a:ext>
              </a:extLst>
            </p:cNvPr>
            <p:cNvSpPr txBox="1"/>
            <p:nvPr>
              <p:custDataLst>
                <p:tags r:id="rId1"/>
              </p:custDataLst>
            </p:nvPr>
          </p:nvSpPr>
          <p:spPr>
            <a:xfrm>
              <a:off x="2383884" y="563671"/>
              <a:ext cx="3751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练一练</a:t>
              </a:r>
            </a:p>
          </p:txBody>
        </p: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F8C984C4-CB4D-481E-86DA-2806B51E9248}"/>
                </a:ext>
              </a:extLst>
            </p:cNvPr>
            <p:cNvGrpSpPr/>
            <p:nvPr/>
          </p:nvGrpSpPr>
          <p:grpSpPr>
            <a:xfrm>
              <a:off x="689982" y="329834"/>
              <a:ext cx="1491125" cy="867784"/>
              <a:chOff x="4900280" y="1671104"/>
              <a:chExt cx="1491125" cy="867784"/>
            </a:xfrm>
          </p:grpSpPr>
          <p:sp>
            <p:nvSpPr>
              <p:cNvPr id="19" name="矩形: 圆角 18">
                <a:extLst>
                  <a:ext uri="{FF2B5EF4-FFF2-40B4-BE49-F238E27FC236}">
                    <a16:creationId xmlns:a16="http://schemas.microsoft.com/office/drawing/2014/main" id="{C7E66940-74DA-4706-A197-364D7EFA199A}"/>
                  </a:ext>
                </a:extLst>
              </p:cNvPr>
              <p:cNvSpPr/>
              <p:nvPr/>
            </p:nvSpPr>
            <p:spPr>
              <a:xfrm>
                <a:off x="5400881" y="1904941"/>
                <a:ext cx="980398" cy="450233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0" name="文本框 38">
                <a:extLst>
                  <a:ext uri="{FF2B5EF4-FFF2-40B4-BE49-F238E27FC236}">
                    <a16:creationId xmlns:a16="http://schemas.microsoft.com/office/drawing/2014/main" id="{89D7FB4A-6F2A-4C2C-B4E2-C138459AA338}"/>
                  </a:ext>
                </a:extLst>
              </p:cNvPr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5768064" y="1935718"/>
                <a:ext cx="62334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02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pic>
            <p:nvPicPr>
              <p:cNvPr id="21" name="图片 20">
                <a:extLst>
                  <a:ext uri="{FF2B5EF4-FFF2-40B4-BE49-F238E27FC236}">
                    <a16:creationId xmlns:a16="http://schemas.microsoft.com/office/drawing/2014/main" id="{C44DB29E-ECA6-457B-AF9D-B4D41725BE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4900280" y="1671104"/>
                <a:ext cx="867784" cy="867784"/>
              </a:xfrm>
              <a:prstGeom prst="rect">
                <a:avLst/>
              </a:prstGeom>
            </p:spPr>
          </p:pic>
        </p:grpSp>
      </p:grpSp>
      <p:sp>
        <p:nvSpPr>
          <p:cNvPr id="9" name="文本框 8">
            <a:extLst>
              <a:ext uri="{FF2B5EF4-FFF2-40B4-BE49-F238E27FC236}">
                <a16:creationId xmlns:a16="http://schemas.microsoft.com/office/drawing/2014/main" id="{0235128B-7802-41C6-A2BA-0A4F2E401C63}"/>
              </a:ext>
            </a:extLst>
          </p:cNvPr>
          <p:cNvSpPr txBox="1"/>
          <p:nvPr/>
        </p:nvSpPr>
        <p:spPr>
          <a:xfrm>
            <a:off x="1052513" y="2074656"/>
            <a:ext cx="8064500" cy="169604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2.</a:t>
            </a:r>
            <a:r>
              <a:rPr lang="zh-CN" altLang="en-US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如图，已知</a:t>
            </a:r>
            <a:r>
              <a:rPr lang="en-US" altLang="zh-CN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AD</a:t>
            </a:r>
            <a:r>
              <a:rPr lang="zh-CN" altLang="en-US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平分</a:t>
            </a:r>
            <a:r>
              <a:rPr lang="en-US" altLang="zh-CN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∠BAC</a:t>
            </a:r>
            <a:r>
              <a:rPr lang="zh-CN" altLang="en-US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  <a:r>
              <a:rPr lang="en-US" altLang="zh-CN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DE//AC</a:t>
            </a:r>
            <a:r>
              <a:rPr lang="zh-CN" altLang="en-US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  <a:r>
              <a:rPr lang="en-US" altLang="zh-CN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DF//AB,AE=5.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（</a:t>
            </a:r>
            <a:r>
              <a:rPr lang="en-US" altLang="zh-CN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</a:t>
            </a:r>
            <a:r>
              <a:rPr lang="zh-CN" altLang="en-US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）判断四边形</a:t>
            </a:r>
            <a:r>
              <a:rPr lang="en-US" altLang="zh-CN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AEDF</a:t>
            </a:r>
            <a:r>
              <a:rPr lang="zh-CN" altLang="en-US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的形状？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（</a:t>
            </a:r>
            <a:r>
              <a:rPr lang="en-US" altLang="zh-CN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  <a:r>
              <a:rPr lang="zh-CN" altLang="en-US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）它的周长为多少？</a:t>
            </a: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AB8D4DAA-705A-430B-819E-196FDACA19CA}"/>
              </a:ext>
            </a:extLst>
          </p:cNvPr>
          <p:cNvGrpSpPr/>
          <p:nvPr/>
        </p:nvGrpSpPr>
        <p:grpSpPr>
          <a:xfrm>
            <a:off x="7542213" y="2332719"/>
            <a:ext cx="4038600" cy="3503613"/>
            <a:chOff x="2496" y="2112"/>
            <a:chExt cx="2544" cy="2207"/>
          </a:xfrm>
        </p:grpSpPr>
        <p:sp>
          <p:nvSpPr>
            <p:cNvPr id="11" name="直接连接符 10">
              <a:extLst>
                <a:ext uri="{FF2B5EF4-FFF2-40B4-BE49-F238E27FC236}">
                  <a16:creationId xmlns:a16="http://schemas.microsoft.com/office/drawing/2014/main" id="{FD253F4F-7498-431A-A565-D67FC23A59FF}"/>
                </a:ext>
              </a:extLst>
            </p:cNvPr>
            <p:cNvSpPr/>
            <p:nvPr/>
          </p:nvSpPr>
          <p:spPr>
            <a:xfrm flipH="1">
              <a:off x="2784" y="2448"/>
              <a:ext cx="1104" cy="1392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直接连接符 11">
              <a:extLst>
                <a:ext uri="{FF2B5EF4-FFF2-40B4-BE49-F238E27FC236}">
                  <a16:creationId xmlns:a16="http://schemas.microsoft.com/office/drawing/2014/main" id="{3F355024-C54F-41FA-84AE-E3870B5D7E41}"/>
                </a:ext>
              </a:extLst>
            </p:cNvPr>
            <p:cNvSpPr/>
            <p:nvPr/>
          </p:nvSpPr>
          <p:spPr>
            <a:xfrm>
              <a:off x="2784" y="3840"/>
              <a:ext cx="1776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直接连接符 12">
              <a:extLst>
                <a:ext uri="{FF2B5EF4-FFF2-40B4-BE49-F238E27FC236}">
                  <a16:creationId xmlns:a16="http://schemas.microsoft.com/office/drawing/2014/main" id="{0F6C92AD-6DA0-410C-996A-BA44EE81514B}"/>
                </a:ext>
              </a:extLst>
            </p:cNvPr>
            <p:cNvSpPr/>
            <p:nvPr/>
          </p:nvSpPr>
          <p:spPr>
            <a:xfrm>
              <a:off x="3888" y="2448"/>
              <a:ext cx="672" cy="1392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直接连接符 13">
              <a:extLst>
                <a:ext uri="{FF2B5EF4-FFF2-40B4-BE49-F238E27FC236}">
                  <a16:creationId xmlns:a16="http://schemas.microsoft.com/office/drawing/2014/main" id="{B55460CC-9B21-4269-A997-478639B196DA}"/>
                </a:ext>
              </a:extLst>
            </p:cNvPr>
            <p:cNvSpPr/>
            <p:nvPr/>
          </p:nvSpPr>
          <p:spPr>
            <a:xfrm flipH="1">
              <a:off x="3744" y="2448"/>
              <a:ext cx="144" cy="1392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直接连接符 14">
              <a:extLst>
                <a:ext uri="{FF2B5EF4-FFF2-40B4-BE49-F238E27FC236}">
                  <a16:creationId xmlns:a16="http://schemas.microsoft.com/office/drawing/2014/main" id="{C301F027-777F-41AF-8AC8-F1B1E68E2D4A}"/>
                </a:ext>
              </a:extLst>
            </p:cNvPr>
            <p:cNvSpPr/>
            <p:nvPr/>
          </p:nvSpPr>
          <p:spPr>
            <a:xfrm flipH="1" flipV="1">
              <a:off x="3408" y="3072"/>
              <a:ext cx="336" cy="768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直接连接符 21">
              <a:extLst>
                <a:ext uri="{FF2B5EF4-FFF2-40B4-BE49-F238E27FC236}">
                  <a16:creationId xmlns:a16="http://schemas.microsoft.com/office/drawing/2014/main" id="{07CD5809-DDA3-4D48-8B23-5FB51795218F}"/>
                </a:ext>
              </a:extLst>
            </p:cNvPr>
            <p:cNvSpPr/>
            <p:nvPr/>
          </p:nvSpPr>
          <p:spPr>
            <a:xfrm flipV="1">
              <a:off x="3744" y="3120"/>
              <a:ext cx="480" cy="72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1FD6491B-93C0-4C62-B5CD-4E01598225AC}"/>
                </a:ext>
              </a:extLst>
            </p:cNvPr>
            <p:cNvSpPr txBox="1"/>
            <p:nvPr/>
          </p:nvSpPr>
          <p:spPr>
            <a:xfrm>
              <a:off x="3888" y="2112"/>
              <a:ext cx="528" cy="5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3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6FDB4A53-A1F0-4101-BC85-D225720271E5}"/>
                </a:ext>
              </a:extLst>
            </p:cNvPr>
            <p:cNvSpPr txBox="1"/>
            <p:nvPr/>
          </p:nvSpPr>
          <p:spPr>
            <a:xfrm>
              <a:off x="2496" y="3792"/>
              <a:ext cx="528" cy="5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3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</a:t>
              </a:r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C9589F8B-4D4E-4483-9A2A-E1783494A93E}"/>
                </a:ext>
              </a:extLst>
            </p:cNvPr>
            <p:cNvSpPr txBox="1"/>
            <p:nvPr/>
          </p:nvSpPr>
          <p:spPr>
            <a:xfrm>
              <a:off x="4512" y="3744"/>
              <a:ext cx="528" cy="5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3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C</a:t>
              </a:r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15C7B4C1-FE38-4785-BD3F-08F0FE3F97A3}"/>
                </a:ext>
              </a:extLst>
            </p:cNvPr>
            <p:cNvSpPr txBox="1"/>
            <p:nvPr/>
          </p:nvSpPr>
          <p:spPr>
            <a:xfrm>
              <a:off x="4224" y="2832"/>
              <a:ext cx="528" cy="5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3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F</a:t>
              </a:r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216FE75A-F36E-4610-AB3C-A0D8768EBA18}"/>
                </a:ext>
              </a:extLst>
            </p:cNvPr>
            <p:cNvSpPr txBox="1"/>
            <p:nvPr/>
          </p:nvSpPr>
          <p:spPr>
            <a:xfrm>
              <a:off x="3552" y="3792"/>
              <a:ext cx="528" cy="5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3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D</a:t>
              </a:r>
            </a:p>
          </p:txBody>
        </p: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590FC07C-728B-4A98-8DB4-C4FE4F38A832}"/>
                </a:ext>
              </a:extLst>
            </p:cNvPr>
            <p:cNvSpPr txBox="1"/>
            <p:nvPr/>
          </p:nvSpPr>
          <p:spPr>
            <a:xfrm>
              <a:off x="3120" y="2812"/>
              <a:ext cx="384" cy="5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3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1475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F6F7A792-64A9-465B-A2CF-D93E7D149A3B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9F3C3F78-C6EC-421D-8FCA-E3237247C92C}"/>
              </a:ext>
            </a:extLst>
          </p:cNvPr>
          <p:cNvGrpSpPr/>
          <p:nvPr/>
        </p:nvGrpSpPr>
        <p:grpSpPr>
          <a:xfrm>
            <a:off x="384995" y="287264"/>
            <a:ext cx="5445124" cy="867784"/>
            <a:chOff x="689982" y="329834"/>
            <a:chExt cx="5445124" cy="867784"/>
          </a:xfrm>
        </p:grpSpPr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BF16761F-20EF-4296-A3EA-CA8CF532011C}"/>
                </a:ext>
              </a:extLst>
            </p:cNvPr>
            <p:cNvSpPr txBox="1"/>
            <p:nvPr>
              <p:custDataLst>
                <p:tags r:id="rId1"/>
              </p:custDataLst>
            </p:nvPr>
          </p:nvSpPr>
          <p:spPr>
            <a:xfrm>
              <a:off x="2383884" y="563671"/>
              <a:ext cx="3751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练一练</a:t>
              </a:r>
            </a:p>
          </p:txBody>
        </p: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F8C984C4-CB4D-481E-86DA-2806B51E9248}"/>
                </a:ext>
              </a:extLst>
            </p:cNvPr>
            <p:cNvGrpSpPr/>
            <p:nvPr/>
          </p:nvGrpSpPr>
          <p:grpSpPr>
            <a:xfrm>
              <a:off x="689982" y="329834"/>
              <a:ext cx="1491125" cy="867784"/>
              <a:chOff x="4900280" y="1671104"/>
              <a:chExt cx="1491125" cy="867784"/>
            </a:xfrm>
          </p:grpSpPr>
          <p:sp>
            <p:nvSpPr>
              <p:cNvPr id="19" name="矩形: 圆角 18">
                <a:extLst>
                  <a:ext uri="{FF2B5EF4-FFF2-40B4-BE49-F238E27FC236}">
                    <a16:creationId xmlns:a16="http://schemas.microsoft.com/office/drawing/2014/main" id="{C7E66940-74DA-4706-A197-364D7EFA199A}"/>
                  </a:ext>
                </a:extLst>
              </p:cNvPr>
              <p:cNvSpPr/>
              <p:nvPr/>
            </p:nvSpPr>
            <p:spPr>
              <a:xfrm>
                <a:off x="5400881" y="1904941"/>
                <a:ext cx="980398" cy="450233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0" name="文本框 38">
                <a:extLst>
                  <a:ext uri="{FF2B5EF4-FFF2-40B4-BE49-F238E27FC236}">
                    <a16:creationId xmlns:a16="http://schemas.microsoft.com/office/drawing/2014/main" id="{89D7FB4A-6F2A-4C2C-B4E2-C138459AA338}"/>
                  </a:ext>
                </a:extLst>
              </p:cNvPr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5768064" y="1935718"/>
                <a:ext cx="62334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02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pic>
            <p:nvPicPr>
              <p:cNvPr id="21" name="图片 20">
                <a:extLst>
                  <a:ext uri="{FF2B5EF4-FFF2-40B4-BE49-F238E27FC236}">
                    <a16:creationId xmlns:a16="http://schemas.microsoft.com/office/drawing/2014/main" id="{C44DB29E-ECA6-457B-AF9D-B4D41725BE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4900280" y="1671104"/>
                <a:ext cx="867784" cy="867784"/>
              </a:xfrm>
              <a:prstGeom prst="rect">
                <a:avLst/>
              </a:prstGeom>
            </p:spPr>
          </p:pic>
        </p:grpSp>
      </p:grpSp>
      <p:pic>
        <p:nvPicPr>
          <p:cNvPr id="9" name="图片 8" descr="a2431130">
            <a:extLst>
              <a:ext uri="{FF2B5EF4-FFF2-40B4-BE49-F238E27FC236}">
                <a16:creationId xmlns:a16="http://schemas.microsoft.com/office/drawing/2014/main" id="{528F9810-D87A-4B16-9FC2-68FFFADA8A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62875" y="3289301"/>
            <a:ext cx="3984625" cy="275596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54FB65D3-18BE-4F4C-9BCD-F55CA682C943}"/>
              </a:ext>
            </a:extLst>
          </p:cNvPr>
          <p:cNvSpPr/>
          <p:nvPr/>
        </p:nvSpPr>
        <p:spPr>
          <a:xfrm>
            <a:off x="818887" y="1733551"/>
            <a:ext cx="11072812" cy="13017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3.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已知：如图，</a:t>
            </a:r>
            <a:r>
              <a:rPr kumimoji="0" lang="en-US" altLang="zh-CN" sz="2000" b="1" i="1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□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ABCD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的对角线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AC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的垂直平分线与边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AD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BC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分别交于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E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F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   求证：四边形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AFCE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是菱形 </a:t>
            </a:r>
          </a:p>
        </p:txBody>
      </p:sp>
    </p:spTree>
    <p:extLst>
      <p:ext uri="{BB962C8B-B14F-4D97-AF65-F5344CB8AC3E}">
        <p14:creationId xmlns:p14="http://schemas.microsoft.com/office/powerpoint/2010/main" val="11769693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F6F7A792-64A9-465B-A2CF-D93E7D149A3B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9F3C3F78-C6EC-421D-8FCA-E3237247C92C}"/>
              </a:ext>
            </a:extLst>
          </p:cNvPr>
          <p:cNvGrpSpPr/>
          <p:nvPr/>
        </p:nvGrpSpPr>
        <p:grpSpPr>
          <a:xfrm>
            <a:off x="384995" y="287264"/>
            <a:ext cx="5445124" cy="867784"/>
            <a:chOff x="689982" y="329834"/>
            <a:chExt cx="5445124" cy="867784"/>
          </a:xfrm>
        </p:grpSpPr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BF16761F-20EF-4296-A3EA-CA8CF532011C}"/>
                </a:ext>
              </a:extLst>
            </p:cNvPr>
            <p:cNvSpPr txBox="1"/>
            <p:nvPr>
              <p:custDataLst>
                <p:tags r:id="rId1"/>
              </p:custDataLst>
            </p:nvPr>
          </p:nvSpPr>
          <p:spPr>
            <a:xfrm>
              <a:off x="2383884" y="563671"/>
              <a:ext cx="3751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练一练</a:t>
              </a:r>
            </a:p>
          </p:txBody>
        </p: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F8C984C4-CB4D-481E-86DA-2806B51E9248}"/>
                </a:ext>
              </a:extLst>
            </p:cNvPr>
            <p:cNvGrpSpPr/>
            <p:nvPr/>
          </p:nvGrpSpPr>
          <p:grpSpPr>
            <a:xfrm>
              <a:off x="689982" y="329834"/>
              <a:ext cx="1491125" cy="867784"/>
              <a:chOff x="4900280" y="1671104"/>
              <a:chExt cx="1491125" cy="867784"/>
            </a:xfrm>
          </p:grpSpPr>
          <p:sp>
            <p:nvSpPr>
              <p:cNvPr id="19" name="矩形: 圆角 18">
                <a:extLst>
                  <a:ext uri="{FF2B5EF4-FFF2-40B4-BE49-F238E27FC236}">
                    <a16:creationId xmlns:a16="http://schemas.microsoft.com/office/drawing/2014/main" id="{C7E66940-74DA-4706-A197-364D7EFA199A}"/>
                  </a:ext>
                </a:extLst>
              </p:cNvPr>
              <p:cNvSpPr/>
              <p:nvPr/>
            </p:nvSpPr>
            <p:spPr>
              <a:xfrm>
                <a:off x="5400881" y="1904941"/>
                <a:ext cx="980398" cy="450233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0" name="文本框 38">
                <a:extLst>
                  <a:ext uri="{FF2B5EF4-FFF2-40B4-BE49-F238E27FC236}">
                    <a16:creationId xmlns:a16="http://schemas.microsoft.com/office/drawing/2014/main" id="{89D7FB4A-6F2A-4C2C-B4E2-C138459AA338}"/>
                  </a:ext>
                </a:extLst>
              </p:cNvPr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5768064" y="1935718"/>
                <a:ext cx="62334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02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pic>
            <p:nvPicPr>
              <p:cNvPr id="21" name="图片 20">
                <a:extLst>
                  <a:ext uri="{FF2B5EF4-FFF2-40B4-BE49-F238E27FC236}">
                    <a16:creationId xmlns:a16="http://schemas.microsoft.com/office/drawing/2014/main" id="{C44DB29E-ECA6-457B-AF9D-B4D41725BE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4900280" y="1671104"/>
                <a:ext cx="867784" cy="867784"/>
              </a:xfrm>
              <a:prstGeom prst="rect">
                <a:avLst/>
              </a:prstGeom>
            </p:spPr>
          </p:pic>
        </p:grpSp>
      </p:grpSp>
      <p:sp>
        <p:nvSpPr>
          <p:cNvPr id="9" name="文本框 8">
            <a:extLst>
              <a:ext uri="{FF2B5EF4-FFF2-40B4-BE49-F238E27FC236}">
                <a16:creationId xmlns:a16="http://schemas.microsoft.com/office/drawing/2014/main" id="{80EA1736-FCA4-4E9F-AB39-D1A183D44288}"/>
              </a:ext>
            </a:extLst>
          </p:cNvPr>
          <p:cNvSpPr txBox="1"/>
          <p:nvPr/>
        </p:nvSpPr>
        <p:spPr>
          <a:xfrm>
            <a:off x="868781" y="1797050"/>
            <a:ext cx="10477500" cy="114204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ct val="0"/>
              </a:spcAft>
              <a:buClr>
                <a:srgbClr val="FFFFFF"/>
              </a:buClr>
            </a:pP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4.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如图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－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48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CD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为</a:t>
            </a:r>
            <a:r>
              <a:rPr lang="en-US" altLang="zh-CN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Rt△ABC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斜边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AB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上的高，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∠BAC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的平分线交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CD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于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E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  <a:endParaRPr lang="en-US" altLang="zh-CN" sz="2400" b="1" dirty="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fontAlgn="base">
              <a:lnSpc>
                <a:spcPct val="150000"/>
              </a:lnSpc>
              <a:spcAft>
                <a:spcPct val="0"/>
              </a:spcAft>
              <a:buClr>
                <a:srgbClr val="FFFFFF"/>
              </a:buClr>
            </a:pP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   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交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BC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于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F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FG⊥AB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于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G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．求证：四边形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EGFC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为菱形． </a:t>
            </a:r>
          </a:p>
        </p:txBody>
      </p:sp>
      <p:pic>
        <p:nvPicPr>
          <p:cNvPr id="10" name="图片 9" descr="a2431131">
            <a:extLst>
              <a:ext uri="{FF2B5EF4-FFF2-40B4-BE49-F238E27FC236}">
                <a16:creationId xmlns:a16="http://schemas.microsoft.com/office/drawing/2014/main" id="{6FDB732E-630D-4F69-9184-419C2716B3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69219" y="3683000"/>
            <a:ext cx="3175081" cy="2405062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7190981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F6F7A792-64A9-465B-A2CF-D93E7D149A3B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9F3C3F78-C6EC-421D-8FCA-E3237247C92C}"/>
              </a:ext>
            </a:extLst>
          </p:cNvPr>
          <p:cNvGrpSpPr/>
          <p:nvPr/>
        </p:nvGrpSpPr>
        <p:grpSpPr>
          <a:xfrm>
            <a:off x="384995" y="287264"/>
            <a:ext cx="5445124" cy="867784"/>
            <a:chOff x="689982" y="329834"/>
            <a:chExt cx="5445124" cy="867784"/>
          </a:xfrm>
        </p:grpSpPr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BF16761F-20EF-4296-A3EA-CA8CF532011C}"/>
                </a:ext>
              </a:extLst>
            </p:cNvPr>
            <p:cNvSpPr txBox="1"/>
            <p:nvPr>
              <p:custDataLst>
                <p:tags r:id="rId1"/>
              </p:custDataLst>
            </p:nvPr>
          </p:nvSpPr>
          <p:spPr>
            <a:xfrm>
              <a:off x="2383884" y="563671"/>
              <a:ext cx="3751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练一练</a:t>
              </a:r>
            </a:p>
          </p:txBody>
        </p: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F8C984C4-CB4D-481E-86DA-2806B51E9248}"/>
                </a:ext>
              </a:extLst>
            </p:cNvPr>
            <p:cNvGrpSpPr/>
            <p:nvPr/>
          </p:nvGrpSpPr>
          <p:grpSpPr>
            <a:xfrm>
              <a:off x="689982" y="329834"/>
              <a:ext cx="1491125" cy="867784"/>
              <a:chOff x="4900280" y="1671104"/>
              <a:chExt cx="1491125" cy="867784"/>
            </a:xfrm>
          </p:grpSpPr>
          <p:sp>
            <p:nvSpPr>
              <p:cNvPr id="19" name="矩形: 圆角 18">
                <a:extLst>
                  <a:ext uri="{FF2B5EF4-FFF2-40B4-BE49-F238E27FC236}">
                    <a16:creationId xmlns:a16="http://schemas.microsoft.com/office/drawing/2014/main" id="{C7E66940-74DA-4706-A197-364D7EFA199A}"/>
                  </a:ext>
                </a:extLst>
              </p:cNvPr>
              <p:cNvSpPr/>
              <p:nvPr/>
            </p:nvSpPr>
            <p:spPr>
              <a:xfrm>
                <a:off x="5400881" y="1904941"/>
                <a:ext cx="980398" cy="450233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0" name="文本框 38">
                <a:extLst>
                  <a:ext uri="{FF2B5EF4-FFF2-40B4-BE49-F238E27FC236}">
                    <a16:creationId xmlns:a16="http://schemas.microsoft.com/office/drawing/2014/main" id="{89D7FB4A-6F2A-4C2C-B4E2-C138459AA338}"/>
                  </a:ext>
                </a:extLst>
              </p:cNvPr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5768064" y="1935718"/>
                <a:ext cx="62334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02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pic>
            <p:nvPicPr>
              <p:cNvPr id="21" name="图片 20">
                <a:extLst>
                  <a:ext uri="{FF2B5EF4-FFF2-40B4-BE49-F238E27FC236}">
                    <a16:creationId xmlns:a16="http://schemas.microsoft.com/office/drawing/2014/main" id="{C44DB29E-ECA6-457B-AF9D-B4D41725BE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4900280" y="1671104"/>
                <a:ext cx="867784" cy="867784"/>
              </a:xfrm>
              <a:prstGeom prst="rect">
                <a:avLst/>
              </a:prstGeom>
            </p:spPr>
          </p:pic>
        </p:grpSp>
      </p:grpSp>
      <p:sp>
        <p:nvSpPr>
          <p:cNvPr id="9" name="文本框 8">
            <a:extLst>
              <a:ext uri="{FF2B5EF4-FFF2-40B4-BE49-F238E27FC236}">
                <a16:creationId xmlns:a16="http://schemas.microsoft.com/office/drawing/2014/main" id="{6D835196-E4EC-499A-8FFA-4D41A8876DE0}"/>
              </a:ext>
            </a:extLst>
          </p:cNvPr>
          <p:cNvSpPr txBox="1"/>
          <p:nvPr/>
        </p:nvSpPr>
        <p:spPr>
          <a:xfrm>
            <a:off x="1054100" y="1700213"/>
            <a:ext cx="10299700" cy="114204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5.</a:t>
            </a:r>
            <a:r>
              <a:rPr lang="zh-CN" altLang="en-US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如图，已知在</a:t>
            </a:r>
            <a:r>
              <a:rPr lang="en-US" altLang="zh-CN" sz="2400" i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□</a:t>
            </a:r>
            <a:r>
              <a:rPr lang="en-US" altLang="zh-CN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ABCD</a:t>
            </a:r>
            <a:r>
              <a:rPr lang="zh-CN" altLang="en-US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中，</a:t>
            </a:r>
            <a:r>
              <a:rPr lang="en-US" altLang="zh-CN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AD=2AB</a:t>
            </a:r>
            <a:r>
              <a:rPr lang="zh-CN" altLang="en-US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  <a:r>
              <a:rPr lang="en-US" altLang="zh-CN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E</a:t>
            </a:r>
            <a:r>
              <a:rPr lang="zh-CN" altLang="en-US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、</a:t>
            </a:r>
            <a:r>
              <a:rPr lang="en-US" altLang="zh-CN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F</a:t>
            </a:r>
            <a:r>
              <a:rPr lang="zh-CN" altLang="en-US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在直线</a:t>
            </a:r>
            <a:r>
              <a:rPr lang="en-US" altLang="zh-CN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AB</a:t>
            </a:r>
            <a:r>
              <a:rPr lang="zh-CN" altLang="en-US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上，且</a:t>
            </a:r>
            <a:r>
              <a:rPr lang="en-US" altLang="zh-CN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AE=AB=BF</a:t>
            </a:r>
            <a:r>
              <a:rPr lang="zh-CN" altLang="en-US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</a:p>
          <a:p>
            <a:pPr fontAlgn="base">
              <a:lnSpc>
                <a:spcPct val="150000"/>
              </a:lnSpc>
              <a:spcAft>
                <a:spcPct val="0"/>
              </a:spcAft>
            </a:pPr>
            <a:r>
              <a:rPr lang="zh-CN" altLang="en-US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   证明</a:t>
            </a:r>
            <a:r>
              <a:rPr lang="en-US" altLang="zh-CN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:CE⊥DF.</a:t>
            </a: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0B3AC906-BB8D-41A2-B413-98B1AF363430}"/>
              </a:ext>
            </a:extLst>
          </p:cNvPr>
          <p:cNvGrpSpPr/>
          <p:nvPr/>
        </p:nvGrpSpPr>
        <p:grpSpPr>
          <a:xfrm>
            <a:off x="6450013" y="2842257"/>
            <a:ext cx="4176712" cy="2822575"/>
            <a:chOff x="2789" y="1888"/>
            <a:chExt cx="2631" cy="1778"/>
          </a:xfrm>
        </p:grpSpPr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00EAA69A-F106-4CA5-A370-15F625C87992}"/>
                </a:ext>
              </a:extLst>
            </p:cNvPr>
            <p:cNvGrpSpPr/>
            <p:nvPr/>
          </p:nvGrpSpPr>
          <p:grpSpPr>
            <a:xfrm>
              <a:off x="3016" y="2069"/>
              <a:ext cx="2041" cy="1315"/>
              <a:chOff x="3016" y="2160"/>
              <a:chExt cx="2041" cy="1315"/>
            </a:xfrm>
          </p:grpSpPr>
          <p:sp>
            <p:nvSpPr>
              <p:cNvPr id="26" name="直接连接符 25">
                <a:extLst>
                  <a:ext uri="{FF2B5EF4-FFF2-40B4-BE49-F238E27FC236}">
                    <a16:creationId xmlns:a16="http://schemas.microsoft.com/office/drawing/2014/main" id="{2B6CEB66-4E14-4EAA-B71B-BC8913E0A51B}"/>
                  </a:ext>
                </a:extLst>
              </p:cNvPr>
              <p:cNvSpPr/>
              <p:nvPr/>
            </p:nvSpPr>
            <p:spPr>
              <a:xfrm>
                <a:off x="3016" y="3475"/>
                <a:ext cx="2041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" name="直接连接符 26">
                <a:extLst>
                  <a:ext uri="{FF2B5EF4-FFF2-40B4-BE49-F238E27FC236}">
                    <a16:creationId xmlns:a16="http://schemas.microsoft.com/office/drawing/2014/main" id="{CEBEBD9D-1348-4D3A-8E71-FB1180785756}"/>
                  </a:ext>
                </a:extLst>
              </p:cNvPr>
              <p:cNvSpPr/>
              <p:nvPr/>
            </p:nvSpPr>
            <p:spPr>
              <a:xfrm flipV="1">
                <a:off x="3651" y="2160"/>
                <a:ext cx="363" cy="1315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" name="直接连接符 27">
                <a:extLst>
                  <a:ext uri="{FF2B5EF4-FFF2-40B4-BE49-F238E27FC236}">
                    <a16:creationId xmlns:a16="http://schemas.microsoft.com/office/drawing/2014/main" id="{E9405799-8150-4429-A0E8-92C240D7270C}"/>
                  </a:ext>
                </a:extLst>
              </p:cNvPr>
              <p:cNvSpPr/>
              <p:nvPr/>
            </p:nvSpPr>
            <p:spPr>
              <a:xfrm>
                <a:off x="4014" y="2160"/>
                <a:ext cx="680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" name="直接连接符 28">
                <a:extLst>
                  <a:ext uri="{FF2B5EF4-FFF2-40B4-BE49-F238E27FC236}">
                    <a16:creationId xmlns:a16="http://schemas.microsoft.com/office/drawing/2014/main" id="{D84FD48F-B53A-48F1-BEF4-562FAB386C18}"/>
                  </a:ext>
                </a:extLst>
              </p:cNvPr>
              <p:cNvSpPr/>
              <p:nvPr/>
            </p:nvSpPr>
            <p:spPr>
              <a:xfrm flipH="1">
                <a:off x="4377" y="2160"/>
                <a:ext cx="317" cy="1315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" name="直接连接符 29">
                <a:extLst>
                  <a:ext uri="{FF2B5EF4-FFF2-40B4-BE49-F238E27FC236}">
                    <a16:creationId xmlns:a16="http://schemas.microsoft.com/office/drawing/2014/main" id="{43F5295C-12AB-4B2F-94D4-8CAF68FCA8A7}"/>
                  </a:ext>
                </a:extLst>
              </p:cNvPr>
              <p:cNvSpPr/>
              <p:nvPr/>
            </p:nvSpPr>
            <p:spPr>
              <a:xfrm>
                <a:off x="4014" y="2160"/>
                <a:ext cx="1043" cy="1315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" name="直接连接符 30">
                <a:extLst>
                  <a:ext uri="{FF2B5EF4-FFF2-40B4-BE49-F238E27FC236}">
                    <a16:creationId xmlns:a16="http://schemas.microsoft.com/office/drawing/2014/main" id="{53DED5CF-291E-4F1D-8439-174F64B7AFB8}"/>
                  </a:ext>
                </a:extLst>
              </p:cNvPr>
              <p:cNvSpPr/>
              <p:nvPr/>
            </p:nvSpPr>
            <p:spPr>
              <a:xfrm flipV="1">
                <a:off x="3016" y="2160"/>
                <a:ext cx="1678" cy="1315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DEAD6CB7-22BC-450B-8A1D-B15DD78E65F0}"/>
                </a:ext>
              </a:extLst>
            </p:cNvPr>
            <p:cNvSpPr txBox="1"/>
            <p:nvPr/>
          </p:nvSpPr>
          <p:spPr>
            <a:xfrm>
              <a:off x="3515" y="3339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CA771326-EF01-4D3F-A03D-04DF6E69A323}"/>
                </a:ext>
              </a:extLst>
            </p:cNvPr>
            <p:cNvSpPr txBox="1"/>
            <p:nvPr/>
          </p:nvSpPr>
          <p:spPr>
            <a:xfrm>
              <a:off x="4241" y="3339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</a:t>
              </a: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BEB942CB-F456-4CDC-A77F-1A99B84AC54C}"/>
                </a:ext>
              </a:extLst>
            </p:cNvPr>
            <p:cNvSpPr txBox="1"/>
            <p:nvPr/>
          </p:nvSpPr>
          <p:spPr>
            <a:xfrm>
              <a:off x="5057" y="3294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F</a:t>
              </a: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A89BE6FC-1335-463F-A7E0-7A80D6FCC404}"/>
                </a:ext>
              </a:extLst>
            </p:cNvPr>
            <p:cNvSpPr txBox="1"/>
            <p:nvPr/>
          </p:nvSpPr>
          <p:spPr>
            <a:xfrm>
              <a:off x="4604" y="2523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N</a:t>
              </a:r>
            </a:p>
          </p:txBody>
        </p: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E71FE1C3-63D7-4ABF-86E7-B0CF2A24057C}"/>
                </a:ext>
              </a:extLst>
            </p:cNvPr>
            <p:cNvSpPr txBox="1"/>
            <p:nvPr/>
          </p:nvSpPr>
          <p:spPr>
            <a:xfrm>
              <a:off x="3742" y="1888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D</a:t>
              </a:r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2BB6E8F0-FC2F-4EF0-A430-9BDC586EE214}"/>
                </a:ext>
              </a:extLst>
            </p:cNvPr>
            <p:cNvSpPr txBox="1"/>
            <p:nvPr/>
          </p:nvSpPr>
          <p:spPr>
            <a:xfrm>
              <a:off x="3515" y="2478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M</a:t>
              </a: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65408D51-69AD-4D1A-B524-EC10E7A538DA}"/>
                </a:ext>
              </a:extLst>
            </p:cNvPr>
            <p:cNvSpPr txBox="1"/>
            <p:nvPr/>
          </p:nvSpPr>
          <p:spPr>
            <a:xfrm>
              <a:off x="2789" y="3339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E</a:t>
              </a:r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DC80E7B7-2F67-420C-A401-2E19B4D14D85}"/>
                </a:ext>
              </a:extLst>
            </p:cNvPr>
            <p:cNvSpPr txBox="1"/>
            <p:nvPr/>
          </p:nvSpPr>
          <p:spPr>
            <a:xfrm>
              <a:off x="4694" y="1888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C</a:t>
              </a:r>
            </a:p>
          </p:txBody>
        </p:sp>
      </p:grpSp>
      <p:sp>
        <p:nvSpPr>
          <p:cNvPr id="32" name="直接连接符 31">
            <a:extLst>
              <a:ext uri="{FF2B5EF4-FFF2-40B4-BE49-F238E27FC236}">
                <a16:creationId xmlns:a16="http://schemas.microsoft.com/office/drawing/2014/main" id="{53357DB5-CBF0-4378-8D4D-DC61734BF8DB}"/>
              </a:ext>
            </a:extLst>
          </p:cNvPr>
          <p:cNvSpPr/>
          <p:nvPr/>
        </p:nvSpPr>
        <p:spPr>
          <a:xfrm>
            <a:off x="8105775" y="4210682"/>
            <a:ext cx="1152525" cy="0"/>
          </a:xfrm>
          <a:prstGeom prst="line">
            <a:avLst/>
          </a:prstGeom>
          <a:ln w="25400" cap="flat" cmpd="sng">
            <a:solidFill>
              <a:srgbClr val="FF0000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23923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宋体 CN Light" panose="02020300000000000000" pitchFamily="18" charset="-122"/>
              <a:ea typeface="思源宋体 CN Light" panose="02020300000000000000" pitchFamily="18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图片 6">
            <a:extLst>
              <a:ext uri="{FF2B5EF4-FFF2-40B4-BE49-F238E27FC236}">
                <a16:creationId xmlns:a16="http://schemas.microsoft.com/office/drawing/2014/main" id="{E145A61D-D9EC-4A0E-9EA5-AF4D8C46E9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2" r="3458" b="3651"/>
          <a:stretch>
            <a:fillRect/>
          </a:stretch>
        </p:blipFill>
        <p:spPr bwMode="auto">
          <a:xfrm>
            <a:off x="0" y="-401638"/>
            <a:ext cx="12192000" cy="725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矩形: 圆角 40">
            <a:extLst>
              <a:ext uri="{FF2B5EF4-FFF2-40B4-BE49-F238E27FC236}">
                <a16:creationId xmlns:a16="http://schemas.microsoft.com/office/drawing/2014/main" id="{4B08FA42-1E80-4C76-AD6D-30573B2DEAB7}"/>
              </a:ext>
            </a:extLst>
          </p:cNvPr>
          <p:cNvSpPr/>
          <p:nvPr/>
        </p:nvSpPr>
        <p:spPr>
          <a:xfrm>
            <a:off x="698500" y="411120"/>
            <a:ext cx="10795000" cy="6035760"/>
          </a:xfrm>
          <a:prstGeom prst="roundRect">
            <a:avLst>
              <a:gd name="adj" fmla="val 6487"/>
            </a:avLst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254000" algn="ctr" rotWithShape="0">
              <a:srgbClr val="000000">
                <a:lumMod val="75000"/>
                <a:lumOff val="25000"/>
                <a:alpha val="2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微软雅黑 Light"/>
              <a:cs typeface="+mn-cs"/>
            </a:endParaRPr>
          </a:p>
        </p:txBody>
      </p:sp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F6F7A792-64A9-465B-A2CF-D93E7D149A3B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grpSp>
        <p:nvGrpSpPr>
          <p:cNvPr id="46" name="组合 45">
            <a:extLst>
              <a:ext uri="{FF2B5EF4-FFF2-40B4-BE49-F238E27FC236}">
                <a16:creationId xmlns:a16="http://schemas.microsoft.com/office/drawing/2014/main" id="{FE1A7985-A167-4234-8AC3-C8CE7AD2AE03}"/>
              </a:ext>
            </a:extLst>
          </p:cNvPr>
          <p:cNvGrpSpPr/>
          <p:nvPr/>
        </p:nvGrpSpPr>
        <p:grpSpPr>
          <a:xfrm>
            <a:off x="5565891" y="1290650"/>
            <a:ext cx="5099957" cy="1137203"/>
            <a:chOff x="4471875" y="980101"/>
            <a:chExt cx="5099957" cy="1137203"/>
          </a:xfrm>
        </p:grpSpPr>
        <p:sp>
          <p:nvSpPr>
            <p:cNvPr id="16" name="文本框 38">
              <a:extLst>
                <a:ext uri="{FF2B5EF4-FFF2-40B4-BE49-F238E27FC236}">
                  <a16:creationId xmlns:a16="http://schemas.microsoft.com/office/drawing/2014/main" id="{0216D4E6-FA55-4D8A-843E-709BC14602D7}"/>
                </a:ext>
              </a:extLst>
            </p:cNvPr>
            <p:cNvSpPr txBox="1"/>
            <p:nvPr>
              <p:custDataLst>
                <p:tags r:id="rId5"/>
              </p:custDataLst>
            </p:nvPr>
          </p:nvSpPr>
          <p:spPr>
            <a:xfrm>
              <a:off x="5878297" y="1063915"/>
              <a:ext cx="3693535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有一组邻边相等的</a:t>
              </a:r>
              <a:endPara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平行四边形叫做菱形</a:t>
              </a:r>
            </a:p>
          </p:txBody>
        </p:sp>
        <p:grpSp>
          <p:nvGrpSpPr>
            <p:cNvPr id="44" name="组合 43">
              <a:extLst>
                <a:ext uri="{FF2B5EF4-FFF2-40B4-BE49-F238E27FC236}">
                  <a16:creationId xmlns:a16="http://schemas.microsoft.com/office/drawing/2014/main" id="{CD101A7C-3BCD-433C-80D7-B3F956241276}"/>
                </a:ext>
              </a:extLst>
            </p:cNvPr>
            <p:cNvGrpSpPr/>
            <p:nvPr/>
          </p:nvGrpSpPr>
          <p:grpSpPr>
            <a:xfrm>
              <a:off x="4471875" y="980101"/>
              <a:ext cx="1296189" cy="1137203"/>
              <a:chOff x="4471875" y="1561895"/>
              <a:chExt cx="1296189" cy="1137203"/>
            </a:xfrm>
          </p:grpSpPr>
          <p:pic>
            <p:nvPicPr>
              <p:cNvPr id="15" name="图片 14">
                <a:extLst>
                  <a:ext uri="{FF2B5EF4-FFF2-40B4-BE49-F238E27FC236}">
                    <a16:creationId xmlns:a16="http://schemas.microsoft.com/office/drawing/2014/main" id="{A7E2729A-FB13-4C00-BF62-E673C1D0E17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 flipH="1">
                <a:off x="4471875" y="1561895"/>
                <a:ext cx="1296189" cy="1137203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13" name="文本框 38">
                <a:extLst>
                  <a:ext uri="{FF2B5EF4-FFF2-40B4-BE49-F238E27FC236}">
                    <a16:creationId xmlns:a16="http://schemas.microsoft.com/office/drawing/2014/main" id="{0F10A57E-EAE9-4916-9DE8-A2C820E273CA}"/>
                  </a:ext>
                </a:extLst>
              </p:cNvPr>
              <p:cNvSpPr txBox="1"/>
              <p:nvPr>
                <p:custDataLst>
                  <p:tags r:id="rId6"/>
                </p:custDataLst>
              </p:nvPr>
            </p:nvSpPr>
            <p:spPr>
              <a:xfrm>
                <a:off x="4997445" y="1861153"/>
                <a:ext cx="623341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01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p:grp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003B1803-868F-4245-9489-9686F0C9576D}"/>
              </a:ext>
            </a:extLst>
          </p:cNvPr>
          <p:cNvGrpSpPr/>
          <p:nvPr/>
        </p:nvGrpSpPr>
        <p:grpSpPr>
          <a:xfrm>
            <a:off x="1954778" y="1186094"/>
            <a:ext cx="2783462" cy="4501772"/>
            <a:chOff x="1954778" y="1186094"/>
            <a:chExt cx="2783462" cy="4501772"/>
          </a:xfrm>
        </p:grpSpPr>
        <p:pic>
          <p:nvPicPr>
            <p:cNvPr id="8" name="图片 7" descr="图片包含 游戏机, 画, 标志&#10;&#10;描述已自动生成">
              <a:extLst>
                <a:ext uri="{FF2B5EF4-FFF2-40B4-BE49-F238E27FC236}">
                  <a16:creationId xmlns:a16="http://schemas.microsoft.com/office/drawing/2014/main" id="{136C1E72-AA0B-48A0-B22F-9E805DEBDF8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954778" y="1186094"/>
              <a:ext cx="2783462" cy="4501772"/>
            </a:xfrm>
            <a:prstGeom prst="rect">
              <a:avLst/>
            </a:prstGeom>
          </p:spPr>
        </p:pic>
        <p:grpSp>
          <p:nvGrpSpPr>
            <p:cNvPr id="2" name="组合 1">
              <a:extLst>
                <a:ext uri="{FF2B5EF4-FFF2-40B4-BE49-F238E27FC236}">
                  <a16:creationId xmlns:a16="http://schemas.microsoft.com/office/drawing/2014/main" id="{616AE120-A98F-426B-9A15-E62C384A5CEB}"/>
                </a:ext>
              </a:extLst>
            </p:cNvPr>
            <p:cNvGrpSpPr/>
            <p:nvPr/>
          </p:nvGrpSpPr>
          <p:grpSpPr>
            <a:xfrm>
              <a:off x="2616724" y="1859252"/>
              <a:ext cx="1143764" cy="2748903"/>
              <a:chOff x="-2614429" y="5218755"/>
              <a:chExt cx="2780255" cy="1448082"/>
            </a:xfrm>
          </p:grpSpPr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2AA457C6-E993-43E2-B967-4FAD4816140A}"/>
                  </a:ext>
                </a:extLst>
              </p:cNvPr>
              <p:cNvSpPr txBox="1"/>
              <p:nvPr/>
            </p:nvSpPr>
            <p:spPr>
              <a:xfrm>
                <a:off x="-2614429" y="5218755"/>
                <a:ext cx="1945168" cy="7585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zh-CN" altLang="en-US" sz="4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站酷快乐体2016修订版" panose="02010600030101010101" pitchFamily="2" charset="-122"/>
                    <a:ea typeface="站酷快乐体2016修订版" panose="02010600030101010101" pitchFamily="2" charset="-122"/>
                  </a:rPr>
                  <a:t>反思</a:t>
                </a:r>
              </a:p>
            </p:txBody>
          </p:sp>
          <p:sp>
            <p:nvSpPr>
              <p:cNvPr id="35" name="文本框 34">
                <a:extLst>
                  <a:ext uri="{FF2B5EF4-FFF2-40B4-BE49-F238E27FC236}">
                    <a16:creationId xmlns:a16="http://schemas.microsoft.com/office/drawing/2014/main" id="{F81D17A4-3385-48E7-8E51-94D7B8392F62}"/>
                  </a:ext>
                </a:extLst>
              </p:cNvPr>
              <p:cNvSpPr txBox="1"/>
              <p:nvPr/>
            </p:nvSpPr>
            <p:spPr>
              <a:xfrm>
                <a:off x="-1180829" y="5561161"/>
                <a:ext cx="1346655" cy="110567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en-US" altLang="zh-CN" sz="2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站酷快乐体2016修订版" panose="02010600030101010101" pitchFamily="2" charset="-122"/>
                    <a:ea typeface="站酷快乐体2016修订版" panose="02010600030101010101" pitchFamily="2" charset="-122"/>
                  </a:rPr>
                  <a:t>CONTENS</a:t>
                </a:r>
                <a:endPara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站酷快乐体2016修订版" panose="02010600030101010101" pitchFamily="2" charset="-122"/>
                  <a:ea typeface="站酷快乐体2016修订版" panose="02010600030101010101" pitchFamily="2" charset="-122"/>
                </a:endParaRPr>
              </a:p>
            </p:txBody>
          </p:sp>
        </p:grp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BDB9EEC4-CD27-4EE5-B991-40DD55369FCD}"/>
              </a:ext>
            </a:extLst>
          </p:cNvPr>
          <p:cNvGrpSpPr/>
          <p:nvPr/>
        </p:nvGrpSpPr>
        <p:grpSpPr>
          <a:xfrm>
            <a:off x="5565891" y="2860399"/>
            <a:ext cx="5099957" cy="1137203"/>
            <a:chOff x="4471875" y="980101"/>
            <a:chExt cx="5099957" cy="1137203"/>
          </a:xfrm>
        </p:grpSpPr>
        <p:sp>
          <p:nvSpPr>
            <p:cNvPr id="30" name="文本框 38">
              <a:extLst>
                <a:ext uri="{FF2B5EF4-FFF2-40B4-BE49-F238E27FC236}">
                  <a16:creationId xmlns:a16="http://schemas.microsoft.com/office/drawing/2014/main" id="{91D496A3-FC61-493A-8FBB-84718333BC21}"/>
                </a:ext>
              </a:extLst>
            </p:cNvPr>
            <p:cNvSpPr txBox="1"/>
            <p:nvPr>
              <p:custDataLst>
                <p:tags r:id="rId3"/>
              </p:custDataLst>
            </p:nvPr>
          </p:nvSpPr>
          <p:spPr>
            <a:xfrm>
              <a:off x="5878297" y="1063915"/>
              <a:ext cx="3693535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对角线互相垂直的</a:t>
              </a:r>
              <a:endPara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平行四边形是菱形</a:t>
              </a:r>
            </a:p>
          </p:txBody>
        </p:sp>
        <p:grpSp>
          <p:nvGrpSpPr>
            <p:cNvPr id="31" name="组合 30">
              <a:extLst>
                <a:ext uri="{FF2B5EF4-FFF2-40B4-BE49-F238E27FC236}">
                  <a16:creationId xmlns:a16="http://schemas.microsoft.com/office/drawing/2014/main" id="{B4D7CEF2-165D-463D-9E27-25365772D33E}"/>
                </a:ext>
              </a:extLst>
            </p:cNvPr>
            <p:cNvGrpSpPr/>
            <p:nvPr/>
          </p:nvGrpSpPr>
          <p:grpSpPr>
            <a:xfrm>
              <a:off x="4471875" y="980101"/>
              <a:ext cx="1296189" cy="1137203"/>
              <a:chOff x="4471875" y="1561895"/>
              <a:chExt cx="1296189" cy="1137203"/>
            </a:xfrm>
          </p:grpSpPr>
          <p:pic>
            <p:nvPicPr>
              <p:cNvPr id="32" name="图片 31">
                <a:extLst>
                  <a:ext uri="{FF2B5EF4-FFF2-40B4-BE49-F238E27FC236}">
                    <a16:creationId xmlns:a16="http://schemas.microsoft.com/office/drawing/2014/main" id="{8C4EA5BC-2AD9-4114-99BF-DA4D2CCDCCD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 flipH="1">
                <a:off x="4471875" y="1561895"/>
                <a:ext cx="1296189" cy="1137203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33" name="文本框 38">
                <a:extLst>
                  <a:ext uri="{FF2B5EF4-FFF2-40B4-BE49-F238E27FC236}">
                    <a16:creationId xmlns:a16="http://schemas.microsoft.com/office/drawing/2014/main" id="{2B4423E5-B110-446D-80F6-BD79345EC79B}"/>
                  </a:ext>
                </a:extLst>
              </p:cNvPr>
              <p:cNvSpPr txBox="1"/>
              <p:nvPr>
                <p:custDataLst>
                  <p:tags r:id="rId4"/>
                </p:custDataLst>
              </p:nvPr>
            </p:nvSpPr>
            <p:spPr>
              <a:xfrm>
                <a:off x="4997445" y="1861153"/>
                <a:ext cx="623341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02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p:grpSp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482355E5-52DB-4C2F-A42A-4807EE4B766B}"/>
              </a:ext>
            </a:extLst>
          </p:cNvPr>
          <p:cNvGrpSpPr/>
          <p:nvPr/>
        </p:nvGrpSpPr>
        <p:grpSpPr>
          <a:xfrm>
            <a:off x="5565891" y="4430148"/>
            <a:ext cx="5099957" cy="1137203"/>
            <a:chOff x="4471875" y="980101"/>
            <a:chExt cx="5099957" cy="1137203"/>
          </a:xfrm>
        </p:grpSpPr>
        <p:sp>
          <p:nvSpPr>
            <p:cNvPr id="36" name="文本框 38">
              <a:extLst>
                <a:ext uri="{FF2B5EF4-FFF2-40B4-BE49-F238E27FC236}">
                  <a16:creationId xmlns:a16="http://schemas.microsoft.com/office/drawing/2014/main" id="{97BB9246-728A-4A7B-AFF1-903D1EC78A19}"/>
                </a:ext>
              </a:extLst>
            </p:cNvPr>
            <p:cNvSpPr txBox="1"/>
            <p:nvPr>
              <p:custDataLst>
                <p:tags r:id="rId1"/>
              </p:custDataLst>
            </p:nvPr>
          </p:nvSpPr>
          <p:spPr>
            <a:xfrm>
              <a:off x="5878297" y="1063915"/>
              <a:ext cx="3693535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有四条边相等的</a:t>
              </a:r>
              <a:endPara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四边形是菱形</a:t>
              </a:r>
            </a:p>
          </p:txBody>
        </p:sp>
        <p:grpSp>
          <p:nvGrpSpPr>
            <p:cNvPr id="38" name="组合 37">
              <a:extLst>
                <a:ext uri="{FF2B5EF4-FFF2-40B4-BE49-F238E27FC236}">
                  <a16:creationId xmlns:a16="http://schemas.microsoft.com/office/drawing/2014/main" id="{48AECFFF-A033-493B-9DE0-CC16D49083E5}"/>
                </a:ext>
              </a:extLst>
            </p:cNvPr>
            <p:cNvGrpSpPr/>
            <p:nvPr/>
          </p:nvGrpSpPr>
          <p:grpSpPr>
            <a:xfrm>
              <a:off x="4471875" y="980101"/>
              <a:ext cx="1296189" cy="1137203"/>
              <a:chOff x="4471875" y="1561895"/>
              <a:chExt cx="1296189" cy="1137203"/>
            </a:xfrm>
          </p:grpSpPr>
          <p:pic>
            <p:nvPicPr>
              <p:cNvPr id="39" name="图片 38">
                <a:extLst>
                  <a:ext uri="{FF2B5EF4-FFF2-40B4-BE49-F238E27FC236}">
                    <a16:creationId xmlns:a16="http://schemas.microsoft.com/office/drawing/2014/main" id="{00290E74-BD64-45DC-97F0-F3FEF2F132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 flipH="1">
                <a:off x="4471875" y="1561895"/>
                <a:ext cx="1296189" cy="1137203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40" name="文本框 38">
                <a:extLst>
                  <a:ext uri="{FF2B5EF4-FFF2-40B4-BE49-F238E27FC236}">
                    <a16:creationId xmlns:a16="http://schemas.microsoft.com/office/drawing/2014/main" id="{A924BC7B-4B4A-4E99-A01C-968974A89B15}"/>
                  </a:ext>
                </a:extLst>
              </p:cNvPr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4997445" y="1861153"/>
                <a:ext cx="623341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03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283235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6">
            <a:extLst>
              <a:ext uri="{FF2B5EF4-FFF2-40B4-BE49-F238E27FC236}">
                <a16:creationId xmlns:a16="http://schemas.microsoft.com/office/drawing/2014/main" id="{3C6CF9C2-D267-4173-80B9-09061DD062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2" r="3458" b="3651"/>
          <a:stretch>
            <a:fillRect/>
          </a:stretch>
        </p:blipFill>
        <p:spPr bwMode="auto">
          <a:xfrm>
            <a:off x="0" y="-401638"/>
            <a:ext cx="12192000" cy="725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F6F7A792-64A9-465B-A2CF-D93E7D149A3B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pic>
        <p:nvPicPr>
          <p:cNvPr id="14" name="图片 5">
            <a:extLst>
              <a:ext uri="{FF2B5EF4-FFF2-40B4-BE49-F238E27FC236}">
                <a16:creationId xmlns:a16="http://schemas.microsoft.com/office/drawing/2014/main" id="{80E28702-0DA2-49C9-875C-75CB227A27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688181"/>
            <a:ext cx="7694613" cy="548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矩形: 圆角 10">
            <a:extLst>
              <a:ext uri="{FF2B5EF4-FFF2-40B4-BE49-F238E27FC236}">
                <a16:creationId xmlns:a16="http://schemas.microsoft.com/office/drawing/2014/main" id="{9957B9AD-1683-4294-A4D1-9E9AB8953573}"/>
              </a:ext>
            </a:extLst>
          </p:cNvPr>
          <p:cNvSpPr/>
          <p:nvPr/>
        </p:nvSpPr>
        <p:spPr>
          <a:xfrm>
            <a:off x="647700" y="883557"/>
            <a:ext cx="9677400" cy="2971800"/>
          </a:xfrm>
          <a:prstGeom prst="roundRect">
            <a:avLst>
              <a:gd name="adj" fmla="val 6487"/>
            </a:avLst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254000" algn="ctr" rotWithShape="0">
              <a:srgbClr val="000000">
                <a:lumMod val="75000"/>
                <a:lumOff val="25000"/>
                <a:alpha val="2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微软雅黑 Light"/>
              <a:cs typeface="+mn-cs"/>
            </a:endParaRPr>
          </a:p>
        </p:txBody>
      </p:sp>
      <p:sp>
        <p:nvSpPr>
          <p:cNvPr id="15" name="Shape 40">
            <a:extLst>
              <a:ext uri="{FF2B5EF4-FFF2-40B4-BE49-F238E27FC236}">
                <a16:creationId xmlns:a16="http://schemas.microsoft.com/office/drawing/2014/main" id="{834A7D44-45F2-4844-AAF1-A4DE7424016A}"/>
              </a:ext>
            </a:extLst>
          </p:cNvPr>
          <p:cNvSpPr/>
          <p:nvPr/>
        </p:nvSpPr>
        <p:spPr>
          <a:xfrm>
            <a:off x="1223963" y="3273184"/>
            <a:ext cx="4565494" cy="338554"/>
          </a:xfrm>
          <a:prstGeom prst="rect">
            <a:avLst/>
          </a:prstGeom>
          <a:ln w="12700">
            <a:miter lim="400000"/>
          </a:ln>
        </p:spPr>
        <p:txBody>
          <a:bodyPr wrap="square" lIns="34202" rIns="34202">
            <a:spAutoFit/>
          </a:bodyPr>
          <a:lstStyle>
            <a:lvl1pPr>
              <a:defRPr sz="3600">
                <a:solidFill>
                  <a:srgbClr val="B61C22"/>
                </a:solidFill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  <a:sym typeface="微软雅黑" panose="020B0502040204020203" charset="-122"/>
              </a:defRPr>
            </a:lvl1pPr>
          </a:lstStyle>
          <a:p>
            <a:pPr algn="dist"/>
            <a:r>
              <a:rPr lang="zh-CN" altLang="en-US" sz="160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微软雅黑" panose="020B0503020204020204" pitchFamily="34" charset="-122"/>
              </a:rPr>
              <a:t>主讲人：</a:t>
            </a:r>
            <a:r>
              <a:rPr lang="en-US" altLang="zh-CN" sz="160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微软雅黑" panose="020B0503020204020204" pitchFamily="34" charset="-122"/>
              </a:rPr>
              <a:t>xippt   </a:t>
            </a:r>
            <a:r>
              <a:rPr lang="zh-CN" altLang="en-US" sz="160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sym typeface="微软雅黑" panose="020B0503020204020204" pitchFamily="34" charset="-122"/>
              </a:rPr>
              <a:t>人教版 数学八年级下册</a:t>
            </a:r>
            <a:endParaRPr lang="zh-CN" altLang="en-US" sz="1600" dirty="0">
              <a:solidFill>
                <a:sysClr val="windowText" lastClr="000000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225B8441-026C-43B8-BFBA-302FC16461E6}"/>
              </a:ext>
            </a:extLst>
          </p:cNvPr>
          <p:cNvGrpSpPr/>
          <p:nvPr/>
        </p:nvGrpSpPr>
        <p:grpSpPr>
          <a:xfrm>
            <a:off x="1066499" y="1310298"/>
            <a:ext cx="9445915" cy="1719267"/>
            <a:chOff x="1528461" y="2470304"/>
            <a:chExt cx="9445915" cy="1719267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B1366B99-5A43-4193-9015-463B08472028}"/>
                </a:ext>
              </a:extLst>
            </p:cNvPr>
            <p:cNvSpPr/>
            <p:nvPr/>
          </p:nvSpPr>
          <p:spPr>
            <a:xfrm>
              <a:off x="1528461" y="2470304"/>
              <a:ext cx="9445915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66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思源黑体 CN Heavy" panose="020B0A00000000000000" pitchFamily="34" charset="-122"/>
                  <a:ea typeface="思源黑体 CN Heavy" panose="020B0A00000000000000" pitchFamily="34" charset="-122"/>
                </a:rPr>
                <a:t>谢谢各位同学</a:t>
              </a:r>
              <a:r>
                <a:rPr lang="zh-CN" altLang="en-US" sz="6600" dirty="0">
                  <a:solidFill>
                    <a:srgbClr val="F16E9A"/>
                  </a:solidFill>
                  <a:latin typeface="思源黑体 CN Heavy" panose="020B0A00000000000000" pitchFamily="34" charset="-122"/>
                  <a:ea typeface="思源黑体 CN Heavy" panose="020B0A00000000000000" pitchFamily="34" charset="-122"/>
                </a:rPr>
                <a:t>倾听</a:t>
              </a:r>
              <a:endParaRPr lang="en-US" altLang="zh-CN" sz="6600" dirty="0">
                <a:solidFill>
                  <a:srgbClr val="F16E9A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endParaRP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5FDA1730-CD45-4618-A3FB-8D326039A91E}"/>
                </a:ext>
              </a:extLst>
            </p:cNvPr>
            <p:cNvSpPr/>
            <p:nvPr/>
          </p:nvSpPr>
          <p:spPr>
            <a:xfrm>
              <a:off x="1685925" y="3881794"/>
              <a:ext cx="85915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fr-FR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THANK YOU FOR LISTENING</a:t>
              </a:r>
            </a:p>
          </p:txBody>
        </p:sp>
        <p:cxnSp>
          <p:nvCxnSpPr>
            <p:cNvPr id="19" name="直接连接符 18">
              <a:extLst>
                <a:ext uri="{FF2B5EF4-FFF2-40B4-BE49-F238E27FC236}">
                  <a16:creationId xmlns:a16="http://schemas.microsoft.com/office/drawing/2014/main" id="{DF57679F-9193-4F90-90BD-EFBFECE8CE79}"/>
                </a:ext>
              </a:extLst>
            </p:cNvPr>
            <p:cNvCxnSpPr/>
            <p:nvPr/>
          </p:nvCxnSpPr>
          <p:spPr>
            <a:xfrm>
              <a:off x="1685925" y="3741584"/>
              <a:ext cx="8591550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550486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图片 6">
            <a:extLst>
              <a:ext uri="{FF2B5EF4-FFF2-40B4-BE49-F238E27FC236}">
                <a16:creationId xmlns:a16="http://schemas.microsoft.com/office/drawing/2014/main" id="{E145A61D-D9EC-4A0E-9EA5-AF4D8C46E9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2" r="3458" b="3651"/>
          <a:stretch>
            <a:fillRect/>
          </a:stretch>
        </p:blipFill>
        <p:spPr bwMode="auto">
          <a:xfrm>
            <a:off x="0" y="-401638"/>
            <a:ext cx="12192000" cy="725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矩形: 圆角 40">
            <a:extLst>
              <a:ext uri="{FF2B5EF4-FFF2-40B4-BE49-F238E27FC236}">
                <a16:creationId xmlns:a16="http://schemas.microsoft.com/office/drawing/2014/main" id="{4B08FA42-1E80-4C76-AD6D-30573B2DEAB7}"/>
              </a:ext>
            </a:extLst>
          </p:cNvPr>
          <p:cNvSpPr/>
          <p:nvPr/>
        </p:nvSpPr>
        <p:spPr>
          <a:xfrm>
            <a:off x="698500" y="411120"/>
            <a:ext cx="10795000" cy="6035760"/>
          </a:xfrm>
          <a:prstGeom prst="roundRect">
            <a:avLst>
              <a:gd name="adj" fmla="val 6487"/>
            </a:avLst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254000" algn="ctr" rotWithShape="0">
              <a:srgbClr val="000000">
                <a:lumMod val="75000"/>
                <a:lumOff val="25000"/>
                <a:alpha val="2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微软雅黑 Light"/>
              <a:cs typeface="+mn-cs"/>
            </a:endParaRPr>
          </a:p>
        </p:txBody>
      </p:sp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F6F7A792-64A9-465B-A2CF-D93E7D149A3B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grpSp>
        <p:nvGrpSpPr>
          <p:cNvPr id="46" name="组合 45">
            <a:extLst>
              <a:ext uri="{FF2B5EF4-FFF2-40B4-BE49-F238E27FC236}">
                <a16:creationId xmlns:a16="http://schemas.microsoft.com/office/drawing/2014/main" id="{FE1A7985-A167-4234-8AC3-C8CE7AD2AE03}"/>
              </a:ext>
            </a:extLst>
          </p:cNvPr>
          <p:cNvGrpSpPr/>
          <p:nvPr/>
        </p:nvGrpSpPr>
        <p:grpSpPr>
          <a:xfrm>
            <a:off x="5758543" y="1116789"/>
            <a:ext cx="5189583" cy="1392454"/>
            <a:chOff x="4471875" y="980101"/>
            <a:chExt cx="5189583" cy="1392454"/>
          </a:xfrm>
        </p:grpSpPr>
        <p:sp>
          <p:nvSpPr>
            <p:cNvPr id="16" name="文本框 38">
              <a:extLst>
                <a:ext uri="{FF2B5EF4-FFF2-40B4-BE49-F238E27FC236}">
                  <a16:creationId xmlns:a16="http://schemas.microsoft.com/office/drawing/2014/main" id="{0216D4E6-FA55-4D8A-843E-709BC14602D7}"/>
                </a:ext>
              </a:extLst>
            </p:cNvPr>
            <p:cNvSpPr txBox="1"/>
            <p:nvPr>
              <p:custDataLst>
                <p:tags r:id="rId5"/>
              </p:custDataLst>
            </p:nvPr>
          </p:nvSpPr>
          <p:spPr>
            <a:xfrm>
              <a:off x="5878297" y="1248581"/>
              <a:ext cx="170578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边</a:t>
              </a:r>
            </a:p>
          </p:txBody>
        </p:sp>
        <p:grpSp>
          <p:nvGrpSpPr>
            <p:cNvPr id="44" name="组合 43">
              <a:extLst>
                <a:ext uri="{FF2B5EF4-FFF2-40B4-BE49-F238E27FC236}">
                  <a16:creationId xmlns:a16="http://schemas.microsoft.com/office/drawing/2014/main" id="{CD101A7C-3BCD-433C-80D7-B3F956241276}"/>
                </a:ext>
              </a:extLst>
            </p:cNvPr>
            <p:cNvGrpSpPr/>
            <p:nvPr/>
          </p:nvGrpSpPr>
          <p:grpSpPr>
            <a:xfrm>
              <a:off x="4471875" y="980101"/>
              <a:ext cx="1296189" cy="1137203"/>
              <a:chOff x="4471875" y="1561895"/>
              <a:chExt cx="1296189" cy="1137203"/>
            </a:xfrm>
          </p:grpSpPr>
          <p:pic>
            <p:nvPicPr>
              <p:cNvPr id="15" name="图片 14">
                <a:extLst>
                  <a:ext uri="{FF2B5EF4-FFF2-40B4-BE49-F238E27FC236}">
                    <a16:creationId xmlns:a16="http://schemas.microsoft.com/office/drawing/2014/main" id="{A7E2729A-FB13-4C00-BF62-E673C1D0E17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 flipH="1">
                <a:off x="4471875" y="1561895"/>
                <a:ext cx="1296189" cy="1137203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13" name="文本框 38">
                <a:extLst>
                  <a:ext uri="{FF2B5EF4-FFF2-40B4-BE49-F238E27FC236}">
                    <a16:creationId xmlns:a16="http://schemas.microsoft.com/office/drawing/2014/main" id="{0F10A57E-EAE9-4916-9DE8-A2C820E273CA}"/>
                  </a:ext>
                </a:extLst>
              </p:cNvPr>
              <p:cNvSpPr txBox="1"/>
              <p:nvPr>
                <p:custDataLst>
                  <p:tags r:id="rId6"/>
                </p:custDataLst>
              </p:nvPr>
            </p:nvSpPr>
            <p:spPr>
              <a:xfrm>
                <a:off x="4997445" y="1861153"/>
                <a:ext cx="623341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01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p:grpSp>
        <p:sp>
          <p:nvSpPr>
            <p:cNvPr id="42" name="矩形 41">
              <a:extLst>
                <a:ext uri="{FF2B5EF4-FFF2-40B4-BE49-F238E27FC236}">
                  <a16:creationId xmlns:a16="http://schemas.microsoft.com/office/drawing/2014/main" id="{6E0DE05D-47D0-491F-8408-7CCBD9C0B7E5}"/>
                </a:ext>
              </a:extLst>
            </p:cNvPr>
            <p:cNvSpPr/>
            <p:nvPr/>
          </p:nvSpPr>
          <p:spPr>
            <a:xfrm>
              <a:off x="5878297" y="1667426"/>
              <a:ext cx="3783161" cy="705129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1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、菱形的两组对边平行且相等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2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、菱形的四条边相等</a:t>
              </a: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003B1803-868F-4245-9489-9686F0C9576D}"/>
              </a:ext>
            </a:extLst>
          </p:cNvPr>
          <p:cNvGrpSpPr/>
          <p:nvPr/>
        </p:nvGrpSpPr>
        <p:grpSpPr>
          <a:xfrm>
            <a:off x="1954778" y="1186094"/>
            <a:ext cx="2783462" cy="4501772"/>
            <a:chOff x="1954778" y="1186094"/>
            <a:chExt cx="2783462" cy="4501772"/>
          </a:xfrm>
        </p:grpSpPr>
        <p:pic>
          <p:nvPicPr>
            <p:cNvPr id="8" name="图片 7" descr="图片包含 游戏机, 画, 标志&#10;&#10;描述已自动生成">
              <a:extLst>
                <a:ext uri="{FF2B5EF4-FFF2-40B4-BE49-F238E27FC236}">
                  <a16:creationId xmlns:a16="http://schemas.microsoft.com/office/drawing/2014/main" id="{136C1E72-AA0B-48A0-B22F-9E805DEBDF8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954778" y="1186094"/>
              <a:ext cx="2783462" cy="4501772"/>
            </a:xfrm>
            <a:prstGeom prst="rect">
              <a:avLst/>
            </a:prstGeom>
          </p:spPr>
        </p:pic>
        <p:grpSp>
          <p:nvGrpSpPr>
            <p:cNvPr id="2" name="组合 1">
              <a:extLst>
                <a:ext uri="{FF2B5EF4-FFF2-40B4-BE49-F238E27FC236}">
                  <a16:creationId xmlns:a16="http://schemas.microsoft.com/office/drawing/2014/main" id="{616AE120-A98F-426B-9A15-E62C384A5CEB}"/>
                </a:ext>
              </a:extLst>
            </p:cNvPr>
            <p:cNvGrpSpPr/>
            <p:nvPr/>
          </p:nvGrpSpPr>
          <p:grpSpPr>
            <a:xfrm>
              <a:off x="2616724" y="1859252"/>
              <a:ext cx="1143764" cy="2748903"/>
              <a:chOff x="-2614429" y="5218755"/>
              <a:chExt cx="2780255" cy="1448082"/>
            </a:xfrm>
          </p:grpSpPr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2AA457C6-E993-43E2-B967-4FAD4816140A}"/>
                  </a:ext>
                </a:extLst>
              </p:cNvPr>
              <p:cNvSpPr txBox="1"/>
              <p:nvPr/>
            </p:nvSpPr>
            <p:spPr>
              <a:xfrm>
                <a:off x="-2614429" y="5218755"/>
                <a:ext cx="1945168" cy="7585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zh-CN" altLang="en-US" sz="4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站酷快乐体2016修订版" panose="02010600030101010101" pitchFamily="2" charset="-122"/>
                    <a:ea typeface="站酷快乐体2016修订版" panose="02010600030101010101" pitchFamily="2" charset="-122"/>
                  </a:rPr>
                  <a:t>目录</a:t>
                </a:r>
              </a:p>
            </p:txBody>
          </p:sp>
          <p:sp>
            <p:nvSpPr>
              <p:cNvPr id="35" name="文本框 34">
                <a:extLst>
                  <a:ext uri="{FF2B5EF4-FFF2-40B4-BE49-F238E27FC236}">
                    <a16:creationId xmlns:a16="http://schemas.microsoft.com/office/drawing/2014/main" id="{F81D17A4-3385-48E7-8E51-94D7B8392F62}"/>
                  </a:ext>
                </a:extLst>
              </p:cNvPr>
              <p:cNvSpPr txBox="1"/>
              <p:nvPr/>
            </p:nvSpPr>
            <p:spPr>
              <a:xfrm>
                <a:off x="-1180829" y="5561161"/>
                <a:ext cx="1346655" cy="110567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en-US" altLang="zh-CN" sz="2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站酷快乐体2016修订版" panose="02010600030101010101" pitchFamily="2" charset="-122"/>
                    <a:ea typeface="站酷快乐体2016修订版" panose="02010600030101010101" pitchFamily="2" charset="-122"/>
                  </a:rPr>
                  <a:t>CONTENS</a:t>
                </a:r>
                <a:endPara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站酷快乐体2016修订版" panose="02010600030101010101" pitchFamily="2" charset="-122"/>
                  <a:ea typeface="站酷快乐体2016修订版" panose="02010600030101010101" pitchFamily="2" charset="-122"/>
                </a:endParaRPr>
              </a:p>
            </p:txBody>
          </p:sp>
        </p:grpSp>
      </p:grp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BB0198F6-26C6-42E5-A36F-DEE8B645F174}"/>
              </a:ext>
            </a:extLst>
          </p:cNvPr>
          <p:cNvGrpSpPr/>
          <p:nvPr/>
        </p:nvGrpSpPr>
        <p:grpSpPr>
          <a:xfrm>
            <a:off x="5770972" y="2628915"/>
            <a:ext cx="5177154" cy="1379047"/>
            <a:chOff x="4484304" y="993508"/>
            <a:chExt cx="5177154" cy="1379047"/>
          </a:xfrm>
        </p:grpSpPr>
        <p:sp>
          <p:nvSpPr>
            <p:cNvPr id="45" name="文本框 38">
              <a:extLst>
                <a:ext uri="{FF2B5EF4-FFF2-40B4-BE49-F238E27FC236}">
                  <a16:creationId xmlns:a16="http://schemas.microsoft.com/office/drawing/2014/main" id="{86A90B30-537B-4DEA-96A2-B9EA2B2CF246}"/>
                </a:ext>
              </a:extLst>
            </p:cNvPr>
            <p:cNvSpPr txBox="1"/>
            <p:nvPr>
              <p:custDataLst>
                <p:tags r:id="rId3"/>
              </p:custDataLst>
            </p:nvPr>
          </p:nvSpPr>
          <p:spPr>
            <a:xfrm>
              <a:off x="5878297" y="1248581"/>
              <a:ext cx="170578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角</a:t>
              </a:r>
            </a:p>
          </p:txBody>
        </p:sp>
        <p:grpSp>
          <p:nvGrpSpPr>
            <p:cNvPr id="47" name="组合 46">
              <a:extLst>
                <a:ext uri="{FF2B5EF4-FFF2-40B4-BE49-F238E27FC236}">
                  <a16:creationId xmlns:a16="http://schemas.microsoft.com/office/drawing/2014/main" id="{0A929576-3D43-415E-8363-3D4D9265F1AA}"/>
                </a:ext>
              </a:extLst>
            </p:cNvPr>
            <p:cNvGrpSpPr/>
            <p:nvPr/>
          </p:nvGrpSpPr>
          <p:grpSpPr>
            <a:xfrm>
              <a:off x="4484304" y="993508"/>
              <a:ext cx="1265238" cy="1110796"/>
              <a:chOff x="4484304" y="1575302"/>
              <a:chExt cx="1265238" cy="1110796"/>
            </a:xfrm>
          </p:grpSpPr>
          <p:pic>
            <p:nvPicPr>
              <p:cNvPr id="49" name="图片 48">
                <a:extLst>
                  <a:ext uri="{FF2B5EF4-FFF2-40B4-BE49-F238E27FC236}">
                    <a16:creationId xmlns:a16="http://schemas.microsoft.com/office/drawing/2014/main" id="{57FFD988-82BF-4AB5-A905-28A88310CB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4484304" y="1575302"/>
                <a:ext cx="1265238" cy="1110796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50" name="文本框 38">
                <a:extLst>
                  <a:ext uri="{FF2B5EF4-FFF2-40B4-BE49-F238E27FC236}">
                    <a16:creationId xmlns:a16="http://schemas.microsoft.com/office/drawing/2014/main" id="{50047932-4AE1-4F48-AAD1-D64FEEBB77E5}"/>
                  </a:ext>
                </a:extLst>
              </p:cNvPr>
              <p:cNvSpPr txBox="1"/>
              <p:nvPr>
                <p:custDataLst>
                  <p:tags r:id="rId4"/>
                </p:custDataLst>
              </p:nvPr>
            </p:nvSpPr>
            <p:spPr>
              <a:xfrm>
                <a:off x="4997445" y="1861153"/>
                <a:ext cx="623341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02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p:grpSp>
        <p:sp>
          <p:nvSpPr>
            <p:cNvPr id="48" name="矩形 47">
              <a:extLst>
                <a:ext uri="{FF2B5EF4-FFF2-40B4-BE49-F238E27FC236}">
                  <a16:creationId xmlns:a16="http://schemas.microsoft.com/office/drawing/2014/main" id="{89E53A92-C435-4DC1-A1D9-480447788DCC}"/>
                </a:ext>
              </a:extLst>
            </p:cNvPr>
            <p:cNvSpPr/>
            <p:nvPr/>
          </p:nvSpPr>
          <p:spPr>
            <a:xfrm>
              <a:off x="5878297" y="1667426"/>
              <a:ext cx="3783161" cy="705129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1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、菱形的两组对角分别相等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2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、菱形的邻角互补</a:t>
              </a:r>
            </a:p>
          </p:txBody>
        </p:sp>
      </p:grpSp>
      <p:grpSp>
        <p:nvGrpSpPr>
          <p:cNvPr id="51" name="组合 50">
            <a:extLst>
              <a:ext uri="{FF2B5EF4-FFF2-40B4-BE49-F238E27FC236}">
                <a16:creationId xmlns:a16="http://schemas.microsoft.com/office/drawing/2014/main" id="{1890518D-B2F9-4457-94E5-01BA7F788275}"/>
              </a:ext>
            </a:extLst>
          </p:cNvPr>
          <p:cNvGrpSpPr/>
          <p:nvPr/>
        </p:nvGrpSpPr>
        <p:grpSpPr>
          <a:xfrm>
            <a:off x="5758543" y="4114634"/>
            <a:ext cx="5189583" cy="1715214"/>
            <a:chOff x="4471875" y="980507"/>
            <a:chExt cx="5189583" cy="1715214"/>
          </a:xfrm>
        </p:grpSpPr>
        <p:sp>
          <p:nvSpPr>
            <p:cNvPr id="52" name="文本框 38">
              <a:extLst>
                <a:ext uri="{FF2B5EF4-FFF2-40B4-BE49-F238E27FC236}">
                  <a16:creationId xmlns:a16="http://schemas.microsoft.com/office/drawing/2014/main" id="{6E51FDED-F989-4EF4-A02F-B5BAEAB25B3C}"/>
                </a:ext>
              </a:extLst>
            </p:cNvPr>
            <p:cNvSpPr txBox="1"/>
            <p:nvPr>
              <p:custDataLst>
                <p:tags r:id="rId1"/>
              </p:custDataLst>
            </p:nvPr>
          </p:nvSpPr>
          <p:spPr>
            <a:xfrm>
              <a:off x="5878297" y="1248581"/>
              <a:ext cx="170578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对角线</a:t>
              </a:r>
            </a:p>
          </p:txBody>
        </p:sp>
        <p:grpSp>
          <p:nvGrpSpPr>
            <p:cNvPr id="53" name="组合 52">
              <a:extLst>
                <a:ext uri="{FF2B5EF4-FFF2-40B4-BE49-F238E27FC236}">
                  <a16:creationId xmlns:a16="http://schemas.microsoft.com/office/drawing/2014/main" id="{04254175-62BA-4675-A719-1E919D67B3F8}"/>
                </a:ext>
              </a:extLst>
            </p:cNvPr>
            <p:cNvGrpSpPr/>
            <p:nvPr/>
          </p:nvGrpSpPr>
          <p:grpSpPr>
            <a:xfrm>
              <a:off x="4471875" y="980507"/>
              <a:ext cx="1325398" cy="1163612"/>
              <a:chOff x="4471875" y="1562301"/>
              <a:chExt cx="1325398" cy="1163612"/>
            </a:xfrm>
          </p:grpSpPr>
          <p:pic>
            <p:nvPicPr>
              <p:cNvPr id="55" name="图片 54">
                <a:extLst>
                  <a:ext uri="{FF2B5EF4-FFF2-40B4-BE49-F238E27FC236}">
                    <a16:creationId xmlns:a16="http://schemas.microsoft.com/office/drawing/2014/main" id="{5ABD51B4-25BD-4963-80BD-F328841178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4471875" y="1562301"/>
                <a:ext cx="1325398" cy="1163612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56" name="文本框 38">
                <a:extLst>
                  <a:ext uri="{FF2B5EF4-FFF2-40B4-BE49-F238E27FC236}">
                    <a16:creationId xmlns:a16="http://schemas.microsoft.com/office/drawing/2014/main" id="{80F14473-65C5-4A07-9992-DCF09602C4EF}"/>
                  </a:ext>
                </a:extLst>
              </p:cNvPr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4997445" y="1861153"/>
                <a:ext cx="623341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03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p:grpSp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2E233DB1-9689-4F3B-B487-DA89977C93E2}"/>
                </a:ext>
              </a:extLst>
            </p:cNvPr>
            <p:cNvSpPr/>
            <p:nvPr/>
          </p:nvSpPr>
          <p:spPr>
            <a:xfrm>
              <a:off x="5878297" y="1667426"/>
              <a:ext cx="3783161" cy="102829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1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、菱形的两条对角线互相平分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2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、菱形的两条对角线互相垂直平分，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3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、每一条对角线平分一组对角。</a:t>
              </a:r>
            </a:p>
          </p:txBody>
        </p:sp>
      </p:grpSp>
      <p:pic>
        <p:nvPicPr>
          <p:cNvPr id="57" name="图片 5">
            <a:extLst>
              <a:ext uri="{FF2B5EF4-FFF2-40B4-BE49-F238E27FC236}">
                <a16:creationId xmlns:a16="http://schemas.microsoft.com/office/drawing/2014/main" id="{012E57C1-86B0-49B6-9088-AC3EEA2E43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814608" y="34482"/>
            <a:ext cx="4647914" cy="3311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48811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6">
            <a:extLst>
              <a:ext uri="{FF2B5EF4-FFF2-40B4-BE49-F238E27FC236}">
                <a16:creationId xmlns:a16="http://schemas.microsoft.com/office/drawing/2014/main" id="{00261013-CCFC-485F-B6B4-F18CDA4CD3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2" r="3458" b="3651"/>
          <a:stretch>
            <a:fillRect/>
          </a:stretch>
        </p:blipFill>
        <p:spPr bwMode="auto">
          <a:xfrm>
            <a:off x="0" y="-401638"/>
            <a:ext cx="12192000" cy="725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矩形: 圆角 40">
            <a:extLst>
              <a:ext uri="{FF2B5EF4-FFF2-40B4-BE49-F238E27FC236}">
                <a16:creationId xmlns:a16="http://schemas.microsoft.com/office/drawing/2014/main" id="{4B08FA42-1E80-4C76-AD6D-30573B2DEAB7}"/>
              </a:ext>
            </a:extLst>
          </p:cNvPr>
          <p:cNvSpPr/>
          <p:nvPr/>
        </p:nvSpPr>
        <p:spPr>
          <a:xfrm>
            <a:off x="698500" y="818798"/>
            <a:ext cx="10795000" cy="5220404"/>
          </a:xfrm>
          <a:prstGeom prst="roundRect">
            <a:avLst>
              <a:gd name="adj" fmla="val 6487"/>
            </a:avLst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254000" algn="ctr" rotWithShape="0">
              <a:srgbClr val="000000">
                <a:lumMod val="75000"/>
                <a:lumOff val="25000"/>
                <a:alpha val="2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微软雅黑 Light"/>
              <a:cs typeface="+mn-cs"/>
            </a:endParaRPr>
          </a:p>
        </p:txBody>
      </p:sp>
      <p:pic>
        <p:nvPicPr>
          <p:cNvPr id="6" name="图片 5" descr="图片包含 游戏机&#10;&#10;描述已自动生成">
            <a:extLst>
              <a:ext uri="{FF2B5EF4-FFF2-40B4-BE49-F238E27FC236}">
                <a16:creationId xmlns:a16="http://schemas.microsoft.com/office/drawing/2014/main" id="{AF0A257A-CD66-417C-9131-586659B4F5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8499" y="2225963"/>
            <a:ext cx="3949699" cy="3813239"/>
          </a:xfrm>
          <a:prstGeom prst="rect">
            <a:avLst/>
          </a:prstGeom>
        </p:spPr>
      </p:pic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F6F7A792-64A9-465B-A2CF-D93E7D149A3B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6A14805C-E75A-43E0-845D-B6F3EAC886D2}"/>
              </a:ext>
            </a:extLst>
          </p:cNvPr>
          <p:cNvGrpSpPr/>
          <p:nvPr/>
        </p:nvGrpSpPr>
        <p:grpSpPr>
          <a:xfrm>
            <a:off x="5295699" y="2578144"/>
            <a:ext cx="5004001" cy="1504966"/>
            <a:chOff x="6884412" y="2238382"/>
            <a:chExt cx="2624728" cy="1504966"/>
          </a:xfrm>
        </p:grpSpPr>
        <p:sp>
          <p:nvSpPr>
            <p:cNvPr id="38" name="文本框 37">
              <a:extLst>
                <a:ext uri="{FF2B5EF4-FFF2-40B4-BE49-F238E27FC236}">
                  <a16:creationId xmlns:a16="http://schemas.microsoft.com/office/drawing/2014/main" id="{C555538A-380E-4ED9-9361-40AB159AF36D}"/>
                </a:ext>
              </a:extLst>
            </p:cNvPr>
            <p:cNvSpPr txBox="1"/>
            <p:nvPr/>
          </p:nvSpPr>
          <p:spPr>
            <a:xfrm>
              <a:off x="6884412" y="2238382"/>
              <a:ext cx="177468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5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站酷快乐体2016修订版" panose="02010600030101010101" pitchFamily="2" charset="-122"/>
                  <a:ea typeface="站酷快乐体2016修订版" panose="02010600030101010101" pitchFamily="2" charset="-122"/>
                </a:rPr>
                <a:t>学习目标</a:t>
              </a:r>
            </a:p>
          </p:txBody>
        </p:sp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id="{FF3E04A5-40C0-4770-8AB9-B48CDFBEE82F}"/>
                </a:ext>
              </a:extLst>
            </p:cNvPr>
            <p:cNvSpPr txBox="1"/>
            <p:nvPr/>
          </p:nvSpPr>
          <p:spPr>
            <a:xfrm>
              <a:off x="6911163" y="3343238"/>
              <a:ext cx="25979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000" i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LEARNING OBJECTIVES</a:t>
              </a:r>
            </a:p>
          </p:txBody>
        </p:sp>
      </p:grpSp>
      <p:sp>
        <p:nvSpPr>
          <p:cNvPr id="43" name="文本框 42">
            <a:extLst>
              <a:ext uri="{FF2B5EF4-FFF2-40B4-BE49-F238E27FC236}">
                <a16:creationId xmlns:a16="http://schemas.microsoft.com/office/drawing/2014/main" id="{12599A5B-E678-4146-861E-B3E0BA9AC656}"/>
              </a:ext>
            </a:extLst>
          </p:cNvPr>
          <p:cNvSpPr txBox="1"/>
          <p:nvPr/>
        </p:nvSpPr>
        <p:spPr>
          <a:xfrm>
            <a:off x="2661799" y="2500794"/>
            <a:ext cx="149110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dirty="0">
                <a:solidFill>
                  <a:schemeClr val="tx1">
                    <a:lumMod val="85000"/>
                    <a:lumOff val="15000"/>
                  </a:schemeClr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rPr>
              <a:t>01</a:t>
            </a:r>
            <a:endParaRPr lang="zh-CN" altLang="en-US" sz="9600" dirty="0">
              <a:solidFill>
                <a:schemeClr val="tx1">
                  <a:lumMod val="85000"/>
                  <a:lumOff val="15000"/>
                </a:schemeClr>
              </a:solidFill>
              <a:latin typeface="站酷快乐体2016修订版" panose="02010600030101010101" pitchFamily="2" charset="-122"/>
              <a:ea typeface="站酷快乐体2016修订版" panose="02010600030101010101" pitchFamily="2" charset="-122"/>
            </a:endParaRPr>
          </a:p>
        </p:txBody>
      </p:sp>
      <p:pic>
        <p:nvPicPr>
          <p:cNvPr id="18" name="图片 5">
            <a:extLst>
              <a:ext uri="{FF2B5EF4-FFF2-40B4-BE49-F238E27FC236}">
                <a16:creationId xmlns:a16="http://schemas.microsoft.com/office/drawing/2014/main" id="{784D79E3-7FE7-44FD-8811-7E833F0D4D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987398" y="818798"/>
            <a:ext cx="4647914" cy="3311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21049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F6F7A792-64A9-465B-A2CF-D93E7D149A3B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32877B06-9BC8-468C-B612-4EE77D3685B3}"/>
              </a:ext>
            </a:extLst>
          </p:cNvPr>
          <p:cNvGrpSpPr/>
          <p:nvPr/>
        </p:nvGrpSpPr>
        <p:grpSpPr>
          <a:xfrm>
            <a:off x="384995" y="287264"/>
            <a:ext cx="5445124" cy="867784"/>
            <a:chOff x="689982" y="329834"/>
            <a:chExt cx="5445124" cy="867784"/>
          </a:xfrm>
        </p:grpSpPr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3AAAA2D8-56D9-462A-8D58-02F53CC8AF9E}"/>
                </a:ext>
              </a:extLst>
            </p:cNvPr>
            <p:cNvSpPr txBox="1"/>
            <p:nvPr>
              <p:custDataLst>
                <p:tags r:id="rId1"/>
              </p:custDataLst>
            </p:nvPr>
          </p:nvSpPr>
          <p:spPr>
            <a:xfrm>
              <a:off x="2383884" y="563671"/>
              <a:ext cx="3751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想一想</a:t>
              </a:r>
            </a:p>
          </p:txBody>
        </p:sp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id="{78874F54-ED00-4E37-9136-AB591221D079}"/>
                </a:ext>
              </a:extLst>
            </p:cNvPr>
            <p:cNvGrpSpPr/>
            <p:nvPr/>
          </p:nvGrpSpPr>
          <p:grpSpPr>
            <a:xfrm>
              <a:off x="689982" y="329834"/>
              <a:ext cx="1491125" cy="867784"/>
              <a:chOff x="4900280" y="1671104"/>
              <a:chExt cx="1491125" cy="867784"/>
            </a:xfrm>
          </p:grpSpPr>
          <p:sp>
            <p:nvSpPr>
              <p:cNvPr id="31" name="矩形: 圆角 30">
                <a:extLst>
                  <a:ext uri="{FF2B5EF4-FFF2-40B4-BE49-F238E27FC236}">
                    <a16:creationId xmlns:a16="http://schemas.microsoft.com/office/drawing/2014/main" id="{DC327A9F-81EB-4BA2-A4BF-3CCF48E6C9D4}"/>
                  </a:ext>
                </a:extLst>
              </p:cNvPr>
              <p:cNvSpPr/>
              <p:nvPr/>
            </p:nvSpPr>
            <p:spPr>
              <a:xfrm>
                <a:off x="5400881" y="1904941"/>
                <a:ext cx="980398" cy="450233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2" name="文本框 38">
                <a:extLst>
                  <a:ext uri="{FF2B5EF4-FFF2-40B4-BE49-F238E27FC236}">
                    <a16:creationId xmlns:a16="http://schemas.microsoft.com/office/drawing/2014/main" id="{0823DCF5-CFD9-4389-8D20-26308536CAA6}"/>
                  </a:ext>
                </a:extLst>
              </p:cNvPr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5768064" y="1935718"/>
                <a:ext cx="62334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01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pic>
            <p:nvPicPr>
              <p:cNvPr id="33" name="图片 32">
                <a:extLst>
                  <a:ext uri="{FF2B5EF4-FFF2-40B4-BE49-F238E27FC236}">
                    <a16:creationId xmlns:a16="http://schemas.microsoft.com/office/drawing/2014/main" id="{4DD17359-D97E-4D0A-9826-C5E8373D9B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4900280" y="1671104"/>
                <a:ext cx="867784" cy="867784"/>
              </a:xfrm>
              <a:prstGeom prst="rect">
                <a:avLst/>
              </a:prstGeom>
            </p:spPr>
          </p:pic>
        </p:grpSp>
      </p:grpSp>
      <p:sp>
        <p:nvSpPr>
          <p:cNvPr id="16" name="矩形 15">
            <a:extLst>
              <a:ext uri="{FF2B5EF4-FFF2-40B4-BE49-F238E27FC236}">
                <a16:creationId xmlns:a16="http://schemas.microsoft.com/office/drawing/2014/main" id="{9651A0BA-A60D-4750-BB1D-66BAA57BB555}"/>
              </a:ext>
            </a:extLst>
          </p:cNvPr>
          <p:cNvSpPr/>
          <p:nvPr/>
        </p:nvSpPr>
        <p:spPr>
          <a:xfrm>
            <a:off x="865754" y="1513795"/>
            <a:ext cx="10460492" cy="1449416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如果一个四边形是一个平行四边形，则只要再有什么条件就可以判定它是一个菱形？根据什么？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137C031-37BF-43E9-84F8-DC348497C911}"/>
              </a:ext>
            </a:extLst>
          </p:cNvPr>
          <p:cNvSpPr/>
          <p:nvPr/>
        </p:nvSpPr>
        <p:spPr>
          <a:xfrm>
            <a:off x="4933158" y="3503203"/>
            <a:ext cx="6710363" cy="67063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zh-CN" altLang="en-US" sz="28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有一组</a:t>
            </a:r>
            <a:r>
              <a:rPr lang="zh-CN" altLang="en-US" sz="2800" b="1" dirty="0">
                <a:solidFill>
                  <a:srgbClr val="FF66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邻边</a:t>
            </a:r>
            <a:r>
              <a:rPr lang="zh-CN" altLang="en-US" sz="28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相等的</a:t>
            </a:r>
            <a:r>
              <a:rPr lang="zh-CN" altLang="en-US" sz="2800" b="1" u="sng" dirty="0">
                <a:solidFill>
                  <a:srgbClr val="C613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平行四边形</a:t>
            </a:r>
            <a:r>
              <a:rPr lang="zh-CN" altLang="en-US" sz="28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叫做菱形</a:t>
            </a:r>
            <a:r>
              <a:rPr lang="en-US" altLang="zh-CN" sz="28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.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FB032E41-6ED0-42B9-8F63-27D745C6CF70}"/>
              </a:ext>
            </a:extLst>
          </p:cNvPr>
          <p:cNvSpPr txBox="1"/>
          <p:nvPr/>
        </p:nvSpPr>
        <p:spPr>
          <a:xfrm>
            <a:off x="4933158" y="2901242"/>
            <a:ext cx="3313113" cy="67063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根据定义得：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35E5A2B8-B75B-4298-AAFF-5702A1F0BD2E}"/>
              </a:ext>
            </a:extLst>
          </p:cNvPr>
          <p:cNvGrpSpPr/>
          <p:nvPr/>
        </p:nvGrpSpPr>
        <p:grpSpPr>
          <a:xfrm>
            <a:off x="1122365" y="3056866"/>
            <a:ext cx="3234529" cy="2461545"/>
            <a:chOff x="3923" y="2024"/>
            <a:chExt cx="1724" cy="1312"/>
          </a:xfrm>
        </p:grpSpPr>
        <p:sp>
          <p:nvSpPr>
            <p:cNvPr id="23" name="平行四边形 22">
              <a:extLst>
                <a:ext uri="{FF2B5EF4-FFF2-40B4-BE49-F238E27FC236}">
                  <a16:creationId xmlns:a16="http://schemas.microsoft.com/office/drawing/2014/main" id="{019ACC6E-E215-4D95-AF04-D4E4DE637C52}"/>
                </a:ext>
              </a:extLst>
            </p:cNvPr>
            <p:cNvSpPr/>
            <p:nvPr/>
          </p:nvSpPr>
          <p:spPr>
            <a:xfrm>
              <a:off x="4059" y="2296"/>
              <a:ext cx="1316" cy="817"/>
            </a:xfrm>
            <a:prstGeom prst="parallelogram">
              <a:avLst>
                <a:gd name="adj" fmla="val 40269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980C8CE3-1503-41CE-BDED-78B6F5B123B0}"/>
                </a:ext>
              </a:extLst>
            </p:cNvPr>
            <p:cNvSpPr txBox="1"/>
            <p:nvPr/>
          </p:nvSpPr>
          <p:spPr>
            <a:xfrm>
              <a:off x="4286" y="2024"/>
              <a:ext cx="499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29E20AE5-DA80-4670-B549-950AFD9F636C}"/>
                </a:ext>
              </a:extLst>
            </p:cNvPr>
            <p:cNvSpPr txBox="1"/>
            <p:nvPr/>
          </p:nvSpPr>
          <p:spPr>
            <a:xfrm>
              <a:off x="3923" y="3067"/>
              <a:ext cx="544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</a:t>
              </a:r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19389136-7606-4272-AEAF-C0C5B69EB8F9}"/>
                </a:ext>
              </a:extLst>
            </p:cNvPr>
            <p:cNvSpPr txBox="1"/>
            <p:nvPr/>
          </p:nvSpPr>
          <p:spPr>
            <a:xfrm>
              <a:off x="4967" y="3067"/>
              <a:ext cx="408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C</a:t>
              </a:r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E0E5CC57-4A2E-4DE9-85D1-3F5856BF9A67}"/>
                </a:ext>
              </a:extLst>
            </p:cNvPr>
            <p:cNvSpPr txBox="1"/>
            <p:nvPr/>
          </p:nvSpPr>
          <p:spPr>
            <a:xfrm>
              <a:off x="5284" y="2024"/>
              <a:ext cx="363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D</a:t>
              </a:r>
            </a:p>
          </p:txBody>
        </p:sp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BFA9298A-B579-4118-8254-80B9E20C437E}"/>
              </a:ext>
            </a:extLst>
          </p:cNvPr>
          <p:cNvGrpSpPr/>
          <p:nvPr/>
        </p:nvGrpSpPr>
        <p:grpSpPr>
          <a:xfrm>
            <a:off x="5116117" y="4284823"/>
            <a:ext cx="3592513" cy="1482725"/>
            <a:chOff x="728" y="3386"/>
            <a:chExt cx="2263" cy="934"/>
          </a:xfrm>
        </p:grpSpPr>
        <p:graphicFrame>
          <p:nvGraphicFramePr>
            <p:cNvPr id="35" name="对象 34">
              <a:extLst>
                <a:ext uri="{FF2B5EF4-FFF2-40B4-BE49-F238E27FC236}">
                  <a16:creationId xmlns:a16="http://schemas.microsoft.com/office/drawing/2014/main" id="{6311B1F0-ACEE-4738-9696-E580AED26FE2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632522066"/>
                </p:ext>
              </p:extLst>
            </p:nvPr>
          </p:nvGraphicFramePr>
          <p:xfrm>
            <a:off x="728" y="3386"/>
            <a:ext cx="2263" cy="9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5" imgW="1599565" imgH="660400" progId="Equation.3">
                    <p:embed/>
                  </p:oleObj>
                </mc:Choice>
                <mc:Fallback>
                  <p:oleObj r:id="rId5" imgW="1599565" imgH="660400" progId="Equation.3">
                    <p:embed/>
                    <p:pic>
                      <p:nvPicPr>
                        <p:cNvPr id="4111" name="对象 4110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728" y="3386"/>
                          <a:ext cx="2263" cy="93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" name="平行四边形 35">
              <a:extLst>
                <a:ext uri="{FF2B5EF4-FFF2-40B4-BE49-F238E27FC236}">
                  <a16:creationId xmlns:a16="http://schemas.microsoft.com/office/drawing/2014/main" id="{AB8FF4A4-A7A0-4CF9-926C-BDCED5BB7033}"/>
                </a:ext>
              </a:extLst>
            </p:cNvPr>
            <p:cNvSpPr/>
            <p:nvPr/>
          </p:nvSpPr>
          <p:spPr>
            <a:xfrm>
              <a:off x="1111" y="3612"/>
              <a:ext cx="181" cy="90"/>
            </a:xfrm>
            <a:prstGeom prst="parallelogram">
              <a:avLst>
                <a:gd name="adj" fmla="val 50277"/>
              </a:avLst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9" name="平行四边形 38">
              <a:extLst>
                <a:ext uri="{FF2B5EF4-FFF2-40B4-BE49-F238E27FC236}">
                  <a16:creationId xmlns:a16="http://schemas.microsoft.com/office/drawing/2014/main" id="{698F697C-6E23-498B-B916-3F15FE2A2A95}"/>
                </a:ext>
              </a:extLst>
            </p:cNvPr>
            <p:cNvSpPr/>
            <p:nvPr/>
          </p:nvSpPr>
          <p:spPr>
            <a:xfrm>
              <a:off x="930" y="3974"/>
              <a:ext cx="181" cy="90"/>
            </a:xfrm>
            <a:prstGeom prst="parallelogram">
              <a:avLst>
                <a:gd name="adj" fmla="val 50277"/>
              </a:avLst>
            </a:prstGeom>
            <a:noFill/>
            <a:ln w="9525">
              <a:noFill/>
            </a:ln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5003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F6F7A792-64A9-465B-A2CF-D93E7D149A3B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32877B06-9BC8-468C-B612-4EE77D3685B3}"/>
              </a:ext>
            </a:extLst>
          </p:cNvPr>
          <p:cNvGrpSpPr/>
          <p:nvPr/>
        </p:nvGrpSpPr>
        <p:grpSpPr>
          <a:xfrm>
            <a:off x="384995" y="287264"/>
            <a:ext cx="5445124" cy="867784"/>
            <a:chOff x="689982" y="329834"/>
            <a:chExt cx="5445124" cy="867784"/>
          </a:xfrm>
        </p:grpSpPr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3AAAA2D8-56D9-462A-8D58-02F53CC8AF9E}"/>
                </a:ext>
              </a:extLst>
            </p:cNvPr>
            <p:cNvSpPr txBox="1"/>
            <p:nvPr>
              <p:custDataLst>
                <p:tags r:id="rId1"/>
              </p:custDataLst>
            </p:nvPr>
          </p:nvSpPr>
          <p:spPr>
            <a:xfrm>
              <a:off x="2383884" y="563671"/>
              <a:ext cx="3751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画一画</a:t>
              </a:r>
            </a:p>
          </p:txBody>
        </p:sp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id="{78874F54-ED00-4E37-9136-AB591221D079}"/>
                </a:ext>
              </a:extLst>
            </p:cNvPr>
            <p:cNvGrpSpPr/>
            <p:nvPr/>
          </p:nvGrpSpPr>
          <p:grpSpPr>
            <a:xfrm>
              <a:off x="689982" y="329834"/>
              <a:ext cx="1491125" cy="867784"/>
              <a:chOff x="4900280" y="1671104"/>
              <a:chExt cx="1491125" cy="867784"/>
            </a:xfrm>
          </p:grpSpPr>
          <p:sp>
            <p:nvSpPr>
              <p:cNvPr id="31" name="矩形: 圆角 30">
                <a:extLst>
                  <a:ext uri="{FF2B5EF4-FFF2-40B4-BE49-F238E27FC236}">
                    <a16:creationId xmlns:a16="http://schemas.microsoft.com/office/drawing/2014/main" id="{DC327A9F-81EB-4BA2-A4BF-3CCF48E6C9D4}"/>
                  </a:ext>
                </a:extLst>
              </p:cNvPr>
              <p:cNvSpPr/>
              <p:nvPr/>
            </p:nvSpPr>
            <p:spPr>
              <a:xfrm>
                <a:off x="5400881" y="1904941"/>
                <a:ext cx="980398" cy="450233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2" name="文本框 38">
                <a:extLst>
                  <a:ext uri="{FF2B5EF4-FFF2-40B4-BE49-F238E27FC236}">
                    <a16:creationId xmlns:a16="http://schemas.microsoft.com/office/drawing/2014/main" id="{0823DCF5-CFD9-4389-8D20-26308536CAA6}"/>
                  </a:ext>
                </a:extLst>
              </p:cNvPr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5768064" y="1935718"/>
                <a:ext cx="62334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01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pic>
            <p:nvPicPr>
              <p:cNvPr id="33" name="图片 32">
                <a:extLst>
                  <a:ext uri="{FF2B5EF4-FFF2-40B4-BE49-F238E27FC236}">
                    <a16:creationId xmlns:a16="http://schemas.microsoft.com/office/drawing/2014/main" id="{4DD17359-D97E-4D0A-9826-C5E8373D9B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4900280" y="1671104"/>
                <a:ext cx="867784" cy="867784"/>
              </a:xfrm>
              <a:prstGeom prst="rect">
                <a:avLst/>
              </a:prstGeom>
            </p:spPr>
          </p:pic>
        </p:grpSp>
      </p:grpSp>
      <p:sp>
        <p:nvSpPr>
          <p:cNvPr id="9" name="文本框 8">
            <a:extLst>
              <a:ext uri="{FF2B5EF4-FFF2-40B4-BE49-F238E27FC236}">
                <a16:creationId xmlns:a16="http://schemas.microsoft.com/office/drawing/2014/main" id="{D3071570-B959-4C50-96BA-2822D727C744}"/>
              </a:ext>
            </a:extLst>
          </p:cNvPr>
          <p:cNvSpPr txBox="1"/>
          <p:nvPr/>
        </p:nvSpPr>
        <p:spPr>
          <a:xfrm>
            <a:off x="1865994" y="1658938"/>
            <a:ext cx="8893175" cy="224676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按下列步骤画出一个四边形</a:t>
            </a:r>
            <a:r>
              <a:rPr lang="en-US" altLang="zh-CN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(1)</a:t>
            </a: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画一条线段长</a:t>
            </a:r>
            <a:r>
              <a:rPr lang="en-US" altLang="zh-CN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AC=6cm;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(2)</a:t>
            </a: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取</a:t>
            </a:r>
            <a:r>
              <a:rPr lang="en-US" altLang="zh-CN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AC</a:t>
            </a: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中点</a:t>
            </a:r>
            <a:r>
              <a:rPr lang="en-US" altLang="zh-CN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O,</a:t>
            </a: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再以点</a:t>
            </a:r>
            <a:r>
              <a:rPr lang="en-US" altLang="zh-CN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O</a:t>
            </a: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为中点画另一条线段</a:t>
            </a:r>
            <a:r>
              <a:rPr lang="en-US" altLang="zh-CN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BD=8cm,   </a:t>
            </a: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且使</a:t>
            </a:r>
            <a:r>
              <a:rPr lang="en-US" altLang="zh-CN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BD⊥AC;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(3)</a:t>
            </a: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顺次连接</a:t>
            </a:r>
            <a:r>
              <a:rPr lang="en-US" altLang="zh-CN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、</a:t>
            </a:r>
            <a:r>
              <a:rPr lang="en-US" altLang="zh-CN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</a:t>
            </a: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、</a:t>
            </a:r>
            <a:r>
              <a:rPr lang="en-US" altLang="zh-CN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C</a:t>
            </a: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、</a:t>
            </a:r>
            <a:r>
              <a:rPr lang="en-US" altLang="zh-CN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D</a:t>
            </a: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四点，得到四边形</a:t>
            </a:r>
            <a:r>
              <a:rPr lang="en-US" altLang="zh-CN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ABCD.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猜猜你画的是什么四边形</a:t>
            </a:r>
            <a:r>
              <a:rPr lang="en-US" altLang="zh-CN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?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62B41B8D-981B-46D1-840A-70FE308EE234}"/>
              </a:ext>
            </a:extLst>
          </p:cNvPr>
          <p:cNvSpPr txBox="1"/>
          <p:nvPr/>
        </p:nvSpPr>
        <p:spPr>
          <a:xfrm>
            <a:off x="1865994" y="4416203"/>
            <a:ext cx="7056438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对角线互相垂直平分的四边形是菱形</a:t>
            </a:r>
            <a:r>
              <a:rPr lang="en-US" altLang="zh-CN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.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079EDEC-83F1-4598-8F9D-DF0C35F942FA}"/>
              </a:ext>
            </a:extLst>
          </p:cNvPr>
          <p:cNvSpPr txBox="1"/>
          <p:nvPr/>
        </p:nvSpPr>
        <p:spPr>
          <a:xfrm>
            <a:off x="1865994" y="5136928"/>
            <a:ext cx="6408738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对角线互相垂直的平行四边形是菱形</a:t>
            </a:r>
            <a:r>
              <a:rPr lang="en-US" altLang="zh-CN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25821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F6F7A792-64A9-465B-A2CF-D93E7D149A3B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32877B06-9BC8-468C-B612-4EE77D3685B3}"/>
              </a:ext>
            </a:extLst>
          </p:cNvPr>
          <p:cNvGrpSpPr/>
          <p:nvPr/>
        </p:nvGrpSpPr>
        <p:grpSpPr>
          <a:xfrm>
            <a:off x="384995" y="287264"/>
            <a:ext cx="8092254" cy="867784"/>
            <a:chOff x="689982" y="329834"/>
            <a:chExt cx="8092254" cy="867784"/>
          </a:xfrm>
        </p:grpSpPr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3AAAA2D8-56D9-462A-8D58-02F53CC8AF9E}"/>
                </a:ext>
              </a:extLst>
            </p:cNvPr>
            <p:cNvSpPr txBox="1"/>
            <p:nvPr>
              <p:custDataLst>
                <p:tags r:id="rId1"/>
              </p:custDataLst>
            </p:nvPr>
          </p:nvSpPr>
          <p:spPr>
            <a:xfrm>
              <a:off x="2383883" y="563671"/>
              <a:ext cx="63983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对角线互相垂直的平行四边形是菱形</a:t>
              </a:r>
              <a:endPara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id="{78874F54-ED00-4E37-9136-AB591221D079}"/>
                </a:ext>
              </a:extLst>
            </p:cNvPr>
            <p:cNvGrpSpPr/>
            <p:nvPr/>
          </p:nvGrpSpPr>
          <p:grpSpPr>
            <a:xfrm>
              <a:off x="689982" y="329834"/>
              <a:ext cx="1491125" cy="867784"/>
              <a:chOff x="4900280" y="1671104"/>
              <a:chExt cx="1491125" cy="867784"/>
            </a:xfrm>
          </p:grpSpPr>
          <p:sp>
            <p:nvSpPr>
              <p:cNvPr id="31" name="矩形: 圆角 30">
                <a:extLst>
                  <a:ext uri="{FF2B5EF4-FFF2-40B4-BE49-F238E27FC236}">
                    <a16:creationId xmlns:a16="http://schemas.microsoft.com/office/drawing/2014/main" id="{DC327A9F-81EB-4BA2-A4BF-3CCF48E6C9D4}"/>
                  </a:ext>
                </a:extLst>
              </p:cNvPr>
              <p:cNvSpPr/>
              <p:nvPr/>
            </p:nvSpPr>
            <p:spPr>
              <a:xfrm>
                <a:off x="5400881" y="1904941"/>
                <a:ext cx="980398" cy="450233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2" name="文本框 38">
                <a:extLst>
                  <a:ext uri="{FF2B5EF4-FFF2-40B4-BE49-F238E27FC236}">
                    <a16:creationId xmlns:a16="http://schemas.microsoft.com/office/drawing/2014/main" id="{0823DCF5-CFD9-4389-8D20-26308536CAA6}"/>
                  </a:ext>
                </a:extLst>
              </p:cNvPr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5768064" y="1935718"/>
                <a:ext cx="62334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01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pic>
            <p:nvPicPr>
              <p:cNvPr id="33" name="图片 32">
                <a:extLst>
                  <a:ext uri="{FF2B5EF4-FFF2-40B4-BE49-F238E27FC236}">
                    <a16:creationId xmlns:a16="http://schemas.microsoft.com/office/drawing/2014/main" id="{4DD17359-D97E-4D0A-9826-C5E8373D9B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4900280" y="1671104"/>
                <a:ext cx="867784" cy="867784"/>
              </a:xfrm>
              <a:prstGeom prst="rect">
                <a:avLst/>
              </a:prstGeom>
            </p:spPr>
          </p:pic>
        </p:grp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57F66F6E-67BD-4AD9-9073-B5FBBC8E4C7B}"/>
              </a:ext>
            </a:extLst>
          </p:cNvPr>
          <p:cNvGrpSpPr/>
          <p:nvPr/>
        </p:nvGrpSpPr>
        <p:grpSpPr>
          <a:xfrm>
            <a:off x="7182644" y="2310420"/>
            <a:ext cx="3881437" cy="2563812"/>
            <a:chOff x="1020" y="845"/>
            <a:chExt cx="2223" cy="1376"/>
          </a:xfrm>
        </p:grpSpPr>
        <p:sp>
          <p:nvSpPr>
            <p:cNvPr id="10" name="直接连接符 9">
              <a:extLst>
                <a:ext uri="{FF2B5EF4-FFF2-40B4-BE49-F238E27FC236}">
                  <a16:creationId xmlns:a16="http://schemas.microsoft.com/office/drawing/2014/main" id="{FF62F3AF-799B-4BFE-B900-2465A9EBA157}"/>
                </a:ext>
              </a:extLst>
            </p:cNvPr>
            <p:cNvSpPr/>
            <p:nvPr/>
          </p:nvSpPr>
          <p:spPr>
            <a:xfrm>
              <a:off x="1202" y="1525"/>
              <a:ext cx="1633" cy="0"/>
            </a:xfrm>
            <a:prstGeom prst="line">
              <a:avLst/>
            </a:prstGeom>
            <a:ln w="2794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直接连接符 10">
              <a:extLst>
                <a:ext uri="{FF2B5EF4-FFF2-40B4-BE49-F238E27FC236}">
                  <a16:creationId xmlns:a16="http://schemas.microsoft.com/office/drawing/2014/main" id="{5817F7EB-135B-49BA-AEC2-A6D6C6C55EDE}"/>
                </a:ext>
              </a:extLst>
            </p:cNvPr>
            <p:cNvSpPr/>
            <p:nvPr/>
          </p:nvSpPr>
          <p:spPr>
            <a:xfrm>
              <a:off x="2018" y="1071"/>
              <a:ext cx="0" cy="862"/>
            </a:xfrm>
            <a:prstGeom prst="line">
              <a:avLst/>
            </a:prstGeom>
            <a:ln w="2794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直接连接符 11">
              <a:extLst>
                <a:ext uri="{FF2B5EF4-FFF2-40B4-BE49-F238E27FC236}">
                  <a16:creationId xmlns:a16="http://schemas.microsoft.com/office/drawing/2014/main" id="{DBF8AD98-83E9-4B91-AC0E-ACD364DA7C24}"/>
                </a:ext>
              </a:extLst>
            </p:cNvPr>
            <p:cNvSpPr/>
            <p:nvPr/>
          </p:nvSpPr>
          <p:spPr>
            <a:xfrm flipH="1">
              <a:off x="1202" y="1071"/>
              <a:ext cx="816" cy="454"/>
            </a:xfrm>
            <a:prstGeom prst="line">
              <a:avLst/>
            </a:prstGeom>
            <a:ln w="2794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直接连接符 12">
              <a:extLst>
                <a:ext uri="{FF2B5EF4-FFF2-40B4-BE49-F238E27FC236}">
                  <a16:creationId xmlns:a16="http://schemas.microsoft.com/office/drawing/2014/main" id="{5E6F806B-B19E-46AB-9BF1-AFD883335B45}"/>
                </a:ext>
              </a:extLst>
            </p:cNvPr>
            <p:cNvSpPr/>
            <p:nvPr/>
          </p:nvSpPr>
          <p:spPr>
            <a:xfrm>
              <a:off x="1202" y="1525"/>
              <a:ext cx="816" cy="408"/>
            </a:xfrm>
            <a:prstGeom prst="line">
              <a:avLst/>
            </a:prstGeom>
            <a:ln w="2794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直接连接符 13">
              <a:extLst>
                <a:ext uri="{FF2B5EF4-FFF2-40B4-BE49-F238E27FC236}">
                  <a16:creationId xmlns:a16="http://schemas.microsoft.com/office/drawing/2014/main" id="{536C96FB-2E0E-429A-8394-D52529C53DF1}"/>
                </a:ext>
              </a:extLst>
            </p:cNvPr>
            <p:cNvSpPr/>
            <p:nvPr/>
          </p:nvSpPr>
          <p:spPr>
            <a:xfrm>
              <a:off x="2018" y="1071"/>
              <a:ext cx="817" cy="454"/>
            </a:xfrm>
            <a:prstGeom prst="line">
              <a:avLst/>
            </a:prstGeom>
            <a:ln w="2794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直接连接符 14">
              <a:extLst>
                <a:ext uri="{FF2B5EF4-FFF2-40B4-BE49-F238E27FC236}">
                  <a16:creationId xmlns:a16="http://schemas.microsoft.com/office/drawing/2014/main" id="{55FD5241-6E56-421F-BD86-1F6A41EE8EF8}"/>
                </a:ext>
              </a:extLst>
            </p:cNvPr>
            <p:cNvSpPr/>
            <p:nvPr/>
          </p:nvSpPr>
          <p:spPr>
            <a:xfrm flipH="1">
              <a:off x="2018" y="1525"/>
              <a:ext cx="817" cy="408"/>
            </a:xfrm>
            <a:prstGeom prst="line">
              <a:avLst/>
            </a:prstGeom>
            <a:ln w="2794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57B6322C-51D9-4029-A248-325297B9DDF9}"/>
                </a:ext>
              </a:extLst>
            </p:cNvPr>
            <p:cNvSpPr txBox="1"/>
            <p:nvPr/>
          </p:nvSpPr>
          <p:spPr>
            <a:xfrm>
              <a:off x="1927" y="845"/>
              <a:ext cx="454" cy="288"/>
            </a:xfrm>
            <a:prstGeom prst="rect">
              <a:avLst/>
            </a:prstGeom>
            <a:noFill/>
            <a:ln w="27940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6E07C238-89A7-4B0D-8970-1EA4A900F0AA}"/>
                </a:ext>
              </a:extLst>
            </p:cNvPr>
            <p:cNvSpPr txBox="1"/>
            <p:nvPr/>
          </p:nvSpPr>
          <p:spPr>
            <a:xfrm>
              <a:off x="1020" y="1434"/>
              <a:ext cx="408" cy="288"/>
            </a:xfrm>
            <a:prstGeom prst="rect">
              <a:avLst/>
            </a:prstGeom>
            <a:noFill/>
            <a:ln w="27940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</a:t>
              </a: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CB47EFE9-8349-4846-90EA-374410E5A29B}"/>
                </a:ext>
              </a:extLst>
            </p:cNvPr>
            <p:cNvSpPr txBox="1"/>
            <p:nvPr/>
          </p:nvSpPr>
          <p:spPr>
            <a:xfrm>
              <a:off x="1882" y="1933"/>
              <a:ext cx="680" cy="288"/>
            </a:xfrm>
            <a:prstGeom prst="rect">
              <a:avLst/>
            </a:prstGeom>
            <a:noFill/>
            <a:ln w="27940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C</a:t>
              </a:r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BBBF727F-61A8-4E80-9572-2AA2CEF850AB}"/>
                </a:ext>
              </a:extLst>
            </p:cNvPr>
            <p:cNvSpPr txBox="1"/>
            <p:nvPr/>
          </p:nvSpPr>
          <p:spPr>
            <a:xfrm>
              <a:off x="2835" y="1434"/>
              <a:ext cx="40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D</a:t>
              </a: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620D57B5-8FF7-4515-8FD6-AEEF5E25EFBE}"/>
              </a:ext>
            </a:extLst>
          </p:cNvPr>
          <p:cNvGrpSpPr/>
          <p:nvPr/>
        </p:nvGrpSpPr>
        <p:grpSpPr>
          <a:xfrm>
            <a:off x="1582574" y="1739972"/>
            <a:ext cx="3799051" cy="1004158"/>
            <a:chOff x="1224" y="936"/>
            <a:chExt cx="1957" cy="626"/>
          </a:xfrm>
        </p:grpSpPr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4568D6C4-56DA-44CC-9BB1-95706AA04731}"/>
                </a:ext>
              </a:extLst>
            </p:cNvPr>
            <p:cNvSpPr txBox="1"/>
            <p:nvPr/>
          </p:nvSpPr>
          <p:spPr>
            <a:xfrm>
              <a:off x="1224" y="949"/>
              <a:ext cx="1957" cy="2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Tx/>
                <a:buFontTx/>
                <a:buNone/>
                <a:tabLst/>
                <a:defRPr/>
              </a:pPr>
              <a:r>
                <a:rPr kumimoji="0" lang="zh-CN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已知：在                         中，</a:t>
              </a:r>
              <a:r>
                <a:rPr kumimoji="0" lang="en-US" altLang="zh-CN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AC </a:t>
              </a:r>
              <a:r>
                <a:rPr kumimoji="0" lang="en-US" altLang="zh-CN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⊥</a:t>
              </a:r>
              <a:r>
                <a:rPr kumimoji="0" lang="en-US" altLang="zh-CN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 BD</a:t>
              </a:r>
            </a:p>
          </p:txBody>
        </p: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id="{A47FA9F6-0434-4922-9AFC-F5DC0220B543}"/>
                </a:ext>
              </a:extLst>
            </p:cNvPr>
            <p:cNvGrpSpPr/>
            <p:nvPr/>
          </p:nvGrpSpPr>
          <p:grpSpPr>
            <a:xfrm>
              <a:off x="1800" y="936"/>
              <a:ext cx="706" cy="230"/>
              <a:chOff x="4032" y="3721"/>
              <a:chExt cx="706" cy="230"/>
            </a:xfrm>
          </p:grpSpPr>
          <p:sp>
            <p:nvSpPr>
              <p:cNvPr id="27" name="任意多边形 6161">
                <a:extLst>
                  <a:ext uri="{FF2B5EF4-FFF2-40B4-BE49-F238E27FC236}">
                    <a16:creationId xmlns:a16="http://schemas.microsoft.com/office/drawing/2014/main" id="{0A15577E-6153-412B-89BE-885F2D5F55E0}"/>
                  </a:ext>
                </a:extLst>
              </p:cNvPr>
              <p:cNvSpPr/>
              <p:nvPr/>
            </p:nvSpPr>
            <p:spPr>
              <a:xfrm>
                <a:off x="4032" y="3792"/>
                <a:ext cx="240" cy="144"/>
              </a:xfrm>
              <a:custGeom>
                <a:avLst/>
                <a:gdLst/>
                <a:ahLst/>
                <a:cxnLst/>
                <a:rect l="0" t="0" r="0" b="0"/>
                <a:pathLst>
                  <a:path w="240" h="144">
                    <a:moveTo>
                      <a:pt x="0" y="144"/>
                    </a:moveTo>
                    <a:lnTo>
                      <a:pt x="192" y="144"/>
                    </a:lnTo>
                    <a:lnTo>
                      <a:pt x="240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34" name="文本框 33">
                <a:extLst>
                  <a:ext uri="{FF2B5EF4-FFF2-40B4-BE49-F238E27FC236}">
                    <a16:creationId xmlns:a16="http://schemas.microsoft.com/office/drawing/2014/main" id="{D989CC2A-533A-4BA6-B65A-1FEA47B415B8}"/>
                  </a:ext>
                </a:extLst>
              </p:cNvPr>
              <p:cNvSpPr txBox="1"/>
              <p:nvPr/>
            </p:nvSpPr>
            <p:spPr>
              <a:xfrm>
                <a:off x="4224" y="3721"/>
                <a:ext cx="514" cy="2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FFFF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altLang="zh-CN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ABCD</a:t>
                </a:r>
              </a:p>
            </p:txBody>
          </p:sp>
        </p:grp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id="{CDF782A3-0EB0-4CAE-A7E8-6C740E76E3C5}"/>
                </a:ext>
              </a:extLst>
            </p:cNvPr>
            <p:cNvGrpSpPr/>
            <p:nvPr/>
          </p:nvGrpSpPr>
          <p:grpSpPr>
            <a:xfrm>
              <a:off x="1596" y="1320"/>
              <a:ext cx="706" cy="230"/>
              <a:chOff x="4032" y="3721"/>
              <a:chExt cx="706" cy="230"/>
            </a:xfrm>
          </p:grpSpPr>
          <p:sp>
            <p:nvSpPr>
              <p:cNvPr id="25" name="任意多边形 6164">
                <a:extLst>
                  <a:ext uri="{FF2B5EF4-FFF2-40B4-BE49-F238E27FC236}">
                    <a16:creationId xmlns:a16="http://schemas.microsoft.com/office/drawing/2014/main" id="{CDA0AC91-386F-47FC-B5F5-DEBB5666B073}"/>
                  </a:ext>
                </a:extLst>
              </p:cNvPr>
              <p:cNvSpPr/>
              <p:nvPr/>
            </p:nvSpPr>
            <p:spPr>
              <a:xfrm>
                <a:off x="4032" y="3792"/>
                <a:ext cx="240" cy="144"/>
              </a:xfrm>
              <a:custGeom>
                <a:avLst/>
                <a:gdLst/>
                <a:ahLst/>
                <a:cxnLst/>
                <a:rect l="0" t="0" r="0" b="0"/>
                <a:pathLst>
                  <a:path w="240" h="144">
                    <a:moveTo>
                      <a:pt x="0" y="144"/>
                    </a:moveTo>
                    <a:lnTo>
                      <a:pt x="192" y="144"/>
                    </a:lnTo>
                    <a:lnTo>
                      <a:pt x="240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26" name="文本框 25">
                <a:extLst>
                  <a:ext uri="{FF2B5EF4-FFF2-40B4-BE49-F238E27FC236}">
                    <a16:creationId xmlns:a16="http://schemas.microsoft.com/office/drawing/2014/main" id="{B1D0418B-3F10-4C22-BB8F-D26127A14513}"/>
                  </a:ext>
                </a:extLst>
              </p:cNvPr>
              <p:cNvSpPr txBox="1"/>
              <p:nvPr/>
            </p:nvSpPr>
            <p:spPr>
              <a:xfrm>
                <a:off x="4224" y="3721"/>
                <a:ext cx="514" cy="2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FFFF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altLang="zh-CN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ABCD</a:t>
                </a:r>
              </a:p>
            </p:txBody>
          </p:sp>
        </p:grp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7BF94A47-6984-4FD1-957E-B9A52F46D4BB}"/>
                </a:ext>
              </a:extLst>
            </p:cNvPr>
            <p:cNvSpPr txBox="1"/>
            <p:nvPr/>
          </p:nvSpPr>
          <p:spPr>
            <a:xfrm>
              <a:off x="1229" y="1332"/>
              <a:ext cx="1381" cy="2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Tx/>
                <a:buFontTx/>
                <a:buNone/>
                <a:tabLst/>
                <a:defRPr/>
              </a:pPr>
              <a:r>
                <a:rPr kumimoji="0" lang="zh-CN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求证：                     是菱形</a:t>
              </a:r>
            </a:p>
          </p:txBody>
        </p:sp>
      </p:grpSp>
      <p:sp>
        <p:nvSpPr>
          <p:cNvPr id="35" name="文本框 34">
            <a:extLst>
              <a:ext uri="{FF2B5EF4-FFF2-40B4-BE49-F238E27FC236}">
                <a16:creationId xmlns:a16="http://schemas.microsoft.com/office/drawing/2014/main" id="{F99ADBBA-F526-43D4-A20A-AC42F1209054}"/>
              </a:ext>
            </a:extLst>
          </p:cNvPr>
          <p:cNvSpPr txBox="1"/>
          <p:nvPr/>
        </p:nvSpPr>
        <p:spPr>
          <a:xfrm>
            <a:off x="1579563" y="3064462"/>
            <a:ext cx="1219200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证明：</a:t>
            </a:r>
            <a:endParaRPr lang="zh-CN" altLang="en-US" b="1">
              <a:solidFill>
                <a:srgbClr val="00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36" name="任意多边形 6169">
            <a:extLst>
              <a:ext uri="{FF2B5EF4-FFF2-40B4-BE49-F238E27FC236}">
                <a16:creationId xmlns:a16="http://schemas.microsoft.com/office/drawing/2014/main" id="{CD734E3E-C5C6-4EA2-92C4-4B4F186F2DE0}"/>
              </a:ext>
            </a:extLst>
          </p:cNvPr>
          <p:cNvSpPr/>
          <p:nvPr/>
        </p:nvSpPr>
        <p:spPr>
          <a:xfrm>
            <a:off x="2928882" y="4351449"/>
            <a:ext cx="330200" cy="144462"/>
          </a:xfrm>
          <a:custGeom>
            <a:avLst/>
            <a:gdLst/>
            <a:ahLst/>
            <a:cxnLst/>
            <a:rect l="0" t="0" r="0" b="0"/>
            <a:pathLst>
              <a:path w="240" h="144">
                <a:moveTo>
                  <a:pt x="0" y="144"/>
                </a:moveTo>
                <a:lnTo>
                  <a:pt x="192" y="144"/>
                </a:lnTo>
                <a:lnTo>
                  <a:pt x="240" y="0"/>
                </a:lnTo>
                <a:lnTo>
                  <a:pt x="48" y="0"/>
                </a:lnTo>
                <a:lnTo>
                  <a:pt x="0" y="144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5469A410-1EC9-46BE-BF1B-53E06D547330}"/>
              </a:ext>
            </a:extLst>
          </p:cNvPr>
          <p:cNvSpPr txBox="1"/>
          <p:nvPr/>
        </p:nvSpPr>
        <p:spPr>
          <a:xfrm>
            <a:off x="2570163" y="4278033"/>
            <a:ext cx="1905000" cy="30777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1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∴          ABCD</a:t>
            </a:r>
            <a:r>
              <a:rPr lang="zh-CN" altLang="en-US" sz="1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是菱形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A90A5C44-F351-441E-9613-9706AB3A96F6}"/>
              </a:ext>
            </a:extLst>
          </p:cNvPr>
          <p:cNvSpPr txBox="1"/>
          <p:nvPr/>
        </p:nvSpPr>
        <p:spPr>
          <a:xfrm>
            <a:off x="2570163" y="3681276"/>
            <a:ext cx="2514600" cy="30777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1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又</a:t>
            </a:r>
            <a:r>
              <a:rPr lang="en-US" altLang="zh-CN" sz="14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∵</a:t>
            </a:r>
            <a:r>
              <a:rPr lang="en-US" altLang="zh-CN" sz="140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</a:t>
            </a:r>
            <a:r>
              <a:rPr lang="en-US" altLang="zh-CN" sz="14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AC ⊥ BD;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616A37AB-1182-4961-AD8F-475CBC807680}"/>
              </a:ext>
            </a:extLst>
          </p:cNvPr>
          <p:cNvSpPr txBox="1"/>
          <p:nvPr/>
        </p:nvSpPr>
        <p:spPr>
          <a:xfrm>
            <a:off x="2570163" y="3064462"/>
            <a:ext cx="4495800" cy="30777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1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∵</a:t>
            </a:r>
            <a:r>
              <a:rPr lang="zh-CN" altLang="en-US" sz="1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四边形</a:t>
            </a:r>
            <a:r>
              <a:rPr lang="en-US" altLang="zh-CN" sz="1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ABCD</a:t>
            </a:r>
            <a:r>
              <a:rPr lang="zh-CN" altLang="en-US" sz="1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是平行四边形</a:t>
            </a: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32ED838D-4C1E-46B3-A722-E27C5FB28A25}"/>
              </a:ext>
            </a:extLst>
          </p:cNvPr>
          <p:cNvSpPr txBox="1"/>
          <p:nvPr/>
        </p:nvSpPr>
        <p:spPr>
          <a:xfrm>
            <a:off x="2570163" y="3392124"/>
            <a:ext cx="1752600" cy="30777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altLang="zh-CN" sz="14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∴OA=OC</a:t>
            </a: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D82E28E7-CCF0-40D7-9756-FECCAD10BB21}"/>
              </a:ext>
            </a:extLst>
          </p:cNvPr>
          <p:cNvSpPr txBox="1"/>
          <p:nvPr/>
        </p:nvSpPr>
        <p:spPr>
          <a:xfrm>
            <a:off x="2570163" y="3984956"/>
            <a:ext cx="1752600" cy="30777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altLang="zh-CN" sz="14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∴BA=BC</a:t>
            </a: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934D66D9-F5ED-4B12-AB75-A078C3006077}"/>
              </a:ext>
            </a:extLst>
          </p:cNvPr>
          <p:cNvSpPr txBox="1"/>
          <p:nvPr/>
        </p:nvSpPr>
        <p:spPr>
          <a:xfrm>
            <a:off x="1579563" y="4825826"/>
            <a:ext cx="1828800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数学语言</a:t>
            </a: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C492EE3F-F5F9-481F-B3B3-44DB7F3C08D7}"/>
              </a:ext>
            </a:extLst>
          </p:cNvPr>
          <p:cNvSpPr txBox="1"/>
          <p:nvPr/>
        </p:nvSpPr>
        <p:spPr>
          <a:xfrm>
            <a:off x="2570163" y="4840287"/>
            <a:ext cx="6553200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∵</a:t>
            </a: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四边形</a:t>
            </a: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ABCD</a:t>
            </a: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是平行四边形</a:t>
            </a: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; AC ⊥ BD;</a:t>
            </a:r>
          </a:p>
        </p:txBody>
      </p:sp>
      <p:grpSp>
        <p:nvGrpSpPr>
          <p:cNvPr id="44" name="组合 43">
            <a:extLst>
              <a:ext uri="{FF2B5EF4-FFF2-40B4-BE49-F238E27FC236}">
                <a16:creationId xmlns:a16="http://schemas.microsoft.com/office/drawing/2014/main" id="{DAA643B3-B9F0-4542-9836-562C78B57D3D}"/>
              </a:ext>
            </a:extLst>
          </p:cNvPr>
          <p:cNvGrpSpPr/>
          <p:nvPr/>
        </p:nvGrpSpPr>
        <p:grpSpPr>
          <a:xfrm>
            <a:off x="2568520" y="5359400"/>
            <a:ext cx="5334000" cy="369888"/>
            <a:chOff x="789" y="3762"/>
            <a:chExt cx="2400" cy="233"/>
          </a:xfrm>
        </p:grpSpPr>
        <p:sp>
          <p:nvSpPr>
            <p:cNvPr id="45" name="任意多边形 6178">
              <a:extLst>
                <a:ext uri="{FF2B5EF4-FFF2-40B4-BE49-F238E27FC236}">
                  <a16:creationId xmlns:a16="http://schemas.microsoft.com/office/drawing/2014/main" id="{35145746-54C2-40A5-AFE9-16EBBBABC1A5}"/>
                </a:ext>
              </a:extLst>
            </p:cNvPr>
            <p:cNvSpPr/>
            <p:nvPr/>
          </p:nvSpPr>
          <p:spPr>
            <a:xfrm>
              <a:off x="960" y="3840"/>
              <a:ext cx="240" cy="96"/>
            </a:xfrm>
            <a:custGeom>
              <a:avLst/>
              <a:gdLst/>
              <a:ahLst/>
              <a:cxnLst/>
              <a:rect l="0" t="0" r="0" b="0"/>
              <a:pathLst>
                <a:path w="240" h="144">
                  <a:moveTo>
                    <a:pt x="0" y="144"/>
                  </a:moveTo>
                  <a:lnTo>
                    <a:pt x="192" y="144"/>
                  </a:lnTo>
                  <a:lnTo>
                    <a:pt x="240" y="0"/>
                  </a:lnTo>
                  <a:lnTo>
                    <a:pt x="48" y="0"/>
                  </a:lnTo>
                  <a:lnTo>
                    <a:pt x="0" y="144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id="{E122919E-17DA-42EA-8088-5AB0F698192E}"/>
                </a:ext>
              </a:extLst>
            </p:cNvPr>
            <p:cNvSpPr txBox="1"/>
            <p:nvPr/>
          </p:nvSpPr>
          <p:spPr>
            <a:xfrm>
              <a:off x="789" y="3762"/>
              <a:ext cx="2400" cy="23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1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∴              </a:t>
              </a:r>
              <a:r>
                <a:rPr kumimoji="0" lang="en-US" altLang="zh-CN" b="1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ABCD</a:t>
              </a:r>
              <a:r>
                <a:rPr kumimoji="0" lang="zh-CN" altLang="en-US" b="1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是菱形</a:t>
              </a:r>
            </a:p>
          </p:txBody>
        </p:sp>
      </p:grpSp>
      <p:sp>
        <p:nvSpPr>
          <p:cNvPr id="47" name="文本框 46">
            <a:extLst>
              <a:ext uri="{FF2B5EF4-FFF2-40B4-BE49-F238E27FC236}">
                <a16:creationId xmlns:a16="http://schemas.microsoft.com/office/drawing/2014/main" id="{77F2E04E-77F0-4B51-AECA-DD6A01BCF2A6}"/>
              </a:ext>
            </a:extLst>
          </p:cNvPr>
          <p:cNvSpPr txBox="1"/>
          <p:nvPr/>
        </p:nvSpPr>
        <p:spPr>
          <a:xfrm>
            <a:off x="8982466" y="3177584"/>
            <a:ext cx="36036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42174470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F6F7A792-64A9-465B-A2CF-D93E7D149A3B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32877B06-9BC8-468C-B612-4EE77D3685B3}"/>
              </a:ext>
            </a:extLst>
          </p:cNvPr>
          <p:cNvGrpSpPr/>
          <p:nvPr/>
        </p:nvGrpSpPr>
        <p:grpSpPr>
          <a:xfrm>
            <a:off x="384995" y="287264"/>
            <a:ext cx="5445124" cy="867784"/>
            <a:chOff x="689982" y="329834"/>
            <a:chExt cx="5445124" cy="867784"/>
          </a:xfrm>
        </p:grpSpPr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3AAAA2D8-56D9-462A-8D58-02F53CC8AF9E}"/>
                </a:ext>
              </a:extLst>
            </p:cNvPr>
            <p:cNvSpPr txBox="1"/>
            <p:nvPr>
              <p:custDataLst>
                <p:tags r:id="rId1"/>
              </p:custDataLst>
            </p:nvPr>
          </p:nvSpPr>
          <p:spPr>
            <a:xfrm>
              <a:off x="2383884" y="563671"/>
              <a:ext cx="3751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画一画</a:t>
              </a:r>
            </a:p>
          </p:txBody>
        </p:sp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id="{78874F54-ED00-4E37-9136-AB591221D079}"/>
                </a:ext>
              </a:extLst>
            </p:cNvPr>
            <p:cNvGrpSpPr/>
            <p:nvPr/>
          </p:nvGrpSpPr>
          <p:grpSpPr>
            <a:xfrm>
              <a:off x="689982" y="329834"/>
              <a:ext cx="1491125" cy="867784"/>
              <a:chOff x="4900280" y="1671104"/>
              <a:chExt cx="1491125" cy="867784"/>
            </a:xfrm>
          </p:grpSpPr>
          <p:sp>
            <p:nvSpPr>
              <p:cNvPr id="31" name="矩形: 圆角 30">
                <a:extLst>
                  <a:ext uri="{FF2B5EF4-FFF2-40B4-BE49-F238E27FC236}">
                    <a16:creationId xmlns:a16="http://schemas.microsoft.com/office/drawing/2014/main" id="{DC327A9F-81EB-4BA2-A4BF-3CCF48E6C9D4}"/>
                  </a:ext>
                </a:extLst>
              </p:cNvPr>
              <p:cNvSpPr/>
              <p:nvPr/>
            </p:nvSpPr>
            <p:spPr>
              <a:xfrm>
                <a:off x="5400881" y="1904941"/>
                <a:ext cx="980398" cy="450233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2" name="文本框 38">
                <a:extLst>
                  <a:ext uri="{FF2B5EF4-FFF2-40B4-BE49-F238E27FC236}">
                    <a16:creationId xmlns:a16="http://schemas.microsoft.com/office/drawing/2014/main" id="{0823DCF5-CFD9-4389-8D20-26308536CAA6}"/>
                  </a:ext>
                </a:extLst>
              </p:cNvPr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5768064" y="1935718"/>
                <a:ext cx="62334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01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pic>
            <p:nvPicPr>
              <p:cNvPr id="33" name="图片 32">
                <a:extLst>
                  <a:ext uri="{FF2B5EF4-FFF2-40B4-BE49-F238E27FC236}">
                    <a16:creationId xmlns:a16="http://schemas.microsoft.com/office/drawing/2014/main" id="{4DD17359-D97E-4D0A-9826-C5E8373D9B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4900280" y="1671104"/>
                <a:ext cx="867784" cy="867784"/>
              </a:xfrm>
              <a:prstGeom prst="rect">
                <a:avLst/>
              </a:prstGeom>
            </p:spPr>
          </p:pic>
        </p:grpSp>
      </p:grpSp>
      <p:sp>
        <p:nvSpPr>
          <p:cNvPr id="9" name="文本框 8">
            <a:extLst>
              <a:ext uri="{FF2B5EF4-FFF2-40B4-BE49-F238E27FC236}">
                <a16:creationId xmlns:a16="http://schemas.microsoft.com/office/drawing/2014/main" id="{C4AE3520-EB12-48F9-9072-D23584498EF2}"/>
              </a:ext>
            </a:extLst>
          </p:cNvPr>
          <p:cNvSpPr txBox="1"/>
          <p:nvPr/>
        </p:nvSpPr>
        <p:spPr>
          <a:xfrm>
            <a:off x="1627187" y="1536299"/>
            <a:ext cx="8936037" cy="8796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zh-CN" altLang="en-US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先画两条等长的线段</a:t>
            </a:r>
            <a:r>
              <a:rPr lang="en-US" altLang="zh-CN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AB</a:t>
            </a:r>
            <a:r>
              <a:rPr lang="zh-CN" altLang="en-US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、</a:t>
            </a:r>
            <a:r>
              <a:rPr lang="en-US" altLang="zh-CN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AD</a:t>
            </a:r>
            <a:r>
              <a:rPr lang="zh-CN" altLang="en-US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，然后分别以</a:t>
            </a:r>
            <a:r>
              <a:rPr lang="en-US" altLang="zh-CN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</a:t>
            </a:r>
            <a:r>
              <a:rPr lang="zh-CN" altLang="en-US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、</a:t>
            </a:r>
            <a:r>
              <a:rPr lang="en-US" altLang="zh-CN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D</a:t>
            </a:r>
            <a:r>
              <a:rPr lang="zh-CN" altLang="en-US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为圆心，</a:t>
            </a:r>
            <a:r>
              <a:rPr lang="en-US" altLang="zh-CN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AB</a:t>
            </a:r>
            <a:r>
              <a:rPr lang="zh-CN" altLang="en-US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为半径画弧，得到两弧的交点</a:t>
            </a:r>
            <a:r>
              <a:rPr lang="en-US" altLang="zh-CN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C</a:t>
            </a:r>
            <a:r>
              <a:rPr lang="zh-CN" altLang="en-US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，连接</a:t>
            </a:r>
            <a:r>
              <a:rPr lang="en-US" altLang="zh-CN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BC</a:t>
            </a:r>
            <a:r>
              <a:rPr lang="zh-CN" altLang="en-US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、</a:t>
            </a:r>
            <a:r>
              <a:rPr lang="en-US" altLang="zh-CN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CD</a:t>
            </a:r>
            <a:r>
              <a:rPr lang="zh-CN" altLang="en-US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，就得到了一个四边形，猜一猜，这是什么四边形？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E7F91CF-3CB7-4786-9646-A57788A81D5F}"/>
              </a:ext>
            </a:extLst>
          </p:cNvPr>
          <p:cNvSpPr txBox="1"/>
          <p:nvPr/>
        </p:nvSpPr>
        <p:spPr>
          <a:xfrm>
            <a:off x="1627188" y="2557811"/>
            <a:ext cx="8064500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根据画图，你能得到还有什么方法能判定一个四边形是菱形吗？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AD64D67F-7BB7-4BAC-A755-0BAA60724068}"/>
              </a:ext>
            </a:extLst>
          </p:cNvPr>
          <p:cNvSpPr txBox="1"/>
          <p:nvPr/>
        </p:nvSpPr>
        <p:spPr>
          <a:xfrm>
            <a:off x="1627188" y="3530748"/>
            <a:ext cx="3916362" cy="400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有四条边相等的四边形是菱形。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1023B8D2-8F25-4AE9-B2DC-2010D0B5C347}"/>
              </a:ext>
            </a:extLst>
          </p:cNvPr>
          <p:cNvSpPr txBox="1"/>
          <p:nvPr/>
        </p:nvSpPr>
        <p:spPr>
          <a:xfrm>
            <a:off x="1627188" y="4299227"/>
            <a:ext cx="1160462" cy="33855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数学语言</a:t>
            </a:r>
            <a:r>
              <a:rPr lang="en-US" altLang="zh-CN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:</a:t>
            </a: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5AE2E14D-1325-4467-9EB0-834516BB23C0}"/>
              </a:ext>
            </a:extLst>
          </p:cNvPr>
          <p:cNvGrpSpPr/>
          <p:nvPr/>
        </p:nvGrpSpPr>
        <p:grpSpPr>
          <a:xfrm>
            <a:off x="7348538" y="3605112"/>
            <a:ext cx="3529012" cy="2065338"/>
            <a:chOff x="1020" y="845"/>
            <a:chExt cx="2223" cy="1301"/>
          </a:xfrm>
        </p:grpSpPr>
        <p:sp>
          <p:nvSpPr>
            <p:cNvPr id="14" name="直接连接符 13">
              <a:extLst>
                <a:ext uri="{FF2B5EF4-FFF2-40B4-BE49-F238E27FC236}">
                  <a16:creationId xmlns:a16="http://schemas.microsoft.com/office/drawing/2014/main" id="{6378F27B-1A8D-4F43-B60D-BAEAF522CE3A}"/>
                </a:ext>
              </a:extLst>
            </p:cNvPr>
            <p:cNvSpPr/>
            <p:nvPr/>
          </p:nvSpPr>
          <p:spPr>
            <a:xfrm>
              <a:off x="1202" y="1525"/>
              <a:ext cx="1633" cy="0"/>
            </a:xfrm>
            <a:prstGeom prst="line">
              <a:avLst/>
            </a:prstGeom>
            <a:ln w="2794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直接连接符 14">
              <a:extLst>
                <a:ext uri="{FF2B5EF4-FFF2-40B4-BE49-F238E27FC236}">
                  <a16:creationId xmlns:a16="http://schemas.microsoft.com/office/drawing/2014/main" id="{D1A14EB4-728A-439D-9805-56DFCDCF44E2}"/>
                </a:ext>
              </a:extLst>
            </p:cNvPr>
            <p:cNvSpPr/>
            <p:nvPr/>
          </p:nvSpPr>
          <p:spPr>
            <a:xfrm>
              <a:off x="2018" y="1071"/>
              <a:ext cx="0" cy="862"/>
            </a:xfrm>
            <a:prstGeom prst="line">
              <a:avLst/>
            </a:prstGeom>
            <a:ln w="2794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直接连接符 15">
              <a:extLst>
                <a:ext uri="{FF2B5EF4-FFF2-40B4-BE49-F238E27FC236}">
                  <a16:creationId xmlns:a16="http://schemas.microsoft.com/office/drawing/2014/main" id="{D1416D73-1981-475C-9AB7-6590A6983C2C}"/>
                </a:ext>
              </a:extLst>
            </p:cNvPr>
            <p:cNvSpPr/>
            <p:nvPr/>
          </p:nvSpPr>
          <p:spPr>
            <a:xfrm flipH="1">
              <a:off x="1202" y="1071"/>
              <a:ext cx="816" cy="454"/>
            </a:xfrm>
            <a:prstGeom prst="line">
              <a:avLst/>
            </a:prstGeom>
            <a:ln w="2794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直接连接符 16">
              <a:extLst>
                <a:ext uri="{FF2B5EF4-FFF2-40B4-BE49-F238E27FC236}">
                  <a16:creationId xmlns:a16="http://schemas.microsoft.com/office/drawing/2014/main" id="{66F501CA-38E3-41DE-BCA9-7359C670C724}"/>
                </a:ext>
              </a:extLst>
            </p:cNvPr>
            <p:cNvSpPr/>
            <p:nvPr/>
          </p:nvSpPr>
          <p:spPr>
            <a:xfrm>
              <a:off x="1202" y="1525"/>
              <a:ext cx="816" cy="408"/>
            </a:xfrm>
            <a:prstGeom prst="line">
              <a:avLst/>
            </a:prstGeom>
            <a:ln w="2794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直接连接符 17">
              <a:extLst>
                <a:ext uri="{FF2B5EF4-FFF2-40B4-BE49-F238E27FC236}">
                  <a16:creationId xmlns:a16="http://schemas.microsoft.com/office/drawing/2014/main" id="{C5919202-AD44-42EF-92A6-2006A1B2AB07}"/>
                </a:ext>
              </a:extLst>
            </p:cNvPr>
            <p:cNvSpPr/>
            <p:nvPr/>
          </p:nvSpPr>
          <p:spPr>
            <a:xfrm>
              <a:off x="2018" y="1071"/>
              <a:ext cx="817" cy="454"/>
            </a:xfrm>
            <a:prstGeom prst="line">
              <a:avLst/>
            </a:prstGeom>
            <a:ln w="2794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直接连接符 18">
              <a:extLst>
                <a:ext uri="{FF2B5EF4-FFF2-40B4-BE49-F238E27FC236}">
                  <a16:creationId xmlns:a16="http://schemas.microsoft.com/office/drawing/2014/main" id="{33816977-69C0-4C7A-95F6-822359AE0462}"/>
                </a:ext>
              </a:extLst>
            </p:cNvPr>
            <p:cNvSpPr/>
            <p:nvPr/>
          </p:nvSpPr>
          <p:spPr>
            <a:xfrm flipH="1">
              <a:off x="2018" y="1525"/>
              <a:ext cx="817" cy="408"/>
            </a:xfrm>
            <a:prstGeom prst="line">
              <a:avLst/>
            </a:prstGeom>
            <a:ln w="2794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054EF13B-6C6B-41AE-B23E-2C125CF72EB8}"/>
                </a:ext>
              </a:extLst>
            </p:cNvPr>
            <p:cNvSpPr txBox="1"/>
            <p:nvPr/>
          </p:nvSpPr>
          <p:spPr>
            <a:xfrm>
              <a:off x="1927" y="845"/>
              <a:ext cx="454" cy="213"/>
            </a:xfrm>
            <a:prstGeom prst="rect">
              <a:avLst/>
            </a:prstGeom>
            <a:noFill/>
            <a:ln w="27940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CF72ED5B-D893-4335-9C8F-4D987F848C4E}"/>
                </a:ext>
              </a:extLst>
            </p:cNvPr>
            <p:cNvSpPr txBox="1"/>
            <p:nvPr/>
          </p:nvSpPr>
          <p:spPr>
            <a:xfrm>
              <a:off x="1020" y="1434"/>
              <a:ext cx="408" cy="213"/>
            </a:xfrm>
            <a:prstGeom prst="rect">
              <a:avLst/>
            </a:prstGeom>
            <a:noFill/>
            <a:ln w="27940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</a:t>
              </a:r>
            </a:p>
          </p:txBody>
        </p: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F248163A-1EF8-45ED-941F-D603523B0AE9}"/>
                </a:ext>
              </a:extLst>
            </p:cNvPr>
            <p:cNvSpPr txBox="1"/>
            <p:nvPr/>
          </p:nvSpPr>
          <p:spPr>
            <a:xfrm>
              <a:off x="1882" y="1933"/>
              <a:ext cx="680" cy="213"/>
            </a:xfrm>
            <a:prstGeom prst="rect">
              <a:avLst/>
            </a:prstGeom>
            <a:noFill/>
            <a:ln w="27940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C</a:t>
              </a:r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61A56719-F64A-4CE6-AA15-00DCFB0BDBF9}"/>
                </a:ext>
              </a:extLst>
            </p:cNvPr>
            <p:cNvSpPr txBox="1"/>
            <p:nvPr/>
          </p:nvSpPr>
          <p:spPr>
            <a:xfrm>
              <a:off x="2835" y="1434"/>
              <a:ext cx="408" cy="21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D</a:t>
              </a:r>
            </a:p>
          </p:txBody>
        </p:sp>
      </p:grpSp>
      <p:sp>
        <p:nvSpPr>
          <p:cNvPr id="24" name="文本框 23">
            <a:extLst>
              <a:ext uri="{FF2B5EF4-FFF2-40B4-BE49-F238E27FC236}">
                <a16:creationId xmlns:a16="http://schemas.microsoft.com/office/drawing/2014/main" id="{189FD9B0-30E7-4261-B40B-8B1B6447D453}"/>
              </a:ext>
            </a:extLst>
          </p:cNvPr>
          <p:cNvSpPr txBox="1"/>
          <p:nvPr/>
        </p:nvSpPr>
        <p:spPr>
          <a:xfrm>
            <a:off x="8897938" y="4613175"/>
            <a:ext cx="360362" cy="33855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160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O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12275229-2C64-4DF1-B47B-13FD390D026C}"/>
              </a:ext>
            </a:extLst>
          </p:cNvPr>
          <p:cNvSpPr txBox="1"/>
          <p:nvPr/>
        </p:nvSpPr>
        <p:spPr>
          <a:xfrm>
            <a:off x="2659107" y="4299227"/>
            <a:ext cx="2590802" cy="120032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∵</a:t>
            </a: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在四边形</a:t>
            </a: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ABCD</a:t>
            </a: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中</a:t>
            </a: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,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    AB=BC=CD=DA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∴</a:t>
            </a: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四边形</a:t>
            </a: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ABCD</a:t>
            </a: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是菱形</a:t>
            </a: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20268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F6F7A792-64A9-465B-A2CF-D93E7D149A3B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32877B06-9BC8-468C-B612-4EE77D3685B3}"/>
              </a:ext>
            </a:extLst>
          </p:cNvPr>
          <p:cNvGrpSpPr/>
          <p:nvPr/>
        </p:nvGrpSpPr>
        <p:grpSpPr>
          <a:xfrm>
            <a:off x="384995" y="287264"/>
            <a:ext cx="5445124" cy="867784"/>
            <a:chOff x="689982" y="329834"/>
            <a:chExt cx="5445124" cy="867784"/>
          </a:xfrm>
        </p:grpSpPr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3AAAA2D8-56D9-462A-8D58-02F53CC8AF9E}"/>
                </a:ext>
              </a:extLst>
            </p:cNvPr>
            <p:cNvSpPr txBox="1"/>
            <p:nvPr>
              <p:custDataLst>
                <p:tags r:id="rId1"/>
              </p:custDataLst>
            </p:nvPr>
          </p:nvSpPr>
          <p:spPr>
            <a:xfrm>
              <a:off x="2383884" y="563671"/>
              <a:ext cx="3751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归纳</a:t>
              </a:r>
            </a:p>
          </p:txBody>
        </p:sp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id="{78874F54-ED00-4E37-9136-AB591221D079}"/>
                </a:ext>
              </a:extLst>
            </p:cNvPr>
            <p:cNvGrpSpPr/>
            <p:nvPr/>
          </p:nvGrpSpPr>
          <p:grpSpPr>
            <a:xfrm>
              <a:off x="689982" y="329834"/>
              <a:ext cx="1491125" cy="867784"/>
              <a:chOff x="4900280" y="1671104"/>
              <a:chExt cx="1491125" cy="867784"/>
            </a:xfrm>
          </p:grpSpPr>
          <p:sp>
            <p:nvSpPr>
              <p:cNvPr id="31" name="矩形: 圆角 30">
                <a:extLst>
                  <a:ext uri="{FF2B5EF4-FFF2-40B4-BE49-F238E27FC236}">
                    <a16:creationId xmlns:a16="http://schemas.microsoft.com/office/drawing/2014/main" id="{DC327A9F-81EB-4BA2-A4BF-3CCF48E6C9D4}"/>
                  </a:ext>
                </a:extLst>
              </p:cNvPr>
              <p:cNvSpPr/>
              <p:nvPr/>
            </p:nvSpPr>
            <p:spPr>
              <a:xfrm>
                <a:off x="5400881" y="1904941"/>
                <a:ext cx="980398" cy="450233"/>
              </a:xfrm>
              <a:prstGeom prst="round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2" name="文本框 38">
                <a:extLst>
                  <a:ext uri="{FF2B5EF4-FFF2-40B4-BE49-F238E27FC236}">
                    <a16:creationId xmlns:a16="http://schemas.microsoft.com/office/drawing/2014/main" id="{0823DCF5-CFD9-4389-8D20-26308536CAA6}"/>
                  </a:ext>
                </a:extLst>
              </p:cNvPr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5768064" y="1935718"/>
                <a:ext cx="62334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01</a:t>
                </a:r>
                <a:endPara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pic>
            <p:nvPicPr>
              <p:cNvPr id="33" name="图片 32">
                <a:extLst>
                  <a:ext uri="{FF2B5EF4-FFF2-40B4-BE49-F238E27FC236}">
                    <a16:creationId xmlns:a16="http://schemas.microsoft.com/office/drawing/2014/main" id="{4DD17359-D97E-4D0A-9826-C5E8373D9B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4900280" y="1671104"/>
                <a:ext cx="867784" cy="867784"/>
              </a:xfrm>
              <a:prstGeom prst="rect">
                <a:avLst/>
              </a:prstGeom>
            </p:spPr>
          </p:pic>
        </p:grpSp>
      </p:grpSp>
      <p:sp>
        <p:nvSpPr>
          <p:cNvPr id="9" name="文本框 8">
            <a:extLst>
              <a:ext uri="{FF2B5EF4-FFF2-40B4-BE49-F238E27FC236}">
                <a16:creationId xmlns:a16="http://schemas.microsoft.com/office/drawing/2014/main" id="{A8E0A0FB-F4BB-4245-9CB4-854BEB15673C}"/>
              </a:ext>
            </a:extLst>
          </p:cNvPr>
          <p:cNvSpPr txBox="1"/>
          <p:nvPr/>
        </p:nvSpPr>
        <p:spPr>
          <a:xfrm>
            <a:off x="1628775" y="1931988"/>
            <a:ext cx="5545138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菱形常用的判定方法：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EAD6971C-943D-4717-9EF3-AE75E64A0166}"/>
              </a:ext>
            </a:extLst>
          </p:cNvPr>
          <p:cNvSpPr/>
          <p:nvPr/>
        </p:nvSpPr>
        <p:spPr>
          <a:xfrm>
            <a:off x="2168525" y="2935437"/>
            <a:ext cx="5737225" cy="24674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457200" indent="-4572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有一组</a:t>
            </a:r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邻边相等</a:t>
            </a: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</a:t>
            </a:r>
            <a:r>
              <a:rPr lang="zh-CN" altLang="en-US" sz="2000" b="1" u="sng" dirty="0">
                <a:solidFill>
                  <a:srgbClr val="3333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平行四边形</a:t>
            </a: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叫做菱形</a:t>
            </a:r>
            <a:r>
              <a:rPr lang="en-US" altLang="zh-CN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.</a:t>
            </a:r>
          </a:p>
          <a:p>
            <a:pPr marL="457200" indent="-4572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对角线</a:t>
            </a: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互相</a:t>
            </a:r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垂直</a:t>
            </a: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</a:t>
            </a:r>
            <a:r>
              <a:rPr lang="zh-CN" altLang="en-US" sz="2000" b="1" u="sng" dirty="0">
                <a:solidFill>
                  <a:srgbClr val="3333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平行四边形</a:t>
            </a: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是菱形</a:t>
            </a:r>
            <a:r>
              <a:rPr lang="en-US" altLang="zh-CN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.</a:t>
            </a:r>
          </a:p>
          <a:p>
            <a:pPr marL="457200" indent="-4572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对角线</a:t>
            </a: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互相</a:t>
            </a:r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垂直平分</a:t>
            </a: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</a:t>
            </a:r>
            <a:r>
              <a:rPr lang="zh-CN" altLang="en-US" sz="2000" b="1" u="sng" dirty="0">
                <a:solidFill>
                  <a:srgbClr val="3333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四边形</a:t>
            </a: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是菱形</a:t>
            </a:r>
            <a:r>
              <a:rPr lang="en-US" altLang="zh-CN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.</a:t>
            </a:r>
          </a:p>
          <a:p>
            <a:pPr marL="457200" indent="-4572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有</a:t>
            </a:r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四条边相等</a:t>
            </a: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</a:t>
            </a:r>
            <a:r>
              <a:rPr lang="zh-CN" altLang="en-US" sz="2000" b="1" u="sng" dirty="0">
                <a:solidFill>
                  <a:srgbClr val="3333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四边形</a:t>
            </a:r>
            <a:r>
              <a:rPr lang="zh-CN" altLang="en-US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是菱形</a:t>
            </a:r>
            <a:r>
              <a:rPr lang="en-US" altLang="zh-CN" sz="2000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98947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6">
            <a:extLst>
              <a:ext uri="{FF2B5EF4-FFF2-40B4-BE49-F238E27FC236}">
                <a16:creationId xmlns:a16="http://schemas.microsoft.com/office/drawing/2014/main" id="{00261013-CCFC-485F-B6B4-F18CDA4CD3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2" r="3458" b="3651"/>
          <a:stretch>
            <a:fillRect/>
          </a:stretch>
        </p:blipFill>
        <p:spPr bwMode="auto">
          <a:xfrm>
            <a:off x="0" y="-401638"/>
            <a:ext cx="12192000" cy="725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矩形: 圆角 40">
            <a:extLst>
              <a:ext uri="{FF2B5EF4-FFF2-40B4-BE49-F238E27FC236}">
                <a16:creationId xmlns:a16="http://schemas.microsoft.com/office/drawing/2014/main" id="{4B08FA42-1E80-4C76-AD6D-30573B2DEAB7}"/>
              </a:ext>
            </a:extLst>
          </p:cNvPr>
          <p:cNvSpPr/>
          <p:nvPr/>
        </p:nvSpPr>
        <p:spPr>
          <a:xfrm>
            <a:off x="698500" y="818798"/>
            <a:ext cx="10795000" cy="5220404"/>
          </a:xfrm>
          <a:prstGeom prst="roundRect">
            <a:avLst>
              <a:gd name="adj" fmla="val 6487"/>
            </a:avLst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254000" algn="ctr" rotWithShape="0">
              <a:srgbClr val="000000">
                <a:lumMod val="75000"/>
                <a:lumOff val="25000"/>
                <a:alpha val="2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微软雅黑 Light"/>
              <a:cs typeface="+mn-cs"/>
            </a:endParaRPr>
          </a:p>
        </p:txBody>
      </p:sp>
      <p:pic>
        <p:nvPicPr>
          <p:cNvPr id="6" name="图片 5" descr="图片包含 游戏机&#10;&#10;描述已自动生成">
            <a:extLst>
              <a:ext uri="{FF2B5EF4-FFF2-40B4-BE49-F238E27FC236}">
                <a16:creationId xmlns:a16="http://schemas.microsoft.com/office/drawing/2014/main" id="{AF0A257A-CD66-417C-9131-586659B4F5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8499" y="2225963"/>
            <a:ext cx="3949699" cy="3813239"/>
          </a:xfrm>
          <a:prstGeom prst="rect">
            <a:avLst/>
          </a:prstGeom>
        </p:spPr>
      </p:pic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F6F7A792-64A9-465B-A2CF-D93E7D149A3B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</a:rPr>
              <a:t>BY YUSHEN</a:t>
            </a:r>
            <a:endParaRPr lang="zh-CN" altLang="en-US" dirty="0">
              <a:noFill/>
            </a:endParaRPr>
          </a:p>
        </p:txBody>
      </p: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6A14805C-E75A-43E0-845D-B6F3EAC886D2}"/>
              </a:ext>
            </a:extLst>
          </p:cNvPr>
          <p:cNvGrpSpPr/>
          <p:nvPr/>
        </p:nvGrpSpPr>
        <p:grpSpPr>
          <a:xfrm>
            <a:off x="5295699" y="2578144"/>
            <a:ext cx="5004001" cy="1504966"/>
            <a:chOff x="6884412" y="2238382"/>
            <a:chExt cx="2624728" cy="1504966"/>
          </a:xfrm>
        </p:grpSpPr>
        <p:sp>
          <p:nvSpPr>
            <p:cNvPr id="38" name="文本框 37">
              <a:extLst>
                <a:ext uri="{FF2B5EF4-FFF2-40B4-BE49-F238E27FC236}">
                  <a16:creationId xmlns:a16="http://schemas.microsoft.com/office/drawing/2014/main" id="{C555538A-380E-4ED9-9361-40AB159AF36D}"/>
                </a:ext>
              </a:extLst>
            </p:cNvPr>
            <p:cNvSpPr txBox="1"/>
            <p:nvPr/>
          </p:nvSpPr>
          <p:spPr>
            <a:xfrm>
              <a:off x="6884412" y="2238382"/>
              <a:ext cx="177468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5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站酷快乐体2016修订版" panose="02010600030101010101" pitchFamily="2" charset="-122"/>
                  <a:ea typeface="站酷快乐体2016修订版" panose="02010600030101010101" pitchFamily="2" charset="-122"/>
                </a:rPr>
                <a:t>练一练</a:t>
              </a:r>
            </a:p>
          </p:txBody>
        </p:sp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id="{FF3E04A5-40C0-4770-8AB9-B48CDFBEE82F}"/>
                </a:ext>
              </a:extLst>
            </p:cNvPr>
            <p:cNvSpPr txBox="1"/>
            <p:nvPr/>
          </p:nvSpPr>
          <p:spPr>
            <a:xfrm>
              <a:off x="6911163" y="3343238"/>
              <a:ext cx="25979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000" i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LEARNING OBJECTIVES</a:t>
              </a:r>
            </a:p>
          </p:txBody>
        </p:sp>
      </p:grpSp>
      <p:sp>
        <p:nvSpPr>
          <p:cNvPr id="43" name="文本框 42">
            <a:extLst>
              <a:ext uri="{FF2B5EF4-FFF2-40B4-BE49-F238E27FC236}">
                <a16:creationId xmlns:a16="http://schemas.microsoft.com/office/drawing/2014/main" id="{12599A5B-E678-4146-861E-B3E0BA9AC656}"/>
              </a:ext>
            </a:extLst>
          </p:cNvPr>
          <p:cNvSpPr txBox="1"/>
          <p:nvPr/>
        </p:nvSpPr>
        <p:spPr>
          <a:xfrm>
            <a:off x="2547498" y="2500794"/>
            <a:ext cx="1719702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dirty="0">
                <a:solidFill>
                  <a:schemeClr val="tx1">
                    <a:lumMod val="85000"/>
                    <a:lumOff val="15000"/>
                  </a:schemeClr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rPr>
              <a:t>02</a:t>
            </a:r>
            <a:endParaRPr lang="zh-CN" altLang="en-US" sz="9600" dirty="0">
              <a:solidFill>
                <a:schemeClr val="tx1">
                  <a:lumMod val="85000"/>
                  <a:lumOff val="15000"/>
                </a:schemeClr>
              </a:solidFill>
              <a:latin typeface="站酷快乐体2016修订版" panose="02010600030101010101" pitchFamily="2" charset="-122"/>
              <a:ea typeface="站酷快乐体2016修订版" panose="02010600030101010101" pitchFamily="2" charset="-122"/>
            </a:endParaRPr>
          </a:p>
        </p:txBody>
      </p:sp>
      <p:pic>
        <p:nvPicPr>
          <p:cNvPr id="12" name="图片 5">
            <a:extLst>
              <a:ext uri="{FF2B5EF4-FFF2-40B4-BE49-F238E27FC236}">
                <a16:creationId xmlns:a16="http://schemas.microsoft.com/office/drawing/2014/main" id="{5BE0EC37-7886-4AD7-905B-5B76999B3F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987398" y="818798"/>
            <a:ext cx="4647914" cy="3311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96732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</TotalTime>
  <Words>1164</Words>
  <Application>Microsoft Office PowerPoint</Application>
  <PresentationFormat>宽屏</PresentationFormat>
  <Paragraphs>189</Paragraphs>
  <Slides>19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思源黑体 CN Bold</vt:lpstr>
      <vt:lpstr>思源黑体 CN Heavy</vt:lpstr>
      <vt:lpstr>思源黑体 CN Light</vt:lpstr>
      <vt:lpstr>思源宋体 CN Light</vt:lpstr>
      <vt:lpstr>站酷快乐体2016修订版</vt:lpstr>
      <vt:lpstr>Arial</vt:lpstr>
      <vt:lpstr>Calibri</vt:lpstr>
      <vt:lpstr>办公资源网：www.bangongziyuan.com</vt:lpstr>
      <vt:lpstr>Microsoft 公式 3.0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124</cp:revision>
  <dcterms:created xsi:type="dcterms:W3CDTF">2020-03-19T09:30:49Z</dcterms:created>
  <dcterms:modified xsi:type="dcterms:W3CDTF">2021-01-09T09:37:35Z</dcterms:modified>
</cp:coreProperties>
</file>