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318" r:id="rId6"/>
    <p:sldId id="331" r:id="rId7"/>
    <p:sldId id="332" r:id="rId8"/>
    <p:sldId id="333" r:id="rId9"/>
    <p:sldId id="334" r:id="rId10"/>
    <p:sldId id="316" r:id="rId11"/>
    <p:sldId id="327" r:id="rId12"/>
    <p:sldId id="328" r:id="rId13"/>
    <p:sldId id="335" r:id="rId14"/>
    <p:sldId id="336" r:id="rId15"/>
    <p:sldId id="338" r:id="rId16"/>
    <p:sldId id="339" r:id="rId17"/>
    <p:sldId id="340" r:id="rId18"/>
    <p:sldId id="337" r:id="rId19"/>
    <p:sldId id="341" r:id="rId20"/>
    <p:sldId id="289" r:id="rId21"/>
    <p:sldId id="287" r:id="rId22"/>
    <p:sldId id="317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1EB5"/>
    <a:srgbClr val="E1CB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5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26" y="6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fld id="{833A3039-92B0-4328-BDC0-5AB6BA7CD559}" type="datetimeFigureOut">
              <a:rPr lang="zh-CN" altLang="en-US" smtClean="0"/>
              <a:pPr/>
              <a:t>2021/1/9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fld id="{1B0BEC17-16FE-4754-BCA1-621901B6AB8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9648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宋体 CN Light" panose="02020300000000000000" pitchFamily="18" charset="-122"/>
        <a:ea typeface="思源宋体 CN Light" panose="02020300000000000000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宋体 CN Light" panose="02020300000000000000" pitchFamily="18" charset="-122"/>
        <a:ea typeface="思源宋体 CN Light" panose="02020300000000000000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宋体 CN Light" panose="02020300000000000000" pitchFamily="18" charset="-122"/>
        <a:ea typeface="思源宋体 CN Light" panose="02020300000000000000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宋体 CN Light" panose="02020300000000000000" pitchFamily="18" charset="-122"/>
        <a:ea typeface="思源宋体 CN Light" panose="02020300000000000000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宋体 CN Light" panose="02020300000000000000" pitchFamily="18" charset="-122"/>
        <a:ea typeface="思源宋体 CN Light" panose="02020300000000000000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6723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12" Type="http://schemas.openxmlformats.org/officeDocument/2006/relationships/image" Target="../media/image11.wmf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11.png"/><Relationship Id="rId11" Type="http://schemas.openxmlformats.org/officeDocument/2006/relationships/oleObject" Target="../embeddings/oleObject1.bin"/><Relationship Id="rId10" Type="http://schemas.openxmlformats.org/officeDocument/2006/relationships/image" Target="../media/image11.wmf"/><Relationship Id="rId4" Type="http://schemas.openxmlformats.org/officeDocument/2006/relationships/image" Target="../media/image5.png"/><Relationship Id="rId9" Type="http://schemas.openxmlformats.org/officeDocument/2006/relationships/oleObject" Target="../embeddings/oleObject1.bin"/><Relationship Id="rId1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17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1.xml"/><Relationship Id="rId12" Type="http://schemas.microsoft.com/office/2007/relationships/hdphoto" Target="../media/hdphoto1.wdp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.png"/><Relationship Id="rId5" Type="http://schemas.openxmlformats.org/officeDocument/2006/relationships/tags" Target="../tags/tag5.xml"/><Relationship Id="rId10" Type="http://schemas.openxmlformats.org/officeDocument/2006/relationships/image" Target="../media/image4.png"/><Relationship Id="rId4" Type="http://schemas.openxmlformats.org/officeDocument/2006/relationships/tags" Target="../tags/tag4.xml"/><Relationship Id="rId9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7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C2BD147E-92E5-43DF-9898-B88B5ED2D88E}"/>
              </a:ext>
            </a:extLst>
          </p:cNvPr>
          <p:cNvSpPr/>
          <p:nvPr/>
        </p:nvSpPr>
        <p:spPr>
          <a:xfrm>
            <a:off x="0" y="4501598"/>
            <a:ext cx="12192000" cy="2356402"/>
          </a:xfrm>
          <a:prstGeom prst="rect">
            <a:avLst/>
          </a:prstGeom>
          <a:solidFill>
            <a:srgbClr val="991E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943E863F-B63B-4A13-912D-52A5B66CDAB2}"/>
              </a:ext>
            </a:extLst>
          </p:cNvPr>
          <p:cNvSpPr/>
          <p:nvPr/>
        </p:nvSpPr>
        <p:spPr>
          <a:xfrm flipH="1">
            <a:off x="-489036" y="-430918"/>
            <a:ext cx="1803400" cy="1803400"/>
          </a:xfrm>
          <a:prstGeom prst="ellipse">
            <a:avLst/>
          </a:prstGeom>
          <a:gradFill flip="none" rotWithShape="1">
            <a:gsLst>
              <a:gs pos="0">
                <a:srgbClr val="FCDC3E"/>
              </a:gs>
              <a:gs pos="51800">
                <a:srgbClr val="FF19E8"/>
              </a:gs>
              <a:gs pos="100000">
                <a:srgbClr val="991EB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279A49EE-4FC6-4272-AD54-B5731C6E2402}"/>
              </a:ext>
            </a:extLst>
          </p:cNvPr>
          <p:cNvSpPr/>
          <p:nvPr/>
        </p:nvSpPr>
        <p:spPr>
          <a:xfrm flipH="1" flipV="1">
            <a:off x="10851958" y="168619"/>
            <a:ext cx="743036" cy="743036"/>
          </a:xfrm>
          <a:prstGeom prst="ellipse">
            <a:avLst/>
          </a:prstGeom>
          <a:gradFill flip="none" rotWithShape="1">
            <a:gsLst>
              <a:gs pos="0">
                <a:srgbClr val="FCDC3E"/>
              </a:gs>
              <a:gs pos="51800">
                <a:srgbClr val="FF19E8"/>
              </a:gs>
              <a:gs pos="100000">
                <a:srgbClr val="991EB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73F9891B-89CD-4B01-A562-6E0C6DD4A81D}"/>
              </a:ext>
            </a:extLst>
          </p:cNvPr>
          <p:cNvSpPr/>
          <p:nvPr/>
        </p:nvSpPr>
        <p:spPr>
          <a:xfrm flipH="1" flipV="1">
            <a:off x="10401300" y="792543"/>
            <a:ext cx="450658" cy="450658"/>
          </a:xfrm>
          <a:prstGeom prst="ellipse">
            <a:avLst/>
          </a:prstGeom>
          <a:gradFill flip="none" rotWithShape="1">
            <a:gsLst>
              <a:gs pos="0">
                <a:srgbClr val="FCDC3E"/>
              </a:gs>
              <a:gs pos="51800">
                <a:srgbClr val="FF19E8"/>
              </a:gs>
              <a:gs pos="100000">
                <a:srgbClr val="991EB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A9D3DEBB-7D56-4201-99C5-DE5865BEF901}"/>
              </a:ext>
            </a:extLst>
          </p:cNvPr>
          <p:cNvSpPr/>
          <p:nvPr/>
        </p:nvSpPr>
        <p:spPr>
          <a:xfrm flipH="1" flipV="1">
            <a:off x="8051714" y="6509628"/>
            <a:ext cx="743036" cy="743036"/>
          </a:xfrm>
          <a:prstGeom prst="ellipse">
            <a:avLst/>
          </a:prstGeom>
          <a:gradFill flip="none" rotWithShape="1">
            <a:gsLst>
              <a:gs pos="0">
                <a:srgbClr val="FCDC3E"/>
              </a:gs>
              <a:gs pos="51800">
                <a:srgbClr val="FF19E8"/>
              </a:gs>
              <a:gs pos="100000">
                <a:srgbClr val="991EB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F6F7A792-64A9-465B-A2CF-D93E7D149A3B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sp>
        <p:nvSpPr>
          <p:cNvPr id="22" name="Shape 40">
            <a:extLst>
              <a:ext uri="{FF2B5EF4-FFF2-40B4-BE49-F238E27FC236}">
                <a16:creationId xmlns:a16="http://schemas.microsoft.com/office/drawing/2014/main" id="{4F1B325B-1607-4B12-97F9-8659D6117CC1}"/>
              </a:ext>
            </a:extLst>
          </p:cNvPr>
          <p:cNvSpPr/>
          <p:nvPr/>
        </p:nvSpPr>
        <p:spPr>
          <a:xfrm>
            <a:off x="1024692" y="4774726"/>
            <a:ext cx="4565494" cy="338554"/>
          </a:xfrm>
          <a:prstGeom prst="rect">
            <a:avLst/>
          </a:prstGeom>
          <a:ln w="12700">
            <a:miter lim="400000"/>
          </a:ln>
        </p:spPr>
        <p:txBody>
          <a:bodyPr wrap="square" lIns="34202" rIns="34202">
            <a:spAutoFit/>
          </a:bodyPr>
          <a:lstStyle>
            <a:lvl1pPr>
              <a:defRPr sz="3600">
                <a:solidFill>
                  <a:srgbClr val="B61C22"/>
                </a:solidFill>
                <a:latin typeface="微软雅黑" panose="020B0502040204020203" charset="-122"/>
                <a:ea typeface="微软雅黑" panose="020B0502040204020203" charset="-122"/>
                <a:cs typeface="微软雅黑" panose="020B0502040204020203" charset="-122"/>
                <a:sym typeface="微软雅黑" panose="020B0502040204020203" charset="-122"/>
              </a:defRPr>
            </a:lvl1pPr>
          </a:lstStyle>
          <a:p>
            <a:r>
              <a:rPr lang="zh-CN" altLang="en-US" sz="160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微软雅黑" panose="020B0503020204020204" pitchFamily="34" charset="-122"/>
              </a:rPr>
              <a:t>主讲人：</a:t>
            </a:r>
            <a:r>
              <a:rPr lang="en-US" altLang="zh-CN" sz="160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微软雅黑" panose="020B0503020204020204" pitchFamily="34" charset="-122"/>
              </a:rPr>
              <a:t>xippt  </a:t>
            </a:r>
            <a:r>
              <a:rPr lang="zh-CN" altLang="en-US" sz="160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微软雅黑" panose="020B0503020204020204" pitchFamily="34" charset="-122"/>
              </a:rPr>
              <a:t>人教版 数学八年级下册</a:t>
            </a:r>
            <a:endParaRPr lang="zh-CN" altLang="en-US" sz="1600" dirty="0">
              <a:solidFill>
                <a:schemeClr val="bg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6EDB5BA6-17E1-440C-B9D8-E633C55F695B}"/>
              </a:ext>
            </a:extLst>
          </p:cNvPr>
          <p:cNvSpPr/>
          <p:nvPr/>
        </p:nvSpPr>
        <p:spPr>
          <a:xfrm>
            <a:off x="923092" y="1771627"/>
            <a:ext cx="58864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第十九章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02</a:t>
            </a: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节  一次函数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5F38BC0F-C476-4105-9398-81AAA4E010E9}"/>
              </a:ext>
            </a:extLst>
          </p:cNvPr>
          <p:cNvSpPr/>
          <p:nvPr/>
        </p:nvSpPr>
        <p:spPr>
          <a:xfrm>
            <a:off x="923092" y="2525055"/>
            <a:ext cx="44790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solidFill>
                  <a:srgbClr val="991EB5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正比例函数</a:t>
            </a:r>
            <a:endParaRPr lang="en-US" altLang="zh-CN" sz="6600" dirty="0">
              <a:solidFill>
                <a:srgbClr val="991EB5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6FE82CF-3572-4331-90CA-E1BB35170C36}"/>
              </a:ext>
            </a:extLst>
          </p:cNvPr>
          <p:cNvSpPr/>
          <p:nvPr/>
        </p:nvSpPr>
        <p:spPr>
          <a:xfrm>
            <a:off x="600822" y="3598402"/>
            <a:ext cx="61863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（正比例函数的图象与性质）</a:t>
            </a:r>
            <a:endParaRPr lang="en-US" altLang="zh-CN" sz="6600" dirty="0">
              <a:solidFill>
                <a:prstClr val="black">
                  <a:lumMod val="75000"/>
                  <a:lumOff val="25000"/>
                </a:prst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2F88E8CE-3EAB-4893-B1D7-7DEC29B7DFA8}"/>
              </a:ext>
            </a:extLst>
          </p:cNvPr>
          <p:cNvSpPr/>
          <p:nvPr/>
        </p:nvSpPr>
        <p:spPr>
          <a:xfrm flipH="1">
            <a:off x="6058982" y="950470"/>
            <a:ext cx="5164494" cy="5164494"/>
          </a:xfrm>
          <a:prstGeom prst="ellipse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63996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>
            <a:extLst>
              <a:ext uri="{FF2B5EF4-FFF2-40B4-BE49-F238E27FC236}">
                <a16:creationId xmlns:a16="http://schemas.microsoft.com/office/drawing/2014/main" id="{66C8BD5B-1EF3-40FF-9F7B-33F4660742EE}"/>
              </a:ext>
            </a:extLst>
          </p:cNvPr>
          <p:cNvSpPr/>
          <p:nvPr/>
        </p:nvSpPr>
        <p:spPr>
          <a:xfrm>
            <a:off x="0" y="3656473"/>
            <a:ext cx="12192000" cy="3201527"/>
          </a:xfrm>
          <a:prstGeom prst="rect">
            <a:avLst/>
          </a:prstGeom>
          <a:solidFill>
            <a:srgbClr val="991E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F6F7A792-64A9-465B-A2CF-D93E7D149A3B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E48BA4FA-3906-419E-B350-7B86B21A178C}"/>
              </a:ext>
            </a:extLst>
          </p:cNvPr>
          <p:cNvSpPr/>
          <p:nvPr/>
        </p:nvSpPr>
        <p:spPr>
          <a:xfrm>
            <a:off x="2552700" y="2253796"/>
            <a:ext cx="7086600" cy="2350407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AA25D256-F671-4C2A-A451-270E17168DCA}"/>
              </a:ext>
            </a:extLst>
          </p:cNvPr>
          <p:cNvGrpSpPr/>
          <p:nvPr/>
        </p:nvGrpSpPr>
        <p:grpSpPr>
          <a:xfrm>
            <a:off x="5664807" y="1750936"/>
            <a:ext cx="862387" cy="826939"/>
            <a:chOff x="5336063" y="2804432"/>
            <a:chExt cx="862387" cy="826939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C3FB38A2-0781-43E0-8F95-C693DBCF157F}"/>
                </a:ext>
              </a:extLst>
            </p:cNvPr>
            <p:cNvSpPr/>
            <p:nvPr/>
          </p:nvSpPr>
          <p:spPr>
            <a:xfrm>
              <a:off x="5353787" y="2804432"/>
              <a:ext cx="826938" cy="82693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5EC1B87E-5F7E-44C5-BBF4-8E56F518EFFB}"/>
                </a:ext>
              </a:extLst>
            </p:cNvPr>
            <p:cNvSpPr txBox="1"/>
            <p:nvPr/>
          </p:nvSpPr>
          <p:spPr>
            <a:xfrm>
              <a:off x="5336063" y="2925514"/>
              <a:ext cx="8623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rgbClr val="991EB5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02</a:t>
              </a:r>
              <a:endParaRPr lang="zh-CN" altLang="en-US" sz="3200" dirty="0">
                <a:solidFill>
                  <a:srgbClr val="991EB5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DDE76521-584A-45F9-8FBA-AE6FC94BB7B5}"/>
              </a:ext>
            </a:extLst>
          </p:cNvPr>
          <p:cNvGrpSpPr/>
          <p:nvPr/>
        </p:nvGrpSpPr>
        <p:grpSpPr>
          <a:xfrm>
            <a:off x="3619500" y="2661003"/>
            <a:ext cx="4953001" cy="1504966"/>
            <a:chOff x="6911163" y="2238382"/>
            <a:chExt cx="2597977" cy="1504966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939E3DE1-E4A6-4765-BE4B-76CA7AE835D8}"/>
                </a:ext>
              </a:extLst>
            </p:cNvPr>
            <p:cNvSpPr txBox="1"/>
            <p:nvPr/>
          </p:nvSpPr>
          <p:spPr>
            <a:xfrm>
              <a:off x="7322813" y="2238382"/>
              <a:ext cx="177468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5400" dirty="0">
                  <a:solidFill>
                    <a:srgbClr val="991EB5"/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练一练</a:t>
              </a: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5DDE26AC-37FD-400A-BD60-698E62365753}"/>
                </a:ext>
              </a:extLst>
            </p:cNvPr>
            <p:cNvSpPr txBox="1"/>
            <p:nvPr/>
          </p:nvSpPr>
          <p:spPr>
            <a:xfrm>
              <a:off x="6911163" y="3343238"/>
              <a:ext cx="25979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000" i="1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LEARNING OBJECTIVES</a:t>
              </a:r>
            </a:p>
          </p:txBody>
        </p:sp>
      </p:grpSp>
      <p:sp>
        <p:nvSpPr>
          <p:cNvPr id="30" name="椭圆 29">
            <a:extLst>
              <a:ext uri="{FF2B5EF4-FFF2-40B4-BE49-F238E27FC236}">
                <a16:creationId xmlns:a16="http://schemas.microsoft.com/office/drawing/2014/main" id="{BD565F01-7B2F-497C-8748-7FFD08C23F2F}"/>
              </a:ext>
            </a:extLst>
          </p:cNvPr>
          <p:cNvSpPr/>
          <p:nvPr/>
        </p:nvSpPr>
        <p:spPr>
          <a:xfrm>
            <a:off x="10083694" y="-430918"/>
            <a:ext cx="1803400" cy="1803400"/>
          </a:xfrm>
          <a:prstGeom prst="ellipse">
            <a:avLst/>
          </a:prstGeom>
          <a:gradFill flip="none" rotWithShape="1">
            <a:gsLst>
              <a:gs pos="0">
                <a:srgbClr val="FCDC3E"/>
              </a:gs>
              <a:gs pos="51800">
                <a:srgbClr val="FF19E8"/>
              </a:gs>
              <a:gs pos="100000">
                <a:srgbClr val="991EB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03FA145D-EC21-4ED4-BA66-6751A5F0D6B0}"/>
              </a:ext>
            </a:extLst>
          </p:cNvPr>
          <p:cNvSpPr/>
          <p:nvPr/>
        </p:nvSpPr>
        <p:spPr>
          <a:xfrm flipV="1">
            <a:off x="388272" y="297900"/>
            <a:ext cx="743036" cy="743036"/>
          </a:xfrm>
          <a:prstGeom prst="ellipse">
            <a:avLst/>
          </a:prstGeom>
          <a:gradFill flip="none" rotWithShape="1">
            <a:gsLst>
              <a:gs pos="0">
                <a:srgbClr val="FCDC3E"/>
              </a:gs>
              <a:gs pos="51800">
                <a:srgbClr val="FF19E8"/>
              </a:gs>
              <a:gs pos="100000">
                <a:srgbClr val="991EB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9ED761D4-9DA0-42B0-83C4-B3E99BBFA3A4}"/>
              </a:ext>
            </a:extLst>
          </p:cNvPr>
          <p:cNvSpPr/>
          <p:nvPr/>
        </p:nvSpPr>
        <p:spPr>
          <a:xfrm flipV="1">
            <a:off x="1131308" y="921824"/>
            <a:ext cx="450658" cy="450658"/>
          </a:xfrm>
          <a:prstGeom prst="ellipse">
            <a:avLst/>
          </a:prstGeom>
          <a:gradFill flip="none" rotWithShape="1">
            <a:gsLst>
              <a:gs pos="0">
                <a:srgbClr val="FCDC3E"/>
              </a:gs>
              <a:gs pos="51800">
                <a:srgbClr val="FF19E8"/>
              </a:gs>
              <a:gs pos="100000">
                <a:srgbClr val="991EB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2057D0DF-7973-44B6-9034-0C15E9C31B90}"/>
              </a:ext>
            </a:extLst>
          </p:cNvPr>
          <p:cNvSpPr/>
          <p:nvPr/>
        </p:nvSpPr>
        <p:spPr>
          <a:xfrm flipV="1">
            <a:off x="2603308" y="6509628"/>
            <a:ext cx="743036" cy="743036"/>
          </a:xfrm>
          <a:prstGeom prst="ellipse">
            <a:avLst/>
          </a:prstGeom>
          <a:gradFill flip="none" rotWithShape="1">
            <a:gsLst>
              <a:gs pos="0">
                <a:srgbClr val="FCDC3E"/>
              </a:gs>
              <a:gs pos="51800">
                <a:srgbClr val="FF19E8"/>
              </a:gs>
              <a:gs pos="100000">
                <a:srgbClr val="991EB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B96C7FB7-BCC0-4FAC-9868-49E775C14033}"/>
              </a:ext>
            </a:extLst>
          </p:cNvPr>
          <p:cNvSpPr/>
          <p:nvPr/>
        </p:nvSpPr>
        <p:spPr>
          <a:xfrm flipH="1">
            <a:off x="1131114" y="1829073"/>
            <a:ext cx="2501298" cy="2501298"/>
          </a:xfrm>
          <a:prstGeom prst="ellipse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BB23D102-FF09-4702-9F88-56B0363C6F29}"/>
              </a:ext>
            </a:extLst>
          </p:cNvPr>
          <p:cNvSpPr/>
          <p:nvPr/>
        </p:nvSpPr>
        <p:spPr>
          <a:xfrm flipH="1">
            <a:off x="9175867" y="3965914"/>
            <a:ext cx="926865" cy="926865"/>
          </a:xfrm>
          <a:prstGeom prst="ellipse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14789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F6F7A792-64A9-465B-A2CF-D93E7D149A3B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DB549E80-BCEA-4417-80A7-5875F984316D}"/>
              </a:ext>
            </a:extLst>
          </p:cNvPr>
          <p:cNvGrpSpPr/>
          <p:nvPr/>
        </p:nvGrpSpPr>
        <p:grpSpPr>
          <a:xfrm>
            <a:off x="292802" y="285233"/>
            <a:ext cx="5537317" cy="871846"/>
            <a:chOff x="597789" y="327803"/>
            <a:chExt cx="5537317" cy="871846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499847A7-BA60-46E8-93A7-07B1CA87CF82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3751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rgbClr val="991EB5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练一练</a:t>
              </a:r>
            </a:p>
          </p:txBody>
        </p: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6B9A37BA-D891-411C-8AF8-3187CB0DE279}"/>
                </a:ext>
              </a:extLst>
            </p:cNvPr>
            <p:cNvGrpSpPr/>
            <p:nvPr/>
          </p:nvGrpSpPr>
          <p:grpSpPr>
            <a:xfrm>
              <a:off x="597789" y="327803"/>
              <a:ext cx="1583318" cy="871846"/>
              <a:chOff x="4808087" y="1669073"/>
              <a:chExt cx="1583318" cy="871846"/>
            </a:xfrm>
          </p:grpSpPr>
          <p:sp>
            <p:nvSpPr>
              <p:cNvPr id="19" name="矩形: 圆角 18">
                <a:extLst>
                  <a:ext uri="{FF2B5EF4-FFF2-40B4-BE49-F238E27FC236}">
                    <a16:creationId xmlns:a16="http://schemas.microsoft.com/office/drawing/2014/main" id="{48C6E711-486E-4522-BE97-64E954A5DBCF}"/>
                  </a:ext>
                </a:extLst>
              </p:cNvPr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0" name="文本框 38">
                <a:extLst>
                  <a:ext uri="{FF2B5EF4-FFF2-40B4-BE49-F238E27FC236}">
                    <a16:creationId xmlns:a16="http://schemas.microsoft.com/office/drawing/2014/main" id="{DF1AAB75-668E-4A35-BC3F-069EFD9F7AE7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rgbClr val="991EB5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rgbClr val="991EB5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21" name="图片 20">
                <a:extLst>
                  <a:ext uri="{FF2B5EF4-FFF2-40B4-BE49-F238E27FC236}">
                    <a16:creationId xmlns:a16="http://schemas.microsoft.com/office/drawing/2014/main" id="{73B17AC2-D353-4C84-99FA-76D9481C05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808087" y="1669073"/>
                <a:ext cx="1052170" cy="871846"/>
              </a:xfrm>
              <a:prstGeom prst="rect">
                <a:avLst/>
              </a:prstGeom>
            </p:spPr>
          </p:pic>
        </p:grpSp>
      </p:grpSp>
      <p:sp>
        <p:nvSpPr>
          <p:cNvPr id="15" name="椭圆 14">
            <a:extLst>
              <a:ext uri="{FF2B5EF4-FFF2-40B4-BE49-F238E27FC236}">
                <a16:creationId xmlns:a16="http://schemas.microsoft.com/office/drawing/2014/main" id="{63320C49-3D35-4771-A81E-52194B2FA9A0}"/>
              </a:ext>
            </a:extLst>
          </p:cNvPr>
          <p:cNvSpPr/>
          <p:nvPr/>
        </p:nvSpPr>
        <p:spPr>
          <a:xfrm>
            <a:off x="10037521" y="-820634"/>
            <a:ext cx="1803400" cy="1803400"/>
          </a:xfrm>
          <a:prstGeom prst="ellipse">
            <a:avLst/>
          </a:prstGeom>
          <a:gradFill flip="none" rotWithShape="1">
            <a:gsLst>
              <a:gs pos="0">
                <a:srgbClr val="FCDC3E"/>
              </a:gs>
              <a:gs pos="51800">
                <a:srgbClr val="FF19E8"/>
              </a:gs>
              <a:gs pos="100000">
                <a:srgbClr val="991EB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3">
                <a:extLst>
                  <a:ext uri="{FF2B5EF4-FFF2-40B4-BE49-F238E27FC236}">
                    <a16:creationId xmlns:a16="http://schemas.microsoft.com/office/drawing/2014/main" id="{7C43D7FB-4E01-4377-A612-E69086056D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2779" y="1236147"/>
                <a:ext cx="7654835" cy="16893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800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用你认为最简单的方法画出下列函数的图象：</a:t>
                </a:r>
                <a:endParaRPr lang="en-US" altLang="zh-CN" sz="2800" dirty="0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    </a:t>
                </a:r>
                <a:r>
                  <a:rPr lang="zh-CN" altLang="en-US" sz="2800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（</a:t>
                </a:r>
                <a:r>
                  <a:rPr lang="zh-CN" altLang="zh-CN" sz="2800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</a:t>
                </a:r>
                <a:r>
                  <a:rPr lang="zh-CN" altLang="en-US" sz="2800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 </a:t>
                </a:r>
                <a:r>
                  <a:rPr lang="zh-CN" altLang="zh-CN" sz="2800" i="1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y=</a:t>
                </a:r>
                <a:r>
                  <a:rPr lang="en-US" altLang="zh-CN" sz="2800" i="1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fPr>
                      <m:num>
                        <m:r>
                          <a:rPr lang="en-US" altLang="zh-CN" sz="2800" i="1" smtClean="0">
                            <a:solidFill>
                              <a:srgbClr val="000000"/>
                            </a:solidFill>
                            <a:latin typeface="Cambria Math"/>
                            <a:ea typeface="黑体" pitchFamily="2" charset="-122"/>
                          </a:rPr>
                          <m:t>3</m:t>
                        </m:r>
                      </m:num>
                      <m:den>
                        <m:r>
                          <a:rPr lang="en-US" altLang="zh-CN" sz="2800" i="1" smtClean="0">
                            <a:solidFill>
                              <a:srgbClr val="000000"/>
                            </a:solidFill>
                            <a:latin typeface="Cambria Math"/>
                            <a:ea typeface="黑体" pitchFamily="2" charset="-122"/>
                          </a:rPr>
                          <m:t>2</m:t>
                        </m:r>
                      </m:den>
                    </m:f>
                    <m:r>
                      <a:rPr lang="en-US" altLang="zh-CN" sz="2800" i="1" smtClean="0">
                        <a:solidFill>
                          <a:srgbClr val="000000"/>
                        </a:solidFill>
                        <a:latin typeface="Cambria Math"/>
                        <a:ea typeface="黑体" pitchFamily="2" charset="-122"/>
                      </a:rPr>
                      <m:t>𝑥</m:t>
                    </m:r>
                  </m:oMath>
                </a14:m>
                <a:r>
                  <a:rPr lang="zh-CN" altLang="en-US" sz="2800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；（</a:t>
                </a:r>
                <a:r>
                  <a:rPr lang="zh-CN" altLang="zh-CN" sz="2800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zh-CN" altLang="en-US" sz="2800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</a:t>
                </a:r>
                <a:r>
                  <a:rPr lang="zh-CN" altLang="zh-CN" sz="2800" i="1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y=</a:t>
                </a:r>
                <a:r>
                  <a:rPr lang="zh-CN" altLang="zh-CN" sz="2800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-3</a:t>
                </a:r>
                <a:r>
                  <a:rPr lang="zh-CN" altLang="zh-CN" sz="2800" i="1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x</a:t>
                </a:r>
                <a:r>
                  <a:rPr lang="en-US" altLang="zh-CN" sz="2800" i="1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zh-CN" altLang="en-US" sz="2800" dirty="0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6" name="Rectangle 3">
                <a:extLst>
                  <a:ext uri="{FF2B5EF4-FFF2-40B4-BE49-F238E27FC236}">
                    <a16:creationId xmlns:a16="http://schemas.microsoft.com/office/drawing/2014/main" id="{7C43D7FB-4E01-4377-A612-E69086056D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2779" y="1236147"/>
                <a:ext cx="7654835" cy="1689311"/>
              </a:xfrm>
              <a:prstGeom prst="rect">
                <a:avLst/>
              </a:prstGeom>
              <a:blipFill>
                <a:blip r:embed="rId6"/>
                <a:stretch>
                  <a:fillRect l="-167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5" name="表格 24">
            <a:extLst>
              <a:ext uri="{FF2B5EF4-FFF2-40B4-BE49-F238E27FC236}">
                <a16:creationId xmlns:a16="http://schemas.microsoft.com/office/drawing/2014/main" id="{B693A131-B2F1-4FA5-A7E4-DD1586A00A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1550387"/>
              </p:ext>
            </p:extLst>
          </p:nvPr>
        </p:nvGraphicFramePr>
        <p:xfrm>
          <a:off x="1069759" y="3947352"/>
          <a:ext cx="3587750" cy="2246313"/>
        </p:xfrm>
        <a:graphic>
          <a:graphicData uri="http://schemas.openxmlformats.org/drawingml/2006/table">
            <a:tbl>
              <a:tblPr/>
              <a:tblGrid>
                <a:gridCol w="1196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6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47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lvl="0" algn="ctr" eaLnBrk="1" hangingPunct="1">
                        <a:buNone/>
                      </a:pPr>
                      <a:r>
                        <a:rPr lang="zh-CN" altLang="zh-CN" sz="2400" i="1" dirty="0">
                          <a:solidFill>
                            <a:schemeClr val="bg1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x</a:t>
                      </a: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1EB5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lvl="0" algn="ctr" eaLnBrk="1" hangingPunct="1">
                        <a:buNone/>
                      </a:pPr>
                      <a:r>
                        <a:rPr lang="zh-CN" altLang="zh-CN" sz="2400" dirty="0">
                          <a:solidFill>
                            <a:schemeClr val="bg1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0</a:t>
                      </a: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1EB5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lvl="0" algn="ctr" eaLnBrk="1" hangingPunct="1">
                        <a:buNone/>
                      </a:pPr>
                      <a:r>
                        <a:rPr lang="zh-CN" altLang="zh-CN" sz="2400" dirty="0">
                          <a:solidFill>
                            <a:schemeClr val="bg1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1</a:t>
                      </a: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1E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47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endParaRPr lang="zh-CN" dirty="0"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1">
                      <a:blip r:embed="rId7"/>
                      <a:stretch>
                        <a:fillRect t="-100787" r="-199492" b="-92913"/>
                      </a:stretch>
                    </a:blip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lvl="0" eaLnBrk="1" hangingPunct="1">
                        <a:buNone/>
                      </a:pPr>
                      <a:endParaRPr lang="zh-CN" altLang="zh-CN" sz="2400" dirty="0">
                        <a:solidFill>
                          <a:srgbClr val="000000"/>
                        </a:solidFill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9B9B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lvl="0" eaLnBrk="1" hangingPunct="1">
                        <a:buNone/>
                      </a:pPr>
                      <a:endParaRPr lang="zh-CN" altLang="zh-CN" sz="2400" dirty="0">
                        <a:solidFill>
                          <a:srgbClr val="000000"/>
                        </a:solidFill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9B9B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691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zh-CN" altLang="zh-CN" sz="2400" i="1" dirty="0">
                          <a:solidFill>
                            <a:srgbClr val="000000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y=</a:t>
                      </a:r>
                      <a:r>
                        <a:rPr lang="zh-CN" altLang="zh-CN" sz="2400" dirty="0">
                          <a:solidFill>
                            <a:srgbClr val="000000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-3</a:t>
                      </a:r>
                      <a:r>
                        <a:rPr lang="zh-CN" altLang="zh-CN" sz="2400" i="1" dirty="0">
                          <a:solidFill>
                            <a:srgbClr val="000000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x</a:t>
                      </a: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9B9B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lvl="0" eaLnBrk="1" hangingPunct="1">
                        <a:buNone/>
                      </a:pPr>
                      <a:endParaRPr lang="zh-CN" altLang="zh-CN" sz="2400" dirty="0">
                        <a:solidFill>
                          <a:srgbClr val="000000"/>
                        </a:solidFill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9B9B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lvl="0" eaLnBrk="1" hangingPunct="1">
                        <a:buNone/>
                      </a:pPr>
                      <a:endParaRPr lang="zh-CN" altLang="zh-CN" sz="2400" dirty="0">
                        <a:solidFill>
                          <a:srgbClr val="000000"/>
                        </a:solidFill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9B9B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6" name="Text Box 42">
            <a:extLst>
              <a:ext uri="{FF2B5EF4-FFF2-40B4-BE49-F238E27FC236}">
                <a16:creationId xmlns:a16="http://schemas.microsoft.com/office/drawing/2014/main" id="{C46A6102-D017-4BDA-A717-58F7D3F9A0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9784" y="4841432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4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</a:t>
            </a:r>
          </a:p>
        </p:txBody>
      </p:sp>
      <p:sp>
        <p:nvSpPr>
          <p:cNvPr id="27" name="Text Box 42">
            <a:extLst>
              <a:ext uri="{FF2B5EF4-FFF2-40B4-BE49-F238E27FC236}">
                <a16:creationId xmlns:a16="http://schemas.microsoft.com/office/drawing/2014/main" id="{DC8941B4-7C1B-484B-88CD-A6B3C81C6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4484" y="5645977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4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-3</a:t>
            </a:r>
          </a:p>
        </p:txBody>
      </p:sp>
      <p:sp>
        <p:nvSpPr>
          <p:cNvPr id="28" name="Text Box 42">
            <a:extLst>
              <a:ext uri="{FF2B5EF4-FFF2-40B4-BE49-F238E27FC236}">
                <a16:creationId xmlns:a16="http://schemas.microsoft.com/office/drawing/2014/main" id="{D7E350E1-EFD9-4BE1-ABBF-143ED94EE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7007" y="5650740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4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EFE44CB1-F31B-42F3-92FA-B06CDC3867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21795" y="2602523"/>
                <a:ext cx="5076825" cy="930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8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函数</a:t>
                </a:r>
                <a:r>
                  <a:rPr lang="zh-CN" altLang="zh-CN" sz="2800" i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y=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fPr>
                      <m:num>
                        <m:r>
                          <a:rPr lang="en-US" altLang="zh-CN" sz="2800" i="1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3</m:t>
                        </m:r>
                      </m:num>
                      <m:den>
                        <m:r>
                          <a:rPr lang="en-US" altLang="zh-CN" sz="2800" i="1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2</m:t>
                        </m:r>
                      </m:den>
                    </m:f>
                    <m:r>
                      <a:rPr lang="en-US" altLang="zh-CN" sz="2800" i="1">
                        <a:solidFill>
                          <a:srgbClr val="FF0000"/>
                        </a:solidFill>
                        <a:latin typeface="Cambria Math"/>
                        <a:ea typeface="黑体" pitchFamily="2" charset="-122"/>
                      </a:rPr>
                      <m:t>𝑥</m:t>
                    </m:r>
                    <m:r>
                      <a:rPr lang="en-US" altLang="zh-CN" sz="2800" i="1">
                        <a:solidFill>
                          <a:srgbClr val="FF0000"/>
                        </a:solidFill>
                        <a:latin typeface="Cambria Math"/>
                        <a:ea typeface="黑体" pitchFamily="2" charset="-122"/>
                      </a:rPr>
                      <m:t> </m:t>
                    </m:r>
                  </m:oMath>
                </a14:m>
                <a:r>
                  <a:rPr lang="zh-CN" altLang="en-US" sz="28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宋体" pitchFamily="2" charset="-122"/>
                  </a:rPr>
                  <a:t>，</a:t>
                </a:r>
                <a:r>
                  <a:rPr lang="en-US" altLang="zh-CN" sz="2800" i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宋体" pitchFamily="2" charset="-122"/>
                  </a:rPr>
                  <a:t> y</a:t>
                </a:r>
                <a:r>
                  <a:rPr lang="en-US" altLang="zh-CN" sz="28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宋体" pitchFamily="2" charset="-122"/>
                  </a:rPr>
                  <a:t>=-3</a:t>
                </a:r>
                <a:r>
                  <a:rPr lang="en-US" altLang="zh-CN" sz="2800" i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宋体" pitchFamily="2" charset="-122"/>
                  </a:rPr>
                  <a:t>x</a:t>
                </a:r>
                <a:r>
                  <a:rPr lang="zh-CN" altLang="zh-CN" sz="2800" i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:r>
                  <a:rPr lang="zh-CN" altLang="en-US" sz="28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的图象如下：</a:t>
                </a:r>
              </a:p>
            </p:txBody>
          </p:sp>
        </mc:Choice>
        <mc:Fallback xmlns=""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EFE44CB1-F31B-42F3-92FA-B06CDC3867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21795" y="2602523"/>
                <a:ext cx="5076825" cy="930126"/>
              </a:xfrm>
              <a:prstGeom prst="rect">
                <a:avLst/>
              </a:prstGeom>
              <a:blipFill>
                <a:blip r:embed="rId8"/>
                <a:stretch>
                  <a:fillRect l="-2521" r="-9484" b="-784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矩形 36">
            <a:extLst>
              <a:ext uri="{FF2B5EF4-FFF2-40B4-BE49-F238E27FC236}">
                <a16:creationId xmlns:a16="http://schemas.microsoft.com/office/drawing/2014/main" id="{CF3572D2-6474-40B9-94DF-37847A00C2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7146" y="3079450"/>
            <a:ext cx="2647338" cy="670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解：</a:t>
            </a:r>
            <a:r>
              <a:rPr lang="zh-CN" altLang="en-US" sz="2800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列表如下：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36B9C93D-1D80-4E7E-A1E9-BAC7C71A4E79}"/>
              </a:ext>
            </a:extLst>
          </p:cNvPr>
          <p:cNvGrpSpPr/>
          <p:nvPr/>
        </p:nvGrpSpPr>
        <p:grpSpPr>
          <a:xfrm>
            <a:off x="6486663" y="3559245"/>
            <a:ext cx="3078968" cy="2822162"/>
            <a:chOff x="5584825" y="2816626"/>
            <a:chExt cx="4071938" cy="3732312"/>
          </a:xfrm>
        </p:grpSpPr>
        <p:grpSp>
          <p:nvGrpSpPr>
            <p:cNvPr id="22" name="Group 2">
              <a:extLst>
                <a:ext uri="{FF2B5EF4-FFF2-40B4-BE49-F238E27FC236}">
                  <a16:creationId xmlns:a16="http://schemas.microsoft.com/office/drawing/2014/main" id="{856A7E45-74EB-4A68-B8BA-507CB337AF69}"/>
                </a:ext>
              </a:extLst>
            </p:cNvPr>
            <p:cNvGrpSpPr/>
            <p:nvPr/>
          </p:nvGrpSpPr>
          <p:grpSpPr bwMode="auto">
            <a:xfrm>
              <a:off x="5584825" y="2898774"/>
              <a:ext cx="4071938" cy="3600450"/>
              <a:chOff x="-657" y="-403"/>
              <a:chExt cx="4071939" cy="3600450"/>
            </a:xfrm>
            <a:noFill/>
          </p:grpSpPr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23" name="Object 5">
                    <a:extLst>
                      <a:ext uri="{FF2B5EF4-FFF2-40B4-BE49-F238E27FC236}">
                        <a16:creationId xmlns:a16="http://schemas.microsoft.com/office/drawing/2014/main" id="{B2E80D35-3005-4DE5-895E-F658800BA619}"/>
                      </a:ext>
                    </a:extLst>
                  </p:cNvPr>
                  <p:cNvGraphicFramePr/>
                  <p:nvPr>
                    <p:extLst>
                      <p:ext uri="{D42A27DB-BD31-4B8C-83A1-F6EECF244321}">
                        <p14:modId xmlns:p14="http://schemas.microsoft.com/office/powerpoint/2010/main" val="3070851829"/>
                      </p:ext>
                    </p:extLst>
                  </p:nvPr>
                </p:nvGraphicFramePr>
                <p:xfrm>
                  <a:off x="-657" y="-403"/>
                  <a:ext cx="4071939" cy="3600450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name="位图图像" r:id="rId9" imgW="3448050" imgH="3381375" progId="Paint.Picture">
                          <p:embed/>
                        </p:oleObj>
                      </mc:Choice>
                      <mc:Fallback>
                        <p:oleObj name="位图图像" r:id="rId9" imgW="3448050" imgH="3381375" progId="Paint.Picture">
                          <p:embed/>
                          <p:pic>
                            <p:nvPicPr>
                              <p:cNvPr id="63" name="Object 5"/>
                              <p:cNvPicPr>
                                <a:picLocks noChangeArrowheads="1"/>
                              </p:cNvPicPr>
                              <p:nvPr/>
                            </p:nvPicPr>
                            <p:blipFill>
                              <a:blip r:embed="rId10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-657" y="-403"/>
                                <a:ext cx="4071939" cy="3600450"/>
                              </a:xfrm>
                              <a:prstGeom prst="rect">
                                <a:avLst/>
                              </a:prstGeom>
                              <a:solidFill>
                                <a:srgbClr val="FF0000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w="38100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23" name="Object 5">
                    <a:extLst>
                      <a:ext uri="{FF2B5EF4-FFF2-40B4-BE49-F238E27FC236}">
                        <a16:creationId xmlns:a16="http://schemas.microsoft.com/office/drawing/2014/main" id="{B2E80D35-3005-4DE5-895E-F658800BA619}"/>
                      </a:ext>
                    </a:extLst>
                  </p:cNvPr>
                  <p:cNvGraphicFramePr/>
                  <p:nvPr>
                    <p:extLst>
                      <p:ext uri="{D42A27DB-BD31-4B8C-83A1-F6EECF244321}">
                        <p14:modId xmlns:p14="http://schemas.microsoft.com/office/powerpoint/2010/main" val="3070851829"/>
                      </p:ext>
                    </p:extLst>
                  </p:nvPr>
                </p:nvGraphicFramePr>
                <p:xfrm>
                  <a:off x="-657" y="-403"/>
                  <a:ext cx="4071939" cy="3600450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5127" name="位图图像" r:id="rId11" imgW="3448050" imgH="3381375" progId="Paint.Picture">
                          <p:embed/>
                        </p:oleObj>
                      </mc:Choice>
                      <mc:Fallback>
                        <p:oleObj name="位图图像" r:id="rId11" imgW="3448050" imgH="3381375" progId="Paint.Picture">
                          <p:embed/>
                          <p:pic>
                            <p:nvPicPr>
                              <p:cNvPr id="63" name="Object 5"/>
                              <p:cNvPicPr>
                                <a:picLocks noChangeArrowheads="1"/>
                              </p:cNvPicPr>
                              <p:nvPr/>
                            </p:nvPicPr>
                            <p:blipFill>
                              <a:blip r:embed="rId12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-657" y="-403"/>
                                <a:ext cx="4071939" cy="3600450"/>
                              </a:xfrm>
                              <a:prstGeom prst="rect">
                                <a:avLst/>
                              </a:prstGeom>
                              <a:solidFill>
                                <a:srgbClr val="FF0000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38100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  <p:sp>
            <p:nvSpPr>
              <p:cNvPr id="24" name="TextBox 19">
                <a:extLst>
                  <a:ext uri="{FF2B5EF4-FFF2-40B4-BE49-F238E27FC236}">
                    <a16:creationId xmlns:a16="http://schemas.microsoft.com/office/drawing/2014/main" id="{0508A437-BA97-4F1E-A085-B70202EC60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24780" y="1591002"/>
                <a:ext cx="504055" cy="48844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O</a:t>
                </a:r>
              </a:p>
            </p:txBody>
          </p:sp>
        </p:grpSp>
        <p:sp>
          <p:nvSpPr>
            <p:cNvPr id="29" name="AutoShape 45">
              <a:extLst>
                <a:ext uri="{FF2B5EF4-FFF2-40B4-BE49-F238E27FC236}">
                  <a16:creationId xmlns:a16="http://schemas.microsoft.com/office/drawing/2014/main" id="{5C1AEF81-5529-44D3-A56E-5361A2D9C0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3073" y="4515031"/>
              <a:ext cx="107950" cy="107950"/>
            </a:xfrm>
            <a:prstGeom prst="flowChartConnector">
              <a:avLst/>
            </a:prstGeom>
            <a:solidFill>
              <a:srgbClr val="0000FF"/>
            </a:solidFill>
            <a:ln w="9525">
              <a:solidFill>
                <a:srgbClr val="FF0066"/>
              </a:solidFill>
              <a:round/>
            </a:ln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0" name="AutoShape 46">
              <a:extLst>
                <a:ext uri="{FF2B5EF4-FFF2-40B4-BE49-F238E27FC236}">
                  <a16:creationId xmlns:a16="http://schemas.microsoft.com/office/drawing/2014/main" id="{3D915A02-07B3-484F-BEC7-7EACCDB129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1223" y="5804081"/>
              <a:ext cx="107950" cy="107950"/>
            </a:xfrm>
            <a:prstGeom prst="flowChartConnector">
              <a:avLst/>
            </a:prstGeom>
            <a:solidFill>
              <a:srgbClr val="0000FF"/>
            </a:solidFill>
            <a:ln w="9525">
              <a:solidFill>
                <a:srgbClr val="FF0066"/>
              </a:solidFill>
              <a:round/>
            </a:ln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1" name="Line 47">
              <a:extLst>
                <a:ext uri="{FF2B5EF4-FFF2-40B4-BE49-F238E27FC236}">
                  <a16:creationId xmlns:a16="http://schemas.microsoft.com/office/drawing/2014/main" id="{98913224-E9A3-44CA-B0D0-FC423DAB3F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1132" y="3048501"/>
              <a:ext cx="1214437" cy="3500437"/>
            </a:xfrm>
            <a:prstGeom prst="line">
              <a:avLst/>
            </a:prstGeom>
            <a:noFill/>
            <a:ln w="38100">
              <a:solidFill>
                <a:srgbClr val="4BA151">
                  <a:lumMod val="50000"/>
                </a:srgb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2" name="Oval 48">
              <a:extLst>
                <a:ext uri="{FF2B5EF4-FFF2-40B4-BE49-F238E27FC236}">
                  <a16:creationId xmlns:a16="http://schemas.microsoft.com/office/drawing/2014/main" id="{C5AD8BA2-DA8E-4D5C-B586-78594B8ABE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65661" y="4527731"/>
              <a:ext cx="71437" cy="73025"/>
            </a:xfrm>
            <a:prstGeom prst="ellipse">
              <a:avLst/>
            </a:prstGeom>
            <a:solidFill>
              <a:srgbClr val="FF0000"/>
            </a:solidFill>
            <a:ln w="50800">
              <a:solidFill>
                <a:srgbClr val="FF0000"/>
              </a:solidFill>
              <a:round/>
            </a:ln>
          </p:spPr>
          <p:txBody>
            <a:bodyPr anchor="ctr"/>
            <a:lstStyle/>
            <a:p>
              <a:endParaRPr lang="zh-CN" altLang="en-US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3" name="Oval 49">
              <a:extLst>
                <a:ext uri="{FF2B5EF4-FFF2-40B4-BE49-F238E27FC236}">
                  <a16:creationId xmlns:a16="http://schemas.microsoft.com/office/drawing/2014/main" id="{6562BA3B-5C17-471F-83A5-B9774B89E5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93923" y="3850730"/>
              <a:ext cx="73025" cy="73025"/>
            </a:xfrm>
            <a:prstGeom prst="ellipse">
              <a:avLst/>
            </a:prstGeom>
            <a:solidFill>
              <a:srgbClr val="FF0000"/>
            </a:solidFill>
            <a:ln w="50800">
              <a:solidFill>
                <a:srgbClr val="FF0000"/>
              </a:solidFill>
              <a:round/>
            </a:ln>
          </p:spPr>
          <p:txBody>
            <a:bodyPr anchor="ctr"/>
            <a:lstStyle/>
            <a:p>
              <a:endParaRPr lang="zh-CN" altLang="en-US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4" name="Line 50">
              <a:extLst>
                <a:ext uri="{FF2B5EF4-FFF2-40B4-BE49-F238E27FC236}">
                  <a16:creationId xmlns:a16="http://schemas.microsoft.com/office/drawing/2014/main" id="{EC5D8623-81C3-4FE1-9BEF-2364869DBD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68325" y="3144361"/>
              <a:ext cx="1944687" cy="2914650"/>
            </a:xfrm>
            <a:prstGeom prst="line">
              <a:avLst/>
            </a:prstGeom>
            <a:noFill/>
            <a:ln w="38100">
              <a:solidFill>
                <a:srgbClr val="F3B745">
                  <a:lumMod val="50000"/>
                </a:srgb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5" name="Text Box 51">
              <a:extLst>
                <a:ext uri="{FF2B5EF4-FFF2-40B4-BE49-F238E27FC236}">
                  <a16:creationId xmlns:a16="http://schemas.microsoft.com/office/drawing/2014/main" id="{7B119E95-0DB8-4B52-9BCB-2016EE9450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11102" y="2897834"/>
              <a:ext cx="1064652" cy="488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b="1" i="1" dirty="0">
                  <a:solidFill>
                    <a:srgbClr val="4BA151">
                      <a:lumMod val="50000"/>
                    </a:srgb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y=</a:t>
              </a:r>
              <a:r>
                <a:rPr lang="zh-CN" altLang="en-US" b="1" dirty="0">
                  <a:solidFill>
                    <a:srgbClr val="4BA151">
                      <a:lumMod val="50000"/>
                    </a:srgb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-3</a:t>
              </a:r>
              <a:r>
                <a:rPr lang="zh-CN" altLang="en-US" b="1" i="1" dirty="0">
                  <a:solidFill>
                    <a:srgbClr val="4BA151">
                      <a:lumMod val="50000"/>
                    </a:srgb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x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 Box 51">
                  <a:extLst>
                    <a:ext uri="{FF2B5EF4-FFF2-40B4-BE49-F238E27FC236}">
                      <a16:creationId xmlns:a16="http://schemas.microsoft.com/office/drawing/2014/main" id="{F139FCC9-E96F-46D7-AA1D-2174FD6DBBA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616812" y="2816626"/>
                  <a:ext cx="1030732" cy="6494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r>
                    <a:rPr lang="zh-CN" altLang="zh-CN" b="1" i="1" dirty="0">
                      <a:solidFill>
                        <a:srgbClr val="F3B745">
                          <a:lumMod val="50000"/>
                        </a:srgbClr>
                      </a:solidFill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 y=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b="1" i="1">
                              <a:solidFill>
                                <a:srgbClr val="F3B745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fPr>
                        <m:num>
                          <m:r>
                            <a:rPr lang="en-US" altLang="zh-CN" b="1" i="1">
                              <a:solidFill>
                                <a:srgbClr val="F3B745">
                                  <a:lumMod val="50000"/>
                                </a:srgbClr>
                              </a:solidFill>
                              <a:latin typeface="Cambria Math"/>
                              <a:ea typeface="黑体" pitchFamily="2" charset="-122"/>
                            </a:rPr>
                            <m:t>𝟑</m:t>
                          </m:r>
                        </m:num>
                        <m:den>
                          <m:r>
                            <a:rPr lang="en-US" altLang="zh-CN" b="1" i="1">
                              <a:solidFill>
                                <a:srgbClr val="F3B745">
                                  <a:lumMod val="50000"/>
                                </a:srgbClr>
                              </a:solidFill>
                              <a:latin typeface="Cambria Math"/>
                              <a:ea typeface="黑体" pitchFamily="2" charset="-122"/>
                            </a:rPr>
                            <m:t>𝟐</m:t>
                          </m:r>
                        </m:den>
                      </m:f>
                      <m:r>
                        <a:rPr lang="en-US" altLang="zh-CN" b="1" i="1">
                          <a:solidFill>
                            <a:srgbClr val="F3B745">
                              <a:lumMod val="50000"/>
                            </a:srgbClr>
                          </a:solidFill>
                          <a:latin typeface="Cambria Math"/>
                          <a:ea typeface="黑体" pitchFamily="2" charset="-122"/>
                        </a:rPr>
                        <m:t>𝒙</m:t>
                      </m:r>
                    </m:oMath>
                  </a14:m>
                  <a:endParaRPr lang="zh-CN" altLang="en-US" b="1" i="1" dirty="0">
                    <a:solidFill>
                      <a:srgbClr val="F3B745">
                        <a:lumMod val="50000"/>
                      </a:srgb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</mc:Choice>
          <mc:Fallback xmlns="">
            <p:sp>
              <p:nvSpPr>
                <p:cNvPr id="38" name="Text Box 51">
                  <a:extLst>
                    <a:ext uri="{FF2B5EF4-FFF2-40B4-BE49-F238E27FC236}">
                      <a16:creationId xmlns:a16="http://schemas.microsoft.com/office/drawing/2014/main" id="{F139FCC9-E96F-46D7-AA1D-2174FD6DBB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616812" y="2816626"/>
                  <a:ext cx="1030732" cy="649475"/>
                </a:xfrm>
                <a:prstGeom prst="rect">
                  <a:avLst/>
                </a:prstGeom>
                <a:blipFill>
                  <a:blip r:embed="rId13"/>
                  <a:stretch>
                    <a:fillRect b="-875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 Box 42">
                <a:extLst>
                  <a:ext uri="{FF2B5EF4-FFF2-40B4-BE49-F238E27FC236}">
                    <a16:creationId xmlns:a16="http://schemas.microsoft.com/office/drawing/2014/main" id="{9BE95513-6C1A-4400-9E6F-5CEAB73B52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54484" y="4690566"/>
                <a:ext cx="647700" cy="7838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fPr>
                        <m:num>
                          <m: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3</m:t>
                          </m:r>
                        </m:num>
                        <m:den>
                          <m: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zh-CN" altLang="en-US" sz="24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39" name="Text Box 42">
                <a:extLst>
                  <a:ext uri="{FF2B5EF4-FFF2-40B4-BE49-F238E27FC236}">
                    <a16:creationId xmlns:a16="http://schemas.microsoft.com/office/drawing/2014/main" id="{9BE95513-6C1A-4400-9E6F-5CEAB73B52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54484" y="4690566"/>
                <a:ext cx="647700" cy="78380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55540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36" grpId="0"/>
      <p:bldP spid="37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F6F7A792-64A9-465B-A2CF-D93E7D149A3B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DB549E80-BCEA-4417-80A7-5875F984316D}"/>
              </a:ext>
            </a:extLst>
          </p:cNvPr>
          <p:cNvGrpSpPr/>
          <p:nvPr/>
        </p:nvGrpSpPr>
        <p:grpSpPr>
          <a:xfrm>
            <a:off x="292802" y="285233"/>
            <a:ext cx="5537317" cy="871846"/>
            <a:chOff x="597789" y="327803"/>
            <a:chExt cx="5537317" cy="871846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499847A7-BA60-46E8-93A7-07B1CA87CF82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3751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rgbClr val="991EB5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例</a:t>
              </a:r>
              <a:r>
                <a:rPr lang="en-US" altLang="zh-CN" sz="2400" dirty="0">
                  <a:solidFill>
                    <a:srgbClr val="991EB5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2</a:t>
              </a:r>
            </a:p>
          </p:txBody>
        </p: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6B9A37BA-D891-411C-8AF8-3187CB0DE279}"/>
                </a:ext>
              </a:extLst>
            </p:cNvPr>
            <p:cNvGrpSpPr/>
            <p:nvPr/>
          </p:nvGrpSpPr>
          <p:grpSpPr>
            <a:xfrm>
              <a:off x="597789" y="327803"/>
              <a:ext cx="1583318" cy="871846"/>
              <a:chOff x="4808087" y="1669073"/>
              <a:chExt cx="1583318" cy="871846"/>
            </a:xfrm>
          </p:grpSpPr>
          <p:sp>
            <p:nvSpPr>
              <p:cNvPr id="19" name="矩形: 圆角 18">
                <a:extLst>
                  <a:ext uri="{FF2B5EF4-FFF2-40B4-BE49-F238E27FC236}">
                    <a16:creationId xmlns:a16="http://schemas.microsoft.com/office/drawing/2014/main" id="{48C6E711-486E-4522-BE97-64E954A5DBCF}"/>
                  </a:ext>
                </a:extLst>
              </p:cNvPr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0" name="文本框 38">
                <a:extLst>
                  <a:ext uri="{FF2B5EF4-FFF2-40B4-BE49-F238E27FC236}">
                    <a16:creationId xmlns:a16="http://schemas.microsoft.com/office/drawing/2014/main" id="{DF1AAB75-668E-4A35-BC3F-069EFD9F7AE7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rgbClr val="991EB5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rgbClr val="991EB5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21" name="图片 20">
                <a:extLst>
                  <a:ext uri="{FF2B5EF4-FFF2-40B4-BE49-F238E27FC236}">
                    <a16:creationId xmlns:a16="http://schemas.microsoft.com/office/drawing/2014/main" id="{73B17AC2-D353-4C84-99FA-76D9481C05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808087" y="1669073"/>
                <a:ext cx="1052170" cy="871846"/>
              </a:xfrm>
              <a:prstGeom prst="rect">
                <a:avLst/>
              </a:prstGeom>
            </p:spPr>
          </p:pic>
        </p:grpSp>
      </p:grpSp>
      <p:sp>
        <p:nvSpPr>
          <p:cNvPr id="27" name="椭圆 26">
            <a:extLst>
              <a:ext uri="{FF2B5EF4-FFF2-40B4-BE49-F238E27FC236}">
                <a16:creationId xmlns:a16="http://schemas.microsoft.com/office/drawing/2014/main" id="{A77FD995-5C89-4214-9A36-8568EC8A61B5}"/>
              </a:ext>
            </a:extLst>
          </p:cNvPr>
          <p:cNvSpPr/>
          <p:nvPr/>
        </p:nvSpPr>
        <p:spPr>
          <a:xfrm>
            <a:off x="10037521" y="-820634"/>
            <a:ext cx="1803400" cy="1803400"/>
          </a:xfrm>
          <a:prstGeom prst="ellipse">
            <a:avLst/>
          </a:prstGeom>
          <a:gradFill flip="none" rotWithShape="1">
            <a:gsLst>
              <a:gs pos="0">
                <a:srgbClr val="FCDC3E"/>
              </a:gs>
              <a:gs pos="51800">
                <a:srgbClr val="FF19E8"/>
              </a:gs>
              <a:gs pos="100000">
                <a:srgbClr val="991EB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" name="文本框 1">
            <a:extLst>
              <a:ext uri="{FF2B5EF4-FFF2-40B4-BE49-F238E27FC236}">
                <a16:creationId xmlns:a16="http://schemas.microsoft.com/office/drawing/2014/main" id="{05CBE81D-4BE6-4405-8A36-34C631B50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5520" y="2274066"/>
            <a:ext cx="785338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</a:t>
            </a:r>
            <a:r>
              <a:rPr lang="en-US" altLang="zh-CN" sz="24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</a:t>
            </a:r>
            <a:r>
              <a:rPr lang="zh-CN" altLang="en-US" sz="24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）若函数图象经过第一、第三象限，则</a:t>
            </a:r>
            <a:r>
              <a:rPr lang="en-US" altLang="zh-CN" sz="2400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k</a:t>
            </a:r>
            <a:r>
              <a:rPr lang="zh-CN" altLang="en-US" sz="24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的取值</a:t>
            </a:r>
          </a:p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    范围是</a:t>
            </a:r>
            <a:r>
              <a:rPr lang="en-US" altLang="zh-CN" sz="24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________.</a:t>
            </a:r>
          </a:p>
        </p:txBody>
      </p:sp>
      <p:sp>
        <p:nvSpPr>
          <p:cNvPr id="28" name="Text Box 10">
            <a:extLst>
              <a:ext uri="{FF2B5EF4-FFF2-40B4-BE49-F238E27FC236}">
                <a16:creationId xmlns:a16="http://schemas.microsoft.com/office/drawing/2014/main" id="{F44B5A66-B01E-4031-90D4-7DA2B8844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5520" y="1392947"/>
            <a:ext cx="5120889" cy="588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已知正比例函数</a:t>
            </a:r>
            <a:r>
              <a:rPr lang="en-US" altLang="zh-CN" sz="2400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y</a:t>
            </a:r>
            <a:r>
              <a:rPr lang="en-US" altLang="zh-CN" sz="24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=(</a:t>
            </a:r>
            <a:r>
              <a:rPr lang="en-US" altLang="zh-CN" sz="2400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k</a:t>
            </a:r>
            <a:r>
              <a:rPr lang="en-US" altLang="zh-CN" sz="24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+6)</a:t>
            </a:r>
            <a:r>
              <a:rPr lang="en-US" altLang="zh-CN" sz="2400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x</a:t>
            </a:r>
            <a:r>
              <a:rPr lang="en-US" altLang="zh-CN" sz="24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.</a:t>
            </a:r>
          </a:p>
        </p:txBody>
      </p:sp>
      <p:sp>
        <p:nvSpPr>
          <p:cNvPr id="29" name="Text Box 11">
            <a:extLst>
              <a:ext uri="{FF2B5EF4-FFF2-40B4-BE49-F238E27FC236}">
                <a16:creationId xmlns:a16="http://schemas.microsoft.com/office/drawing/2014/main" id="{7A069B4C-6D4D-434E-8C39-A29ED6880A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6039" y="2705610"/>
            <a:ext cx="12071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i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k</a:t>
            </a:r>
            <a:r>
              <a:rPr lang="zh-CN" altLang="en-US" sz="24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＞</a:t>
            </a:r>
            <a:r>
              <a:rPr lang="en-US" altLang="zh-CN" sz="24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Arial" panose="020B0604020202020204" pitchFamily="34" charset="0"/>
              </a:rPr>
              <a:t>-</a:t>
            </a:r>
            <a:r>
              <a:rPr lang="en-US" altLang="zh-CN" sz="24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6</a:t>
            </a:r>
          </a:p>
        </p:txBody>
      </p:sp>
      <p:sp>
        <p:nvSpPr>
          <p:cNvPr id="30" name="Text Box 11">
            <a:extLst>
              <a:ext uri="{FF2B5EF4-FFF2-40B4-BE49-F238E27FC236}">
                <a16:creationId xmlns:a16="http://schemas.microsoft.com/office/drawing/2014/main" id="{0565DE2C-C6AA-4057-8ED2-AA5C1D4F0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7945" y="3313944"/>
            <a:ext cx="9484220" cy="50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3B745">
                    <a:lumMod val="50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解析：</a:t>
            </a:r>
            <a:r>
              <a:rPr lang="zh-CN" altLang="en-US" sz="2000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因为</a:t>
            </a:r>
            <a:r>
              <a:rPr lang="zh-CN" altLang="en-US" sz="2000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函数图象经过第一、第三象限，所以</a:t>
            </a:r>
            <a:r>
              <a:rPr lang="en-US" altLang="zh-CN" sz="2000" i="1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k</a:t>
            </a:r>
            <a:r>
              <a:rPr lang="en-US" altLang="zh-CN" sz="2000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+6&gt;0</a:t>
            </a:r>
            <a:r>
              <a:rPr lang="zh-CN" altLang="en-US" sz="2000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，解得</a:t>
            </a:r>
            <a:r>
              <a:rPr lang="en-US" altLang="zh-CN" sz="2000" i="1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k</a:t>
            </a:r>
            <a:r>
              <a:rPr lang="en-US" altLang="zh-CN" sz="2000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&gt;-6.</a:t>
            </a:r>
          </a:p>
        </p:txBody>
      </p:sp>
      <p:sp>
        <p:nvSpPr>
          <p:cNvPr id="31" name="文本框 2">
            <a:extLst>
              <a:ext uri="{FF2B5EF4-FFF2-40B4-BE49-F238E27FC236}">
                <a16:creationId xmlns:a16="http://schemas.microsoft.com/office/drawing/2014/main" id="{32C6BDB8-85B1-4044-B907-12CDEDE2A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5520" y="4592721"/>
            <a:ext cx="5917585" cy="520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（</a:t>
            </a:r>
            <a:r>
              <a:rPr lang="en-US" altLang="zh-CN" sz="24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2</a:t>
            </a:r>
            <a:r>
              <a:rPr lang="zh-CN" altLang="en-US" sz="24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）若函数图象经过点（</a:t>
            </a:r>
            <a:r>
              <a:rPr lang="en-US" altLang="zh-CN" sz="24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3</a:t>
            </a:r>
            <a:r>
              <a:rPr lang="zh-CN" altLang="en-US" sz="24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，</a:t>
            </a:r>
            <a:r>
              <a:rPr lang="en-US" altLang="zh-CN" sz="24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21</a:t>
            </a:r>
            <a:r>
              <a:rPr lang="zh-CN" altLang="en-US" sz="24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），则</a:t>
            </a:r>
            <a:r>
              <a:rPr lang="en-US" altLang="zh-CN" sz="2400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k</a:t>
            </a:r>
            <a:r>
              <a:rPr lang="en-US" altLang="zh-CN" sz="24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_____.</a:t>
            </a:r>
          </a:p>
        </p:txBody>
      </p:sp>
      <p:sp>
        <p:nvSpPr>
          <p:cNvPr id="32" name="Text Box 11">
            <a:extLst>
              <a:ext uri="{FF2B5EF4-FFF2-40B4-BE49-F238E27FC236}">
                <a16:creationId xmlns:a16="http://schemas.microsoft.com/office/drawing/2014/main" id="{7D2D7251-B7D6-43C7-B571-EA8F8B23C9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7945" y="5386391"/>
            <a:ext cx="9199252" cy="50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3B745">
                    <a:lumMod val="50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解析：</a:t>
            </a:r>
            <a:r>
              <a:rPr lang="zh-CN" altLang="en-US" sz="2000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将点的坐标</a:t>
            </a:r>
            <a:r>
              <a:rPr lang="zh-CN" altLang="en-US" sz="2000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（</a:t>
            </a:r>
            <a:r>
              <a:rPr lang="en-US" altLang="zh-CN" sz="2000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3</a:t>
            </a:r>
            <a:r>
              <a:rPr lang="zh-CN" altLang="en-US" sz="2000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，</a:t>
            </a:r>
            <a:r>
              <a:rPr lang="en-US" altLang="zh-CN" sz="2000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21</a:t>
            </a:r>
            <a:r>
              <a:rPr lang="zh-CN" altLang="en-US" sz="2000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）带入函数解析式中，得</a:t>
            </a:r>
            <a:r>
              <a:rPr lang="en-US" altLang="zh-CN" sz="2000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21=</a:t>
            </a:r>
            <a:r>
              <a:rPr lang="en-US" altLang="zh-CN" sz="2000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(</a:t>
            </a:r>
            <a:r>
              <a:rPr lang="en-US" altLang="zh-CN" sz="2000" i="1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k</a:t>
            </a:r>
            <a:r>
              <a:rPr lang="en-US" altLang="zh-CN" sz="2000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+6)</a:t>
            </a:r>
            <a:r>
              <a:rPr lang="zh-CN" altLang="en-US" sz="2000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·</a:t>
            </a:r>
            <a:r>
              <a:rPr lang="en-US" altLang="zh-CN" sz="2000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</a:t>
            </a:r>
            <a:r>
              <a:rPr lang="zh-CN" altLang="en-US" sz="2000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zh-CN" altLang="en-US" sz="2000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解得</a:t>
            </a:r>
            <a:r>
              <a:rPr lang="en-US" altLang="zh-CN" sz="2000" i="1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k</a:t>
            </a:r>
            <a:r>
              <a:rPr lang="en-US" altLang="zh-CN" sz="2000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=1.</a:t>
            </a:r>
          </a:p>
        </p:txBody>
      </p:sp>
      <p:sp>
        <p:nvSpPr>
          <p:cNvPr id="33" name="Text Box 11">
            <a:extLst>
              <a:ext uri="{FF2B5EF4-FFF2-40B4-BE49-F238E27FC236}">
                <a16:creationId xmlns:a16="http://schemas.microsoft.com/office/drawing/2014/main" id="{E8E5876D-3EDE-4AE7-8E60-A4F27247A8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1602" y="4658273"/>
            <a:ext cx="8403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=1</a:t>
            </a:r>
          </a:p>
        </p:txBody>
      </p:sp>
    </p:spTree>
    <p:extLst>
      <p:ext uri="{BB962C8B-B14F-4D97-AF65-F5344CB8AC3E}">
        <p14:creationId xmlns:p14="http://schemas.microsoft.com/office/powerpoint/2010/main" val="34328890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F6F7A792-64A9-465B-A2CF-D93E7D149A3B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DB549E80-BCEA-4417-80A7-5875F984316D}"/>
              </a:ext>
            </a:extLst>
          </p:cNvPr>
          <p:cNvGrpSpPr/>
          <p:nvPr/>
        </p:nvGrpSpPr>
        <p:grpSpPr>
          <a:xfrm>
            <a:off x="292802" y="285233"/>
            <a:ext cx="5537317" cy="871846"/>
            <a:chOff x="597789" y="327803"/>
            <a:chExt cx="5537317" cy="871846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499847A7-BA60-46E8-93A7-07B1CA87CF82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3751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rgbClr val="991EB5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正比例函数的性质</a:t>
              </a:r>
            </a:p>
          </p:txBody>
        </p: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6B9A37BA-D891-411C-8AF8-3187CB0DE279}"/>
                </a:ext>
              </a:extLst>
            </p:cNvPr>
            <p:cNvGrpSpPr/>
            <p:nvPr/>
          </p:nvGrpSpPr>
          <p:grpSpPr>
            <a:xfrm>
              <a:off x="597789" y="327803"/>
              <a:ext cx="1583318" cy="871846"/>
              <a:chOff x="4808087" y="1669073"/>
              <a:chExt cx="1583318" cy="871846"/>
            </a:xfrm>
          </p:grpSpPr>
          <p:sp>
            <p:nvSpPr>
              <p:cNvPr id="19" name="矩形: 圆角 18">
                <a:extLst>
                  <a:ext uri="{FF2B5EF4-FFF2-40B4-BE49-F238E27FC236}">
                    <a16:creationId xmlns:a16="http://schemas.microsoft.com/office/drawing/2014/main" id="{48C6E711-486E-4522-BE97-64E954A5DBCF}"/>
                  </a:ext>
                </a:extLst>
              </p:cNvPr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0" name="文本框 38">
                <a:extLst>
                  <a:ext uri="{FF2B5EF4-FFF2-40B4-BE49-F238E27FC236}">
                    <a16:creationId xmlns:a16="http://schemas.microsoft.com/office/drawing/2014/main" id="{DF1AAB75-668E-4A35-BC3F-069EFD9F7AE7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rgbClr val="991EB5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rgbClr val="991EB5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21" name="图片 20">
                <a:extLst>
                  <a:ext uri="{FF2B5EF4-FFF2-40B4-BE49-F238E27FC236}">
                    <a16:creationId xmlns:a16="http://schemas.microsoft.com/office/drawing/2014/main" id="{73B17AC2-D353-4C84-99FA-76D9481C05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808087" y="1669073"/>
                <a:ext cx="1052170" cy="871846"/>
              </a:xfrm>
              <a:prstGeom prst="rect">
                <a:avLst/>
              </a:prstGeom>
            </p:spPr>
          </p:pic>
        </p:grpSp>
      </p:grpSp>
      <p:sp>
        <p:nvSpPr>
          <p:cNvPr id="27" name="椭圆 26">
            <a:extLst>
              <a:ext uri="{FF2B5EF4-FFF2-40B4-BE49-F238E27FC236}">
                <a16:creationId xmlns:a16="http://schemas.microsoft.com/office/drawing/2014/main" id="{A77FD995-5C89-4214-9A36-8568EC8A61B5}"/>
              </a:ext>
            </a:extLst>
          </p:cNvPr>
          <p:cNvSpPr/>
          <p:nvPr/>
        </p:nvSpPr>
        <p:spPr>
          <a:xfrm>
            <a:off x="10037521" y="-820634"/>
            <a:ext cx="1803400" cy="1803400"/>
          </a:xfrm>
          <a:prstGeom prst="ellipse">
            <a:avLst/>
          </a:prstGeom>
          <a:gradFill flip="none" rotWithShape="1">
            <a:gsLst>
              <a:gs pos="0">
                <a:srgbClr val="FCDC3E"/>
              </a:gs>
              <a:gs pos="51800">
                <a:srgbClr val="FF19E8"/>
              </a:gs>
              <a:gs pos="100000">
                <a:srgbClr val="991EB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8BDFA19A-FE25-4B4F-9586-954F69D46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783" y="1646555"/>
            <a:ext cx="4187825" cy="393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框 77835">
            <a:extLst>
              <a:ext uri="{FF2B5EF4-FFF2-40B4-BE49-F238E27FC236}">
                <a16:creationId xmlns:a16="http://schemas.microsoft.com/office/drawing/2014/main" id="{08A0D3EB-1189-49FC-AE52-93304D718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769641"/>
            <a:ext cx="4371975" cy="1696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观察图象可以发现：</a:t>
            </a:r>
            <a:r>
              <a:rPr lang="zh-CN" altLang="en-US" sz="24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Wingdings" panose="05000000000000000000" pitchFamily="2" charset="2"/>
              </a:rPr>
              <a:t>直线</a:t>
            </a:r>
            <a:r>
              <a:rPr lang="en-US" altLang="en-US" sz="2400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Wingdings" panose="05000000000000000000" pitchFamily="2" charset="2"/>
              </a:rPr>
              <a:t>y</a:t>
            </a:r>
            <a:r>
              <a:rPr lang="en-US" altLang="en-US" sz="24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Wingdings" panose="05000000000000000000" pitchFamily="2" charset="2"/>
              </a:rPr>
              <a:t>=</a:t>
            </a:r>
            <a:r>
              <a:rPr lang="en-US" altLang="en-US" sz="2400" i="1" dirty="0" err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Wingdings" panose="05000000000000000000" pitchFamily="2" charset="2"/>
              </a:rPr>
              <a:t>x</a:t>
            </a:r>
            <a:r>
              <a:rPr lang="en-US" altLang="en-US" sz="2400" dirty="0" err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Wingdings" panose="05000000000000000000" pitchFamily="2" charset="2"/>
              </a:rPr>
              <a:t>,</a:t>
            </a:r>
            <a:r>
              <a:rPr lang="en-US" altLang="en-US" sz="2400" i="1" dirty="0" err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Wingdings" panose="05000000000000000000" pitchFamily="2" charset="2"/>
              </a:rPr>
              <a:t>y</a:t>
            </a:r>
            <a:r>
              <a:rPr lang="en-US" altLang="en-US" sz="24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Wingdings" panose="05000000000000000000" pitchFamily="2" charset="2"/>
              </a:rPr>
              <a:t>=3</a:t>
            </a:r>
            <a:r>
              <a:rPr lang="en-US" altLang="en-US" sz="2400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Wingdings" panose="05000000000000000000" pitchFamily="2" charset="2"/>
              </a:rPr>
              <a:t>x</a:t>
            </a:r>
            <a:r>
              <a:rPr lang="zh-CN" altLang="en-US" sz="24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Wingdings" panose="05000000000000000000" pitchFamily="2" charset="2"/>
              </a:rPr>
              <a:t>向右逐渐</a:t>
            </a:r>
            <a:r>
              <a:rPr lang="zh-CN" altLang="en-US" sz="2400" u="sng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Wingdings" panose="05000000000000000000" pitchFamily="2" charset="2"/>
              </a:rPr>
              <a:t>          </a:t>
            </a:r>
            <a:r>
              <a:rPr lang="en-US" altLang="zh-CN" sz="24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Wingdings" panose="05000000000000000000" pitchFamily="2" charset="2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Wingdings" panose="05000000000000000000" pitchFamily="2" charset="2"/>
              </a:rPr>
              <a:t>即</a:t>
            </a:r>
            <a:r>
              <a:rPr lang="en-US" altLang="zh-CN" sz="2400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y</a:t>
            </a:r>
            <a:r>
              <a:rPr lang="zh-CN" altLang="en-US" sz="24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的值随</a:t>
            </a:r>
            <a:r>
              <a:rPr lang="en-US" altLang="zh-CN" sz="2400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x</a:t>
            </a:r>
            <a:r>
              <a:rPr lang="zh-CN" altLang="en-US" sz="24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的增大而</a:t>
            </a:r>
            <a:r>
              <a:rPr lang="zh-CN" altLang="en-US" sz="24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增大</a:t>
            </a:r>
            <a:r>
              <a:rPr lang="en-US" altLang="zh-CN" sz="24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;</a:t>
            </a: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AD78BE4F-CACA-4053-9732-73D4421CBC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3690" y="2386829"/>
            <a:ext cx="10683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上升</a:t>
            </a:r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350DD500-7B09-4365-BD2E-09AE7575FF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9295" y="4509021"/>
            <a:ext cx="10683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下降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77835">
                <a:extLst>
                  <a:ext uri="{FF2B5EF4-FFF2-40B4-BE49-F238E27FC236}">
                    <a16:creationId xmlns:a16="http://schemas.microsoft.com/office/drawing/2014/main" id="{36F7ADA7-C5B4-408A-A25E-0F797389D2B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96000" y="3654420"/>
                <a:ext cx="4371975" cy="19243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2400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Wingdings" pitchFamily="2" charset="2"/>
                  </a:rPr>
                  <a:t>直线</a:t>
                </a:r>
                <a:r>
                  <a:rPr lang="en-US" altLang="en-US" sz="2400" i="1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Wingdings" pitchFamily="2" charset="2"/>
                  </a:rPr>
                  <a:t>y</a:t>
                </a:r>
                <a:r>
                  <a:rPr lang="en-US" altLang="en-US" sz="2400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Wingdings" pitchFamily="2" charset="2"/>
                  </a:rPr>
                  <a:t>=-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黑体" pitchFamily="2" charset="-122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altLang="en-US" sz="2400" i="1" smtClean="0">
                            <a:solidFill>
                              <a:srgbClr val="000000"/>
                            </a:solidFill>
                            <a:latin typeface="Cambria Math"/>
                            <a:ea typeface="黑体" pitchFamily="2" charset="-122"/>
                            <a:sym typeface="Wingdings" pitchFamily="2" charset="2"/>
                          </a:rPr>
                          <m:t>1</m:t>
                        </m:r>
                      </m:num>
                      <m:den>
                        <m:r>
                          <a:rPr lang="en-US" altLang="en-US" sz="2400" i="1" smtClean="0">
                            <a:solidFill>
                              <a:srgbClr val="000000"/>
                            </a:solidFill>
                            <a:latin typeface="Cambria Math"/>
                            <a:ea typeface="黑体" pitchFamily="2" charset="-122"/>
                            <a:sym typeface="Wingdings" pitchFamily="2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en-US" sz="2400" i="1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Wingdings" pitchFamily="2" charset="2"/>
                  </a:rPr>
                  <a:t>x</a:t>
                </a:r>
                <a:r>
                  <a:rPr lang="en-US" altLang="en-US" sz="2400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Wingdings" pitchFamily="2" charset="2"/>
                  </a:rPr>
                  <a:t>,</a:t>
                </a:r>
                <a:r>
                  <a:rPr lang="en-US" altLang="en-US" sz="2400" i="1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Wingdings" pitchFamily="2" charset="2"/>
                  </a:rPr>
                  <a:t>y</a:t>
                </a:r>
                <a:r>
                  <a:rPr lang="en-US" altLang="en-US" sz="2400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Wingdings" pitchFamily="2" charset="2"/>
                  </a:rPr>
                  <a:t>=-4</a:t>
                </a:r>
                <a:r>
                  <a:rPr lang="en-US" altLang="en-US" sz="2400" i="1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Wingdings" pitchFamily="2" charset="2"/>
                  </a:rPr>
                  <a:t>x</a:t>
                </a:r>
                <a:r>
                  <a:rPr lang="zh-CN" altLang="en-US" sz="2400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Wingdings" pitchFamily="2" charset="2"/>
                  </a:rPr>
                  <a:t>向右逐渐</a:t>
                </a:r>
                <a:r>
                  <a:rPr lang="zh-CN" altLang="en-US" sz="2400" u="sng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Wingdings" pitchFamily="2" charset="2"/>
                  </a:rPr>
                  <a:t>          </a:t>
                </a:r>
                <a:r>
                  <a:rPr lang="zh-CN" altLang="en-US" sz="2400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Wingdings" pitchFamily="2" charset="2"/>
                  </a:rPr>
                  <a:t>，即</a:t>
                </a:r>
                <a:r>
                  <a:rPr lang="en-US" altLang="zh-CN" sz="2400" i="1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宋体" pitchFamily="2" charset="-122"/>
                  </a:rPr>
                  <a:t>y</a:t>
                </a:r>
                <a:r>
                  <a:rPr lang="zh-CN" altLang="en-US" sz="2400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宋体" pitchFamily="2" charset="-122"/>
                  </a:rPr>
                  <a:t>的值随</a:t>
                </a:r>
                <a:r>
                  <a:rPr lang="en-US" altLang="zh-CN" sz="2400" i="1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宋体" pitchFamily="2" charset="-122"/>
                  </a:rPr>
                  <a:t>x</a:t>
                </a:r>
                <a:r>
                  <a:rPr lang="zh-CN" altLang="en-US" sz="2400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宋体" pitchFamily="2" charset="-122"/>
                  </a:rPr>
                  <a:t>的增大而</a:t>
                </a:r>
                <a:r>
                  <a:rPr lang="zh-CN" altLang="en-US" sz="24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宋体" pitchFamily="2" charset="-122"/>
                  </a:rPr>
                  <a:t>减小</a:t>
                </a:r>
                <a:r>
                  <a:rPr lang="en-US" altLang="zh-CN" sz="2400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宋体" pitchFamily="2" charset="-122"/>
                  </a:rPr>
                  <a:t>.</a:t>
                </a:r>
                <a:r>
                  <a:rPr lang="zh-CN" altLang="en-US" sz="2400" u="sng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Wingdings" pitchFamily="2" charset="2"/>
                  </a:rPr>
                  <a:t>          </a:t>
                </a:r>
              </a:p>
            </p:txBody>
          </p:sp>
        </mc:Choice>
        <mc:Fallback xmlns="">
          <p:sp>
            <p:nvSpPr>
              <p:cNvPr id="15" name="文本框 77835">
                <a:extLst>
                  <a:ext uri="{FF2B5EF4-FFF2-40B4-BE49-F238E27FC236}">
                    <a16:creationId xmlns:a16="http://schemas.microsoft.com/office/drawing/2014/main" id="{36F7ADA7-C5B4-408A-A25E-0F797389D2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0" y="3654420"/>
                <a:ext cx="4371975" cy="1924373"/>
              </a:xfrm>
              <a:prstGeom prst="rect">
                <a:avLst/>
              </a:prstGeom>
              <a:blipFill>
                <a:blip r:embed="rId6"/>
                <a:stretch>
                  <a:fillRect l="-2092" b="-632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28452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F6F7A792-64A9-465B-A2CF-D93E7D149A3B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DB549E80-BCEA-4417-80A7-5875F984316D}"/>
              </a:ext>
            </a:extLst>
          </p:cNvPr>
          <p:cNvGrpSpPr/>
          <p:nvPr/>
        </p:nvGrpSpPr>
        <p:grpSpPr>
          <a:xfrm>
            <a:off x="292802" y="285233"/>
            <a:ext cx="5537317" cy="871846"/>
            <a:chOff x="597789" y="327803"/>
            <a:chExt cx="5537317" cy="871846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499847A7-BA60-46E8-93A7-07B1CA87CF82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3751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rgbClr val="991EB5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归纳</a:t>
              </a:r>
            </a:p>
          </p:txBody>
        </p: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6B9A37BA-D891-411C-8AF8-3187CB0DE279}"/>
                </a:ext>
              </a:extLst>
            </p:cNvPr>
            <p:cNvGrpSpPr/>
            <p:nvPr/>
          </p:nvGrpSpPr>
          <p:grpSpPr>
            <a:xfrm>
              <a:off x="597789" y="327803"/>
              <a:ext cx="1583318" cy="871846"/>
              <a:chOff x="4808087" y="1669073"/>
              <a:chExt cx="1583318" cy="871846"/>
            </a:xfrm>
          </p:grpSpPr>
          <p:sp>
            <p:nvSpPr>
              <p:cNvPr id="19" name="矩形: 圆角 18">
                <a:extLst>
                  <a:ext uri="{FF2B5EF4-FFF2-40B4-BE49-F238E27FC236}">
                    <a16:creationId xmlns:a16="http://schemas.microsoft.com/office/drawing/2014/main" id="{48C6E711-486E-4522-BE97-64E954A5DBCF}"/>
                  </a:ext>
                </a:extLst>
              </p:cNvPr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0" name="文本框 38">
                <a:extLst>
                  <a:ext uri="{FF2B5EF4-FFF2-40B4-BE49-F238E27FC236}">
                    <a16:creationId xmlns:a16="http://schemas.microsoft.com/office/drawing/2014/main" id="{DF1AAB75-668E-4A35-BC3F-069EFD9F7AE7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rgbClr val="991EB5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rgbClr val="991EB5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21" name="图片 20">
                <a:extLst>
                  <a:ext uri="{FF2B5EF4-FFF2-40B4-BE49-F238E27FC236}">
                    <a16:creationId xmlns:a16="http://schemas.microsoft.com/office/drawing/2014/main" id="{73B17AC2-D353-4C84-99FA-76D9481C05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808087" y="1669073"/>
                <a:ext cx="1052170" cy="871846"/>
              </a:xfrm>
              <a:prstGeom prst="rect">
                <a:avLst/>
              </a:prstGeom>
            </p:spPr>
          </p:pic>
        </p:grpSp>
      </p:grpSp>
      <p:sp>
        <p:nvSpPr>
          <p:cNvPr id="27" name="椭圆 26">
            <a:extLst>
              <a:ext uri="{FF2B5EF4-FFF2-40B4-BE49-F238E27FC236}">
                <a16:creationId xmlns:a16="http://schemas.microsoft.com/office/drawing/2014/main" id="{A77FD995-5C89-4214-9A36-8568EC8A61B5}"/>
              </a:ext>
            </a:extLst>
          </p:cNvPr>
          <p:cNvSpPr/>
          <p:nvPr/>
        </p:nvSpPr>
        <p:spPr>
          <a:xfrm>
            <a:off x="10037521" y="-820634"/>
            <a:ext cx="1803400" cy="1803400"/>
          </a:xfrm>
          <a:prstGeom prst="ellipse">
            <a:avLst/>
          </a:prstGeom>
          <a:gradFill flip="none" rotWithShape="1">
            <a:gsLst>
              <a:gs pos="0">
                <a:srgbClr val="FCDC3E"/>
              </a:gs>
              <a:gs pos="51800">
                <a:srgbClr val="FF19E8"/>
              </a:gs>
              <a:gs pos="100000">
                <a:srgbClr val="991EB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文本框 20481">
            <a:extLst>
              <a:ext uri="{FF2B5EF4-FFF2-40B4-BE49-F238E27FC236}">
                <a16:creationId xmlns:a16="http://schemas.microsoft.com/office/drawing/2014/main" id="{DC6A1436-A584-4EFA-8D04-6869931B4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8168" y="1945831"/>
            <a:ext cx="7620000" cy="1316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  当</a:t>
            </a:r>
            <a:r>
              <a:rPr lang="en-US" altLang="zh-CN" sz="2800" i="1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k</a:t>
            </a:r>
            <a:r>
              <a:rPr lang="zh-CN" altLang="en-US" sz="2800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＞</a:t>
            </a:r>
            <a:r>
              <a:rPr lang="en-US" altLang="zh-CN" sz="2800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</a:t>
            </a:r>
            <a:r>
              <a:rPr lang="zh-CN" altLang="en-US" sz="28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时</a:t>
            </a:r>
            <a:r>
              <a:rPr lang="en-US" altLang="zh-CN" sz="28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,</a:t>
            </a:r>
            <a:r>
              <a:rPr lang="zh-CN" altLang="en-US" sz="28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直线</a:t>
            </a:r>
            <a:r>
              <a:rPr lang="en-US" altLang="zh-CN" sz="2800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y</a:t>
            </a:r>
            <a:r>
              <a:rPr lang="en-US" altLang="zh-CN" sz="28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</a:t>
            </a:r>
            <a:r>
              <a:rPr lang="en-US" altLang="zh-CN" sz="2800" i="1" dirty="0" err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kx</a:t>
            </a:r>
            <a:r>
              <a:rPr lang="zh-CN" altLang="en-US" sz="28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经过</a:t>
            </a:r>
            <a:r>
              <a:rPr lang="zh-CN" altLang="en-US" sz="2800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第一、第三</a:t>
            </a:r>
            <a:r>
              <a:rPr lang="zh-CN" altLang="en-US" sz="28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象限，从左向右上升，即</a:t>
            </a:r>
            <a:r>
              <a:rPr lang="zh-CN" altLang="en-US" sz="2800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随着</a:t>
            </a:r>
            <a:r>
              <a:rPr lang="en-US" altLang="zh-CN" sz="2800" i="1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x</a:t>
            </a:r>
            <a:r>
              <a:rPr lang="zh-CN" altLang="en-US" sz="2800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的增大</a:t>
            </a:r>
            <a:r>
              <a:rPr lang="en-US" altLang="zh-CN" sz="2800" i="1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y</a:t>
            </a:r>
            <a:r>
              <a:rPr lang="zh-CN" altLang="en-US" sz="2800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也增大</a:t>
            </a:r>
            <a:r>
              <a:rPr lang="zh-CN" altLang="en-US" sz="28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；</a:t>
            </a:r>
          </a:p>
        </p:txBody>
      </p:sp>
      <p:sp>
        <p:nvSpPr>
          <p:cNvPr id="11" name="文本框 20481">
            <a:extLst>
              <a:ext uri="{FF2B5EF4-FFF2-40B4-BE49-F238E27FC236}">
                <a16:creationId xmlns:a16="http://schemas.microsoft.com/office/drawing/2014/main" id="{0DC1B4F6-69ED-4360-B44A-E23738A80E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2730" y="3847258"/>
            <a:ext cx="7620000" cy="1316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  当</a:t>
            </a:r>
            <a:r>
              <a:rPr lang="en-US" altLang="zh-CN" sz="2800" i="1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k</a:t>
            </a:r>
            <a:r>
              <a:rPr lang="en-US" altLang="zh-CN" sz="2800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&lt;0</a:t>
            </a:r>
            <a:r>
              <a:rPr lang="zh-CN" altLang="en-US" sz="28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时</a:t>
            </a:r>
            <a:r>
              <a:rPr lang="en-US" altLang="zh-CN" sz="28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,</a:t>
            </a:r>
            <a:r>
              <a:rPr lang="zh-CN" altLang="en-US" sz="28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直线</a:t>
            </a:r>
            <a:r>
              <a:rPr lang="en-US" altLang="zh-CN" sz="2800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y</a:t>
            </a:r>
            <a:r>
              <a:rPr lang="en-US" altLang="zh-CN" sz="28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</a:t>
            </a:r>
            <a:r>
              <a:rPr lang="en-US" altLang="zh-CN" sz="2800" i="1" dirty="0" err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kx</a:t>
            </a:r>
            <a:r>
              <a:rPr lang="zh-CN" altLang="en-US" sz="28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经过</a:t>
            </a:r>
            <a:r>
              <a:rPr lang="zh-CN" altLang="en-US" sz="2800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第二、第四</a:t>
            </a:r>
            <a:r>
              <a:rPr lang="zh-CN" altLang="en-US" sz="28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象限，从左向右下降，即</a:t>
            </a:r>
            <a:r>
              <a:rPr lang="zh-CN" altLang="en-US" sz="2800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随着</a:t>
            </a:r>
            <a:r>
              <a:rPr lang="en-US" altLang="zh-CN" sz="2800" i="1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x</a:t>
            </a:r>
            <a:r>
              <a:rPr lang="zh-CN" altLang="en-US" sz="2800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的增大</a:t>
            </a:r>
            <a:r>
              <a:rPr lang="en-US" altLang="zh-CN" sz="2800" i="1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y</a:t>
            </a:r>
            <a:r>
              <a:rPr lang="zh-CN" altLang="en-US" sz="2800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反而减小</a:t>
            </a:r>
            <a:r>
              <a:rPr lang="en-US" altLang="zh-CN" sz="28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.</a:t>
            </a:r>
            <a:endParaRPr lang="zh-CN" altLang="en-US" sz="2800" dirty="0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093615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11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F6F7A792-64A9-465B-A2CF-D93E7D149A3B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DB549E80-BCEA-4417-80A7-5875F984316D}"/>
              </a:ext>
            </a:extLst>
          </p:cNvPr>
          <p:cNvGrpSpPr/>
          <p:nvPr/>
        </p:nvGrpSpPr>
        <p:grpSpPr>
          <a:xfrm>
            <a:off x="292802" y="285233"/>
            <a:ext cx="5537317" cy="871846"/>
            <a:chOff x="597789" y="327803"/>
            <a:chExt cx="5537317" cy="871846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499847A7-BA60-46E8-93A7-07B1CA87CF82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3751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rgbClr val="991EB5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例</a:t>
              </a:r>
              <a:r>
                <a:rPr lang="en-US" altLang="zh-CN" sz="2400" dirty="0">
                  <a:solidFill>
                    <a:srgbClr val="991EB5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3</a:t>
              </a:r>
            </a:p>
          </p:txBody>
        </p: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6B9A37BA-D891-411C-8AF8-3187CB0DE279}"/>
                </a:ext>
              </a:extLst>
            </p:cNvPr>
            <p:cNvGrpSpPr/>
            <p:nvPr/>
          </p:nvGrpSpPr>
          <p:grpSpPr>
            <a:xfrm>
              <a:off x="597789" y="327803"/>
              <a:ext cx="1583318" cy="871846"/>
              <a:chOff x="4808087" y="1669073"/>
              <a:chExt cx="1583318" cy="871846"/>
            </a:xfrm>
          </p:grpSpPr>
          <p:sp>
            <p:nvSpPr>
              <p:cNvPr id="19" name="矩形: 圆角 18">
                <a:extLst>
                  <a:ext uri="{FF2B5EF4-FFF2-40B4-BE49-F238E27FC236}">
                    <a16:creationId xmlns:a16="http://schemas.microsoft.com/office/drawing/2014/main" id="{48C6E711-486E-4522-BE97-64E954A5DBCF}"/>
                  </a:ext>
                </a:extLst>
              </p:cNvPr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0" name="文本框 38">
                <a:extLst>
                  <a:ext uri="{FF2B5EF4-FFF2-40B4-BE49-F238E27FC236}">
                    <a16:creationId xmlns:a16="http://schemas.microsoft.com/office/drawing/2014/main" id="{DF1AAB75-668E-4A35-BC3F-069EFD9F7AE7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rgbClr val="991EB5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rgbClr val="991EB5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21" name="图片 20">
                <a:extLst>
                  <a:ext uri="{FF2B5EF4-FFF2-40B4-BE49-F238E27FC236}">
                    <a16:creationId xmlns:a16="http://schemas.microsoft.com/office/drawing/2014/main" id="{73B17AC2-D353-4C84-99FA-76D9481C05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808087" y="1669073"/>
                <a:ext cx="1052170" cy="871846"/>
              </a:xfrm>
              <a:prstGeom prst="rect">
                <a:avLst/>
              </a:prstGeom>
            </p:spPr>
          </p:pic>
        </p:grpSp>
      </p:grpSp>
      <p:sp>
        <p:nvSpPr>
          <p:cNvPr id="27" name="椭圆 26">
            <a:extLst>
              <a:ext uri="{FF2B5EF4-FFF2-40B4-BE49-F238E27FC236}">
                <a16:creationId xmlns:a16="http://schemas.microsoft.com/office/drawing/2014/main" id="{A77FD995-5C89-4214-9A36-8568EC8A61B5}"/>
              </a:ext>
            </a:extLst>
          </p:cNvPr>
          <p:cNvSpPr/>
          <p:nvPr/>
        </p:nvSpPr>
        <p:spPr>
          <a:xfrm>
            <a:off x="10037521" y="-820634"/>
            <a:ext cx="1803400" cy="1803400"/>
          </a:xfrm>
          <a:prstGeom prst="ellipse">
            <a:avLst/>
          </a:prstGeom>
          <a:gradFill flip="none" rotWithShape="1">
            <a:gsLst>
              <a:gs pos="0">
                <a:srgbClr val="FCDC3E"/>
              </a:gs>
              <a:gs pos="51800">
                <a:srgbClr val="FF19E8"/>
              </a:gs>
              <a:gs pos="100000">
                <a:srgbClr val="991EB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文本框 38916">
            <a:extLst>
              <a:ext uri="{FF2B5EF4-FFF2-40B4-BE49-F238E27FC236}">
                <a16:creationId xmlns:a16="http://schemas.microsoft.com/office/drawing/2014/main" id="{062FFCAC-B710-427F-BBD8-DFAFD5414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9124" y="1602333"/>
            <a:ext cx="8424863" cy="1316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已知函数 </a:t>
            </a:r>
            <a:r>
              <a:rPr lang="en-US" altLang="zh-CN" sz="2800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y</a:t>
            </a:r>
            <a:r>
              <a:rPr lang="en-US" altLang="zh-CN" sz="28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 2</a:t>
            </a:r>
            <a:r>
              <a:rPr lang="en-US" altLang="zh-CN" sz="2800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x</a:t>
            </a:r>
            <a:r>
              <a:rPr lang="en-US" altLang="zh-CN" sz="28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, </a:t>
            </a:r>
            <a:r>
              <a:rPr lang="zh-CN" altLang="en-US" sz="28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点</a:t>
            </a:r>
            <a:r>
              <a:rPr lang="en-US" altLang="zh-CN" sz="2800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</a:t>
            </a:r>
            <a:r>
              <a:rPr lang="en-US" altLang="zh-CN" sz="28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(3</a:t>
            </a:r>
            <a:r>
              <a:rPr lang="zh-CN" altLang="en-US" sz="28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zh-CN" sz="2800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y</a:t>
            </a:r>
            <a:r>
              <a:rPr lang="en-US" altLang="zh-CN" sz="2800" baseline="-25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</a:t>
            </a:r>
            <a:r>
              <a:rPr lang="en-US" altLang="zh-CN" sz="28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)</a:t>
            </a:r>
            <a:r>
              <a:rPr lang="zh-CN" altLang="en-US" sz="28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和点</a:t>
            </a:r>
            <a:r>
              <a:rPr lang="en-US" altLang="zh-CN" sz="2800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</a:t>
            </a:r>
            <a:r>
              <a:rPr lang="en-US" altLang="zh-CN" sz="28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(6</a:t>
            </a:r>
            <a:r>
              <a:rPr lang="zh-CN" altLang="en-US" sz="28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zh-CN" sz="2800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y</a:t>
            </a:r>
            <a:r>
              <a:rPr lang="en-US" altLang="zh-CN" sz="2800" baseline="-25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en-US" altLang="zh-CN" sz="28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)</a:t>
            </a:r>
            <a:r>
              <a:rPr lang="zh-CN" altLang="en-US" sz="28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在函数图象上，则</a:t>
            </a:r>
            <a:r>
              <a:rPr lang="en-US" altLang="zh-CN" sz="2800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y</a:t>
            </a:r>
            <a:r>
              <a:rPr lang="en-US" altLang="zh-CN" sz="2800" baseline="-25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</a:t>
            </a:r>
            <a:r>
              <a:rPr lang="en-US" altLang="zh-CN" sz="2800" u="sng" baseline="-25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</a:t>
            </a:r>
            <a:r>
              <a:rPr lang="en-US" altLang="zh-CN" sz="2800" u="sng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   </a:t>
            </a:r>
            <a:r>
              <a:rPr lang="en-US" altLang="zh-CN" sz="2800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y</a:t>
            </a:r>
            <a:r>
              <a:rPr lang="en-US" altLang="zh-CN" sz="2800" baseline="-25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en-US" altLang="zh-CN" sz="28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(</a:t>
            </a:r>
            <a:r>
              <a:rPr lang="zh-CN" altLang="en-US" sz="28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填“</a:t>
            </a:r>
            <a:r>
              <a:rPr lang="en-US" altLang="zh-CN" sz="28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&gt;”</a:t>
            </a:r>
            <a:r>
              <a:rPr lang="zh-CN" altLang="en-US" sz="28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或“</a:t>
            </a:r>
            <a:r>
              <a:rPr lang="en-US" altLang="zh-CN" sz="28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&lt;”).</a:t>
            </a:r>
            <a:endParaRPr lang="zh-CN" altLang="en-US" sz="2800" baseline="-25000" dirty="0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D3B190F-DB3F-49BC-8F59-ECF1E6D62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4261" y="2260815"/>
            <a:ext cx="7207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800" b="1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&lt;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38926">
                <a:extLst>
                  <a:ext uri="{FF2B5EF4-FFF2-40B4-BE49-F238E27FC236}">
                    <a16:creationId xmlns:a16="http://schemas.microsoft.com/office/drawing/2014/main" id="{2A8DE0CF-A97A-40D2-B43C-F1283F048C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79124" y="3616325"/>
                <a:ext cx="8748713" cy="11413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400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变式练习：已知函数 </a:t>
                </a:r>
                <a:r>
                  <a:rPr lang="en-US" altLang="zh-CN" sz="2400" i="1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y</a:t>
                </a:r>
                <a:r>
                  <a:rPr lang="en-US" altLang="zh-CN" sz="2400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 2</a:t>
                </a:r>
                <a:r>
                  <a:rPr lang="en-US" altLang="zh-CN" sz="2400" i="1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x</a:t>
                </a:r>
                <a:r>
                  <a:rPr lang="zh-CN" altLang="en-US" sz="2400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:r>
                  <a:rPr lang="en-US" altLang="zh-CN" sz="2400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,</a:t>
                </a:r>
                <a:r>
                  <a:rPr lang="zh-CN" altLang="en-US" sz="2400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点</a:t>
                </a:r>
                <a:r>
                  <a:rPr lang="en-US" altLang="zh-CN" sz="2400" i="1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  <a:r>
                  <a:rPr lang="en-US" altLang="zh-CN" sz="2400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400" i="1" smtClean="0">
                            <a:solidFill>
                              <a:srgbClr val="000000"/>
                            </a:solidFill>
                            <a:latin typeface="Cambria Math"/>
                            <a:ea typeface="黑体" pitchFamily="2" charset="-122"/>
                          </a:rPr>
                          <m:t>𝑥</m:t>
                        </m:r>
                      </m:e>
                      <m:sub>
                        <m:r>
                          <a:rPr lang="en-US" altLang="zh-CN" sz="2400" i="1" smtClean="0">
                            <a:solidFill>
                              <a:srgbClr val="000000"/>
                            </a:solidFill>
                            <a:latin typeface="Cambria Math"/>
                            <a:ea typeface="黑体" pitchFamily="2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sz="2400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400" i="1" smtClean="0">
                            <a:solidFill>
                              <a:srgbClr val="000000"/>
                            </a:solidFill>
                            <a:latin typeface="Cambria Math"/>
                            <a:ea typeface="黑体" pitchFamily="2" charset="-122"/>
                          </a:rPr>
                          <m:t>𝑦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000000"/>
                            </a:solidFill>
                            <a:latin typeface="Cambria Math"/>
                            <a:ea typeface="黑体" pitchFamily="2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)</a:t>
                </a:r>
                <a:r>
                  <a:rPr lang="zh-CN" altLang="en-US" sz="2400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和点</a:t>
                </a:r>
                <a:r>
                  <a:rPr lang="en-US" altLang="zh-CN" sz="2400" i="1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</a:t>
                </a:r>
                <a:r>
                  <a:rPr lang="en-US" altLang="zh-CN" sz="2400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000000"/>
                            </a:solidFill>
                            <a:latin typeface="Cambria Math"/>
                            <a:ea typeface="黑体" pitchFamily="2" charset="-122"/>
                          </a:rPr>
                          <m:t>𝑥</m:t>
                        </m:r>
                      </m:e>
                      <m:sub>
                        <m:r>
                          <a:rPr lang="en-US" altLang="zh-CN" sz="2400" i="1" smtClean="0">
                            <a:solidFill>
                              <a:srgbClr val="000000"/>
                            </a:solidFill>
                            <a:latin typeface="Cambria Math"/>
                            <a:ea typeface="黑体" pitchFamily="2" charset="-122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sz="2400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sz="2400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000000"/>
                            </a:solidFill>
                            <a:latin typeface="Cambria Math"/>
                            <a:ea typeface="黑体" pitchFamily="2" charset="-122"/>
                          </a:rPr>
                          <m:t>𝑦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000000"/>
                            </a:solidFill>
                            <a:latin typeface="Cambria Math"/>
                            <a:ea typeface="黑体" pitchFamily="2" charset="-12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400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)</a:t>
                </a:r>
                <a:r>
                  <a:rPr lang="zh-CN" altLang="en-US" sz="2400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在函数图象上，若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000000"/>
                            </a:solidFill>
                            <a:latin typeface="Cambria Math"/>
                            <a:ea typeface="黑体" pitchFamily="2" charset="-122"/>
                          </a:rPr>
                          <m:t>𝑥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000000"/>
                            </a:solidFill>
                            <a:latin typeface="Cambria Math"/>
                            <a:ea typeface="黑体" pitchFamily="2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&lt;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000000"/>
                            </a:solidFill>
                            <a:latin typeface="Cambria Math"/>
                            <a:ea typeface="黑体" pitchFamily="2" charset="-122"/>
                          </a:rPr>
                          <m:t>𝑥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000000"/>
                            </a:solidFill>
                            <a:latin typeface="Cambria Math"/>
                            <a:ea typeface="黑体" pitchFamily="2" charset="-12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400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:r>
                  <a:rPr lang="zh-CN" altLang="en-US" sz="2400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，则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000000"/>
                            </a:solidFill>
                            <a:latin typeface="Cambria Math"/>
                            <a:ea typeface="黑体" pitchFamily="2" charset="-122"/>
                          </a:rPr>
                          <m:t>𝑦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000000"/>
                            </a:solidFill>
                            <a:latin typeface="Cambria Math"/>
                            <a:ea typeface="黑体" pitchFamily="2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:r>
                  <a:rPr lang="en-US" altLang="zh-CN" sz="2400" u="sng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       </a:t>
                </a:r>
                <a:r>
                  <a:rPr lang="en-US" altLang="zh-CN" sz="2400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000000"/>
                            </a:solidFill>
                            <a:latin typeface="Cambria Math"/>
                            <a:ea typeface="黑体" pitchFamily="2" charset="-122"/>
                          </a:rPr>
                          <m:t>𝑦</m:t>
                        </m:r>
                      </m:e>
                      <m:sub>
                        <m:r>
                          <a:rPr lang="en-US" altLang="zh-CN" sz="2400" i="1" smtClean="0">
                            <a:solidFill>
                              <a:srgbClr val="000000"/>
                            </a:solidFill>
                            <a:latin typeface="Cambria Math"/>
                            <a:ea typeface="黑体" pitchFamily="2" charset="-122"/>
                          </a:rPr>
                          <m:t>2</m:t>
                        </m:r>
                      </m:sub>
                    </m:sSub>
                    <m:r>
                      <a:rPr lang="en-US" altLang="zh-CN" sz="2400" i="1">
                        <a:solidFill>
                          <a:srgbClr val="000000"/>
                        </a:solidFill>
                        <a:latin typeface="Cambria Math"/>
                        <a:ea typeface="黑体" pitchFamily="2" charset="-122"/>
                      </a:rPr>
                      <m:t> </m:t>
                    </m:r>
                  </m:oMath>
                </a14:m>
                <a:r>
                  <a:rPr lang="en-US" altLang="zh-CN" sz="2400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(</a:t>
                </a:r>
                <a:r>
                  <a:rPr lang="zh-CN" altLang="en-US" sz="2400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填“</a:t>
                </a:r>
                <a:r>
                  <a:rPr lang="en-US" altLang="zh-CN" sz="2400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&gt;”</a:t>
                </a:r>
                <a:r>
                  <a:rPr lang="zh-CN" altLang="en-US" sz="2400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或“</a:t>
                </a:r>
                <a:r>
                  <a:rPr lang="en-US" altLang="zh-CN" sz="2400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&lt;”).</a:t>
                </a:r>
                <a:endParaRPr lang="zh-CN" altLang="en-US" sz="2400" dirty="0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2" name="文本框 38926">
                <a:extLst>
                  <a:ext uri="{FF2B5EF4-FFF2-40B4-BE49-F238E27FC236}">
                    <a16:creationId xmlns:a16="http://schemas.microsoft.com/office/drawing/2014/main" id="{2A8DE0CF-A97A-40D2-B43C-F1283F048C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79124" y="3616325"/>
                <a:ext cx="8748713" cy="1141338"/>
              </a:xfrm>
              <a:prstGeom prst="rect">
                <a:avLst/>
              </a:prstGeom>
              <a:blipFill>
                <a:blip r:embed="rId5"/>
                <a:stretch>
                  <a:fillRect l="-1045" b="-1176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13">
            <a:extLst>
              <a:ext uri="{FF2B5EF4-FFF2-40B4-BE49-F238E27FC236}">
                <a16:creationId xmlns:a16="http://schemas.microsoft.com/office/drawing/2014/main" id="{0D408E57-22AB-4926-B1E6-6B575CD6AD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9756" y="3798975"/>
            <a:ext cx="720725" cy="1083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800" b="1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28087386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F6F7A792-64A9-465B-A2CF-D93E7D149A3B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DB549E80-BCEA-4417-80A7-5875F984316D}"/>
              </a:ext>
            </a:extLst>
          </p:cNvPr>
          <p:cNvGrpSpPr/>
          <p:nvPr/>
        </p:nvGrpSpPr>
        <p:grpSpPr>
          <a:xfrm>
            <a:off x="292802" y="285233"/>
            <a:ext cx="5537317" cy="871846"/>
            <a:chOff x="597789" y="327803"/>
            <a:chExt cx="5537317" cy="871846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499847A7-BA60-46E8-93A7-07B1CA87CF82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3751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rgbClr val="991EB5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想一想</a:t>
              </a:r>
            </a:p>
          </p:txBody>
        </p: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6B9A37BA-D891-411C-8AF8-3187CB0DE279}"/>
                </a:ext>
              </a:extLst>
            </p:cNvPr>
            <p:cNvGrpSpPr/>
            <p:nvPr/>
          </p:nvGrpSpPr>
          <p:grpSpPr>
            <a:xfrm>
              <a:off x="597789" y="327803"/>
              <a:ext cx="1583318" cy="871846"/>
              <a:chOff x="4808087" y="1669073"/>
              <a:chExt cx="1583318" cy="871846"/>
            </a:xfrm>
          </p:grpSpPr>
          <p:sp>
            <p:nvSpPr>
              <p:cNvPr id="19" name="矩形: 圆角 18">
                <a:extLst>
                  <a:ext uri="{FF2B5EF4-FFF2-40B4-BE49-F238E27FC236}">
                    <a16:creationId xmlns:a16="http://schemas.microsoft.com/office/drawing/2014/main" id="{48C6E711-486E-4522-BE97-64E954A5DBCF}"/>
                  </a:ext>
                </a:extLst>
              </p:cNvPr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0" name="文本框 38">
                <a:extLst>
                  <a:ext uri="{FF2B5EF4-FFF2-40B4-BE49-F238E27FC236}">
                    <a16:creationId xmlns:a16="http://schemas.microsoft.com/office/drawing/2014/main" id="{DF1AAB75-668E-4A35-BC3F-069EFD9F7AE7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rgbClr val="991EB5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rgbClr val="991EB5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21" name="图片 20">
                <a:extLst>
                  <a:ext uri="{FF2B5EF4-FFF2-40B4-BE49-F238E27FC236}">
                    <a16:creationId xmlns:a16="http://schemas.microsoft.com/office/drawing/2014/main" id="{73B17AC2-D353-4C84-99FA-76D9481C05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808087" y="1669073"/>
                <a:ext cx="1052170" cy="871846"/>
              </a:xfrm>
              <a:prstGeom prst="rect">
                <a:avLst/>
              </a:prstGeom>
            </p:spPr>
          </p:pic>
        </p:grpSp>
      </p:grpSp>
      <p:sp>
        <p:nvSpPr>
          <p:cNvPr id="27" name="椭圆 26">
            <a:extLst>
              <a:ext uri="{FF2B5EF4-FFF2-40B4-BE49-F238E27FC236}">
                <a16:creationId xmlns:a16="http://schemas.microsoft.com/office/drawing/2014/main" id="{A77FD995-5C89-4214-9A36-8568EC8A61B5}"/>
              </a:ext>
            </a:extLst>
          </p:cNvPr>
          <p:cNvSpPr/>
          <p:nvPr/>
        </p:nvSpPr>
        <p:spPr>
          <a:xfrm>
            <a:off x="10037521" y="-820634"/>
            <a:ext cx="1803400" cy="1803400"/>
          </a:xfrm>
          <a:prstGeom prst="ellipse">
            <a:avLst/>
          </a:prstGeom>
          <a:gradFill flip="none" rotWithShape="1">
            <a:gsLst>
              <a:gs pos="0">
                <a:srgbClr val="FCDC3E"/>
              </a:gs>
              <a:gs pos="51800">
                <a:srgbClr val="FF19E8"/>
              </a:gs>
              <a:gs pos="100000">
                <a:srgbClr val="991EB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3">
                <a:extLst>
                  <a:ext uri="{FF2B5EF4-FFF2-40B4-BE49-F238E27FC236}">
                    <a16:creationId xmlns:a16="http://schemas.microsoft.com/office/drawing/2014/main" id="{F7D609A8-AD7D-46A6-AF58-4B5CF9F80B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5079" y="1599146"/>
                <a:ext cx="10318488" cy="3696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just">
                  <a:lnSpc>
                    <a:spcPct val="150000"/>
                  </a:lnSpc>
                </a:pPr>
                <a:r>
                  <a:rPr lang="zh-CN" altLang="en-US" sz="2400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（</a:t>
                </a:r>
                <a:r>
                  <a:rPr lang="en-US" altLang="zh-CN" sz="2400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</a:t>
                </a:r>
                <a:r>
                  <a:rPr lang="zh-CN" altLang="en-US" sz="2400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）正比例函数</a:t>
                </a:r>
                <a:r>
                  <a:rPr lang="en-US" altLang="zh-CN" sz="2400" i="1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y</a:t>
                </a:r>
                <a:r>
                  <a:rPr lang="en-US" altLang="zh-CN" sz="2400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</a:t>
                </a:r>
                <a:r>
                  <a:rPr lang="en-US" altLang="zh-CN" sz="2400" i="1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x</a:t>
                </a:r>
                <a:r>
                  <a:rPr lang="zh-CN" altLang="en-US" sz="2400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和</a:t>
                </a:r>
                <a:r>
                  <a:rPr lang="en-US" altLang="zh-CN" sz="2400" i="1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y</a:t>
                </a:r>
                <a:r>
                  <a:rPr lang="en-US" altLang="zh-CN" sz="2400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=3</a:t>
                </a:r>
                <a:r>
                  <a:rPr lang="en-US" altLang="zh-CN" sz="2400" i="1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x</a:t>
                </a:r>
                <a:r>
                  <a:rPr lang="zh-CN" altLang="en-US" sz="2400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中，随着</a:t>
                </a:r>
                <a:r>
                  <a:rPr lang="en-US" altLang="zh-CN" sz="2400" i="1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x</a:t>
                </a:r>
                <a:r>
                  <a:rPr lang="zh-CN" altLang="en-US" sz="2400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值的增大</a:t>
                </a:r>
                <a:r>
                  <a:rPr lang="en-US" altLang="zh-CN" sz="2400" i="1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y</a:t>
                </a:r>
                <a:r>
                  <a:rPr lang="zh-CN" altLang="en-US" sz="2400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的值都增加了，其中哪一个增加得更快？你能说明其中的道理吗？</a:t>
                </a:r>
                <a:endParaRPr lang="en-US" altLang="zh-CN" sz="2400" dirty="0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algn="just">
                  <a:lnSpc>
                    <a:spcPct val="150000"/>
                  </a:lnSpc>
                </a:pPr>
                <a:endParaRPr lang="zh-CN" altLang="en-US" sz="2400" dirty="0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zh-CN" altLang="en-US" sz="2400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（</a:t>
                </a:r>
                <a:r>
                  <a:rPr lang="en-US" altLang="zh-CN" sz="2400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zh-CN" altLang="en-US" sz="2400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）正比例函数</a:t>
                </a:r>
                <a:r>
                  <a:rPr lang="en-US" altLang="zh-CN" sz="2400" i="1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y</a:t>
                </a:r>
                <a:r>
                  <a:rPr lang="en-US" altLang="zh-CN" sz="2400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 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黑体" pitchFamily="2" charset="-122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altLang="en-US" sz="2400" i="1">
                            <a:solidFill>
                              <a:srgbClr val="000000"/>
                            </a:solidFill>
                            <a:latin typeface="Cambria Math"/>
                            <a:ea typeface="黑体" pitchFamily="2" charset="-122"/>
                            <a:sym typeface="Wingdings" pitchFamily="2" charset="2"/>
                          </a:rPr>
                          <m:t>1</m:t>
                        </m:r>
                      </m:num>
                      <m:den>
                        <m:r>
                          <a:rPr lang="en-US" altLang="en-US" sz="2400" i="1">
                            <a:solidFill>
                              <a:srgbClr val="000000"/>
                            </a:solidFill>
                            <a:latin typeface="Cambria Math"/>
                            <a:ea typeface="黑体" pitchFamily="2" charset="-122"/>
                            <a:sym typeface="Wingdings" pitchFamily="2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400" i="1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x</a:t>
                </a:r>
                <a:r>
                  <a:rPr lang="zh-CN" altLang="en-US" sz="2400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和</a:t>
                </a:r>
                <a:r>
                  <a:rPr lang="en-US" altLang="zh-CN" sz="2400" i="1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y </a:t>
                </a:r>
                <a:r>
                  <a:rPr lang="en-US" altLang="zh-CN" sz="2400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=-4</a:t>
                </a:r>
                <a:r>
                  <a:rPr lang="en-US" altLang="zh-CN" sz="2400" i="1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x</a:t>
                </a:r>
                <a:r>
                  <a:rPr lang="zh-CN" altLang="en-US" sz="2400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中，随着</a:t>
                </a:r>
                <a:r>
                  <a:rPr lang="en-US" altLang="zh-CN" sz="2400" i="1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x</a:t>
                </a:r>
                <a:r>
                  <a:rPr lang="zh-CN" altLang="en-US" sz="2400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值的增大</a:t>
                </a:r>
                <a:r>
                  <a:rPr lang="en-US" altLang="zh-CN" sz="2400" i="1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y</a:t>
                </a:r>
                <a:r>
                  <a:rPr lang="zh-CN" altLang="en-US" sz="2400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的值都减小了，其中哪一个减小得更快？你是如何判断的？</a:t>
                </a:r>
              </a:p>
            </p:txBody>
          </p:sp>
        </mc:Choice>
        <mc:Fallback xmlns="">
          <p:sp>
            <p:nvSpPr>
              <p:cNvPr id="12" name="Rectangle 3">
                <a:extLst>
                  <a:ext uri="{FF2B5EF4-FFF2-40B4-BE49-F238E27FC236}">
                    <a16:creationId xmlns:a16="http://schemas.microsoft.com/office/drawing/2014/main" id="{F7D609A8-AD7D-46A6-AF58-4B5CF9F80B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35079" y="1599146"/>
                <a:ext cx="10318488" cy="3696174"/>
              </a:xfrm>
              <a:prstGeom prst="rect">
                <a:avLst/>
              </a:prstGeom>
              <a:blipFill>
                <a:blip r:embed="rId5"/>
                <a:stretch>
                  <a:fillRect l="-886" r="-94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4">
            <a:extLst>
              <a:ext uri="{FF2B5EF4-FFF2-40B4-BE49-F238E27FC236}">
                <a16:creationId xmlns:a16="http://schemas.microsoft.com/office/drawing/2014/main" id="{82BE44B0-D269-4D0B-9FD3-82B105A80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1225" y="5563075"/>
            <a:ext cx="6912400" cy="522288"/>
          </a:xfrm>
          <a:prstGeom prst="rect">
            <a:avLst/>
          </a:prstGeom>
          <a:solidFill>
            <a:srgbClr val="991EB5"/>
          </a:solidFill>
          <a:ln w="9525">
            <a:solidFill>
              <a:srgbClr val="4BA151">
                <a:lumMod val="50000"/>
              </a:srgbClr>
            </a:solidFill>
            <a:miter lim="800000"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|</a:t>
            </a:r>
            <a:r>
              <a:rPr kumimoji="0" lang="en-US" altLang="zh-CN" sz="2800" b="0" i="1" u="non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k</a:t>
            </a:r>
            <a:r>
              <a:rPr kumimoji="0" lang="en-US" altLang="zh-CN" sz="2800" b="0" i="0" u="non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|越大</a:t>
            </a:r>
            <a:r>
              <a:rPr kumimoji="0" lang="en-US" altLang="zh-CN" sz="2800" b="0" i="0" u="non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kumimoji="0" lang="zh-CN" altLang="en-US" sz="2800" b="0" i="0" u="non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直线越陡，</a:t>
            </a:r>
            <a:r>
              <a:rPr kumimoji="0" lang="en-US" altLang="zh-CN" sz="2800" b="0" i="0" u="non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直线越靠近</a:t>
            </a:r>
            <a:r>
              <a:rPr kumimoji="0" lang="en-US" altLang="zh-CN" sz="2800" b="0" i="1" u="non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y</a:t>
            </a:r>
            <a:r>
              <a:rPr kumimoji="0" lang="en-US" altLang="zh-CN" sz="2800" b="0" i="0" u="non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轴</a:t>
            </a:r>
            <a:r>
              <a:rPr kumimoji="0" lang="en-US" altLang="zh-CN" sz="2800" b="0" i="0" u="non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10415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F6F7A792-64A9-465B-A2CF-D93E7D149A3B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DB549E80-BCEA-4417-80A7-5875F984316D}"/>
              </a:ext>
            </a:extLst>
          </p:cNvPr>
          <p:cNvGrpSpPr/>
          <p:nvPr/>
        </p:nvGrpSpPr>
        <p:grpSpPr>
          <a:xfrm>
            <a:off x="292802" y="285233"/>
            <a:ext cx="5537317" cy="871846"/>
            <a:chOff x="597789" y="327803"/>
            <a:chExt cx="5537317" cy="871846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499847A7-BA60-46E8-93A7-07B1CA87CF82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3751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rgbClr val="991EB5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随堂训练</a:t>
              </a:r>
            </a:p>
          </p:txBody>
        </p: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6B9A37BA-D891-411C-8AF8-3187CB0DE279}"/>
                </a:ext>
              </a:extLst>
            </p:cNvPr>
            <p:cNvGrpSpPr/>
            <p:nvPr/>
          </p:nvGrpSpPr>
          <p:grpSpPr>
            <a:xfrm>
              <a:off x="597789" y="327803"/>
              <a:ext cx="1583318" cy="871846"/>
              <a:chOff x="4808087" y="1669073"/>
              <a:chExt cx="1583318" cy="871846"/>
            </a:xfrm>
          </p:grpSpPr>
          <p:sp>
            <p:nvSpPr>
              <p:cNvPr id="19" name="矩形: 圆角 18">
                <a:extLst>
                  <a:ext uri="{FF2B5EF4-FFF2-40B4-BE49-F238E27FC236}">
                    <a16:creationId xmlns:a16="http://schemas.microsoft.com/office/drawing/2014/main" id="{48C6E711-486E-4522-BE97-64E954A5DBCF}"/>
                  </a:ext>
                </a:extLst>
              </p:cNvPr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0" name="文本框 38">
                <a:extLst>
                  <a:ext uri="{FF2B5EF4-FFF2-40B4-BE49-F238E27FC236}">
                    <a16:creationId xmlns:a16="http://schemas.microsoft.com/office/drawing/2014/main" id="{DF1AAB75-668E-4A35-BC3F-069EFD9F7AE7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rgbClr val="991EB5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rgbClr val="991EB5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21" name="图片 20">
                <a:extLst>
                  <a:ext uri="{FF2B5EF4-FFF2-40B4-BE49-F238E27FC236}">
                    <a16:creationId xmlns:a16="http://schemas.microsoft.com/office/drawing/2014/main" id="{73B17AC2-D353-4C84-99FA-76D9481C05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808087" y="1669073"/>
                <a:ext cx="1052170" cy="871846"/>
              </a:xfrm>
              <a:prstGeom prst="rect">
                <a:avLst/>
              </a:prstGeom>
            </p:spPr>
          </p:pic>
        </p:grpSp>
      </p:grpSp>
      <p:sp>
        <p:nvSpPr>
          <p:cNvPr id="27" name="椭圆 26">
            <a:extLst>
              <a:ext uri="{FF2B5EF4-FFF2-40B4-BE49-F238E27FC236}">
                <a16:creationId xmlns:a16="http://schemas.microsoft.com/office/drawing/2014/main" id="{A77FD995-5C89-4214-9A36-8568EC8A61B5}"/>
              </a:ext>
            </a:extLst>
          </p:cNvPr>
          <p:cNvSpPr/>
          <p:nvPr/>
        </p:nvSpPr>
        <p:spPr>
          <a:xfrm>
            <a:off x="10037521" y="-820634"/>
            <a:ext cx="1803400" cy="1803400"/>
          </a:xfrm>
          <a:prstGeom prst="ellipse">
            <a:avLst/>
          </a:prstGeom>
          <a:gradFill flip="none" rotWithShape="1">
            <a:gsLst>
              <a:gs pos="0">
                <a:srgbClr val="FCDC3E"/>
              </a:gs>
              <a:gs pos="51800">
                <a:srgbClr val="FF19E8"/>
              </a:gs>
              <a:gs pos="100000">
                <a:srgbClr val="991EB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C7A33C01-2E2D-4070-A3D0-6568DDC147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8162" y="1229699"/>
            <a:ext cx="9239370" cy="967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r>
              <a:rPr lang="en-US" altLang="zh-CN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1.</a:t>
            </a:r>
            <a:r>
              <a:rPr lang="zh-CN" altLang="zh-CN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在平面直角坐标系中，正比例函数</a:t>
            </a:r>
            <a:r>
              <a:rPr lang="en-US" altLang="zh-CN" sz="2000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y </a:t>
            </a:r>
            <a:r>
              <a:rPr lang="en-US" altLang="zh-CN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</a:t>
            </a:r>
            <a:r>
              <a:rPr lang="en-US" altLang="zh-CN" sz="2000" i="1" dirty="0" err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kx</a:t>
            </a:r>
            <a:r>
              <a:rPr lang="zh-CN" altLang="en-US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</a:t>
            </a:r>
            <a:r>
              <a:rPr lang="en-US" altLang="zh-CN" sz="2000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k</a:t>
            </a:r>
            <a:r>
              <a:rPr lang="zh-CN" altLang="zh-CN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＜</a:t>
            </a:r>
            <a:r>
              <a:rPr lang="en-US" altLang="zh-CN" sz="2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</a:t>
            </a:r>
            <a:r>
              <a:rPr lang="zh-CN" altLang="en-US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</a:t>
            </a:r>
            <a:r>
              <a:rPr lang="zh-CN" altLang="zh-CN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的图</a:t>
            </a:r>
            <a:r>
              <a:rPr lang="zh-CN" altLang="en-US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象</a:t>
            </a:r>
            <a:r>
              <a:rPr lang="zh-CN" altLang="zh-CN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的大</a:t>
            </a:r>
            <a:r>
              <a:rPr lang="zh-CN" altLang="en-US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致</a:t>
            </a:r>
            <a:r>
              <a:rPr lang="zh-CN" altLang="zh-CN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位置只可能是（</a:t>
            </a:r>
            <a:r>
              <a:rPr lang="zh-CN" altLang="en-US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　　</a:t>
            </a:r>
            <a:r>
              <a:rPr lang="zh-CN" altLang="zh-CN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</a:t>
            </a:r>
            <a:endParaRPr lang="zh-CN" altLang="en-US" sz="2000" b="1" dirty="0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12" name="Group 62">
            <a:extLst>
              <a:ext uri="{FF2B5EF4-FFF2-40B4-BE49-F238E27FC236}">
                <a16:creationId xmlns:a16="http://schemas.microsoft.com/office/drawing/2014/main" id="{DB2457DC-3399-4EFD-A4F0-0528FBC7A590}"/>
              </a:ext>
            </a:extLst>
          </p:cNvPr>
          <p:cNvGrpSpPr/>
          <p:nvPr/>
        </p:nvGrpSpPr>
        <p:grpSpPr bwMode="auto">
          <a:xfrm>
            <a:off x="2325403" y="2177093"/>
            <a:ext cx="6536599" cy="2060193"/>
            <a:chOff x="276" y="1703"/>
            <a:chExt cx="5235" cy="1730"/>
          </a:xfrm>
        </p:grpSpPr>
        <p:sp>
          <p:nvSpPr>
            <p:cNvPr id="14" name="Text Box 81">
              <a:extLst>
                <a:ext uri="{FF2B5EF4-FFF2-40B4-BE49-F238E27FC236}">
                  <a16:creationId xmlns:a16="http://schemas.microsoft.com/office/drawing/2014/main" id="{DED6F774-17D4-4EEC-8BB1-21A107A418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5" y="2308"/>
              <a:ext cx="381" cy="31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en-US" altLang="zh-CN" sz="2400" i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x</a:t>
              </a:r>
              <a:endParaRPr lang="zh-CN" altLang="zh-CN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grpSp>
          <p:nvGrpSpPr>
            <p:cNvPr id="15" name="Group 49">
              <a:extLst>
                <a:ext uri="{FF2B5EF4-FFF2-40B4-BE49-F238E27FC236}">
                  <a16:creationId xmlns:a16="http://schemas.microsoft.com/office/drawing/2014/main" id="{3843E9E8-55BD-4DDE-BB40-2345FDDDEAFA}"/>
                </a:ext>
              </a:extLst>
            </p:cNvPr>
            <p:cNvGrpSpPr/>
            <p:nvPr/>
          </p:nvGrpSpPr>
          <p:grpSpPr bwMode="auto">
            <a:xfrm>
              <a:off x="276" y="1855"/>
              <a:ext cx="1015" cy="1100"/>
              <a:chOff x="2362" y="11210"/>
              <a:chExt cx="1252" cy="1358"/>
            </a:xfrm>
          </p:grpSpPr>
          <p:sp>
            <p:nvSpPr>
              <p:cNvPr id="50" name="Line 50">
                <a:extLst>
                  <a:ext uri="{FF2B5EF4-FFF2-40B4-BE49-F238E27FC236}">
                    <a16:creationId xmlns:a16="http://schemas.microsoft.com/office/drawing/2014/main" id="{F2CD8E55-38C4-4E55-9BCA-949BDB0643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62" y="11889"/>
                <a:ext cx="1252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600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51" name="Line 51">
                <a:extLst>
                  <a:ext uri="{FF2B5EF4-FFF2-40B4-BE49-F238E27FC236}">
                    <a16:creationId xmlns:a16="http://schemas.microsoft.com/office/drawing/2014/main" id="{327A449E-D448-446D-8A95-29AC056751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88" y="11210"/>
                <a:ext cx="1" cy="135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600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  <p:sp>
          <p:nvSpPr>
            <p:cNvPr id="16" name="Line 54">
              <a:extLst>
                <a:ext uri="{FF2B5EF4-FFF2-40B4-BE49-F238E27FC236}">
                  <a16:creationId xmlns:a16="http://schemas.microsoft.com/office/drawing/2014/main" id="{74662040-2CE5-44A5-A515-7B397A5450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03" y="1965"/>
              <a:ext cx="762" cy="88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2" name="Text Box 85">
              <a:extLst>
                <a:ext uri="{FF2B5EF4-FFF2-40B4-BE49-F238E27FC236}">
                  <a16:creationId xmlns:a16="http://schemas.microsoft.com/office/drawing/2014/main" id="{D68E006F-1B5B-4AB8-928E-1B94093565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0" y="1718"/>
              <a:ext cx="381" cy="312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en-US" altLang="zh-CN" sz="2400" i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y</a:t>
              </a:r>
              <a:endParaRPr lang="zh-CN" altLang="zh-CN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3" name="Text Box 86">
              <a:extLst>
                <a:ext uri="{FF2B5EF4-FFF2-40B4-BE49-F238E27FC236}">
                  <a16:creationId xmlns:a16="http://schemas.microsoft.com/office/drawing/2014/main" id="{8EDB122B-1C62-477A-A3FB-FDE7B93402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3" y="2354"/>
              <a:ext cx="381" cy="25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en-US" altLang="zh-CN" sz="2400" i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O</a:t>
              </a:r>
              <a:endParaRPr lang="zh-CN" altLang="zh-CN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grpSp>
          <p:nvGrpSpPr>
            <p:cNvPr id="24" name="Group 57">
              <a:extLst>
                <a:ext uri="{FF2B5EF4-FFF2-40B4-BE49-F238E27FC236}">
                  <a16:creationId xmlns:a16="http://schemas.microsoft.com/office/drawing/2014/main" id="{4D6D7DBC-0F64-4C95-9B7D-56EF00BACC78}"/>
                </a:ext>
              </a:extLst>
            </p:cNvPr>
            <p:cNvGrpSpPr/>
            <p:nvPr/>
          </p:nvGrpSpPr>
          <p:grpSpPr bwMode="auto">
            <a:xfrm>
              <a:off x="1604" y="1855"/>
              <a:ext cx="1015" cy="1100"/>
              <a:chOff x="2362" y="11210"/>
              <a:chExt cx="1252" cy="1358"/>
            </a:xfrm>
          </p:grpSpPr>
          <p:sp>
            <p:nvSpPr>
              <p:cNvPr id="48" name="Line 58">
                <a:extLst>
                  <a:ext uri="{FF2B5EF4-FFF2-40B4-BE49-F238E27FC236}">
                    <a16:creationId xmlns:a16="http://schemas.microsoft.com/office/drawing/2014/main" id="{A40BF4CB-7D21-4C92-B8B1-F362713167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62" y="11889"/>
                <a:ext cx="1252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600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49" name="Line 59">
                <a:extLst>
                  <a:ext uri="{FF2B5EF4-FFF2-40B4-BE49-F238E27FC236}">
                    <a16:creationId xmlns:a16="http://schemas.microsoft.com/office/drawing/2014/main" id="{26A470A8-8817-499B-A40E-0287DE00BA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88" y="11210"/>
                <a:ext cx="1" cy="135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600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  <p:sp>
          <p:nvSpPr>
            <p:cNvPr id="25" name="Line 62">
              <a:extLst>
                <a:ext uri="{FF2B5EF4-FFF2-40B4-BE49-F238E27FC236}">
                  <a16:creationId xmlns:a16="http://schemas.microsoft.com/office/drawing/2014/main" id="{A5CE8715-7D01-489E-9B79-1C5F73E600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58" y="2020"/>
              <a:ext cx="508" cy="77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6" name="Text Box 80">
              <a:extLst>
                <a:ext uri="{FF2B5EF4-FFF2-40B4-BE49-F238E27FC236}">
                  <a16:creationId xmlns:a16="http://schemas.microsoft.com/office/drawing/2014/main" id="{A47266A3-9176-4500-9738-2BA7CEABF8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7" y="2316"/>
              <a:ext cx="381" cy="31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en-US" altLang="zh-CN" sz="2400" i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x</a:t>
              </a:r>
              <a:endParaRPr lang="zh-CN" altLang="zh-CN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8" name="Text Box 84">
              <a:extLst>
                <a:ext uri="{FF2B5EF4-FFF2-40B4-BE49-F238E27FC236}">
                  <a16:creationId xmlns:a16="http://schemas.microsoft.com/office/drawing/2014/main" id="{5A4F2C6E-AC52-4733-8559-76DAE99492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95" y="1718"/>
              <a:ext cx="255" cy="283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en-US" altLang="zh-CN" sz="2400" i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y</a:t>
              </a:r>
              <a:endParaRPr lang="zh-CN" altLang="zh-CN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9" name="Text Box 87">
              <a:extLst>
                <a:ext uri="{FF2B5EF4-FFF2-40B4-BE49-F238E27FC236}">
                  <a16:creationId xmlns:a16="http://schemas.microsoft.com/office/drawing/2014/main" id="{802B9752-2C9F-442A-98E5-8B666F22E3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76" y="2341"/>
              <a:ext cx="381" cy="24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en-US" altLang="zh-CN" sz="2400" i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O</a:t>
              </a:r>
              <a:endParaRPr lang="zh-CN" altLang="zh-CN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grpSp>
          <p:nvGrpSpPr>
            <p:cNvPr id="30" name="Group 65">
              <a:extLst>
                <a:ext uri="{FF2B5EF4-FFF2-40B4-BE49-F238E27FC236}">
                  <a16:creationId xmlns:a16="http://schemas.microsoft.com/office/drawing/2014/main" id="{F7B7DEAE-96DC-40B7-AB98-5B51EFD7AA8A}"/>
                </a:ext>
              </a:extLst>
            </p:cNvPr>
            <p:cNvGrpSpPr/>
            <p:nvPr/>
          </p:nvGrpSpPr>
          <p:grpSpPr bwMode="auto">
            <a:xfrm>
              <a:off x="2874" y="1855"/>
              <a:ext cx="1014" cy="1100"/>
              <a:chOff x="2362" y="11210"/>
              <a:chExt cx="1252" cy="1358"/>
            </a:xfrm>
          </p:grpSpPr>
          <p:sp>
            <p:nvSpPr>
              <p:cNvPr id="46" name="Line 66">
                <a:extLst>
                  <a:ext uri="{FF2B5EF4-FFF2-40B4-BE49-F238E27FC236}">
                    <a16:creationId xmlns:a16="http://schemas.microsoft.com/office/drawing/2014/main" id="{16C23DA2-E42C-4864-8ED3-35DE4855FC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62" y="11889"/>
                <a:ext cx="1252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600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47" name="Line 67">
                <a:extLst>
                  <a:ext uri="{FF2B5EF4-FFF2-40B4-BE49-F238E27FC236}">
                    <a16:creationId xmlns:a16="http://schemas.microsoft.com/office/drawing/2014/main" id="{5F79F5AE-3790-4EB9-A852-9ED1142AA4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88" y="11210"/>
                <a:ext cx="1" cy="135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600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  <p:sp>
          <p:nvSpPr>
            <p:cNvPr id="31" name="Line 70">
              <a:extLst>
                <a:ext uri="{FF2B5EF4-FFF2-40B4-BE49-F238E27FC236}">
                  <a16:creationId xmlns:a16="http://schemas.microsoft.com/office/drawing/2014/main" id="{E43B185D-A38E-4EDD-9653-3B36D95D64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28" y="2020"/>
              <a:ext cx="380" cy="66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2" name="Text Box 79">
              <a:extLst>
                <a:ext uri="{FF2B5EF4-FFF2-40B4-BE49-F238E27FC236}">
                  <a16:creationId xmlns:a16="http://schemas.microsoft.com/office/drawing/2014/main" id="{3EA49745-1861-4FB6-AF33-6630781D8B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54" y="2300"/>
              <a:ext cx="381" cy="34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en-US" altLang="zh-CN" sz="2400" i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x</a:t>
              </a:r>
              <a:endParaRPr lang="zh-CN" altLang="zh-CN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3" name="Text Box 83">
              <a:extLst>
                <a:ext uri="{FF2B5EF4-FFF2-40B4-BE49-F238E27FC236}">
                  <a16:creationId xmlns:a16="http://schemas.microsoft.com/office/drawing/2014/main" id="{D0D8865B-8086-4EB5-823C-5B74CEE3B4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1" y="1703"/>
              <a:ext cx="381" cy="312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en-US" altLang="zh-CN" sz="2400" i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y</a:t>
              </a:r>
              <a:endParaRPr lang="zh-CN" altLang="zh-CN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4" name="Text Box 88">
              <a:extLst>
                <a:ext uri="{FF2B5EF4-FFF2-40B4-BE49-F238E27FC236}">
                  <a16:creationId xmlns:a16="http://schemas.microsoft.com/office/drawing/2014/main" id="{B4921F0B-353C-4F64-80A3-970BF7DBA4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44" y="2349"/>
              <a:ext cx="253" cy="28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en-US" altLang="zh-CN" sz="2400" i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O </a:t>
              </a:r>
              <a:endParaRPr lang="zh-CN" altLang="zh-CN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grpSp>
          <p:nvGrpSpPr>
            <p:cNvPr id="35" name="Group 72">
              <a:extLst>
                <a:ext uri="{FF2B5EF4-FFF2-40B4-BE49-F238E27FC236}">
                  <a16:creationId xmlns:a16="http://schemas.microsoft.com/office/drawing/2014/main" id="{24BA9FFA-95FE-4C0E-8D96-B66B5D285F28}"/>
                </a:ext>
              </a:extLst>
            </p:cNvPr>
            <p:cNvGrpSpPr/>
            <p:nvPr/>
          </p:nvGrpSpPr>
          <p:grpSpPr bwMode="auto">
            <a:xfrm>
              <a:off x="4241" y="1855"/>
              <a:ext cx="1015" cy="1100"/>
              <a:chOff x="2362" y="11210"/>
              <a:chExt cx="1252" cy="1358"/>
            </a:xfrm>
          </p:grpSpPr>
          <p:sp>
            <p:nvSpPr>
              <p:cNvPr id="44" name="Line 73">
                <a:extLst>
                  <a:ext uri="{FF2B5EF4-FFF2-40B4-BE49-F238E27FC236}">
                    <a16:creationId xmlns:a16="http://schemas.microsoft.com/office/drawing/2014/main" id="{1A114510-5996-4697-B832-4F35464A49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62" y="11889"/>
                <a:ext cx="1252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600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45" name="Line 74">
                <a:extLst>
                  <a:ext uri="{FF2B5EF4-FFF2-40B4-BE49-F238E27FC236}">
                    <a16:creationId xmlns:a16="http://schemas.microsoft.com/office/drawing/2014/main" id="{8EF71CA6-326C-4914-B185-C4DBCB13C4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88" y="11210"/>
                <a:ext cx="1" cy="135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600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  <p:sp>
          <p:nvSpPr>
            <p:cNvPr id="36" name="Line 77">
              <a:extLst>
                <a:ext uri="{FF2B5EF4-FFF2-40B4-BE49-F238E27FC236}">
                  <a16:creationId xmlns:a16="http://schemas.microsoft.com/office/drawing/2014/main" id="{68529B15-789B-4B4B-A076-36C95EF14B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5" y="2027"/>
              <a:ext cx="762" cy="66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7" name="Text Box 78">
              <a:extLst>
                <a:ext uri="{FF2B5EF4-FFF2-40B4-BE49-F238E27FC236}">
                  <a16:creationId xmlns:a16="http://schemas.microsoft.com/office/drawing/2014/main" id="{91E08776-15D5-44F3-862A-51CDEAD086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30" y="2308"/>
              <a:ext cx="381" cy="283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en-US" altLang="zh-CN" sz="2400" i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x</a:t>
              </a:r>
              <a:endParaRPr lang="zh-CN" altLang="zh-CN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8" name="Text Box 82">
              <a:extLst>
                <a:ext uri="{FF2B5EF4-FFF2-40B4-BE49-F238E27FC236}">
                  <a16:creationId xmlns:a16="http://schemas.microsoft.com/office/drawing/2014/main" id="{A0A0592F-624D-4CDA-BB7E-2719A08FD1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3" y="1703"/>
              <a:ext cx="381" cy="312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en-US" altLang="zh-CN" sz="2400" i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y</a:t>
              </a:r>
              <a:endParaRPr lang="zh-CN" altLang="zh-CN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9" name="Text Box 89">
              <a:extLst>
                <a:ext uri="{FF2B5EF4-FFF2-40B4-BE49-F238E27FC236}">
                  <a16:creationId xmlns:a16="http://schemas.microsoft.com/office/drawing/2014/main" id="{B7C0D509-3FAF-4477-BE80-69553BB7C6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3" y="2351"/>
              <a:ext cx="381" cy="27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en-US" altLang="zh-CN" sz="2400" i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O</a:t>
              </a:r>
              <a:endParaRPr lang="zh-CN" altLang="zh-CN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0" name="TextBox 90">
              <a:extLst>
                <a:ext uri="{FF2B5EF4-FFF2-40B4-BE49-F238E27FC236}">
                  <a16:creationId xmlns:a16="http://schemas.microsoft.com/office/drawing/2014/main" id="{17CBC479-5EC5-4FD0-BBE2-EEA201D530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6" y="3045"/>
              <a:ext cx="770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A</a:t>
              </a:r>
              <a:endParaRPr lang="zh-CN" altLang="en-US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1" name="TextBox 91">
              <a:extLst>
                <a:ext uri="{FF2B5EF4-FFF2-40B4-BE49-F238E27FC236}">
                  <a16:creationId xmlns:a16="http://schemas.microsoft.com/office/drawing/2014/main" id="{7A0DADFB-2FFD-46A9-A4ED-5C530BE208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3" y="3045"/>
              <a:ext cx="711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B</a:t>
              </a:r>
              <a:endParaRPr lang="zh-CN" altLang="en-US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2" name="TextBox 92">
              <a:extLst>
                <a:ext uri="{FF2B5EF4-FFF2-40B4-BE49-F238E27FC236}">
                  <a16:creationId xmlns:a16="http://schemas.microsoft.com/office/drawing/2014/main" id="{2C31876A-AD0D-483E-872F-C48042F620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9" y="3024"/>
              <a:ext cx="530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C</a:t>
              </a:r>
              <a:endParaRPr lang="zh-CN" altLang="en-US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3" name="TextBox 93">
              <a:extLst>
                <a:ext uri="{FF2B5EF4-FFF2-40B4-BE49-F238E27FC236}">
                  <a16:creationId xmlns:a16="http://schemas.microsoft.com/office/drawing/2014/main" id="{DEB65D4B-EAA8-4D48-A2E4-92B33B4DD0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38" y="3024"/>
              <a:ext cx="649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D</a:t>
              </a:r>
              <a:endParaRPr lang="zh-CN" altLang="en-US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52" name="TextBox 138">
            <a:extLst>
              <a:ext uri="{FF2B5EF4-FFF2-40B4-BE49-F238E27FC236}">
                <a16:creationId xmlns:a16="http://schemas.microsoft.com/office/drawing/2014/main" id="{80FDED38-D92A-40E3-A283-D2A6BC002B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4990" y="1713229"/>
            <a:ext cx="4154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</a:t>
            </a:r>
            <a:endParaRPr lang="zh-CN" altLang="en-US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53" name="TextBox 1">
            <a:extLst>
              <a:ext uri="{FF2B5EF4-FFF2-40B4-BE49-F238E27FC236}">
                <a16:creationId xmlns:a16="http://schemas.microsoft.com/office/drawing/2014/main" id="{2778E12F-007D-44FF-A888-7073AD815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8162" y="4311923"/>
            <a:ext cx="9436100" cy="201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r>
              <a:rPr lang="en-US" altLang="zh-CN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2.</a:t>
            </a:r>
            <a:r>
              <a:rPr lang="zh-CN" altLang="zh-CN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对于正比例函数</a:t>
            </a:r>
            <a:r>
              <a:rPr lang="en-US" altLang="zh-CN" sz="2000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y </a:t>
            </a:r>
            <a:r>
              <a:rPr lang="en-US" altLang="zh-CN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</a:t>
            </a:r>
            <a:r>
              <a:rPr lang="en-US" altLang="zh-CN" sz="2000" i="1" dirty="0" err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kx</a:t>
            </a:r>
            <a:r>
              <a:rPr lang="zh-CN" altLang="zh-CN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，当</a:t>
            </a:r>
            <a:r>
              <a:rPr lang="en-US" altLang="zh-CN" sz="2000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x </a:t>
            </a:r>
            <a:r>
              <a:rPr lang="zh-CN" altLang="zh-CN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增大时，</a:t>
            </a:r>
            <a:r>
              <a:rPr lang="en-US" altLang="zh-CN" sz="2000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y </a:t>
            </a:r>
            <a:r>
              <a:rPr lang="zh-CN" altLang="zh-CN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随</a:t>
            </a:r>
            <a:r>
              <a:rPr lang="en-US" altLang="zh-CN" sz="2000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x </a:t>
            </a:r>
            <a:r>
              <a:rPr lang="zh-CN" altLang="zh-CN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的增大而增大，则</a:t>
            </a:r>
            <a:r>
              <a:rPr lang="en-US" altLang="zh-CN" sz="2000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k</a:t>
            </a:r>
            <a:r>
              <a:rPr lang="zh-CN" altLang="zh-CN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的取值范围 （</a:t>
            </a:r>
            <a:r>
              <a:rPr lang="en-US" altLang="zh-CN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  </a:t>
            </a:r>
            <a:r>
              <a:rPr lang="zh-CN" altLang="zh-CN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</a:t>
            </a:r>
            <a:endParaRPr lang="zh-CN" altLang="en-US" sz="2000" b="1" dirty="0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r>
              <a:rPr lang="zh-CN" altLang="en-US" sz="2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　　</a:t>
            </a:r>
            <a:r>
              <a:rPr lang="en-US" altLang="zh-CN" sz="2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</a:t>
            </a:r>
            <a:r>
              <a:rPr lang="zh-CN" altLang="en-US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</a:t>
            </a:r>
            <a:r>
              <a:rPr lang="en-US" altLang="zh-CN" sz="2000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k</a:t>
            </a:r>
            <a:r>
              <a:rPr lang="zh-CN" altLang="zh-CN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＜</a:t>
            </a:r>
            <a:r>
              <a:rPr lang="en-US" altLang="zh-CN" sz="2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</a:t>
            </a:r>
            <a:r>
              <a:rPr lang="zh-CN" altLang="en-US" sz="2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　　　　　　</a:t>
            </a:r>
            <a:r>
              <a:rPr lang="en-US" altLang="zh-CN" sz="2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</a:t>
            </a:r>
            <a:r>
              <a:rPr lang="zh-CN" altLang="en-US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</a:t>
            </a:r>
            <a:r>
              <a:rPr lang="en-US" altLang="zh-CN" sz="2000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k</a:t>
            </a:r>
            <a:r>
              <a:rPr lang="zh-CN" altLang="en-US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≤</a:t>
            </a:r>
            <a:r>
              <a:rPr lang="en-US" altLang="zh-CN" sz="2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r>
              <a:rPr lang="zh-CN" altLang="en-US" sz="2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　　</a:t>
            </a:r>
            <a:r>
              <a:rPr lang="en-US" altLang="zh-CN" sz="2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</a:t>
            </a:r>
            <a:r>
              <a:rPr lang="zh-CN" altLang="en-US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</a:t>
            </a:r>
            <a:r>
              <a:rPr lang="en-US" altLang="zh-CN" sz="2000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k</a:t>
            </a:r>
            <a:r>
              <a:rPr lang="zh-CN" altLang="zh-CN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＞</a:t>
            </a:r>
            <a:r>
              <a:rPr lang="en-US" altLang="zh-CN" sz="2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</a:t>
            </a:r>
            <a:r>
              <a:rPr lang="zh-CN" altLang="en-US" sz="2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　　　　　　</a:t>
            </a:r>
            <a:r>
              <a:rPr lang="en-US" altLang="zh-CN" sz="2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D</a:t>
            </a:r>
            <a:r>
              <a:rPr lang="zh-CN" altLang="en-US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</a:t>
            </a:r>
            <a:r>
              <a:rPr lang="en-US" altLang="zh-CN" sz="2000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k</a:t>
            </a:r>
            <a:r>
              <a:rPr lang="en-US" altLang="zh-CN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Arial" panose="020B0604020202020204" pitchFamily="34" charset="0"/>
              </a:rPr>
              <a:t>≥</a:t>
            </a:r>
            <a:r>
              <a:rPr lang="en-US" altLang="zh-CN" sz="2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</a:t>
            </a:r>
            <a:endParaRPr lang="zh-CN" altLang="en-US" sz="2000" dirty="0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54" name="TextBox 4">
            <a:extLst>
              <a:ext uri="{FF2B5EF4-FFF2-40B4-BE49-F238E27FC236}">
                <a16:creationId xmlns:a16="http://schemas.microsoft.com/office/drawing/2014/main" id="{9A701F6D-20D5-4812-8D09-1BCEBA644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286" y="4730627"/>
            <a:ext cx="386644" cy="588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7069791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F6F7A792-64A9-465B-A2CF-D93E7D149A3B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DB549E80-BCEA-4417-80A7-5875F984316D}"/>
              </a:ext>
            </a:extLst>
          </p:cNvPr>
          <p:cNvGrpSpPr/>
          <p:nvPr/>
        </p:nvGrpSpPr>
        <p:grpSpPr>
          <a:xfrm>
            <a:off x="292802" y="285233"/>
            <a:ext cx="5537317" cy="871846"/>
            <a:chOff x="597789" y="327803"/>
            <a:chExt cx="5537317" cy="871846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499847A7-BA60-46E8-93A7-07B1CA87CF82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3751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rgbClr val="991EB5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随堂训练</a:t>
              </a:r>
            </a:p>
          </p:txBody>
        </p: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6B9A37BA-D891-411C-8AF8-3187CB0DE279}"/>
                </a:ext>
              </a:extLst>
            </p:cNvPr>
            <p:cNvGrpSpPr/>
            <p:nvPr/>
          </p:nvGrpSpPr>
          <p:grpSpPr>
            <a:xfrm>
              <a:off x="597789" y="327803"/>
              <a:ext cx="1583318" cy="871846"/>
              <a:chOff x="4808087" y="1669073"/>
              <a:chExt cx="1583318" cy="871846"/>
            </a:xfrm>
          </p:grpSpPr>
          <p:sp>
            <p:nvSpPr>
              <p:cNvPr id="19" name="矩形: 圆角 18">
                <a:extLst>
                  <a:ext uri="{FF2B5EF4-FFF2-40B4-BE49-F238E27FC236}">
                    <a16:creationId xmlns:a16="http://schemas.microsoft.com/office/drawing/2014/main" id="{48C6E711-486E-4522-BE97-64E954A5DBCF}"/>
                  </a:ext>
                </a:extLst>
              </p:cNvPr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0" name="文本框 38">
                <a:extLst>
                  <a:ext uri="{FF2B5EF4-FFF2-40B4-BE49-F238E27FC236}">
                    <a16:creationId xmlns:a16="http://schemas.microsoft.com/office/drawing/2014/main" id="{DF1AAB75-668E-4A35-BC3F-069EFD9F7AE7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rgbClr val="991EB5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rgbClr val="991EB5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21" name="图片 20">
                <a:extLst>
                  <a:ext uri="{FF2B5EF4-FFF2-40B4-BE49-F238E27FC236}">
                    <a16:creationId xmlns:a16="http://schemas.microsoft.com/office/drawing/2014/main" id="{73B17AC2-D353-4C84-99FA-76D9481C05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808087" y="1669073"/>
                <a:ext cx="1052170" cy="871846"/>
              </a:xfrm>
              <a:prstGeom prst="rect">
                <a:avLst/>
              </a:prstGeom>
            </p:spPr>
          </p:pic>
        </p:grpSp>
      </p:grpSp>
      <p:sp>
        <p:nvSpPr>
          <p:cNvPr id="27" name="椭圆 26">
            <a:extLst>
              <a:ext uri="{FF2B5EF4-FFF2-40B4-BE49-F238E27FC236}">
                <a16:creationId xmlns:a16="http://schemas.microsoft.com/office/drawing/2014/main" id="{A77FD995-5C89-4214-9A36-8568EC8A61B5}"/>
              </a:ext>
            </a:extLst>
          </p:cNvPr>
          <p:cNvSpPr/>
          <p:nvPr/>
        </p:nvSpPr>
        <p:spPr>
          <a:xfrm>
            <a:off x="10037521" y="-820634"/>
            <a:ext cx="1803400" cy="1803400"/>
          </a:xfrm>
          <a:prstGeom prst="ellipse">
            <a:avLst/>
          </a:prstGeom>
          <a:gradFill flip="none" rotWithShape="1">
            <a:gsLst>
              <a:gs pos="0">
                <a:srgbClr val="FCDC3E"/>
              </a:gs>
              <a:gs pos="51800">
                <a:srgbClr val="FF19E8"/>
              </a:gs>
              <a:gs pos="100000">
                <a:srgbClr val="991EB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FAD9C834-E29F-4B8B-AD7C-64ADE6B673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664160"/>
            <a:ext cx="8991600" cy="2517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</a:t>
            </a:r>
            <a:r>
              <a:rPr lang="zh-CN" altLang="en-US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、函数</a:t>
            </a:r>
            <a:r>
              <a:rPr lang="en-US" altLang="zh-CN" sz="2000" b="1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y</a:t>
            </a:r>
            <a:r>
              <a:rPr lang="en-US" altLang="zh-CN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=-7</a:t>
            </a:r>
            <a:r>
              <a:rPr lang="en-US" altLang="zh-CN" sz="2000" b="1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x</a:t>
            </a:r>
            <a:r>
              <a:rPr lang="zh-CN" altLang="en-US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的图象在</a:t>
            </a:r>
            <a:r>
              <a:rPr lang="zh-CN" altLang="en-US" sz="2000" b="1" u="sng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                     </a:t>
            </a:r>
            <a:r>
              <a:rPr lang="zh-CN" altLang="en-US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象限内</a:t>
            </a:r>
            <a:r>
              <a:rPr lang="en-US" altLang="zh-CN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,</a:t>
            </a:r>
            <a:r>
              <a:rPr lang="zh-CN" altLang="en-US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从左向右</a:t>
            </a:r>
            <a:r>
              <a:rPr lang="zh-CN" altLang="en-US" sz="2000" b="1" u="sng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    </a:t>
            </a:r>
            <a:r>
              <a:rPr lang="en-US" altLang="zh-CN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en-US" altLang="zh-CN" sz="2000" b="1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y</a:t>
            </a:r>
            <a:r>
              <a:rPr lang="zh-CN" altLang="en-US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随</a:t>
            </a:r>
            <a:r>
              <a:rPr lang="en-US" altLang="zh-CN" sz="2000" b="1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x</a:t>
            </a:r>
            <a:r>
              <a:rPr lang="zh-CN" altLang="en-US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的增大而</a:t>
            </a:r>
            <a:r>
              <a:rPr lang="zh-CN" altLang="en-US" sz="2000" b="1" u="sng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     </a:t>
            </a:r>
            <a:r>
              <a:rPr lang="en-US" altLang="zh-CN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altLang="zh-CN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</a:t>
            </a:r>
            <a:r>
              <a:rPr lang="zh-CN" altLang="en-US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函数</a:t>
            </a:r>
            <a:r>
              <a:rPr lang="en-US" altLang="zh-CN" sz="2000" b="1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y</a:t>
            </a:r>
            <a:r>
              <a:rPr lang="en-US" altLang="zh-CN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=7</a:t>
            </a:r>
            <a:r>
              <a:rPr lang="en-US" altLang="zh-CN" sz="2000" b="1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x</a:t>
            </a:r>
            <a:r>
              <a:rPr lang="zh-CN" altLang="en-US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的图象在 </a:t>
            </a:r>
            <a:r>
              <a:rPr lang="zh-CN" altLang="en-US" sz="2000" b="1" u="sng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                    </a:t>
            </a:r>
            <a:r>
              <a:rPr lang="zh-CN" altLang="en-US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象限内</a:t>
            </a:r>
            <a:r>
              <a:rPr lang="en-US" altLang="zh-CN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,</a:t>
            </a:r>
            <a:r>
              <a:rPr lang="zh-CN" altLang="en-US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从左向右</a:t>
            </a:r>
            <a:r>
              <a:rPr lang="zh-CN" altLang="en-US" sz="2000" b="1" u="sng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    </a:t>
            </a:r>
            <a:r>
              <a:rPr lang="zh-CN" altLang="en-US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en-US" altLang="zh-CN" sz="2000" b="1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y</a:t>
            </a:r>
            <a:r>
              <a:rPr lang="zh-CN" altLang="en-US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随</a:t>
            </a:r>
            <a:r>
              <a:rPr lang="en-US" altLang="zh-CN" sz="2000" b="1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x</a:t>
            </a:r>
            <a:r>
              <a:rPr lang="zh-CN" altLang="en-US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的增大而</a:t>
            </a:r>
            <a:r>
              <a:rPr lang="zh-CN" altLang="en-US" sz="2000" b="1" u="sng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    </a:t>
            </a:r>
            <a:r>
              <a:rPr lang="zh-CN" altLang="en-US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altLang="zh-CN" sz="2400" b="1" dirty="0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A3FF7908-0C87-42BB-B3EB-6FC188365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6197" y="1722983"/>
            <a:ext cx="19235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第二、第四</a:t>
            </a: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45956393-3A35-4AAD-AE5D-402A759ACB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1132" y="1699744"/>
            <a:ext cx="1054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下降</a:t>
            </a:r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99ABC358-CC6E-4B36-A295-F16A733E5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262" y="2145489"/>
            <a:ext cx="1079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减少</a:t>
            </a: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3C9BE117-3BAB-4D73-83B5-1604E74858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967622"/>
            <a:ext cx="8642350" cy="2352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</a:t>
            </a:r>
            <a:r>
              <a:rPr lang="zh-CN" altLang="en-US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、关于正比例函数</a:t>
            </a:r>
            <a:r>
              <a:rPr lang="en-US" altLang="zh-CN" sz="2000" b="1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y</a:t>
            </a:r>
            <a:r>
              <a:rPr lang="en-US" altLang="zh-CN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=2</a:t>
            </a:r>
            <a:r>
              <a:rPr lang="en-US" altLang="zh-CN" sz="2000" b="1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x</a:t>
            </a:r>
            <a:r>
              <a:rPr lang="zh-CN" altLang="en-US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，有下列结论：</a:t>
            </a:r>
            <a:r>
              <a:rPr lang="zh-CN" altLang="zh-CN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①</a:t>
            </a:r>
            <a:r>
              <a:rPr lang="zh-CN" altLang="en-US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函数图象都经过点（</a:t>
            </a:r>
            <a:r>
              <a:rPr lang="en-US" altLang="zh-CN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2,1</a:t>
            </a:r>
            <a:r>
              <a:rPr lang="zh-CN" altLang="en-US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）；</a:t>
            </a:r>
            <a:r>
              <a:rPr lang="zh-CN" altLang="zh-CN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②</a:t>
            </a:r>
            <a:r>
              <a:rPr lang="zh-CN" altLang="en-US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函数图象经过第二、第四象限；</a:t>
            </a:r>
            <a:endParaRPr lang="en-US" altLang="zh-CN" sz="2000" b="1" dirty="0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③</a:t>
            </a:r>
            <a:r>
              <a:rPr lang="zh-CN" altLang="en-US" sz="2000" b="1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y</a:t>
            </a:r>
            <a:r>
              <a:rPr lang="zh-CN" altLang="en-US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随</a:t>
            </a:r>
            <a:r>
              <a:rPr lang="en-US" altLang="zh-CN" sz="2000" b="1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x</a:t>
            </a:r>
            <a:r>
              <a:rPr lang="zh-CN" altLang="en-US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的增大而增大；</a:t>
            </a:r>
            <a:r>
              <a:rPr lang="zh-CN" altLang="zh-CN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④</a:t>
            </a:r>
            <a:r>
              <a:rPr lang="zh-CN" altLang="en-US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不论</a:t>
            </a:r>
            <a:r>
              <a:rPr lang="en-US" altLang="zh-CN" sz="2000" b="1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x</a:t>
            </a:r>
            <a:r>
              <a:rPr lang="zh-CN" altLang="en-US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取何值，总有</a:t>
            </a:r>
            <a:r>
              <a:rPr lang="en-US" altLang="zh-CN" sz="2000" b="1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y</a:t>
            </a:r>
            <a:r>
              <a:rPr lang="en-US" altLang="zh-CN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﹥0.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其中，错误的结论是</a:t>
            </a:r>
            <a:r>
              <a:rPr lang="zh-CN" altLang="en-US" sz="2000" b="1" u="sng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          </a:t>
            </a:r>
            <a:r>
              <a:rPr lang="zh-CN" altLang="en-US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zh-CN" sz="2000" b="1" dirty="0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6" name="Text Box 11">
            <a:extLst>
              <a:ext uri="{FF2B5EF4-FFF2-40B4-BE49-F238E27FC236}">
                <a16:creationId xmlns:a16="http://schemas.microsoft.com/office/drawing/2014/main" id="{5CFF5861-9B33-4586-9E64-B95474B04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6574" y="2596761"/>
            <a:ext cx="1873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第一、第三</a:t>
            </a:r>
          </a:p>
        </p:txBody>
      </p:sp>
      <p:sp>
        <p:nvSpPr>
          <p:cNvPr id="22" name="Text Box 21">
            <a:extLst>
              <a:ext uri="{FF2B5EF4-FFF2-40B4-BE49-F238E27FC236}">
                <a16:creationId xmlns:a16="http://schemas.microsoft.com/office/drawing/2014/main" id="{09E0C380-74DB-4689-BCC1-23F802954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6388" y="3024628"/>
            <a:ext cx="12239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增大</a:t>
            </a:r>
          </a:p>
        </p:txBody>
      </p:sp>
      <p:sp>
        <p:nvSpPr>
          <p:cNvPr id="23" name="Text Box 33">
            <a:extLst>
              <a:ext uri="{FF2B5EF4-FFF2-40B4-BE49-F238E27FC236}">
                <a16:creationId xmlns:a16="http://schemas.microsoft.com/office/drawing/2014/main" id="{802798AC-7B70-4080-BA1B-35E761C8A1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1030" y="2588187"/>
            <a:ext cx="980939" cy="461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上升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639D3F02-5FDD-4B7F-AA55-478E591459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6574" y="5306645"/>
            <a:ext cx="15128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3200" b="1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①②</a:t>
            </a:r>
            <a:r>
              <a:rPr lang="zh-CN" altLang="en-US" sz="3200" b="1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④</a:t>
            </a:r>
            <a:endParaRPr lang="zh-CN" altLang="en-US" sz="3200" b="1" dirty="0">
              <a:solidFill>
                <a:srgbClr val="C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7074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6" grpId="0"/>
      <p:bldP spid="22" grpId="0"/>
      <p:bldP spid="23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F6F7A792-64A9-465B-A2CF-D93E7D149A3B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DB549E80-BCEA-4417-80A7-5875F984316D}"/>
              </a:ext>
            </a:extLst>
          </p:cNvPr>
          <p:cNvGrpSpPr/>
          <p:nvPr/>
        </p:nvGrpSpPr>
        <p:grpSpPr>
          <a:xfrm>
            <a:off x="292802" y="285233"/>
            <a:ext cx="5537317" cy="871846"/>
            <a:chOff x="597789" y="327803"/>
            <a:chExt cx="5537317" cy="871846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499847A7-BA60-46E8-93A7-07B1CA87CF82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3751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rgbClr val="991EB5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随堂训练</a:t>
              </a:r>
            </a:p>
          </p:txBody>
        </p: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6B9A37BA-D891-411C-8AF8-3187CB0DE279}"/>
                </a:ext>
              </a:extLst>
            </p:cNvPr>
            <p:cNvGrpSpPr/>
            <p:nvPr/>
          </p:nvGrpSpPr>
          <p:grpSpPr>
            <a:xfrm>
              <a:off x="597789" y="327803"/>
              <a:ext cx="1583318" cy="871846"/>
              <a:chOff x="4808087" y="1669073"/>
              <a:chExt cx="1583318" cy="871846"/>
            </a:xfrm>
          </p:grpSpPr>
          <p:sp>
            <p:nvSpPr>
              <p:cNvPr id="19" name="矩形: 圆角 18">
                <a:extLst>
                  <a:ext uri="{FF2B5EF4-FFF2-40B4-BE49-F238E27FC236}">
                    <a16:creationId xmlns:a16="http://schemas.microsoft.com/office/drawing/2014/main" id="{48C6E711-486E-4522-BE97-64E954A5DBCF}"/>
                  </a:ext>
                </a:extLst>
              </p:cNvPr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0" name="文本框 38">
                <a:extLst>
                  <a:ext uri="{FF2B5EF4-FFF2-40B4-BE49-F238E27FC236}">
                    <a16:creationId xmlns:a16="http://schemas.microsoft.com/office/drawing/2014/main" id="{DF1AAB75-668E-4A35-BC3F-069EFD9F7AE7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rgbClr val="991EB5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rgbClr val="991EB5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21" name="图片 20">
                <a:extLst>
                  <a:ext uri="{FF2B5EF4-FFF2-40B4-BE49-F238E27FC236}">
                    <a16:creationId xmlns:a16="http://schemas.microsoft.com/office/drawing/2014/main" id="{73B17AC2-D353-4C84-99FA-76D9481C05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808087" y="1669073"/>
                <a:ext cx="1052170" cy="871846"/>
              </a:xfrm>
              <a:prstGeom prst="rect">
                <a:avLst/>
              </a:prstGeom>
            </p:spPr>
          </p:pic>
        </p:grpSp>
      </p:grpSp>
      <p:sp>
        <p:nvSpPr>
          <p:cNvPr id="27" name="椭圆 26">
            <a:extLst>
              <a:ext uri="{FF2B5EF4-FFF2-40B4-BE49-F238E27FC236}">
                <a16:creationId xmlns:a16="http://schemas.microsoft.com/office/drawing/2014/main" id="{A77FD995-5C89-4214-9A36-8568EC8A61B5}"/>
              </a:ext>
            </a:extLst>
          </p:cNvPr>
          <p:cNvSpPr/>
          <p:nvPr/>
        </p:nvSpPr>
        <p:spPr>
          <a:xfrm>
            <a:off x="10037521" y="-820634"/>
            <a:ext cx="1803400" cy="1803400"/>
          </a:xfrm>
          <a:prstGeom prst="ellipse">
            <a:avLst/>
          </a:prstGeom>
          <a:gradFill flip="none" rotWithShape="1">
            <a:gsLst>
              <a:gs pos="0">
                <a:srgbClr val="FCDC3E"/>
              </a:gs>
              <a:gs pos="51800">
                <a:srgbClr val="FF19E8"/>
              </a:gs>
              <a:gs pos="100000">
                <a:srgbClr val="991EB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F82417D8-4514-4A4B-ACCD-DFEF788D8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9758" y="1541463"/>
            <a:ext cx="8767763" cy="1551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5. </a:t>
            </a:r>
            <a:r>
              <a:rPr lang="zh-CN" altLang="en-US" sz="2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如图分别是函数</a:t>
            </a:r>
            <a:r>
              <a:rPr lang="en-US" altLang="en-US" sz="2000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y</a:t>
            </a:r>
            <a:r>
              <a:rPr lang="en-US" altLang="en-US" sz="2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</a:t>
            </a:r>
            <a:r>
              <a:rPr lang="en-US" altLang="zh-CN" sz="2000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k</a:t>
            </a:r>
            <a:r>
              <a:rPr lang="en-US" altLang="zh-CN" sz="2000" baseline="-36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 </a:t>
            </a:r>
            <a:r>
              <a:rPr lang="en-US" altLang="zh-CN" sz="2000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x</a:t>
            </a:r>
            <a:r>
              <a:rPr lang="zh-CN" altLang="en-US" sz="2000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en-US" sz="2000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y</a:t>
            </a:r>
            <a:r>
              <a:rPr lang="en-US" altLang="en-US" sz="2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</a:t>
            </a:r>
            <a:r>
              <a:rPr lang="en-US" altLang="zh-CN" sz="2000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k</a:t>
            </a:r>
            <a:r>
              <a:rPr lang="en-US" altLang="zh-CN" sz="2000" baseline="-36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 </a:t>
            </a:r>
            <a:r>
              <a:rPr lang="en-US" altLang="zh-CN" sz="2000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x</a:t>
            </a:r>
            <a:r>
              <a:rPr lang="zh-CN" altLang="en-US" sz="2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，</a:t>
            </a:r>
            <a:r>
              <a:rPr lang="en-US" altLang="en-US" sz="2000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y</a:t>
            </a:r>
            <a:r>
              <a:rPr lang="en-US" altLang="en-US" sz="2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</a:t>
            </a:r>
            <a:r>
              <a:rPr lang="en-US" altLang="zh-CN" sz="2000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k</a:t>
            </a:r>
            <a:r>
              <a:rPr lang="en-US" altLang="zh-CN" sz="2000" baseline="-36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 </a:t>
            </a:r>
            <a:r>
              <a:rPr lang="en-US" altLang="zh-CN" sz="2000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x</a:t>
            </a:r>
            <a:r>
              <a:rPr lang="zh-CN" altLang="en-US" sz="2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，</a:t>
            </a:r>
            <a:r>
              <a:rPr lang="en-US" altLang="en-US" sz="2000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y</a:t>
            </a:r>
            <a:r>
              <a:rPr lang="en-US" altLang="en-US" sz="2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</a:t>
            </a:r>
            <a:r>
              <a:rPr lang="en-US" altLang="zh-CN" sz="2000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k</a:t>
            </a:r>
            <a:r>
              <a:rPr lang="en-US" altLang="zh-CN" sz="2000" baseline="-36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 </a:t>
            </a:r>
            <a:r>
              <a:rPr lang="en-US" altLang="zh-CN" sz="2000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x</a:t>
            </a:r>
            <a:r>
              <a:rPr lang="zh-CN" altLang="en-US" sz="2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的图象</a:t>
            </a:r>
            <a:r>
              <a:rPr lang="en-US" altLang="zh-CN" sz="2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.</a:t>
            </a:r>
            <a:r>
              <a:rPr lang="zh-CN" altLang="en-US" sz="2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　  </a:t>
            </a:r>
            <a:endParaRPr lang="en-US" altLang="zh-CN" sz="2000" dirty="0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2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</a:t>
            </a:r>
            <a:r>
              <a:rPr lang="en-US" altLang="zh-CN" sz="2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</a:t>
            </a:r>
            <a:r>
              <a:rPr lang="zh-CN" altLang="en-US" sz="2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</a:t>
            </a:r>
            <a:r>
              <a:rPr lang="en-US" altLang="zh-CN" sz="2000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k</a:t>
            </a:r>
            <a:r>
              <a:rPr lang="en-US" altLang="zh-CN" sz="2000" baseline="-36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</a:t>
            </a:r>
            <a:r>
              <a:rPr lang="en-US" altLang="zh-CN" sz="2000" u="sng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 </a:t>
            </a:r>
            <a:r>
              <a:rPr lang="en-US" altLang="zh-CN" sz="2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</a:t>
            </a:r>
            <a:r>
              <a:rPr lang="en-US" altLang="zh-CN" sz="2000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k</a:t>
            </a:r>
            <a:r>
              <a:rPr lang="en-US" altLang="zh-CN" sz="2000" baseline="-36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en-US" sz="2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zh-CN" sz="2000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k</a:t>
            </a:r>
            <a:r>
              <a:rPr lang="en-US" altLang="zh-CN" sz="2000" baseline="-36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</a:t>
            </a:r>
            <a:r>
              <a:rPr lang="en-US" altLang="zh-CN" sz="2000" u="sng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 </a:t>
            </a:r>
            <a:r>
              <a:rPr lang="en-US" altLang="zh-CN" sz="2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</a:t>
            </a:r>
            <a:r>
              <a:rPr lang="en-US" altLang="zh-CN" sz="2000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k</a:t>
            </a:r>
            <a:r>
              <a:rPr lang="en-US" altLang="zh-CN" sz="2000" baseline="-36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</a:t>
            </a:r>
            <a:r>
              <a:rPr lang="en-US" altLang="zh-CN" sz="2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(</a:t>
            </a:r>
            <a:r>
              <a:rPr lang="zh-CN" altLang="zh-CN" sz="2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填</a:t>
            </a:r>
            <a:r>
              <a:rPr lang="en-US" altLang="zh-CN" sz="2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“&gt;”</a:t>
            </a:r>
            <a:r>
              <a:rPr lang="zh-CN" altLang="en-US" sz="2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或</a:t>
            </a:r>
            <a:r>
              <a:rPr lang="en-US" altLang="zh-CN" sz="2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“&lt;”)</a:t>
            </a:r>
            <a:r>
              <a:rPr lang="zh-CN" altLang="en-US" sz="2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；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2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</a:t>
            </a:r>
            <a:r>
              <a:rPr lang="en-US" altLang="zh-CN" sz="2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2</a:t>
            </a:r>
            <a:r>
              <a:rPr lang="zh-CN" altLang="en-US" sz="2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）</a:t>
            </a:r>
            <a:r>
              <a:rPr lang="zh-CN" altLang="en-US" sz="2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用不等号将</a:t>
            </a:r>
            <a:r>
              <a:rPr lang="en-US" altLang="zh-CN" sz="2000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k</a:t>
            </a:r>
            <a:r>
              <a:rPr lang="en-US" altLang="zh-CN" sz="2000" baseline="-36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1</a:t>
            </a:r>
            <a:r>
              <a:rPr lang="zh-CN" altLang="en-US" sz="2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 </a:t>
            </a:r>
            <a:r>
              <a:rPr lang="en-US" altLang="zh-CN" sz="2000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k</a:t>
            </a:r>
            <a:r>
              <a:rPr lang="en-US" altLang="zh-CN" sz="2000" baseline="-36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en-US" sz="2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 </a:t>
            </a:r>
            <a:r>
              <a:rPr lang="en-US" altLang="zh-CN" sz="2000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k</a:t>
            </a:r>
            <a:r>
              <a:rPr lang="en-US" altLang="zh-CN" sz="2000" baseline="-36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</a:t>
            </a:r>
            <a:r>
              <a:rPr lang="zh-CN" altLang="en-US" sz="2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 </a:t>
            </a:r>
            <a:r>
              <a:rPr lang="en-US" altLang="zh-CN" sz="2000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k</a:t>
            </a:r>
            <a:r>
              <a:rPr lang="en-US" altLang="zh-CN" sz="2000" baseline="-36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</a:t>
            </a:r>
            <a:r>
              <a:rPr lang="zh-CN" altLang="en-US" sz="2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及</a:t>
            </a:r>
            <a:r>
              <a:rPr lang="en-US" altLang="zh-CN" sz="2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0</a:t>
            </a:r>
            <a:r>
              <a:rPr lang="zh-CN" altLang="en-US" sz="2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依次</a:t>
            </a:r>
            <a:r>
              <a:rPr lang="zh-CN" altLang="en-US" sz="2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连接起来．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5BA648FB-A088-45D4-A819-D00EA7F3B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4422" y="2130395"/>
            <a:ext cx="49885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＜ </a:t>
            </a:r>
          </a:p>
        </p:txBody>
      </p:sp>
      <p:sp>
        <p:nvSpPr>
          <p:cNvPr id="12" name="矩形 8">
            <a:extLst>
              <a:ext uri="{FF2B5EF4-FFF2-40B4-BE49-F238E27FC236}">
                <a16:creationId xmlns:a16="http://schemas.microsoft.com/office/drawing/2014/main" id="{F2185CB7-505E-4D9E-B2D9-FCA98B0E34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3601" y="3296778"/>
            <a:ext cx="43418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2000" i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k</a:t>
            </a:r>
            <a:r>
              <a:rPr lang="en-US" altLang="zh-CN" sz="2000" baseline="-36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</a:t>
            </a:r>
            <a:r>
              <a:rPr lang="zh-CN" altLang="en-US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＜</a:t>
            </a:r>
            <a:r>
              <a:rPr lang="en-US" altLang="zh-CN" sz="2000" i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k</a:t>
            </a:r>
            <a:r>
              <a:rPr lang="en-US" altLang="zh-CN" sz="2000" baseline="-36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 </a:t>
            </a:r>
            <a:r>
              <a:rPr lang="zh-CN" altLang="en-US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＜</a:t>
            </a:r>
            <a:r>
              <a:rPr lang="en-US" altLang="en-US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</a:t>
            </a:r>
            <a:r>
              <a:rPr lang="zh-CN" altLang="en-US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＜</a:t>
            </a:r>
            <a:r>
              <a:rPr lang="en-US" altLang="zh-CN" sz="2000" i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k</a:t>
            </a:r>
            <a:r>
              <a:rPr lang="en-US" altLang="zh-CN" sz="2000" baseline="-36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 </a:t>
            </a:r>
            <a:r>
              <a:rPr lang="zh-CN" altLang="en-US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＜</a:t>
            </a:r>
            <a:r>
              <a:rPr lang="en-US" altLang="zh-CN" sz="2000" i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k</a:t>
            </a:r>
            <a:r>
              <a:rPr lang="en-US" altLang="zh-CN" sz="2000" baseline="-36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 </a:t>
            </a:r>
            <a:r>
              <a:rPr lang="zh-CN" altLang="en-US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</a:t>
            </a:r>
          </a:p>
        </p:txBody>
      </p:sp>
      <p:sp>
        <p:nvSpPr>
          <p:cNvPr id="42" name="TextBox 6">
            <a:extLst>
              <a:ext uri="{FF2B5EF4-FFF2-40B4-BE49-F238E27FC236}">
                <a16:creationId xmlns:a16="http://schemas.microsoft.com/office/drawing/2014/main" id="{482C6BFA-F58E-462D-96DA-294E8125D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8778" y="2136179"/>
            <a:ext cx="6286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＜ 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7C81747C-8E66-4DB6-929E-C30344A9796D}"/>
              </a:ext>
            </a:extLst>
          </p:cNvPr>
          <p:cNvGrpSpPr/>
          <p:nvPr/>
        </p:nvGrpSpPr>
        <p:grpSpPr>
          <a:xfrm>
            <a:off x="7110078" y="2148440"/>
            <a:ext cx="4294187" cy="3911600"/>
            <a:chOff x="5649671" y="3503613"/>
            <a:chExt cx="4294187" cy="3911600"/>
          </a:xfrm>
        </p:grpSpPr>
        <p:grpSp>
          <p:nvGrpSpPr>
            <p:cNvPr id="14" name="Group 88">
              <a:extLst>
                <a:ext uri="{FF2B5EF4-FFF2-40B4-BE49-F238E27FC236}">
                  <a16:creationId xmlns:a16="http://schemas.microsoft.com/office/drawing/2014/main" id="{9533BD2D-D251-46CC-BC0B-54DCD88848EA}"/>
                </a:ext>
              </a:extLst>
            </p:cNvPr>
            <p:cNvGrpSpPr/>
            <p:nvPr/>
          </p:nvGrpSpPr>
          <p:grpSpPr bwMode="auto">
            <a:xfrm>
              <a:off x="5649671" y="3503613"/>
              <a:ext cx="4294187" cy="3911600"/>
              <a:chOff x="3055" y="1843"/>
              <a:chExt cx="2705" cy="2464"/>
            </a:xfrm>
          </p:grpSpPr>
          <p:sp>
            <p:nvSpPr>
              <p:cNvPr id="15" name="Line 76">
                <a:extLst>
                  <a:ext uri="{FF2B5EF4-FFF2-40B4-BE49-F238E27FC236}">
                    <a16:creationId xmlns:a16="http://schemas.microsoft.com/office/drawing/2014/main" id="{D3A8E1F2-D7CC-49A8-8133-1803527D22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13" y="2207"/>
                <a:ext cx="478" cy="1915"/>
              </a:xfrm>
              <a:prstGeom prst="line">
                <a:avLst/>
              </a:prstGeom>
              <a:noFill/>
              <a:ln w="28575">
                <a:solidFill>
                  <a:srgbClr val="6600FF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16" name="Line 22">
                <a:extLst>
                  <a:ext uri="{FF2B5EF4-FFF2-40B4-BE49-F238E27FC236}">
                    <a16:creationId xmlns:a16="http://schemas.microsoft.com/office/drawing/2014/main" id="{7CF48B23-C4CC-4598-98FD-C1B37F354B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47" y="1960"/>
                <a:ext cx="1" cy="2347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2" name="Rectangle 27">
                <a:extLst>
                  <a:ext uri="{FF2B5EF4-FFF2-40B4-BE49-F238E27FC236}">
                    <a16:creationId xmlns:a16="http://schemas.microsoft.com/office/drawing/2014/main" id="{995A249D-9541-4C3C-8DAF-5C76FEBE48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4" y="2101"/>
                <a:ext cx="199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4</a:t>
                </a:r>
              </a:p>
            </p:txBody>
          </p:sp>
          <p:sp>
            <p:nvSpPr>
              <p:cNvPr id="23" name="Rectangle 30">
                <a:extLst>
                  <a:ext uri="{FF2B5EF4-FFF2-40B4-BE49-F238E27FC236}">
                    <a16:creationId xmlns:a16="http://schemas.microsoft.com/office/drawing/2014/main" id="{2A3BFFD4-DD51-4046-9F13-E3FC8FCFCF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5" y="2570"/>
                <a:ext cx="227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</a:p>
            </p:txBody>
          </p:sp>
          <p:sp>
            <p:nvSpPr>
              <p:cNvPr id="24" name="Rectangle 34">
                <a:extLst>
                  <a:ext uri="{FF2B5EF4-FFF2-40B4-BE49-F238E27FC236}">
                    <a16:creationId xmlns:a16="http://schemas.microsoft.com/office/drawing/2014/main" id="{E7035A87-D791-4B48-8F05-C4FC9316D0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03" y="3477"/>
                <a:ext cx="302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-2</a:t>
                </a:r>
              </a:p>
            </p:txBody>
          </p:sp>
          <p:sp>
            <p:nvSpPr>
              <p:cNvPr id="25" name="Line 36">
                <a:extLst>
                  <a:ext uri="{FF2B5EF4-FFF2-40B4-BE49-F238E27FC236}">
                    <a16:creationId xmlns:a16="http://schemas.microsoft.com/office/drawing/2014/main" id="{23B9EFB3-CA35-4DD0-8B09-2AAF6F2CA2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66" y="3151"/>
                <a:ext cx="2297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6" name="Rectangle 38">
                <a:extLst>
                  <a:ext uri="{FF2B5EF4-FFF2-40B4-BE49-F238E27FC236}">
                    <a16:creationId xmlns:a16="http://schemas.microsoft.com/office/drawing/2014/main" id="{C2A55D57-667C-43EC-A61C-3F12437C9A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5" y="3129"/>
                <a:ext cx="29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-4</a:t>
                </a:r>
              </a:p>
            </p:txBody>
          </p:sp>
          <p:sp>
            <p:nvSpPr>
              <p:cNvPr id="28" name="Rectangle 48">
                <a:extLst>
                  <a:ext uri="{FF2B5EF4-FFF2-40B4-BE49-F238E27FC236}">
                    <a16:creationId xmlns:a16="http://schemas.microsoft.com/office/drawing/2014/main" id="{A78A6CCC-29DD-4A6A-A0F1-1604316A87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5" y="3129"/>
                <a:ext cx="238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4</a:t>
                </a:r>
              </a:p>
            </p:txBody>
          </p:sp>
          <p:sp>
            <p:nvSpPr>
              <p:cNvPr id="29" name="Rectangle 51">
                <a:extLst>
                  <a:ext uri="{FF2B5EF4-FFF2-40B4-BE49-F238E27FC236}">
                    <a16:creationId xmlns:a16="http://schemas.microsoft.com/office/drawing/2014/main" id="{DF4A3B76-B685-4AE1-A808-E429F708AB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9" y="3097"/>
                <a:ext cx="227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x</a:t>
                </a:r>
              </a:p>
            </p:txBody>
          </p:sp>
          <p:sp>
            <p:nvSpPr>
              <p:cNvPr id="30" name="Rectangle 52">
                <a:extLst>
                  <a:ext uri="{FF2B5EF4-FFF2-40B4-BE49-F238E27FC236}">
                    <a16:creationId xmlns:a16="http://schemas.microsoft.com/office/drawing/2014/main" id="{A35FFFE0-6198-4EC9-866C-D022D86DD9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6" y="1843"/>
                <a:ext cx="227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y</a:t>
                </a:r>
              </a:p>
            </p:txBody>
          </p:sp>
          <p:sp>
            <p:nvSpPr>
              <p:cNvPr id="31" name="Rectangle 53">
                <a:extLst>
                  <a:ext uri="{FF2B5EF4-FFF2-40B4-BE49-F238E27FC236}">
                    <a16:creationId xmlns:a16="http://schemas.microsoft.com/office/drawing/2014/main" id="{AD8ED19A-850A-4CA0-8C6B-AA588BCF85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2" y="3130"/>
                <a:ext cx="227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O</a:t>
                </a:r>
              </a:p>
            </p:txBody>
          </p:sp>
          <p:sp>
            <p:nvSpPr>
              <p:cNvPr id="32" name="Rectangle 54">
                <a:extLst>
                  <a:ext uri="{FF2B5EF4-FFF2-40B4-BE49-F238E27FC236}">
                    <a16:creationId xmlns:a16="http://schemas.microsoft.com/office/drawing/2014/main" id="{93D6B8E8-505D-4F6F-AFDD-6EC7AB66CC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9" y="1996"/>
                <a:ext cx="797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y 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</a:t>
                </a:r>
                <a:r>
                  <a:rPr kumimoji="0" lang="en-US" altLang="zh-CN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k</a:t>
                </a:r>
                <a:r>
                  <a:rPr kumimoji="0" lang="en-US" altLang="zh-CN" b="0" i="0" u="none" strike="noStrike" kern="0" cap="none" spc="0" normalizeH="0" baseline="-36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4 </a:t>
                </a:r>
                <a:r>
                  <a:rPr kumimoji="0" lang="en-US" altLang="zh-CN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x</a:t>
                </a:r>
              </a:p>
            </p:txBody>
          </p:sp>
          <p:sp>
            <p:nvSpPr>
              <p:cNvPr id="33" name="Rectangle 72">
                <a:extLst>
                  <a:ext uri="{FF2B5EF4-FFF2-40B4-BE49-F238E27FC236}">
                    <a16:creationId xmlns:a16="http://schemas.microsoft.com/office/drawing/2014/main" id="{B89E66C1-9B83-440F-8990-E07B5D79F4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8" y="3911"/>
                <a:ext cx="302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-4</a:t>
                </a:r>
              </a:p>
            </p:txBody>
          </p:sp>
          <p:sp>
            <p:nvSpPr>
              <p:cNvPr id="34" name="Rectangle 73">
                <a:extLst>
                  <a:ext uri="{FF2B5EF4-FFF2-40B4-BE49-F238E27FC236}">
                    <a16:creationId xmlns:a16="http://schemas.microsoft.com/office/drawing/2014/main" id="{F60993A0-7733-448A-AB39-21A1898178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5" y="3125"/>
                <a:ext cx="302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-2</a:t>
                </a:r>
              </a:p>
            </p:txBody>
          </p:sp>
          <p:sp>
            <p:nvSpPr>
              <p:cNvPr id="35" name="Rectangle 74">
                <a:extLst>
                  <a:ext uri="{FF2B5EF4-FFF2-40B4-BE49-F238E27FC236}">
                    <a16:creationId xmlns:a16="http://schemas.microsoft.com/office/drawing/2014/main" id="{BCB528B2-4C1E-47F5-9016-1BBD24EECF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45" y="3126"/>
                <a:ext cx="227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</a:p>
            </p:txBody>
          </p:sp>
          <p:sp>
            <p:nvSpPr>
              <p:cNvPr id="36" name="Line 77">
                <a:extLst>
                  <a:ext uri="{FF2B5EF4-FFF2-40B4-BE49-F238E27FC236}">
                    <a16:creationId xmlns:a16="http://schemas.microsoft.com/office/drawing/2014/main" id="{235B47B1-A5E8-421D-941B-C429164340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48" y="2250"/>
                <a:ext cx="1036" cy="155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7" name="Line 78">
                <a:extLst>
                  <a:ext uri="{FF2B5EF4-FFF2-40B4-BE49-F238E27FC236}">
                    <a16:creationId xmlns:a16="http://schemas.microsoft.com/office/drawing/2014/main" id="{5D0CBE05-3F9F-4B56-ABBE-AC3AA93A59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82" y="2250"/>
                <a:ext cx="1140" cy="1780"/>
              </a:xfrm>
              <a:prstGeom prst="line">
                <a:avLst/>
              </a:prstGeom>
              <a:noFill/>
              <a:ln w="28575">
                <a:solidFill>
                  <a:srgbClr val="0563C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8" name="Line 79">
                <a:extLst>
                  <a:ext uri="{FF2B5EF4-FFF2-40B4-BE49-F238E27FC236}">
                    <a16:creationId xmlns:a16="http://schemas.microsoft.com/office/drawing/2014/main" id="{AF03871E-5DF4-49CA-9083-A2FA29CDE3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07" y="2655"/>
                <a:ext cx="1684" cy="994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9" name="Rectangle 82">
                <a:extLst>
                  <a:ext uri="{FF2B5EF4-FFF2-40B4-BE49-F238E27FC236}">
                    <a16:creationId xmlns:a16="http://schemas.microsoft.com/office/drawing/2014/main" id="{8EC62B48-76B2-4C5D-B369-174A196BA1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33" y="2419"/>
                <a:ext cx="727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y </a:t>
                </a:r>
                <a:r>
                  <a:rPr kumimoji="0" lang="en-US" altLang="zh-CN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</a:t>
                </a:r>
                <a:r>
                  <a:rPr kumimoji="0" lang="en-US" altLang="zh-CN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k</a:t>
                </a:r>
                <a:r>
                  <a:rPr kumimoji="0" lang="en-US" altLang="zh-CN" b="0" i="0" u="none" strike="noStrike" kern="0" cap="none" spc="0" normalizeH="0" baseline="-36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3 </a:t>
                </a:r>
                <a:r>
                  <a:rPr kumimoji="0" lang="en-US" altLang="zh-CN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x </a:t>
                </a:r>
              </a:p>
            </p:txBody>
          </p:sp>
          <p:sp>
            <p:nvSpPr>
              <p:cNvPr id="40" name="Rectangle 83">
                <a:extLst>
                  <a:ext uri="{FF2B5EF4-FFF2-40B4-BE49-F238E27FC236}">
                    <a16:creationId xmlns:a16="http://schemas.microsoft.com/office/drawing/2014/main" id="{D49681F6-3E8B-4C65-BA5C-C7849C7C9F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4" y="3578"/>
                <a:ext cx="790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y </a:t>
                </a:r>
                <a:r>
                  <a:rPr kumimoji="0" lang="en-US" altLang="zh-CN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</a:t>
                </a:r>
                <a:r>
                  <a:rPr kumimoji="0" lang="en-US" altLang="zh-CN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k</a:t>
                </a:r>
                <a:r>
                  <a:rPr kumimoji="0" lang="en-US" altLang="zh-CN" b="0" i="0" u="none" strike="noStrike" kern="0" cap="none" spc="0" normalizeH="0" baseline="-36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 </a:t>
                </a:r>
                <a:r>
                  <a:rPr kumimoji="0" lang="en-US" altLang="zh-CN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x </a:t>
                </a:r>
              </a:p>
            </p:txBody>
          </p:sp>
          <p:sp>
            <p:nvSpPr>
              <p:cNvPr id="41" name="Rectangle 84">
                <a:extLst>
                  <a:ext uri="{FF2B5EF4-FFF2-40B4-BE49-F238E27FC236}">
                    <a16:creationId xmlns:a16="http://schemas.microsoft.com/office/drawing/2014/main" id="{FEA8F2EA-5BB5-4CC6-9E4F-DF447E4FCD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73" y="3997"/>
                <a:ext cx="774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y </a:t>
                </a:r>
                <a:r>
                  <a:rPr kumimoji="0" lang="en-US" altLang="zh-CN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</a:t>
                </a:r>
                <a:r>
                  <a:rPr kumimoji="0" lang="en-US" altLang="zh-CN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k</a:t>
                </a:r>
                <a:r>
                  <a:rPr kumimoji="0" lang="en-US" altLang="zh-CN" b="0" i="0" u="none" strike="noStrike" kern="0" cap="none" spc="0" normalizeH="0" baseline="-36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 </a:t>
                </a:r>
                <a:r>
                  <a:rPr kumimoji="0" lang="en-US" altLang="zh-CN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x</a:t>
                </a:r>
              </a:p>
            </p:txBody>
          </p:sp>
        </p:grpSp>
        <p:grpSp>
          <p:nvGrpSpPr>
            <p:cNvPr id="43" name="组合 81">
              <a:extLst>
                <a:ext uri="{FF2B5EF4-FFF2-40B4-BE49-F238E27FC236}">
                  <a16:creationId xmlns:a16="http://schemas.microsoft.com/office/drawing/2014/main" id="{68F47E69-778A-43E0-A7AE-69E991DD43B8}"/>
                </a:ext>
              </a:extLst>
            </p:cNvPr>
            <p:cNvGrpSpPr/>
            <p:nvPr/>
          </p:nvGrpSpPr>
          <p:grpSpPr bwMode="auto">
            <a:xfrm>
              <a:off x="7381633" y="5956300"/>
              <a:ext cx="125413" cy="1089025"/>
              <a:chOff x="10040938" y="2965450"/>
              <a:chExt cx="125412" cy="1089025"/>
            </a:xfrm>
          </p:grpSpPr>
          <p:sp>
            <p:nvSpPr>
              <p:cNvPr id="44" name="Line 77">
                <a:extLst>
                  <a:ext uri="{FF2B5EF4-FFF2-40B4-BE49-F238E27FC236}">
                    <a16:creationId xmlns:a16="http://schemas.microsoft.com/office/drawing/2014/main" id="{4CA54BDB-D61B-4956-B8C7-A77F27E83B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74275" y="2965450"/>
                <a:ext cx="85725" cy="158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45" name="Line 82">
                <a:extLst>
                  <a:ext uri="{FF2B5EF4-FFF2-40B4-BE49-F238E27FC236}">
                    <a16:creationId xmlns:a16="http://schemas.microsoft.com/office/drawing/2014/main" id="{B8C11F96-E7CA-4C1E-A141-1C6AA79E7F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V="1">
                <a:off x="10105223" y="3267859"/>
                <a:ext cx="0" cy="11906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46" name="Line 83">
                <a:extLst>
                  <a:ext uri="{FF2B5EF4-FFF2-40B4-BE49-F238E27FC236}">
                    <a16:creationId xmlns:a16="http://schemas.microsoft.com/office/drawing/2014/main" id="{2C82A6CF-A2B5-4B99-B595-1ADFC2EB6D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V="1">
                <a:off x="10105223" y="3636159"/>
                <a:ext cx="0" cy="119063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47" name="Line 84">
                <a:extLst>
                  <a:ext uri="{FF2B5EF4-FFF2-40B4-BE49-F238E27FC236}">
                    <a16:creationId xmlns:a16="http://schemas.microsoft.com/office/drawing/2014/main" id="{EBC3EF6E-CDAF-4398-8898-B563B57DAA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V="1">
                <a:off x="10106819" y="3994944"/>
                <a:ext cx="0" cy="11906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48" name="Line 90">
                <a:extLst>
                  <a:ext uri="{FF2B5EF4-FFF2-40B4-BE49-F238E27FC236}">
                    <a16:creationId xmlns:a16="http://schemas.microsoft.com/office/drawing/2014/main" id="{7373B52C-5F10-4C58-A75F-CD85CD74E2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V="1">
                <a:off x="10100469" y="2907507"/>
                <a:ext cx="0" cy="11906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  <p:grpSp>
          <p:nvGrpSpPr>
            <p:cNvPr id="49" name="组合 73">
              <a:extLst>
                <a:ext uri="{FF2B5EF4-FFF2-40B4-BE49-F238E27FC236}">
                  <a16:creationId xmlns:a16="http://schemas.microsoft.com/office/drawing/2014/main" id="{93AA5BFF-B49D-401E-8D7E-6CB8F264A7A5}"/>
                </a:ext>
              </a:extLst>
            </p:cNvPr>
            <p:cNvGrpSpPr/>
            <p:nvPr/>
          </p:nvGrpSpPr>
          <p:grpSpPr bwMode="auto">
            <a:xfrm>
              <a:off x="7757871" y="5457825"/>
              <a:ext cx="1076325" cy="127000"/>
              <a:chOff x="8256588" y="5008563"/>
              <a:chExt cx="1076325" cy="127000"/>
            </a:xfrm>
          </p:grpSpPr>
          <p:sp>
            <p:nvSpPr>
              <p:cNvPr id="50" name="Line 88">
                <a:extLst>
                  <a:ext uri="{FF2B5EF4-FFF2-40B4-BE49-F238E27FC236}">
                    <a16:creationId xmlns:a16="http://schemas.microsoft.com/office/drawing/2014/main" id="{60AD2177-06C2-4542-B5A8-4F07CCB788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18538" y="5035550"/>
                <a:ext cx="1587" cy="857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51" name="Line 88">
                <a:extLst>
                  <a:ext uri="{FF2B5EF4-FFF2-40B4-BE49-F238E27FC236}">
                    <a16:creationId xmlns:a16="http://schemas.microsoft.com/office/drawing/2014/main" id="{2AE4D1EF-ED2B-414C-ACD2-ECAFA2E26A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331325" y="5035550"/>
                <a:ext cx="1588" cy="857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52" name="Line 72">
                <a:extLst>
                  <a:ext uri="{FF2B5EF4-FFF2-40B4-BE49-F238E27FC236}">
                    <a16:creationId xmlns:a16="http://schemas.microsoft.com/office/drawing/2014/main" id="{51AFCD95-3AE1-448A-ACCA-886DD7E9A2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977313" y="5016500"/>
                <a:ext cx="0" cy="11906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53" name="Line 73">
                <a:extLst>
                  <a:ext uri="{FF2B5EF4-FFF2-40B4-BE49-F238E27FC236}">
                    <a16:creationId xmlns:a16="http://schemas.microsoft.com/office/drawing/2014/main" id="{50CAC4F4-FF88-4785-AC21-D6CD180E82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332913" y="5008563"/>
                <a:ext cx="0" cy="11906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54" name="Line 81">
                <a:extLst>
                  <a:ext uri="{FF2B5EF4-FFF2-40B4-BE49-F238E27FC236}">
                    <a16:creationId xmlns:a16="http://schemas.microsoft.com/office/drawing/2014/main" id="{13753848-A621-4458-A235-529064F972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626475" y="5013325"/>
                <a:ext cx="0" cy="119063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55" name="Line 72">
                <a:extLst>
                  <a:ext uri="{FF2B5EF4-FFF2-40B4-BE49-F238E27FC236}">
                    <a16:creationId xmlns:a16="http://schemas.microsoft.com/office/drawing/2014/main" id="{52BBA313-1509-4F49-9727-0642F390B1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256588" y="5008563"/>
                <a:ext cx="0" cy="11906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  <p:grpSp>
          <p:nvGrpSpPr>
            <p:cNvPr id="56" name="组合 74">
              <a:extLst>
                <a:ext uri="{FF2B5EF4-FFF2-40B4-BE49-F238E27FC236}">
                  <a16:creationId xmlns:a16="http://schemas.microsoft.com/office/drawing/2014/main" id="{2A6E9B40-1D05-40C6-9919-CC1F212F4974}"/>
                </a:ext>
              </a:extLst>
            </p:cNvPr>
            <p:cNvGrpSpPr/>
            <p:nvPr/>
          </p:nvGrpSpPr>
          <p:grpSpPr bwMode="auto">
            <a:xfrm>
              <a:off x="5951296" y="5456238"/>
              <a:ext cx="1076325" cy="127000"/>
              <a:chOff x="8256588" y="5008563"/>
              <a:chExt cx="1076325" cy="127000"/>
            </a:xfrm>
          </p:grpSpPr>
          <p:sp>
            <p:nvSpPr>
              <p:cNvPr id="57" name="Line 88">
                <a:extLst>
                  <a:ext uri="{FF2B5EF4-FFF2-40B4-BE49-F238E27FC236}">
                    <a16:creationId xmlns:a16="http://schemas.microsoft.com/office/drawing/2014/main" id="{6159AEE2-6DE9-4757-9501-CD527C5C95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18538" y="5035550"/>
                <a:ext cx="1587" cy="857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58" name="Line 88">
                <a:extLst>
                  <a:ext uri="{FF2B5EF4-FFF2-40B4-BE49-F238E27FC236}">
                    <a16:creationId xmlns:a16="http://schemas.microsoft.com/office/drawing/2014/main" id="{77901A57-6857-490D-AA78-C5D8949D50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331325" y="5035550"/>
                <a:ext cx="1588" cy="857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59" name="Line 72">
                <a:extLst>
                  <a:ext uri="{FF2B5EF4-FFF2-40B4-BE49-F238E27FC236}">
                    <a16:creationId xmlns:a16="http://schemas.microsoft.com/office/drawing/2014/main" id="{751D6699-4723-49E8-9114-10585F0477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977313" y="5016500"/>
                <a:ext cx="0" cy="11906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60" name="Line 73">
                <a:extLst>
                  <a:ext uri="{FF2B5EF4-FFF2-40B4-BE49-F238E27FC236}">
                    <a16:creationId xmlns:a16="http://schemas.microsoft.com/office/drawing/2014/main" id="{1D272486-E6E6-4287-8811-F86A209541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332913" y="5008563"/>
                <a:ext cx="0" cy="11906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61" name="Line 81">
                <a:extLst>
                  <a:ext uri="{FF2B5EF4-FFF2-40B4-BE49-F238E27FC236}">
                    <a16:creationId xmlns:a16="http://schemas.microsoft.com/office/drawing/2014/main" id="{BFD538CB-78C0-4FA0-939B-1968B7A38D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626475" y="5013325"/>
                <a:ext cx="0" cy="119063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62" name="Line 72">
                <a:extLst>
                  <a:ext uri="{FF2B5EF4-FFF2-40B4-BE49-F238E27FC236}">
                    <a16:creationId xmlns:a16="http://schemas.microsoft.com/office/drawing/2014/main" id="{2D686909-1982-4658-97B7-45332BAC5B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256588" y="5008563"/>
                <a:ext cx="0" cy="11906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  <p:grpSp>
          <p:nvGrpSpPr>
            <p:cNvPr id="63" name="组合 82">
              <a:extLst>
                <a:ext uri="{FF2B5EF4-FFF2-40B4-BE49-F238E27FC236}">
                  <a16:creationId xmlns:a16="http://schemas.microsoft.com/office/drawing/2014/main" id="{AF397CF3-2BC8-4964-8024-102AAB7FF3A0}"/>
                </a:ext>
              </a:extLst>
            </p:cNvPr>
            <p:cNvGrpSpPr/>
            <p:nvPr/>
          </p:nvGrpSpPr>
          <p:grpSpPr bwMode="auto">
            <a:xfrm>
              <a:off x="7380046" y="4137025"/>
              <a:ext cx="125412" cy="1089025"/>
              <a:chOff x="10040938" y="2965450"/>
              <a:chExt cx="125412" cy="1089025"/>
            </a:xfrm>
          </p:grpSpPr>
          <p:sp>
            <p:nvSpPr>
              <p:cNvPr id="64" name="Line 77">
                <a:extLst>
                  <a:ext uri="{FF2B5EF4-FFF2-40B4-BE49-F238E27FC236}">
                    <a16:creationId xmlns:a16="http://schemas.microsoft.com/office/drawing/2014/main" id="{573BA829-9381-46C7-B8A0-A9529C271F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74275" y="2965450"/>
                <a:ext cx="85725" cy="158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65" name="Line 82">
                <a:extLst>
                  <a:ext uri="{FF2B5EF4-FFF2-40B4-BE49-F238E27FC236}">
                    <a16:creationId xmlns:a16="http://schemas.microsoft.com/office/drawing/2014/main" id="{8CB4B655-C800-4C6E-8DF9-E241CF4D67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V="1">
                <a:off x="10105223" y="3267859"/>
                <a:ext cx="0" cy="11906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66" name="Line 83">
                <a:extLst>
                  <a:ext uri="{FF2B5EF4-FFF2-40B4-BE49-F238E27FC236}">
                    <a16:creationId xmlns:a16="http://schemas.microsoft.com/office/drawing/2014/main" id="{225EB518-2D04-461C-93A3-D117AE65C2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V="1">
                <a:off x="10105223" y="3636159"/>
                <a:ext cx="0" cy="119063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67" name="Line 84">
                <a:extLst>
                  <a:ext uri="{FF2B5EF4-FFF2-40B4-BE49-F238E27FC236}">
                    <a16:creationId xmlns:a16="http://schemas.microsoft.com/office/drawing/2014/main" id="{4E3EDF05-5978-4BDD-A628-C418C2022E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V="1">
                <a:off x="10106819" y="3994944"/>
                <a:ext cx="0" cy="11906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68" name="Line 90">
                <a:extLst>
                  <a:ext uri="{FF2B5EF4-FFF2-40B4-BE49-F238E27FC236}">
                    <a16:creationId xmlns:a16="http://schemas.microsoft.com/office/drawing/2014/main" id="{109A483B-D42A-4EDA-8D87-5A3B449E66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V="1">
                <a:off x="10100469" y="2907507"/>
                <a:ext cx="0" cy="11906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318186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>
            <a:extLst>
              <a:ext uri="{FF2B5EF4-FFF2-40B4-BE49-F238E27FC236}">
                <a16:creationId xmlns:a16="http://schemas.microsoft.com/office/drawing/2014/main" id="{EBFF7A07-5C1C-433B-8E1B-7D526D407CFE}"/>
              </a:ext>
            </a:extLst>
          </p:cNvPr>
          <p:cNvSpPr/>
          <p:nvPr/>
        </p:nvSpPr>
        <p:spPr>
          <a:xfrm>
            <a:off x="0" y="4030851"/>
            <a:ext cx="12192000" cy="2827149"/>
          </a:xfrm>
          <a:prstGeom prst="rect">
            <a:avLst/>
          </a:prstGeom>
          <a:solidFill>
            <a:srgbClr val="991E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F6F7A792-64A9-465B-A2CF-D93E7D149A3B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616AE120-A98F-426B-9A15-E62C384A5CEB}"/>
              </a:ext>
            </a:extLst>
          </p:cNvPr>
          <p:cNvGrpSpPr/>
          <p:nvPr/>
        </p:nvGrpSpPr>
        <p:grpSpPr>
          <a:xfrm>
            <a:off x="1302354" y="936727"/>
            <a:ext cx="4152224" cy="4785761"/>
            <a:chOff x="-3756244" y="-303088"/>
            <a:chExt cx="6435820" cy="7417780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2AA457C6-E993-43E2-B967-4FAD4816140A}"/>
                </a:ext>
              </a:extLst>
            </p:cNvPr>
            <p:cNvSpPr txBox="1"/>
            <p:nvPr/>
          </p:nvSpPr>
          <p:spPr>
            <a:xfrm>
              <a:off x="723047" y="-303088"/>
              <a:ext cx="1717360" cy="284507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6000" dirty="0">
                  <a:solidFill>
                    <a:srgbClr val="991EB5"/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目录</a:t>
              </a: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F81D17A4-3385-48E7-8E51-94D7B8392F62}"/>
                </a:ext>
              </a:extLst>
            </p:cNvPr>
            <p:cNvSpPr txBox="1"/>
            <p:nvPr/>
          </p:nvSpPr>
          <p:spPr>
            <a:xfrm>
              <a:off x="-3756244" y="6017491"/>
              <a:ext cx="6435820" cy="109720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chemeClr val="bg1"/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CONTENS</a:t>
              </a:r>
              <a:endParaRPr lang="zh-CN" altLang="en-US" sz="4000" dirty="0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endParaRPr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FE1A7985-A167-4234-8AC3-C8CE7AD2AE03}"/>
              </a:ext>
            </a:extLst>
          </p:cNvPr>
          <p:cNvGrpSpPr/>
          <p:nvPr/>
        </p:nvGrpSpPr>
        <p:grpSpPr>
          <a:xfrm>
            <a:off x="6096000" y="818798"/>
            <a:ext cx="4011474" cy="2821812"/>
            <a:chOff x="4691721" y="811014"/>
            <a:chExt cx="4011474" cy="2821812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ED3860EB-F4A7-4BAB-953D-AD6397E77004}"/>
                </a:ext>
              </a:extLst>
            </p:cNvPr>
            <p:cNvGrpSpPr/>
            <p:nvPr/>
          </p:nvGrpSpPr>
          <p:grpSpPr>
            <a:xfrm>
              <a:off x="4889105" y="1862831"/>
              <a:ext cx="3712114" cy="461665"/>
              <a:chOff x="8266676" y="1577362"/>
              <a:chExt cx="3305288" cy="411069"/>
            </a:xfrm>
          </p:grpSpPr>
          <p:sp>
            <p:nvSpPr>
              <p:cNvPr id="16" name="文本框 38">
                <a:extLst>
                  <a:ext uri="{FF2B5EF4-FFF2-40B4-BE49-F238E27FC236}">
                    <a16:creationId xmlns:a16="http://schemas.microsoft.com/office/drawing/2014/main" id="{0216D4E6-FA55-4D8A-843E-709BC14602D7}"/>
                  </a:ext>
                </a:extLst>
              </p:cNvPr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8266676" y="1577362"/>
                <a:ext cx="1518843" cy="4110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zh-CN" altLang="en-US" sz="24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学习目标</a:t>
                </a:r>
              </a:p>
            </p:txBody>
          </p:sp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0808E633-B58F-44FA-8ED6-03DDB4A63137}"/>
                  </a:ext>
                </a:extLst>
              </p:cNvPr>
              <p:cNvSpPr/>
              <p:nvPr/>
            </p:nvSpPr>
            <p:spPr>
              <a:xfrm>
                <a:off x="9463446" y="1773267"/>
                <a:ext cx="2108518" cy="1781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700" dirty="0">
                    <a:solidFill>
                      <a:sysClr val="windowText" lastClr="000000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LEARNING OBJECTIVES</a:t>
                </a:r>
              </a:p>
            </p:txBody>
          </p:sp>
        </p:grpSp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id="{CD101A7C-3BCD-433C-80D7-B3F956241276}"/>
                </a:ext>
              </a:extLst>
            </p:cNvPr>
            <p:cNvGrpSpPr/>
            <p:nvPr/>
          </p:nvGrpSpPr>
          <p:grpSpPr>
            <a:xfrm>
              <a:off x="4691721" y="811014"/>
              <a:ext cx="1699684" cy="1324690"/>
              <a:chOff x="4691721" y="1392808"/>
              <a:chExt cx="1699684" cy="1324690"/>
            </a:xfrm>
          </p:grpSpPr>
          <p:sp>
            <p:nvSpPr>
              <p:cNvPr id="12" name="矩形: 圆角 11">
                <a:extLst>
                  <a:ext uri="{FF2B5EF4-FFF2-40B4-BE49-F238E27FC236}">
                    <a16:creationId xmlns:a16="http://schemas.microsoft.com/office/drawing/2014/main" id="{D421CA07-D636-4481-A9C2-96A2906F6793}"/>
                  </a:ext>
                </a:extLst>
              </p:cNvPr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" name="文本框 38">
                <a:extLst>
                  <a:ext uri="{FF2B5EF4-FFF2-40B4-BE49-F238E27FC236}">
                    <a16:creationId xmlns:a16="http://schemas.microsoft.com/office/drawing/2014/main" id="{0F10A57E-EAE9-4916-9DE8-A2C820E273CA}"/>
                  </a:ext>
                </a:extLst>
              </p:cNvPr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id="{A7E2729A-FB13-4C00-BF62-E673C1D0E1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691721" y="1392808"/>
                <a:ext cx="1324690" cy="1324690"/>
              </a:xfrm>
              <a:prstGeom prst="rect">
                <a:avLst/>
              </a:prstGeom>
            </p:spPr>
          </p:pic>
        </p:grp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6E0DE05D-47D0-491F-8408-7CCBD9C0B7E5}"/>
                </a:ext>
              </a:extLst>
            </p:cNvPr>
            <p:cNvSpPr/>
            <p:nvPr/>
          </p:nvSpPr>
          <p:spPr>
            <a:xfrm>
              <a:off x="4920034" y="2281366"/>
              <a:ext cx="3783161" cy="13514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1</a:t>
              </a:r>
              <a:r>
                <a:rPr lang="zh-CN" altLang="en-US" sz="14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、理解正比例函数的图象特点，会画正比例函数的图象．（重点）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2</a:t>
              </a:r>
              <a:r>
                <a:rPr lang="zh-CN" altLang="en-US" sz="14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、掌握正比例函数的性质，并能灵活运用解答有关问题．（难点）</a:t>
              </a:r>
            </a:p>
          </p:txBody>
        </p:sp>
      </p:grp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77C0CC7B-0313-4FDF-BCF6-ED85A4577159}"/>
              </a:ext>
            </a:extLst>
          </p:cNvPr>
          <p:cNvGrpSpPr/>
          <p:nvPr/>
        </p:nvGrpSpPr>
        <p:grpSpPr>
          <a:xfrm>
            <a:off x="6105283" y="4178051"/>
            <a:ext cx="3803471" cy="1875381"/>
            <a:chOff x="4665497" y="787949"/>
            <a:chExt cx="3803471" cy="1875381"/>
          </a:xfrm>
        </p:grpSpPr>
        <p:grpSp>
          <p:nvGrpSpPr>
            <p:cNvPr id="66" name="组合 65">
              <a:extLst>
                <a:ext uri="{FF2B5EF4-FFF2-40B4-BE49-F238E27FC236}">
                  <a16:creationId xmlns:a16="http://schemas.microsoft.com/office/drawing/2014/main" id="{FC5BEA2D-CC94-4A36-B998-417184CA8292}"/>
                </a:ext>
              </a:extLst>
            </p:cNvPr>
            <p:cNvGrpSpPr/>
            <p:nvPr/>
          </p:nvGrpSpPr>
          <p:grpSpPr>
            <a:xfrm>
              <a:off x="4889104" y="1862831"/>
              <a:ext cx="3102513" cy="461665"/>
              <a:chOff x="8266676" y="1577362"/>
              <a:chExt cx="2762496" cy="411069"/>
            </a:xfrm>
          </p:grpSpPr>
          <p:sp>
            <p:nvSpPr>
              <p:cNvPr id="72" name="文本框 38">
                <a:extLst>
                  <a:ext uri="{FF2B5EF4-FFF2-40B4-BE49-F238E27FC236}">
                    <a16:creationId xmlns:a16="http://schemas.microsoft.com/office/drawing/2014/main" id="{EF239AE9-E185-47D7-A024-96FC4BD21752}"/>
                  </a:ext>
                </a:extLst>
              </p:cNvPr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8266676" y="1577362"/>
                <a:ext cx="1518843" cy="4110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zh-CN" altLang="en-US" sz="24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重点</a:t>
                </a:r>
              </a:p>
            </p:txBody>
          </p:sp>
          <p:sp>
            <p:nvSpPr>
              <p:cNvPr id="73" name="矩形 72">
                <a:extLst>
                  <a:ext uri="{FF2B5EF4-FFF2-40B4-BE49-F238E27FC236}">
                    <a16:creationId xmlns:a16="http://schemas.microsoft.com/office/drawing/2014/main" id="{DBB7662F-7A1C-4C6D-86D7-4EB4A688BF36}"/>
                  </a:ext>
                </a:extLst>
              </p:cNvPr>
              <p:cNvSpPr/>
              <p:nvPr/>
            </p:nvSpPr>
            <p:spPr>
              <a:xfrm>
                <a:off x="8920654" y="1771898"/>
                <a:ext cx="2108518" cy="1781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700" dirty="0">
                    <a:solidFill>
                      <a:schemeClr val="bg1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A KEY</a:t>
                </a:r>
              </a:p>
            </p:txBody>
          </p:sp>
        </p:grpSp>
        <p:grpSp>
          <p:nvGrpSpPr>
            <p:cNvPr id="67" name="组合 66">
              <a:extLst>
                <a:ext uri="{FF2B5EF4-FFF2-40B4-BE49-F238E27FC236}">
                  <a16:creationId xmlns:a16="http://schemas.microsoft.com/office/drawing/2014/main" id="{F342303E-BEC5-4454-8242-E5E3B3A77689}"/>
                </a:ext>
              </a:extLst>
            </p:cNvPr>
            <p:cNvGrpSpPr/>
            <p:nvPr/>
          </p:nvGrpSpPr>
          <p:grpSpPr>
            <a:xfrm>
              <a:off x="4665497" y="787949"/>
              <a:ext cx="1725908" cy="1370820"/>
              <a:chOff x="4665497" y="1369743"/>
              <a:chExt cx="1725908" cy="1370820"/>
            </a:xfrm>
          </p:grpSpPr>
          <p:sp>
            <p:nvSpPr>
              <p:cNvPr id="69" name="矩形: 圆角 68">
                <a:extLst>
                  <a:ext uri="{FF2B5EF4-FFF2-40B4-BE49-F238E27FC236}">
                    <a16:creationId xmlns:a16="http://schemas.microsoft.com/office/drawing/2014/main" id="{C538E169-319D-4968-914E-A6BDC694D62C}"/>
                  </a:ext>
                </a:extLst>
              </p:cNvPr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70" name="文本框 38">
                <a:extLst>
                  <a:ext uri="{FF2B5EF4-FFF2-40B4-BE49-F238E27FC236}">
                    <a16:creationId xmlns:a16="http://schemas.microsoft.com/office/drawing/2014/main" id="{A1C2DCEB-3243-4982-A1C9-47208BC37BDA}"/>
                  </a:ext>
                </a:extLst>
              </p:cNvPr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71" name="图片 70">
                <a:extLst>
                  <a:ext uri="{FF2B5EF4-FFF2-40B4-BE49-F238E27FC236}">
                    <a16:creationId xmlns:a16="http://schemas.microsoft.com/office/drawing/2014/main" id="{D69C9237-6A7F-4DCF-8035-26E7FB045F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665497" y="1369743"/>
                <a:ext cx="1377138" cy="1370820"/>
              </a:xfrm>
              <a:prstGeom prst="rect">
                <a:avLst/>
              </a:prstGeom>
            </p:spPr>
          </p:pic>
        </p:grpSp>
        <p:sp>
          <p:nvSpPr>
            <p:cNvPr id="68" name="矩形 67">
              <a:extLst>
                <a:ext uri="{FF2B5EF4-FFF2-40B4-BE49-F238E27FC236}">
                  <a16:creationId xmlns:a16="http://schemas.microsoft.com/office/drawing/2014/main" id="{661A107F-0C87-4BE3-AEB7-9125D41481E3}"/>
                </a:ext>
              </a:extLst>
            </p:cNvPr>
            <p:cNvSpPr/>
            <p:nvPr/>
          </p:nvSpPr>
          <p:spPr>
            <a:xfrm>
              <a:off x="4920033" y="2281366"/>
              <a:ext cx="3548935" cy="3819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探索正比例函数的性质。</a:t>
              </a:r>
            </a:p>
          </p:txBody>
        </p:sp>
      </p:grpSp>
      <p:grpSp>
        <p:nvGrpSpPr>
          <p:cNvPr id="74" name="组合 73">
            <a:extLst>
              <a:ext uri="{FF2B5EF4-FFF2-40B4-BE49-F238E27FC236}">
                <a16:creationId xmlns:a16="http://schemas.microsoft.com/office/drawing/2014/main" id="{D40AB124-6958-4700-96A1-A4A15F3F40A5}"/>
              </a:ext>
            </a:extLst>
          </p:cNvPr>
          <p:cNvGrpSpPr/>
          <p:nvPr/>
        </p:nvGrpSpPr>
        <p:grpSpPr>
          <a:xfrm>
            <a:off x="8469144" y="4265642"/>
            <a:ext cx="3485642" cy="1795680"/>
            <a:chOff x="4742949" y="867650"/>
            <a:chExt cx="3485642" cy="1795680"/>
          </a:xfrm>
        </p:grpSpPr>
        <p:grpSp>
          <p:nvGrpSpPr>
            <p:cNvPr id="75" name="组合 74">
              <a:extLst>
                <a:ext uri="{FF2B5EF4-FFF2-40B4-BE49-F238E27FC236}">
                  <a16:creationId xmlns:a16="http://schemas.microsoft.com/office/drawing/2014/main" id="{EA326685-4BD0-42F6-A731-E504E90CDB1E}"/>
                </a:ext>
              </a:extLst>
            </p:cNvPr>
            <p:cNvGrpSpPr/>
            <p:nvPr/>
          </p:nvGrpSpPr>
          <p:grpSpPr>
            <a:xfrm>
              <a:off x="4889103" y="1862831"/>
              <a:ext cx="1940208" cy="461665"/>
              <a:chOff x="8266676" y="1577362"/>
              <a:chExt cx="1727573" cy="411069"/>
            </a:xfrm>
          </p:grpSpPr>
          <p:sp>
            <p:nvSpPr>
              <p:cNvPr id="81" name="文本框 38">
                <a:extLst>
                  <a:ext uri="{FF2B5EF4-FFF2-40B4-BE49-F238E27FC236}">
                    <a16:creationId xmlns:a16="http://schemas.microsoft.com/office/drawing/2014/main" id="{9B75CCBD-E65A-4F5C-B049-73BFDD574A08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8266676" y="1577362"/>
                <a:ext cx="1518843" cy="4110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zh-CN" altLang="en-US" sz="24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难点</a:t>
                </a:r>
              </a:p>
            </p:txBody>
          </p:sp>
          <p:sp>
            <p:nvSpPr>
              <p:cNvPr id="82" name="矩形 81">
                <a:extLst>
                  <a:ext uri="{FF2B5EF4-FFF2-40B4-BE49-F238E27FC236}">
                    <a16:creationId xmlns:a16="http://schemas.microsoft.com/office/drawing/2014/main" id="{0B7A42F7-D0E9-4CC2-9435-02FB45BE672B}"/>
                  </a:ext>
                </a:extLst>
              </p:cNvPr>
              <p:cNvSpPr/>
              <p:nvPr/>
            </p:nvSpPr>
            <p:spPr>
              <a:xfrm>
                <a:off x="8920654" y="1771898"/>
                <a:ext cx="1073595" cy="1781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700" dirty="0">
                    <a:solidFill>
                      <a:schemeClr val="bg1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DIFFICULTY</a:t>
                </a:r>
              </a:p>
            </p:txBody>
          </p:sp>
        </p:grpSp>
        <p:grpSp>
          <p:nvGrpSpPr>
            <p:cNvPr id="76" name="组合 75">
              <a:extLst>
                <a:ext uri="{FF2B5EF4-FFF2-40B4-BE49-F238E27FC236}">
                  <a16:creationId xmlns:a16="http://schemas.microsoft.com/office/drawing/2014/main" id="{7820D760-11B6-4B58-953D-FCB2C58B9812}"/>
                </a:ext>
              </a:extLst>
            </p:cNvPr>
            <p:cNvGrpSpPr/>
            <p:nvPr/>
          </p:nvGrpSpPr>
          <p:grpSpPr>
            <a:xfrm>
              <a:off x="4742949" y="867650"/>
              <a:ext cx="1648456" cy="1211418"/>
              <a:chOff x="4742949" y="1449444"/>
              <a:chExt cx="1648456" cy="1211418"/>
            </a:xfrm>
          </p:grpSpPr>
          <p:sp>
            <p:nvSpPr>
              <p:cNvPr id="78" name="矩形: 圆角 77">
                <a:extLst>
                  <a:ext uri="{FF2B5EF4-FFF2-40B4-BE49-F238E27FC236}">
                    <a16:creationId xmlns:a16="http://schemas.microsoft.com/office/drawing/2014/main" id="{DE6AA3AF-A8BB-4776-AFE2-50F029AF116B}"/>
                  </a:ext>
                </a:extLst>
              </p:cNvPr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79" name="文本框 38">
                <a:extLst>
                  <a:ext uri="{FF2B5EF4-FFF2-40B4-BE49-F238E27FC236}">
                    <a16:creationId xmlns:a16="http://schemas.microsoft.com/office/drawing/2014/main" id="{14917678-E465-4D75-A47B-9D9353021342}"/>
                  </a:ext>
                </a:extLst>
              </p:cNvPr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03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80" name="图片 79">
                <a:extLst>
                  <a:ext uri="{FF2B5EF4-FFF2-40B4-BE49-F238E27FC236}">
                    <a16:creationId xmlns:a16="http://schemas.microsoft.com/office/drawing/2014/main" id="{C524553C-F3B9-49BF-9348-AD1BEB5BBC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742949" y="1449444"/>
                <a:ext cx="1222234" cy="1211418"/>
              </a:xfrm>
              <a:prstGeom prst="rect">
                <a:avLst/>
              </a:prstGeom>
            </p:spPr>
          </p:pic>
        </p:grpSp>
        <p:sp>
          <p:nvSpPr>
            <p:cNvPr id="77" name="矩形 76">
              <a:extLst>
                <a:ext uri="{FF2B5EF4-FFF2-40B4-BE49-F238E27FC236}">
                  <a16:creationId xmlns:a16="http://schemas.microsoft.com/office/drawing/2014/main" id="{7C6312D3-13DC-4E02-A629-F85A214D1ADE}"/>
                </a:ext>
              </a:extLst>
            </p:cNvPr>
            <p:cNvSpPr/>
            <p:nvPr/>
          </p:nvSpPr>
          <p:spPr>
            <a:xfrm>
              <a:off x="4920034" y="2281366"/>
              <a:ext cx="3308557" cy="3819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能利用正比例函数的性质解决问题。</a:t>
              </a:r>
            </a:p>
          </p:txBody>
        </p:sp>
      </p:grpSp>
      <p:sp>
        <p:nvSpPr>
          <p:cNvPr id="36" name="椭圆 35">
            <a:extLst>
              <a:ext uri="{FF2B5EF4-FFF2-40B4-BE49-F238E27FC236}">
                <a16:creationId xmlns:a16="http://schemas.microsoft.com/office/drawing/2014/main" id="{49D50CC6-00DC-4156-B016-3F7240E2CC6A}"/>
              </a:ext>
            </a:extLst>
          </p:cNvPr>
          <p:cNvSpPr/>
          <p:nvPr/>
        </p:nvSpPr>
        <p:spPr>
          <a:xfrm flipH="1">
            <a:off x="-489036" y="-430918"/>
            <a:ext cx="1803400" cy="1803400"/>
          </a:xfrm>
          <a:prstGeom prst="ellipse">
            <a:avLst/>
          </a:prstGeom>
          <a:gradFill flip="none" rotWithShape="1">
            <a:gsLst>
              <a:gs pos="0">
                <a:srgbClr val="FCDC3E"/>
              </a:gs>
              <a:gs pos="51800">
                <a:srgbClr val="FF19E8"/>
              </a:gs>
              <a:gs pos="100000">
                <a:srgbClr val="991EB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B89B9D27-525E-42D0-B68F-977024D0B60B}"/>
              </a:ext>
            </a:extLst>
          </p:cNvPr>
          <p:cNvSpPr/>
          <p:nvPr/>
        </p:nvSpPr>
        <p:spPr>
          <a:xfrm flipH="1" flipV="1">
            <a:off x="10851958" y="168619"/>
            <a:ext cx="743036" cy="743036"/>
          </a:xfrm>
          <a:prstGeom prst="ellipse">
            <a:avLst/>
          </a:prstGeom>
          <a:gradFill flip="none" rotWithShape="1">
            <a:gsLst>
              <a:gs pos="0">
                <a:srgbClr val="FCDC3E"/>
              </a:gs>
              <a:gs pos="51800">
                <a:srgbClr val="FF19E8"/>
              </a:gs>
              <a:gs pos="100000">
                <a:srgbClr val="991EB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723DFA7D-509D-44EE-97F0-F468D4CB5A07}"/>
              </a:ext>
            </a:extLst>
          </p:cNvPr>
          <p:cNvSpPr/>
          <p:nvPr/>
        </p:nvSpPr>
        <p:spPr>
          <a:xfrm flipH="1" flipV="1">
            <a:off x="10401300" y="792543"/>
            <a:ext cx="450658" cy="450658"/>
          </a:xfrm>
          <a:prstGeom prst="ellipse">
            <a:avLst/>
          </a:prstGeom>
          <a:gradFill flip="none" rotWithShape="1">
            <a:gsLst>
              <a:gs pos="0">
                <a:srgbClr val="FCDC3E"/>
              </a:gs>
              <a:gs pos="51800">
                <a:srgbClr val="FF19E8"/>
              </a:gs>
              <a:gs pos="100000">
                <a:srgbClr val="991EB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4C6C24C7-28E0-45BC-B874-BA56B3758053}"/>
              </a:ext>
            </a:extLst>
          </p:cNvPr>
          <p:cNvSpPr/>
          <p:nvPr/>
        </p:nvSpPr>
        <p:spPr>
          <a:xfrm flipH="1" flipV="1">
            <a:off x="8051714" y="6509628"/>
            <a:ext cx="743036" cy="743036"/>
          </a:xfrm>
          <a:prstGeom prst="ellipse">
            <a:avLst/>
          </a:prstGeom>
          <a:gradFill flip="none" rotWithShape="1">
            <a:gsLst>
              <a:gs pos="0">
                <a:srgbClr val="FCDC3E"/>
              </a:gs>
              <a:gs pos="51800">
                <a:srgbClr val="FF19E8"/>
              </a:gs>
              <a:gs pos="100000">
                <a:srgbClr val="991EB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9A00EE36-D3F3-4B5A-8AE6-D46D54C55F10}"/>
              </a:ext>
            </a:extLst>
          </p:cNvPr>
          <p:cNvSpPr/>
          <p:nvPr/>
        </p:nvSpPr>
        <p:spPr>
          <a:xfrm flipH="1">
            <a:off x="1743526" y="1751396"/>
            <a:ext cx="3194859" cy="3194859"/>
          </a:xfrm>
          <a:prstGeom prst="ellipse">
            <a:avLst/>
          </a:prstGeom>
          <a:blipFill dpi="0"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48811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F6F7A792-64A9-465B-A2CF-D93E7D149A3B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pic>
        <p:nvPicPr>
          <p:cNvPr id="9" name="图片 8" descr="图片包含 黑色, 游戏机, 桌子&#10;&#10;描述已自动生成">
            <a:extLst>
              <a:ext uri="{FF2B5EF4-FFF2-40B4-BE49-F238E27FC236}">
                <a16:creationId xmlns:a16="http://schemas.microsoft.com/office/drawing/2014/main" id="{C183181A-4293-4823-837C-5472D65184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097" y="3939095"/>
            <a:ext cx="1044810" cy="965079"/>
          </a:xfrm>
          <a:prstGeom prst="rect">
            <a:avLst/>
          </a:prstGeom>
        </p:spPr>
      </p:pic>
      <p:sp>
        <p:nvSpPr>
          <p:cNvPr id="11" name="文本框 38">
            <a:extLst>
              <a:ext uri="{FF2B5EF4-FFF2-40B4-BE49-F238E27FC236}">
                <a16:creationId xmlns:a16="http://schemas.microsoft.com/office/drawing/2014/main" id="{FAAD42B7-2408-4EF0-A3FC-E4AAE602731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765000" y="4197240"/>
            <a:ext cx="3022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CN" altLang="en-US" sz="4400" dirty="0">
                <a:solidFill>
                  <a:srgbClr val="991EB5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课后回顾</a:t>
            </a: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15B26903-BE03-4C54-ABFB-D89EFAAB3A4B}"/>
              </a:ext>
            </a:extLst>
          </p:cNvPr>
          <p:cNvSpPr/>
          <p:nvPr/>
        </p:nvSpPr>
        <p:spPr>
          <a:xfrm>
            <a:off x="0" y="6232293"/>
            <a:ext cx="12192000" cy="625707"/>
          </a:xfrm>
          <a:prstGeom prst="rect">
            <a:avLst/>
          </a:prstGeom>
          <a:solidFill>
            <a:srgbClr val="991E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9BB18184-3917-40A1-87D3-C29347B4D416}"/>
              </a:ext>
            </a:extLst>
          </p:cNvPr>
          <p:cNvSpPr/>
          <p:nvPr/>
        </p:nvSpPr>
        <p:spPr>
          <a:xfrm>
            <a:off x="0" y="0"/>
            <a:ext cx="12192000" cy="793391"/>
          </a:xfrm>
          <a:prstGeom prst="rect">
            <a:avLst/>
          </a:prstGeom>
          <a:solidFill>
            <a:srgbClr val="991E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1AA968F5-0E6B-4833-BEB8-1B130E57DD85}"/>
              </a:ext>
            </a:extLst>
          </p:cNvPr>
          <p:cNvGrpSpPr/>
          <p:nvPr/>
        </p:nvGrpSpPr>
        <p:grpSpPr>
          <a:xfrm>
            <a:off x="4158679" y="1107450"/>
            <a:ext cx="7602741" cy="4643100"/>
            <a:chOff x="3590925" y="788650"/>
            <a:chExt cx="8723643" cy="5327650"/>
          </a:xfrm>
        </p:grpSpPr>
        <p:sp>
          <p:nvSpPr>
            <p:cNvPr id="18" name="Text Box 10">
              <a:extLst>
                <a:ext uri="{FF2B5EF4-FFF2-40B4-BE49-F238E27FC236}">
                  <a16:creationId xmlns:a16="http://schemas.microsoft.com/office/drawing/2014/main" id="{BF9AEFD3-B471-44E2-91FB-28A2480E48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66000" y="1555413"/>
              <a:ext cx="1152525" cy="423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i="1" dirty="0">
                  <a:solidFill>
                    <a:srgbClr val="C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k</a:t>
              </a:r>
              <a:r>
                <a:rPr lang="zh-CN" altLang="en-US" dirty="0">
                  <a:solidFill>
                    <a:srgbClr val="C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＞</a:t>
              </a:r>
              <a:r>
                <a:rPr lang="en-US" altLang="zh-CN" dirty="0">
                  <a:solidFill>
                    <a:srgbClr val="C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</a:t>
              </a:r>
            </a:p>
          </p:txBody>
        </p:sp>
        <p:sp>
          <p:nvSpPr>
            <p:cNvPr id="19" name="Text Box 11">
              <a:extLst>
                <a:ext uri="{FF2B5EF4-FFF2-40B4-BE49-F238E27FC236}">
                  <a16:creationId xmlns:a16="http://schemas.microsoft.com/office/drawing/2014/main" id="{4A2DC1CD-397E-4AA2-9F7F-B8AB6DA433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18750" y="1555413"/>
              <a:ext cx="1081088" cy="423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i="1" dirty="0">
                  <a:solidFill>
                    <a:srgbClr val="C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k</a:t>
              </a:r>
              <a:r>
                <a:rPr lang="zh-CN" altLang="en-US" dirty="0">
                  <a:solidFill>
                    <a:srgbClr val="C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＜</a:t>
              </a:r>
              <a:r>
                <a:rPr lang="en-US" altLang="zh-CN" dirty="0">
                  <a:solidFill>
                    <a:srgbClr val="C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</a:t>
              </a:r>
            </a:p>
          </p:txBody>
        </p:sp>
        <p:grpSp>
          <p:nvGrpSpPr>
            <p:cNvPr id="20" name="Group 14">
              <a:extLst>
                <a:ext uri="{FF2B5EF4-FFF2-40B4-BE49-F238E27FC236}">
                  <a16:creationId xmlns:a16="http://schemas.microsoft.com/office/drawing/2014/main" id="{ECA8E803-90A9-4F0B-BFCC-674606AF2B22}"/>
                </a:ext>
              </a:extLst>
            </p:cNvPr>
            <p:cNvGrpSpPr/>
            <p:nvPr/>
          </p:nvGrpSpPr>
          <p:grpSpPr bwMode="auto">
            <a:xfrm>
              <a:off x="7078663" y="2161838"/>
              <a:ext cx="1219200" cy="1219200"/>
              <a:chOff x="1855" y="697"/>
              <a:chExt cx="768" cy="768"/>
            </a:xfrm>
          </p:grpSpPr>
          <p:sp>
            <p:nvSpPr>
              <p:cNvPr id="21" name="Line 15">
                <a:extLst>
                  <a:ext uri="{FF2B5EF4-FFF2-40B4-BE49-F238E27FC236}">
                    <a16:creationId xmlns:a16="http://schemas.microsoft.com/office/drawing/2014/main" id="{ECE0BE3F-B8D4-4368-97DF-1746787ED2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18" y="890"/>
                <a:ext cx="384" cy="487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grpSp>
            <p:nvGrpSpPr>
              <p:cNvPr id="22" name="Group 16">
                <a:extLst>
                  <a:ext uri="{FF2B5EF4-FFF2-40B4-BE49-F238E27FC236}">
                    <a16:creationId xmlns:a16="http://schemas.microsoft.com/office/drawing/2014/main" id="{9CE3B832-F17D-4243-B129-F19856FD23A3}"/>
                  </a:ext>
                </a:extLst>
              </p:cNvPr>
              <p:cNvGrpSpPr/>
              <p:nvPr/>
            </p:nvGrpSpPr>
            <p:grpSpPr bwMode="auto">
              <a:xfrm>
                <a:off x="1855" y="697"/>
                <a:ext cx="768" cy="768"/>
                <a:chOff x="192" y="1152"/>
                <a:chExt cx="1248" cy="1440"/>
              </a:xfrm>
            </p:grpSpPr>
            <p:grpSp>
              <p:nvGrpSpPr>
                <p:cNvPr id="23" name="Group 17">
                  <a:extLst>
                    <a:ext uri="{FF2B5EF4-FFF2-40B4-BE49-F238E27FC236}">
                      <a16:creationId xmlns:a16="http://schemas.microsoft.com/office/drawing/2014/main" id="{9987EFE9-FE37-42EF-A622-AA1627AEC39D}"/>
                    </a:ext>
                  </a:extLst>
                </p:cNvPr>
                <p:cNvGrpSpPr/>
                <p:nvPr/>
              </p:nvGrpSpPr>
              <p:grpSpPr bwMode="auto">
                <a:xfrm>
                  <a:off x="192" y="1152"/>
                  <a:ext cx="1248" cy="1440"/>
                  <a:chOff x="192" y="1152"/>
                  <a:chExt cx="1248" cy="1440"/>
                </a:xfrm>
              </p:grpSpPr>
              <p:sp>
                <p:nvSpPr>
                  <p:cNvPr id="26" name="Line 18">
                    <a:extLst>
                      <a:ext uri="{FF2B5EF4-FFF2-40B4-BE49-F238E27FC236}">
                        <a16:creationId xmlns:a16="http://schemas.microsoft.com/office/drawing/2014/main" id="{537063B8-F463-4002-A655-B8B00A05E74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92" y="1968"/>
                    <a:ext cx="1248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endParaRPr>
                  </a:p>
                </p:txBody>
              </p:sp>
              <p:sp>
                <p:nvSpPr>
                  <p:cNvPr id="27" name="Line 19">
                    <a:extLst>
                      <a:ext uri="{FF2B5EF4-FFF2-40B4-BE49-F238E27FC236}">
                        <a16:creationId xmlns:a16="http://schemas.microsoft.com/office/drawing/2014/main" id="{950D1D76-2C75-445C-8EC3-2CDA789C47D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68" y="1152"/>
                    <a:ext cx="0" cy="1440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endParaRPr>
                  </a:p>
                </p:txBody>
              </p:sp>
            </p:grpSp>
            <p:sp>
              <p:nvSpPr>
                <p:cNvPr id="24" name="WordArt 20">
                  <a:extLst>
                    <a:ext uri="{FF2B5EF4-FFF2-40B4-BE49-F238E27FC236}">
                      <a16:creationId xmlns:a16="http://schemas.microsoft.com/office/drawing/2014/main" id="{E5A24BDA-EC91-428D-BAB4-CDA004A3F4D0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1296" y="2061"/>
                  <a:ext cx="144" cy="195"/>
                </a:xfrm>
                <a:prstGeom prst="rect">
                  <a:avLst/>
                </a:prstGeom>
              </p:spPr>
              <p:txBody>
                <a:bodyPr wrap="none" fromWordArt="1">
                  <a:prstTxWarp prst="textDeflate">
                    <a:avLst>
                      <a:gd name="adj" fmla="val 0"/>
                    </a:avLst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800" b="0" i="0" u="none" strike="noStrike" kern="10" cap="none" spc="0" normalizeH="0" baseline="0" noProof="0" dirty="0">
                      <a:ln w="9525">
                        <a:solidFill>
                          <a:srgbClr val="000000"/>
                        </a:solidFill>
                        <a:round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x</a:t>
                  </a:r>
                  <a:endParaRPr kumimoji="0" lang="zh-CN" altLang="en-US" sz="2800" b="0" i="0" u="none" strike="noStrike" kern="10" cap="none" spc="0" normalizeH="0" baseline="0" noProof="0" dirty="0">
                    <a:ln w="9525">
                      <a:solidFill>
                        <a:srgbClr val="000000"/>
                      </a:solidFill>
                      <a:round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25" name="WordArt 21">
                  <a:extLst>
                    <a:ext uri="{FF2B5EF4-FFF2-40B4-BE49-F238E27FC236}">
                      <a16:creationId xmlns:a16="http://schemas.microsoft.com/office/drawing/2014/main" id="{82C83322-AA52-4FD6-823C-6159EB2360F9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816" y="1152"/>
                  <a:ext cx="144" cy="243"/>
                </a:xfrm>
                <a:prstGeom prst="rect">
                  <a:avLst/>
                </a:prstGeom>
              </p:spPr>
              <p:txBody>
                <a:bodyPr wrap="none" fromWordArt="1">
                  <a:prstTxWarp prst="textDeflate">
                    <a:avLst>
                      <a:gd name="adj" fmla="val 0"/>
                    </a:avLst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800" b="0" i="0" u="none" strike="noStrike" kern="10" cap="none" spc="0" normalizeH="0" baseline="0" noProof="0">
                      <a:ln w="9525">
                        <a:solidFill>
                          <a:srgbClr val="000000"/>
                        </a:solidFill>
                        <a:round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y</a:t>
                  </a:r>
                  <a:endParaRPr kumimoji="0" lang="zh-CN" altLang="en-US" sz="2800" b="0" i="0" u="none" strike="noStrike" kern="10" cap="none" spc="0" normalizeH="0" baseline="0" noProof="0">
                    <a:ln w="9525">
                      <a:solidFill>
                        <a:srgbClr val="000000"/>
                      </a:solidFill>
                      <a:round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</p:grpSp>
        </p:grpSp>
        <p:grpSp>
          <p:nvGrpSpPr>
            <p:cNvPr id="28" name="Group 23">
              <a:extLst>
                <a:ext uri="{FF2B5EF4-FFF2-40B4-BE49-F238E27FC236}">
                  <a16:creationId xmlns:a16="http://schemas.microsoft.com/office/drawing/2014/main" id="{BAFBE4BF-8E5E-4652-9149-2165E0380BA2}"/>
                </a:ext>
              </a:extLst>
            </p:cNvPr>
            <p:cNvGrpSpPr/>
            <p:nvPr/>
          </p:nvGrpSpPr>
          <p:grpSpPr bwMode="auto">
            <a:xfrm>
              <a:off x="10031413" y="2161838"/>
              <a:ext cx="1295400" cy="1219200"/>
              <a:chOff x="3595" y="655"/>
              <a:chExt cx="816" cy="768"/>
            </a:xfrm>
          </p:grpSpPr>
          <p:grpSp>
            <p:nvGrpSpPr>
              <p:cNvPr id="29" name="Group 24">
                <a:extLst>
                  <a:ext uri="{FF2B5EF4-FFF2-40B4-BE49-F238E27FC236}">
                    <a16:creationId xmlns:a16="http://schemas.microsoft.com/office/drawing/2014/main" id="{5B603917-5689-4221-89F4-E93377A98E8C}"/>
                  </a:ext>
                </a:extLst>
              </p:cNvPr>
              <p:cNvGrpSpPr/>
              <p:nvPr/>
            </p:nvGrpSpPr>
            <p:grpSpPr bwMode="auto">
              <a:xfrm>
                <a:off x="3595" y="655"/>
                <a:ext cx="816" cy="768"/>
                <a:chOff x="192" y="1152"/>
                <a:chExt cx="1248" cy="1440"/>
              </a:xfrm>
            </p:grpSpPr>
            <p:grpSp>
              <p:nvGrpSpPr>
                <p:cNvPr id="31" name="Group 25">
                  <a:extLst>
                    <a:ext uri="{FF2B5EF4-FFF2-40B4-BE49-F238E27FC236}">
                      <a16:creationId xmlns:a16="http://schemas.microsoft.com/office/drawing/2014/main" id="{1CE672FD-410B-4023-A7DC-C90C901E045D}"/>
                    </a:ext>
                  </a:extLst>
                </p:cNvPr>
                <p:cNvGrpSpPr/>
                <p:nvPr/>
              </p:nvGrpSpPr>
              <p:grpSpPr bwMode="auto">
                <a:xfrm>
                  <a:off x="192" y="1152"/>
                  <a:ext cx="1248" cy="1440"/>
                  <a:chOff x="192" y="1152"/>
                  <a:chExt cx="1248" cy="1440"/>
                </a:xfrm>
              </p:grpSpPr>
              <p:sp>
                <p:nvSpPr>
                  <p:cNvPr id="35" name="Line 26">
                    <a:extLst>
                      <a:ext uri="{FF2B5EF4-FFF2-40B4-BE49-F238E27FC236}">
                        <a16:creationId xmlns:a16="http://schemas.microsoft.com/office/drawing/2014/main" id="{8EF0C117-2E1F-4ED1-B280-E88E1AC0000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92" y="1968"/>
                    <a:ext cx="1248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endParaRPr>
                  </a:p>
                </p:txBody>
              </p:sp>
              <p:sp>
                <p:nvSpPr>
                  <p:cNvPr id="40" name="Line 27">
                    <a:extLst>
                      <a:ext uri="{FF2B5EF4-FFF2-40B4-BE49-F238E27FC236}">
                        <a16:creationId xmlns:a16="http://schemas.microsoft.com/office/drawing/2014/main" id="{7CAA13AB-6887-4007-A307-70AB1BFF878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68" y="1152"/>
                    <a:ext cx="0" cy="1440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endParaRPr>
                  </a:p>
                </p:txBody>
              </p:sp>
            </p:grpSp>
            <p:sp>
              <p:nvSpPr>
                <p:cNvPr id="32" name="WordArt 28">
                  <a:extLst>
                    <a:ext uri="{FF2B5EF4-FFF2-40B4-BE49-F238E27FC236}">
                      <a16:creationId xmlns:a16="http://schemas.microsoft.com/office/drawing/2014/main" id="{9295189D-6672-4EE6-BE9B-8DCEBCD8A354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1296" y="2061"/>
                  <a:ext cx="144" cy="195"/>
                </a:xfrm>
                <a:prstGeom prst="rect">
                  <a:avLst/>
                </a:prstGeom>
              </p:spPr>
              <p:txBody>
                <a:bodyPr wrap="none" fromWordArt="1">
                  <a:prstTxWarp prst="textDeflate">
                    <a:avLst>
                      <a:gd name="adj" fmla="val 0"/>
                    </a:avLst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800" b="0" i="0" u="none" strike="noStrike" kern="10" cap="none" spc="0" normalizeH="0" baseline="0" noProof="0">
                      <a:ln w="9525">
                        <a:solidFill>
                          <a:srgbClr val="000000"/>
                        </a:solidFill>
                        <a:round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x</a:t>
                  </a:r>
                  <a:endParaRPr kumimoji="0" lang="zh-CN" altLang="en-US" sz="2800" b="0" i="0" u="none" strike="noStrike" kern="10" cap="none" spc="0" normalizeH="0" baseline="0" noProof="0">
                    <a:ln w="9525">
                      <a:solidFill>
                        <a:srgbClr val="000000"/>
                      </a:solidFill>
                      <a:round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33" name="WordArt 29">
                  <a:extLst>
                    <a:ext uri="{FF2B5EF4-FFF2-40B4-BE49-F238E27FC236}">
                      <a16:creationId xmlns:a16="http://schemas.microsoft.com/office/drawing/2014/main" id="{5C261AA0-5E14-4CC5-92C5-304FA491730F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816" y="1152"/>
                  <a:ext cx="144" cy="243"/>
                </a:xfrm>
                <a:prstGeom prst="rect">
                  <a:avLst/>
                </a:prstGeom>
              </p:spPr>
              <p:txBody>
                <a:bodyPr wrap="none" fromWordArt="1">
                  <a:prstTxWarp prst="textDeflate">
                    <a:avLst>
                      <a:gd name="adj" fmla="val 0"/>
                    </a:avLst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800" b="0" i="0" u="none" strike="noStrike" kern="10" cap="none" spc="0" normalizeH="0" baseline="0" noProof="0">
                      <a:ln w="9525">
                        <a:solidFill>
                          <a:srgbClr val="000000"/>
                        </a:solidFill>
                        <a:round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y</a:t>
                  </a:r>
                  <a:endParaRPr kumimoji="0" lang="zh-CN" altLang="en-US" sz="2800" b="0" i="0" u="none" strike="noStrike" kern="10" cap="none" spc="0" normalizeH="0" baseline="0" noProof="0">
                    <a:ln w="9525">
                      <a:solidFill>
                        <a:srgbClr val="000000"/>
                      </a:solidFill>
                      <a:round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</p:grpSp>
          <p:sp>
            <p:nvSpPr>
              <p:cNvPr id="30" name="Line 31">
                <a:extLst>
                  <a:ext uri="{FF2B5EF4-FFF2-40B4-BE49-F238E27FC236}">
                    <a16:creationId xmlns:a16="http://schemas.microsoft.com/office/drawing/2014/main" id="{36545274-D0E5-4E6E-90D1-0DBEF4F5A8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42" y="845"/>
                <a:ext cx="480" cy="48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  <p:sp>
          <p:nvSpPr>
            <p:cNvPr id="41" name="Text Box 34">
              <a:extLst>
                <a:ext uri="{FF2B5EF4-FFF2-40B4-BE49-F238E27FC236}">
                  <a16:creationId xmlns:a16="http://schemas.microsoft.com/office/drawing/2014/main" id="{0E1EB983-4096-4866-82DA-423A29AAB1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4059" y="3787438"/>
              <a:ext cx="2618514" cy="423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C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第一、第三象限</a:t>
              </a:r>
            </a:p>
          </p:txBody>
        </p:sp>
        <p:sp>
          <p:nvSpPr>
            <p:cNvPr id="42" name="Text Box 35">
              <a:extLst>
                <a:ext uri="{FF2B5EF4-FFF2-40B4-BE49-F238E27FC236}">
                  <a16:creationId xmlns:a16="http://schemas.microsoft.com/office/drawing/2014/main" id="{BB76E6C0-CB81-4E57-AC00-03656D47AB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86329" y="3787438"/>
              <a:ext cx="2376487" cy="423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C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第二、第四象限</a:t>
              </a:r>
            </a:p>
          </p:txBody>
        </p:sp>
        <p:sp>
          <p:nvSpPr>
            <p:cNvPr id="43" name="Text Box 38">
              <a:extLst>
                <a:ext uri="{FF2B5EF4-FFF2-40B4-BE49-F238E27FC236}">
                  <a16:creationId xmlns:a16="http://schemas.microsoft.com/office/drawing/2014/main" id="{130E4DDB-2BF3-446A-85D1-F2434191AA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43430" y="4605000"/>
              <a:ext cx="3062286" cy="423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i="1" dirty="0">
                  <a:solidFill>
                    <a:srgbClr val="C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y</a:t>
              </a:r>
              <a:r>
                <a:rPr lang="zh-CN" altLang="en-US" dirty="0">
                  <a:solidFill>
                    <a:srgbClr val="C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随</a:t>
              </a:r>
              <a:r>
                <a:rPr lang="en-US" altLang="zh-CN" i="1" dirty="0">
                  <a:solidFill>
                    <a:srgbClr val="C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x</a:t>
              </a:r>
              <a:r>
                <a:rPr lang="zh-CN" altLang="en-US" dirty="0">
                  <a:solidFill>
                    <a:srgbClr val="C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的增大而减小</a:t>
              </a:r>
            </a:p>
          </p:txBody>
        </p:sp>
        <p:sp>
          <p:nvSpPr>
            <p:cNvPr id="52" name="Text Box 39">
              <a:extLst>
                <a:ext uri="{FF2B5EF4-FFF2-40B4-BE49-F238E27FC236}">
                  <a16:creationId xmlns:a16="http://schemas.microsoft.com/office/drawing/2014/main" id="{DD2EAE7F-96B8-4010-8950-7F13A8CF16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78991" y="4651038"/>
              <a:ext cx="3168650" cy="423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i="1" dirty="0">
                  <a:solidFill>
                    <a:srgbClr val="C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y</a:t>
              </a:r>
              <a:r>
                <a:rPr lang="zh-CN" altLang="en-US" dirty="0">
                  <a:solidFill>
                    <a:srgbClr val="C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随</a:t>
              </a:r>
              <a:r>
                <a:rPr lang="en-US" altLang="zh-CN" i="1" dirty="0">
                  <a:solidFill>
                    <a:srgbClr val="C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x</a:t>
              </a:r>
              <a:r>
                <a:rPr lang="zh-CN" altLang="en-US" dirty="0">
                  <a:solidFill>
                    <a:srgbClr val="C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的增大而增大</a:t>
              </a:r>
            </a:p>
          </p:txBody>
        </p:sp>
        <p:sp>
          <p:nvSpPr>
            <p:cNvPr id="53" name="Text Box 42">
              <a:extLst>
                <a:ext uri="{FF2B5EF4-FFF2-40B4-BE49-F238E27FC236}">
                  <a16:creationId xmlns:a16="http://schemas.microsoft.com/office/drawing/2014/main" id="{7F3745BA-9E8B-416D-BF44-072323EB98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88418" y="5495838"/>
              <a:ext cx="6026150" cy="423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C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图象必经过（</a:t>
              </a:r>
              <a:r>
                <a:rPr lang="en-US" altLang="zh-CN" dirty="0">
                  <a:solidFill>
                    <a:srgbClr val="C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</a:t>
              </a:r>
              <a:r>
                <a:rPr lang="zh-CN" altLang="en-US" dirty="0">
                  <a:solidFill>
                    <a:srgbClr val="C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，</a:t>
              </a:r>
              <a:r>
                <a:rPr lang="en-US" altLang="zh-CN" dirty="0">
                  <a:solidFill>
                    <a:srgbClr val="C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</a:t>
              </a:r>
              <a:r>
                <a:rPr lang="zh-CN" altLang="en-US" dirty="0">
                  <a:solidFill>
                    <a:srgbClr val="C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）和（</a:t>
              </a:r>
              <a:r>
                <a:rPr lang="en-US" altLang="zh-CN" dirty="0">
                  <a:solidFill>
                    <a:srgbClr val="C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1</a:t>
              </a:r>
              <a:r>
                <a:rPr lang="zh-CN" altLang="en-US" dirty="0">
                  <a:solidFill>
                    <a:srgbClr val="C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，</a:t>
              </a:r>
              <a:r>
                <a:rPr lang="en-US" altLang="zh-CN" i="1" dirty="0">
                  <a:solidFill>
                    <a:srgbClr val="C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k</a:t>
              </a:r>
              <a:r>
                <a:rPr lang="zh-CN" altLang="en-US" dirty="0">
                  <a:solidFill>
                    <a:srgbClr val="C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）这两个点</a:t>
              </a:r>
            </a:p>
          </p:txBody>
        </p:sp>
        <p:grpSp>
          <p:nvGrpSpPr>
            <p:cNvPr id="54" name="Group 48">
              <a:extLst>
                <a:ext uri="{FF2B5EF4-FFF2-40B4-BE49-F238E27FC236}">
                  <a16:creationId xmlns:a16="http://schemas.microsoft.com/office/drawing/2014/main" id="{CAE10DA5-FDC9-4EF6-AD6F-0EEFF9053A18}"/>
                </a:ext>
              </a:extLst>
            </p:cNvPr>
            <p:cNvGrpSpPr/>
            <p:nvPr/>
          </p:nvGrpSpPr>
          <p:grpSpPr bwMode="auto">
            <a:xfrm>
              <a:off x="3590925" y="788650"/>
              <a:ext cx="8601075" cy="5327650"/>
              <a:chOff x="184" y="754"/>
              <a:chExt cx="5418" cy="3356"/>
            </a:xfrm>
          </p:grpSpPr>
          <p:grpSp>
            <p:nvGrpSpPr>
              <p:cNvPr id="55" name="Group 47">
                <a:extLst>
                  <a:ext uri="{FF2B5EF4-FFF2-40B4-BE49-F238E27FC236}">
                    <a16:creationId xmlns:a16="http://schemas.microsoft.com/office/drawing/2014/main" id="{B01DD3E5-E946-4FBB-9098-688D692E2B26}"/>
                  </a:ext>
                </a:extLst>
              </p:cNvPr>
              <p:cNvGrpSpPr/>
              <p:nvPr/>
            </p:nvGrpSpPr>
            <p:grpSpPr bwMode="auto">
              <a:xfrm>
                <a:off x="184" y="754"/>
                <a:ext cx="5418" cy="3356"/>
                <a:chOff x="184" y="754"/>
                <a:chExt cx="5418" cy="3356"/>
              </a:xfrm>
            </p:grpSpPr>
            <p:sp>
              <p:nvSpPr>
                <p:cNvPr id="57" name="Line 2">
                  <a:extLst>
                    <a:ext uri="{FF2B5EF4-FFF2-40B4-BE49-F238E27FC236}">
                      <a16:creationId xmlns:a16="http://schemas.microsoft.com/office/drawing/2014/main" id="{BD43B093-1F68-4E1B-9336-6F2EA5F367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4" y="754"/>
                  <a:ext cx="5398" cy="0"/>
                </a:xfrm>
                <a:prstGeom prst="line">
                  <a:avLst/>
                </a:prstGeom>
                <a:noFill/>
                <a:ln w="31750">
                  <a:solidFill>
                    <a:srgbClr val="F3B745">
                      <a:lumMod val="50000"/>
                    </a:srgbClr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58" name="Line 3">
                  <a:extLst>
                    <a:ext uri="{FF2B5EF4-FFF2-40B4-BE49-F238E27FC236}">
                      <a16:creationId xmlns:a16="http://schemas.microsoft.com/office/drawing/2014/main" id="{C7BCCECE-7C31-4252-AE2F-C3D43BCDFF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4" y="1162"/>
                  <a:ext cx="5398" cy="0"/>
                </a:xfrm>
                <a:prstGeom prst="line">
                  <a:avLst/>
                </a:prstGeom>
                <a:noFill/>
                <a:ln w="31750">
                  <a:solidFill>
                    <a:srgbClr val="F3B745">
                      <a:lumMod val="50000"/>
                    </a:srgbClr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59" name="Text Box 4">
                  <a:extLst>
                    <a:ext uri="{FF2B5EF4-FFF2-40B4-BE49-F238E27FC236}">
                      <a16:creationId xmlns:a16="http://schemas.microsoft.com/office/drawing/2014/main" id="{6A3150CF-3BD3-4393-988F-BB638A30821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1" y="785"/>
                  <a:ext cx="4990" cy="2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正比例函数</a:t>
                  </a:r>
                  <a:r>
                    <a:rPr kumimoji="0" lang="en-US" altLang="zh-CN" sz="2000" b="0" i="1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y</a:t>
                  </a:r>
                  <a:r>
                    <a:rPr kumimoji="0" lang="en-US" altLang="zh-CN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=</a:t>
                  </a:r>
                  <a:r>
                    <a:rPr kumimoji="0" lang="en-US" altLang="zh-CN" sz="2000" b="0" i="1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kx</a:t>
                  </a:r>
                  <a:r>
                    <a:rPr kumimoji="0" lang="en-US" altLang="zh-CN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(</a:t>
                  </a:r>
                  <a:r>
                    <a:rPr kumimoji="0" lang="en-US" altLang="zh-CN" sz="2000" b="0" i="1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k</a:t>
                  </a:r>
                  <a:r>
                    <a:rPr kumimoji="0" lang="zh-CN" alt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是常数，</a:t>
                  </a:r>
                  <a:r>
                    <a:rPr kumimoji="0" lang="en-US" altLang="zh-CN" sz="2000" b="0" i="1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k</a:t>
                  </a:r>
                  <a:r>
                    <a:rPr kumimoji="0" lang="en-US" altLang="zh-CN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≠0) </a:t>
                  </a:r>
                  <a:r>
                    <a:rPr kumimoji="0" lang="zh-CN" alt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的图象和性质</a:t>
                  </a:r>
                </a:p>
              </p:txBody>
            </p:sp>
            <p:sp>
              <p:nvSpPr>
                <p:cNvPr id="60" name="Text Box 5">
                  <a:extLst>
                    <a:ext uri="{FF2B5EF4-FFF2-40B4-BE49-F238E27FC236}">
                      <a16:creationId xmlns:a16="http://schemas.microsoft.com/office/drawing/2014/main" id="{E9F06724-2749-4415-AEDF-CA97E8A568D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4" y="1245"/>
                  <a:ext cx="1315" cy="2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b="0" i="1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k</a:t>
                  </a:r>
                  <a:r>
                    <a:rPr kumimoji="0" lang="zh-CN" altLang="en-US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的正负性</a:t>
                  </a:r>
                </a:p>
              </p:txBody>
            </p:sp>
            <p:sp>
              <p:nvSpPr>
                <p:cNvPr id="61" name="Line 6">
                  <a:extLst>
                    <a:ext uri="{FF2B5EF4-FFF2-40B4-BE49-F238E27FC236}">
                      <a16:creationId xmlns:a16="http://schemas.microsoft.com/office/drawing/2014/main" id="{4591106C-59C3-4CEB-B82A-FF192C421C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4" y="754"/>
                  <a:ext cx="0" cy="3356"/>
                </a:xfrm>
                <a:prstGeom prst="line">
                  <a:avLst/>
                </a:prstGeom>
                <a:noFill/>
                <a:ln w="31750">
                  <a:solidFill>
                    <a:srgbClr val="F3B745">
                      <a:lumMod val="50000"/>
                    </a:srgbClr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62" name="Line 7">
                  <a:extLst>
                    <a:ext uri="{FF2B5EF4-FFF2-40B4-BE49-F238E27FC236}">
                      <a16:creationId xmlns:a16="http://schemas.microsoft.com/office/drawing/2014/main" id="{225C3E79-3D6B-42B3-A4B6-959661577FA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602" y="754"/>
                  <a:ext cx="0" cy="3356"/>
                </a:xfrm>
                <a:prstGeom prst="line">
                  <a:avLst/>
                </a:prstGeom>
                <a:noFill/>
                <a:ln w="31750">
                  <a:solidFill>
                    <a:srgbClr val="F3B745">
                      <a:lumMod val="50000"/>
                    </a:srgbClr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63" name="Line 8">
                  <a:extLst>
                    <a:ext uri="{FF2B5EF4-FFF2-40B4-BE49-F238E27FC236}">
                      <a16:creationId xmlns:a16="http://schemas.microsoft.com/office/drawing/2014/main" id="{D6247E77-D088-48E2-9CDA-0B67BA0920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73" y="1162"/>
                  <a:ext cx="0" cy="2948"/>
                </a:xfrm>
                <a:prstGeom prst="line">
                  <a:avLst/>
                </a:prstGeom>
                <a:noFill/>
                <a:ln w="25400">
                  <a:solidFill>
                    <a:srgbClr val="F3B745">
                      <a:lumMod val="50000"/>
                    </a:srgbClr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64" name="Line 9">
                  <a:extLst>
                    <a:ext uri="{FF2B5EF4-FFF2-40B4-BE49-F238E27FC236}">
                      <a16:creationId xmlns:a16="http://schemas.microsoft.com/office/drawing/2014/main" id="{37916CA1-B5F4-4CBE-94B3-05C9A3E7F5B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87" y="1162"/>
                  <a:ext cx="0" cy="2404"/>
                </a:xfrm>
                <a:prstGeom prst="line">
                  <a:avLst/>
                </a:prstGeom>
                <a:noFill/>
                <a:ln w="25400">
                  <a:solidFill>
                    <a:srgbClr val="F3B745">
                      <a:lumMod val="50000"/>
                    </a:srgbClr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65" name="Line 12">
                  <a:extLst>
                    <a:ext uri="{FF2B5EF4-FFF2-40B4-BE49-F238E27FC236}">
                      <a16:creationId xmlns:a16="http://schemas.microsoft.com/office/drawing/2014/main" id="{F896762A-C4E5-433C-8F6F-6D2AF1CCD0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4" y="1570"/>
                  <a:ext cx="5398" cy="0"/>
                </a:xfrm>
                <a:prstGeom prst="line">
                  <a:avLst/>
                </a:prstGeom>
                <a:noFill/>
                <a:ln w="25400">
                  <a:solidFill>
                    <a:srgbClr val="F3B745">
                      <a:lumMod val="50000"/>
                    </a:srgbClr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66" name="Text Box 13">
                  <a:extLst>
                    <a:ext uri="{FF2B5EF4-FFF2-40B4-BE49-F238E27FC236}">
                      <a16:creationId xmlns:a16="http://schemas.microsoft.com/office/drawing/2014/main" id="{009B452B-160F-4467-9B5C-1B29A0CEF75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75" y="1786"/>
                  <a:ext cx="1633" cy="4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b="0" i="1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y</a:t>
                  </a:r>
                  <a:r>
                    <a:rPr kumimoji="0" lang="en-US" altLang="zh-CN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=</a:t>
                  </a:r>
                  <a:r>
                    <a:rPr kumimoji="0" lang="en-US" altLang="zh-CN" b="0" i="1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kx</a:t>
                  </a:r>
                  <a:r>
                    <a:rPr kumimoji="0" lang="en-US" altLang="zh-CN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(</a:t>
                  </a:r>
                  <a:r>
                    <a:rPr kumimoji="0" lang="en-US" altLang="zh-CN" b="0" i="1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k</a:t>
                  </a:r>
                  <a:r>
                    <a:rPr kumimoji="0" lang="zh-CN" altLang="en-US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是常数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 </a:t>
                  </a:r>
                  <a:r>
                    <a:rPr kumimoji="0" lang="en-US" altLang="zh-CN" b="0" i="1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k</a:t>
                  </a:r>
                  <a:r>
                    <a:rPr kumimoji="0" lang="en-US" altLang="zh-CN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≠0)</a:t>
                  </a:r>
                  <a:r>
                    <a:rPr kumimoji="0" lang="zh-CN" altLang="en-US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的图象</a:t>
                  </a:r>
                </a:p>
              </p:txBody>
            </p:sp>
            <p:sp>
              <p:nvSpPr>
                <p:cNvPr id="67" name="Line 32">
                  <a:extLst>
                    <a:ext uri="{FF2B5EF4-FFF2-40B4-BE49-F238E27FC236}">
                      <a16:creationId xmlns:a16="http://schemas.microsoft.com/office/drawing/2014/main" id="{F5D8CB03-C8AD-4E12-B250-DC6FBC8C8D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4" y="2477"/>
                  <a:ext cx="5398" cy="0"/>
                </a:xfrm>
                <a:prstGeom prst="line">
                  <a:avLst/>
                </a:prstGeom>
                <a:noFill/>
                <a:ln w="25400">
                  <a:solidFill>
                    <a:srgbClr val="F3B745">
                      <a:lumMod val="50000"/>
                    </a:srgbClr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68" name="Text Box 33">
                  <a:extLst>
                    <a:ext uri="{FF2B5EF4-FFF2-40B4-BE49-F238E27FC236}">
                      <a16:creationId xmlns:a16="http://schemas.microsoft.com/office/drawing/2014/main" id="{D9D4C5BD-0A7B-44DE-A950-63E281B180B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7" y="2570"/>
                  <a:ext cx="1588" cy="4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直线</a:t>
                  </a:r>
                  <a:r>
                    <a:rPr kumimoji="0" lang="en-US" altLang="zh-CN" b="0" i="1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y</a:t>
                  </a:r>
                  <a:r>
                    <a:rPr kumimoji="0" lang="en-US" altLang="zh-CN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=</a:t>
                  </a:r>
                  <a:r>
                    <a:rPr kumimoji="0" lang="en-US" altLang="zh-CN" b="0" i="1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kx</a:t>
                  </a:r>
                  <a:r>
                    <a:rPr kumimoji="0" lang="zh-CN" altLang="en-US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经过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的象限</a:t>
                  </a:r>
                </a:p>
              </p:txBody>
            </p:sp>
            <p:sp>
              <p:nvSpPr>
                <p:cNvPr id="69" name="Line 36">
                  <a:extLst>
                    <a:ext uri="{FF2B5EF4-FFF2-40B4-BE49-F238E27FC236}">
                      <a16:creationId xmlns:a16="http://schemas.microsoft.com/office/drawing/2014/main" id="{A8F04CB1-245F-4FA2-8CA9-2764714D48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4" y="3112"/>
                  <a:ext cx="5398" cy="0"/>
                </a:xfrm>
                <a:prstGeom prst="line">
                  <a:avLst/>
                </a:prstGeom>
                <a:noFill/>
                <a:ln w="25400">
                  <a:solidFill>
                    <a:srgbClr val="F3B745">
                      <a:lumMod val="50000"/>
                    </a:srgbClr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70" name="Text Box 37">
                  <a:extLst>
                    <a:ext uri="{FF2B5EF4-FFF2-40B4-BE49-F238E27FC236}">
                      <a16:creationId xmlns:a16="http://schemas.microsoft.com/office/drawing/2014/main" id="{03DE785A-4DA9-4300-8192-F8C9D88E665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06" y="3203"/>
                  <a:ext cx="771" cy="2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性质</a:t>
                  </a:r>
                </a:p>
              </p:txBody>
            </p:sp>
            <p:sp>
              <p:nvSpPr>
                <p:cNvPr id="71" name="Line 40">
                  <a:extLst>
                    <a:ext uri="{FF2B5EF4-FFF2-40B4-BE49-F238E27FC236}">
                      <a16:creationId xmlns:a16="http://schemas.microsoft.com/office/drawing/2014/main" id="{D5B2A983-3C69-4121-B1D0-9F3DE40461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4" y="3566"/>
                  <a:ext cx="5398" cy="0"/>
                </a:xfrm>
                <a:prstGeom prst="line">
                  <a:avLst/>
                </a:prstGeom>
                <a:noFill/>
                <a:ln w="25400">
                  <a:solidFill>
                    <a:srgbClr val="F3B745">
                      <a:lumMod val="50000"/>
                    </a:srgbClr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72" name="Text Box 41">
                  <a:extLst>
                    <a:ext uri="{FF2B5EF4-FFF2-40B4-BE49-F238E27FC236}">
                      <a16:creationId xmlns:a16="http://schemas.microsoft.com/office/drawing/2014/main" id="{49C1DCCC-B881-40F5-94D6-D85CF47740D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4" y="3702"/>
                  <a:ext cx="1815" cy="2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图象必经过的点</a:t>
                  </a:r>
                </a:p>
              </p:txBody>
            </p:sp>
          </p:grpSp>
          <p:sp>
            <p:nvSpPr>
              <p:cNvPr id="56" name="Line 43">
                <a:extLst>
                  <a:ext uri="{FF2B5EF4-FFF2-40B4-BE49-F238E27FC236}">
                    <a16:creationId xmlns:a16="http://schemas.microsoft.com/office/drawing/2014/main" id="{C395292A-D99D-4EC0-809B-3E4491EA34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4" y="4110"/>
                <a:ext cx="5398" cy="0"/>
              </a:xfrm>
              <a:prstGeom prst="line">
                <a:avLst/>
              </a:prstGeom>
              <a:noFill/>
              <a:ln w="31750">
                <a:solidFill>
                  <a:srgbClr val="F3B745">
                    <a:lumMod val="5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  <p:sp>
          <p:nvSpPr>
            <p:cNvPr id="73" name="Text Box 10">
              <a:extLst>
                <a:ext uri="{FF2B5EF4-FFF2-40B4-BE49-F238E27FC236}">
                  <a16:creationId xmlns:a16="http://schemas.microsoft.com/office/drawing/2014/main" id="{A5F9EB3D-3562-4B8B-93BF-659C4EC23A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93392" y="2533079"/>
              <a:ext cx="471487" cy="388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1600" i="1" dirty="0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O</a:t>
              </a:r>
              <a:endParaRPr lang="en-US" altLang="zh-CN" sz="16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4" name="Text Box 10">
              <a:extLst>
                <a:ext uri="{FF2B5EF4-FFF2-40B4-BE49-F238E27FC236}">
                  <a16:creationId xmlns:a16="http://schemas.microsoft.com/office/drawing/2014/main" id="{4B399489-D493-41EA-A464-D4A5990770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90902" y="2789467"/>
              <a:ext cx="471487" cy="388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1600" i="1" dirty="0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O</a:t>
              </a:r>
              <a:endParaRPr lang="en-US" altLang="zh-CN" sz="16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75" name="椭圆 74">
            <a:extLst>
              <a:ext uri="{FF2B5EF4-FFF2-40B4-BE49-F238E27FC236}">
                <a16:creationId xmlns:a16="http://schemas.microsoft.com/office/drawing/2014/main" id="{33ADD506-0C46-4BFA-9043-40996A523655}"/>
              </a:ext>
            </a:extLst>
          </p:cNvPr>
          <p:cNvSpPr/>
          <p:nvPr/>
        </p:nvSpPr>
        <p:spPr>
          <a:xfrm flipH="1">
            <a:off x="1350662" y="1773817"/>
            <a:ext cx="2154729" cy="2154729"/>
          </a:xfrm>
          <a:prstGeom prst="ellipse">
            <a:avLst/>
          </a:prstGeom>
          <a:blipFill dpi="0"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 w="60325">
            <a:solidFill>
              <a:srgbClr val="991E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47115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FDF8912-3067-43D1-8B6A-A2EC6CA25512}"/>
              </a:ext>
            </a:extLst>
          </p:cNvPr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FAD7A5F-FAC1-414B-896C-2780965A5606}"/>
              </a:ext>
            </a:extLst>
          </p:cNvPr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E58FB28-7959-4C0B-B09F-EDEE9BEC0C87}"/>
              </a:ext>
            </a:extLst>
          </p:cNvPr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1FCC2A86-F5F5-4D1B-83F4-E930D552D3A1}"/>
              </a:ext>
            </a:extLst>
          </p:cNvPr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061809"/>
      </p:ext>
    </p:extLst>
  </p:cSld>
  <p:clrMapOvr>
    <a:masterClrMapping/>
  </p:clrMapOvr>
  <p:transition spd="slow" advClick="0" advTm="3000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C2BD147E-92E5-43DF-9898-B88B5ED2D88E}"/>
              </a:ext>
            </a:extLst>
          </p:cNvPr>
          <p:cNvSpPr/>
          <p:nvPr/>
        </p:nvSpPr>
        <p:spPr>
          <a:xfrm>
            <a:off x="0" y="4501598"/>
            <a:ext cx="12192000" cy="2356402"/>
          </a:xfrm>
          <a:prstGeom prst="rect">
            <a:avLst/>
          </a:prstGeom>
          <a:solidFill>
            <a:srgbClr val="991E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943E863F-B63B-4A13-912D-52A5B66CDAB2}"/>
              </a:ext>
            </a:extLst>
          </p:cNvPr>
          <p:cNvSpPr/>
          <p:nvPr/>
        </p:nvSpPr>
        <p:spPr>
          <a:xfrm flipH="1">
            <a:off x="-489036" y="-430918"/>
            <a:ext cx="1803400" cy="1803400"/>
          </a:xfrm>
          <a:prstGeom prst="ellipse">
            <a:avLst/>
          </a:prstGeom>
          <a:gradFill flip="none" rotWithShape="1">
            <a:gsLst>
              <a:gs pos="0">
                <a:srgbClr val="FCDC3E"/>
              </a:gs>
              <a:gs pos="51800">
                <a:srgbClr val="FF19E8"/>
              </a:gs>
              <a:gs pos="100000">
                <a:srgbClr val="991EB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279A49EE-4FC6-4272-AD54-B5731C6E2402}"/>
              </a:ext>
            </a:extLst>
          </p:cNvPr>
          <p:cNvSpPr/>
          <p:nvPr/>
        </p:nvSpPr>
        <p:spPr>
          <a:xfrm flipH="1" flipV="1">
            <a:off x="10851958" y="168619"/>
            <a:ext cx="743036" cy="743036"/>
          </a:xfrm>
          <a:prstGeom prst="ellipse">
            <a:avLst/>
          </a:prstGeom>
          <a:gradFill flip="none" rotWithShape="1">
            <a:gsLst>
              <a:gs pos="0">
                <a:srgbClr val="FCDC3E"/>
              </a:gs>
              <a:gs pos="51800">
                <a:srgbClr val="FF19E8"/>
              </a:gs>
              <a:gs pos="100000">
                <a:srgbClr val="991EB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73F9891B-89CD-4B01-A562-6E0C6DD4A81D}"/>
              </a:ext>
            </a:extLst>
          </p:cNvPr>
          <p:cNvSpPr/>
          <p:nvPr/>
        </p:nvSpPr>
        <p:spPr>
          <a:xfrm flipH="1" flipV="1">
            <a:off x="10401300" y="792543"/>
            <a:ext cx="450658" cy="450658"/>
          </a:xfrm>
          <a:prstGeom prst="ellipse">
            <a:avLst/>
          </a:prstGeom>
          <a:gradFill flip="none" rotWithShape="1">
            <a:gsLst>
              <a:gs pos="0">
                <a:srgbClr val="FCDC3E"/>
              </a:gs>
              <a:gs pos="51800">
                <a:srgbClr val="FF19E8"/>
              </a:gs>
              <a:gs pos="100000">
                <a:srgbClr val="991EB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A9D3DEBB-7D56-4201-99C5-DE5865BEF901}"/>
              </a:ext>
            </a:extLst>
          </p:cNvPr>
          <p:cNvSpPr/>
          <p:nvPr/>
        </p:nvSpPr>
        <p:spPr>
          <a:xfrm flipH="1" flipV="1">
            <a:off x="8051714" y="6509628"/>
            <a:ext cx="743036" cy="743036"/>
          </a:xfrm>
          <a:prstGeom prst="ellipse">
            <a:avLst/>
          </a:prstGeom>
          <a:gradFill flip="none" rotWithShape="1">
            <a:gsLst>
              <a:gs pos="0">
                <a:srgbClr val="FCDC3E"/>
              </a:gs>
              <a:gs pos="51800">
                <a:srgbClr val="FF19E8"/>
              </a:gs>
              <a:gs pos="100000">
                <a:srgbClr val="991EB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F6F7A792-64A9-465B-A2CF-D93E7D149A3B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sp>
        <p:nvSpPr>
          <p:cNvPr id="22" name="Shape 40">
            <a:extLst>
              <a:ext uri="{FF2B5EF4-FFF2-40B4-BE49-F238E27FC236}">
                <a16:creationId xmlns:a16="http://schemas.microsoft.com/office/drawing/2014/main" id="{4F1B325B-1607-4B12-97F9-8659D6117CC1}"/>
              </a:ext>
            </a:extLst>
          </p:cNvPr>
          <p:cNvSpPr/>
          <p:nvPr/>
        </p:nvSpPr>
        <p:spPr>
          <a:xfrm>
            <a:off x="1024692" y="4774726"/>
            <a:ext cx="4565494" cy="338554"/>
          </a:xfrm>
          <a:prstGeom prst="rect">
            <a:avLst/>
          </a:prstGeom>
          <a:ln w="12700">
            <a:miter lim="400000"/>
          </a:ln>
        </p:spPr>
        <p:txBody>
          <a:bodyPr wrap="square" lIns="34202" rIns="34202">
            <a:spAutoFit/>
          </a:bodyPr>
          <a:lstStyle>
            <a:lvl1pPr>
              <a:defRPr sz="3600">
                <a:solidFill>
                  <a:srgbClr val="B61C22"/>
                </a:solidFill>
                <a:latin typeface="微软雅黑" panose="020B0502040204020203" charset="-122"/>
                <a:ea typeface="微软雅黑" panose="020B0502040204020203" charset="-122"/>
                <a:cs typeface="微软雅黑" panose="020B0502040204020203" charset="-122"/>
                <a:sym typeface="微软雅黑" panose="020B0502040204020203" charset="-122"/>
              </a:defRPr>
            </a:lvl1pPr>
          </a:lstStyle>
          <a:p>
            <a:r>
              <a:rPr lang="zh-CN" altLang="en-US" sz="160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微软雅黑" panose="020B0503020204020204" pitchFamily="34" charset="-122"/>
              </a:rPr>
              <a:t>主讲人：</a:t>
            </a:r>
            <a:r>
              <a:rPr lang="en-US" altLang="zh-CN" sz="160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微软雅黑" panose="020B0503020204020204" pitchFamily="34" charset="-122"/>
              </a:rPr>
              <a:t>xippt  </a:t>
            </a:r>
            <a:r>
              <a:rPr lang="zh-CN" altLang="en-US" sz="160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微软雅黑" panose="020B0503020204020204" pitchFamily="34" charset="-122"/>
              </a:rPr>
              <a:t>人教版 数学八年级下册</a:t>
            </a:r>
            <a:endParaRPr lang="zh-CN" altLang="en-US" sz="1600" dirty="0">
              <a:solidFill>
                <a:schemeClr val="bg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6EDB5BA6-17E1-440C-B9D8-E633C55F695B}"/>
              </a:ext>
            </a:extLst>
          </p:cNvPr>
          <p:cNvSpPr/>
          <p:nvPr/>
        </p:nvSpPr>
        <p:spPr>
          <a:xfrm>
            <a:off x="923092" y="1771627"/>
            <a:ext cx="58864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第十九章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01</a:t>
            </a: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节  一次函数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5F38BC0F-C476-4105-9398-81AAA4E010E9}"/>
              </a:ext>
            </a:extLst>
          </p:cNvPr>
          <p:cNvSpPr/>
          <p:nvPr/>
        </p:nvSpPr>
        <p:spPr>
          <a:xfrm>
            <a:off x="923092" y="2525055"/>
            <a:ext cx="44790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solidFill>
                  <a:srgbClr val="991EB5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谢谢观看！</a:t>
            </a:r>
            <a:endParaRPr lang="en-US" altLang="zh-CN" sz="6600" dirty="0">
              <a:solidFill>
                <a:srgbClr val="991EB5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6FE82CF-3572-4331-90CA-E1BB35170C36}"/>
              </a:ext>
            </a:extLst>
          </p:cNvPr>
          <p:cNvSpPr/>
          <p:nvPr/>
        </p:nvSpPr>
        <p:spPr>
          <a:xfrm>
            <a:off x="600822" y="3598402"/>
            <a:ext cx="48013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（正比例函数的概念）</a:t>
            </a:r>
            <a:endParaRPr lang="en-US" altLang="zh-CN" sz="6600" dirty="0">
              <a:solidFill>
                <a:prstClr val="black">
                  <a:lumMod val="75000"/>
                  <a:lumOff val="25000"/>
                </a:prst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859E15C5-9444-40EF-9DB2-3525ECA65D1B}"/>
              </a:ext>
            </a:extLst>
          </p:cNvPr>
          <p:cNvSpPr/>
          <p:nvPr/>
        </p:nvSpPr>
        <p:spPr>
          <a:xfrm flipH="1">
            <a:off x="6058982" y="950470"/>
            <a:ext cx="5164494" cy="5164494"/>
          </a:xfrm>
          <a:prstGeom prst="ellipse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740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>
            <a:extLst>
              <a:ext uri="{FF2B5EF4-FFF2-40B4-BE49-F238E27FC236}">
                <a16:creationId xmlns:a16="http://schemas.microsoft.com/office/drawing/2014/main" id="{66C8BD5B-1EF3-40FF-9F7B-33F4660742EE}"/>
              </a:ext>
            </a:extLst>
          </p:cNvPr>
          <p:cNvSpPr/>
          <p:nvPr/>
        </p:nvSpPr>
        <p:spPr>
          <a:xfrm>
            <a:off x="0" y="3656473"/>
            <a:ext cx="12192000" cy="3201527"/>
          </a:xfrm>
          <a:prstGeom prst="rect">
            <a:avLst/>
          </a:prstGeom>
          <a:solidFill>
            <a:srgbClr val="991E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F6F7A792-64A9-465B-A2CF-D93E7D149A3B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E48BA4FA-3906-419E-B350-7B86B21A178C}"/>
              </a:ext>
            </a:extLst>
          </p:cNvPr>
          <p:cNvSpPr/>
          <p:nvPr/>
        </p:nvSpPr>
        <p:spPr>
          <a:xfrm>
            <a:off x="2552700" y="2253796"/>
            <a:ext cx="7086600" cy="2350407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AA25D256-F671-4C2A-A451-270E17168DCA}"/>
              </a:ext>
            </a:extLst>
          </p:cNvPr>
          <p:cNvGrpSpPr/>
          <p:nvPr/>
        </p:nvGrpSpPr>
        <p:grpSpPr>
          <a:xfrm>
            <a:off x="5664807" y="1750936"/>
            <a:ext cx="862387" cy="826939"/>
            <a:chOff x="5336063" y="2804432"/>
            <a:chExt cx="862387" cy="826939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C3FB38A2-0781-43E0-8F95-C693DBCF157F}"/>
                </a:ext>
              </a:extLst>
            </p:cNvPr>
            <p:cNvSpPr/>
            <p:nvPr/>
          </p:nvSpPr>
          <p:spPr>
            <a:xfrm>
              <a:off x="5353787" y="2804432"/>
              <a:ext cx="826938" cy="82693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5EC1B87E-5F7E-44C5-BBF4-8E56F518EFFB}"/>
                </a:ext>
              </a:extLst>
            </p:cNvPr>
            <p:cNvSpPr txBox="1"/>
            <p:nvPr/>
          </p:nvSpPr>
          <p:spPr>
            <a:xfrm>
              <a:off x="5336063" y="2925514"/>
              <a:ext cx="8623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rgbClr val="991EB5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01</a:t>
              </a:r>
              <a:endParaRPr lang="zh-CN" altLang="en-US" sz="3200" dirty="0">
                <a:solidFill>
                  <a:srgbClr val="991EB5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DDE76521-584A-45F9-8FBA-AE6FC94BB7B5}"/>
              </a:ext>
            </a:extLst>
          </p:cNvPr>
          <p:cNvGrpSpPr/>
          <p:nvPr/>
        </p:nvGrpSpPr>
        <p:grpSpPr>
          <a:xfrm>
            <a:off x="3619500" y="2661003"/>
            <a:ext cx="4953001" cy="1504966"/>
            <a:chOff x="6911163" y="2238382"/>
            <a:chExt cx="2597977" cy="1504966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939E3DE1-E4A6-4765-BE4B-76CA7AE835D8}"/>
                </a:ext>
              </a:extLst>
            </p:cNvPr>
            <p:cNvSpPr txBox="1"/>
            <p:nvPr/>
          </p:nvSpPr>
          <p:spPr>
            <a:xfrm>
              <a:off x="7322813" y="2238382"/>
              <a:ext cx="177468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5400" dirty="0">
                  <a:solidFill>
                    <a:srgbClr val="991EB5"/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学习目标</a:t>
              </a: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5DDE26AC-37FD-400A-BD60-698E62365753}"/>
                </a:ext>
              </a:extLst>
            </p:cNvPr>
            <p:cNvSpPr txBox="1"/>
            <p:nvPr/>
          </p:nvSpPr>
          <p:spPr>
            <a:xfrm>
              <a:off x="6911163" y="3343238"/>
              <a:ext cx="25979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000" i="1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LEARNING OBJECTIVES</a:t>
              </a:r>
            </a:p>
          </p:txBody>
        </p:sp>
      </p:grpSp>
      <p:sp>
        <p:nvSpPr>
          <p:cNvPr id="30" name="椭圆 29">
            <a:extLst>
              <a:ext uri="{FF2B5EF4-FFF2-40B4-BE49-F238E27FC236}">
                <a16:creationId xmlns:a16="http://schemas.microsoft.com/office/drawing/2014/main" id="{BD565F01-7B2F-497C-8748-7FFD08C23F2F}"/>
              </a:ext>
            </a:extLst>
          </p:cNvPr>
          <p:cNvSpPr/>
          <p:nvPr/>
        </p:nvSpPr>
        <p:spPr>
          <a:xfrm>
            <a:off x="10083694" y="-430918"/>
            <a:ext cx="1803400" cy="1803400"/>
          </a:xfrm>
          <a:prstGeom prst="ellipse">
            <a:avLst/>
          </a:prstGeom>
          <a:gradFill flip="none" rotWithShape="1">
            <a:gsLst>
              <a:gs pos="0">
                <a:srgbClr val="FCDC3E"/>
              </a:gs>
              <a:gs pos="51800">
                <a:srgbClr val="FF19E8"/>
              </a:gs>
              <a:gs pos="100000">
                <a:srgbClr val="991EB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03FA145D-EC21-4ED4-BA66-6751A5F0D6B0}"/>
              </a:ext>
            </a:extLst>
          </p:cNvPr>
          <p:cNvSpPr/>
          <p:nvPr/>
        </p:nvSpPr>
        <p:spPr>
          <a:xfrm flipV="1">
            <a:off x="388272" y="297900"/>
            <a:ext cx="743036" cy="743036"/>
          </a:xfrm>
          <a:prstGeom prst="ellipse">
            <a:avLst/>
          </a:prstGeom>
          <a:gradFill flip="none" rotWithShape="1">
            <a:gsLst>
              <a:gs pos="0">
                <a:srgbClr val="FCDC3E"/>
              </a:gs>
              <a:gs pos="51800">
                <a:srgbClr val="FF19E8"/>
              </a:gs>
              <a:gs pos="100000">
                <a:srgbClr val="991EB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9ED761D4-9DA0-42B0-83C4-B3E99BBFA3A4}"/>
              </a:ext>
            </a:extLst>
          </p:cNvPr>
          <p:cNvSpPr/>
          <p:nvPr/>
        </p:nvSpPr>
        <p:spPr>
          <a:xfrm flipV="1">
            <a:off x="1131308" y="921824"/>
            <a:ext cx="450658" cy="450658"/>
          </a:xfrm>
          <a:prstGeom prst="ellipse">
            <a:avLst/>
          </a:prstGeom>
          <a:gradFill flip="none" rotWithShape="1">
            <a:gsLst>
              <a:gs pos="0">
                <a:srgbClr val="FCDC3E"/>
              </a:gs>
              <a:gs pos="51800">
                <a:srgbClr val="FF19E8"/>
              </a:gs>
              <a:gs pos="100000">
                <a:srgbClr val="991EB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2057D0DF-7973-44B6-9034-0C15E9C31B90}"/>
              </a:ext>
            </a:extLst>
          </p:cNvPr>
          <p:cNvSpPr/>
          <p:nvPr/>
        </p:nvSpPr>
        <p:spPr>
          <a:xfrm flipV="1">
            <a:off x="2603308" y="6509628"/>
            <a:ext cx="743036" cy="743036"/>
          </a:xfrm>
          <a:prstGeom prst="ellipse">
            <a:avLst/>
          </a:prstGeom>
          <a:gradFill flip="none" rotWithShape="1">
            <a:gsLst>
              <a:gs pos="0">
                <a:srgbClr val="FCDC3E"/>
              </a:gs>
              <a:gs pos="51800">
                <a:srgbClr val="FF19E8"/>
              </a:gs>
              <a:gs pos="100000">
                <a:srgbClr val="991EB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5A23DDFF-4996-475D-87ED-4BAB20ECB925}"/>
              </a:ext>
            </a:extLst>
          </p:cNvPr>
          <p:cNvSpPr/>
          <p:nvPr/>
        </p:nvSpPr>
        <p:spPr>
          <a:xfrm flipH="1">
            <a:off x="1131114" y="1829073"/>
            <a:ext cx="2501298" cy="2501298"/>
          </a:xfrm>
          <a:prstGeom prst="ellipse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A8E0793F-015F-419A-8E86-11BF71DA475F}"/>
              </a:ext>
            </a:extLst>
          </p:cNvPr>
          <p:cNvSpPr/>
          <p:nvPr/>
        </p:nvSpPr>
        <p:spPr>
          <a:xfrm flipH="1">
            <a:off x="9175867" y="3965914"/>
            <a:ext cx="926865" cy="926865"/>
          </a:xfrm>
          <a:prstGeom prst="ellipse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43443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F6F7A792-64A9-465B-A2CF-D93E7D149A3B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32877B06-9BC8-468C-B612-4EE77D3685B3}"/>
              </a:ext>
            </a:extLst>
          </p:cNvPr>
          <p:cNvGrpSpPr/>
          <p:nvPr/>
        </p:nvGrpSpPr>
        <p:grpSpPr>
          <a:xfrm>
            <a:off x="292802" y="285233"/>
            <a:ext cx="5537317" cy="871846"/>
            <a:chOff x="597789" y="327803"/>
            <a:chExt cx="5537317" cy="871846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3AAAA2D8-56D9-462A-8D58-02F53CC8AF9E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3751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rgbClr val="991EB5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知识回顾</a:t>
              </a:r>
            </a:p>
          </p:txBody>
        </p: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78874F54-ED00-4E37-9136-AB591221D079}"/>
                </a:ext>
              </a:extLst>
            </p:cNvPr>
            <p:cNvGrpSpPr/>
            <p:nvPr/>
          </p:nvGrpSpPr>
          <p:grpSpPr>
            <a:xfrm>
              <a:off x="597789" y="327803"/>
              <a:ext cx="1583318" cy="871846"/>
              <a:chOff x="4808087" y="1669073"/>
              <a:chExt cx="1583318" cy="871846"/>
            </a:xfrm>
          </p:grpSpPr>
          <p:sp>
            <p:nvSpPr>
              <p:cNvPr id="31" name="矩形: 圆角 30">
                <a:extLst>
                  <a:ext uri="{FF2B5EF4-FFF2-40B4-BE49-F238E27FC236}">
                    <a16:creationId xmlns:a16="http://schemas.microsoft.com/office/drawing/2014/main" id="{DC327A9F-81EB-4BA2-A4BF-3CCF48E6C9D4}"/>
                  </a:ext>
                </a:extLst>
              </p:cNvPr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rgbClr val="991EB5"/>
                  </a:solidFill>
                </a:endParaRPr>
              </a:p>
            </p:txBody>
          </p:sp>
          <p:sp>
            <p:nvSpPr>
              <p:cNvPr id="32" name="文本框 38">
                <a:extLst>
                  <a:ext uri="{FF2B5EF4-FFF2-40B4-BE49-F238E27FC236}">
                    <a16:creationId xmlns:a16="http://schemas.microsoft.com/office/drawing/2014/main" id="{0823DCF5-CFD9-4389-8D20-26308536CAA6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rgbClr val="991EB5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rgbClr val="991EB5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3" name="图片 32">
                <a:extLst>
                  <a:ext uri="{FF2B5EF4-FFF2-40B4-BE49-F238E27FC236}">
                    <a16:creationId xmlns:a16="http://schemas.microsoft.com/office/drawing/2014/main" id="{4DD17359-D97E-4D0A-9826-C5E8373D9B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808087" y="1669073"/>
                <a:ext cx="1052170" cy="871846"/>
              </a:xfrm>
              <a:prstGeom prst="rect">
                <a:avLst/>
              </a:prstGeom>
            </p:spPr>
          </p:pic>
        </p:grpSp>
      </p:grpSp>
      <p:sp>
        <p:nvSpPr>
          <p:cNvPr id="23" name="椭圆 22">
            <a:extLst>
              <a:ext uri="{FF2B5EF4-FFF2-40B4-BE49-F238E27FC236}">
                <a16:creationId xmlns:a16="http://schemas.microsoft.com/office/drawing/2014/main" id="{C41B1230-EF73-42AD-AB31-D982735C1763}"/>
              </a:ext>
            </a:extLst>
          </p:cNvPr>
          <p:cNvSpPr/>
          <p:nvPr/>
        </p:nvSpPr>
        <p:spPr>
          <a:xfrm>
            <a:off x="10037521" y="-820634"/>
            <a:ext cx="1803400" cy="1803400"/>
          </a:xfrm>
          <a:prstGeom prst="ellipse">
            <a:avLst/>
          </a:prstGeom>
          <a:gradFill flip="none" rotWithShape="1">
            <a:gsLst>
              <a:gs pos="0">
                <a:srgbClr val="FCDC3E"/>
              </a:gs>
              <a:gs pos="51800">
                <a:srgbClr val="FF19E8"/>
              </a:gs>
              <a:gs pos="100000">
                <a:srgbClr val="991EB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" name="Rectangle 4">
            <a:extLst>
              <a:ext uri="{FF2B5EF4-FFF2-40B4-BE49-F238E27FC236}">
                <a16:creationId xmlns:a16="http://schemas.microsoft.com/office/drawing/2014/main" id="{8373753E-9B11-4193-A4C1-8814E3E943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8163" y="2934262"/>
            <a:ext cx="81375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zh-CN" sz="28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en-US" sz="28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、下列的哪个点在函数</a:t>
            </a:r>
            <a:r>
              <a:rPr lang="en-US" altLang="zh-CN" sz="2800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y</a:t>
            </a:r>
            <a:r>
              <a:rPr lang="en-US" altLang="zh-CN" sz="28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=3</a:t>
            </a:r>
            <a:r>
              <a:rPr lang="en-US" altLang="zh-CN" sz="2800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x</a:t>
            </a:r>
            <a:r>
              <a:rPr lang="zh-CN" altLang="en-US" sz="28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的图象上？</a:t>
            </a:r>
          </a:p>
        </p:txBody>
      </p:sp>
      <p:sp>
        <p:nvSpPr>
          <p:cNvPr id="25" name="Text Box 54">
            <a:extLst>
              <a:ext uri="{FF2B5EF4-FFF2-40B4-BE49-F238E27FC236}">
                <a16:creationId xmlns:a16="http://schemas.microsoft.com/office/drawing/2014/main" id="{04E2D2A9-BC1C-4E85-B01A-A7CA00FDE7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1069" y="3580375"/>
            <a:ext cx="80089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</a:t>
            </a:r>
            <a:r>
              <a:rPr lang="en-US" altLang="zh-CN" sz="28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① (3</a:t>
            </a:r>
            <a:r>
              <a:rPr lang="zh-CN" altLang="en-US" sz="28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zh-CN" sz="28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1)       ② (1</a:t>
            </a:r>
            <a:r>
              <a:rPr lang="zh-CN" altLang="en-US" sz="28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zh-CN" sz="28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</a:t>
            </a:r>
            <a:r>
              <a:rPr lang="zh-CN" altLang="en-US" sz="28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</a:t>
            </a:r>
          </a:p>
        </p:txBody>
      </p:sp>
      <p:sp>
        <p:nvSpPr>
          <p:cNvPr id="26" name="Rectangle 55">
            <a:extLst>
              <a:ext uri="{FF2B5EF4-FFF2-40B4-BE49-F238E27FC236}">
                <a16:creationId xmlns:a16="http://schemas.microsoft.com/office/drawing/2014/main" id="{FCACF5DE-6DB7-4194-B96B-5013E688F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8163" y="4800371"/>
            <a:ext cx="71294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</a:t>
            </a:r>
            <a:r>
              <a:rPr lang="zh-CN" altLang="en-US" sz="28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、画函数的图象哪三步骤？</a:t>
            </a:r>
          </a:p>
        </p:txBody>
      </p:sp>
      <p:sp>
        <p:nvSpPr>
          <p:cNvPr id="27" name="Rectangle 56">
            <a:extLst>
              <a:ext uri="{FF2B5EF4-FFF2-40B4-BE49-F238E27FC236}">
                <a16:creationId xmlns:a16="http://schemas.microsoft.com/office/drawing/2014/main" id="{411726CF-30EA-4528-AD0B-BCE400BC9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9550" y="5592534"/>
            <a:ext cx="54721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列表、描点、连线</a:t>
            </a:r>
          </a:p>
        </p:txBody>
      </p:sp>
      <p:sp>
        <p:nvSpPr>
          <p:cNvPr id="34" name="文本框 9225">
            <a:extLst>
              <a:ext uri="{FF2B5EF4-FFF2-40B4-BE49-F238E27FC236}">
                <a16:creationId xmlns:a16="http://schemas.microsoft.com/office/drawing/2014/main" id="{6FC77D33-B4D4-4D1D-95AF-AFC6B9490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163" y="1755546"/>
            <a:ext cx="89761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</a:t>
            </a:r>
            <a:r>
              <a:rPr lang="zh-CN" altLang="en-US" sz="28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、形如</a:t>
            </a:r>
            <a:r>
              <a:rPr lang="zh-CN" altLang="en-US" sz="2800" u="sng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                               </a:t>
            </a:r>
            <a:r>
              <a:rPr lang="zh-CN" altLang="en-US" sz="28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的函数，叫做正比例函数</a:t>
            </a:r>
            <a:r>
              <a:rPr lang="en-US" altLang="zh-CN" sz="28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.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4B3803B6-BA8D-41CA-808F-FCB208A47F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6752" y="1749940"/>
            <a:ext cx="40401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000" i="1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y</a:t>
            </a:r>
            <a:r>
              <a:rPr lang="en-US" altLang="zh-CN" sz="2000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</a:t>
            </a:r>
            <a:r>
              <a:rPr lang="en-US" altLang="zh-CN" sz="2000" i="1" dirty="0" err="1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kx</a:t>
            </a:r>
            <a:r>
              <a:rPr lang="en-US" altLang="zh-CN" sz="2000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(</a:t>
            </a:r>
            <a:r>
              <a:rPr lang="en-US" altLang="zh-CN" sz="2000" i="1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k</a:t>
            </a:r>
            <a:r>
              <a:rPr lang="zh-CN" altLang="en-US" sz="2000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是常数，</a:t>
            </a:r>
            <a:r>
              <a:rPr lang="en-US" altLang="zh-CN" sz="2000" i="1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k</a:t>
            </a:r>
            <a:r>
              <a:rPr lang="en-US" altLang="zh-CN" sz="2000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≠0)</a:t>
            </a:r>
            <a:endParaRPr lang="zh-CN" altLang="en-US" sz="2000" dirty="0">
              <a:solidFill>
                <a:srgbClr val="C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36" name="文本框 9230">
            <a:extLst>
              <a:ext uri="{FF2B5EF4-FFF2-40B4-BE49-F238E27FC236}">
                <a16:creationId xmlns:a16="http://schemas.microsoft.com/office/drawing/2014/main" id="{688DAC06-0D34-4144-AB52-528A7610C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7251" y="2934262"/>
            <a:ext cx="7921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②</a:t>
            </a:r>
          </a:p>
        </p:txBody>
      </p:sp>
    </p:spTree>
    <p:extLst>
      <p:ext uri="{BB962C8B-B14F-4D97-AF65-F5344CB8AC3E}">
        <p14:creationId xmlns:p14="http://schemas.microsoft.com/office/powerpoint/2010/main" val="2215003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F6F7A792-64A9-465B-A2CF-D93E7D149A3B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32877B06-9BC8-468C-B612-4EE77D3685B3}"/>
              </a:ext>
            </a:extLst>
          </p:cNvPr>
          <p:cNvGrpSpPr/>
          <p:nvPr/>
        </p:nvGrpSpPr>
        <p:grpSpPr>
          <a:xfrm>
            <a:off x="292802" y="285233"/>
            <a:ext cx="5537317" cy="871846"/>
            <a:chOff x="597789" y="327803"/>
            <a:chExt cx="5537317" cy="871846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3AAAA2D8-56D9-462A-8D58-02F53CC8AF9E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3751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rgbClr val="991EB5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知识讲解</a:t>
              </a:r>
            </a:p>
          </p:txBody>
        </p: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78874F54-ED00-4E37-9136-AB591221D079}"/>
                </a:ext>
              </a:extLst>
            </p:cNvPr>
            <p:cNvGrpSpPr/>
            <p:nvPr/>
          </p:nvGrpSpPr>
          <p:grpSpPr>
            <a:xfrm>
              <a:off x="597789" y="327803"/>
              <a:ext cx="1583318" cy="871846"/>
              <a:chOff x="4808087" y="1669073"/>
              <a:chExt cx="1583318" cy="871846"/>
            </a:xfrm>
          </p:grpSpPr>
          <p:sp>
            <p:nvSpPr>
              <p:cNvPr id="31" name="矩形: 圆角 30">
                <a:extLst>
                  <a:ext uri="{FF2B5EF4-FFF2-40B4-BE49-F238E27FC236}">
                    <a16:creationId xmlns:a16="http://schemas.microsoft.com/office/drawing/2014/main" id="{DC327A9F-81EB-4BA2-A4BF-3CCF48E6C9D4}"/>
                  </a:ext>
                </a:extLst>
              </p:cNvPr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rgbClr val="991EB5"/>
                  </a:solidFill>
                </a:endParaRPr>
              </a:p>
            </p:txBody>
          </p:sp>
          <p:sp>
            <p:nvSpPr>
              <p:cNvPr id="32" name="文本框 38">
                <a:extLst>
                  <a:ext uri="{FF2B5EF4-FFF2-40B4-BE49-F238E27FC236}">
                    <a16:creationId xmlns:a16="http://schemas.microsoft.com/office/drawing/2014/main" id="{0823DCF5-CFD9-4389-8D20-26308536CAA6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rgbClr val="991EB5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rgbClr val="991EB5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3" name="图片 32">
                <a:extLst>
                  <a:ext uri="{FF2B5EF4-FFF2-40B4-BE49-F238E27FC236}">
                    <a16:creationId xmlns:a16="http://schemas.microsoft.com/office/drawing/2014/main" id="{4DD17359-D97E-4D0A-9826-C5E8373D9B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808087" y="1669073"/>
                <a:ext cx="1052170" cy="871846"/>
              </a:xfrm>
              <a:prstGeom prst="rect">
                <a:avLst/>
              </a:prstGeom>
            </p:spPr>
          </p:pic>
        </p:grpSp>
      </p:grpSp>
      <p:sp>
        <p:nvSpPr>
          <p:cNvPr id="13" name="椭圆 12">
            <a:extLst>
              <a:ext uri="{FF2B5EF4-FFF2-40B4-BE49-F238E27FC236}">
                <a16:creationId xmlns:a16="http://schemas.microsoft.com/office/drawing/2014/main" id="{AE9A241F-CFAE-4795-89D5-A0AB086BB618}"/>
              </a:ext>
            </a:extLst>
          </p:cNvPr>
          <p:cNvSpPr/>
          <p:nvPr/>
        </p:nvSpPr>
        <p:spPr>
          <a:xfrm>
            <a:off x="10037521" y="-820634"/>
            <a:ext cx="1803400" cy="1803400"/>
          </a:xfrm>
          <a:prstGeom prst="ellipse">
            <a:avLst/>
          </a:prstGeom>
          <a:gradFill flip="none" rotWithShape="1">
            <a:gsLst>
              <a:gs pos="0">
                <a:srgbClr val="FCDC3E"/>
              </a:gs>
              <a:gs pos="51800">
                <a:srgbClr val="FF19E8"/>
              </a:gs>
              <a:gs pos="100000">
                <a:srgbClr val="991EB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文本框 1">
            <a:extLst>
              <a:ext uri="{FF2B5EF4-FFF2-40B4-BE49-F238E27FC236}">
                <a16:creationId xmlns:a16="http://schemas.microsoft.com/office/drawing/2014/main" id="{2D47F102-641F-4215-871C-84342C37CB3E}"/>
              </a:ext>
            </a:extLst>
          </p:cNvPr>
          <p:cNvSpPr txBox="1"/>
          <p:nvPr/>
        </p:nvSpPr>
        <p:spPr>
          <a:xfrm>
            <a:off x="3494075" y="1157079"/>
            <a:ext cx="52038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3200" b="1" noProof="1">
                <a:solidFill>
                  <a:srgbClr val="E9403C">
                    <a:lumMod val="75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正比例函数的图象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2">
                <a:extLst>
                  <a:ext uri="{FF2B5EF4-FFF2-40B4-BE49-F238E27FC236}">
                    <a16:creationId xmlns:a16="http://schemas.microsoft.com/office/drawing/2014/main" id="{F679C31C-E029-4613-BE22-D18DD5A2AD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04503" y="1590630"/>
                <a:ext cx="7900988" cy="20226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>
                  <a:lnSpc>
                    <a:spcPct val="200000"/>
                  </a:lnSpc>
                </a:pPr>
                <a:r>
                  <a:rPr lang="en-US" altLang="zh-CN" sz="2800" dirty="0">
                    <a:solidFill>
                      <a:srgbClr val="00808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        </a:t>
                </a:r>
                <a:r>
                  <a:rPr lang="zh-CN" altLang="en-US" sz="2800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画出下列正比例函数的图象：</a:t>
                </a:r>
                <a:endParaRPr lang="en-US" altLang="zh-CN" sz="2800" dirty="0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zh-CN" altLang="en-US" sz="2800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（</a:t>
                </a:r>
                <a:r>
                  <a:rPr lang="en-US" altLang="zh-CN" sz="2800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</a:t>
                </a:r>
                <a:r>
                  <a:rPr lang="zh-CN" altLang="en-US" sz="2800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</a:t>
                </a:r>
                <a:r>
                  <a:rPr lang="en-US" altLang="zh-CN" sz="2800" i="1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y</a:t>
                </a:r>
                <a:r>
                  <a:rPr lang="en-US" altLang="zh-CN" sz="2800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=2</a:t>
                </a:r>
                <a:r>
                  <a:rPr lang="en-US" altLang="zh-CN" sz="2800" i="1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x</a:t>
                </a:r>
                <a:r>
                  <a:rPr lang="zh-CN" altLang="en-US" sz="2800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sz="2800" i="1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y</a:t>
                </a:r>
                <a:r>
                  <a:rPr lang="en-US" altLang="zh-CN" sz="2800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fPr>
                      <m:num>
                        <m:r>
                          <a:rPr lang="en-US" altLang="zh-CN" sz="2800" i="1" smtClean="0">
                            <a:solidFill>
                              <a:srgbClr val="000000"/>
                            </a:solidFill>
                            <a:latin typeface="Cambria Math"/>
                            <a:ea typeface="黑体" pitchFamily="2" charset="-122"/>
                          </a:rPr>
                          <m:t>1</m:t>
                        </m:r>
                      </m:num>
                      <m:den>
                        <m:r>
                          <a:rPr lang="en-US" altLang="zh-CN" sz="2800" i="1" smtClean="0">
                            <a:solidFill>
                              <a:srgbClr val="000000"/>
                            </a:solidFill>
                            <a:latin typeface="Cambria Math"/>
                            <a:ea typeface="黑体" pitchFamily="2" charset="-122"/>
                          </a:rPr>
                          <m:t>3</m:t>
                        </m:r>
                      </m:den>
                    </m:f>
                    <m:r>
                      <a:rPr lang="en-US" altLang="zh-CN" sz="2800" i="1" smtClean="0">
                        <a:solidFill>
                          <a:srgbClr val="000000"/>
                        </a:solidFill>
                        <a:latin typeface="Cambria Math"/>
                        <a:ea typeface="黑体" pitchFamily="2" charset="-122"/>
                      </a:rPr>
                      <m:t>𝑥</m:t>
                    </m:r>
                  </m:oMath>
                </a14:m>
                <a:r>
                  <a:rPr lang="zh-CN" altLang="en-US" sz="2800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；     （</a:t>
                </a:r>
                <a:r>
                  <a:rPr lang="en-US" altLang="zh-CN" sz="2800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zh-CN" altLang="en-US" sz="2800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</a:t>
                </a:r>
                <a:r>
                  <a:rPr lang="en-US" altLang="zh-CN" sz="2800" i="1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y</a:t>
                </a:r>
                <a:r>
                  <a:rPr lang="en-US" altLang="zh-CN" sz="2800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=-1.5</a:t>
                </a:r>
                <a:r>
                  <a:rPr lang="en-US" altLang="zh-CN" sz="2800" i="1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x</a:t>
                </a:r>
                <a:r>
                  <a:rPr lang="zh-CN" altLang="en-US" sz="2800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sz="2800" i="1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宋体" pitchFamily="2" charset="-122"/>
                  </a:rPr>
                  <a:t>y</a:t>
                </a:r>
                <a:r>
                  <a:rPr lang="en-US" altLang="zh-CN" sz="2800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宋体" pitchFamily="2" charset="-122"/>
                  </a:rPr>
                  <a:t>=-4</a:t>
                </a:r>
                <a:r>
                  <a:rPr lang="en-US" altLang="zh-CN" sz="2800" i="1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宋体" pitchFamily="2" charset="-122"/>
                  </a:rPr>
                  <a:t>x.</a:t>
                </a:r>
                <a:endParaRPr lang="zh-CN" altLang="en-US" sz="2800" dirty="0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5" name="Text Box 2">
                <a:extLst>
                  <a:ext uri="{FF2B5EF4-FFF2-40B4-BE49-F238E27FC236}">
                    <a16:creationId xmlns:a16="http://schemas.microsoft.com/office/drawing/2014/main" id="{F679C31C-E029-4613-BE22-D18DD5A2AD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04503" y="1590630"/>
                <a:ext cx="7900988" cy="2022605"/>
              </a:xfrm>
              <a:prstGeom prst="rect">
                <a:avLst/>
              </a:prstGeom>
              <a:blipFill>
                <a:blip r:embed="rId5"/>
                <a:stretch>
                  <a:fillRect l="-1543" b="-301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22">
            <a:extLst>
              <a:ext uri="{FF2B5EF4-FFF2-40B4-BE49-F238E27FC236}">
                <a16:creationId xmlns:a16="http://schemas.microsoft.com/office/drawing/2014/main" id="{F2C6AE3E-D792-4E51-8A9E-D3D768E941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7554" y="4660912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zh-CN" altLang="en-US" sz="280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7" name="Rectangle 22">
            <a:extLst>
              <a:ext uri="{FF2B5EF4-FFF2-40B4-BE49-F238E27FC236}">
                <a16:creationId xmlns:a16="http://schemas.microsoft.com/office/drawing/2014/main" id="{92F61E65-4529-48C2-AB1E-3089D40AFC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4554" y="4930787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zh-CN" altLang="zh-CN" sz="280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aphicFrame>
        <p:nvGraphicFramePr>
          <p:cNvPr id="18" name="Group 40">
            <a:extLst>
              <a:ext uri="{FF2B5EF4-FFF2-40B4-BE49-F238E27FC236}">
                <a16:creationId xmlns:a16="http://schemas.microsoft.com/office/drawing/2014/main" id="{22E04C89-F8B1-475E-ABB6-7E2C74CD89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376419"/>
              </p:ext>
            </p:extLst>
          </p:nvPr>
        </p:nvGraphicFramePr>
        <p:xfrm>
          <a:off x="2467041" y="5234000"/>
          <a:ext cx="6572250" cy="1044575"/>
        </p:xfrm>
        <a:graphic>
          <a:graphicData uri="http://schemas.openxmlformats.org/drawingml/2006/table">
            <a:tbl>
              <a:tblPr/>
              <a:tblGrid>
                <a:gridCol w="690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2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20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20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25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15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539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539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822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257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184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思源宋体 CN Light" panose="02020300000000000000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91431" marR="91431" marT="45748" marB="457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00B050"/>
                        </a:solidFill>
                        <a:effectLst/>
                        <a:latin typeface="思源宋体 CN Light" panose="02020300000000000000" pitchFamily="18" charset="-122"/>
                        <a:ea typeface="思源宋体 CN Light" panose="02020300000000000000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91431" marR="91431" marT="45748" marB="457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00B050"/>
                        </a:solidFill>
                        <a:effectLst/>
                        <a:latin typeface="思源宋体 CN Light" panose="02020300000000000000" pitchFamily="18" charset="-122"/>
                        <a:ea typeface="思源宋体 CN Light" panose="02020300000000000000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91431" marR="91431" marT="45748" marB="457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00B050"/>
                        </a:solidFill>
                        <a:effectLst/>
                        <a:latin typeface="思源宋体 CN Light" panose="02020300000000000000" pitchFamily="18" charset="-122"/>
                        <a:ea typeface="思源宋体 CN Light" panose="02020300000000000000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91431" marR="91431" marT="45748" marB="457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00B050"/>
                        </a:solidFill>
                        <a:effectLst/>
                        <a:latin typeface="思源宋体 CN Light" panose="02020300000000000000" pitchFamily="18" charset="-122"/>
                        <a:ea typeface="思源宋体 CN Light" panose="02020300000000000000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91431" marR="91431" marT="45748" marB="457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00B050"/>
                        </a:solidFill>
                        <a:effectLst/>
                        <a:latin typeface="思源宋体 CN Light" panose="02020300000000000000" pitchFamily="18" charset="-122"/>
                        <a:ea typeface="思源宋体 CN Light" panose="02020300000000000000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91431" marR="91431" marT="45748" marB="457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00B050"/>
                        </a:solidFill>
                        <a:effectLst/>
                        <a:latin typeface="思源宋体 CN Light" panose="02020300000000000000" pitchFamily="18" charset="-122"/>
                        <a:ea typeface="思源宋体 CN Light" panose="02020300000000000000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91431" marR="91431" marT="45748" marB="457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00B050"/>
                        </a:solidFill>
                        <a:effectLst/>
                        <a:latin typeface="思源宋体 CN Light" panose="02020300000000000000" pitchFamily="18" charset="-122"/>
                        <a:ea typeface="思源宋体 CN Light" panose="02020300000000000000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91431" marR="91431" marT="45748" marB="457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00B050"/>
                        </a:solidFill>
                        <a:effectLst/>
                        <a:latin typeface="思源宋体 CN Light" panose="02020300000000000000" pitchFamily="18" charset="-122"/>
                        <a:ea typeface="思源宋体 CN Light" panose="02020300000000000000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91431" marR="91431" marT="45748" marB="457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00B050"/>
                        </a:solidFill>
                        <a:effectLst/>
                        <a:latin typeface="思源宋体 CN Light" panose="02020300000000000000" pitchFamily="18" charset="-122"/>
                        <a:ea typeface="思源宋体 CN Light" panose="02020300000000000000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91431" marR="91431" marT="45748" marB="457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61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00B050"/>
                        </a:solidFill>
                        <a:effectLst/>
                        <a:latin typeface="思源宋体 CN Light" panose="02020300000000000000" pitchFamily="18" charset="-122"/>
                        <a:ea typeface="思源宋体 CN Light" panose="02020300000000000000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91431" marR="91431" marT="45748" marB="457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00B050"/>
                        </a:solidFill>
                        <a:effectLst/>
                        <a:latin typeface="思源宋体 CN Light" panose="02020300000000000000" pitchFamily="18" charset="-122"/>
                        <a:ea typeface="思源宋体 CN Light" panose="02020300000000000000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91431" marR="91431" marT="45748" marB="457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00B050"/>
                        </a:solidFill>
                        <a:effectLst/>
                        <a:latin typeface="思源宋体 CN Light" panose="02020300000000000000" pitchFamily="18" charset="-122"/>
                        <a:ea typeface="思源宋体 CN Light" panose="02020300000000000000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91431" marR="91431" marT="45748" marB="457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00B050"/>
                        </a:solidFill>
                        <a:effectLst/>
                        <a:latin typeface="思源宋体 CN Light" panose="02020300000000000000" pitchFamily="18" charset="-122"/>
                        <a:ea typeface="思源宋体 CN Light" panose="02020300000000000000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91431" marR="91431" marT="45748" marB="457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00B050"/>
                        </a:solidFill>
                        <a:effectLst/>
                        <a:latin typeface="思源宋体 CN Light" panose="02020300000000000000" pitchFamily="18" charset="-122"/>
                        <a:ea typeface="思源宋体 CN Light" panose="02020300000000000000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91431" marR="91431" marT="45748" marB="457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00B050"/>
                        </a:solidFill>
                        <a:effectLst/>
                        <a:latin typeface="思源宋体 CN Light" panose="02020300000000000000" pitchFamily="18" charset="-122"/>
                        <a:ea typeface="思源宋体 CN Light" panose="02020300000000000000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91431" marR="91431" marT="45748" marB="457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00B050"/>
                        </a:solidFill>
                        <a:effectLst/>
                        <a:latin typeface="思源宋体 CN Light" panose="02020300000000000000" pitchFamily="18" charset="-122"/>
                        <a:ea typeface="思源宋体 CN Light" panose="02020300000000000000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91431" marR="91431" marT="45748" marB="457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00B050"/>
                        </a:solidFill>
                        <a:effectLst/>
                        <a:latin typeface="思源宋体 CN Light" panose="02020300000000000000" pitchFamily="18" charset="-122"/>
                        <a:ea typeface="思源宋体 CN Light" panose="02020300000000000000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91431" marR="91431" marT="45748" marB="457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00B050"/>
                        </a:solidFill>
                        <a:effectLst/>
                        <a:latin typeface="思源宋体 CN Light" panose="02020300000000000000" pitchFamily="18" charset="-122"/>
                        <a:ea typeface="思源宋体 CN Light" panose="02020300000000000000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91431" marR="91431" marT="45748" marB="457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00B050"/>
                        </a:solidFill>
                        <a:effectLst/>
                        <a:latin typeface="思源宋体 CN Light" panose="02020300000000000000" pitchFamily="18" charset="-122"/>
                        <a:ea typeface="思源宋体 CN Light" panose="02020300000000000000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91431" marR="91431" marT="45748" marB="457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Rectangle 3">
            <a:extLst>
              <a:ext uri="{FF2B5EF4-FFF2-40B4-BE49-F238E27FC236}">
                <a16:creationId xmlns:a16="http://schemas.microsoft.com/office/drawing/2014/main" id="{F2102381-0630-45B9-AC71-B491CB0630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0655" y="5241937"/>
            <a:ext cx="228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zh-CN" sz="2800" i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x</a:t>
            </a: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03B2E5E6-A02C-4CDF-B864-B8A3A4CFE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3718" y="5807087"/>
            <a:ext cx="457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zh-CN" sz="2800" i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y</a:t>
            </a: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14B1B0D7-CD87-40CF-BCBA-D6D301CBF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7982" y="5294189"/>
            <a:ext cx="228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zh-CN" sz="28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</a:t>
            </a: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F84E8822-0E7D-4625-B0DF-207EC5FFA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0150" y="5294189"/>
            <a:ext cx="228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zh-CN" sz="28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</a:t>
            </a:r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1A0DF49E-1537-48D6-83FE-3DC8F505EB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0150" y="5807087"/>
            <a:ext cx="2286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zh-CN" sz="28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</a:t>
            </a:r>
          </a:p>
        </p:txBody>
      </p:sp>
      <p:sp>
        <p:nvSpPr>
          <p:cNvPr id="24" name="Rectangle 3">
            <a:extLst>
              <a:ext uri="{FF2B5EF4-FFF2-40B4-BE49-F238E27FC236}">
                <a16:creationId xmlns:a16="http://schemas.microsoft.com/office/drawing/2014/main" id="{EEB7E579-F4BC-4930-A823-D55F69F3FE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5191" y="5294189"/>
            <a:ext cx="457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zh-CN" sz="28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-1</a:t>
            </a: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85971075-A296-4F3C-B81F-53F3653631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3751" y="5281126"/>
            <a:ext cx="228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zh-CN" sz="28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CE022868-C9E3-414A-B049-978400F35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5810" y="5307252"/>
            <a:ext cx="457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zh-CN" sz="28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-2</a:t>
            </a: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AA11B08C-36E8-4F50-9A3E-766BD61D5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7454" y="5215811"/>
            <a:ext cx="609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zh-CN" sz="28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…</a:t>
            </a:r>
          </a:p>
        </p:txBody>
      </p:sp>
      <p:sp>
        <p:nvSpPr>
          <p:cNvPr id="34" name="Rectangle 3">
            <a:extLst>
              <a:ext uri="{FF2B5EF4-FFF2-40B4-BE49-F238E27FC236}">
                <a16:creationId xmlns:a16="http://schemas.microsoft.com/office/drawing/2014/main" id="{7A1F4D68-0D50-4FC3-9714-FB5A234E01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6204" y="5241937"/>
            <a:ext cx="609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zh-CN" sz="28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…</a:t>
            </a:r>
          </a:p>
        </p:txBody>
      </p:sp>
      <p:sp>
        <p:nvSpPr>
          <p:cNvPr id="35" name="Rectangle 3">
            <a:extLst>
              <a:ext uri="{FF2B5EF4-FFF2-40B4-BE49-F238E27FC236}">
                <a16:creationId xmlns:a16="http://schemas.microsoft.com/office/drawing/2014/main" id="{3D4C06B9-F7ED-48CD-A1D6-2679962A05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0880" y="5741772"/>
            <a:ext cx="609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zh-CN" sz="28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…</a:t>
            </a:r>
          </a:p>
        </p:txBody>
      </p:sp>
      <p:sp>
        <p:nvSpPr>
          <p:cNvPr id="36" name="Rectangle 3">
            <a:extLst>
              <a:ext uri="{FF2B5EF4-FFF2-40B4-BE49-F238E27FC236}">
                <a16:creationId xmlns:a16="http://schemas.microsoft.com/office/drawing/2014/main" id="{1F30FF8F-D390-44C9-8A55-F51E8D686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6204" y="5807087"/>
            <a:ext cx="609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zh-CN" sz="28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…</a:t>
            </a:r>
          </a:p>
        </p:txBody>
      </p:sp>
      <p:sp>
        <p:nvSpPr>
          <p:cNvPr id="37" name="Rectangle 3">
            <a:extLst>
              <a:ext uri="{FF2B5EF4-FFF2-40B4-BE49-F238E27FC236}">
                <a16:creationId xmlns:a16="http://schemas.microsoft.com/office/drawing/2014/main" id="{423CFAD6-0DA1-419A-8342-B7E682C9F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1933" y="5807087"/>
            <a:ext cx="2286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zh-CN" sz="28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</a:p>
        </p:txBody>
      </p:sp>
      <p:sp>
        <p:nvSpPr>
          <p:cNvPr id="38" name="Rectangle 3">
            <a:extLst>
              <a:ext uri="{FF2B5EF4-FFF2-40B4-BE49-F238E27FC236}">
                <a16:creationId xmlns:a16="http://schemas.microsoft.com/office/drawing/2014/main" id="{CE51B3FD-CD23-4CD9-9B88-5A8C23FDB6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6814" y="5807087"/>
            <a:ext cx="2286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zh-CN" sz="28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</a:t>
            </a:r>
          </a:p>
        </p:txBody>
      </p:sp>
      <p:sp>
        <p:nvSpPr>
          <p:cNvPr id="39" name="Rectangle 3">
            <a:extLst>
              <a:ext uri="{FF2B5EF4-FFF2-40B4-BE49-F238E27FC236}">
                <a16:creationId xmlns:a16="http://schemas.microsoft.com/office/drawing/2014/main" id="{63B1199D-9869-42BC-8C7E-C5C06BB7D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5191" y="5807087"/>
            <a:ext cx="4572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zh-CN" sz="28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-2</a:t>
            </a:r>
          </a:p>
        </p:txBody>
      </p:sp>
      <p:sp>
        <p:nvSpPr>
          <p:cNvPr id="40" name="Rectangle 3">
            <a:extLst>
              <a:ext uri="{FF2B5EF4-FFF2-40B4-BE49-F238E27FC236}">
                <a16:creationId xmlns:a16="http://schemas.microsoft.com/office/drawing/2014/main" id="{0F78048F-61EB-4261-A835-9981D6493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8873" y="5807087"/>
            <a:ext cx="4572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zh-CN" sz="28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-4</a:t>
            </a: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1AF12EBA-8BEF-4E52-8CD6-601AA255C1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8897" y="3763560"/>
            <a:ext cx="7646988" cy="1316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解：（</a:t>
            </a:r>
            <a:r>
              <a:rPr lang="en-US" altLang="zh-CN" sz="28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</a:t>
            </a:r>
            <a:r>
              <a:rPr lang="zh-CN" altLang="en-US" sz="28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）函数</a:t>
            </a:r>
            <a:r>
              <a:rPr lang="en-US" altLang="zh-CN" sz="2800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y</a:t>
            </a:r>
            <a:r>
              <a:rPr lang="en-US" altLang="zh-CN" sz="28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=2</a:t>
            </a:r>
            <a:r>
              <a:rPr lang="en-US" altLang="zh-CN" sz="2800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x</a:t>
            </a:r>
            <a:r>
              <a:rPr lang="zh-CN" altLang="en-US" sz="28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中自变量</a:t>
            </a:r>
            <a:r>
              <a:rPr lang="en-US" altLang="zh-CN" sz="2800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x</a:t>
            </a:r>
            <a:r>
              <a:rPr lang="zh-CN" altLang="en-US" sz="28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可为任意实数</a:t>
            </a:r>
            <a:r>
              <a:rPr lang="en-US" altLang="zh-CN" sz="28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.</a:t>
            </a:r>
            <a:endParaRPr lang="en-US" altLang="zh-CN" sz="2800" i="1" dirty="0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①列表如下：</a:t>
            </a:r>
          </a:p>
        </p:txBody>
      </p:sp>
      <p:sp>
        <p:nvSpPr>
          <p:cNvPr id="42" name="文本框 1">
            <a:extLst>
              <a:ext uri="{FF2B5EF4-FFF2-40B4-BE49-F238E27FC236}">
                <a16:creationId xmlns:a16="http://schemas.microsoft.com/office/drawing/2014/main" id="{D5ABF5BD-1810-403E-B6A8-F76F2F714073}"/>
              </a:ext>
            </a:extLst>
          </p:cNvPr>
          <p:cNvSpPr txBox="1"/>
          <p:nvPr/>
        </p:nvSpPr>
        <p:spPr>
          <a:xfrm>
            <a:off x="1966902" y="1866091"/>
            <a:ext cx="900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200" b="1" noProof="1">
                <a:solidFill>
                  <a:srgbClr val="E9403C">
                    <a:lumMod val="75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例</a:t>
            </a:r>
            <a:r>
              <a:rPr lang="en-US" altLang="zh-CN" sz="3200" b="1" noProof="1">
                <a:solidFill>
                  <a:srgbClr val="E9403C">
                    <a:lumMod val="75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</a:t>
            </a:r>
            <a:endParaRPr lang="zh-CN" altLang="en-US" sz="3200" b="1" noProof="1">
              <a:solidFill>
                <a:srgbClr val="E9403C">
                  <a:lumMod val="75000"/>
                </a:srgb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43" name="Rectangle 3">
            <a:extLst>
              <a:ext uri="{FF2B5EF4-FFF2-40B4-BE49-F238E27FC236}">
                <a16:creationId xmlns:a16="http://schemas.microsoft.com/office/drawing/2014/main" id="{8B07691E-D347-4BD9-9A2E-39EB7F086F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9113" y="5309972"/>
            <a:ext cx="457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zh-CN" sz="28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-3</a:t>
            </a:r>
          </a:p>
        </p:txBody>
      </p:sp>
      <p:sp>
        <p:nvSpPr>
          <p:cNvPr id="44" name="Rectangle 3">
            <a:extLst>
              <a:ext uri="{FF2B5EF4-FFF2-40B4-BE49-F238E27FC236}">
                <a16:creationId xmlns:a16="http://schemas.microsoft.com/office/drawing/2014/main" id="{1124231D-FAE6-4B77-8244-D430D59DCC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3488" y="5281126"/>
            <a:ext cx="228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zh-CN" sz="28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</a:t>
            </a:r>
          </a:p>
        </p:txBody>
      </p:sp>
      <p:sp>
        <p:nvSpPr>
          <p:cNvPr id="45" name="Rectangle 3">
            <a:extLst>
              <a:ext uri="{FF2B5EF4-FFF2-40B4-BE49-F238E27FC236}">
                <a16:creationId xmlns:a16="http://schemas.microsoft.com/office/drawing/2014/main" id="{C906CE50-075C-4E70-8C72-4499E4426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2176" y="5807086"/>
            <a:ext cx="4572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zh-CN" sz="28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-6</a:t>
            </a:r>
          </a:p>
        </p:txBody>
      </p:sp>
      <p:sp>
        <p:nvSpPr>
          <p:cNvPr id="46" name="Rectangle 3">
            <a:extLst>
              <a:ext uri="{FF2B5EF4-FFF2-40B4-BE49-F238E27FC236}">
                <a16:creationId xmlns:a16="http://schemas.microsoft.com/office/drawing/2014/main" id="{499E4A60-9D8B-4056-823A-C62550EE3B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3692" y="5807087"/>
            <a:ext cx="4572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zh-CN" sz="28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0388316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F6F7A792-64A9-465B-A2CF-D93E7D149A3B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32877B06-9BC8-468C-B612-4EE77D3685B3}"/>
              </a:ext>
            </a:extLst>
          </p:cNvPr>
          <p:cNvGrpSpPr/>
          <p:nvPr/>
        </p:nvGrpSpPr>
        <p:grpSpPr>
          <a:xfrm>
            <a:off x="292802" y="285233"/>
            <a:ext cx="5537317" cy="871846"/>
            <a:chOff x="597789" y="327803"/>
            <a:chExt cx="5537317" cy="871846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3AAAA2D8-56D9-462A-8D58-02F53CC8AF9E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3751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rgbClr val="991EB5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知识讲解</a:t>
              </a:r>
            </a:p>
          </p:txBody>
        </p: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78874F54-ED00-4E37-9136-AB591221D079}"/>
                </a:ext>
              </a:extLst>
            </p:cNvPr>
            <p:cNvGrpSpPr/>
            <p:nvPr/>
          </p:nvGrpSpPr>
          <p:grpSpPr>
            <a:xfrm>
              <a:off x="597789" y="327803"/>
              <a:ext cx="1583318" cy="871846"/>
              <a:chOff x="4808087" y="1669073"/>
              <a:chExt cx="1583318" cy="871846"/>
            </a:xfrm>
          </p:grpSpPr>
          <p:sp>
            <p:nvSpPr>
              <p:cNvPr id="31" name="矩形: 圆角 30">
                <a:extLst>
                  <a:ext uri="{FF2B5EF4-FFF2-40B4-BE49-F238E27FC236}">
                    <a16:creationId xmlns:a16="http://schemas.microsoft.com/office/drawing/2014/main" id="{DC327A9F-81EB-4BA2-A4BF-3CCF48E6C9D4}"/>
                  </a:ext>
                </a:extLst>
              </p:cNvPr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rgbClr val="991EB5"/>
                  </a:solidFill>
                </a:endParaRPr>
              </a:p>
            </p:txBody>
          </p:sp>
          <p:sp>
            <p:nvSpPr>
              <p:cNvPr id="32" name="文本框 38">
                <a:extLst>
                  <a:ext uri="{FF2B5EF4-FFF2-40B4-BE49-F238E27FC236}">
                    <a16:creationId xmlns:a16="http://schemas.microsoft.com/office/drawing/2014/main" id="{0823DCF5-CFD9-4389-8D20-26308536CAA6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rgbClr val="991EB5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rgbClr val="991EB5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3" name="图片 32">
                <a:extLst>
                  <a:ext uri="{FF2B5EF4-FFF2-40B4-BE49-F238E27FC236}">
                    <a16:creationId xmlns:a16="http://schemas.microsoft.com/office/drawing/2014/main" id="{4DD17359-D97E-4D0A-9826-C5E8373D9B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808087" y="1669073"/>
                <a:ext cx="1052170" cy="871846"/>
              </a:xfrm>
              <a:prstGeom prst="rect">
                <a:avLst/>
              </a:prstGeom>
            </p:spPr>
          </p:pic>
        </p:grpSp>
      </p:grpSp>
      <p:sp>
        <p:nvSpPr>
          <p:cNvPr id="13" name="椭圆 12">
            <a:extLst>
              <a:ext uri="{FF2B5EF4-FFF2-40B4-BE49-F238E27FC236}">
                <a16:creationId xmlns:a16="http://schemas.microsoft.com/office/drawing/2014/main" id="{AE9A241F-CFAE-4795-89D5-A0AB086BB618}"/>
              </a:ext>
            </a:extLst>
          </p:cNvPr>
          <p:cNvSpPr/>
          <p:nvPr/>
        </p:nvSpPr>
        <p:spPr>
          <a:xfrm>
            <a:off x="10037521" y="-820634"/>
            <a:ext cx="1803400" cy="1803400"/>
          </a:xfrm>
          <a:prstGeom prst="ellipse">
            <a:avLst/>
          </a:prstGeom>
          <a:gradFill flip="none" rotWithShape="1">
            <a:gsLst>
              <a:gs pos="0">
                <a:srgbClr val="FCDC3E"/>
              </a:gs>
              <a:gs pos="51800">
                <a:srgbClr val="FF19E8"/>
              </a:gs>
              <a:gs pos="100000">
                <a:srgbClr val="991EB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8C922EB6-66F8-41CC-8E13-67D4D3E2E6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6291" y="1651129"/>
            <a:ext cx="13789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80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②描点</a:t>
            </a:r>
            <a:r>
              <a:rPr lang="en-US" altLang="zh-CN" sz="280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.</a:t>
            </a:r>
            <a:endParaRPr lang="zh-CN" altLang="en-US" sz="2800">
              <a:solidFill>
                <a:srgbClr val="C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61CEAC72-B7EF-4242-B7E3-7CAB8B9AC9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6291" y="2422654"/>
            <a:ext cx="13789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③连线</a:t>
            </a:r>
            <a:r>
              <a:rPr lang="en-US" altLang="zh-CN" sz="2800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1">
                <a:extLst>
                  <a:ext uri="{FF2B5EF4-FFF2-40B4-BE49-F238E27FC236}">
                    <a16:creationId xmlns:a16="http://schemas.microsoft.com/office/drawing/2014/main" id="{21C4AAA8-85AD-4216-8DCD-11E50E7A9E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29675" y="3260851"/>
                <a:ext cx="3132137" cy="1366080"/>
              </a:xfrm>
              <a:prstGeom prst="rect">
                <a:avLst/>
              </a:prstGeom>
              <a:solidFill>
                <a:srgbClr val="991EB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zh-CN" altLang="en-US" sz="24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同样可以画出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zh-CN" altLang="en-US" sz="24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函数</a:t>
                </a:r>
                <a:r>
                  <a:rPr lang="en-US" altLang="zh-CN" sz="2400" i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y</a:t>
                </a:r>
                <a:r>
                  <a:rPr lang="en-US" altLang="zh-CN" sz="24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fPr>
                      <m:num>
                        <m:r>
                          <a:rPr lang="en-US" altLang="zh-CN" sz="2400" i="1">
                            <a:solidFill>
                              <a:schemeClr val="bg1"/>
                            </a:solidFill>
                            <a:latin typeface="Cambria Math"/>
                            <a:ea typeface="黑体" pitchFamily="2" charset="-122"/>
                          </a:rPr>
                          <m:t>1</m:t>
                        </m:r>
                      </m:num>
                      <m:den>
                        <m:r>
                          <a:rPr lang="en-US" altLang="zh-CN" sz="2400" i="1">
                            <a:solidFill>
                              <a:schemeClr val="bg1"/>
                            </a:solidFill>
                            <a:latin typeface="Cambria Math"/>
                            <a:ea typeface="黑体" pitchFamily="2" charset="-122"/>
                          </a:rPr>
                          <m:t>3</m:t>
                        </m:r>
                      </m:den>
                    </m:f>
                    <m:r>
                      <a:rPr lang="en-US" altLang="zh-CN" sz="2400" i="1">
                        <a:solidFill>
                          <a:schemeClr val="bg1"/>
                        </a:solidFill>
                        <a:latin typeface="Cambria Math"/>
                        <a:ea typeface="黑体" pitchFamily="2" charset="-122"/>
                      </a:rPr>
                      <m:t>𝑥</m:t>
                    </m:r>
                  </m:oMath>
                </a14:m>
                <a:r>
                  <a:rPr lang="zh-CN" altLang="en-US" sz="24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的图象</a:t>
                </a:r>
                <a:r>
                  <a:rPr lang="en-US" altLang="zh-CN" sz="24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.</a:t>
                </a:r>
              </a:p>
            </p:txBody>
          </p:sp>
        </mc:Choice>
        <mc:Fallback xmlns="">
          <p:sp>
            <p:nvSpPr>
              <p:cNvPr id="21" name="文本框 1">
                <a:extLst>
                  <a:ext uri="{FF2B5EF4-FFF2-40B4-BE49-F238E27FC236}">
                    <a16:creationId xmlns:a16="http://schemas.microsoft.com/office/drawing/2014/main" id="{21C4AAA8-85AD-4216-8DCD-11E50E7A9E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29675" y="3260851"/>
                <a:ext cx="3132137" cy="1366080"/>
              </a:xfrm>
              <a:prstGeom prst="rect">
                <a:avLst/>
              </a:prstGeom>
              <a:blipFill>
                <a:blip r:embed="rId5"/>
                <a:stretch>
                  <a:fillRect b="-357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 Box 5">
            <a:extLst>
              <a:ext uri="{FF2B5EF4-FFF2-40B4-BE49-F238E27FC236}">
                <a16:creationId xmlns:a16="http://schemas.microsoft.com/office/drawing/2014/main" id="{5632A5F2-3C03-4187-8877-8ACE84D68B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7302" y="5116595"/>
            <a:ext cx="9088257" cy="1316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发现：</a:t>
            </a:r>
            <a:r>
              <a:rPr lang="zh-CN" altLang="en-US" sz="28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这两个正比例函数的</a:t>
            </a:r>
            <a:r>
              <a:rPr lang="zh-CN" altLang="en-US" sz="28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图象都是一条经过</a:t>
            </a:r>
            <a:r>
              <a:rPr lang="zh-CN" altLang="en-US" sz="2800" u="sng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      </a:t>
            </a:r>
            <a:r>
              <a:rPr lang="zh-CN" altLang="en-US" sz="28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和</a:t>
            </a:r>
            <a:endParaRPr lang="en-US" altLang="zh-CN" sz="2800" dirty="0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u="sng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                    </a:t>
            </a:r>
            <a:r>
              <a:rPr lang="zh-CN" altLang="en-US" sz="28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象限的</a:t>
            </a:r>
            <a:r>
              <a:rPr lang="zh-CN" altLang="en-US" sz="2800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直线</a:t>
            </a:r>
            <a:r>
              <a:rPr lang="en-US" altLang="zh-CN" sz="28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.</a:t>
            </a:r>
            <a:endParaRPr lang="zh-CN" altLang="en-US" sz="2800" dirty="0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4" name="Text Box 15">
            <a:extLst>
              <a:ext uri="{FF2B5EF4-FFF2-40B4-BE49-F238E27FC236}">
                <a16:creationId xmlns:a16="http://schemas.microsoft.com/office/drawing/2014/main" id="{CFFC5F14-F6A5-47AE-B183-CC4998FBC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4872" y="5848680"/>
            <a:ext cx="22285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第一、第三   </a:t>
            </a:r>
          </a:p>
        </p:txBody>
      </p:sp>
      <p:sp>
        <p:nvSpPr>
          <p:cNvPr id="25" name="Text Box 13">
            <a:extLst>
              <a:ext uri="{FF2B5EF4-FFF2-40B4-BE49-F238E27FC236}">
                <a16:creationId xmlns:a16="http://schemas.microsoft.com/office/drawing/2014/main" id="{46E6C4BA-9500-4642-ADE7-8A42F5C3D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7480" y="5243362"/>
            <a:ext cx="10080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原点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03F17581-6EFC-4CC4-8D6D-9B5733C0C037}"/>
              </a:ext>
            </a:extLst>
          </p:cNvPr>
          <p:cNvGrpSpPr/>
          <p:nvPr/>
        </p:nvGrpSpPr>
        <p:grpSpPr>
          <a:xfrm>
            <a:off x="6260060" y="1157079"/>
            <a:ext cx="4202265" cy="3773310"/>
            <a:chOff x="5595737" y="441965"/>
            <a:chExt cx="5349875" cy="4803775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4A17DCA1-01E3-4F05-95EF-BC34CA103A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5737" y="441965"/>
              <a:ext cx="4714875" cy="4803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Line 79">
              <a:extLst>
                <a:ext uri="{FF2B5EF4-FFF2-40B4-BE49-F238E27FC236}">
                  <a16:creationId xmlns:a16="http://schemas.microsoft.com/office/drawing/2014/main" id="{458C6E92-B248-4EE4-BE20-F0E885E2DC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18137" y="949239"/>
              <a:ext cx="1928813" cy="3786188"/>
            </a:xfrm>
            <a:prstGeom prst="line">
              <a:avLst/>
            </a:prstGeom>
            <a:noFill/>
            <a:ln w="38100">
              <a:solidFill>
                <a:srgbClr val="4BA151">
                  <a:lumMod val="75000"/>
                </a:srgb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544A14CB-61FB-48DC-A07B-4FD9AC839557}"/>
                </a:ext>
              </a:extLst>
            </p:cNvPr>
            <p:cNvSpPr/>
            <p:nvPr/>
          </p:nvSpPr>
          <p:spPr>
            <a:xfrm>
              <a:off x="7900787" y="2883540"/>
              <a:ext cx="107950" cy="10795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5EAAD2C9-2C7B-43B4-8356-C937B47FC369}"/>
                </a:ext>
              </a:extLst>
            </p:cNvPr>
            <p:cNvSpPr/>
            <p:nvPr/>
          </p:nvSpPr>
          <p:spPr>
            <a:xfrm>
              <a:off x="7557887" y="3531240"/>
              <a:ext cx="107950" cy="10795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268951AA-12D3-4E99-A66A-9BF6A349E02C}"/>
                </a:ext>
              </a:extLst>
            </p:cNvPr>
            <p:cNvSpPr/>
            <p:nvPr/>
          </p:nvSpPr>
          <p:spPr>
            <a:xfrm>
              <a:off x="7225374" y="4165877"/>
              <a:ext cx="107950" cy="10795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95BBD902-7CF3-441D-9EC7-BC90E335154E}"/>
                </a:ext>
              </a:extLst>
            </p:cNvPr>
            <p:cNvSpPr/>
            <p:nvPr/>
          </p:nvSpPr>
          <p:spPr>
            <a:xfrm>
              <a:off x="8224637" y="2234253"/>
              <a:ext cx="107950" cy="10795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40DDE298-060A-40D0-B9C5-305C6DCB0BCB}"/>
                </a:ext>
              </a:extLst>
            </p:cNvPr>
            <p:cNvSpPr/>
            <p:nvPr/>
          </p:nvSpPr>
          <p:spPr>
            <a:xfrm>
              <a:off x="8548487" y="1586553"/>
              <a:ext cx="107950" cy="10795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8" name="Rectangle 3">
              <a:extLst>
                <a:ext uri="{FF2B5EF4-FFF2-40B4-BE49-F238E27FC236}">
                  <a16:creationId xmlns:a16="http://schemas.microsoft.com/office/drawing/2014/main" id="{FFBE2F74-87E3-4BD7-8C6D-6698946ACC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72350" y="975365"/>
              <a:ext cx="928687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/>
            <a:lstStyle/>
            <a:p>
              <a:pPr marL="342900" indent="-342900">
                <a:spcBef>
                  <a:spcPct val="20000"/>
                </a:spcBef>
              </a:pPr>
              <a:r>
                <a:rPr lang="en-US" altLang="zh-CN" sz="2400" i="1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y</a:t>
              </a:r>
              <a:r>
                <a:rPr lang="en-US" altLang="zh-CN" sz="24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=2</a:t>
              </a:r>
              <a:r>
                <a:rPr lang="en-US" altLang="zh-CN" sz="2400" i="1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x</a:t>
              </a:r>
            </a:p>
          </p:txBody>
        </p:sp>
        <p:sp>
          <p:nvSpPr>
            <p:cNvPr id="22" name="Line 79">
              <a:extLst>
                <a:ext uri="{FF2B5EF4-FFF2-40B4-BE49-F238E27FC236}">
                  <a16:creationId xmlns:a16="http://schemas.microsoft.com/office/drawing/2014/main" id="{76341E68-782F-4DFC-912C-333B594517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22825" y="2218378"/>
              <a:ext cx="3594100" cy="1219200"/>
            </a:xfrm>
            <a:prstGeom prst="line">
              <a:avLst/>
            </a:prstGeom>
            <a:noFill/>
            <a:ln w="38100">
              <a:solidFill>
                <a:srgbClr val="F3B745">
                  <a:lumMod val="50000"/>
                </a:srgb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3">
                  <a:extLst>
                    <a:ext uri="{FF2B5EF4-FFF2-40B4-BE49-F238E27FC236}">
                      <a16:creationId xmlns:a16="http://schemas.microsoft.com/office/drawing/2014/main" id="{5260432D-DC42-4C9D-A92C-3F2BDE3D25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16925" y="1883087"/>
                  <a:ext cx="928687" cy="4286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/>
                <a:lstStyle/>
                <a:p>
                  <a:pPr marL="342900" indent="-342900">
                    <a:spcBef>
                      <a:spcPct val="20000"/>
                    </a:spcBef>
                  </a:pPr>
                  <a:r>
                    <a:rPr lang="en-US" altLang="zh-CN" sz="2400" i="1" dirty="0">
                      <a:solidFill>
                        <a:srgbClr val="FF0000"/>
                      </a:solidFill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y</a:t>
                  </a:r>
                  <a:r>
                    <a:rPr lang="en-US" altLang="zh-CN" sz="2400" dirty="0">
                      <a:solidFill>
                        <a:srgbClr val="FF0000"/>
                      </a:solidFill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=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fPr>
                        <m:num>
                          <m: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3</m:t>
                          </m:r>
                        </m:den>
                      </m:f>
                      <m:r>
                        <a:rPr lang="en-US" altLang="zh-CN" sz="2400" i="1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𝑥</m:t>
                      </m:r>
                    </m:oMath>
                  </a14:m>
                  <a:endParaRPr lang="en-US" altLang="zh-CN" sz="2400" i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</mc:Choice>
          <mc:Fallback xmlns="">
            <p:sp>
              <p:nvSpPr>
                <p:cNvPr id="26" name="Rectangle 3">
                  <a:extLst>
                    <a:ext uri="{FF2B5EF4-FFF2-40B4-BE49-F238E27FC236}">
                      <a16:creationId xmlns:a16="http://schemas.microsoft.com/office/drawing/2014/main" id="{5260432D-DC42-4C9D-A92C-3F2BDE3D258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0016925" y="1883087"/>
                  <a:ext cx="928687" cy="428625"/>
                </a:xfrm>
                <a:prstGeom prst="rect">
                  <a:avLst/>
                </a:prstGeom>
                <a:blipFill>
                  <a:blip r:embed="rId7"/>
                  <a:stretch>
                    <a:fillRect l="-26050" t="-5455" b="-8727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269762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 animBg="1"/>
      <p:bldP spid="2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F6F7A792-64A9-465B-A2CF-D93E7D149A3B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32877B06-9BC8-468C-B612-4EE77D3685B3}"/>
              </a:ext>
            </a:extLst>
          </p:cNvPr>
          <p:cNvGrpSpPr/>
          <p:nvPr/>
        </p:nvGrpSpPr>
        <p:grpSpPr>
          <a:xfrm>
            <a:off x="292802" y="285233"/>
            <a:ext cx="5537317" cy="871846"/>
            <a:chOff x="597789" y="327803"/>
            <a:chExt cx="5537317" cy="871846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3AAAA2D8-56D9-462A-8D58-02F53CC8AF9E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3751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rgbClr val="991EB5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知识讲解</a:t>
              </a:r>
            </a:p>
          </p:txBody>
        </p: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78874F54-ED00-4E37-9136-AB591221D079}"/>
                </a:ext>
              </a:extLst>
            </p:cNvPr>
            <p:cNvGrpSpPr/>
            <p:nvPr/>
          </p:nvGrpSpPr>
          <p:grpSpPr>
            <a:xfrm>
              <a:off x="597789" y="327803"/>
              <a:ext cx="1583318" cy="871846"/>
              <a:chOff x="4808087" y="1669073"/>
              <a:chExt cx="1583318" cy="871846"/>
            </a:xfrm>
          </p:grpSpPr>
          <p:sp>
            <p:nvSpPr>
              <p:cNvPr id="31" name="矩形: 圆角 30">
                <a:extLst>
                  <a:ext uri="{FF2B5EF4-FFF2-40B4-BE49-F238E27FC236}">
                    <a16:creationId xmlns:a16="http://schemas.microsoft.com/office/drawing/2014/main" id="{DC327A9F-81EB-4BA2-A4BF-3CCF48E6C9D4}"/>
                  </a:ext>
                </a:extLst>
              </p:cNvPr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rgbClr val="991EB5"/>
                  </a:solidFill>
                </a:endParaRPr>
              </a:p>
            </p:txBody>
          </p:sp>
          <p:sp>
            <p:nvSpPr>
              <p:cNvPr id="32" name="文本框 38">
                <a:extLst>
                  <a:ext uri="{FF2B5EF4-FFF2-40B4-BE49-F238E27FC236}">
                    <a16:creationId xmlns:a16="http://schemas.microsoft.com/office/drawing/2014/main" id="{0823DCF5-CFD9-4389-8D20-26308536CAA6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rgbClr val="991EB5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rgbClr val="991EB5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3" name="图片 32">
                <a:extLst>
                  <a:ext uri="{FF2B5EF4-FFF2-40B4-BE49-F238E27FC236}">
                    <a16:creationId xmlns:a16="http://schemas.microsoft.com/office/drawing/2014/main" id="{4DD17359-D97E-4D0A-9826-C5E8373D9B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808087" y="1669073"/>
                <a:ext cx="1052170" cy="871846"/>
              </a:xfrm>
              <a:prstGeom prst="rect">
                <a:avLst/>
              </a:prstGeom>
            </p:spPr>
          </p:pic>
        </p:grpSp>
      </p:grpSp>
      <p:sp>
        <p:nvSpPr>
          <p:cNvPr id="13" name="椭圆 12">
            <a:extLst>
              <a:ext uri="{FF2B5EF4-FFF2-40B4-BE49-F238E27FC236}">
                <a16:creationId xmlns:a16="http://schemas.microsoft.com/office/drawing/2014/main" id="{AE9A241F-CFAE-4795-89D5-A0AB086BB618}"/>
              </a:ext>
            </a:extLst>
          </p:cNvPr>
          <p:cNvSpPr/>
          <p:nvPr/>
        </p:nvSpPr>
        <p:spPr>
          <a:xfrm>
            <a:off x="10037521" y="-820634"/>
            <a:ext cx="1803400" cy="1803400"/>
          </a:xfrm>
          <a:prstGeom prst="ellipse">
            <a:avLst/>
          </a:prstGeom>
          <a:gradFill flip="none" rotWithShape="1">
            <a:gsLst>
              <a:gs pos="0">
                <a:srgbClr val="FCDC3E"/>
              </a:gs>
              <a:gs pos="51800">
                <a:srgbClr val="FF19E8"/>
              </a:gs>
              <a:gs pos="100000">
                <a:srgbClr val="991EB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2A2170FB-10A0-4429-8C77-0099AB840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6606" y="1031862"/>
            <a:ext cx="7947025" cy="50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</a:t>
            </a:r>
            <a:r>
              <a:rPr lang="en-US" altLang="zh-CN" sz="2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en-US" sz="2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）函数</a:t>
            </a:r>
            <a:r>
              <a:rPr lang="en-US" altLang="zh-CN" sz="2000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y</a:t>
            </a:r>
            <a:r>
              <a:rPr lang="en-US" altLang="zh-CN" sz="2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=-1.5</a:t>
            </a:r>
            <a:r>
              <a:rPr lang="en-US" altLang="zh-CN" sz="2000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x</a:t>
            </a:r>
            <a:r>
              <a:rPr lang="zh-CN" altLang="en-US" sz="2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，</a:t>
            </a:r>
            <a:r>
              <a:rPr lang="en-US" altLang="zh-CN" sz="2000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y</a:t>
            </a:r>
            <a:r>
              <a:rPr lang="en-US" altLang="zh-CN" sz="2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=-4</a:t>
            </a:r>
            <a:r>
              <a:rPr lang="en-US" altLang="zh-CN" sz="2000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x</a:t>
            </a:r>
            <a:r>
              <a:rPr lang="zh-CN" altLang="en-US" sz="2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的图象如下：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5946D0D8-1F52-4C11-862B-F6FDA02858BE}"/>
              </a:ext>
            </a:extLst>
          </p:cNvPr>
          <p:cNvGrpSpPr/>
          <p:nvPr/>
        </p:nvGrpSpPr>
        <p:grpSpPr>
          <a:xfrm>
            <a:off x="4283974" y="1441354"/>
            <a:ext cx="3624052" cy="3693424"/>
            <a:chOff x="3868964" y="903287"/>
            <a:chExt cx="4478338" cy="4564063"/>
          </a:xfrm>
        </p:grpSpPr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D36D2E38-2170-46F1-9B19-850DC45088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8964" y="903287"/>
              <a:ext cx="4478338" cy="4564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Line 79">
              <a:extLst>
                <a:ext uri="{FF2B5EF4-FFF2-40B4-BE49-F238E27FC236}">
                  <a16:creationId xmlns:a16="http://schemas.microsoft.com/office/drawing/2014/main" id="{F7369D55-D781-4EBC-9E30-6E292ED43E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6577" y="1735137"/>
              <a:ext cx="2305050" cy="3522663"/>
            </a:xfrm>
            <a:prstGeom prst="line">
              <a:avLst/>
            </a:prstGeom>
            <a:noFill/>
            <a:ln w="38100">
              <a:solidFill>
                <a:srgbClr val="F3B745">
                  <a:lumMod val="50000"/>
                </a:srgb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4" name="Rectangle 3">
              <a:extLst>
                <a:ext uri="{FF2B5EF4-FFF2-40B4-BE49-F238E27FC236}">
                  <a16:creationId xmlns:a16="http://schemas.microsoft.com/office/drawing/2014/main" id="{CFBB93F2-1C70-4270-8E85-89BEE033FF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130" y="1188855"/>
              <a:ext cx="928687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/>
            <a:lstStyle/>
            <a:p>
              <a:pPr marL="342900" indent="-342900">
                <a:spcBef>
                  <a:spcPct val="20000"/>
                </a:spcBef>
              </a:pPr>
              <a:r>
                <a:rPr lang="en-US" altLang="zh-CN" sz="1600" i="1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y</a:t>
              </a:r>
              <a:r>
                <a:rPr lang="en-US" altLang="zh-CN" sz="16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=-4</a:t>
              </a:r>
              <a:r>
                <a:rPr lang="en-US" altLang="zh-CN" sz="1600" i="1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x</a:t>
              </a:r>
            </a:p>
          </p:txBody>
        </p:sp>
        <p:sp>
          <p:nvSpPr>
            <p:cNvPr id="15" name="Line 79">
              <a:extLst>
                <a:ext uri="{FF2B5EF4-FFF2-40B4-BE49-F238E27FC236}">
                  <a16:creationId xmlns:a16="http://schemas.microsoft.com/office/drawing/2014/main" id="{06E13E9B-E411-4567-9862-DADA025AAB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658077" y="1550987"/>
              <a:ext cx="863600" cy="3455988"/>
            </a:xfrm>
            <a:prstGeom prst="line">
              <a:avLst/>
            </a:prstGeom>
            <a:noFill/>
            <a:ln w="38100">
              <a:solidFill>
                <a:srgbClr val="4BA151">
                  <a:lumMod val="50000"/>
                </a:srgb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6" name="Rectangle 3">
              <a:extLst>
                <a:ext uri="{FF2B5EF4-FFF2-40B4-BE49-F238E27FC236}">
                  <a16:creationId xmlns:a16="http://schemas.microsoft.com/office/drawing/2014/main" id="{F2803C49-A1AA-461A-9E76-105EC6D088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3786" y="2342651"/>
              <a:ext cx="928687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/>
            <a:lstStyle/>
            <a:p>
              <a:pPr marL="342900" indent="-342900">
                <a:spcBef>
                  <a:spcPct val="20000"/>
                </a:spcBef>
              </a:pPr>
              <a:r>
                <a:rPr lang="en-US" altLang="zh-CN" sz="1600" i="1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y</a:t>
              </a:r>
              <a:r>
                <a:rPr lang="en-US" altLang="zh-CN" sz="16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=-1.5</a:t>
              </a:r>
              <a:r>
                <a:rPr lang="en-US" altLang="zh-CN" sz="1600" i="1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x</a:t>
              </a:r>
            </a:p>
          </p:txBody>
        </p:sp>
      </p:grpSp>
      <p:sp>
        <p:nvSpPr>
          <p:cNvPr id="17" name="Text Box 5">
            <a:extLst>
              <a:ext uri="{FF2B5EF4-FFF2-40B4-BE49-F238E27FC236}">
                <a16:creationId xmlns:a16="http://schemas.microsoft.com/office/drawing/2014/main" id="{92C5E726-C760-4C5B-A24D-40E0F827F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6928" y="5339488"/>
            <a:ext cx="7990115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发现：</a:t>
            </a:r>
            <a:r>
              <a:rPr lang="zh-CN" altLang="en-US" sz="28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这两个正比例函数的</a:t>
            </a:r>
            <a:r>
              <a:rPr lang="zh-CN" altLang="en-US" sz="28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图象都是经过</a:t>
            </a:r>
            <a:r>
              <a:rPr lang="zh-CN" altLang="en-US" sz="2800" u="sng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    </a:t>
            </a:r>
            <a:r>
              <a:rPr lang="zh-CN" altLang="en-US" sz="28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和</a:t>
            </a:r>
            <a:endParaRPr lang="en-US" altLang="zh-CN" sz="2800" dirty="0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u="sng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                       </a:t>
            </a:r>
            <a:r>
              <a:rPr lang="zh-CN" altLang="en-US" sz="28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象限的</a:t>
            </a:r>
            <a:r>
              <a:rPr lang="zh-CN" altLang="en-US" sz="2800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直线</a:t>
            </a:r>
            <a:r>
              <a:rPr lang="en-US" altLang="zh-CN" sz="28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.</a:t>
            </a:r>
          </a:p>
        </p:txBody>
      </p:sp>
      <p:sp>
        <p:nvSpPr>
          <p:cNvPr id="18" name="Text Box 17">
            <a:extLst>
              <a:ext uri="{FF2B5EF4-FFF2-40B4-BE49-F238E27FC236}">
                <a16:creationId xmlns:a16="http://schemas.microsoft.com/office/drawing/2014/main" id="{C244296C-7436-406A-A90E-A0ED0DD65F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6928" y="5950389"/>
            <a:ext cx="21621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第二、第四</a:t>
            </a:r>
          </a:p>
        </p:txBody>
      </p:sp>
      <p:sp>
        <p:nvSpPr>
          <p:cNvPr id="19" name="Text Box 13">
            <a:extLst>
              <a:ext uri="{FF2B5EF4-FFF2-40B4-BE49-F238E27FC236}">
                <a16:creationId xmlns:a16="http://schemas.microsoft.com/office/drawing/2014/main" id="{0DD44D17-23A0-412B-85C9-EB97B0B2A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6820" y="5317456"/>
            <a:ext cx="10080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原点</a:t>
            </a:r>
          </a:p>
        </p:txBody>
      </p:sp>
    </p:spTree>
    <p:extLst>
      <p:ext uri="{BB962C8B-B14F-4D97-AF65-F5344CB8AC3E}">
        <p14:creationId xmlns:p14="http://schemas.microsoft.com/office/powerpoint/2010/main" val="10842535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F6F7A792-64A9-465B-A2CF-D93E7D149A3B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32877B06-9BC8-468C-B612-4EE77D3685B3}"/>
              </a:ext>
            </a:extLst>
          </p:cNvPr>
          <p:cNvGrpSpPr/>
          <p:nvPr/>
        </p:nvGrpSpPr>
        <p:grpSpPr>
          <a:xfrm>
            <a:off x="292802" y="285233"/>
            <a:ext cx="5537317" cy="871846"/>
            <a:chOff x="597789" y="327803"/>
            <a:chExt cx="5537317" cy="871846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3AAAA2D8-56D9-462A-8D58-02F53CC8AF9E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3751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rgbClr val="991EB5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归纳</a:t>
              </a:r>
            </a:p>
          </p:txBody>
        </p: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78874F54-ED00-4E37-9136-AB591221D079}"/>
                </a:ext>
              </a:extLst>
            </p:cNvPr>
            <p:cNvGrpSpPr/>
            <p:nvPr/>
          </p:nvGrpSpPr>
          <p:grpSpPr>
            <a:xfrm>
              <a:off x="597789" y="327803"/>
              <a:ext cx="1583318" cy="871846"/>
              <a:chOff x="4808087" y="1669073"/>
              <a:chExt cx="1583318" cy="871846"/>
            </a:xfrm>
          </p:grpSpPr>
          <p:sp>
            <p:nvSpPr>
              <p:cNvPr id="31" name="矩形: 圆角 30">
                <a:extLst>
                  <a:ext uri="{FF2B5EF4-FFF2-40B4-BE49-F238E27FC236}">
                    <a16:creationId xmlns:a16="http://schemas.microsoft.com/office/drawing/2014/main" id="{DC327A9F-81EB-4BA2-A4BF-3CCF48E6C9D4}"/>
                  </a:ext>
                </a:extLst>
              </p:cNvPr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rgbClr val="991EB5"/>
                  </a:solidFill>
                </a:endParaRPr>
              </a:p>
            </p:txBody>
          </p:sp>
          <p:sp>
            <p:nvSpPr>
              <p:cNvPr id="32" name="文本框 38">
                <a:extLst>
                  <a:ext uri="{FF2B5EF4-FFF2-40B4-BE49-F238E27FC236}">
                    <a16:creationId xmlns:a16="http://schemas.microsoft.com/office/drawing/2014/main" id="{0823DCF5-CFD9-4389-8D20-26308536CAA6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rgbClr val="991EB5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rgbClr val="991EB5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3" name="图片 32">
                <a:extLst>
                  <a:ext uri="{FF2B5EF4-FFF2-40B4-BE49-F238E27FC236}">
                    <a16:creationId xmlns:a16="http://schemas.microsoft.com/office/drawing/2014/main" id="{4DD17359-D97E-4D0A-9826-C5E8373D9B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808087" y="1669073"/>
                <a:ext cx="1052170" cy="871846"/>
              </a:xfrm>
              <a:prstGeom prst="rect">
                <a:avLst/>
              </a:prstGeom>
            </p:spPr>
          </p:pic>
        </p:grpSp>
      </p:grpSp>
      <p:sp>
        <p:nvSpPr>
          <p:cNvPr id="13" name="椭圆 12">
            <a:extLst>
              <a:ext uri="{FF2B5EF4-FFF2-40B4-BE49-F238E27FC236}">
                <a16:creationId xmlns:a16="http://schemas.microsoft.com/office/drawing/2014/main" id="{AE9A241F-CFAE-4795-89D5-A0AB086BB618}"/>
              </a:ext>
            </a:extLst>
          </p:cNvPr>
          <p:cNvSpPr/>
          <p:nvPr/>
        </p:nvSpPr>
        <p:spPr>
          <a:xfrm>
            <a:off x="10037521" y="-820634"/>
            <a:ext cx="1803400" cy="1803400"/>
          </a:xfrm>
          <a:prstGeom prst="ellipse">
            <a:avLst/>
          </a:prstGeom>
          <a:gradFill flip="none" rotWithShape="1">
            <a:gsLst>
              <a:gs pos="0">
                <a:srgbClr val="FCDC3E"/>
              </a:gs>
              <a:gs pos="51800">
                <a:srgbClr val="FF19E8"/>
              </a:gs>
              <a:gs pos="100000">
                <a:srgbClr val="991EB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A558ABF8-F80A-457E-95F2-0A00A3ACC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4810" y="1849479"/>
            <a:ext cx="8032962" cy="1142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  正比例函数</a:t>
            </a:r>
            <a:r>
              <a:rPr lang="en-US" altLang="zh-CN" sz="2400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y</a:t>
            </a:r>
            <a:r>
              <a:rPr lang="en-US" altLang="zh-CN" sz="24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</a:t>
            </a:r>
            <a:r>
              <a:rPr lang="en-US" altLang="zh-CN" sz="2400" i="1" dirty="0" err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kx</a:t>
            </a:r>
            <a:r>
              <a:rPr lang="en-US" altLang="zh-CN" sz="24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(</a:t>
            </a:r>
            <a:r>
              <a:rPr lang="en-US" altLang="zh-CN" sz="2400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k</a:t>
            </a:r>
            <a:r>
              <a:rPr lang="zh-CN" altLang="en-US" sz="24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是常数，</a:t>
            </a:r>
            <a:r>
              <a:rPr lang="en-US" altLang="zh-CN" sz="2400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k</a:t>
            </a:r>
            <a:r>
              <a:rPr lang="en-US" altLang="zh-CN" sz="24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≠0)</a:t>
            </a:r>
            <a:r>
              <a:rPr lang="zh-CN" altLang="en-US" sz="24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的图象是一条经过</a:t>
            </a:r>
            <a:r>
              <a:rPr lang="zh-CN" altLang="en-US" sz="24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原点</a:t>
            </a:r>
            <a:r>
              <a:rPr lang="zh-CN" altLang="en-US" sz="24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</a:t>
            </a:r>
            <a:r>
              <a:rPr lang="zh-CN" altLang="en-US" sz="24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直线</a:t>
            </a:r>
            <a:r>
              <a:rPr lang="en-US" altLang="zh-CN" sz="24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.</a:t>
            </a:r>
            <a:r>
              <a:rPr lang="zh-CN" altLang="en-US" sz="24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我们称它为</a:t>
            </a:r>
            <a:r>
              <a:rPr lang="zh-CN" altLang="en-US" sz="2400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直线</a:t>
            </a:r>
            <a:r>
              <a:rPr lang="en-US" altLang="zh-CN" sz="2400" i="1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y</a:t>
            </a:r>
            <a:r>
              <a:rPr lang="en-US" altLang="zh-CN" sz="2400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</a:t>
            </a:r>
            <a:r>
              <a:rPr lang="en-US" altLang="zh-CN" sz="2400" i="1" dirty="0" err="1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kx</a:t>
            </a:r>
            <a:r>
              <a:rPr lang="en-US" altLang="zh-CN" sz="2400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.</a:t>
            </a:r>
            <a:endParaRPr lang="zh-CN" altLang="en-US" sz="2400" dirty="0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70FE765C-6DB4-4D47-AB57-F9E991C362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5223381"/>
              </p:ext>
            </p:extLst>
          </p:nvPr>
        </p:nvGraphicFramePr>
        <p:xfrm>
          <a:off x="2078897" y="3663470"/>
          <a:ext cx="7706126" cy="1992339"/>
        </p:xfrm>
        <a:graphic>
          <a:graphicData uri="http://schemas.openxmlformats.org/drawingml/2006/table">
            <a:tbl>
              <a:tblPr/>
              <a:tblGrid>
                <a:gridCol w="2587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187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79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lvl="0"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2800" i="1" dirty="0">
                          <a:solidFill>
                            <a:schemeClr val="bg1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  <a:sym typeface="+mn-ea"/>
                        </a:rPr>
                        <a:t>y</a:t>
                      </a:r>
                      <a:r>
                        <a:rPr lang="en-US" altLang="zh-CN" sz="2800" dirty="0">
                          <a:solidFill>
                            <a:schemeClr val="bg1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  <a:sym typeface="+mn-ea"/>
                        </a:rPr>
                        <a:t>=</a:t>
                      </a:r>
                      <a:r>
                        <a:rPr lang="en-US" altLang="zh-CN" sz="2800" i="1" dirty="0" err="1">
                          <a:solidFill>
                            <a:schemeClr val="bg1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  <a:sym typeface="+mn-ea"/>
                        </a:rPr>
                        <a:t>kx</a:t>
                      </a:r>
                      <a:r>
                        <a:rPr lang="en-US" altLang="zh-CN" sz="2800" dirty="0">
                          <a:solidFill>
                            <a:schemeClr val="bg1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  <a:sym typeface="+mn-ea"/>
                        </a:rPr>
                        <a:t>(</a:t>
                      </a:r>
                      <a:r>
                        <a:rPr lang="en-US" altLang="zh-CN" sz="2800" i="1" dirty="0">
                          <a:solidFill>
                            <a:schemeClr val="bg1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  <a:sym typeface="+mn-ea"/>
                        </a:rPr>
                        <a:t>k</a:t>
                      </a:r>
                      <a:r>
                        <a:rPr lang="en-US" altLang="zh-CN" sz="2800" dirty="0">
                          <a:solidFill>
                            <a:schemeClr val="bg1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  <a:sym typeface="+mn-ea"/>
                        </a:rPr>
                        <a:t>≠0)</a:t>
                      </a:r>
                      <a:r>
                        <a:rPr lang="en-US" altLang="zh-CN" sz="2800" b="0" dirty="0">
                          <a:solidFill>
                            <a:schemeClr val="bg1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 </a:t>
                      </a:r>
                    </a:p>
                  </a:txBody>
                  <a:tcPr marL="91445" marR="91445" marT="45703" marB="45703"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1EB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lvl="0" indent="0"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800" b="0" dirty="0">
                          <a:solidFill>
                            <a:schemeClr val="bg1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经过的象限 </a:t>
                      </a:r>
                    </a:p>
                  </a:txBody>
                  <a:tcPr marL="91445" marR="91445" marT="45703" marB="4570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1E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9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lvl="0"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2800" i="1" dirty="0" err="1">
                          <a:solidFill>
                            <a:srgbClr val="FF0000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  <a:sym typeface="+mn-ea"/>
                        </a:rPr>
                        <a:t>k</a:t>
                      </a:r>
                      <a:r>
                        <a:rPr lang="zh-CN" altLang="en-US" sz="2800" b="0" dirty="0">
                          <a:solidFill>
                            <a:srgbClr val="FF0000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＞</a:t>
                      </a:r>
                      <a:r>
                        <a:rPr lang="en-US" altLang="zh-CN" sz="2800" b="0" dirty="0">
                          <a:solidFill>
                            <a:srgbClr val="FF0000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0</a:t>
                      </a:r>
                      <a:r>
                        <a:rPr lang="en-US" altLang="zh-CN" sz="2800" b="0" dirty="0">
                          <a:solidFill>
                            <a:schemeClr val="accent2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 </a:t>
                      </a:r>
                    </a:p>
                  </a:txBody>
                  <a:tcPr marL="91445" marR="91445" marT="45703" marB="45703"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lvl="0" indent="0"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800" b="0" dirty="0"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第</a:t>
                      </a:r>
                      <a:r>
                        <a:rPr lang="zh-CN" altLang="en-US" sz="2800" b="0" dirty="0">
                          <a:solidFill>
                            <a:srgbClr val="FF0000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一、三</a:t>
                      </a:r>
                      <a:r>
                        <a:rPr lang="zh-CN" altLang="en-US" sz="2800" b="0" dirty="0"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象限</a:t>
                      </a:r>
                      <a:r>
                        <a:rPr lang="zh-CN" altLang="en-US" sz="2800" b="0" dirty="0">
                          <a:solidFill>
                            <a:schemeClr val="accent2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 </a:t>
                      </a:r>
                    </a:p>
                  </a:txBody>
                  <a:tcPr marL="91445" marR="91445" marT="45703" marB="45703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41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lvl="0"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2800" i="1" dirty="0" err="1">
                          <a:solidFill>
                            <a:srgbClr val="FF0000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  <a:sym typeface="+mn-ea"/>
                        </a:rPr>
                        <a:t>k</a:t>
                      </a:r>
                      <a:r>
                        <a:rPr lang="zh-CN" altLang="en-US" sz="2800" b="0" dirty="0">
                          <a:solidFill>
                            <a:srgbClr val="FF0000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＜</a:t>
                      </a:r>
                      <a:r>
                        <a:rPr lang="en-US" altLang="zh-CN" sz="2800" b="0" dirty="0">
                          <a:solidFill>
                            <a:srgbClr val="FF0000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0 </a:t>
                      </a:r>
                    </a:p>
                  </a:txBody>
                  <a:tcPr marL="91445" marR="91445" marT="45703" marB="45703"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lvl="0" indent="0"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800" b="0" dirty="0"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第</a:t>
                      </a:r>
                      <a:r>
                        <a:rPr lang="zh-CN" altLang="en-US" sz="2800" b="0" dirty="0">
                          <a:solidFill>
                            <a:srgbClr val="FF0000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二、四</a:t>
                      </a:r>
                      <a:r>
                        <a:rPr lang="zh-CN" altLang="en-US" sz="2800" b="0" dirty="0"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象限</a:t>
                      </a:r>
                      <a:endParaRPr lang="zh-CN" altLang="en-US" sz="2800" b="0" dirty="0">
                        <a:solidFill>
                          <a:srgbClr val="00CC66"/>
                        </a:solidFill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marL="91445" marR="91445" marT="45703" marB="45703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55509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F6F7A792-64A9-465B-A2CF-D93E7D149A3B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32877B06-9BC8-468C-B612-4EE77D3685B3}"/>
              </a:ext>
            </a:extLst>
          </p:cNvPr>
          <p:cNvGrpSpPr/>
          <p:nvPr/>
        </p:nvGrpSpPr>
        <p:grpSpPr>
          <a:xfrm>
            <a:off x="292802" y="285233"/>
            <a:ext cx="5537317" cy="871846"/>
            <a:chOff x="597789" y="327803"/>
            <a:chExt cx="5537317" cy="871846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3AAAA2D8-56D9-462A-8D58-02F53CC8AF9E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3751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rgbClr val="991EB5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思考</a:t>
              </a:r>
            </a:p>
          </p:txBody>
        </p: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78874F54-ED00-4E37-9136-AB591221D079}"/>
                </a:ext>
              </a:extLst>
            </p:cNvPr>
            <p:cNvGrpSpPr/>
            <p:nvPr/>
          </p:nvGrpSpPr>
          <p:grpSpPr>
            <a:xfrm>
              <a:off x="597789" y="327803"/>
              <a:ext cx="1583318" cy="871846"/>
              <a:chOff x="4808087" y="1669073"/>
              <a:chExt cx="1583318" cy="871846"/>
            </a:xfrm>
          </p:grpSpPr>
          <p:sp>
            <p:nvSpPr>
              <p:cNvPr id="31" name="矩形: 圆角 30">
                <a:extLst>
                  <a:ext uri="{FF2B5EF4-FFF2-40B4-BE49-F238E27FC236}">
                    <a16:creationId xmlns:a16="http://schemas.microsoft.com/office/drawing/2014/main" id="{DC327A9F-81EB-4BA2-A4BF-3CCF48E6C9D4}"/>
                  </a:ext>
                </a:extLst>
              </p:cNvPr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rgbClr val="991EB5"/>
                  </a:solidFill>
                </a:endParaRPr>
              </a:p>
            </p:txBody>
          </p:sp>
          <p:sp>
            <p:nvSpPr>
              <p:cNvPr id="32" name="文本框 38">
                <a:extLst>
                  <a:ext uri="{FF2B5EF4-FFF2-40B4-BE49-F238E27FC236}">
                    <a16:creationId xmlns:a16="http://schemas.microsoft.com/office/drawing/2014/main" id="{0823DCF5-CFD9-4389-8D20-26308536CAA6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rgbClr val="991EB5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rgbClr val="991EB5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3" name="图片 32">
                <a:extLst>
                  <a:ext uri="{FF2B5EF4-FFF2-40B4-BE49-F238E27FC236}">
                    <a16:creationId xmlns:a16="http://schemas.microsoft.com/office/drawing/2014/main" id="{4DD17359-D97E-4D0A-9826-C5E8373D9B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808087" y="1669073"/>
                <a:ext cx="1052170" cy="871846"/>
              </a:xfrm>
              <a:prstGeom prst="rect">
                <a:avLst/>
              </a:prstGeom>
            </p:spPr>
          </p:pic>
        </p:grpSp>
      </p:grpSp>
      <p:sp>
        <p:nvSpPr>
          <p:cNvPr id="13" name="椭圆 12">
            <a:extLst>
              <a:ext uri="{FF2B5EF4-FFF2-40B4-BE49-F238E27FC236}">
                <a16:creationId xmlns:a16="http://schemas.microsoft.com/office/drawing/2014/main" id="{AE9A241F-CFAE-4795-89D5-A0AB086BB618}"/>
              </a:ext>
            </a:extLst>
          </p:cNvPr>
          <p:cNvSpPr/>
          <p:nvPr/>
        </p:nvSpPr>
        <p:spPr>
          <a:xfrm>
            <a:off x="10037521" y="-820634"/>
            <a:ext cx="1803400" cy="1803400"/>
          </a:xfrm>
          <a:prstGeom prst="ellipse">
            <a:avLst/>
          </a:prstGeom>
          <a:gradFill flip="none" rotWithShape="1">
            <a:gsLst>
              <a:gs pos="0">
                <a:srgbClr val="FCDC3E"/>
              </a:gs>
              <a:gs pos="51800">
                <a:srgbClr val="FF19E8"/>
              </a:gs>
              <a:gs pos="100000">
                <a:srgbClr val="991EB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2BEA9F1E-C7E3-425B-A2E0-914EB0187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4999" y="1651517"/>
            <a:ext cx="87122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  画正比例函数的图象时，怎样画最简单？为什么？</a:t>
            </a:r>
          </a:p>
        </p:txBody>
      </p:sp>
      <p:sp>
        <p:nvSpPr>
          <p:cNvPr id="12" name="Text Box 31">
            <a:extLst>
              <a:ext uri="{FF2B5EF4-FFF2-40B4-BE49-F238E27FC236}">
                <a16:creationId xmlns:a16="http://schemas.microsoft.com/office/drawing/2014/main" id="{19DE834C-8125-49E1-9DB6-9C2F9EB1436F}"/>
              </a:ext>
            </a:extLst>
          </p:cNvPr>
          <p:cNvSpPr txBox="1"/>
          <p:nvPr/>
        </p:nvSpPr>
        <p:spPr>
          <a:xfrm>
            <a:off x="1865994" y="3002732"/>
            <a:ext cx="8606630" cy="2376035"/>
          </a:xfrm>
          <a:prstGeom prst="rect">
            <a:avLst/>
          </a:prstGeom>
          <a:solidFill>
            <a:srgbClr val="991EB5"/>
          </a:solidFill>
          <a:ln w="1587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lang="zh-CN" altLang="en-US" sz="2800" noProof="1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宋体" panose="02010600030101010101" pitchFamily="2" charset="-122"/>
              </a:rPr>
              <a:t>       因为两点确定一条直线，所以可用两点法画正比例函数</a:t>
            </a:r>
            <a:r>
              <a:rPr lang="en-US" altLang="zh-CN" sz="2800" i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y</a:t>
            </a:r>
            <a:r>
              <a:rPr lang="en-US" altLang="zh-CN" sz="28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</a:t>
            </a:r>
            <a:r>
              <a:rPr lang="en-US" altLang="zh-CN" sz="2800" i="1" dirty="0" err="1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kx</a:t>
            </a:r>
            <a:r>
              <a:rPr lang="en-US" altLang="zh-CN" sz="28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(</a:t>
            </a:r>
            <a:r>
              <a:rPr lang="en-US" altLang="zh-CN" sz="2800" i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k</a:t>
            </a:r>
            <a:r>
              <a:rPr lang="zh-CN" altLang="en-US" sz="28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是常数，</a:t>
            </a:r>
            <a:r>
              <a:rPr lang="en-US" altLang="zh-CN" sz="2800" i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k</a:t>
            </a:r>
            <a:r>
              <a:rPr lang="en-US" altLang="zh-CN" sz="28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≠0)</a:t>
            </a:r>
            <a:r>
              <a:rPr lang="zh-CN" altLang="en-US" sz="2800" noProof="1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宋体" panose="02010600030101010101" pitchFamily="2" charset="-122"/>
              </a:rPr>
              <a:t> 的图象</a:t>
            </a:r>
            <a:r>
              <a:rPr lang="en-US" altLang="zh-CN" sz="2800" noProof="1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宋体" panose="02010600030101010101" pitchFamily="2" charset="-122"/>
              </a:rPr>
              <a:t>.</a:t>
            </a:r>
          </a:p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altLang="zh-CN" sz="2800" noProof="1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宋体" panose="02010600030101010101" pitchFamily="2" charset="-122"/>
              </a:rPr>
              <a:t>       </a:t>
            </a:r>
            <a:r>
              <a:rPr lang="zh-CN" altLang="en-US" sz="2800" noProof="1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宋体" panose="02010600030101010101" pitchFamily="2" charset="-122"/>
              </a:rPr>
              <a:t>画正比例函数的图象时，我们只需描点</a:t>
            </a:r>
            <a:r>
              <a:rPr lang="zh-CN" altLang="zh-CN" sz="2800" noProof="1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宋体" panose="02010600030101010101" pitchFamily="2" charset="-122"/>
              </a:rPr>
              <a:t>(0</a:t>
            </a:r>
            <a:r>
              <a:rPr lang="zh-CN" altLang="en-US" sz="2800" noProof="1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宋体" panose="02010600030101010101" pitchFamily="2" charset="-122"/>
              </a:rPr>
              <a:t>，</a:t>
            </a:r>
            <a:r>
              <a:rPr lang="zh-CN" altLang="zh-CN" sz="2800" noProof="1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宋体" panose="02010600030101010101" pitchFamily="2" charset="-122"/>
              </a:rPr>
              <a:t>0)</a:t>
            </a:r>
            <a:r>
              <a:rPr lang="zh-CN" altLang="en-US" sz="2800" noProof="1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宋体" panose="02010600030101010101" pitchFamily="2" charset="-122"/>
              </a:rPr>
              <a:t>和点 </a:t>
            </a:r>
            <a:r>
              <a:rPr lang="zh-CN" altLang="zh-CN" sz="2800" noProof="1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宋体" panose="02010600030101010101" pitchFamily="2" charset="-122"/>
              </a:rPr>
              <a:t>(1</a:t>
            </a:r>
            <a:r>
              <a:rPr lang="zh-CN" altLang="en-US" sz="2800" noProof="1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宋体" panose="02010600030101010101" pitchFamily="2" charset="-122"/>
              </a:rPr>
              <a:t>，</a:t>
            </a:r>
            <a:r>
              <a:rPr lang="en-US" altLang="zh-CN" sz="2800" i="1" noProof="1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宋体" panose="02010600030101010101" pitchFamily="2" charset="-122"/>
              </a:rPr>
              <a:t>k</a:t>
            </a:r>
            <a:r>
              <a:rPr lang="en-US" altLang="zh-CN" sz="2800" noProof="1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宋体" panose="02010600030101010101" pitchFamily="2" charset="-122"/>
              </a:rPr>
              <a:t>)</a:t>
            </a:r>
            <a:r>
              <a:rPr lang="zh-CN" altLang="en-US" sz="2800" noProof="1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宋体" panose="02010600030101010101" pitchFamily="2" charset="-122"/>
              </a:rPr>
              <a:t>，连线即可</a:t>
            </a:r>
            <a:r>
              <a:rPr lang="zh-CN" altLang="zh-CN" sz="2800" noProof="1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宋体" panose="02010600030101010101" pitchFamily="2" charset="-12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52140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</TotalTime>
  <Words>1656</Words>
  <Application>Microsoft Office PowerPoint</Application>
  <PresentationFormat>宽屏</PresentationFormat>
  <Paragraphs>263</Paragraphs>
  <Slides>22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4" baseType="lpstr">
      <vt:lpstr>思源黑体 CN Bold</vt:lpstr>
      <vt:lpstr>思源黑体 CN Heavy</vt:lpstr>
      <vt:lpstr>思源黑体 CN Light</vt:lpstr>
      <vt:lpstr>思源黑体 CN Regular</vt:lpstr>
      <vt:lpstr>思源宋体 CN Light</vt:lpstr>
      <vt:lpstr>站酷快乐体2016修订版</vt:lpstr>
      <vt:lpstr>Arial</vt:lpstr>
      <vt:lpstr>Calibri</vt:lpstr>
      <vt:lpstr>Cambria Math</vt:lpstr>
      <vt:lpstr>Times New Roman</vt:lpstr>
      <vt:lpstr>办公资源网：www.bangongziyuan.com</vt:lpstr>
      <vt:lpstr>位图图像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办公资源网</dc:creator>
  <dc:description>办公资源网：https://www.bangongziyuan.com/</dc:description>
  <cp:lastModifiedBy>天 下</cp:lastModifiedBy>
  <cp:revision>88</cp:revision>
  <dcterms:created xsi:type="dcterms:W3CDTF">2020-03-19T09:30:49Z</dcterms:created>
  <dcterms:modified xsi:type="dcterms:W3CDTF">2021-01-09T09:39:15Z</dcterms:modified>
</cp:coreProperties>
</file>