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tags/tag6.xml" ContentType="application/vnd.openxmlformats-officedocument.presentationml.tags+xml"/>
  <Override PartName="/ppt/notesSlides/notesSlide8.xml" ContentType="application/vnd.openxmlformats-officedocument.presentationml.notesSlide+xml"/>
  <Override PartName="/ppt/tags/tag7.xml" ContentType="application/vnd.openxmlformats-officedocument.presentationml.tags+xml"/>
  <Override PartName="/ppt/notesSlides/notesSlide9.xml" ContentType="application/vnd.openxmlformats-officedocument.presentationml.notesSlide+xml"/>
  <Override PartName="/ppt/tags/tag8.xml" ContentType="application/vnd.openxmlformats-officedocument.presentationml.tags+xml"/>
  <Override PartName="/ppt/notesSlides/notesSlide10.xml" ContentType="application/vnd.openxmlformats-officedocument.presentationml.notesSlide+xml"/>
  <Override PartName="/ppt/tags/tag9.xml" ContentType="application/vnd.openxmlformats-officedocument.presentationml.tags+xml"/>
  <Override PartName="/ppt/notesSlides/notesSlide11.xml" ContentType="application/vnd.openxmlformats-officedocument.presentationml.notesSlide+xml"/>
  <Override PartName="/ppt/tags/tag10.xml" ContentType="application/vnd.openxmlformats-officedocument.presentationml.tags+xml"/>
  <Override PartName="/ppt/notesSlides/notesSlide12.xml" ContentType="application/vnd.openxmlformats-officedocument.presentationml.notesSlide+xml"/>
  <Override PartName="/ppt/tags/tag11.xml" ContentType="application/vnd.openxmlformats-officedocument.presentationml.tags+xml"/>
  <Override PartName="/ppt/notesSlides/notesSlide13.xml" ContentType="application/vnd.openxmlformats-officedocument.presentationml.notesSlide+xml"/>
  <Override PartName="/ppt/tags/tag12.xml" ContentType="application/vnd.openxmlformats-officedocument.presentationml.tags+xml"/>
  <Override PartName="/ppt/notesSlides/notesSlide14.xml" ContentType="application/vnd.openxmlformats-officedocument.presentationml.notesSlide+xml"/>
  <Override PartName="/ppt/tags/tag13.xml" ContentType="application/vnd.openxmlformats-officedocument.presentationml.tags+xml"/>
  <Override PartName="/ppt/notesSlides/notesSlide15.xml" ContentType="application/vnd.openxmlformats-officedocument.presentationml.notesSlide+xml"/>
  <Override PartName="/ppt/tags/tag14.xml" ContentType="application/vnd.openxmlformats-officedocument.presentationml.tags+xml"/>
  <Override PartName="/ppt/notesSlides/notesSlide16.xml" ContentType="application/vnd.openxmlformats-officedocument.presentationml.notesSlide+xml"/>
  <Override PartName="/ppt/tags/tag15.xml" ContentType="application/vnd.openxmlformats-officedocument.presentationml.tags+xml"/>
  <Override PartName="/ppt/notesSlides/notesSlide17.xml" ContentType="application/vnd.openxmlformats-officedocument.presentationml.notesSlide+xml"/>
  <Override PartName="/ppt/tags/tag16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17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notesMasterIdLst>
    <p:notesMasterId r:id="rId23"/>
  </p:notesMasterIdLst>
  <p:sldIdLst>
    <p:sldId id="267" r:id="rId2"/>
    <p:sldId id="256" r:id="rId3"/>
    <p:sldId id="333" r:id="rId4"/>
    <p:sldId id="388" r:id="rId5"/>
    <p:sldId id="379" r:id="rId6"/>
    <p:sldId id="380" r:id="rId7"/>
    <p:sldId id="389" r:id="rId8"/>
    <p:sldId id="390" r:id="rId9"/>
    <p:sldId id="381" r:id="rId10"/>
    <p:sldId id="382" r:id="rId11"/>
    <p:sldId id="383" r:id="rId12"/>
    <p:sldId id="384" r:id="rId13"/>
    <p:sldId id="385" r:id="rId14"/>
    <p:sldId id="386" r:id="rId15"/>
    <p:sldId id="387" r:id="rId16"/>
    <p:sldId id="365" r:id="rId17"/>
    <p:sldId id="391" r:id="rId18"/>
    <p:sldId id="392" r:id="rId19"/>
    <p:sldId id="287" r:id="rId20"/>
    <p:sldId id="395" r:id="rId21"/>
    <p:sldId id="268" r:id="rId2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7E03"/>
    <a:srgbClr val="F6A5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3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6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21826ECB-CD8A-451E-A752-E13CFEB3E8A0}" type="datetimeFigureOut">
              <a:rPr lang="zh-CN" altLang="en-US" smtClean="0"/>
              <a:pPr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3E958DEE-7944-4EDF-B8DA-37181730E97F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74877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958DEE-7944-4EDF-B8DA-37181730E97F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08568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67234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958DEE-7944-4EDF-B8DA-37181730E97F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71691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958DEE-7944-4EDF-B8DA-37181730E97F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8933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4DF183B7-F6B8-461F-955C-6E6A8D81FE04}"/>
              </a:ext>
            </a:extLst>
          </p:cNvPr>
          <p:cNvSpPr/>
          <p:nvPr userDrawn="1"/>
        </p:nvSpPr>
        <p:spPr>
          <a:xfrm>
            <a:off x="682171" y="436675"/>
            <a:ext cx="464458" cy="464458"/>
          </a:xfrm>
          <a:prstGeom prst="rect">
            <a:avLst/>
          </a:prstGeom>
          <a:noFill/>
          <a:ln w="73025" cap="flat" cmpd="sng" algn="ctr">
            <a:solidFill>
              <a:srgbClr val="F07F09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思源黑体 CN Regular"/>
              <a:cs typeface="+mn-cs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B869CE64-9A66-4436-A939-F02F45EE010F}"/>
              </a:ext>
            </a:extLst>
          </p:cNvPr>
          <p:cNvSpPr/>
          <p:nvPr userDrawn="1"/>
        </p:nvSpPr>
        <p:spPr>
          <a:xfrm>
            <a:off x="449943" y="583066"/>
            <a:ext cx="464457" cy="464457"/>
          </a:xfrm>
          <a:prstGeom prst="rect">
            <a:avLst/>
          </a:prstGeom>
          <a:solidFill>
            <a:srgbClr val="F07F0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思源黑体 CN Regular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1827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377859-009F-4C3F-B368-7F1AE7C89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21481" y="1247775"/>
            <a:ext cx="3250519" cy="260985"/>
          </a:xfrm>
        </p:spPr>
        <p:txBody>
          <a:bodyPr anchor="ctr">
            <a:norm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2">
                    <a:lumMod val="40000"/>
                    <a:lumOff val="6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Short Description Here</a:t>
            </a:r>
            <a:endParaRPr lang="en-ID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39530E06-8634-434A-86C0-B16077EC0DF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21481" y="1335794"/>
            <a:ext cx="6130879" cy="1983105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buNone/>
              <a:defRPr sz="48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/>
              <a:t>Write Title Here </a:t>
            </a:r>
            <a:endParaRPr lang="en-ID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33DC73E3-52B7-4DD6-B796-32644D07CD3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800832" y="-429979"/>
            <a:ext cx="7497757" cy="7497756"/>
          </a:xfrm>
          <a:custGeom>
            <a:avLst/>
            <a:gdLst>
              <a:gd name="connsiteX0" fmla="*/ 3748879 w 7497757"/>
              <a:gd name="connsiteY0" fmla="*/ 0 h 7497756"/>
              <a:gd name="connsiteX1" fmla="*/ 4441308 w 7497757"/>
              <a:gd name="connsiteY1" fmla="*/ 286813 h 7497756"/>
              <a:gd name="connsiteX2" fmla="*/ 7210944 w 7497757"/>
              <a:gd name="connsiteY2" fmla="*/ 3056449 h 7497756"/>
              <a:gd name="connsiteX3" fmla="*/ 7210944 w 7497757"/>
              <a:gd name="connsiteY3" fmla="*/ 4441307 h 7497756"/>
              <a:gd name="connsiteX4" fmla="*/ 4441308 w 7497757"/>
              <a:gd name="connsiteY4" fmla="*/ 7210943 h 7497756"/>
              <a:gd name="connsiteX5" fmla="*/ 3056450 w 7497757"/>
              <a:gd name="connsiteY5" fmla="*/ 7210943 h 7497756"/>
              <a:gd name="connsiteX6" fmla="*/ 286814 w 7497757"/>
              <a:gd name="connsiteY6" fmla="*/ 4441307 h 7497756"/>
              <a:gd name="connsiteX7" fmla="*/ 286814 w 7497757"/>
              <a:gd name="connsiteY7" fmla="*/ 3056449 h 7497756"/>
              <a:gd name="connsiteX8" fmla="*/ 3056450 w 7497757"/>
              <a:gd name="connsiteY8" fmla="*/ 286813 h 7497756"/>
              <a:gd name="connsiteX9" fmla="*/ 3748879 w 7497757"/>
              <a:gd name="connsiteY9" fmla="*/ 0 h 7497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497757" h="7497756">
                <a:moveTo>
                  <a:pt x="3748879" y="0"/>
                </a:moveTo>
                <a:cubicBezTo>
                  <a:pt x="3999489" y="0"/>
                  <a:pt x="4250099" y="95604"/>
                  <a:pt x="4441308" y="286813"/>
                </a:cubicBezTo>
                <a:lnTo>
                  <a:pt x="7210944" y="3056449"/>
                </a:lnTo>
                <a:cubicBezTo>
                  <a:pt x="7593362" y="3438867"/>
                  <a:pt x="7593362" y="4058889"/>
                  <a:pt x="7210944" y="4441307"/>
                </a:cubicBezTo>
                <a:lnTo>
                  <a:pt x="4441308" y="7210943"/>
                </a:lnTo>
                <a:cubicBezTo>
                  <a:pt x="4058890" y="7593361"/>
                  <a:pt x="3438868" y="7593361"/>
                  <a:pt x="3056450" y="7210943"/>
                </a:cubicBezTo>
                <a:lnTo>
                  <a:pt x="286814" y="4441307"/>
                </a:lnTo>
                <a:cubicBezTo>
                  <a:pt x="-95604" y="4058889"/>
                  <a:pt x="-95604" y="3438867"/>
                  <a:pt x="286814" y="3056449"/>
                </a:cubicBezTo>
                <a:lnTo>
                  <a:pt x="3056450" y="286813"/>
                </a:lnTo>
                <a:cubicBezTo>
                  <a:pt x="3247659" y="95604"/>
                  <a:pt x="3498269" y="0"/>
                  <a:pt x="3748879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 sz="8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2528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办公资源网：https://www.bangongziyuan.com/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8191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D4C1B8-6D16-4015-A0E8-E4633BBC0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507BE7-B79B-4F9F-9C14-5E9B7935E3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FCC5D0-C112-4903-BB22-33DF07A652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04E04-441F-4771-B6EF-86C7565F3C45}" type="datetimeFigureOut">
              <a:rPr lang="en-ID" smtClean="0"/>
              <a:t>09/01/2021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E8D3A4-9B09-47C6-91F8-A02BF936DF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6AD10A-EAF6-42AC-B1BF-93C1B7A017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356F5-5040-45F3-9DFE-AA818FBF1AB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32901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2" r:id="rId2"/>
    <p:sldLayoutId id="2147483706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6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5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6.xml"/><Relationship Id="rId4" Type="http://schemas.openxmlformats.org/officeDocument/2006/relationships/image" Target="../media/image8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7.xml"/><Relationship Id="rId4" Type="http://schemas.openxmlformats.org/officeDocument/2006/relationships/slide" Target="slide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占位符 8">
            <a:extLst>
              <a:ext uri="{FF2B5EF4-FFF2-40B4-BE49-F238E27FC236}">
                <a16:creationId xmlns:a16="http://schemas.microsoft.com/office/drawing/2014/main" id="{3F051775-606A-425F-AC3E-21FDA51D218F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r="16667"/>
          <a:stretch>
            <a:fillRect/>
          </a:stretch>
        </p:blipFill>
        <p:spPr/>
      </p:pic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5D2C273-1A68-402D-94B6-2407B2DCEBD4}"/>
              </a:ext>
            </a:extLst>
          </p:cNvPr>
          <p:cNvSpPr/>
          <p:nvPr/>
        </p:nvSpPr>
        <p:spPr>
          <a:xfrm>
            <a:off x="0" y="2079661"/>
            <a:ext cx="1044761" cy="4291165"/>
          </a:xfrm>
          <a:custGeom>
            <a:avLst/>
            <a:gdLst>
              <a:gd name="connsiteX0" fmla="*/ 0 w 1379664"/>
              <a:gd name="connsiteY0" fmla="*/ 0 h 4291165"/>
              <a:gd name="connsiteX1" fmla="*/ 1962 w 1379664"/>
              <a:gd name="connsiteY1" fmla="*/ 1073 h 4291165"/>
              <a:gd name="connsiteX2" fmla="*/ 264297 w 1379664"/>
              <a:gd name="connsiteY2" fmla="*/ 327584 h 4291165"/>
              <a:gd name="connsiteX3" fmla="*/ 1328264 w 1379664"/>
              <a:gd name="connsiteY3" fmla="*/ 2988450 h 4291165"/>
              <a:gd name="connsiteX4" fmla="*/ 929027 w 1379664"/>
              <a:gd name="connsiteY4" fmla="*/ 3919686 h 4291165"/>
              <a:gd name="connsiteX5" fmla="*/ 0 w 1379664"/>
              <a:gd name="connsiteY5" fmla="*/ 4291165 h 4291165"/>
              <a:gd name="connsiteX6" fmla="*/ 0 w 1379664"/>
              <a:gd name="connsiteY6" fmla="*/ 0 h 4291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79664" h="4291165">
                <a:moveTo>
                  <a:pt x="0" y="0"/>
                </a:moveTo>
                <a:lnTo>
                  <a:pt x="1962" y="1073"/>
                </a:lnTo>
                <a:cubicBezTo>
                  <a:pt x="116144" y="78564"/>
                  <a:pt x="209207" y="189809"/>
                  <a:pt x="264297" y="327584"/>
                </a:cubicBezTo>
                <a:lnTo>
                  <a:pt x="1328264" y="2988450"/>
                </a:lnTo>
                <a:cubicBezTo>
                  <a:pt x="1475171" y="3355850"/>
                  <a:pt x="1296427" y="3772779"/>
                  <a:pt x="929027" y="3919686"/>
                </a:cubicBezTo>
                <a:lnTo>
                  <a:pt x="0" y="429116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30756885-7DE3-4D45-BF00-9B0F3D427FBA}"/>
              </a:ext>
            </a:extLst>
          </p:cNvPr>
          <p:cNvSpPr/>
          <p:nvPr/>
        </p:nvSpPr>
        <p:spPr>
          <a:xfrm>
            <a:off x="7842821" y="4823790"/>
            <a:ext cx="1142950" cy="1142950"/>
          </a:xfrm>
          <a:prstGeom prst="ellipse">
            <a:avLst/>
          </a:prstGeom>
          <a:solidFill>
            <a:schemeClr val="accent1">
              <a:alpha val="44000"/>
            </a:schemeClr>
          </a:solidFill>
          <a:ln>
            <a:noFill/>
          </a:ln>
          <a:effectLst>
            <a:outerShdw blurRad="393700" dist="50800" dir="5400000" algn="ctr" rotWithShape="0">
              <a:srgbClr val="000000">
                <a:alpha val="2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AE5CC915-F465-4FFB-9054-214123249F7A}"/>
              </a:ext>
            </a:extLst>
          </p:cNvPr>
          <p:cNvSpPr/>
          <p:nvPr/>
        </p:nvSpPr>
        <p:spPr>
          <a:xfrm>
            <a:off x="7977457" y="4958427"/>
            <a:ext cx="873680" cy="873678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393700" dist="50800" dir="5400000" algn="ctr" rotWithShape="0">
              <a:srgbClr val="000000">
                <a:alpha val="2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FD0C2EAB-2FFF-4C7C-BF88-79243D09CDE1}"/>
              </a:ext>
            </a:extLst>
          </p:cNvPr>
          <p:cNvGrpSpPr/>
          <p:nvPr/>
        </p:nvGrpSpPr>
        <p:grpSpPr>
          <a:xfrm>
            <a:off x="8214985" y="5238151"/>
            <a:ext cx="398621" cy="285750"/>
            <a:chOff x="9623325" y="554589"/>
            <a:chExt cx="398621" cy="285750"/>
          </a:xfrm>
          <a:solidFill>
            <a:schemeClr val="bg2"/>
          </a:solidFill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21C3D933-D9B9-4C82-891D-19487469BD79}"/>
                </a:ext>
              </a:extLst>
            </p:cNvPr>
            <p:cNvSpPr/>
            <p:nvPr/>
          </p:nvSpPr>
          <p:spPr>
            <a:xfrm>
              <a:off x="9737625" y="761285"/>
              <a:ext cx="171450" cy="57150"/>
            </a:xfrm>
            <a:custGeom>
              <a:avLst/>
              <a:gdLst>
                <a:gd name="connsiteX0" fmla="*/ 163354 w 171450"/>
                <a:gd name="connsiteY0" fmla="*/ 37147 h 57150"/>
                <a:gd name="connsiteX1" fmla="*/ 151924 w 171450"/>
                <a:gd name="connsiteY1" fmla="*/ 10001 h 57150"/>
                <a:gd name="connsiteX2" fmla="*/ 149066 w 171450"/>
                <a:gd name="connsiteY2" fmla="*/ 7144 h 57150"/>
                <a:gd name="connsiteX3" fmla="*/ 10001 w 171450"/>
                <a:gd name="connsiteY3" fmla="*/ 0 h 57150"/>
                <a:gd name="connsiteX4" fmla="*/ 8572 w 171450"/>
                <a:gd name="connsiteY4" fmla="*/ 953 h 57150"/>
                <a:gd name="connsiteX5" fmla="*/ 0 w 171450"/>
                <a:gd name="connsiteY5" fmla="*/ 17621 h 57150"/>
                <a:gd name="connsiteX6" fmla="*/ 0 w 171450"/>
                <a:gd name="connsiteY6" fmla="*/ 60484 h 57150"/>
                <a:gd name="connsiteX7" fmla="*/ 171450 w 171450"/>
                <a:gd name="connsiteY7" fmla="*/ 60484 h 57150"/>
                <a:gd name="connsiteX8" fmla="*/ 171450 w 171450"/>
                <a:gd name="connsiteY8" fmla="*/ 45244 h 57150"/>
                <a:gd name="connsiteX9" fmla="*/ 163354 w 171450"/>
                <a:gd name="connsiteY9" fmla="*/ 37147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1450" h="57150">
                  <a:moveTo>
                    <a:pt x="163354" y="37147"/>
                  </a:moveTo>
                  <a:cubicBezTo>
                    <a:pt x="156210" y="30004"/>
                    <a:pt x="151924" y="20003"/>
                    <a:pt x="151924" y="10001"/>
                  </a:cubicBezTo>
                  <a:lnTo>
                    <a:pt x="149066" y="7144"/>
                  </a:lnTo>
                  <a:cubicBezTo>
                    <a:pt x="105728" y="33814"/>
                    <a:pt x="50482" y="30956"/>
                    <a:pt x="10001" y="0"/>
                  </a:cubicBezTo>
                  <a:lnTo>
                    <a:pt x="8572" y="953"/>
                  </a:lnTo>
                  <a:cubicBezTo>
                    <a:pt x="3334" y="4763"/>
                    <a:pt x="0" y="10954"/>
                    <a:pt x="0" y="17621"/>
                  </a:cubicBezTo>
                  <a:lnTo>
                    <a:pt x="0" y="60484"/>
                  </a:lnTo>
                  <a:lnTo>
                    <a:pt x="171450" y="60484"/>
                  </a:lnTo>
                  <a:lnTo>
                    <a:pt x="171450" y="45244"/>
                  </a:lnTo>
                  <a:lnTo>
                    <a:pt x="163354" y="37147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9256DA14-0404-437B-854A-CCF05120DB7C}"/>
                </a:ext>
              </a:extLst>
            </p:cNvPr>
            <p:cNvSpPr/>
            <p:nvPr/>
          </p:nvSpPr>
          <p:spPr>
            <a:xfrm>
              <a:off x="9912409" y="572121"/>
              <a:ext cx="66675" cy="80963"/>
            </a:xfrm>
            <a:custGeom>
              <a:avLst/>
              <a:gdLst>
                <a:gd name="connsiteX0" fmla="*/ 32385 w 66675"/>
                <a:gd name="connsiteY0" fmla="*/ 85342 h 80962"/>
                <a:gd name="connsiteX1" fmla="*/ 67628 w 66675"/>
                <a:gd name="connsiteY1" fmla="*/ 35812 h 80962"/>
                <a:gd name="connsiteX2" fmla="*/ 18098 w 66675"/>
                <a:gd name="connsiteY2" fmla="*/ 569 h 80962"/>
                <a:gd name="connsiteX3" fmla="*/ 0 w 66675"/>
                <a:gd name="connsiteY3" fmla="*/ 8189 h 80962"/>
                <a:gd name="connsiteX4" fmla="*/ 32385 w 66675"/>
                <a:gd name="connsiteY4" fmla="*/ 85342 h 80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675" h="80962">
                  <a:moveTo>
                    <a:pt x="32385" y="85342"/>
                  </a:moveTo>
                  <a:cubicBezTo>
                    <a:pt x="55721" y="81532"/>
                    <a:pt x="71438" y="59148"/>
                    <a:pt x="67628" y="35812"/>
                  </a:cubicBezTo>
                  <a:cubicBezTo>
                    <a:pt x="63818" y="12475"/>
                    <a:pt x="41434" y="-3241"/>
                    <a:pt x="18098" y="569"/>
                  </a:cubicBezTo>
                  <a:cubicBezTo>
                    <a:pt x="11430" y="1522"/>
                    <a:pt x="5239" y="4379"/>
                    <a:pt x="0" y="8189"/>
                  </a:cubicBezTo>
                  <a:cubicBezTo>
                    <a:pt x="19526" y="29144"/>
                    <a:pt x="30956" y="56290"/>
                    <a:pt x="32385" y="85342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B708A52-46DD-4A30-9D20-FB776B4E7B39}"/>
                </a:ext>
              </a:extLst>
            </p:cNvPr>
            <p:cNvSpPr/>
            <p:nvPr/>
          </p:nvSpPr>
          <p:spPr>
            <a:xfrm>
              <a:off x="9926696" y="669845"/>
              <a:ext cx="95250" cy="80963"/>
            </a:xfrm>
            <a:custGeom>
              <a:avLst/>
              <a:gdLst>
                <a:gd name="connsiteX0" fmla="*/ 88106 w 95250"/>
                <a:gd name="connsiteY0" fmla="*/ 25241 h 80962"/>
                <a:gd name="connsiteX1" fmla="*/ 46196 w 95250"/>
                <a:gd name="connsiteY1" fmla="*/ 5239 h 80962"/>
                <a:gd name="connsiteX2" fmla="*/ 18098 w 95250"/>
                <a:gd name="connsiteY2" fmla="*/ 0 h 80962"/>
                <a:gd name="connsiteX3" fmla="*/ 0 w 95250"/>
                <a:gd name="connsiteY3" fmla="*/ 58103 h 80962"/>
                <a:gd name="connsiteX4" fmla="*/ 2858 w 95250"/>
                <a:gd name="connsiteY4" fmla="*/ 60960 h 80962"/>
                <a:gd name="connsiteX5" fmla="*/ 30004 w 95250"/>
                <a:gd name="connsiteY5" fmla="*/ 72390 h 80962"/>
                <a:gd name="connsiteX6" fmla="*/ 42863 w 95250"/>
                <a:gd name="connsiteY6" fmla="*/ 85249 h 80962"/>
                <a:gd name="connsiteX7" fmla="*/ 96679 w 95250"/>
                <a:gd name="connsiteY7" fmla="*/ 85249 h 80962"/>
                <a:gd name="connsiteX8" fmla="*/ 96679 w 95250"/>
                <a:gd name="connsiteY8" fmla="*/ 42386 h 80962"/>
                <a:gd name="connsiteX9" fmla="*/ 88106 w 95250"/>
                <a:gd name="connsiteY9" fmla="*/ 25241 h 80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5250" h="80962">
                  <a:moveTo>
                    <a:pt x="88106" y="25241"/>
                  </a:moveTo>
                  <a:cubicBezTo>
                    <a:pt x="75724" y="15716"/>
                    <a:pt x="61436" y="8573"/>
                    <a:pt x="46196" y="5239"/>
                  </a:cubicBezTo>
                  <a:cubicBezTo>
                    <a:pt x="37148" y="2381"/>
                    <a:pt x="27623" y="953"/>
                    <a:pt x="18098" y="0"/>
                  </a:cubicBezTo>
                  <a:cubicBezTo>
                    <a:pt x="17145" y="20479"/>
                    <a:pt x="10954" y="40481"/>
                    <a:pt x="0" y="58103"/>
                  </a:cubicBezTo>
                  <a:lnTo>
                    <a:pt x="2858" y="60960"/>
                  </a:lnTo>
                  <a:cubicBezTo>
                    <a:pt x="12859" y="60960"/>
                    <a:pt x="22860" y="65246"/>
                    <a:pt x="30004" y="72390"/>
                  </a:cubicBezTo>
                  <a:lnTo>
                    <a:pt x="42863" y="85249"/>
                  </a:lnTo>
                  <a:lnTo>
                    <a:pt x="96679" y="85249"/>
                  </a:lnTo>
                  <a:lnTo>
                    <a:pt x="96679" y="42386"/>
                  </a:lnTo>
                  <a:cubicBezTo>
                    <a:pt x="96679" y="35719"/>
                    <a:pt x="93821" y="29051"/>
                    <a:pt x="88106" y="25241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EDF64228-92EE-4F43-981F-88A64E7017AD}"/>
                </a:ext>
              </a:extLst>
            </p:cNvPr>
            <p:cNvSpPr/>
            <p:nvPr/>
          </p:nvSpPr>
          <p:spPr>
            <a:xfrm>
              <a:off x="9713336" y="554589"/>
              <a:ext cx="285750" cy="285750"/>
            </a:xfrm>
            <a:custGeom>
              <a:avLst/>
              <a:gdLst>
                <a:gd name="connsiteX0" fmla="*/ 278606 w 285750"/>
                <a:gd name="connsiteY0" fmla="*/ 242891 h 285750"/>
                <a:gd name="connsiteX1" fmla="*/ 233839 w 285750"/>
                <a:gd name="connsiteY1" fmla="*/ 197647 h 285750"/>
                <a:gd name="connsiteX2" fmla="*/ 210979 w 285750"/>
                <a:gd name="connsiteY2" fmla="*/ 190980 h 285750"/>
                <a:gd name="connsiteX3" fmla="*/ 194786 w 285750"/>
                <a:gd name="connsiteY3" fmla="*/ 175263 h 285750"/>
                <a:gd name="connsiteX4" fmla="*/ 217170 w 285750"/>
                <a:gd name="connsiteY4" fmla="*/ 109541 h 285750"/>
                <a:gd name="connsiteX5" fmla="*/ 108585 w 285750"/>
                <a:gd name="connsiteY5" fmla="*/ 3 h 285750"/>
                <a:gd name="connsiteX6" fmla="*/ 0 w 285750"/>
                <a:gd name="connsiteY6" fmla="*/ 108112 h 285750"/>
                <a:gd name="connsiteX7" fmla="*/ 108585 w 285750"/>
                <a:gd name="connsiteY7" fmla="*/ 217650 h 285750"/>
                <a:gd name="connsiteX8" fmla="*/ 175260 w 285750"/>
                <a:gd name="connsiteY8" fmla="*/ 195266 h 285750"/>
                <a:gd name="connsiteX9" fmla="*/ 191453 w 285750"/>
                <a:gd name="connsiteY9" fmla="*/ 210982 h 285750"/>
                <a:gd name="connsiteX10" fmla="*/ 198120 w 285750"/>
                <a:gd name="connsiteY10" fmla="*/ 233842 h 285750"/>
                <a:gd name="connsiteX11" fmla="*/ 243364 w 285750"/>
                <a:gd name="connsiteY11" fmla="*/ 279086 h 285750"/>
                <a:gd name="connsiteX12" fmla="*/ 279083 w 285750"/>
                <a:gd name="connsiteY12" fmla="*/ 280038 h 285750"/>
                <a:gd name="connsiteX13" fmla="*/ 280035 w 285750"/>
                <a:gd name="connsiteY13" fmla="*/ 244320 h 285750"/>
                <a:gd name="connsiteX14" fmla="*/ 278606 w 285750"/>
                <a:gd name="connsiteY14" fmla="*/ 242891 h 285750"/>
                <a:gd name="connsiteX15" fmla="*/ 278606 w 285750"/>
                <a:gd name="connsiteY15" fmla="*/ 242891 h 285750"/>
                <a:gd name="connsiteX16" fmla="*/ 109061 w 285750"/>
                <a:gd name="connsiteY16" fmla="*/ 22387 h 285750"/>
                <a:gd name="connsiteX17" fmla="*/ 195739 w 285750"/>
                <a:gd name="connsiteY17" fmla="*/ 109065 h 285750"/>
                <a:gd name="connsiteX18" fmla="*/ 175260 w 285750"/>
                <a:gd name="connsiteY18" fmla="*/ 164786 h 285750"/>
                <a:gd name="connsiteX19" fmla="*/ 147638 w 285750"/>
                <a:gd name="connsiteY19" fmla="*/ 154785 h 285750"/>
                <a:gd name="connsiteX20" fmla="*/ 108109 w 285750"/>
                <a:gd name="connsiteY20" fmla="*/ 148593 h 285750"/>
                <a:gd name="connsiteX21" fmla="*/ 68580 w 285750"/>
                <a:gd name="connsiteY21" fmla="*/ 154785 h 285750"/>
                <a:gd name="connsiteX22" fmla="*/ 42863 w 285750"/>
                <a:gd name="connsiteY22" fmla="*/ 165262 h 285750"/>
                <a:gd name="connsiteX23" fmla="*/ 52388 w 285750"/>
                <a:gd name="connsiteY23" fmla="*/ 43342 h 285750"/>
                <a:gd name="connsiteX24" fmla="*/ 109061 w 285750"/>
                <a:gd name="connsiteY24" fmla="*/ 22387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85750" h="285750">
                  <a:moveTo>
                    <a:pt x="278606" y="242891"/>
                  </a:moveTo>
                  <a:lnTo>
                    <a:pt x="233839" y="197647"/>
                  </a:lnTo>
                  <a:cubicBezTo>
                    <a:pt x="227647" y="191932"/>
                    <a:pt x="219551" y="189075"/>
                    <a:pt x="210979" y="190980"/>
                  </a:cubicBezTo>
                  <a:lnTo>
                    <a:pt x="194786" y="175263"/>
                  </a:lnTo>
                  <a:cubicBezTo>
                    <a:pt x="209550" y="156213"/>
                    <a:pt x="217170" y="133353"/>
                    <a:pt x="217170" y="109541"/>
                  </a:cubicBezTo>
                  <a:cubicBezTo>
                    <a:pt x="217646" y="49533"/>
                    <a:pt x="169069" y="480"/>
                    <a:pt x="108585" y="3"/>
                  </a:cubicBezTo>
                  <a:cubicBezTo>
                    <a:pt x="48101" y="-473"/>
                    <a:pt x="0" y="48105"/>
                    <a:pt x="0" y="108112"/>
                  </a:cubicBezTo>
                  <a:cubicBezTo>
                    <a:pt x="0" y="168120"/>
                    <a:pt x="48101" y="217173"/>
                    <a:pt x="108585" y="217650"/>
                  </a:cubicBezTo>
                  <a:cubicBezTo>
                    <a:pt x="132398" y="217650"/>
                    <a:pt x="155734" y="210030"/>
                    <a:pt x="175260" y="195266"/>
                  </a:cubicBezTo>
                  <a:lnTo>
                    <a:pt x="191453" y="210982"/>
                  </a:lnTo>
                  <a:cubicBezTo>
                    <a:pt x="190024" y="219078"/>
                    <a:pt x="192405" y="227651"/>
                    <a:pt x="198120" y="233842"/>
                  </a:cubicBezTo>
                  <a:lnTo>
                    <a:pt x="243364" y="279086"/>
                  </a:lnTo>
                  <a:cubicBezTo>
                    <a:pt x="252889" y="289087"/>
                    <a:pt x="269081" y="289563"/>
                    <a:pt x="279083" y="280038"/>
                  </a:cubicBezTo>
                  <a:cubicBezTo>
                    <a:pt x="289084" y="270513"/>
                    <a:pt x="289560" y="254321"/>
                    <a:pt x="280035" y="244320"/>
                  </a:cubicBezTo>
                  <a:cubicBezTo>
                    <a:pt x="279559" y="243843"/>
                    <a:pt x="279083" y="243367"/>
                    <a:pt x="278606" y="242891"/>
                  </a:cubicBezTo>
                  <a:lnTo>
                    <a:pt x="278606" y="242891"/>
                  </a:lnTo>
                  <a:close/>
                  <a:moveTo>
                    <a:pt x="109061" y="22387"/>
                  </a:moveTo>
                  <a:cubicBezTo>
                    <a:pt x="157163" y="22387"/>
                    <a:pt x="195739" y="60963"/>
                    <a:pt x="195739" y="109065"/>
                  </a:cubicBezTo>
                  <a:cubicBezTo>
                    <a:pt x="195739" y="129543"/>
                    <a:pt x="188595" y="149546"/>
                    <a:pt x="175260" y="164786"/>
                  </a:cubicBezTo>
                  <a:cubicBezTo>
                    <a:pt x="166211" y="160500"/>
                    <a:pt x="157163" y="157166"/>
                    <a:pt x="147638" y="154785"/>
                  </a:cubicBezTo>
                  <a:cubicBezTo>
                    <a:pt x="134779" y="150975"/>
                    <a:pt x="121444" y="148593"/>
                    <a:pt x="108109" y="148593"/>
                  </a:cubicBezTo>
                  <a:cubicBezTo>
                    <a:pt x="94774" y="148593"/>
                    <a:pt x="81439" y="150975"/>
                    <a:pt x="68580" y="154785"/>
                  </a:cubicBezTo>
                  <a:cubicBezTo>
                    <a:pt x="59531" y="157166"/>
                    <a:pt x="50959" y="160500"/>
                    <a:pt x="42863" y="165262"/>
                  </a:cubicBezTo>
                  <a:cubicBezTo>
                    <a:pt x="11906" y="129067"/>
                    <a:pt x="16192" y="74298"/>
                    <a:pt x="52388" y="43342"/>
                  </a:cubicBezTo>
                  <a:cubicBezTo>
                    <a:pt x="68104" y="29531"/>
                    <a:pt x="88106" y="22387"/>
                    <a:pt x="109061" y="22387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CA252EE8-0577-40E1-809B-F60DAC06A0EC}"/>
                </a:ext>
              </a:extLst>
            </p:cNvPr>
            <p:cNvSpPr/>
            <p:nvPr/>
          </p:nvSpPr>
          <p:spPr>
            <a:xfrm>
              <a:off x="9773344" y="596503"/>
              <a:ext cx="95250" cy="95250"/>
            </a:xfrm>
            <a:custGeom>
              <a:avLst/>
              <a:gdLst>
                <a:gd name="connsiteX0" fmla="*/ 96203 w 95250"/>
                <a:gd name="connsiteY0" fmla="*/ 48101 h 95250"/>
                <a:gd name="connsiteX1" fmla="*/ 48101 w 95250"/>
                <a:gd name="connsiteY1" fmla="*/ 96202 h 95250"/>
                <a:gd name="connsiteX2" fmla="*/ 0 w 95250"/>
                <a:gd name="connsiteY2" fmla="*/ 48101 h 95250"/>
                <a:gd name="connsiteX3" fmla="*/ 48101 w 95250"/>
                <a:gd name="connsiteY3" fmla="*/ 0 h 95250"/>
                <a:gd name="connsiteX4" fmla="*/ 96203 w 95250"/>
                <a:gd name="connsiteY4" fmla="*/ 48101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50" h="95250">
                  <a:moveTo>
                    <a:pt x="96203" y="48101"/>
                  </a:moveTo>
                  <a:cubicBezTo>
                    <a:pt x="96203" y="74667"/>
                    <a:pt x="74667" y="96202"/>
                    <a:pt x="48101" y="96202"/>
                  </a:cubicBezTo>
                  <a:cubicBezTo>
                    <a:pt x="21536" y="96202"/>
                    <a:pt x="0" y="74667"/>
                    <a:pt x="0" y="48101"/>
                  </a:cubicBezTo>
                  <a:cubicBezTo>
                    <a:pt x="0" y="21536"/>
                    <a:pt x="21536" y="0"/>
                    <a:pt x="48101" y="0"/>
                  </a:cubicBezTo>
                  <a:cubicBezTo>
                    <a:pt x="74667" y="0"/>
                    <a:pt x="96203" y="21536"/>
                    <a:pt x="96203" y="48101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26C37888-F45D-4B86-9631-46FA2BAFF779}"/>
                </a:ext>
              </a:extLst>
            </p:cNvPr>
            <p:cNvSpPr/>
            <p:nvPr/>
          </p:nvSpPr>
          <p:spPr>
            <a:xfrm>
              <a:off x="9623325" y="669845"/>
              <a:ext cx="109538" cy="80963"/>
            </a:xfrm>
            <a:custGeom>
              <a:avLst/>
              <a:gdLst>
                <a:gd name="connsiteX0" fmla="*/ 76200 w 109537"/>
                <a:gd name="connsiteY0" fmla="*/ 0 h 80962"/>
                <a:gd name="connsiteX1" fmla="*/ 50483 w 109537"/>
                <a:gd name="connsiteY1" fmla="*/ 5239 h 80962"/>
                <a:gd name="connsiteX2" fmla="*/ 8573 w 109537"/>
                <a:gd name="connsiteY2" fmla="*/ 25241 h 80962"/>
                <a:gd name="connsiteX3" fmla="*/ 0 w 109537"/>
                <a:gd name="connsiteY3" fmla="*/ 42386 h 80962"/>
                <a:gd name="connsiteX4" fmla="*/ 0 w 109537"/>
                <a:gd name="connsiteY4" fmla="*/ 85249 h 80962"/>
                <a:gd name="connsiteX5" fmla="*/ 102870 w 109537"/>
                <a:gd name="connsiteY5" fmla="*/ 85249 h 80962"/>
                <a:gd name="connsiteX6" fmla="*/ 110014 w 109537"/>
                <a:gd name="connsiteY6" fmla="*/ 78105 h 80962"/>
                <a:gd name="connsiteX7" fmla="*/ 76200 w 109537"/>
                <a:gd name="connsiteY7" fmla="*/ 0 h 80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537" h="80962">
                  <a:moveTo>
                    <a:pt x="76200" y="0"/>
                  </a:moveTo>
                  <a:cubicBezTo>
                    <a:pt x="67628" y="953"/>
                    <a:pt x="59055" y="2381"/>
                    <a:pt x="50483" y="5239"/>
                  </a:cubicBezTo>
                  <a:cubicBezTo>
                    <a:pt x="35719" y="9525"/>
                    <a:pt x="21431" y="16669"/>
                    <a:pt x="8573" y="25241"/>
                  </a:cubicBezTo>
                  <a:cubicBezTo>
                    <a:pt x="2857" y="29051"/>
                    <a:pt x="0" y="35719"/>
                    <a:pt x="0" y="42386"/>
                  </a:cubicBezTo>
                  <a:lnTo>
                    <a:pt x="0" y="85249"/>
                  </a:lnTo>
                  <a:lnTo>
                    <a:pt x="102870" y="85249"/>
                  </a:lnTo>
                  <a:cubicBezTo>
                    <a:pt x="104775" y="82391"/>
                    <a:pt x="107156" y="80010"/>
                    <a:pt x="110014" y="78105"/>
                  </a:cubicBezTo>
                  <a:cubicBezTo>
                    <a:pt x="89535" y="56674"/>
                    <a:pt x="77629" y="29051"/>
                    <a:pt x="76200" y="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53F34D0C-AB1F-437A-83B3-805574FFA60A}"/>
                </a:ext>
              </a:extLst>
            </p:cNvPr>
            <p:cNvSpPr/>
            <p:nvPr/>
          </p:nvSpPr>
          <p:spPr>
            <a:xfrm>
              <a:off x="9665964" y="571991"/>
              <a:ext cx="66675" cy="80963"/>
            </a:xfrm>
            <a:custGeom>
              <a:avLst/>
              <a:gdLst>
                <a:gd name="connsiteX0" fmla="*/ 33561 w 66675"/>
                <a:gd name="connsiteY0" fmla="*/ 84996 h 80962"/>
                <a:gd name="connsiteX1" fmla="*/ 66898 w 66675"/>
                <a:gd name="connsiteY1" fmla="*/ 7367 h 80962"/>
                <a:gd name="connsiteX2" fmla="*/ 7367 w 66675"/>
                <a:gd name="connsiteY2" fmla="*/ 19273 h 80962"/>
                <a:gd name="connsiteX3" fmla="*/ 19273 w 66675"/>
                <a:gd name="connsiteY3" fmla="*/ 78805 h 80962"/>
                <a:gd name="connsiteX4" fmla="*/ 33561 w 66675"/>
                <a:gd name="connsiteY4" fmla="*/ 84996 h 80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675" h="80962">
                  <a:moveTo>
                    <a:pt x="33561" y="84996"/>
                  </a:moveTo>
                  <a:cubicBezTo>
                    <a:pt x="34990" y="55945"/>
                    <a:pt x="46896" y="28798"/>
                    <a:pt x="66898" y="7367"/>
                  </a:cubicBezTo>
                  <a:cubicBezTo>
                    <a:pt x="47372" y="-5968"/>
                    <a:pt x="20702" y="-729"/>
                    <a:pt x="7367" y="19273"/>
                  </a:cubicBezTo>
                  <a:cubicBezTo>
                    <a:pt x="-5968" y="39276"/>
                    <a:pt x="-729" y="65470"/>
                    <a:pt x="19273" y="78805"/>
                  </a:cubicBezTo>
                  <a:cubicBezTo>
                    <a:pt x="23560" y="81662"/>
                    <a:pt x="28322" y="83567"/>
                    <a:pt x="33561" y="84996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50" name="Freeform 6">
            <a:extLst>
              <a:ext uri="{FF2B5EF4-FFF2-40B4-BE49-F238E27FC236}">
                <a16:creationId xmlns:a16="http://schemas.microsoft.com/office/drawing/2014/main" id="{9ACFC16E-6FB0-4389-810D-52F9923435F3}"/>
              </a:ext>
            </a:extLst>
          </p:cNvPr>
          <p:cNvSpPr>
            <a:spLocks/>
          </p:cNvSpPr>
          <p:nvPr/>
        </p:nvSpPr>
        <p:spPr bwMode="auto">
          <a:xfrm rot="10800000">
            <a:off x="574484" y="676088"/>
            <a:ext cx="355969" cy="355557"/>
          </a:xfrm>
          <a:custGeom>
            <a:avLst/>
            <a:gdLst>
              <a:gd name="T0" fmla="*/ 161 w 455"/>
              <a:gd name="T1" fmla="*/ 417 h 454"/>
              <a:gd name="T2" fmla="*/ 295 w 455"/>
              <a:gd name="T3" fmla="*/ 417 h 454"/>
              <a:gd name="T4" fmla="*/ 418 w 455"/>
              <a:gd name="T5" fmla="*/ 294 h 454"/>
              <a:gd name="T6" fmla="*/ 418 w 455"/>
              <a:gd name="T7" fmla="*/ 160 h 454"/>
              <a:gd name="T8" fmla="*/ 295 w 455"/>
              <a:gd name="T9" fmla="*/ 37 h 454"/>
              <a:gd name="T10" fmla="*/ 161 w 455"/>
              <a:gd name="T11" fmla="*/ 37 h 454"/>
              <a:gd name="T12" fmla="*/ 37 w 455"/>
              <a:gd name="T13" fmla="*/ 160 h 454"/>
              <a:gd name="T14" fmla="*/ 37 w 455"/>
              <a:gd name="T15" fmla="*/ 294 h 454"/>
              <a:gd name="T16" fmla="*/ 161 w 455"/>
              <a:gd name="T17" fmla="*/ 417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55" h="454">
                <a:moveTo>
                  <a:pt x="161" y="417"/>
                </a:moveTo>
                <a:cubicBezTo>
                  <a:pt x="198" y="454"/>
                  <a:pt x="258" y="454"/>
                  <a:pt x="295" y="417"/>
                </a:cubicBezTo>
                <a:cubicBezTo>
                  <a:pt x="418" y="294"/>
                  <a:pt x="418" y="294"/>
                  <a:pt x="418" y="294"/>
                </a:cubicBezTo>
                <a:cubicBezTo>
                  <a:pt x="455" y="257"/>
                  <a:pt x="455" y="197"/>
                  <a:pt x="418" y="160"/>
                </a:cubicBezTo>
                <a:cubicBezTo>
                  <a:pt x="295" y="37"/>
                  <a:pt x="295" y="37"/>
                  <a:pt x="295" y="37"/>
                </a:cubicBezTo>
                <a:cubicBezTo>
                  <a:pt x="258" y="0"/>
                  <a:pt x="198" y="0"/>
                  <a:pt x="161" y="37"/>
                </a:cubicBezTo>
                <a:cubicBezTo>
                  <a:pt x="37" y="160"/>
                  <a:pt x="37" y="160"/>
                  <a:pt x="37" y="160"/>
                </a:cubicBezTo>
                <a:cubicBezTo>
                  <a:pt x="0" y="197"/>
                  <a:pt x="0" y="257"/>
                  <a:pt x="37" y="294"/>
                </a:cubicBezTo>
                <a:lnTo>
                  <a:pt x="161" y="41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3F3F3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1" name="Freeform 7">
            <a:extLst>
              <a:ext uri="{FF2B5EF4-FFF2-40B4-BE49-F238E27FC236}">
                <a16:creationId xmlns:a16="http://schemas.microsoft.com/office/drawing/2014/main" id="{5345A1EC-B4DE-4D0D-8B37-57D6187266B7}"/>
              </a:ext>
            </a:extLst>
          </p:cNvPr>
          <p:cNvSpPr>
            <a:spLocks/>
          </p:cNvSpPr>
          <p:nvPr/>
        </p:nvSpPr>
        <p:spPr bwMode="auto">
          <a:xfrm rot="10800000">
            <a:off x="0" y="0"/>
            <a:ext cx="1148970" cy="954732"/>
          </a:xfrm>
          <a:custGeom>
            <a:avLst/>
            <a:gdLst>
              <a:gd name="T0" fmla="*/ 707 w 737"/>
              <a:gd name="T1" fmla="*/ 71 h 612"/>
              <a:gd name="T2" fmla="*/ 450 w 737"/>
              <a:gd name="T3" fmla="*/ 71 h 612"/>
              <a:gd name="T4" fmla="*/ 169 w 737"/>
              <a:gd name="T5" fmla="*/ 352 h 612"/>
              <a:gd name="T6" fmla="*/ 57 w 737"/>
              <a:gd name="T7" fmla="*/ 463 h 612"/>
              <a:gd name="T8" fmla="*/ 5 w 737"/>
              <a:gd name="T9" fmla="*/ 612 h 612"/>
              <a:gd name="T10" fmla="*/ 354 w 737"/>
              <a:gd name="T11" fmla="*/ 612 h 612"/>
              <a:gd name="T12" fmla="*/ 737 w 737"/>
              <a:gd name="T13" fmla="*/ 612 h 612"/>
              <a:gd name="T14" fmla="*/ 737 w 737"/>
              <a:gd name="T15" fmla="*/ 101 h 612"/>
              <a:gd name="T16" fmla="*/ 707 w 737"/>
              <a:gd name="T17" fmla="*/ 71 h 6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37" h="612">
                <a:moveTo>
                  <a:pt x="707" y="71"/>
                </a:moveTo>
                <a:cubicBezTo>
                  <a:pt x="636" y="0"/>
                  <a:pt x="521" y="0"/>
                  <a:pt x="450" y="71"/>
                </a:cubicBezTo>
                <a:cubicBezTo>
                  <a:pt x="169" y="352"/>
                  <a:pt x="169" y="352"/>
                  <a:pt x="169" y="352"/>
                </a:cubicBezTo>
                <a:cubicBezTo>
                  <a:pt x="57" y="463"/>
                  <a:pt x="57" y="463"/>
                  <a:pt x="57" y="463"/>
                </a:cubicBezTo>
                <a:cubicBezTo>
                  <a:pt x="17" y="504"/>
                  <a:pt x="0" y="559"/>
                  <a:pt x="5" y="612"/>
                </a:cubicBezTo>
                <a:cubicBezTo>
                  <a:pt x="354" y="612"/>
                  <a:pt x="354" y="612"/>
                  <a:pt x="354" y="612"/>
                </a:cubicBezTo>
                <a:cubicBezTo>
                  <a:pt x="737" y="612"/>
                  <a:pt x="737" y="612"/>
                  <a:pt x="737" y="612"/>
                </a:cubicBezTo>
                <a:cubicBezTo>
                  <a:pt x="737" y="101"/>
                  <a:pt x="737" y="101"/>
                  <a:pt x="737" y="101"/>
                </a:cubicBezTo>
                <a:lnTo>
                  <a:pt x="707" y="7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393700" dist="50800" dir="5400000" algn="ctr" rotWithShape="0">
              <a:srgbClr val="000000">
                <a:alpha val="25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3F3F3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2" name="Freeform 5">
            <a:extLst>
              <a:ext uri="{FF2B5EF4-FFF2-40B4-BE49-F238E27FC236}">
                <a16:creationId xmlns:a16="http://schemas.microsoft.com/office/drawing/2014/main" id="{FF6E2E69-93C0-496D-9C5A-57DF4E32D6FA}"/>
              </a:ext>
            </a:extLst>
          </p:cNvPr>
          <p:cNvSpPr>
            <a:spLocks/>
          </p:cNvSpPr>
          <p:nvPr/>
        </p:nvSpPr>
        <p:spPr bwMode="auto">
          <a:xfrm>
            <a:off x="10400232" y="6232486"/>
            <a:ext cx="1194238" cy="625514"/>
          </a:xfrm>
          <a:custGeom>
            <a:avLst/>
            <a:gdLst>
              <a:gd name="T0" fmla="*/ 712 w 766"/>
              <a:gd name="T1" fmla="*/ 272 h 401"/>
              <a:gd name="T2" fmla="*/ 581 w 766"/>
              <a:gd name="T3" fmla="*/ 141 h 401"/>
              <a:gd name="T4" fmla="*/ 511 w 766"/>
              <a:gd name="T5" fmla="*/ 71 h 401"/>
              <a:gd name="T6" fmla="*/ 254 w 766"/>
              <a:gd name="T7" fmla="*/ 71 h 401"/>
              <a:gd name="T8" fmla="*/ 53 w 766"/>
              <a:gd name="T9" fmla="*/ 272 h 401"/>
              <a:gd name="T10" fmla="*/ 0 w 766"/>
              <a:gd name="T11" fmla="*/ 401 h 401"/>
              <a:gd name="T12" fmla="*/ 417 w 766"/>
              <a:gd name="T13" fmla="*/ 401 h 401"/>
              <a:gd name="T14" fmla="*/ 766 w 766"/>
              <a:gd name="T15" fmla="*/ 401 h 401"/>
              <a:gd name="T16" fmla="*/ 712 w 766"/>
              <a:gd name="T17" fmla="*/ 272 h 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66" h="401">
                <a:moveTo>
                  <a:pt x="712" y="272"/>
                </a:moveTo>
                <a:cubicBezTo>
                  <a:pt x="581" y="141"/>
                  <a:pt x="581" y="141"/>
                  <a:pt x="581" y="141"/>
                </a:cubicBezTo>
                <a:cubicBezTo>
                  <a:pt x="511" y="71"/>
                  <a:pt x="511" y="71"/>
                  <a:pt x="511" y="71"/>
                </a:cubicBezTo>
                <a:cubicBezTo>
                  <a:pt x="440" y="0"/>
                  <a:pt x="325" y="0"/>
                  <a:pt x="254" y="71"/>
                </a:cubicBezTo>
                <a:cubicBezTo>
                  <a:pt x="53" y="272"/>
                  <a:pt x="53" y="272"/>
                  <a:pt x="53" y="272"/>
                </a:cubicBezTo>
                <a:cubicBezTo>
                  <a:pt x="18" y="308"/>
                  <a:pt x="0" y="354"/>
                  <a:pt x="0" y="401"/>
                </a:cubicBezTo>
                <a:cubicBezTo>
                  <a:pt x="417" y="401"/>
                  <a:pt x="417" y="401"/>
                  <a:pt x="417" y="401"/>
                </a:cubicBezTo>
                <a:cubicBezTo>
                  <a:pt x="766" y="401"/>
                  <a:pt x="766" y="401"/>
                  <a:pt x="766" y="401"/>
                </a:cubicBezTo>
                <a:cubicBezTo>
                  <a:pt x="766" y="354"/>
                  <a:pt x="748" y="308"/>
                  <a:pt x="712" y="27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393700" dist="50800" dir="5400000" algn="ctr" rotWithShape="0">
              <a:srgbClr val="000000">
                <a:alpha val="25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3F3F3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3" name="Freeform 6">
            <a:extLst>
              <a:ext uri="{FF2B5EF4-FFF2-40B4-BE49-F238E27FC236}">
                <a16:creationId xmlns:a16="http://schemas.microsoft.com/office/drawing/2014/main" id="{704D3367-42AB-4976-87B9-0B34C41232BA}"/>
              </a:ext>
            </a:extLst>
          </p:cNvPr>
          <p:cNvSpPr>
            <a:spLocks/>
          </p:cNvSpPr>
          <p:nvPr/>
        </p:nvSpPr>
        <p:spPr bwMode="auto">
          <a:xfrm>
            <a:off x="10898997" y="5550182"/>
            <a:ext cx="709464" cy="708642"/>
          </a:xfrm>
          <a:custGeom>
            <a:avLst/>
            <a:gdLst>
              <a:gd name="T0" fmla="*/ 161 w 455"/>
              <a:gd name="T1" fmla="*/ 417 h 454"/>
              <a:gd name="T2" fmla="*/ 295 w 455"/>
              <a:gd name="T3" fmla="*/ 417 h 454"/>
              <a:gd name="T4" fmla="*/ 418 w 455"/>
              <a:gd name="T5" fmla="*/ 294 h 454"/>
              <a:gd name="T6" fmla="*/ 418 w 455"/>
              <a:gd name="T7" fmla="*/ 160 h 454"/>
              <a:gd name="T8" fmla="*/ 295 w 455"/>
              <a:gd name="T9" fmla="*/ 37 h 454"/>
              <a:gd name="T10" fmla="*/ 161 w 455"/>
              <a:gd name="T11" fmla="*/ 37 h 454"/>
              <a:gd name="T12" fmla="*/ 37 w 455"/>
              <a:gd name="T13" fmla="*/ 160 h 454"/>
              <a:gd name="T14" fmla="*/ 37 w 455"/>
              <a:gd name="T15" fmla="*/ 294 h 454"/>
              <a:gd name="T16" fmla="*/ 161 w 455"/>
              <a:gd name="T17" fmla="*/ 417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55" h="454">
                <a:moveTo>
                  <a:pt x="161" y="417"/>
                </a:moveTo>
                <a:cubicBezTo>
                  <a:pt x="198" y="454"/>
                  <a:pt x="258" y="454"/>
                  <a:pt x="295" y="417"/>
                </a:cubicBezTo>
                <a:cubicBezTo>
                  <a:pt x="418" y="294"/>
                  <a:pt x="418" y="294"/>
                  <a:pt x="418" y="294"/>
                </a:cubicBezTo>
                <a:cubicBezTo>
                  <a:pt x="455" y="257"/>
                  <a:pt x="455" y="197"/>
                  <a:pt x="418" y="160"/>
                </a:cubicBezTo>
                <a:cubicBezTo>
                  <a:pt x="295" y="37"/>
                  <a:pt x="295" y="37"/>
                  <a:pt x="295" y="37"/>
                </a:cubicBezTo>
                <a:cubicBezTo>
                  <a:pt x="258" y="0"/>
                  <a:pt x="198" y="0"/>
                  <a:pt x="161" y="37"/>
                </a:cubicBezTo>
                <a:cubicBezTo>
                  <a:pt x="37" y="160"/>
                  <a:pt x="37" y="160"/>
                  <a:pt x="37" y="160"/>
                </a:cubicBezTo>
                <a:cubicBezTo>
                  <a:pt x="0" y="197"/>
                  <a:pt x="0" y="257"/>
                  <a:pt x="37" y="294"/>
                </a:cubicBezTo>
                <a:lnTo>
                  <a:pt x="161" y="41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393700" dist="50800" dir="5400000" algn="ctr" rotWithShape="0">
              <a:srgbClr val="000000">
                <a:alpha val="25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3F3F3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4" name="Freeform 7">
            <a:extLst>
              <a:ext uri="{FF2B5EF4-FFF2-40B4-BE49-F238E27FC236}">
                <a16:creationId xmlns:a16="http://schemas.microsoft.com/office/drawing/2014/main" id="{338829F2-AEAE-4A54-ADD6-91D04065E7C4}"/>
              </a:ext>
            </a:extLst>
          </p:cNvPr>
          <p:cNvSpPr>
            <a:spLocks/>
          </p:cNvSpPr>
          <p:nvPr/>
        </p:nvSpPr>
        <p:spPr bwMode="auto">
          <a:xfrm>
            <a:off x="11043030" y="5903268"/>
            <a:ext cx="1148970" cy="954732"/>
          </a:xfrm>
          <a:custGeom>
            <a:avLst/>
            <a:gdLst>
              <a:gd name="T0" fmla="*/ 707 w 737"/>
              <a:gd name="T1" fmla="*/ 71 h 612"/>
              <a:gd name="T2" fmla="*/ 450 w 737"/>
              <a:gd name="T3" fmla="*/ 71 h 612"/>
              <a:gd name="T4" fmla="*/ 169 w 737"/>
              <a:gd name="T5" fmla="*/ 352 h 612"/>
              <a:gd name="T6" fmla="*/ 57 w 737"/>
              <a:gd name="T7" fmla="*/ 463 h 612"/>
              <a:gd name="T8" fmla="*/ 5 w 737"/>
              <a:gd name="T9" fmla="*/ 612 h 612"/>
              <a:gd name="T10" fmla="*/ 354 w 737"/>
              <a:gd name="T11" fmla="*/ 612 h 612"/>
              <a:gd name="T12" fmla="*/ 737 w 737"/>
              <a:gd name="T13" fmla="*/ 612 h 612"/>
              <a:gd name="T14" fmla="*/ 737 w 737"/>
              <a:gd name="T15" fmla="*/ 101 h 612"/>
              <a:gd name="T16" fmla="*/ 707 w 737"/>
              <a:gd name="T17" fmla="*/ 71 h 6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37" h="612">
                <a:moveTo>
                  <a:pt x="707" y="71"/>
                </a:moveTo>
                <a:cubicBezTo>
                  <a:pt x="636" y="0"/>
                  <a:pt x="521" y="0"/>
                  <a:pt x="450" y="71"/>
                </a:cubicBezTo>
                <a:cubicBezTo>
                  <a:pt x="169" y="352"/>
                  <a:pt x="169" y="352"/>
                  <a:pt x="169" y="352"/>
                </a:cubicBezTo>
                <a:cubicBezTo>
                  <a:pt x="57" y="463"/>
                  <a:pt x="57" y="463"/>
                  <a:pt x="57" y="463"/>
                </a:cubicBezTo>
                <a:cubicBezTo>
                  <a:pt x="17" y="504"/>
                  <a:pt x="0" y="559"/>
                  <a:pt x="5" y="612"/>
                </a:cubicBezTo>
                <a:cubicBezTo>
                  <a:pt x="354" y="612"/>
                  <a:pt x="354" y="612"/>
                  <a:pt x="354" y="612"/>
                </a:cubicBezTo>
                <a:cubicBezTo>
                  <a:pt x="737" y="612"/>
                  <a:pt x="737" y="612"/>
                  <a:pt x="737" y="612"/>
                </a:cubicBezTo>
                <a:cubicBezTo>
                  <a:pt x="737" y="101"/>
                  <a:pt x="737" y="101"/>
                  <a:pt x="737" y="101"/>
                </a:cubicBezTo>
                <a:lnTo>
                  <a:pt x="707" y="7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393700" dist="50800" dir="5400000" algn="ctr" rotWithShape="0">
              <a:srgbClr val="000000">
                <a:alpha val="25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3F3F3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1" name="Rectangle: Rounded Corners 40">
            <a:extLst>
              <a:ext uri="{FF2B5EF4-FFF2-40B4-BE49-F238E27FC236}">
                <a16:creationId xmlns:a16="http://schemas.microsoft.com/office/drawing/2014/main" id="{93E8CAFA-AA31-43CE-825B-6EE1B9F7A9AC}"/>
              </a:ext>
            </a:extLst>
          </p:cNvPr>
          <p:cNvSpPr>
            <a:spLocks/>
          </p:cNvSpPr>
          <p:nvPr/>
        </p:nvSpPr>
        <p:spPr bwMode="auto">
          <a:xfrm rot="16200000">
            <a:off x="1818716" y="4450982"/>
            <a:ext cx="257285" cy="1134676"/>
          </a:xfrm>
          <a:prstGeom prst="roundRect">
            <a:avLst>
              <a:gd name="adj" fmla="val 12979"/>
            </a:avLst>
          </a:prstGeom>
          <a:solidFill>
            <a:schemeClr val="accent1"/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2" name="Rectangle: Rounded Corners 43">
            <a:extLst>
              <a:ext uri="{FF2B5EF4-FFF2-40B4-BE49-F238E27FC236}">
                <a16:creationId xmlns:a16="http://schemas.microsoft.com/office/drawing/2014/main" id="{FD9D7D7B-8248-4C12-A014-784A34FE564F}"/>
              </a:ext>
            </a:extLst>
          </p:cNvPr>
          <p:cNvSpPr>
            <a:spLocks/>
          </p:cNvSpPr>
          <p:nvPr/>
        </p:nvSpPr>
        <p:spPr bwMode="auto">
          <a:xfrm rot="16200000">
            <a:off x="3166474" y="4450982"/>
            <a:ext cx="257285" cy="1134676"/>
          </a:xfrm>
          <a:prstGeom prst="roundRect">
            <a:avLst>
              <a:gd name="adj" fmla="val 12979"/>
            </a:avLst>
          </a:prstGeom>
          <a:solidFill>
            <a:schemeClr val="bg1">
              <a:lumMod val="75000"/>
            </a:schemeClr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33" name="组合 32">
            <a:extLst>
              <a:ext uri="{FF2B5EF4-FFF2-40B4-BE49-F238E27FC236}">
                <a16:creationId xmlns:a16="http://schemas.microsoft.com/office/drawing/2014/main" id="{D5D0B8E3-6E1D-469C-94DD-78DF6F8431BF}"/>
              </a:ext>
            </a:extLst>
          </p:cNvPr>
          <p:cNvGrpSpPr/>
          <p:nvPr/>
        </p:nvGrpSpPr>
        <p:grpSpPr>
          <a:xfrm>
            <a:off x="1278218" y="2868336"/>
            <a:ext cx="5225656" cy="1407776"/>
            <a:chOff x="1571361" y="2753282"/>
            <a:chExt cx="5225656" cy="1407776"/>
          </a:xfrm>
        </p:grpSpPr>
        <p:sp>
          <p:nvSpPr>
            <p:cNvPr id="34" name="矩形 33">
              <a:extLst>
                <a:ext uri="{FF2B5EF4-FFF2-40B4-BE49-F238E27FC236}">
                  <a16:creationId xmlns:a16="http://schemas.microsoft.com/office/drawing/2014/main" id="{B1F03DDE-EBD4-42BC-B806-4D764EB52EEC}"/>
                </a:ext>
              </a:extLst>
            </p:cNvPr>
            <p:cNvSpPr/>
            <p:nvPr/>
          </p:nvSpPr>
          <p:spPr bwMode="auto">
            <a:xfrm>
              <a:off x="1602935" y="2753282"/>
              <a:ext cx="5194082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>
                <a:defRPr/>
              </a:pPr>
              <a:r>
                <a:rPr lang="en-US" altLang="zh-CN" sz="4000" b="1" kern="100" dirty="0">
                  <a:cs typeface="+mn-ea"/>
                  <a:sym typeface="+mn-lt"/>
                </a:rPr>
                <a:t>11.1.1 </a:t>
              </a:r>
              <a:r>
                <a:rPr lang="zh-CN" altLang="en-US" sz="4000" b="1" kern="100" dirty="0">
                  <a:cs typeface="+mn-ea"/>
                  <a:sym typeface="+mn-lt"/>
                </a:rPr>
                <a:t>三角形的三线</a:t>
              </a:r>
            </a:p>
          </p:txBody>
        </p:sp>
        <p:sp>
          <p:nvSpPr>
            <p:cNvPr id="35" name="矩形 34">
              <a:extLst>
                <a:ext uri="{FF2B5EF4-FFF2-40B4-BE49-F238E27FC236}">
                  <a16:creationId xmlns:a16="http://schemas.microsoft.com/office/drawing/2014/main" id="{BDC3CD0B-B062-49A5-A978-393ABADAD9F1}"/>
                </a:ext>
              </a:extLst>
            </p:cNvPr>
            <p:cNvSpPr/>
            <p:nvPr/>
          </p:nvSpPr>
          <p:spPr>
            <a:xfrm>
              <a:off x="1571361" y="3637838"/>
              <a:ext cx="347271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457200"/>
              <a:endParaRPr lang="zh-CN" altLang="en-US" sz="2800" dirty="0">
                <a:cs typeface="+mn-ea"/>
                <a:sym typeface="+mn-lt"/>
              </a:endParaRPr>
            </a:p>
          </p:txBody>
        </p:sp>
        <p:cxnSp>
          <p:nvCxnSpPr>
            <p:cNvPr id="36" name="直接连接符 35">
              <a:extLst>
                <a:ext uri="{FF2B5EF4-FFF2-40B4-BE49-F238E27FC236}">
                  <a16:creationId xmlns:a16="http://schemas.microsoft.com/office/drawing/2014/main" id="{A0A46605-7313-4CE2-A7AE-DBACF2AE981A}"/>
                </a:ext>
              </a:extLst>
            </p:cNvPr>
            <p:cNvCxnSpPr>
              <a:cxnSpLocks/>
            </p:cNvCxnSpPr>
            <p:nvPr/>
          </p:nvCxnSpPr>
          <p:spPr>
            <a:xfrm>
              <a:off x="1634862" y="3563329"/>
              <a:ext cx="5162155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37" name="矩形 36">
            <a:extLst>
              <a:ext uri="{FF2B5EF4-FFF2-40B4-BE49-F238E27FC236}">
                <a16:creationId xmlns:a16="http://schemas.microsoft.com/office/drawing/2014/main" id="{E05E75C3-9354-4736-93F5-68A17D8F4205}"/>
              </a:ext>
            </a:extLst>
          </p:cNvPr>
          <p:cNvSpPr/>
          <p:nvPr/>
        </p:nvSpPr>
        <p:spPr bwMode="auto">
          <a:xfrm>
            <a:off x="1278218" y="2226004"/>
            <a:ext cx="28648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第十一章 三角形</a:t>
            </a:r>
          </a:p>
        </p:txBody>
      </p:sp>
      <p:sp>
        <p:nvSpPr>
          <p:cNvPr id="47" name="文本框 46">
            <a:extLst>
              <a:ext uri="{FF2B5EF4-FFF2-40B4-BE49-F238E27FC236}">
                <a16:creationId xmlns:a16="http://schemas.microsoft.com/office/drawing/2014/main" id="{924AD51C-1509-4EC5-A640-32584D48FC3B}"/>
              </a:ext>
            </a:extLst>
          </p:cNvPr>
          <p:cNvSpPr txBox="1"/>
          <p:nvPr/>
        </p:nvSpPr>
        <p:spPr>
          <a:xfrm>
            <a:off x="1278218" y="4213096"/>
            <a:ext cx="495808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8" name="矩形 47">
            <a:extLst>
              <a:ext uri="{FF2B5EF4-FFF2-40B4-BE49-F238E27FC236}">
                <a16:creationId xmlns:a16="http://schemas.microsoft.com/office/drawing/2014/main" id="{34A3A38F-3B07-436D-8616-FEEB11849883}"/>
              </a:ext>
            </a:extLst>
          </p:cNvPr>
          <p:cNvSpPr/>
          <p:nvPr/>
        </p:nvSpPr>
        <p:spPr>
          <a:xfrm>
            <a:off x="1278218" y="3782023"/>
            <a:ext cx="41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 defTabSz="457200"/>
            <a:r>
              <a:rPr lang="zh-CN" altLang="en-US" dirty="0">
                <a:cs typeface="+mn-ea"/>
                <a:sym typeface="+mn-lt"/>
              </a:rPr>
              <a:t>三角形的高线中线与角平分线</a:t>
            </a:r>
          </a:p>
        </p:txBody>
      </p:sp>
      <p:sp>
        <p:nvSpPr>
          <p:cNvPr id="49" name="文本框 48">
            <a:extLst>
              <a:ext uri="{FF2B5EF4-FFF2-40B4-BE49-F238E27FC236}">
                <a16:creationId xmlns:a16="http://schemas.microsoft.com/office/drawing/2014/main" id="{DE6AE7EF-DB31-49D9-85DE-36AE377122AE}"/>
              </a:ext>
            </a:extLst>
          </p:cNvPr>
          <p:cNvSpPr txBox="1"/>
          <p:nvPr/>
        </p:nvSpPr>
        <p:spPr>
          <a:xfrm>
            <a:off x="1393360" y="4912043"/>
            <a:ext cx="88998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900">
                <a:solidFill>
                  <a:schemeClr val="bg1"/>
                </a:solidFill>
                <a:cs typeface="+mn-ea"/>
                <a:sym typeface="+mn-lt"/>
              </a:rPr>
              <a:t>主讲人：</a:t>
            </a:r>
            <a:r>
              <a:rPr lang="en-US" altLang="zh-CN" sz="900">
                <a:solidFill>
                  <a:schemeClr val="bg1"/>
                </a:solidFill>
                <a:cs typeface="+mn-ea"/>
                <a:sym typeface="+mn-lt"/>
              </a:rPr>
              <a:t>xippt</a:t>
            </a:r>
            <a:endParaRPr lang="zh-CN" altLang="en-US" sz="9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5" name="文本框 54">
            <a:extLst>
              <a:ext uri="{FF2B5EF4-FFF2-40B4-BE49-F238E27FC236}">
                <a16:creationId xmlns:a16="http://schemas.microsoft.com/office/drawing/2014/main" id="{4F786B6F-75B1-4094-B444-5B8CB8D6A852}"/>
              </a:ext>
            </a:extLst>
          </p:cNvPr>
          <p:cNvSpPr txBox="1"/>
          <p:nvPr/>
        </p:nvSpPr>
        <p:spPr>
          <a:xfrm>
            <a:off x="2741118" y="4912043"/>
            <a:ext cx="107313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900" dirty="0">
                <a:solidFill>
                  <a:schemeClr val="bg1"/>
                </a:solidFill>
                <a:cs typeface="+mn-ea"/>
                <a:sym typeface="+mn-lt"/>
              </a:rPr>
              <a:t>时间：</a:t>
            </a:r>
            <a:r>
              <a:rPr lang="en-US" altLang="zh-CN" sz="900" dirty="0">
                <a:solidFill>
                  <a:schemeClr val="bg1"/>
                </a:solidFill>
                <a:cs typeface="+mn-ea"/>
                <a:sym typeface="+mn-lt"/>
              </a:rPr>
              <a:t>2020.4.4</a:t>
            </a:r>
            <a:endParaRPr lang="zh-CN" altLang="en-US" sz="9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6" name="矩形 55">
            <a:extLst>
              <a:ext uri="{FF2B5EF4-FFF2-40B4-BE49-F238E27FC236}">
                <a16:creationId xmlns:a16="http://schemas.microsoft.com/office/drawing/2014/main" id="{674684E4-DE60-41E2-A94E-98C5C625C8F9}"/>
              </a:ext>
            </a:extLst>
          </p:cNvPr>
          <p:cNvSpPr/>
          <p:nvPr/>
        </p:nvSpPr>
        <p:spPr>
          <a:xfrm>
            <a:off x="1341719" y="392181"/>
            <a:ext cx="1121978" cy="369332"/>
          </a:xfrm>
          <a:prstGeom prst="rect">
            <a:avLst/>
          </a:prstGeom>
          <a:solidFill>
            <a:srgbClr val="F6A503"/>
          </a:solidFill>
          <a:ln>
            <a:noFill/>
          </a:ln>
          <a:effectLst>
            <a:outerShdw blurRad="393700" dist="50800" dir="5400000" algn="ctr" rotWithShape="0">
              <a:srgbClr val="000000">
                <a:alpha val="25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dist"/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LOGO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198514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accel="40000" decel="4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accel="40000" decel="4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accel="40000" decel="4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accel="40000" decel="4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accel="40000" decel="4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accel="40000" decel="4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38" grpId="0" animBg="1"/>
      <p:bldP spid="30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31" grpId="0" animBg="1"/>
      <p:bldP spid="32" grpId="0" animBg="1"/>
      <p:bldP spid="37" grpId="0"/>
      <p:bldP spid="47" grpId="0"/>
      <p:bldP spid="49" grpId="0"/>
      <p:bldP spid="5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auto">
          <a:xfrm>
            <a:off x="6349728" y="2668885"/>
            <a:ext cx="4315883" cy="2188631"/>
            <a:chOff x="2954" y="1728"/>
            <a:chExt cx="2039" cy="1034"/>
          </a:xfrm>
        </p:grpSpPr>
        <p:sp>
          <p:nvSpPr>
            <p:cNvPr id="9" name="Line 8"/>
            <p:cNvSpPr>
              <a:spLocks noChangeShapeType="1"/>
            </p:cNvSpPr>
            <p:nvPr/>
          </p:nvSpPr>
          <p:spPr bwMode="auto">
            <a:xfrm flipH="1">
              <a:off x="3216" y="2016"/>
              <a:ext cx="624" cy="72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7"/>
              <a:endParaRPr lang="zh-CN" altLang="en-US" sz="1333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3840" y="2016"/>
              <a:ext cx="960" cy="72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7"/>
              <a:endParaRPr lang="zh-CN" altLang="en-US" sz="1333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3216" y="2736"/>
              <a:ext cx="1584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7"/>
              <a:endParaRPr lang="zh-CN" altLang="en-US" sz="1333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3744" y="1728"/>
              <a:ext cx="193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 defTabSz="914377"/>
              <a:r>
                <a:rPr lang="en-US" altLang="zh-CN">
                  <a:solidFill>
                    <a:srgbClr val="0000FF"/>
                  </a:solidFill>
                  <a:latin typeface="+mn-lt"/>
                  <a:cs typeface="+mn-ea"/>
                  <a:sym typeface="+mn-lt"/>
                </a:rPr>
                <a:t>A</a:t>
              </a:r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2954" y="2531"/>
              <a:ext cx="193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 defTabSz="914377"/>
              <a:r>
                <a:rPr lang="en-US" altLang="zh-CN">
                  <a:solidFill>
                    <a:srgbClr val="0000FF"/>
                  </a:solidFill>
                  <a:latin typeface="+mn-lt"/>
                  <a:cs typeface="+mn-ea"/>
                  <a:sym typeface="+mn-lt"/>
                </a:rPr>
                <a:t>B</a:t>
              </a:r>
            </a:p>
          </p:txBody>
        </p:sp>
        <p:sp>
          <p:nvSpPr>
            <p:cNvPr id="14" name="Text Box 13"/>
            <p:cNvSpPr txBox="1">
              <a:spLocks noChangeArrowheads="1"/>
            </p:cNvSpPr>
            <p:nvPr/>
          </p:nvSpPr>
          <p:spPr bwMode="auto">
            <a:xfrm>
              <a:off x="4800" y="2544"/>
              <a:ext cx="193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 defTabSz="914377"/>
              <a:r>
                <a:rPr lang="en-US" altLang="zh-CN">
                  <a:solidFill>
                    <a:srgbClr val="0000FF"/>
                  </a:solidFill>
                  <a:latin typeface="+mn-lt"/>
                  <a:cs typeface="+mn-ea"/>
                  <a:sym typeface="+mn-lt"/>
                </a:rPr>
                <a:t>C</a:t>
              </a:r>
            </a:p>
          </p:txBody>
        </p:sp>
      </p:grp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1029388" y="3125578"/>
            <a:ext cx="30973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defTabSz="914377"/>
            <a:r>
              <a:rPr lang="en-US" altLang="zh-CN" b="0" dirty="0">
                <a:latin typeface="+mn-lt"/>
                <a:cs typeface="+mn-ea"/>
                <a:sym typeface="+mn-lt"/>
              </a:rPr>
              <a:t>∵</a:t>
            </a:r>
            <a:r>
              <a:rPr lang="en-US" altLang="zh-CN" dirty="0">
                <a:latin typeface="+mn-lt"/>
                <a:cs typeface="+mn-ea"/>
                <a:sym typeface="+mn-lt"/>
              </a:rPr>
              <a:t>AD</a:t>
            </a:r>
            <a:r>
              <a:rPr lang="zh-CN" altLang="en-US" dirty="0">
                <a:latin typeface="+mn-lt"/>
                <a:cs typeface="+mn-ea"/>
                <a:sym typeface="+mn-lt"/>
              </a:rPr>
              <a:t>是</a:t>
            </a:r>
            <a:r>
              <a:rPr lang="en-US" altLang="zh-CN" dirty="0">
                <a:latin typeface="+mn-lt"/>
                <a:cs typeface="+mn-ea"/>
                <a:sym typeface="+mn-lt"/>
              </a:rPr>
              <a:t>△ABC</a:t>
            </a:r>
            <a:r>
              <a:rPr lang="zh-CN" altLang="en-US" dirty="0">
                <a:latin typeface="+mn-lt"/>
                <a:cs typeface="+mn-ea"/>
                <a:sym typeface="+mn-lt"/>
              </a:rPr>
              <a:t>的中线</a:t>
            </a:r>
          </a:p>
        </p:txBody>
      </p:sp>
      <p:grpSp>
        <p:nvGrpSpPr>
          <p:cNvPr id="16" name="Group 16"/>
          <p:cNvGrpSpPr/>
          <p:nvPr/>
        </p:nvGrpSpPr>
        <p:grpSpPr bwMode="auto">
          <a:xfrm>
            <a:off x="1029387" y="3363304"/>
            <a:ext cx="2662768" cy="723900"/>
            <a:chOff x="854" y="2077"/>
            <a:chExt cx="1258" cy="342"/>
          </a:xfrm>
        </p:grpSpPr>
        <p:sp>
          <p:nvSpPr>
            <p:cNvPr id="17" name="Text Box 17"/>
            <p:cNvSpPr txBox="1">
              <a:spLocks noChangeArrowheads="1"/>
            </p:cNvSpPr>
            <p:nvPr/>
          </p:nvSpPr>
          <p:spPr bwMode="auto">
            <a:xfrm>
              <a:off x="854" y="2201"/>
              <a:ext cx="1258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 defTabSz="914377"/>
              <a:r>
                <a:rPr lang="en-US" altLang="zh-CN" dirty="0">
                  <a:latin typeface="+mn-lt"/>
                  <a:cs typeface="+mn-ea"/>
                  <a:sym typeface="+mn-lt"/>
                </a:rPr>
                <a:t>∴BD=CD </a:t>
              </a:r>
            </a:p>
          </p:txBody>
        </p:sp>
        <p:sp>
          <p:nvSpPr>
            <p:cNvPr id="18" name="Text Box 20"/>
            <p:cNvSpPr txBox="1">
              <a:spLocks noChangeArrowheads="1"/>
            </p:cNvSpPr>
            <p:nvPr/>
          </p:nvSpPr>
          <p:spPr bwMode="auto">
            <a:xfrm>
              <a:off x="2025" y="2077"/>
              <a:ext cx="87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 defTabSz="914377"/>
              <a:endParaRPr lang="zh-CN" altLang="zh-CN" u="sng">
                <a:latin typeface="+mn-lt"/>
                <a:cs typeface="+mn-ea"/>
                <a:sym typeface="+mn-lt"/>
              </a:endParaRPr>
            </a:p>
          </p:txBody>
        </p:sp>
      </p:grpSp>
      <p:sp>
        <p:nvSpPr>
          <p:cNvPr id="19" name="Text Box 28"/>
          <p:cNvSpPr txBox="1">
            <a:spLocks noChangeArrowheads="1"/>
          </p:cNvSpPr>
          <p:nvPr/>
        </p:nvSpPr>
        <p:spPr bwMode="auto">
          <a:xfrm>
            <a:off x="951407" y="2510025"/>
            <a:ext cx="652991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defTabSz="914377"/>
            <a:r>
              <a:rPr lang="zh-CN" altLang="en-US" sz="3200" dirty="0">
                <a:latin typeface="+mn-lt"/>
                <a:cs typeface="+mn-ea"/>
                <a:sym typeface="+mn-lt"/>
              </a:rPr>
              <a:t>三角形中线的理解</a:t>
            </a:r>
          </a:p>
        </p:txBody>
      </p:sp>
      <p:grpSp>
        <p:nvGrpSpPr>
          <p:cNvPr id="20" name="组合 55"/>
          <p:cNvGrpSpPr/>
          <p:nvPr/>
        </p:nvGrpSpPr>
        <p:grpSpPr bwMode="auto">
          <a:xfrm>
            <a:off x="1039138" y="3810946"/>
            <a:ext cx="5038933" cy="887787"/>
            <a:chOff x="971550" y="5012533"/>
            <a:chExt cx="3589706" cy="665163"/>
          </a:xfrm>
        </p:grpSpPr>
        <p:grpSp>
          <p:nvGrpSpPr>
            <p:cNvPr id="21" name="Group 16"/>
            <p:cNvGrpSpPr/>
            <p:nvPr/>
          </p:nvGrpSpPr>
          <p:grpSpPr bwMode="auto">
            <a:xfrm>
              <a:off x="971550" y="5012533"/>
              <a:ext cx="3589706" cy="665163"/>
              <a:chOff x="854" y="2077"/>
              <a:chExt cx="1258" cy="419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0" name="Text Box 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54" y="2201"/>
                    <a:ext cx="1258" cy="29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algn="ctr">
                      <a:defRPr sz="24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algn="ctr">
                      <a:defRPr sz="24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algn="ctr">
                      <a:defRPr sz="24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algn="ctr">
                      <a:defRPr sz="24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algn="ctr">
                      <a:defRPr sz="24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algn="ctr"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sz="24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algn="ctr"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sz="24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algn="ctr"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sz="24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algn="ctr"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sz="24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l" defTabSz="914377"/>
                    <a:r>
                      <a:rPr lang="en-US" altLang="zh-CN" dirty="0">
                        <a:solidFill>
                          <a:schemeClr val="tx1"/>
                        </a:solidFill>
                        <a:latin typeface="+mn-lt"/>
                        <a:cs typeface="+mn-ea"/>
                        <a:sym typeface="+mn-lt"/>
                      </a:rPr>
                      <a:t>∴BD=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US" altLang="zh-CN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fPr>
                          <m:num>
                            <m:r>
                              <a:rPr lang="en-US" altLang="zh-CN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𝟏</m:t>
                            </m:r>
                          </m:num>
                          <m:den>
                            <m:r>
                              <a:rPr lang="en-US" altLang="zh-CN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𝟐</m:t>
                            </m:r>
                          </m:den>
                        </m:f>
                      </m:oMath>
                    </a14:m>
                    <a:r>
                      <a:rPr lang="en-US" altLang="zh-CN" dirty="0">
                        <a:solidFill>
                          <a:schemeClr val="tx1"/>
                        </a:solidFill>
                        <a:latin typeface="+mn-lt"/>
                        <a:cs typeface="+mn-ea"/>
                        <a:sym typeface="+mn-lt"/>
                      </a:rPr>
                      <a:t>     CD=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US" altLang="zh-CN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fPr>
                          <m:num>
                            <m:r>
                              <a:rPr lang="en-US" altLang="zh-CN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𝟏</m:t>
                            </m:r>
                          </m:num>
                          <m:den>
                            <m:r>
                              <a:rPr lang="en-US" altLang="zh-CN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𝟐</m:t>
                            </m:r>
                          </m:den>
                        </m:f>
                      </m:oMath>
                    </a14:m>
                    <a:r>
                      <a:rPr lang="en-US" altLang="zh-CN" dirty="0">
                        <a:solidFill>
                          <a:schemeClr val="tx1"/>
                        </a:solidFill>
                        <a:latin typeface="+mn-lt"/>
                        <a:cs typeface="+mn-ea"/>
                        <a:sym typeface="+mn-lt"/>
                      </a:rPr>
                      <a:t> </a:t>
                    </a:r>
                  </a:p>
                </p:txBody>
              </p:sp>
            </mc:Choice>
            <mc:Fallback xmlns="">
              <p:sp>
                <p:nvSpPr>
                  <p:cNvPr id="30" name="Text Box 1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854" y="2201"/>
                    <a:ext cx="1258" cy="295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l="-1814" b="-7767"/>
                    </a:stretch>
                  </a:blipFill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31" name="Text Box 20"/>
              <p:cNvSpPr txBox="1">
                <a:spLocks noChangeArrowheads="1"/>
              </p:cNvSpPr>
              <p:nvPr/>
            </p:nvSpPr>
            <p:spPr bwMode="auto">
              <a:xfrm>
                <a:off x="2025" y="2077"/>
                <a:ext cx="46" cy="2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ctr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ctr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ctr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ctr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ctr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 defTabSz="914377"/>
                <a:endParaRPr lang="zh-CN" altLang="zh-CN" u="sng">
                  <a:latin typeface="+mn-lt"/>
                  <a:cs typeface="+mn-ea"/>
                  <a:sym typeface="+mn-lt"/>
                </a:endParaRPr>
              </a:p>
            </p:txBody>
          </p:sp>
        </p:grpSp>
        <p:sp>
          <p:nvSpPr>
            <p:cNvPr id="29" name="Text Box 22"/>
            <p:cNvSpPr txBox="1">
              <a:spLocks noChangeArrowheads="1"/>
            </p:cNvSpPr>
            <p:nvPr/>
          </p:nvSpPr>
          <p:spPr bwMode="auto">
            <a:xfrm>
              <a:off x="1799434" y="5278902"/>
              <a:ext cx="449023" cy="3458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 defTabSz="914377"/>
              <a:r>
                <a:rPr lang="en-US" altLang="zh-CN" dirty="0">
                  <a:latin typeface="+mn-lt"/>
                  <a:cs typeface="+mn-ea"/>
                  <a:sym typeface="+mn-lt"/>
                </a:rPr>
                <a:t>BC</a:t>
              </a:r>
            </a:p>
          </p:txBody>
        </p:sp>
        <p:sp>
          <p:nvSpPr>
            <p:cNvPr id="26" name="Text Box 22"/>
            <p:cNvSpPr txBox="1">
              <a:spLocks noChangeArrowheads="1"/>
            </p:cNvSpPr>
            <p:nvPr/>
          </p:nvSpPr>
          <p:spPr bwMode="auto">
            <a:xfrm>
              <a:off x="2810706" y="5245241"/>
              <a:ext cx="449023" cy="3458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 defTabSz="914377"/>
              <a:r>
                <a:rPr lang="en-US" altLang="zh-CN" dirty="0">
                  <a:latin typeface="+mn-lt"/>
                  <a:cs typeface="+mn-ea"/>
                  <a:sym typeface="+mn-lt"/>
                </a:rPr>
                <a:t>BC</a:t>
              </a:r>
            </a:p>
          </p:txBody>
        </p:sp>
      </p:grpSp>
      <p:grpSp>
        <p:nvGrpSpPr>
          <p:cNvPr id="32" name="Group 16"/>
          <p:cNvGrpSpPr/>
          <p:nvPr/>
        </p:nvGrpSpPr>
        <p:grpSpPr bwMode="auto">
          <a:xfrm>
            <a:off x="1086185" y="4591044"/>
            <a:ext cx="6852435" cy="679450"/>
            <a:chOff x="854" y="2077"/>
            <a:chExt cx="1258" cy="321"/>
          </a:xfrm>
        </p:grpSpPr>
        <p:sp>
          <p:nvSpPr>
            <p:cNvPr id="33" name="Text Box 17"/>
            <p:cNvSpPr txBox="1">
              <a:spLocks noChangeArrowheads="1"/>
            </p:cNvSpPr>
            <p:nvPr/>
          </p:nvSpPr>
          <p:spPr bwMode="auto">
            <a:xfrm>
              <a:off x="854" y="2180"/>
              <a:ext cx="1258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 defTabSz="914377"/>
              <a:r>
                <a:rPr lang="en-US" altLang="zh-CN" dirty="0">
                  <a:latin typeface="+mn-lt"/>
                  <a:cs typeface="+mn-ea"/>
                  <a:sym typeface="+mn-lt"/>
                </a:rPr>
                <a:t>∴BC=2BD  BC=2CD         </a:t>
              </a:r>
            </a:p>
          </p:txBody>
        </p:sp>
        <p:sp>
          <p:nvSpPr>
            <p:cNvPr id="34" name="Text Box 20"/>
            <p:cNvSpPr txBox="1">
              <a:spLocks noChangeArrowheads="1"/>
            </p:cNvSpPr>
            <p:nvPr/>
          </p:nvSpPr>
          <p:spPr bwMode="auto">
            <a:xfrm>
              <a:off x="2025" y="2077"/>
              <a:ext cx="34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 defTabSz="914377"/>
              <a:endParaRPr lang="zh-CN" altLang="zh-CN" u="sng">
                <a:latin typeface="+mn-lt"/>
                <a:cs typeface="+mn-ea"/>
                <a:sym typeface="+mn-lt"/>
              </a:endParaRPr>
            </a:p>
          </p:txBody>
        </p:sp>
      </p:grpSp>
      <p:sp>
        <p:nvSpPr>
          <p:cNvPr id="35" name="文本框 34"/>
          <p:cNvSpPr txBox="1"/>
          <p:nvPr/>
        </p:nvSpPr>
        <p:spPr>
          <a:xfrm>
            <a:off x="856918" y="1449115"/>
            <a:ext cx="10113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400" b="1" dirty="0">
                <a:cs typeface="+mn-ea"/>
                <a:sym typeface="+mn-lt"/>
              </a:rPr>
              <a:t>概念：连接三角形的一个顶点和它对边中点的线段，叫做三角形的中线。</a:t>
            </a:r>
          </a:p>
        </p:txBody>
      </p:sp>
      <p:sp>
        <p:nvSpPr>
          <p:cNvPr id="36" name="Line 6"/>
          <p:cNvSpPr>
            <a:spLocks noChangeShapeType="1"/>
          </p:cNvSpPr>
          <p:nvPr/>
        </p:nvSpPr>
        <p:spPr bwMode="auto">
          <a:xfrm>
            <a:off x="8222977" y="3284292"/>
            <a:ext cx="406400" cy="15240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7" name="Text Box 14"/>
          <p:cNvSpPr txBox="1">
            <a:spLocks noChangeArrowheads="1"/>
          </p:cNvSpPr>
          <p:nvPr/>
        </p:nvSpPr>
        <p:spPr bwMode="auto">
          <a:xfrm>
            <a:off x="8560314" y="4808292"/>
            <a:ext cx="588433" cy="666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defTabSz="914377"/>
            <a:r>
              <a:rPr lang="en-US" altLang="zh-CN" sz="3733" dirty="0">
                <a:solidFill>
                  <a:srgbClr val="FF00FF"/>
                </a:solidFill>
                <a:latin typeface="+mn-lt"/>
                <a:cs typeface="+mn-ea"/>
                <a:sym typeface="+mn-lt"/>
              </a:rPr>
              <a:t>D</a:t>
            </a: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B5943EC2-C111-4B27-96F2-2CF31EDC7347}"/>
              </a:ext>
            </a:extLst>
          </p:cNvPr>
          <p:cNvSpPr txBox="1"/>
          <p:nvPr/>
        </p:nvSpPr>
        <p:spPr>
          <a:xfrm>
            <a:off x="1401966" y="469982"/>
            <a:ext cx="77710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F07F09"/>
                </a:solidFill>
                <a:cs typeface="+mn-ea"/>
                <a:sym typeface="+mn-lt"/>
              </a:rPr>
              <a:t>三角形的中线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9" grpId="0"/>
      <p:bldP spid="35" grpId="0"/>
      <p:bldP spid="36" grpId="0" animBg="1"/>
      <p:bldP spid="3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893560" y="1598796"/>
            <a:ext cx="10113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400" b="1" dirty="0">
                <a:cs typeface="+mn-ea"/>
                <a:sym typeface="+mn-lt"/>
              </a:rPr>
              <a:t>概念：三条中线相交于一点，三角形三条中线的交点叫做三角形的重心。</a:t>
            </a:r>
          </a:p>
        </p:txBody>
      </p:sp>
      <p:sp>
        <p:nvSpPr>
          <p:cNvPr id="9" name="Line 2"/>
          <p:cNvSpPr>
            <a:spLocks noChangeShapeType="1"/>
          </p:cNvSpPr>
          <p:nvPr/>
        </p:nvSpPr>
        <p:spPr bwMode="auto">
          <a:xfrm>
            <a:off x="5544088" y="3429000"/>
            <a:ext cx="406400" cy="1524000"/>
          </a:xfrm>
          <a:prstGeom prst="line">
            <a:avLst/>
          </a:prstGeom>
          <a:noFill/>
          <a:ln w="38100" cmpd="sng">
            <a:solidFill>
              <a:srgbClr val="FF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pPr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10" name="Group 3"/>
          <p:cNvGrpSpPr/>
          <p:nvPr/>
        </p:nvGrpSpPr>
        <p:grpSpPr bwMode="auto">
          <a:xfrm>
            <a:off x="3662373" y="2887134"/>
            <a:ext cx="4387851" cy="2311402"/>
            <a:chOff x="0" y="0"/>
            <a:chExt cx="2073" cy="1092"/>
          </a:xfrm>
        </p:grpSpPr>
        <p:sp>
          <p:nvSpPr>
            <p:cNvPr id="11" name="Line 4"/>
            <p:cNvSpPr>
              <a:spLocks noChangeShapeType="1"/>
            </p:cNvSpPr>
            <p:nvPr/>
          </p:nvSpPr>
          <p:spPr bwMode="auto">
            <a:xfrm flipH="1">
              <a:off x="262" y="255"/>
              <a:ext cx="624" cy="720"/>
            </a:xfrm>
            <a:prstGeom prst="line">
              <a:avLst/>
            </a:prstGeom>
            <a:noFill/>
            <a:ln w="38100" cmpd="sng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2" name="Line 5"/>
            <p:cNvSpPr>
              <a:spLocks noChangeShapeType="1"/>
            </p:cNvSpPr>
            <p:nvPr/>
          </p:nvSpPr>
          <p:spPr bwMode="auto">
            <a:xfrm>
              <a:off x="886" y="255"/>
              <a:ext cx="960" cy="720"/>
            </a:xfrm>
            <a:prstGeom prst="line">
              <a:avLst/>
            </a:prstGeom>
            <a:noFill/>
            <a:ln w="38100" cmpd="sng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3" name="Line 6"/>
            <p:cNvSpPr>
              <a:spLocks noChangeShapeType="1"/>
            </p:cNvSpPr>
            <p:nvPr/>
          </p:nvSpPr>
          <p:spPr bwMode="auto">
            <a:xfrm>
              <a:off x="262" y="975"/>
              <a:ext cx="1584" cy="0"/>
            </a:xfrm>
            <a:prstGeom prst="line">
              <a:avLst/>
            </a:prstGeom>
            <a:noFill/>
            <a:ln w="38100" cmpd="sng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4" name="Text Box 7"/>
            <p:cNvSpPr txBox="1">
              <a:spLocks noChangeArrowheads="1"/>
            </p:cNvSpPr>
            <p:nvPr/>
          </p:nvSpPr>
          <p:spPr bwMode="auto">
            <a:xfrm>
              <a:off x="790" y="0"/>
              <a:ext cx="227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1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1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1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1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ctr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ctr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ctr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ctr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defTabSz="914377" eaLnBrk="1" fontAlgn="base" hangingPunct="1"/>
              <a:r>
                <a:rPr lang="en-US" altLang="zh-CN" sz="3200" i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A</a:t>
              </a:r>
            </a:p>
          </p:txBody>
        </p:sp>
        <p:sp>
          <p:nvSpPr>
            <p:cNvPr id="15" name="Text Box 8"/>
            <p:cNvSpPr txBox="1">
              <a:spLocks noChangeArrowheads="1"/>
            </p:cNvSpPr>
            <p:nvPr/>
          </p:nvSpPr>
          <p:spPr bwMode="auto">
            <a:xfrm>
              <a:off x="0" y="803"/>
              <a:ext cx="227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1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1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1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1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ctr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ctr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ctr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ctr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defTabSz="914377" eaLnBrk="1" fontAlgn="base" hangingPunct="1"/>
              <a:r>
                <a:rPr lang="en-US" altLang="zh-CN" sz="3200" i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B</a:t>
              </a:r>
            </a:p>
          </p:txBody>
        </p:sp>
        <p:sp>
          <p:nvSpPr>
            <p:cNvPr id="16" name="Text Box 9"/>
            <p:cNvSpPr txBox="1">
              <a:spLocks noChangeArrowheads="1"/>
            </p:cNvSpPr>
            <p:nvPr/>
          </p:nvSpPr>
          <p:spPr bwMode="auto">
            <a:xfrm>
              <a:off x="1846" y="816"/>
              <a:ext cx="227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1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1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1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1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ctr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ctr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ctr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ctr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defTabSz="914377" eaLnBrk="1" fontAlgn="base" hangingPunct="1"/>
              <a:r>
                <a:rPr lang="en-US" altLang="zh-CN" sz="3200" i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C</a:t>
              </a:r>
            </a:p>
          </p:txBody>
        </p:sp>
      </p:grp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5582189" y="4917017"/>
            <a:ext cx="48122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defTabSz="914377" eaLnBrk="1" fontAlgn="base" hangingPunct="1"/>
            <a:r>
              <a:rPr lang="en-US" altLang="zh-CN" sz="3200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D</a:t>
            </a:r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 flipV="1">
            <a:off x="4269855" y="4140200"/>
            <a:ext cx="2133600" cy="812800"/>
          </a:xfrm>
          <a:prstGeom prst="line">
            <a:avLst/>
          </a:prstGeom>
          <a:noFill/>
          <a:ln w="38100" cmpd="sng">
            <a:solidFill>
              <a:srgbClr val="FF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pPr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 flipH="1" flipV="1">
            <a:off x="4981055" y="4140200"/>
            <a:ext cx="2540000" cy="812800"/>
          </a:xfrm>
          <a:prstGeom prst="line">
            <a:avLst/>
          </a:prstGeom>
          <a:noFill/>
          <a:ln w="38100" cmpd="sng">
            <a:solidFill>
              <a:srgbClr val="FF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pPr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6403455" y="3600450"/>
            <a:ext cx="45878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defTabSz="914377" eaLnBrk="1" fontAlgn="base" hangingPunct="1"/>
            <a:r>
              <a:rPr lang="en-US" altLang="zh-CN" sz="3200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E</a:t>
            </a: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4269855" y="3803650"/>
            <a:ext cx="43473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defTabSz="914377" eaLnBrk="1" fontAlgn="base" hangingPunct="1"/>
            <a:r>
              <a:rPr lang="en-US" altLang="zh-CN" sz="3200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F</a:t>
            </a: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5702839" y="4055534"/>
            <a:ext cx="50366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defTabSz="914377" eaLnBrk="1" fontAlgn="base" hangingPunct="1"/>
            <a:r>
              <a:rPr lang="en-US" altLang="zh-CN" sz="3200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O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DDE22898-DCFD-4C48-928E-EFB58C88DF7F}"/>
              </a:ext>
            </a:extLst>
          </p:cNvPr>
          <p:cNvSpPr txBox="1"/>
          <p:nvPr/>
        </p:nvSpPr>
        <p:spPr>
          <a:xfrm>
            <a:off x="1401966" y="469982"/>
            <a:ext cx="77710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F07F09"/>
                </a:solidFill>
                <a:cs typeface="+mn-ea"/>
                <a:sym typeface="+mn-lt"/>
              </a:rPr>
              <a:t>三角形的重心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7" grpId="0" autoUpdateAnimBg="0"/>
      <p:bldP spid="20" grpId="0" autoUpdateAnimBg="0"/>
      <p:bldP spid="21" grpId="0" autoUpdateAnimBg="0"/>
      <p:bldP spid="2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 descr="底色1"/>
          <p:cNvSpPr>
            <a:spLocks noChangeArrowheads="1"/>
          </p:cNvSpPr>
          <p:nvPr/>
        </p:nvSpPr>
        <p:spPr bwMode="auto">
          <a:xfrm>
            <a:off x="784328" y="1477983"/>
            <a:ext cx="68024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defTabSz="914377" fontAlgn="base"/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思考：</a:t>
            </a:r>
            <a:r>
              <a:rPr lang="en-US" altLang="zh-CN" sz="2400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△ABD</a:t>
            </a:r>
            <a:r>
              <a:rPr lang="zh-CN" altLang="en-US" sz="2400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和</a:t>
            </a:r>
            <a:r>
              <a:rPr lang="en-US" altLang="zh-CN" sz="2400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△ADC</a:t>
            </a:r>
            <a:r>
              <a:rPr lang="zh-CN" altLang="en-US" sz="2400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的面积相等吗？</a:t>
            </a:r>
            <a:endParaRPr lang="en-US" altLang="zh-CN" sz="2400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25" name="Group 6"/>
          <p:cNvGrpSpPr/>
          <p:nvPr/>
        </p:nvGrpSpPr>
        <p:grpSpPr bwMode="auto">
          <a:xfrm>
            <a:off x="1444809" y="2145553"/>
            <a:ext cx="3464092" cy="3385538"/>
            <a:chOff x="0" y="-125"/>
            <a:chExt cx="2330" cy="2193"/>
          </a:xfrm>
        </p:grpSpPr>
        <p:sp>
          <p:nvSpPr>
            <p:cNvPr id="26" name="Text Box 7"/>
            <p:cNvSpPr txBox="1">
              <a:spLocks noChangeArrowheads="1"/>
            </p:cNvSpPr>
            <p:nvPr/>
          </p:nvSpPr>
          <p:spPr bwMode="auto">
            <a:xfrm>
              <a:off x="581" y="1689"/>
              <a:ext cx="309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defTabSz="914377" eaLnBrk="0" hangingPunct="0"/>
              <a:r>
                <a:rPr lang="zh-CN" altLang="zh-CN" sz="3200">
                  <a:solidFill>
                    <a:prstClr val="black"/>
                  </a:solidFill>
                  <a:cs typeface="+mn-ea"/>
                  <a:sym typeface="+mn-lt"/>
                </a:rPr>
                <a:t>E</a:t>
              </a:r>
            </a:p>
          </p:txBody>
        </p:sp>
        <p:grpSp>
          <p:nvGrpSpPr>
            <p:cNvPr id="27" name="Group 8"/>
            <p:cNvGrpSpPr/>
            <p:nvPr/>
          </p:nvGrpSpPr>
          <p:grpSpPr bwMode="auto">
            <a:xfrm>
              <a:off x="0" y="-125"/>
              <a:ext cx="2330" cy="2192"/>
              <a:chOff x="0" y="-125"/>
              <a:chExt cx="2330" cy="2192"/>
            </a:xfrm>
          </p:grpSpPr>
          <p:grpSp>
            <p:nvGrpSpPr>
              <p:cNvPr id="28" name="Group 9"/>
              <p:cNvGrpSpPr/>
              <p:nvPr/>
            </p:nvGrpSpPr>
            <p:grpSpPr bwMode="auto">
              <a:xfrm>
                <a:off x="0" y="-125"/>
                <a:ext cx="2330" cy="2192"/>
                <a:chOff x="0" y="-165"/>
                <a:chExt cx="2843" cy="2897"/>
              </a:xfrm>
            </p:grpSpPr>
            <p:sp>
              <p:nvSpPr>
                <p:cNvPr id="33" name="Line 10"/>
                <p:cNvSpPr>
                  <a:spLocks noChangeShapeType="1"/>
                </p:cNvSpPr>
                <p:nvPr/>
              </p:nvSpPr>
              <p:spPr bwMode="auto">
                <a:xfrm flipH="1">
                  <a:off x="240" y="263"/>
                  <a:ext cx="576" cy="1968"/>
                </a:xfrm>
                <a:prstGeom prst="line">
                  <a:avLst/>
                </a:prstGeom>
                <a:noFill/>
                <a:ln w="31750" cap="flat" cmpd="sng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914377"/>
                  <a:endParaRPr lang="zh-CN" altLang="en-US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34" name="Line 11"/>
                <p:cNvSpPr>
                  <a:spLocks noChangeShapeType="1"/>
                </p:cNvSpPr>
                <p:nvPr/>
              </p:nvSpPr>
              <p:spPr bwMode="auto">
                <a:xfrm>
                  <a:off x="240" y="2231"/>
                  <a:ext cx="2304" cy="0"/>
                </a:xfrm>
                <a:prstGeom prst="line">
                  <a:avLst/>
                </a:prstGeom>
                <a:noFill/>
                <a:ln w="31750" cap="flat" cmpd="sng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914377"/>
                  <a:endParaRPr lang="zh-CN" altLang="en-US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35" name="Line 12"/>
                <p:cNvSpPr>
                  <a:spLocks noChangeShapeType="1"/>
                </p:cNvSpPr>
                <p:nvPr/>
              </p:nvSpPr>
              <p:spPr bwMode="auto">
                <a:xfrm>
                  <a:off x="816" y="263"/>
                  <a:ext cx="1728" cy="1968"/>
                </a:xfrm>
                <a:prstGeom prst="line">
                  <a:avLst/>
                </a:prstGeom>
                <a:noFill/>
                <a:ln w="31750" cap="flat" cmpd="sng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914377"/>
                  <a:endParaRPr lang="zh-CN" altLang="en-US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36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660" y="-165"/>
                  <a:ext cx="377" cy="50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defTabSz="914377" eaLnBrk="0" hangingPunct="0"/>
                  <a:r>
                    <a:rPr lang="zh-CN" altLang="zh-CN" sz="3200" dirty="0">
                      <a:solidFill>
                        <a:prstClr val="black"/>
                      </a:solidFill>
                      <a:cs typeface="+mn-ea"/>
                      <a:sym typeface="+mn-lt"/>
                    </a:rPr>
                    <a:t>A</a:t>
                  </a:r>
                </a:p>
              </p:txBody>
            </p:sp>
            <p:sp>
              <p:nvSpPr>
                <p:cNvPr id="37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0" y="2231"/>
                  <a:ext cx="377" cy="50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defTabSz="914377" eaLnBrk="0" hangingPunct="0"/>
                  <a:r>
                    <a:rPr lang="zh-CN" altLang="zh-CN" sz="3200">
                      <a:solidFill>
                        <a:prstClr val="black"/>
                      </a:solidFill>
                      <a:cs typeface="+mn-ea"/>
                      <a:sym typeface="+mn-lt"/>
                    </a:rPr>
                    <a:t>B</a:t>
                  </a:r>
                </a:p>
              </p:txBody>
            </p:sp>
            <p:sp>
              <p:nvSpPr>
                <p:cNvPr id="38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2448" y="2183"/>
                  <a:ext cx="395" cy="50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defTabSz="914377" eaLnBrk="0" hangingPunct="0"/>
                  <a:r>
                    <a:rPr lang="zh-CN" altLang="zh-CN" sz="3200">
                      <a:solidFill>
                        <a:prstClr val="black"/>
                      </a:solidFill>
                      <a:cs typeface="+mn-ea"/>
                      <a:sym typeface="+mn-lt"/>
                    </a:rPr>
                    <a:t>C</a:t>
                  </a:r>
                </a:p>
              </p:txBody>
            </p:sp>
            <p:sp>
              <p:nvSpPr>
                <p:cNvPr id="39" name="Line 16"/>
                <p:cNvSpPr>
                  <a:spLocks noChangeShapeType="1"/>
                </p:cNvSpPr>
                <p:nvPr/>
              </p:nvSpPr>
              <p:spPr bwMode="auto">
                <a:xfrm>
                  <a:off x="816" y="263"/>
                  <a:ext cx="624" cy="1968"/>
                </a:xfrm>
                <a:prstGeom prst="line">
                  <a:avLst/>
                </a:prstGeom>
                <a:noFill/>
                <a:ln w="31750" cap="flat" cmpd="sng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914377"/>
                  <a:endParaRPr lang="zh-CN" altLang="en-US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40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1344" y="2231"/>
                  <a:ext cx="395" cy="50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defTabSz="914377" eaLnBrk="0" hangingPunct="0"/>
                  <a:r>
                    <a:rPr lang="zh-CN" altLang="zh-CN" sz="3200">
                      <a:solidFill>
                        <a:prstClr val="black"/>
                      </a:solidFill>
                      <a:cs typeface="+mn-ea"/>
                      <a:sym typeface="+mn-lt"/>
                    </a:rPr>
                    <a:t>D</a:t>
                  </a:r>
                </a:p>
              </p:txBody>
            </p:sp>
          </p:grpSp>
          <p:sp>
            <p:nvSpPr>
              <p:cNvPr id="29" name="Line 18"/>
              <p:cNvSpPr>
                <a:spLocks noChangeShapeType="1"/>
              </p:cNvSpPr>
              <p:nvPr/>
            </p:nvSpPr>
            <p:spPr bwMode="auto">
              <a:xfrm>
                <a:off x="677" y="201"/>
                <a:ext cx="0" cy="1488"/>
              </a:xfrm>
              <a:prstGeom prst="line">
                <a:avLst/>
              </a:prstGeom>
              <a:noFill/>
              <a:ln w="31750" cap="flat" cmpd="sng">
                <a:solidFill>
                  <a:schemeClr val="tx1"/>
                </a:solidFill>
                <a:prstDash val="dash"/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377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30" name="Group 19"/>
              <p:cNvGrpSpPr/>
              <p:nvPr/>
            </p:nvGrpSpPr>
            <p:grpSpPr bwMode="auto">
              <a:xfrm>
                <a:off x="677" y="1545"/>
                <a:ext cx="96" cy="144"/>
                <a:chOff x="0" y="0"/>
                <a:chExt cx="96" cy="144"/>
              </a:xfrm>
            </p:grpSpPr>
            <p:sp>
              <p:nvSpPr>
                <p:cNvPr id="31" name="Line 20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96" cy="0"/>
                </a:xfrm>
                <a:prstGeom prst="line">
                  <a:avLst/>
                </a:prstGeom>
                <a:noFill/>
                <a:ln w="31750" cap="flat" cmpd="sng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914377"/>
                  <a:endParaRPr lang="zh-CN" altLang="en-US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32" name="Line 21"/>
                <p:cNvSpPr>
                  <a:spLocks noChangeShapeType="1"/>
                </p:cNvSpPr>
                <p:nvPr/>
              </p:nvSpPr>
              <p:spPr bwMode="auto">
                <a:xfrm>
                  <a:off x="96" y="0"/>
                  <a:ext cx="0" cy="144"/>
                </a:xfrm>
                <a:prstGeom prst="line">
                  <a:avLst/>
                </a:prstGeom>
                <a:noFill/>
                <a:ln w="31750" cap="flat" cmpd="sng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914377"/>
                  <a:endParaRPr lang="zh-CN" altLang="en-US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</p:grpSp>
      <p:grpSp>
        <p:nvGrpSpPr>
          <p:cNvPr id="41" name="Group 2"/>
          <p:cNvGrpSpPr/>
          <p:nvPr/>
        </p:nvGrpSpPr>
        <p:grpSpPr bwMode="auto">
          <a:xfrm>
            <a:off x="6740029" y="1535419"/>
            <a:ext cx="4503862" cy="3356066"/>
            <a:chOff x="384" y="-280"/>
            <a:chExt cx="2329" cy="1798"/>
          </a:xfrm>
        </p:grpSpPr>
        <p:sp>
          <p:nvSpPr>
            <p:cNvPr id="42" name="Text Box 3"/>
            <p:cNvSpPr txBox="1">
              <a:spLocks noChangeArrowheads="1"/>
            </p:cNvSpPr>
            <p:nvPr/>
          </p:nvSpPr>
          <p:spPr bwMode="auto">
            <a:xfrm>
              <a:off x="384" y="-280"/>
              <a:ext cx="2329" cy="17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defTabSz="914377" eaLnBrk="0" hangingPunct="0">
                <a:lnSpc>
                  <a:spcPct val="150000"/>
                </a:lnSpc>
              </a:pPr>
              <a:r>
                <a:rPr lang="zh-CN" altLang="zh-CN" sz="2400" dirty="0">
                  <a:solidFill>
                    <a:prstClr val="black"/>
                  </a:solidFill>
                  <a:cs typeface="+mn-ea"/>
                  <a:sym typeface="+mn-lt"/>
                </a:rPr>
                <a:t>∵D是BC的中点</a:t>
              </a:r>
            </a:p>
            <a:p>
              <a:pPr defTabSz="914377" eaLnBrk="0" hangingPunct="0">
                <a:lnSpc>
                  <a:spcPct val="150000"/>
                </a:lnSpc>
              </a:pPr>
              <a:r>
                <a:rPr lang="zh-CN" altLang="zh-CN" sz="2400" dirty="0">
                  <a:solidFill>
                    <a:prstClr val="black"/>
                  </a:solidFill>
                  <a:cs typeface="+mn-ea"/>
                  <a:sym typeface="+mn-lt"/>
                </a:rPr>
                <a:t>∴BD=DC</a:t>
              </a:r>
            </a:p>
            <a:p>
              <a:pPr defTabSz="914377" eaLnBrk="0" hangingPunct="0">
                <a:lnSpc>
                  <a:spcPct val="150000"/>
                </a:lnSpc>
              </a:pPr>
              <a:r>
                <a:rPr lang="zh-CN" altLang="zh-CN" sz="2400" dirty="0">
                  <a:solidFill>
                    <a:prstClr val="black"/>
                  </a:solidFill>
                  <a:cs typeface="+mn-ea"/>
                  <a:sym typeface="+mn-lt"/>
                </a:rPr>
                <a:t>而△ABD的面积=     BD×AE</a:t>
              </a:r>
            </a:p>
            <a:p>
              <a:pPr defTabSz="914377" eaLnBrk="0" hangingPunct="0">
                <a:lnSpc>
                  <a:spcPct val="150000"/>
                </a:lnSpc>
              </a:pPr>
              <a:endParaRPr lang="zh-CN" altLang="zh-CN" sz="2400" dirty="0">
                <a:solidFill>
                  <a:prstClr val="black"/>
                </a:solidFill>
                <a:cs typeface="+mn-ea"/>
                <a:sym typeface="+mn-lt"/>
              </a:endParaRPr>
            </a:p>
            <a:p>
              <a:pPr defTabSz="914377" eaLnBrk="0" hangingPunct="0">
                <a:lnSpc>
                  <a:spcPct val="150000"/>
                </a:lnSpc>
              </a:pPr>
              <a:r>
                <a:rPr lang="zh-CN" altLang="zh-CN" sz="2400" dirty="0">
                  <a:solidFill>
                    <a:prstClr val="black"/>
                  </a:solidFill>
                  <a:cs typeface="+mn-ea"/>
                  <a:sym typeface="+mn-lt"/>
                </a:rPr>
                <a:t>    △ADC的面积=    DC×AE</a:t>
              </a:r>
            </a:p>
            <a:p>
              <a:pPr defTabSz="914377" eaLnBrk="0" hangingPunct="0">
                <a:lnSpc>
                  <a:spcPct val="150000"/>
                </a:lnSpc>
              </a:pPr>
              <a:r>
                <a:rPr lang="zh-CN" altLang="zh-CN" sz="2400" dirty="0">
                  <a:solidFill>
                    <a:prstClr val="black"/>
                  </a:solidFill>
                  <a:cs typeface="+mn-ea"/>
                  <a:sym typeface="+mn-lt"/>
                </a:rPr>
                <a:t>故△ABD的面积= △ADC的面积</a:t>
              </a:r>
            </a:p>
          </p:txBody>
        </p:sp>
        <p:graphicFrame>
          <p:nvGraphicFramePr>
            <p:cNvPr id="43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04767651"/>
                </p:ext>
              </p:extLst>
            </p:nvPr>
          </p:nvGraphicFramePr>
          <p:xfrm>
            <a:off x="1642" y="254"/>
            <a:ext cx="167" cy="4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4" imgW="152400" imgH="394335" progId="Equation.3">
                    <p:embed/>
                  </p:oleObj>
                </mc:Choice>
                <mc:Fallback>
                  <p:oleObj r:id="rId4" imgW="152400" imgH="394335" progId="Equation.3">
                    <p:embed/>
                    <p:pic>
                      <p:nvPicPr>
                        <p:cNvPr id="43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42" y="254"/>
                          <a:ext cx="167" cy="4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4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60356570"/>
                </p:ext>
              </p:extLst>
            </p:nvPr>
          </p:nvGraphicFramePr>
          <p:xfrm>
            <a:off x="1658" y="809"/>
            <a:ext cx="167" cy="4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6" imgW="152400" imgH="394335" progId="Equation.3">
                    <p:embed/>
                  </p:oleObj>
                </mc:Choice>
                <mc:Fallback>
                  <p:oleObj r:id="rId6" imgW="152400" imgH="394335" progId="Equation.3">
                    <p:embed/>
                    <p:pic>
                      <p:nvPicPr>
                        <p:cNvPr id="44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58" y="809"/>
                          <a:ext cx="167" cy="4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5" name="Text Box 22"/>
          <p:cNvSpPr txBox="1">
            <a:spLocks noChangeArrowheads="1"/>
          </p:cNvSpPr>
          <p:nvPr/>
        </p:nvSpPr>
        <p:spPr bwMode="auto">
          <a:xfrm>
            <a:off x="5807320" y="5269232"/>
            <a:ext cx="5436571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 defTabSz="914377" eaLnBrk="0" hangingPunct="0"/>
            <a:r>
              <a:rPr lang="zh-CN" altLang="zh-CN" sz="2000" b="1" dirty="0">
                <a:solidFill>
                  <a:srgbClr val="F97E03"/>
                </a:solidFill>
                <a:cs typeface="+mn-ea"/>
                <a:sym typeface="+mn-lt"/>
              </a:rPr>
              <a:t>三角形的任意一条中线把这个三角形分成了两个面积相等的三角形。</a:t>
            </a:r>
          </a:p>
        </p:txBody>
      </p:sp>
      <p:sp>
        <p:nvSpPr>
          <p:cNvPr id="46" name="文本框 45">
            <a:extLst>
              <a:ext uri="{FF2B5EF4-FFF2-40B4-BE49-F238E27FC236}">
                <a16:creationId xmlns:a16="http://schemas.microsoft.com/office/drawing/2014/main" id="{61E932DB-389A-469B-85D4-D2E90F395DE9}"/>
              </a:ext>
            </a:extLst>
          </p:cNvPr>
          <p:cNvSpPr txBox="1"/>
          <p:nvPr/>
        </p:nvSpPr>
        <p:spPr>
          <a:xfrm>
            <a:off x="1401966" y="469982"/>
            <a:ext cx="77710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F07F09"/>
                </a:solidFill>
                <a:cs typeface="+mn-ea"/>
                <a:sym typeface="+mn-lt"/>
              </a:rPr>
              <a:t>扩展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4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787486" y="1535029"/>
            <a:ext cx="103292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400" b="1" dirty="0">
                <a:cs typeface="+mn-ea"/>
                <a:sym typeface="+mn-lt"/>
              </a:rPr>
              <a:t>概念：在三角形中，一个内角的角平分线与它对边相交，这个角的顶点和交点的连线，叫做三角形角平分线。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045488" y="2751114"/>
            <a:ext cx="4169465" cy="2772870"/>
            <a:chOff x="1256211" y="2007592"/>
            <a:chExt cx="3127099" cy="2079653"/>
          </a:xfrm>
        </p:grpSpPr>
        <p:sp>
          <p:nvSpPr>
            <p:cNvPr id="19" name="Line 4"/>
            <p:cNvSpPr>
              <a:spLocks noChangeShapeType="1"/>
            </p:cNvSpPr>
            <p:nvPr/>
          </p:nvSpPr>
          <p:spPr bwMode="auto">
            <a:xfrm>
              <a:off x="2343649" y="2548930"/>
              <a:ext cx="1682750" cy="126365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0" name="Line 5"/>
            <p:cNvSpPr>
              <a:spLocks noChangeShapeType="1"/>
            </p:cNvSpPr>
            <p:nvPr/>
          </p:nvSpPr>
          <p:spPr bwMode="auto">
            <a:xfrm flipH="1">
              <a:off x="1651499" y="2548930"/>
              <a:ext cx="692150" cy="126365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1" name="Line 6"/>
            <p:cNvSpPr>
              <a:spLocks noChangeShapeType="1"/>
            </p:cNvSpPr>
            <p:nvPr/>
          </p:nvSpPr>
          <p:spPr bwMode="auto">
            <a:xfrm>
              <a:off x="1651499" y="3812580"/>
              <a:ext cx="2374900" cy="1587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2" name="Text Box 7"/>
            <p:cNvSpPr txBox="1">
              <a:spLocks noChangeArrowheads="1"/>
            </p:cNvSpPr>
            <p:nvPr/>
          </p:nvSpPr>
          <p:spPr bwMode="auto">
            <a:xfrm>
              <a:off x="1948361" y="2007592"/>
              <a:ext cx="400591" cy="5000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defTabSz="914377"/>
              <a:r>
                <a:rPr lang="en-US" altLang="zh-CN" sz="3733" b="1" dirty="0">
                  <a:solidFill>
                    <a:srgbClr val="0000FF"/>
                  </a:solidFill>
                  <a:cs typeface="+mn-ea"/>
                  <a:sym typeface="+mn-lt"/>
                </a:rPr>
                <a:t>A</a:t>
              </a:r>
            </a:p>
          </p:txBody>
        </p:sp>
        <p:sp>
          <p:nvSpPr>
            <p:cNvPr id="23" name="Rectangle 8"/>
            <p:cNvSpPr>
              <a:spLocks noChangeArrowheads="1"/>
            </p:cNvSpPr>
            <p:nvPr/>
          </p:nvSpPr>
          <p:spPr bwMode="auto">
            <a:xfrm>
              <a:off x="1256211" y="3587155"/>
              <a:ext cx="398186" cy="5000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defTabSz="914377"/>
              <a:r>
                <a:rPr lang="en-US" altLang="zh-CN" sz="3733" b="1" dirty="0">
                  <a:solidFill>
                    <a:srgbClr val="0000FF"/>
                  </a:solidFill>
                  <a:cs typeface="+mn-ea"/>
                  <a:sym typeface="+mn-lt"/>
                </a:rPr>
                <a:t>B</a:t>
              </a:r>
            </a:p>
          </p:txBody>
        </p:sp>
        <p:sp>
          <p:nvSpPr>
            <p:cNvPr id="24" name="Rectangle 9"/>
            <p:cNvSpPr>
              <a:spLocks noChangeArrowheads="1"/>
            </p:cNvSpPr>
            <p:nvPr/>
          </p:nvSpPr>
          <p:spPr bwMode="auto">
            <a:xfrm>
              <a:off x="3985124" y="3580805"/>
              <a:ext cx="398186" cy="5000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defTabSz="914377"/>
              <a:r>
                <a:rPr lang="en-US" altLang="zh-CN" sz="3733" b="1">
                  <a:solidFill>
                    <a:srgbClr val="0000FF"/>
                  </a:solidFill>
                  <a:cs typeface="+mn-ea"/>
                  <a:sym typeface="+mn-lt"/>
                </a:rPr>
                <a:t>C</a:t>
              </a:r>
            </a:p>
          </p:txBody>
        </p:sp>
      </p:grpSp>
      <p:sp>
        <p:nvSpPr>
          <p:cNvPr id="25" name="Line 10"/>
          <p:cNvSpPr>
            <a:spLocks noChangeShapeType="1"/>
          </p:cNvSpPr>
          <p:nvPr/>
        </p:nvSpPr>
        <p:spPr bwMode="auto">
          <a:xfrm>
            <a:off x="2506678" y="3578208"/>
            <a:ext cx="304800" cy="16256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6" name="Text Box 11"/>
          <p:cNvSpPr txBox="1">
            <a:spLocks noChangeArrowheads="1"/>
          </p:cNvSpPr>
          <p:nvPr/>
        </p:nvSpPr>
        <p:spPr bwMode="auto">
          <a:xfrm>
            <a:off x="2533504" y="5115431"/>
            <a:ext cx="530915" cy="666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377"/>
            <a:r>
              <a:rPr lang="en-US" altLang="zh-CN" sz="3733" b="1">
                <a:solidFill>
                  <a:srgbClr val="FF00FF"/>
                </a:solidFill>
                <a:cs typeface="+mn-ea"/>
                <a:sym typeface="+mn-lt"/>
              </a:rPr>
              <a:t>D</a:t>
            </a:r>
          </a:p>
        </p:txBody>
      </p:sp>
      <p:grpSp>
        <p:nvGrpSpPr>
          <p:cNvPr id="27" name="Group 25"/>
          <p:cNvGrpSpPr/>
          <p:nvPr/>
        </p:nvGrpSpPr>
        <p:grpSpPr bwMode="auto">
          <a:xfrm>
            <a:off x="2047101" y="3618948"/>
            <a:ext cx="1138767" cy="988484"/>
            <a:chOff x="0" y="0"/>
            <a:chExt cx="538" cy="467"/>
          </a:xfrm>
        </p:grpSpPr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 rot="19748917">
              <a:off x="224" y="86"/>
              <a:ext cx="314" cy="3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914377"/>
              <a:r>
                <a:rPr lang="en-US" altLang="zh-CN" sz="4267" b="1">
                  <a:solidFill>
                    <a:srgbClr val="FF66FF"/>
                  </a:solidFill>
                  <a:cs typeface="+mn-ea"/>
                  <a:sym typeface="+mn-lt"/>
                </a:rPr>
                <a:t>︶</a:t>
              </a:r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0" y="113"/>
              <a:ext cx="301" cy="3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914377"/>
              <a:r>
                <a:rPr lang="en-US" altLang="zh-CN" sz="4267" b="1" dirty="0">
                  <a:solidFill>
                    <a:srgbClr val="FF66FF"/>
                  </a:solidFill>
                  <a:cs typeface="+mn-ea"/>
                  <a:sym typeface="+mn-lt"/>
                </a:rPr>
                <a:t>︶</a:t>
              </a:r>
            </a:p>
          </p:txBody>
        </p:sp>
        <p:sp>
          <p:nvSpPr>
            <p:cNvPr id="30" name="Text Box 28"/>
            <p:cNvSpPr txBox="1">
              <a:spLocks noChangeArrowheads="1"/>
            </p:cNvSpPr>
            <p:nvPr/>
          </p:nvSpPr>
          <p:spPr bwMode="auto">
            <a:xfrm>
              <a:off x="86" y="25"/>
              <a:ext cx="87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defTabSz="914377"/>
              <a:endParaRPr lang="zh-CN" altLang="en-US" b="1">
                <a:solidFill>
                  <a:srgbClr val="FF66FF"/>
                </a:solidFill>
                <a:cs typeface="+mn-ea"/>
                <a:sym typeface="+mn-lt"/>
              </a:endParaRPr>
            </a:p>
          </p:txBody>
        </p:sp>
        <p:sp>
          <p:nvSpPr>
            <p:cNvPr id="31" name="Text Box 29"/>
            <p:cNvSpPr txBox="1">
              <a:spLocks noChangeArrowheads="1"/>
            </p:cNvSpPr>
            <p:nvPr/>
          </p:nvSpPr>
          <p:spPr bwMode="auto">
            <a:xfrm>
              <a:off x="271" y="0"/>
              <a:ext cx="87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defTabSz="914377"/>
              <a:endParaRPr lang="zh-CN" altLang="en-US" sz="2667" b="1">
                <a:solidFill>
                  <a:srgbClr val="FF66FF"/>
                </a:solidFill>
                <a:cs typeface="+mn-ea"/>
                <a:sym typeface="+mn-lt"/>
              </a:endParaRPr>
            </a:p>
          </p:txBody>
        </p:sp>
      </p:grpSp>
      <p:sp>
        <p:nvSpPr>
          <p:cNvPr id="32" name="Rectangle 12"/>
          <p:cNvSpPr>
            <a:spLocks noChangeArrowheads="1"/>
          </p:cNvSpPr>
          <p:nvPr/>
        </p:nvSpPr>
        <p:spPr bwMode="auto">
          <a:xfrm>
            <a:off x="5886541" y="3540534"/>
            <a:ext cx="6502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377"/>
            <a:r>
              <a:rPr lang="zh-CN" altLang="en-US" sz="2400" b="1" dirty="0">
                <a:cs typeface="+mn-ea"/>
                <a:sym typeface="+mn-lt"/>
              </a:rPr>
              <a:t>∵</a:t>
            </a:r>
            <a:r>
              <a:rPr lang="en-US" altLang="zh-CN" sz="2400" b="1" dirty="0">
                <a:cs typeface="+mn-ea"/>
                <a:sym typeface="+mn-lt"/>
              </a:rPr>
              <a:t>AD</a:t>
            </a:r>
            <a:r>
              <a:rPr lang="zh-CN" altLang="en-US" sz="2400" b="1" dirty="0">
                <a:cs typeface="+mn-ea"/>
                <a:sym typeface="+mn-lt"/>
              </a:rPr>
              <a:t>是△</a:t>
            </a:r>
            <a:r>
              <a:rPr lang="en-US" altLang="zh-CN" sz="2400" b="1" dirty="0">
                <a:cs typeface="+mn-ea"/>
                <a:sym typeface="+mn-lt"/>
              </a:rPr>
              <a:t>ABC</a:t>
            </a:r>
            <a:r>
              <a:rPr lang="zh-CN" altLang="en-US" sz="2400" b="1" dirty="0">
                <a:cs typeface="+mn-ea"/>
                <a:sym typeface="+mn-lt"/>
              </a:rPr>
              <a:t>的角平分线</a:t>
            </a:r>
          </a:p>
        </p:txBody>
      </p:sp>
      <p:grpSp>
        <p:nvGrpSpPr>
          <p:cNvPr id="33" name="Group 13"/>
          <p:cNvGrpSpPr/>
          <p:nvPr/>
        </p:nvGrpSpPr>
        <p:grpSpPr bwMode="auto">
          <a:xfrm>
            <a:off x="5886541" y="3963287"/>
            <a:ext cx="4075839" cy="910168"/>
            <a:chOff x="0" y="0"/>
            <a:chExt cx="2694" cy="430"/>
          </a:xfrm>
        </p:grpSpPr>
        <p:sp>
          <p:nvSpPr>
            <p:cNvPr id="34" name="Rectangle 14"/>
            <p:cNvSpPr>
              <a:spLocks noChangeArrowheads="1"/>
            </p:cNvSpPr>
            <p:nvPr/>
          </p:nvSpPr>
          <p:spPr bwMode="auto">
            <a:xfrm>
              <a:off x="0" y="107"/>
              <a:ext cx="1784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defTabSz="914377"/>
              <a:r>
                <a:rPr lang="zh-CN" altLang="en-US" sz="2400" b="1" dirty="0">
                  <a:cs typeface="+mn-ea"/>
                  <a:sym typeface="+mn-lt"/>
                </a:rPr>
                <a:t>∴∠</a:t>
              </a:r>
              <a:r>
                <a:rPr lang="en-US" altLang="zh-CN" sz="2400" b="1" dirty="0">
                  <a:cs typeface="+mn-ea"/>
                  <a:sym typeface="+mn-lt"/>
                </a:rPr>
                <a:t>BAD =∠CAD =</a:t>
              </a:r>
            </a:p>
          </p:txBody>
        </p:sp>
        <p:grpSp>
          <p:nvGrpSpPr>
            <p:cNvPr id="35" name="Group 15"/>
            <p:cNvGrpSpPr/>
            <p:nvPr/>
          </p:nvGrpSpPr>
          <p:grpSpPr bwMode="auto">
            <a:xfrm>
              <a:off x="1761" y="0"/>
              <a:ext cx="933" cy="430"/>
              <a:chOff x="-535" y="0"/>
              <a:chExt cx="933" cy="430"/>
            </a:xfrm>
          </p:grpSpPr>
          <p:grpSp>
            <p:nvGrpSpPr>
              <p:cNvPr id="36" name="Group 16"/>
              <p:cNvGrpSpPr/>
              <p:nvPr/>
            </p:nvGrpSpPr>
            <p:grpSpPr bwMode="auto">
              <a:xfrm>
                <a:off x="-535" y="0"/>
                <a:ext cx="338" cy="430"/>
                <a:chOff x="-535" y="0"/>
                <a:chExt cx="338" cy="430"/>
              </a:xfrm>
            </p:grpSpPr>
            <p:sp>
              <p:nvSpPr>
                <p:cNvPr id="38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-528" y="0"/>
                  <a:ext cx="331" cy="2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defTabSz="914377"/>
                  <a:r>
                    <a:rPr lang="zh-CN" altLang="en-US" sz="2400" b="1" u="sng" dirty="0">
                      <a:cs typeface="+mn-ea"/>
                      <a:sym typeface="+mn-lt"/>
                    </a:rPr>
                    <a:t>１</a:t>
                  </a:r>
                </a:p>
              </p:txBody>
            </p:sp>
            <p:sp>
              <p:nvSpPr>
                <p:cNvPr id="39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-535" y="212"/>
                  <a:ext cx="331" cy="2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defTabSz="914377"/>
                  <a:r>
                    <a:rPr lang="zh-CN" altLang="en-US" sz="2400" b="1" dirty="0">
                      <a:cs typeface="+mn-ea"/>
                      <a:sym typeface="+mn-lt"/>
                    </a:rPr>
                    <a:t>２</a:t>
                  </a:r>
                </a:p>
              </p:txBody>
            </p:sp>
          </p:grpSp>
          <p:sp>
            <p:nvSpPr>
              <p:cNvPr id="37" name="Text Box 19"/>
              <p:cNvSpPr txBox="1">
                <a:spLocks noChangeArrowheads="1"/>
              </p:cNvSpPr>
              <p:nvPr/>
            </p:nvSpPr>
            <p:spPr bwMode="auto">
              <a:xfrm>
                <a:off x="-309" y="77"/>
                <a:ext cx="707" cy="2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defTabSz="914377"/>
                <a:r>
                  <a:rPr lang="zh-CN" altLang="en-US" sz="2400" b="1" dirty="0">
                    <a:cs typeface="+mn-ea"/>
                    <a:sym typeface="+mn-lt"/>
                  </a:rPr>
                  <a:t>∠</a:t>
                </a:r>
                <a:r>
                  <a:rPr lang="en-US" altLang="zh-CN" sz="2400" b="1" dirty="0">
                    <a:cs typeface="+mn-ea"/>
                    <a:sym typeface="+mn-lt"/>
                  </a:rPr>
                  <a:t>BAC</a:t>
                </a:r>
              </a:p>
            </p:txBody>
          </p:sp>
        </p:grpSp>
      </p:grpSp>
      <p:sp>
        <p:nvSpPr>
          <p:cNvPr id="40" name="Text Box 31"/>
          <p:cNvSpPr txBox="1">
            <a:spLocks noChangeArrowheads="1"/>
          </p:cNvSpPr>
          <p:nvPr/>
        </p:nvSpPr>
        <p:spPr bwMode="auto">
          <a:xfrm>
            <a:off x="5886541" y="4857198"/>
            <a:ext cx="48958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zh-CN" altLang="en-US" sz="2400" b="1" dirty="0">
                <a:cs typeface="+mn-ea"/>
                <a:sym typeface="+mn-lt"/>
              </a:rPr>
              <a:t>（角平分线的定义）</a:t>
            </a:r>
          </a:p>
        </p:txBody>
      </p:sp>
      <p:sp>
        <p:nvSpPr>
          <p:cNvPr id="41" name="Text Box 28"/>
          <p:cNvSpPr txBox="1">
            <a:spLocks noChangeArrowheads="1"/>
          </p:cNvSpPr>
          <p:nvPr/>
        </p:nvSpPr>
        <p:spPr bwMode="auto">
          <a:xfrm>
            <a:off x="5886541" y="2813447"/>
            <a:ext cx="65299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defTabSz="914377"/>
            <a:r>
              <a:rPr lang="zh-CN" altLang="en-US" dirty="0">
                <a:latin typeface="+mn-lt"/>
                <a:cs typeface="+mn-ea"/>
                <a:sym typeface="+mn-lt"/>
              </a:rPr>
              <a:t>三角形角平分线的理解</a:t>
            </a:r>
          </a:p>
        </p:txBody>
      </p:sp>
      <p:sp>
        <p:nvSpPr>
          <p:cNvPr id="42" name="文本框 41">
            <a:extLst>
              <a:ext uri="{FF2B5EF4-FFF2-40B4-BE49-F238E27FC236}">
                <a16:creationId xmlns:a16="http://schemas.microsoft.com/office/drawing/2014/main" id="{6CD625D0-0F99-4F51-B56E-30C7685BBB1A}"/>
              </a:ext>
            </a:extLst>
          </p:cNvPr>
          <p:cNvSpPr txBox="1"/>
          <p:nvPr/>
        </p:nvSpPr>
        <p:spPr>
          <a:xfrm>
            <a:off x="1401966" y="469982"/>
            <a:ext cx="77710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F07F09"/>
                </a:solidFill>
                <a:cs typeface="+mn-ea"/>
                <a:sym typeface="+mn-lt"/>
              </a:rPr>
              <a:t>三角形角平分线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5" grpId="0" animBg="1"/>
      <p:bldP spid="26" grpId="0"/>
      <p:bldP spid="32" grpId="0"/>
      <p:bldP spid="40" grpId="0"/>
      <p:bldP spid="4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/>
          <p:nvPr/>
        </p:nvSpPr>
        <p:spPr bwMode="auto">
          <a:xfrm>
            <a:off x="996728" y="1652818"/>
            <a:ext cx="11475640" cy="634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1219170">
              <a:buNone/>
            </a:pPr>
            <a:r>
              <a:rPr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问题</a:t>
            </a:r>
            <a:r>
              <a:rPr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1</a:t>
            </a:r>
            <a:r>
              <a:rPr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：</a:t>
            </a:r>
            <a:r>
              <a:rPr lang="zh-CN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三角形的角平分线与角的平分线有什么区别？</a:t>
            </a:r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996728" y="2581087"/>
            <a:ext cx="9312452" cy="1208018"/>
          </a:xfrm>
          <a:prstGeom prst="wedgeRoundRectCallout">
            <a:avLst>
              <a:gd name="adj1" fmla="val 49673"/>
              <a:gd name="adj2" fmla="val 22713"/>
              <a:gd name="adj3" fmla="val 16667"/>
            </a:avLst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defTabSz="914377" eaLnBrk="1" fontAlgn="base" hangingPunct="1">
              <a:spcBef>
                <a:spcPct val="50000"/>
              </a:spcBef>
            </a:pPr>
            <a:r>
              <a:rPr lang="en-US" altLang="zh-CN" sz="2400" dirty="0">
                <a:solidFill>
                  <a:srgbClr val="F97E03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en-US" sz="2400" dirty="0">
                <a:solidFill>
                  <a:srgbClr val="F97E03"/>
                </a:solidFill>
                <a:latin typeface="+mn-lt"/>
                <a:ea typeface="+mn-ea"/>
                <a:cs typeface="+mn-ea"/>
                <a:sym typeface="+mn-lt"/>
              </a:rPr>
              <a:t>、三角形的角平分线是一条线段 ；</a:t>
            </a:r>
            <a:endParaRPr lang="en-US" altLang="zh-CN" sz="2400" dirty="0">
              <a:solidFill>
                <a:srgbClr val="F97E03"/>
              </a:solidFill>
              <a:latin typeface="+mn-lt"/>
              <a:ea typeface="+mn-ea"/>
              <a:cs typeface="+mn-ea"/>
              <a:sym typeface="+mn-lt"/>
            </a:endParaRPr>
          </a:p>
          <a:p>
            <a:pPr defTabSz="914377" eaLnBrk="1" fontAlgn="base" hangingPunct="1">
              <a:spcBef>
                <a:spcPct val="50000"/>
              </a:spcBef>
            </a:pPr>
            <a:r>
              <a:rPr lang="en-US" altLang="zh-CN" sz="2400" dirty="0">
                <a:solidFill>
                  <a:srgbClr val="F97E03"/>
                </a:solidFill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zh-CN" altLang="en-US" sz="2400" dirty="0">
                <a:solidFill>
                  <a:srgbClr val="F97E03"/>
                </a:solidFill>
                <a:latin typeface="+mn-lt"/>
                <a:ea typeface="+mn-ea"/>
                <a:cs typeface="+mn-ea"/>
                <a:sym typeface="+mn-lt"/>
              </a:rPr>
              <a:t>、角的平分线是一条射线。</a:t>
            </a: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996728" y="4082730"/>
            <a:ext cx="1009182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 anchorCtr="1">
            <a:spAutoFit/>
          </a:bodyPr>
          <a:lstStyle>
            <a:lvl1pPr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defTabSz="914377" eaLnBrk="1" fontAlgn="base" hangingPunct="1"/>
            <a:r>
              <a:rPr lang="zh-CN" alt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问题</a:t>
            </a:r>
            <a:r>
              <a:rPr lang="en-US" altLang="zh-CN" sz="2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zh-CN" alt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：任意画一个三角形</a:t>
            </a:r>
            <a:r>
              <a:rPr lang="en-US" altLang="zh-CN" sz="2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lang="zh-CN" alt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然后利用量角器画出这个三角形三个角的角平分线</a:t>
            </a:r>
            <a:r>
              <a:rPr lang="en-US" altLang="zh-CN" sz="2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lang="zh-CN" alt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你发现了什么</a:t>
            </a:r>
            <a:r>
              <a:rPr lang="en-US" altLang="zh-CN" sz="2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?</a:t>
            </a:r>
          </a:p>
        </p:txBody>
      </p:sp>
      <p:sp>
        <p:nvSpPr>
          <p:cNvPr id="11" name="AutoShape 6"/>
          <p:cNvSpPr>
            <a:spLocks noChangeArrowheads="1"/>
          </p:cNvSpPr>
          <p:nvPr/>
        </p:nvSpPr>
        <p:spPr bwMode="auto">
          <a:xfrm>
            <a:off x="1168178" y="5207351"/>
            <a:ext cx="8288972" cy="670402"/>
          </a:xfrm>
          <a:prstGeom prst="wedgeRoundRectCallout">
            <a:avLst>
              <a:gd name="adj1" fmla="val 49673"/>
              <a:gd name="adj2" fmla="val 22713"/>
              <a:gd name="adj3" fmla="val 16667"/>
            </a:avLst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defTabSz="914377" fontAlgn="base"/>
            <a:r>
              <a:rPr lang="zh-CN" altLang="en-US" sz="2400" dirty="0">
                <a:solidFill>
                  <a:srgbClr val="F97E03"/>
                </a:solidFill>
                <a:latin typeface="+mn-lt"/>
                <a:ea typeface="+mn-ea"/>
                <a:cs typeface="+mn-ea"/>
                <a:sym typeface="+mn-lt"/>
              </a:rPr>
              <a:t>三角形的三条角平分线相交于一点</a:t>
            </a:r>
            <a:r>
              <a:rPr lang="en-US" altLang="zh-CN" sz="2400" dirty="0">
                <a:solidFill>
                  <a:srgbClr val="F97E03"/>
                </a:solidFill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lang="zh-CN" altLang="en-US" sz="2400" dirty="0">
                <a:solidFill>
                  <a:srgbClr val="F97E03"/>
                </a:solidFill>
                <a:latin typeface="+mn-lt"/>
                <a:ea typeface="+mn-ea"/>
                <a:cs typeface="+mn-ea"/>
                <a:sym typeface="+mn-lt"/>
              </a:rPr>
              <a:t>交点在三角形的内部。</a:t>
            </a:r>
            <a:endParaRPr lang="en-US" altLang="zh-CN" sz="2400" dirty="0">
              <a:solidFill>
                <a:srgbClr val="F97E03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E00D4E74-7E17-45A7-97C2-87DEDDD0E187}"/>
              </a:ext>
            </a:extLst>
          </p:cNvPr>
          <p:cNvSpPr txBox="1"/>
          <p:nvPr/>
        </p:nvSpPr>
        <p:spPr>
          <a:xfrm>
            <a:off x="1401966" y="469982"/>
            <a:ext cx="77710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F07F09"/>
                </a:solidFill>
                <a:cs typeface="+mn-ea"/>
                <a:sym typeface="+mn-lt"/>
              </a:rPr>
              <a:t>拓展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utoUpdateAnimBg="0"/>
      <p:bldP spid="9" grpId="0" animBg="1" autoUpdateAnimBg="0"/>
      <p:bldP spid="10" grpId="0" autoUpdateAnimBg="0"/>
      <p:bldP spid="11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7242644"/>
              </p:ext>
            </p:extLst>
          </p:nvPr>
        </p:nvGraphicFramePr>
        <p:xfrm>
          <a:off x="1060928" y="1656916"/>
          <a:ext cx="10311922" cy="4492247"/>
        </p:xfrm>
        <a:graphic>
          <a:graphicData uri="http://schemas.openxmlformats.org/drawingml/2006/table">
            <a:tbl>
              <a:tblPr/>
              <a:tblGrid>
                <a:gridCol w="12332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50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96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439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名称</a:t>
                      </a:r>
                    </a:p>
                  </a:txBody>
                  <a:tcPr marL="105787" marR="105787" marT="52894" marB="528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基本图形</a:t>
                      </a:r>
                    </a:p>
                  </a:txBody>
                  <a:tcPr marL="105787" marR="105787" marT="52894" marB="528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画法</a:t>
                      </a:r>
                    </a:p>
                  </a:txBody>
                  <a:tcPr marL="105787" marR="105787" marT="52894" marB="528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性质</a:t>
                      </a:r>
                    </a:p>
                  </a:txBody>
                  <a:tcPr marL="105787" marR="105787" marT="52894" marB="528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78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高</a:t>
                      </a:r>
                    </a:p>
                  </a:txBody>
                  <a:tcPr marL="105787" marR="105787" marT="52894" marB="528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05787" marR="105787" marT="52894" marB="528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用边的垂线三角板画顶点到对段</a:t>
                      </a:r>
                    </a:p>
                  </a:txBody>
                  <a:tcPr marL="105787" marR="105787" marT="52894" marB="528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三条高线相交于三角形内部、外部或边上一点</a:t>
                      </a:r>
                    </a:p>
                  </a:txBody>
                  <a:tcPr marL="105787" marR="105787" marT="52894" marB="528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523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中线</a:t>
                      </a:r>
                    </a:p>
                  </a:txBody>
                  <a:tcPr marL="105787" marR="105787" marT="52894" marB="528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05787" marR="105787" marT="52894" marB="528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用直尺画两点之间的线段</a:t>
                      </a:r>
                    </a:p>
                  </a:txBody>
                  <a:tcPr marL="105787" marR="105787" marT="52894" marB="528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三条中线相交于三角形内一点，且把三角形分成面积相等的两部分</a:t>
                      </a:r>
                    </a:p>
                  </a:txBody>
                  <a:tcPr marL="105787" marR="105787" marT="52894" marB="528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29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角平分线</a:t>
                      </a:r>
                    </a:p>
                  </a:txBody>
                  <a:tcPr marL="105787" marR="105787" marT="52894" marB="528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05787" marR="105787" marT="52894" marB="528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利用量角器画角的平分线的一部分</a:t>
                      </a:r>
                    </a:p>
                  </a:txBody>
                  <a:tcPr marL="105787" marR="105787" marT="52894" marB="528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三条角平分线相交于三角形内一点</a:t>
                      </a:r>
                    </a:p>
                  </a:txBody>
                  <a:tcPr marL="105787" marR="105787" marT="52894" marB="528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9" name="Group 32"/>
          <p:cNvGrpSpPr/>
          <p:nvPr/>
        </p:nvGrpSpPr>
        <p:grpSpPr bwMode="auto">
          <a:xfrm>
            <a:off x="3101489" y="2035011"/>
            <a:ext cx="2035439" cy="1100711"/>
            <a:chOff x="-17" y="-89"/>
            <a:chExt cx="1576" cy="1232"/>
          </a:xfrm>
        </p:grpSpPr>
        <p:grpSp>
          <p:nvGrpSpPr>
            <p:cNvPr id="10" name="Group 33"/>
            <p:cNvGrpSpPr/>
            <p:nvPr/>
          </p:nvGrpSpPr>
          <p:grpSpPr bwMode="auto">
            <a:xfrm>
              <a:off x="227" y="227"/>
              <a:ext cx="1088" cy="561"/>
              <a:chOff x="0" y="0"/>
              <a:chExt cx="1088" cy="561"/>
            </a:xfrm>
          </p:grpSpPr>
          <p:sp>
            <p:nvSpPr>
              <p:cNvPr id="15" name="Line 34"/>
              <p:cNvSpPr>
                <a:spLocks noChangeShapeType="1"/>
              </p:cNvSpPr>
              <p:nvPr/>
            </p:nvSpPr>
            <p:spPr bwMode="auto">
              <a:xfrm flipH="1">
                <a:off x="0" y="0"/>
                <a:ext cx="408" cy="54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377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6" name="Line 35"/>
              <p:cNvSpPr>
                <a:spLocks noChangeShapeType="1"/>
              </p:cNvSpPr>
              <p:nvPr/>
            </p:nvSpPr>
            <p:spPr bwMode="auto">
              <a:xfrm>
                <a:off x="0" y="545"/>
                <a:ext cx="10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377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7" name="Line 36"/>
              <p:cNvSpPr>
                <a:spLocks noChangeShapeType="1"/>
              </p:cNvSpPr>
              <p:nvPr/>
            </p:nvSpPr>
            <p:spPr bwMode="auto">
              <a:xfrm>
                <a:off x="408" y="16"/>
                <a:ext cx="680" cy="54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377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8" name="Line 37"/>
              <p:cNvSpPr>
                <a:spLocks noChangeShapeType="1"/>
              </p:cNvSpPr>
              <p:nvPr/>
            </p:nvSpPr>
            <p:spPr bwMode="auto">
              <a:xfrm>
                <a:off x="408" y="0"/>
                <a:ext cx="0" cy="54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377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1" name="Text Box 38"/>
            <p:cNvSpPr txBox="1">
              <a:spLocks noChangeArrowheads="1"/>
            </p:cNvSpPr>
            <p:nvPr/>
          </p:nvSpPr>
          <p:spPr bwMode="auto">
            <a:xfrm>
              <a:off x="526" y="726"/>
              <a:ext cx="264" cy="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377"/>
              <a:r>
                <a:rPr lang="en-US" altLang="zh-CN" b="0">
                  <a:solidFill>
                    <a:prstClr val="black"/>
                  </a:solidFill>
                  <a:latin typeface="+mn-lt"/>
                  <a:cs typeface="+mn-ea"/>
                  <a:sym typeface="+mn-lt"/>
                </a:rPr>
                <a:t>D</a:t>
              </a:r>
            </a:p>
          </p:txBody>
        </p:sp>
        <p:sp>
          <p:nvSpPr>
            <p:cNvPr id="12" name="Text Box 39"/>
            <p:cNvSpPr txBox="1">
              <a:spLocks noChangeArrowheads="1"/>
            </p:cNvSpPr>
            <p:nvPr/>
          </p:nvSpPr>
          <p:spPr bwMode="auto">
            <a:xfrm>
              <a:off x="365" y="-89"/>
              <a:ext cx="247" cy="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377"/>
              <a:r>
                <a:rPr lang="en-US" altLang="zh-CN" b="0" dirty="0">
                  <a:solidFill>
                    <a:prstClr val="black"/>
                  </a:solidFill>
                  <a:latin typeface="+mn-lt"/>
                  <a:cs typeface="+mn-ea"/>
                  <a:sym typeface="+mn-lt"/>
                </a:rPr>
                <a:t>A</a:t>
              </a:r>
            </a:p>
          </p:txBody>
        </p:sp>
        <p:sp>
          <p:nvSpPr>
            <p:cNvPr id="13" name="Text Box 40"/>
            <p:cNvSpPr txBox="1">
              <a:spLocks noChangeArrowheads="1"/>
            </p:cNvSpPr>
            <p:nvPr/>
          </p:nvSpPr>
          <p:spPr bwMode="auto">
            <a:xfrm>
              <a:off x="1360" y="681"/>
              <a:ext cx="199" cy="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377"/>
              <a:r>
                <a:rPr lang="en-US" altLang="zh-CN" b="0">
                  <a:solidFill>
                    <a:prstClr val="black"/>
                  </a:solidFill>
                  <a:latin typeface="+mn-lt"/>
                  <a:cs typeface="+mn-ea"/>
                  <a:sym typeface="+mn-lt"/>
                </a:rPr>
                <a:t>C</a:t>
              </a:r>
            </a:p>
          </p:txBody>
        </p:sp>
        <p:sp>
          <p:nvSpPr>
            <p:cNvPr id="14" name="Text Box 41"/>
            <p:cNvSpPr txBox="1">
              <a:spLocks noChangeArrowheads="1"/>
            </p:cNvSpPr>
            <p:nvPr/>
          </p:nvSpPr>
          <p:spPr bwMode="auto">
            <a:xfrm>
              <a:off x="-17" y="681"/>
              <a:ext cx="248" cy="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377"/>
              <a:r>
                <a:rPr lang="en-US" altLang="zh-CN" b="0">
                  <a:solidFill>
                    <a:prstClr val="black"/>
                  </a:solidFill>
                  <a:latin typeface="+mn-lt"/>
                  <a:cs typeface="+mn-ea"/>
                  <a:sym typeface="+mn-lt"/>
                </a:rPr>
                <a:t>B</a:t>
              </a:r>
            </a:p>
          </p:txBody>
        </p:sp>
      </p:grpSp>
      <p:grpSp>
        <p:nvGrpSpPr>
          <p:cNvPr id="19" name="Group 42"/>
          <p:cNvGrpSpPr/>
          <p:nvPr/>
        </p:nvGrpSpPr>
        <p:grpSpPr bwMode="auto">
          <a:xfrm>
            <a:off x="3038594" y="3173246"/>
            <a:ext cx="1991518" cy="1200519"/>
            <a:chOff x="-14" y="0"/>
            <a:chExt cx="1573" cy="1032"/>
          </a:xfrm>
        </p:grpSpPr>
        <p:sp>
          <p:nvSpPr>
            <p:cNvPr id="20" name="Line 43"/>
            <p:cNvSpPr>
              <a:spLocks noChangeShapeType="1"/>
            </p:cNvSpPr>
            <p:nvPr/>
          </p:nvSpPr>
          <p:spPr bwMode="auto">
            <a:xfrm flipH="1">
              <a:off x="227" y="227"/>
              <a:ext cx="408" cy="5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1" name="Line 44"/>
            <p:cNvSpPr>
              <a:spLocks noChangeShapeType="1"/>
            </p:cNvSpPr>
            <p:nvPr/>
          </p:nvSpPr>
          <p:spPr bwMode="auto">
            <a:xfrm>
              <a:off x="227" y="772"/>
              <a:ext cx="10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2" name="Line 45"/>
            <p:cNvSpPr>
              <a:spLocks noChangeShapeType="1"/>
            </p:cNvSpPr>
            <p:nvPr/>
          </p:nvSpPr>
          <p:spPr bwMode="auto">
            <a:xfrm>
              <a:off x="635" y="227"/>
              <a:ext cx="680" cy="5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3" name="Text Box 46"/>
            <p:cNvSpPr txBox="1">
              <a:spLocks noChangeArrowheads="1"/>
            </p:cNvSpPr>
            <p:nvPr/>
          </p:nvSpPr>
          <p:spPr bwMode="auto">
            <a:xfrm>
              <a:off x="665" y="726"/>
              <a:ext cx="257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377"/>
              <a:r>
                <a:rPr lang="en-US" altLang="zh-CN" b="0">
                  <a:solidFill>
                    <a:prstClr val="black"/>
                  </a:solidFill>
                  <a:latin typeface="+mn-lt"/>
                  <a:cs typeface="+mn-ea"/>
                  <a:sym typeface="+mn-lt"/>
                </a:rPr>
                <a:t>D</a:t>
              </a:r>
            </a:p>
          </p:txBody>
        </p:sp>
        <p:sp>
          <p:nvSpPr>
            <p:cNvPr id="24" name="Text Box 47"/>
            <p:cNvSpPr txBox="1">
              <a:spLocks noChangeArrowheads="1"/>
            </p:cNvSpPr>
            <p:nvPr/>
          </p:nvSpPr>
          <p:spPr bwMode="auto">
            <a:xfrm>
              <a:off x="531" y="0"/>
              <a:ext cx="241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377"/>
              <a:r>
                <a:rPr lang="en-US" altLang="zh-CN" b="0">
                  <a:solidFill>
                    <a:prstClr val="black"/>
                  </a:solidFill>
                  <a:latin typeface="+mn-lt"/>
                  <a:cs typeface="+mn-ea"/>
                  <a:sym typeface="+mn-lt"/>
                </a:rPr>
                <a:t>A</a:t>
              </a:r>
            </a:p>
          </p:txBody>
        </p:sp>
        <p:sp>
          <p:nvSpPr>
            <p:cNvPr id="25" name="Text Box 48"/>
            <p:cNvSpPr txBox="1">
              <a:spLocks noChangeArrowheads="1"/>
            </p:cNvSpPr>
            <p:nvPr/>
          </p:nvSpPr>
          <p:spPr bwMode="auto">
            <a:xfrm>
              <a:off x="1360" y="681"/>
              <a:ext cx="199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377"/>
              <a:r>
                <a:rPr lang="en-US" altLang="zh-CN" b="0">
                  <a:solidFill>
                    <a:prstClr val="black"/>
                  </a:solidFill>
                  <a:latin typeface="+mn-lt"/>
                  <a:cs typeface="+mn-ea"/>
                  <a:sym typeface="+mn-lt"/>
                </a:rPr>
                <a:t>C</a:t>
              </a:r>
            </a:p>
          </p:txBody>
        </p:sp>
        <p:sp>
          <p:nvSpPr>
            <p:cNvPr id="26" name="Text Box 49"/>
            <p:cNvSpPr txBox="1">
              <a:spLocks noChangeArrowheads="1"/>
            </p:cNvSpPr>
            <p:nvPr/>
          </p:nvSpPr>
          <p:spPr bwMode="auto">
            <a:xfrm>
              <a:off x="-14" y="681"/>
              <a:ext cx="242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377"/>
              <a:r>
                <a:rPr lang="en-US" altLang="zh-CN" b="0">
                  <a:solidFill>
                    <a:prstClr val="black"/>
                  </a:solidFill>
                  <a:latin typeface="+mn-lt"/>
                  <a:cs typeface="+mn-ea"/>
                  <a:sym typeface="+mn-lt"/>
                </a:rPr>
                <a:t>B</a:t>
              </a:r>
            </a:p>
          </p:txBody>
        </p:sp>
        <p:sp>
          <p:nvSpPr>
            <p:cNvPr id="27" name="Line 50"/>
            <p:cNvSpPr>
              <a:spLocks noChangeShapeType="1"/>
            </p:cNvSpPr>
            <p:nvPr/>
          </p:nvSpPr>
          <p:spPr bwMode="auto">
            <a:xfrm>
              <a:off x="635" y="227"/>
              <a:ext cx="136" cy="5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8" name="Group 51"/>
          <p:cNvGrpSpPr/>
          <p:nvPr/>
        </p:nvGrpSpPr>
        <p:grpSpPr bwMode="auto">
          <a:xfrm>
            <a:off x="2816114" y="4729336"/>
            <a:ext cx="2383265" cy="1173577"/>
            <a:chOff x="0" y="0"/>
            <a:chExt cx="1545" cy="1012"/>
          </a:xfrm>
        </p:grpSpPr>
        <p:sp>
          <p:nvSpPr>
            <p:cNvPr id="29" name="Line 52"/>
            <p:cNvSpPr>
              <a:spLocks noChangeShapeType="1"/>
            </p:cNvSpPr>
            <p:nvPr/>
          </p:nvSpPr>
          <p:spPr bwMode="auto">
            <a:xfrm flipH="1">
              <a:off x="213" y="227"/>
              <a:ext cx="408" cy="5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0" name="Line 53"/>
            <p:cNvSpPr>
              <a:spLocks noChangeShapeType="1"/>
            </p:cNvSpPr>
            <p:nvPr/>
          </p:nvSpPr>
          <p:spPr bwMode="auto">
            <a:xfrm>
              <a:off x="213" y="772"/>
              <a:ext cx="10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1" name="Line 54"/>
            <p:cNvSpPr>
              <a:spLocks noChangeShapeType="1"/>
            </p:cNvSpPr>
            <p:nvPr/>
          </p:nvSpPr>
          <p:spPr bwMode="auto">
            <a:xfrm>
              <a:off x="621" y="227"/>
              <a:ext cx="680" cy="5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2" name="Text Box 55"/>
            <p:cNvSpPr txBox="1">
              <a:spLocks noChangeArrowheads="1"/>
            </p:cNvSpPr>
            <p:nvPr/>
          </p:nvSpPr>
          <p:spPr bwMode="auto">
            <a:xfrm>
              <a:off x="545" y="726"/>
              <a:ext cx="197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377"/>
              <a:r>
                <a:rPr lang="en-US" altLang="zh-CN" b="0">
                  <a:solidFill>
                    <a:prstClr val="black"/>
                  </a:solidFill>
                  <a:latin typeface="+mn-lt"/>
                  <a:cs typeface="+mn-ea"/>
                  <a:sym typeface="+mn-lt"/>
                </a:rPr>
                <a:t>D</a:t>
              </a:r>
            </a:p>
          </p:txBody>
        </p:sp>
        <p:sp>
          <p:nvSpPr>
            <p:cNvPr id="33" name="Text Box 56"/>
            <p:cNvSpPr txBox="1">
              <a:spLocks noChangeArrowheads="1"/>
            </p:cNvSpPr>
            <p:nvPr/>
          </p:nvSpPr>
          <p:spPr bwMode="auto">
            <a:xfrm>
              <a:off x="544" y="0"/>
              <a:ext cx="184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377"/>
              <a:r>
                <a:rPr lang="en-US" altLang="zh-CN" b="0">
                  <a:solidFill>
                    <a:prstClr val="black"/>
                  </a:solidFill>
                  <a:latin typeface="+mn-lt"/>
                  <a:cs typeface="+mn-ea"/>
                  <a:sym typeface="+mn-lt"/>
                </a:rPr>
                <a:t>A</a:t>
              </a:r>
            </a:p>
          </p:txBody>
        </p:sp>
        <p:sp>
          <p:nvSpPr>
            <p:cNvPr id="34" name="Text Box 57"/>
            <p:cNvSpPr txBox="1">
              <a:spLocks noChangeArrowheads="1"/>
            </p:cNvSpPr>
            <p:nvPr/>
          </p:nvSpPr>
          <p:spPr bwMode="auto">
            <a:xfrm>
              <a:off x="1346" y="681"/>
              <a:ext cx="199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377"/>
              <a:r>
                <a:rPr lang="en-US" altLang="zh-CN" b="0">
                  <a:solidFill>
                    <a:prstClr val="black"/>
                  </a:solidFill>
                  <a:latin typeface="+mn-lt"/>
                  <a:cs typeface="+mn-ea"/>
                  <a:sym typeface="+mn-lt"/>
                </a:rPr>
                <a:t>C</a:t>
              </a:r>
            </a:p>
          </p:txBody>
        </p:sp>
        <p:sp>
          <p:nvSpPr>
            <p:cNvPr id="35" name="Text Box 58"/>
            <p:cNvSpPr txBox="1">
              <a:spLocks noChangeArrowheads="1"/>
            </p:cNvSpPr>
            <p:nvPr/>
          </p:nvSpPr>
          <p:spPr bwMode="auto">
            <a:xfrm>
              <a:off x="0" y="681"/>
              <a:ext cx="185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377"/>
              <a:r>
                <a:rPr lang="en-US" altLang="zh-CN" b="0">
                  <a:solidFill>
                    <a:prstClr val="black"/>
                  </a:solidFill>
                  <a:latin typeface="+mn-lt"/>
                  <a:cs typeface="+mn-ea"/>
                  <a:sym typeface="+mn-lt"/>
                </a:rPr>
                <a:t>B</a:t>
              </a:r>
            </a:p>
          </p:txBody>
        </p:sp>
        <p:sp>
          <p:nvSpPr>
            <p:cNvPr id="36" name="Line 59"/>
            <p:cNvSpPr>
              <a:spLocks noChangeShapeType="1"/>
            </p:cNvSpPr>
            <p:nvPr/>
          </p:nvSpPr>
          <p:spPr bwMode="auto">
            <a:xfrm>
              <a:off x="621" y="227"/>
              <a:ext cx="91" cy="5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7" name="Freeform 60"/>
            <p:cNvSpPr>
              <a:spLocks noChangeArrowheads="1"/>
            </p:cNvSpPr>
            <p:nvPr/>
          </p:nvSpPr>
          <p:spPr bwMode="auto">
            <a:xfrm>
              <a:off x="558" y="318"/>
              <a:ext cx="82" cy="73"/>
            </a:xfrm>
            <a:custGeom>
              <a:avLst/>
              <a:gdLst>
                <a:gd name="T0" fmla="*/ 0 w 82"/>
                <a:gd name="T1" fmla="*/ 0 h 73"/>
                <a:gd name="T2" fmla="*/ 46 w 82"/>
                <a:gd name="T3" fmla="*/ 73 h 73"/>
                <a:gd name="T4" fmla="*/ 82 w 82"/>
                <a:gd name="T5" fmla="*/ 64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2" h="73">
                  <a:moveTo>
                    <a:pt x="0" y="0"/>
                  </a:moveTo>
                  <a:cubicBezTo>
                    <a:pt x="11" y="45"/>
                    <a:pt x="1" y="59"/>
                    <a:pt x="46" y="73"/>
                  </a:cubicBezTo>
                  <a:cubicBezTo>
                    <a:pt x="58" y="70"/>
                    <a:pt x="82" y="64"/>
                    <a:pt x="82" y="6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377"/>
              <a:endParaRPr lang="zh-CN" altLang="en-US" sz="3200">
                <a:solidFill>
                  <a:prstClr val="black"/>
                </a:solidFill>
                <a:latin typeface="+mn-lt"/>
                <a:cs typeface="+mn-ea"/>
                <a:sym typeface="+mn-lt"/>
              </a:endParaRPr>
            </a:p>
          </p:txBody>
        </p:sp>
        <p:sp>
          <p:nvSpPr>
            <p:cNvPr id="38" name="Freeform 61"/>
            <p:cNvSpPr>
              <a:spLocks noChangeArrowheads="1"/>
            </p:cNvSpPr>
            <p:nvPr/>
          </p:nvSpPr>
          <p:spPr bwMode="auto">
            <a:xfrm>
              <a:off x="650" y="291"/>
              <a:ext cx="64" cy="64"/>
            </a:xfrm>
            <a:custGeom>
              <a:avLst/>
              <a:gdLst>
                <a:gd name="T0" fmla="*/ 64 w 64"/>
                <a:gd name="T1" fmla="*/ 0 h 64"/>
                <a:gd name="T2" fmla="*/ 0 w 64"/>
                <a:gd name="T3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4" h="64">
                  <a:moveTo>
                    <a:pt x="64" y="0"/>
                  </a:moveTo>
                  <a:cubicBezTo>
                    <a:pt x="47" y="45"/>
                    <a:pt x="56" y="64"/>
                    <a:pt x="0" y="6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377"/>
              <a:endParaRPr lang="zh-CN" altLang="en-US" sz="3200">
                <a:solidFill>
                  <a:prstClr val="black"/>
                </a:solidFill>
                <a:latin typeface="+mn-lt"/>
                <a:cs typeface="+mn-ea"/>
                <a:sym typeface="+mn-lt"/>
              </a:endParaRPr>
            </a:p>
          </p:txBody>
        </p:sp>
      </p:grpSp>
      <p:sp>
        <p:nvSpPr>
          <p:cNvPr id="39" name="文本框 38">
            <a:extLst>
              <a:ext uri="{FF2B5EF4-FFF2-40B4-BE49-F238E27FC236}">
                <a16:creationId xmlns:a16="http://schemas.microsoft.com/office/drawing/2014/main" id="{FA834F3E-EF29-484C-AD26-91C61AC28D45}"/>
              </a:ext>
            </a:extLst>
          </p:cNvPr>
          <p:cNvSpPr txBox="1"/>
          <p:nvPr/>
        </p:nvSpPr>
        <p:spPr>
          <a:xfrm>
            <a:off x="1401966" y="469982"/>
            <a:ext cx="77710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F07F09"/>
                </a:solidFill>
                <a:cs typeface="+mn-ea"/>
                <a:sym typeface="+mn-lt"/>
              </a:rPr>
              <a:t>高、中线与角平分线的比较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18"/>
          <p:cNvGrpSpPr/>
          <p:nvPr/>
        </p:nvGrpSpPr>
        <p:grpSpPr bwMode="auto">
          <a:xfrm>
            <a:off x="963083" y="1232396"/>
            <a:ext cx="9806517" cy="2766483"/>
            <a:chOff x="532" y="555"/>
            <a:chExt cx="4633" cy="1307"/>
          </a:xfrm>
        </p:grpSpPr>
        <p:sp>
          <p:nvSpPr>
            <p:cNvPr id="38" name="Text Box 7"/>
            <p:cNvSpPr txBox="1">
              <a:spLocks noChangeArrowheads="1"/>
            </p:cNvSpPr>
            <p:nvPr/>
          </p:nvSpPr>
          <p:spPr bwMode="auto">
            <a:xfrm>
              <a:off x="532" y="555"/>
              <a:ext cx="4633" cy="1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 defTabSz="914377"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CN" dirty="0">
                  <a:solidFill>
                    <a:prstClr val="black"/>
                  </a:solidFill>
                  <a:latin typeface="+mn-lt"/>
                  <a:cs typeface="+mn-ea"/>
                  <a:sym typeface="+mn-lt"/>
                </a:rPr>
                <a:t>1.</a:t>
              </a:r>
              <a:r>
                <a:rPr lang="zh-CN" altLang="en-US" dirty="0">
                  <a:solidFill>
                    <a:prstClr val="black"/>
                  </a:solidFill>
                  <a:latin typeface="+mn-lt"/>
                  <a:cs typeface="+mn-ea"/>
                  <a:sym typeface="+mn-lt"/>
                </a:rPr>
                <a:t>如图（</a:t>
              </a:r>
              <a:r>
                <a:rPr lang="en-US" altLang="zh-CN" dirty="0">
                  <a:solidFill>
                    <a:prstClr val="black"/>
                  </a:solidFill>
                  <a:latin typeface="+mn-lt"/>
                  <a:cs typeface="+mn-ea"/>
                  <a:sym typeface="+mn-lt"/>
                </a:rPr>
                <a:t>1</a:t>
              </a:r>
              <a:r>
                <a:rPr lang="zh-CN" altLang="en-US" dirty="0">
                  <a:solidFill>
                    <a:prstClr val="black"/>
                  </a:solidFill>
                  <a:latin typeface="+mn-lt"/>
                  <a:cs typeface="+mn-ea"/>
                  <a:sym typeface="+mn-lt"/>
                </a:rPr>
                <a:t>），</a:t>
              </a:r>
              <a:r>
                <a:rPr lang="en-US" altLang="zh-CN" dirty="0">
                  <a:solidFill>
                    <a:prstClr val="black"/>
                  </a:solidFill>
                  <a:latin typeface="+mn-lt"/>
                  <a:cs typeface="+mn-ea"/>
                  <a:sym typeface="+mn-lt"/>
                </a:rPr>
                <a:t>AD</a:t>
              </a:r>
              <a:r>
                <a:rPr lang="zh-CN" altLang="en-US" dirty="0">
                  <a:solidFill>
                    <a:prstClr val="black"/>
                  </a:solidFill>
                  <a:latin typeface="+mn-lt"/>
                  <a:cs typeface="+mn-ea"/>
                  <a:sym typeface="+mn-lt"/>
                </a:rPr>
                <a:t>，</a:t>
              </a:r>
              <a:r>
                <a:rPr lang="en-US" altLang="zh-CN" dirty="0">
                  <a:solidFill>
                    <a:prstClr val="black"/>
                  </a:solidFill>
                  <a:latin typeface="+mn-lt"/>
                  <a:cs typeface="+mn-ea"/>
                  <a:sym typeface="+mn-lt"/>
                </a:rPr>
                <a:t>BE</a:t>
              </a:r>
              <a:r>
                <a:rPr lang="zh-CN" altLang="en-US" dirty="0">
                  <a:solidFill>
                    <a:prstClr val="black"/>
                  </a:solidFill>
                  <a:latin typeface="+mn-lt"/>
                  <a:cs typeface="+mn-ea"/>
                  <a:sym typeface="+mn-lt"/>
                </a:rPr>
                <a:t>，</a:t>
              </a:r>
              <a:r>
                <a:rPr lang="en-US" altLang="zh-CN" dirty="0">
                  <a:solidFill>
                    <a:prstClr val="black"/>
                  </a:solidFill>
                  <a:latin typeface="+mn-lt"/>
                  <a:cs typeface="+mn-ea"/>
                  <a:sym typeface="+mn-lt"/>
                </a:rPr>
                <a:t>CF</a:t>
              </a:r>
              <a:r>
                <a:rPr lang="zh-CN" altLang="en-US" dirty="0">
                  <a:solidFill>
                    <a:prstClr val="black"/>
                  </a:solidFill>
                  <a:latin typeface="+mn-lt"/>
                  <a:cs typeface="+mn-ea"/>
                  <a:sym typeface="+mn-lt"/>
                </a:rPr>
                <a:t>是</a:t>
              </a:r>
              <a:r>
                <a:rPr lang="en-US" altLang="zh-CN" dirty="0">
                  <a:solidFill>
                    <a:prstClr val="black"/>
                  </a:solidFill>
                  <a:latin typeface="+mn-lt"/>
                  <a:cs typeface="+mn-ea"/>
                  <a:sym typeface="+mn-lt"/>
                </a:rPr>
                <a:t>ΔABC</a:t>
              </a:r>
              <a:r>
                <a:rPr lang="zh-CN" altLang="en-US" dirty="0">
                  <a:solidFill>
                    <a:prstClr val="black"/>
                  </a:solidFill>
                  <a:latin typeface="+mn-lt"/>
                  <a:cs typeface="+mn-ea"/>
                  <a:sym typeface="+mn-lt"/>
                </a:rPr>
                <a:t>的三条中线，则</a:t>
              </a:r>
              <a:r>
                <a:rPr lang="en-US" altLang="zh-CN" dirty="0">
                  <a:solidFill>
                    <a:prstClr val="black"/>
                  </a:solidFill>
                  <a:latin typeface="+mn-lt"/>
                  <a:cs typeface="+mn-ea"/>
                  <a:sym typeface="+mn-lt"/>
                </a:rPr>
                <a:t>AB=2 </a:t>
              </a:r>
              <a:r>
                <a:rPr lang="en-US" altLang="zh-CN" u="sng" dirty="0">
                  <a:solidFill>
                    <a:prstClr val="black"/>
                  </a:solidFill>
                  <a:latin typeface="+mn-lt"/>
                  <a:cs typeface="+mn-ea"/>
                  <a:sym typeface="+mn-lt"/>
                </a:rPr>
                <a:t>        </a:t>
              </a:r>
              <a:r>
                <a:rPr lang="zh-CN" altLang="en-US" dirty="0">
                  <a:solidFill>
                    <a:prstClr val="black"/>
                  </a:solidFill>
                  <a:latin typeface="+mn-lt"/>
                  <a:cs typeface="+mn-ea"/>
                  <a:sym typeface="+mn-lt"/>
                </a:rPr>
                <a:t>，</a:t>
              </a:r>
              <a:r>
                <a:rPr lang="en-US" altLang="zh-CN" dirty="0">
                  <a:solidFill>
                    <a:prstClr val="black"/>
                  </a:solidFill>
                  <a:latin typeface="+mn-lt"/>
                  <a:cs typeface="+mn-ea"/>
                  <a:sym typeface="+mn-lt"/>
                </a:rPr>
                <a:t>BD=</a:t>
              </a:r>
              <a:r>
                <a:rPr lang="en-US" altLang="zh-CN" u="sng" dirty="0">
                  <a:solidFill>
                    <a:srgbClr val="0000FF"/>
                  </a:solidFill>
                  <a:latin typeface="+mn-lt"/>
                  <a:cs typeface="+mn-ea"/>
                  <a:sym typeface="+mn-lt"/>
                </a:rPr>
                <a:t>       </a:t>
              </a:r>
              <a:r>
                <a:rPr lang="en-US" altLang="zh-CN" dirty="0">
                  <a:solidFill>
                    <a:srgbClr val="0000FF"/>
                  </a:solidFill>
                  <a:latin typeface="+mn-lt"/>
                  <a:cs typeface="+mn-ea"/>
                  <a:sym typeface="+mn-lt"/>
                </a:rPr>
                <a:t>,</a:t>
              </a:r>
              <a:r>
                <a:rPr lang="en-US" altLang="zh-CN" dirty="0">
                  <a:solidFill>
                    <a:prstClr val="black"/>
                  </a:solidFill>
                  <a:latin typeface="+mn-lt"/>
                  <a:cs typeface="+mn-ea"/>
                  <a:sym typeface="+mn-lt"/>
                </a:rPr>
                <a:t>AE=      </a:t>
              </a:r>
              <a:r>
                <a:rPr lang="en-US" altLang="zh-CN" u="sng" dirty="0">
                  <a:solidFill>
                    <a:prstClr val="black"/>
                  </a:solidFill>
                  <a:latin typeface="+mn-lt"/>
                  <a:cs typeface="+mn-ea"/>
                  <a:sym typeface="+mn-lt"/>
                </a:rPr>
                <a:t>        </a:t>
              </a:r>
              <a:r>
                <a:rPr lang="zh-CN" altLang="en-US" dirty="0">
                  <a:solidFill>
                    <a:prstClr val="black"/>
                  </a:solidFill>
                  <a:latin typeface="+mn-lt"/>
                  <a:cs typeface="+mn-ea"/>
                  <a:sym typeface="+mn-lt"/>
                </a:rPr>
                <a:t>。</a:t>
              </a:r>
            </a:p>
            <a:p>
              <a:pPr algn="l" defTabSz="914377"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CN" dirty="0">
                  <a:solidFill>
                    <a:prstClr val="black"/>
                  </a:solidFill>
                  <a:latin typeface="+mn-lt"/>
                  <a:cs typeface="+mn-ea"/>
                  <a:sym typeface="+mn-lt"/>
                </a:rPr>
                <a:t>2.</a:t>
              </a:r>
              <a:r>
                <a:rPr lang="zh-CN" altLang="en-US" dirty="0">
                  <a:solidFill>
                    <a:prstClr val="black"/>
                  </a:solidFill>
                  <a:latin typeface="+mn-lt"/>
                  <a:cs typeface="+mn-ea"/>
                  <a:sym typeface="+mn-lt"/>
                </a:rPr>
                <a:t>如图（</a:t>
              </a:r>
              <a:r>
                <a:rPr lang="en-US" altLang="zh-CN" dirty="0">
                  <a:solidFill>
                    <a:prstClr val="black"/>
                  </a:solidFill>
                  <a:latin typeface="+mn-lt"/>
                  <a:cs typeface="+mn-ea"/>
                  <a:sym typeface="+mn-lt"/>
                </a:rPr>
                <a:t>2</a:t>
              </a:r>
              <a:r>
                <a:rPr lang="zh-CN" altLang="en-US" dirty="0">
                  <a:solidFill>
                    <a:prstClr val="black"/>
                  </a:solidFill>
                  <a:latin typeface="+mn-lt"/>
                  <a:cs typeface="+mn-ea"/>
                  <a:sym typeface="+mn-lt"/>
                </a:rPr>
                <a:t>）， </a:t>
              </a:r>
              <a:r>
                <a:rPr lang="en-US" altLang="zh-CN" dirty="0">
                  <a:solidFill>
                    <a:prstClr val="black"/>
                  </a:solidFill>
                  <a:latin typeface="+mn-lt"/>
                  <a:cs typeface="+mn-ea"/>
                  <a:sym typeface="+mn-lt"/>
                </a:rPr>
                <a:t>AD</a:t>
              </a:r>
              <a:r>
                <a:rPr lang="zh-CN" altLang="en-US" dirty="0">
                  <a:solidFill>
                    <a:prstClr val="black"/>
                  </a:solidFill>
                  <a:latin typeface="+mn-lt"/>
                  <a:cs typeface="+mn-ea"/>
                  <a:sym typeface="+mn-lt"/>
                </a:rPr>
                <a:t>，</a:t>
              </a:r>
              <a:r>
                <a:rPr lang="en-US" altLang="zh-CN" dirty="0">
                  <a:solidFill>
                    <a:prstClr val="black"/>
                  </a:solidFill>
                  <a:latin typeface="+mn-lt"/>
                  <a:cs typeface="+mn-ea"/>
                  <a:sym typeface="+mn-lt"/>
                </a:rPr>
                <a:t>BE</a:t>
              </a:r>
              <a:r>
                <a:rPr lang="zh-CN" altLang="en-US" dirty="0">
                  <a:solidFill>
                    <a:prstClr val="black"/>
                  </a:solidFill>
                  <a:latin typeface="+mn-lt"/>
                  <a:cs typeface="+mn-ea"/>
                  <a:sym typeface="+mn-lt"/>
                </a:rPr>
                <a:t>，</a:t>
              </a:r>
              <a:r>
                <a:rPr lang="en-US" altLang="zh-CN" dirty="0">
                  <a:solidFill>
                    <a:prstClr val="black"/>
                  </a:solidFill>
                  <a:latin typeface="+mn-lt"/>
                  <a:cs typeface="+mn-ea"/>
                  <a:sym typeface="+mn-lt"/>
                </a:rPr>
                <a:t>CF</a:t>
              </a:r>
              <a:r>
                <a:rPr lang="zh-CN" altLang="en-US" dirty="0">
                  <a:solidFill>
                    <a:prstClr val="black"/>
                  </a:solidFill>
                  <a:latin typeface="+mn-lt"/>
                  <a:cs typeface="+mn-ea"/>
                  <a:sym typeface="+mn-lt"/>
                </a:rPr>
                <a:t>是</a:t>
              </a:r>
              <a:r>
                <a:rPr lang="en-US" altLang="zh-CN" dirty="0">
                  <a:solidFill>
                    <a:prstClr val="black"/>
                  </a:solidFill>
                  <a:latin typeface="+mn-lt"/>
                  <a:cs typeface="+mn-ea"/>
                  <a:sym typeface="+mn-lt"/>
                </a:rPr>
                <a:t>ΔABC</a:t>
              </a:r>
              <a:r>
                <a:rPr lang="zh-CN" altLang="en-US" dirty="0">
                  <a:solidFill>
                    <a:prstClr val="black"/>
                  </a:solidFill>
                  <a:latin typeface="+mn-lt"/>
                  <a:cs typeface="+mn-ea"/>
                  <a:sym typeface="+mn-lt"/>
                </a:rPr>
                <a:t>的三条角平分线，则</a:t>
              </a:r>
              <a:r>
                <a:rPr lang="en-US" altLang="zh-CN" dirty="0">
                  <a:solidFill>
                    <a:prstClr val="black"/>
                  </a:solidFill>
                  <a:latin typeface="+mn-lt"/>
                  <a:cs typeface="+mn-ea"/>
                  <a:sym typeface="+mn-lt"/>
                </a:rPr>
                <a:t>∠1= </a:t>
              </a:r>
              <a:r>
                <a:rPr lang="en-US" altLang="zh-CN" u="sng" dirty="0">
                  <a:solidFill>
                    <a:prstClr val="black"/>
                  </a:solidFill>
                  <a:latin typeface="+mn-lt"/>
                  <a:cs typeface="+mn-ea"/>
                  <a:sym typeface="+mn-lt"/>
                </a:rPr>
                <a:t>           </a:t>
              </a:r>
              <a:r>
                <a:rPr lang="en-US" altLang="zh-CN" dirty="0">
                  <a:solidFill>
                    <a:prstClr val="black"/>
                  </a:solidFill>
                  <a:latin typeface="+mn-lt"/>
                  <a:cs typeface="+mn-ea"/>
                  <a:sym typeface="+mn-lt"/>
                </a:rPr>
                <a:t>,    ∠3=      </a:t>
              </a:r>
              <a:r>
                <a:rPr lang="en-US" altLang="zh-CN" u="sng" dirty="0">
                  <a:solidFill>
                    <a:prstClr val="black"/>
                  </a:solidFill>
                  <a:latin typeface="+mn-lt"/>
                  <a:cs typeface="+mn-ea"/>
                  <a:sym typeface="+mn-lt"/>
                </a:rPr>
                <a:t>             </a:t>
              </a:r>
              <a:r>
                <a:rPr lang="en-US" altLang="zh-CN" dirty="0">
                  <a:solidFill>
                    <a:prstClr val="black"/>
                  </a:solidFill>
                  <a:latin typeface="+mn-lt"/>
                  <a:cs typeface="+mn-ea"/>
                  <a:sym typeface="+mn-lt"/>
                </a:rPr>
                <a:t>  ,  ∠ACB=2</a:t>
              </a:r>
              <a:r>
                <a:rPr lang="en-US" altLang="zh-CN" u="sng" dirty="0">
                  <a:solidFill>
                    <a:prstClr val="black"/>
                  </a:solidFill>
                  <a:latin typeface="+mn-lt"/>
                  <a:cs typeface="+mn-ea"/>
                  <a:sym typeface="+mn-lt"/>
                </a:rPr>
                <a:t>            </a:t>
              </a:r>
              <a:r>
                <a:rPr lang="zh-CN" altLang="en-US" dirty="0">
                  <a:solidFill>
                    <a:prstClr val="black"/>
                  </a:solidFill>
                  <a:latin typeface="+mn-lt"/>
                  <a:cs typeface="+mn-ea"/>
                  <a:sym typeface="+mn-lt"/>
                </a:rPr>
                <a:t>。</a:t>
              </a:r>
              <a:r>
                <a:rPr lang="zh-CN" altLang="en-US" sz="2000" dirty="0">
                  <a:solidFill>
                    <a:prstClr val="black"/>
                  </a:solidFill>
                  <a:latin typeface="+mn-lt"/>
                  <a:cs typeface="+mn-ea"/>
                  <a:sym typeface="+mn-lt"/>
                </a:rPr>
                <a:t> </a:t>
              </a:r>
            </a:p>
          </p:txBody>
        </p:sp>
        <p:graphicFrame>
          <p:nvGraphicFramePr>
            <p:cNvPr id="39" name="Object 8"/>
            <p:cNvGraphicFramePr/>
            <p:nvPr>
              <p:extLst>
                <p:ext uri="{D42A27DB-BD31-4B8C-83A1-F6EECF244321}">
                  <p14:modId xmlns:p14="http://schemas.microsoft.com/office/powerpoint/2010/main" val="2417202403"/>
                </p:ext>
              </p:extLst>
            </p:nvPr>
          </p:nvGraphicFramePr>
          <p:xfrm>
            <a:off x="1511" y="770"/>
            <a:ext cx="187" cy="4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公式" r:id="rId4" imgW="152400" imgH="393700" progId="Equations">
                    <p:embed/>
                  </p:oleObj>
                </mc:Choice>
                <mc:Fallback>
                  <p:oleObj name="公式" r:id="rId4" imgW="152400" imgH="393700" progId="Equations">
                    <p:embed/>
                    <p:pic>
                      <p:nvPicPr>
                        <p:cNvPr id="39" name="Object 8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11" y="770"/>
                          <a:ext cx="187" cy="4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0" name="Object 9"/>
            <p:cNvGraphicFramePr/>
            <p:nvPr>
              <p:extLst>
                <p:ext uri="{D42A27DB-BD31-4B8C-83A1-F6EECF244321}">
                  <p14:modId xmlns:p14="http://schemas.microsoft.com/office/powerpoint/2010/main" val="2082626786"/>
                </p:ext>
              </p:extLst>
            </p:nvPr>
          </p:nvGraphicFramePr>
          <p:xfrm>
            <a:off x="881" y="1382"/>
            <a:ext cx="187" cy="4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6" imgW="152400" imgH="393700" progId="Equation.3">
                    <p:embed/>
                  </p:oleObj>
                </mc:Choice>
                <mc:Fallback>
                  <p:oleObj r:id="rId6" imgW="152400" imgH="393700" progId="Equation.3">
                    <p:embed/>
                    <p:pic>
                      <p:nvPicPr>
                        <p:cNvPr id="40" name="Object 9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81" y="1382"/>
                          <a:ext cx="187" cy="4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41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0435" y="3635721"/>
            <a:ext cx="3860800" cy="2885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1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3075" y="3533624"/>
            <a:ext cx="3759200" cy="3005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" name="Text Box 12"/>
          <p:cNvSpPr txBox="1">
            <a:spLocks noChangeArrowheads="1"/>
          </p:cNvSpPr>
          <p:nvPr/>
        </p:nvSpPr>
        <p:spPr bwMode="auto">
          <a:xfrm>
            <a:off x="9173029" y="1293868"/>
            <a:ext cx="639919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defTabSz="914377">
              <a:spcBef>
                <a:spcPct val="50000"/>
              </a:spcBef>
            </a:pPr>
            <a:r>
              <a:rPr lang="en-US" altLang="zh-CN" sz="2667" dirty="0">
                <a:solidFill>
                  <a:srgbClr val="0000FF"/>
                </a:solidFill>
                <a:latin typeface="+mn-lt"/>
                <a:cs typeface="+mn-ea"/>
                <a:sym typeface="+mn-lt"/>
              </a:rPr>
              <a:t>AF</a:t>
            </a:r>
          </a:p>
        </p:txBody>
      </p:sp>
      <p:sp>
        <p:nvSpPr>
          <p:cNvPr id="44" name="Text Box 13"/>
          <p:cNvSpPr txBox="1">
            <a:spLocks noChangeArrowheads="1"/>
          </p:cNvSpPr>
          <p:nvPr/>
        </p:nvSpPr>
        <p:spPr bwMode="auto">
          <a:xfrm>
            <a:off x="1604131" y="1816433"/>
            <a:ext cx="1016000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defTabSz="914377">
              <a:spcBef>
                <a:spcPct val="50000"/>
              </a:spcBef>
            </a:pPr>
            <a:r>
              <a:rPr lang="en-US" altLang="zh-CN" sz="2667" dirty="0">
                <a:solidFill>
                  <a:srgbClr val="0000FF"/>
                </a:solidFill>
                <a:latin typeface="+mn-lt"/>
                <a:cs typeface="+mn-ea"/>
                <a:sym typeface="+mn-lt"/>
              </a:rPr>
              <a:t>CD</a:t>
            </a:r>
          </a:p>
        </p:txBody>
      </p:sp>
      <p:sp>
        <p:nvSpPr>
          <p:cNvPr id="45" name="Text Box 14"/>
          <p:cNvSpPr txBox="1">
            <a:spLocks noChangeArrowheads="1"/>
          </p:cNvSpPr>
          <p:nvPr/>
        </p:nvSpPr>
        <p:spPr bwMode="auto">
          <a:xfrm>
            <a:off x="3430512" y="1820121"/>
            <a:ext cx="1320800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defTabSz="914377">
              <a:spcBef>
                <a:spcPct val="50000"/>
              </a:spcBef>
            </a:pPr>
            <a:r>
              <a:rPr lang="en-US" altLang="zh-CN" sz="2667" dirty="0">
                <a:solidFill>
                  <a:srgbClr val="0000FF"/>
                </a:solidFill>
                <a:latin typeface="+mn-lt"/>
                <a:cs typeface="+mn-ea"/>
                <a:sym typeface="+mn-lt"/>
              </a:rPr>
              <a:t>AC</a:t>
            </a:r>
          </a:p>
        </p:txBody>
      </p:sp>
      <p:sp>
        <p:nvSpPr>
          <p:cNvPr id="46" name="Text Box 15"/>
          <p:cNvSpPr txBox="1">
            <a:spLocks noChangeArrowheads="1"/>
          </p:cNvSpPr>
          <p:nvPr/>
        </p:nvSpPr>
        <p:spPr bwMode="auto">
          <a:xfrm>
            <a:off x="9737725" y="2523757"/>
            <a:ext cx="1016000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defTabSz="914377">
              <a:spcBef>
                <a:spcPct val="50000"/>
              </a:spcBef>
            </a:pPr>
            <a:r>
              <a:rPr lang="en-US" altLang="zh-CN" sz="2667" dirty="0">
                <a:solidFill>
                  <a:prstClr val="black"/>
                </a:solidFill>
                <a:latin typeface="+mn-lt"/>
                <a:cs typeface="+mn-ea"/>
                <a:sym typeface="+mn-lt"/>
              </a:rPr>
              <a:t> </a:t>
            </a:r>
            <a:r>
              <a:rPr lang="en-US" altLang="zh-CN" sz="2667" dirty="0">
                <a:solidFill>
                  <a:srgbClr val="0000FF"/>
                </a:solidFill>
                <a:latin typeface="+mn-lt"/>
                <a:cs typeface="+mn-ea"/>
                <a:sym typeface="+mn-lt"/>
              </a:rPr>
              <a:t>∠2   </a:t>
            </a:r>
            <a:r>
              <a:rPr lang="en-US" altLang="zh-CN" dirty="0">
                <a:solidFill>
                  <a:srgbClr val="0000FF"/>
                </a:solidFill>
                <a:latin typeface="+mn-lt"/>
                <a:cs typeface="+mn-ea"/>
                <a:sym typeface="+mn-lt"/>
              </a:rPr>
              <a:t>  </a:t>
            </a:r>
            <a:r>
              <a:rPr lang="en-US" altLang="zh-CN" sz="2667" dirty="0">
                <a:solidFill>
                  <a:prstClr val="black"/>
                </a:solidFill>
                <a:latin typeface="+mn-lt"/>
                <a:cs typeface="+mn-ea"/>
                <a:sym typeface="+mn-lt"/>
              </a:rPr>
              <a:t>     </a:t>
            </a:r>
          </a:p>
        </p:txBody>
      </p:sp>
      <p:sp>
        <p:nvSpPr>
          <p:cNvPr id="47" name="Text Box 16"/>
          <p:cNvSpPr txBox="1">
            <a:spLocks noChangeArrowheads="1"/>
          </p:cNvSpPr>
          <p:nvPr/>
        </p:nvSpPr>
        <p:spPr bwMode="auto">
          <a:xfrm>
            <a:off x="2058912" y="3107450"/>
            <a:ext cx="2032000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defTabSz="914377">
              <a:spcBef>
                <a:spcPct val="50000"/>
              </a:spcBef>
            </a:pPr>
            <a:r>
              <a:rPr lang="en-US" altLang="zh-CN" sz="2667" dirty="0">
                <a:solidFill>
                  <a:srgbClr val="0000FF"/>
                </a:solidFill>
                <a:latin typeface="+mn-lt"/>
                <a:cs typeface="+mn-ea"/>
                <a:sym typeface="+mn-lt"/>
              </a:rPr>
              <a:t>∠ABC</a:t>
            </a:r>
          </a:p>
        </p:txBody>
      </p:sp>
      <p:sp>
        <p:nvSpPr>
          <p:cNvPr id="48" name="Text Box 17"/>
          <p:cNvSpPr txBox="1">
            <a:spLocks noChangeArrowheads="1"/>
          </p:cNvSpPr>
          <p:nvPr/>
        </p:nvSpPr>
        <p:spPr bwMode="auto">
          <a:xfrm>
            <a:off x="5008035" y="3078572"/>
            <a:ext cx="1422400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defTabSz="914377">
              <a:spcBef>
                <a:spcPct val="50000"/>
              </a:spcBef>
            </a:pPr>
            <a:r>
              <a:rPr lang="en-US" altLang="zh-CN" sz="2667" dirty="0">
                <a:solidFill>
                  <a:srgbClr val="0000FF"/>
                </a:solidFill>
                <a:latin typeface="+mn-lt"/>
                <a:cs typeface="+mn-ea"/>
                <a:sym typeface="+mn-lt"/>
              </a:rPr>
              <a:t>∠4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B79C4456-8C77-4994-915D-1F88161C694E}"/>
              </a:ext>
            </a:extLst>
          </p:cNvPr>
          <p:cNvSpPr txBox="1"/>
          <p:nvPr/>
        </p:nvSpPr>
        <p:spPr>
          <a:xfrm>
            <a:off x="1401966" y="469982"/>
            <a:ext cx="77710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F07F09"/>
                </a:solidFill>
                <a:cs typeface="+mn-ea"/>
                <a:sym typeface="+mn-lt"/>
              </a:rPr>
              <a:t>课堂测试</a:t>
            </a:r>
            <a:r>
              <a:rPr lang="en-US" altLang="zh-CN" sz="3600" b="1" dirty="0">
                <a:solidFill>
                  <a:srgbClr val="F07F09"/>
                </a:solidFill>
                <a:cs typeface="+mn-ea"/>
                <a:sym typeface="+mn-lt"/>
              </a:rPr>
              <a:t>(</a:t>
            </a:r>
            <a:r>
              <a:rPr lang="zh-CN" altLang="en-US" sz="3600" b="1" dirty="0">
                <a:solidFill>
                  <a:srgbClr val="F07F09"/>
                </a:solidFill>
                <a:cs typeface="+mn-ea"/>
                <a:sym typeface="+mn-lt"/>
              </a:rPr>
              <a:t>概念理解</a:t>
            </a:r>
            <a:r>
              <a:rPr lang="en-US" altLang="zh-CN" sz="3600" b="1" dirty="0">
                <a:solidFill>
                  <a:srgbClr val="F07F09"/>
                </a:solidFill>
                <a:cs typeface="+mn-ea"/>
                <a:sym typeface="+mn-lt"/>
              </a:rPr>
              <a:t>)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  <p:bldP spid="46" grpId="0"/>
      <p:bldP spid="47" grpId="0"/>
      <p:bldP spid="4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9"/>
          <p:cNvGrpSpPr/>
          <p:nvPr/>
        </p:nvGrpSpPr>
        <p:grpSpPr bwMode="auto">
          <a:xfrm>
            <a:off x="836693" y="1444579"/>
            <a:ext cx="10261600" cy="4770967"/>
            <a:chOff x="432" y="1152"/>
            <a:chExt cx="4848" cy="2254"/>
          </a:xfrm>
        </p:grpSpPr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432" y="1152"/>
              <a:ext cx="4848" cy="2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 defTabSz="914377">
                <a:spcBef>
                  <a:spcPct val="50000"/>
                </a:spcBef>
              </a:pPr>
              <a:r>
                <a:rPr lang="en-US" altLang="zh-CN" sz="3200" b="0" dirty="0">
                  <a:solidFill>
                    <a:prstClr val="black"/>
                  </a:solidFill>
                  <a:latin typeface="+mn-lt"/>
                  <a:cs typeface="+mn-ea"/>
                  <a:sym typeface="+mn-lt"/>
                </a:rPr>
                <a:t>3.</a:t>
              </a:r>
              <a:r>
                <a:rPr lang="zh-CN" altLang="en-US" sz="3200" b="0" dirty="0">
                  <a:solidFill>
                    <a:prstClr val="black"/>
                  </a:solidFill>
                  <a:latin typeface="+mn-lt"/>
                  <a:cs typeface="+mn-ea"/>
                  <a:sym typeface="+mn-lt"/>
                </a:rPr>
                <a:t>如图，在</a:t>
              </a:r>
              <a:r>
                <a:rPr lang="en-US" altLang="zh-CN" sz="3200" b="0" dirty="0">
                  <a:solidFill>
                    <a:prstClr val="black"/>
                  </a:solidFill>
                  <a:latin typeface="+mn-lt"/>
                  <a:cs typeface="+mn-ea"/>
                  <a:sym typeface="+mn-lt"/>
                </a:rPr>
                <a:t>ΔABC</a:t>
              </a:r>
              <a:r>
                <a:rPr lang="zh-CN" altLang="en-US" sz="3200" b="0" dirty="0">
                  <a:solidFill>
                    <a:prstClr val="black"/>
                  </a:solidFill>
                  <a:latin typeface="+mn-lt"/>
                  <a:cs typeface="+mn-ea"/>
                  <a:sym typeface="+mn-lt"/>
                </a:rPr>
                <a:t>中，</a:t>
              </a:r>
              <a:r>
                <a:rPr lang="en-US" altLang="zh-CN" sz="3200" b="0" dirty="0">
                  <a:solidFill>
                    <a:prstClr val="black"/>
                  </a:solidFill>
                  <a:latin typeface="+mn-lt"/>
                  <a:cs typeface="+mn-ea"/>
                  <a:sym typeface="+mn-lt"/>
                </a:rPr>
                <a:t>AE</a:t>
              </a:r>
              <a:r>
                <a:rPr lang="zh-CN" altLang="en-US" sz="3200" b="0" dirty="0">
                  <a:solidFill>
                    <a:prstClr val="black"/>
                  </a:solidFill>
                  <a:latin typeface="+mn-lt"/>
                  <a:cs typeface="+mn-ea"/>
                  <a:sym typeface="+mn-lt"/>
                </a:rPr>
                <a:t>是中线，</a:t>
              </a:r>
              <a:r>
                <a:rPr lang="en-US" altLang="zh-CN" sz="3200" b="0" dirty="0">
                  <a:solidFill>
                    <a:prstClr val="black"/>
                  </a:solidFill>
                  <a:latin typeface="+mn-lt"/>
                  <a:cs typeface="+mn-ea"/>
                  <a:sym typeface="+mn-lt"/>
                </a:rPr>
                <a:t>AD</a:t>
              </a:r>
              <a:r>
                <a:rPr lang="zh-CN" altLang="en-US" sz="3200" b="0" dirty="0">
                  <a:solidFill>
                    <a:prstClr val="black"/>
                  </a:solidFill>
                  <a:latin typeface="+mn-lt"/>
                  <a:cs typeface="+mn-ea"/>
                  <a:sym typeface="+mn-lt"/>
                </a:rPr>
                <a:t>是角平分线，</a:t>
              </a:r>
              <a:r>
                <a:rPr lang="en-US" altLang="zh-CN" sz="3200" b="0" dirty="0">
                  <a:solidFill>
                    <a:prstClr val="black"/>
                  </a:solidFill>
                  <a:latin typeface="+mn-lt"/>
                  <a:cs typeface="+mn-ea"/>
                  <a:sym typeface="+mn-lt"/>
                </a:rPr>
                <a:t>AF</a:t>
              </a:r>
              <a:r>
                <a:rPr lang="zh-CN" altLang="en-US" sz="3200" b="0" dirty="0">
                  <a:solidFill>
                    <a:prstClr val="black"/>
                  </a:solidFill>
                  <a:latin typeface="+mn-lt"/>
                  <a:cs typeface="+mn-ea"/>
                  <a:sym typeface="+mn-lt"/>
                </a:rPr>
                <a:t>是高。填空：</a:t>
              </a:r>
            </a:p>
            <a:p>
              <a:pPr algn="l" defTabSz="914377">
                <a:spcBef>
                  <a:spcPct val="50000"/>
                </a:spcBef>
              </a:pPr>
              <a:r>
                <a:rPr lang="zh-CN" altLang="en-US" sz="3200" b="0" dirty="0">
                  <a:solidFill>
                    <a:prstClr val="black"/>
                  </a:solidFill>
                  <a:latin typeface="+mn-lt"/>
                  <a:cs typeface="+mn-ea"/>
                  <a:sym typeface="+mn-lt"/>
                </a:rPr>
                <a:t>（</a:t>
              </a:r>
              <a:r>
                <a:rPr lang="en-US" altLang="zh-CN" sz="3200" b="0" dirty="0">
                  <a:solidFill>
                    <a:prstClr val="black"/>
                  </a:solidFill>
                  <a:latin typeface="+mn-lt"/>
                  <a:cs typeface="+mn-ea"/>
                  <a:sym typeface="+mn-lt"/>
                </a:rPr>
                <a:t>1</a:t>
              </a:r>
              <a:r>
                <a:rPr lang="zh-CN" altLang="en-US" sz="3200" b="0" dirty="0">
                  <a:solidFill>
                    <a:prstClr val="black"/>
                  </a:solidFill>
                  <a:latin typeface="+mn-lt"/>
                  <a:cs typeface="+mn-ea"/>
                  <a:sym typeface="+mn-lt"/>
                </a:rPr>
                <a:t>）</a:t>
              </a:r>
              <a:r>
                <a:rPr lang="en-US" altLang="zh-CN" sz="3200" b="0" dirty="0">
                  <a:solidFill>
                    <a:prstClr val="black"/>
                  </a:solidFill>
                  <a:latin typeface="+mn-lt"/>
                  <a:cs typeface="+mn-ea"/>
                  <a:sym typeface="+mn-lt"/>
                </a:rPr>
                <a:t>BE=</a:t>
              </a:r>
              <a:r>
                <a:rPr lang="en-US" altLang="zh-CN" sz="3200" b="0" u="sng" dirty="0">
                  <a:solidFill>
                    <a:prstClr val="black"/>
                  </a:solidFill>
                  <a:latin typeface="+mn-lt"/>
                  <a:cs typeface="+mn-ea"/>
                  <a:sym typeface="+mn-lt"/>
                </a:rPr>
                <a:t>        </a:t>
              </a:r>
              <a:r>
                <a:rPr lang="en-US" altLang="zh-CN" sz="3200" b="0" dirty="0">
                  <a:solidFill>
                    <a:prstClr val="black"/>
                  </a:solidFill>
                  <a:latin typeface="+mn-lt"/>
                  <a:cs typeface="+mn-ea"/>
                  <a:sym typeface="+mn-lt"/>
                </a:rPr>
                <a:t>=      </a:t>
              </a:r>
              <a:r>
                <a:rPr lang="en-US" altLang="zh-CN" sz="3200" b="0" u="sng" dirty="0">
                  <a:solidFill>
                    <a:prstClr val="black"/>
                  </a:solidFill>
                  <a:latin typeface="+mn-lt"/>
                  <a:cs typeface="+mn-ea"/>
                  <a:sym typeface="+mn-lt"/>
                </a:rPr>
                <a:t>        </a:t>
              </a:r>
              <a:r>
                <a:rPr lang="zh-CN" altLang="en-US" sz="3200" b="0" dirty="0">
                  <a:solidFill>
                    <a:prstClr val="black"/>
                  </a:solidFill>
                  <a:latin typeface="+mn-lt"/>
                  <a:cs typeface="+mn-ea"/>
                  <a:sym typeface="+mn-lt"/>
                </a:rPr>
                <a:t>；</a:t>
              </a:r>
            </a:p>
            <a:p>
              <a:pPr algn="l" defTabSz="914377">
                <a:spcBef>
                  <a:spcPct val="50000"/>
                </a:spcBef>
              </a:pPr>
              <a:r>
                <a:rPr lang="zh-CN" altLang="en-US" sz="3200" b="0" dirty="0">
                  <a:solidFill>
                    <a:prstClr val="black"/>
                  </a:solidFill>
                  <a:latin typeface="+mn-lt"/>
                  <a:cs typeface="+mn-ea"/>
                  <a:sym typeface="+mn-lt"/>
                </a:rPr>
                <a:t>（</a:t>
              </a:r>
              <a:r>
                <a:rPr lang="en-US" altLang="zh-CN" sz="3200" b="0" dirty="0">
                  <a:solidFill>
                    <a:prstClr val="black"/>
                  </a:solidFill>
                  <a:latin typeface="+mn-lt"/>
                  <a:cs typeface="+mn-ea"/>
                  <a:sym typeface="+mn-lt"/>
                </a:rPr>
                <a:t>2</a:t>
              </a:r>
              <a:r>
                <a:rPr lang="zh-CN" altLang="en-US" sz="3200" b="0" dirty="0">
                  <a:solidFill>
                    <a:prstClr val="black"/>
                  </a:solidFill>
                  <a:latin typeface="+mn-lt"/>
                  <a:cs typeface="+mn-ea"/>
                  <a:sym typeface="+mn-lt"/>
                </a:rPr>
                <a:t>）</a:t>
              </a:r>
              <a:r>
                <a:rPr lang="en-US" altLang="zh-CN" sz="3200" b="0" dirty="0">
                  <a:solidFill>
                    <a:prstClr val="black"/>
                  </a:solidFill>
                  <a:latin typeface="+mn-lt"/>
                  <a:cs typeface="+mn-ea"/>
                  <a:sym typeface="+mn-lt"/>
                </a:rPr>
                <a:t>∠BAD=</a:t>
              </a:r>
              <a:r>
                <a:rPr lang="en-US" altLang="zh-CN" sz="3200" b="0" u="sng" dirty="0">
                  <a:solidFill>
                    <a:prstClr val="black"/>
                  </a:solidFill>
                  <a:latin typeface="+mn-lt"/>
                  <a:cs typeface="+mn-ea"/>
                  <a:sym typeface="+mn-lt"/>
                </a:rPr>
                <a:t>               </a:t>
              </a:r>
              <a:r>
                <a:rPr lang="en-US" altLang="zh-CN" sz="3200" b="0" dirty="0">
                  <a:solidFill>
                    <a:prstClr val="black"/>
                  </a:solidFill>
                  <a:latin typeface="+mn-lt"/>
                  <a:cs typeface="+mn-ea"/>
                  <a:sym typeface="+mn-lt"/>
                </a:rPr>
                <a:t>=     </a:t>
              </a:r>
              <a:r>
                <a:rPr lang="en-US" altLang="zh-CN" sz="3200" b="0" u="sng" dirty="0">
                  <a:solidFill>
                    <a:prstClr val="black"/>
                  </a:solidFill>
                  <a:latin typeface="+mn-lt"/>
                  <a:cs typeface="+mn-ea"/>
                  <a:sym typeface="+mn-lt"/>
                </a:rPr>
                <a:t>            </a:t>
              </a:r>
              <a:r>
                <a:rPr lang="zh-CN" altLang="en-US" sz="3200" b="0" dirty="0">
                  <a:solidFill>
                    <a:prstClr val="black"/>
                  </a:solidFill>
                  <a:latin typeface="+mn-lt"/>
                  <a:cs typeface="+mn-ea"/>
                  <a:sym typeface="+mn-lt"/>
                </a:rPr>
                <a:t>；</a:t>
              </a:r>
            </a:p>
            <a:p>
              <a:pPr algn="l" defTabSz="914377">
                <a:spcBef>
                  <a:spcPct val="50000"/>
                </a:spcBef>
              </a:pPr>
              <a:r>
                <a:rPr lang="zh-CN" altLang="en-US" sz="3200" b="0" dirty="0">
                  <a:solidFill>
                    <a:prstClr val="black"/>
                  </a:solidFill>
                  <a:latin typeface="+mn-lt"/>
                  <a:cs typeface="+mn-ea"/>
                  <a:sym typeface="+mn-lt"/>
                </a:rPr>
                <a:t>（</a:t>
              </a:r>
              <a:r>
                <a:rPr lang="en-US" altLang="zh-CN" sz="3200" b="0" dirty="0">
                  <a:solidFill>
                    <a:prstClr val="black"/>
                  </a:solidFill>
                  <a:latin typeface="+mn-lt"/>
                  <a:cs typeface="+mn-ea"/>
                  <a:sym typeface="+mn-lt"/>
                </a:rPr>
                <a:t>3</a:t>
              </a:r>
              <a:r>
                <a:rPr lang="zh-CN" altLang="en-US" sz="3200" b="0" dirty="0">
                  <a:solidFill>
                    <a:prstClr val="black"/>
                  </a:solidFill>
                  <a:latin typeface="+mn-lt"/>
                  <a:cs typeface="+mn-ea"/>
                  <a:sym typeface="+mn-lt"/>
                </a:rPr>
                <a:t>）</a:t>
              </a:r>
              <a:r>
                <a:rPr lang="en-US" altLang="zh-CN" sz="3200" b="0" dirty="0">
                  <a:solidFill>
                    <a:prstClr val="black"/>
                  </a:solidFill>
                  <a:latin typeface="+mn-lt"/>
                  <a:cs typeface="+mn-ea"/>
                  <a:sym typeface="+mn-lt"/>
                </a:rPr>
                <a:t>∠AFB=</a:t>
              </a:r>
              <a:r>
                <a:rPr lang="en-US" altLang="zh-CN" sz="3200" b="0" u="sng" dirty="0">
                  <a:solidFill>
                    <a:prstClr val="black"/>
                  </a:solidFill>
                  <a:latin typeface="+mn-lt"/>
                  <a:cs typeface="+mn-ea"/>
                  <a:sym typeface="+mn-lt"/>
                </a:rPr>
                <a:t>               </a:t>
              </a:r>
              <a:r>
                <a:rPr lang="en-US" altLang="zh-CN" sz="3200" b="0" dirty="0">
                  <a:solidFill>
                    <a:prstClr val="black"/>
                  </a:solidFill>
                  <a:latin typeface="+mn-lt"/>
                  <a:cs typeface="+mn-ea"/>
                  <a:sym typeface="+mn-lt"/>
                </a:rPr>
                <a:t>=90°</a:t>
              </a:r>
              <a:r>
                <a:rPr lang="zh-CN" altLang="en-US" sz="3200" b="0" dirty="0">
                  <a:solidFill>
                    <a:prstClr val="black"/>
                  </a:solidFill>
                  <a:latin typeface="+mn-lt"/>
                  <a:cs typeface="+mn-ea"/>
                  <a:sym typeface="+mn-lt"/>
                </a:rPr>
                <a:t>；</a:t>
              </a:r>
            </a:p>
            <a:p>
              <a:pPr algn="l" defTabSz="914377">
                <a:spcBef>
                  <a:spcPct val="50000"/>
                </a:spcBef>
              </a:pPr>
              <a:endParaRPr lang="zh-CN" altLang="en-US" sz="3200" b="0" dirty="0">
                <a:solidFill>
                  <a:prstClr val="black"/>
                </a:solidFill>
                <a:latin typeface="+mn-lt"/>
                <a:cs typeface="+mn-ea"/>
                <a:sym typeface="+mn-lt"/>
              </a:endParaRPr>
            </a:p>
            <a:p>
              <a:pPr algn="l" defTabSz="914377">
                <a:spcBef>
                  <a:spcPct val="50000"/>
                </a:spcBef>
              </a:pPr>
              <a:endParaRPr lang="zh-CN" altLang="en-US" sz="3200" b="0" dirty="0">
                <a:solidFill>
                  <a:prstClr val="black"/>
                </a:solidFill>
                <a:latin typeface="+mn-lt"/>
                <a:cs typeface="+mn-ea"/>
                <a:sym typeface="+mn-lt"/>
              </a:endParaRPr>
            </a:p>
          </p:txBody>
        </p:sp>
        <p:graphicFrame>
          <p:nvGraphicFramePr>
            <p:cNvPr id="10" name="Object 37"/>
            <p:cNvGraphicFramePr/>
            <p:nvPr/>
          </p:nvGraphicFramePr>
          <p:xfrm>
            <a:off x="1964" y="1603"/>
            <a:ext cx="187" cy="4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4" imgW="152400" imgH="393700" progId="Equation.3">
                    <p:embed/>
                  </p:oleObj>
                </mc:Choice>
                <mc:Fallback>
                  <p:oleObj r:id="rId4" imgW="152400" imgH="393700" progId="Equation.3">
                    <p:embed/>
                    <p:pic>
                      <p:nvPicPr>
                        <p:cNvPr id="10" name="Object 37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64" y="1603"/>
                          <a:ext cx="187" cy="4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38"/>
            <p:cNvGraphicFramePr/>
            <p:nvPr/>
          </p:nvGraphicFramePr>
          <p:xfrm>
            <a:off x="2546" y="1980"/>
            <a:ext cx="187" cy="4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6" imgW="152400" imgH="393700" progId="Equation.3">
                    <p:embed/>
                  </p:oleObj>
                </mc:Choice>
                <mc:Fallback>
                  <p:oleObj r:id="rId6" imgW="152400" imgH="393700" progId="Equation.3">
                    <p:embed/>
                    <p:pic>
                      <p:nvPicPr>
                        <p:cNvPr id="11" name="Object 38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46" y="1980"/>
                          <a:ext cx="187" cy="4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8622" y="2907196"/>
            <a:ext cx="5588000" cy="3649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Box 27"/>
          <p:cNvSpPr txBox="1">
            <a:spLocks noChangeArrowheads="1"/>
          </p:cNvSpPr>
          <p:nvPr/>
        </p:nvSpPr>
        <p:spPr bwMode="auto">
          <a:xfrm>
            <a:off x="2734962" y="2629228"/>
            <a:ext cx="1219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defTabSz="914377">
              <a:spcBef>
                <a:spcPct val="50000"/>
              </a:spcBef>
            </a:pPr>
            <a:r>
              <a:rPr lang="en-US" altLang="zh-CN" sz="3200" dirty="0">
                <a:solidFill>
                  <a:srgbClr val="0000FF"/>
                </a:solidFill>
                <a:latin typeface="+mn-lt"/>
                <a:cs typeface="+mn-ea"/>
                <a:sym typeface="+mn-lt"/>
              </a:rPr>
              <a:t>CE</a:t>
            </a:r>
          </a:p>
        </p:txBody>
      </p:sp>
      <p:sp>
        <p:nvSpPr>
          <p:cNvPr id="14" name="Text Box 28"/>
          <p:cNvSpPr txBox="1">
            <a:spLocks noChangeArrowheads="1"/>
          </p:cNvSpPr>
          <p:nvPr/>
        </p:nvSpPr>
        <p:spPr bwMode="auto">
          <a:xfrm>
            <a:off x="4575785" y="2629228"/>
            <a:ext cx="1117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defTabSz="914377">
              <a:spcBef>
                <a:spcPct val="50000"/>
              </a:spcBef>
            </a:pPr>
            <a:r>
              <a:rPr lang="en-US" altLang="zh-CN" sz="3200" dirty="0">
                <a:solidFill>
                  <a:srgbClr val="0000FF"/>
                </a:solidFill>
                <a:latin typeface="+mn-lt"/>
                <a:cs typeface="+mn-ea"/>
                <a:sym typeface="+mn-lt"/>
              </a:rPr>
              <a:t>BC</a:t>
            </a:r>
          </a:p>
        </p:txBody>
      </p:sp>
      <p:sp>
        <p:nvSpPr>
          <p:cNvPr id="15" name="Text Box 30"/>
          <p:cNvSpPr txBox="1">
            <a:spLocks noChangeArrowheads="1"/>
          </p:cNvSpPr>
          <p:nvPr/>
        </p:nvSpPr>
        <p:spPr bwMode="auto">
          <a:xfrm>
            <a:off x="3329597" y="3396994"/>
            <a:ext cx="2032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defTabSz="914377">
              <a:spcBef>
                <a:spcPct val="50000"/>
              </a:spcBef>
            </a:pPr>
            <a:r>
              <a:rPr lang="en-US" altLang="zh-CN" sz="3200" dirty="0">
                <a:solidFill>
                  <a:srgbClr val="0000FF"/>
                </a:solidFill>
                <a:latin typeface="+mn-lt"/>
                <a:cs typeface="+mn-ea"/>
                <a:sym typeface="+mn-lt"/>
              </a:rPr>
              <a:t>∠CAD</a:t>
            </a:r>
          </a:p>
        </p:txBody>
      </p:sp>
      <p:sp>
        <p:nvSpPr>
          <p:cNvPr id="16" name="Text Box 31"/>
          <p:cNvSpPr txBox="1">
            <a:spLocks noChangeArrowheads="1"/>
          </p:cNvSpPr>
          <p:nvPr/>
        </p:nvSpPr>
        <p:spPr bwMode="auto">
          <a:xfrm>
            <a:off x="5653168" y="3415197"/>
            <a:ext cx="2133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defTabSz="914377">
              <a:spcBef>
                <a:spcPct val="50000"/>
              </a:spcBef>
            </a:pPr>
            <a:r>
              <a:rPr lang="en-US" altLang="zh-CN" sz="3200" dirty="0">
                <a:solidFill>
                  <a:srgbClr val="0000FF"/>
                </a:solidFill>
                <a:latin typeface="+mn-lt"/>
                <a:cs typeface="+mn-ea"/>
                <a:sym typeface="+mn-lt"/>
              </a:rPr>
              <a:t>∠BAC</a:t>
            </a:r>
          </a:p>
        </p:txBody>
      </p:sp>
      <p:sp>
        <p:nvSpPr>
          <p:cNvPr id="17" name="Text Box 32"/>
          <p:cNvSpPr txBox="1">
            <a:spLocks noChangeArrowheads="1"/>
          </p:cNvSpPr>
          <p:nvPr/>
        </p:nvSpPr>
        <p:spPr bwMode="auto">
          <a:xfrm>
            <a:off x="3392089" y="4091845"/>
            <a:ext cx="2133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defTabSz="914377">
              <a:spcBef>
                <a:spcPct val="50000"/>
              </a:spcBef>
            </a:pPr>
            <a:r>
              <a:rPr lang="en-US" altLang="zh-CN" sz="3200" dirty="0">
                <a:solidFill>
                  <a:srgbClr val="0000FF"/>
                </a:solidFill>
                <a:latin typeface="+mn-lt"/>
                <a:cs typeface="+mn-ea"/>
                <a:sym typeface="+mn-lt"/>
              </a:rPr>
              <a:t>∠AFC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7F842B03-DCE3-47EF-BD78-044B8CBF6A63}"/>
              </a:ext>
            </a:extLst>
          </p:cNvPr>
          <p:cNvSpPr txBox="1"/>
          <p:nvPr/>
        </p:nvSpPr>
        <p:spPr>
          <a:xfrm>
            <a:off x="1401966" y="469982"/>
            <a:ext cx="77710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F07F09"/>
                </a:solidFill>
                <a:cs typeface="+mn-ea"/>
                <a:sym typeface="+mn-lt"/>
              </a:rPr>
              <a:t>课堂测试</a:t>
            </a:r>
            <a:r>
              <a:rPr lang="en-US" altLang="zh-CN" sz="3600" b="1" dirty="0">
                <a:solidFill>
                  <a:srgbClr val="F07F09"/>
                </a:solidFill>
                <a:cs typeface="+mn-ea"/>
                <a:sym typeface="+mn-lt"/>
              </a:rPr>
              <a:t>(</a:t>
            </a:r>
            <a:r>
              <a:rPr lang="zh-CN" altLang="en-US" sz="3600" b="1" dirty="0">
                <a:solidFill>
                  <a:srgbClr val="F07F09"/>
                </a:solidFill>
                <a:cs typeface="+mn-ea"/>
                <a:sym typeface="+mn-lt"/>
              </a:rPr>
              <a:t>概念理解</a:t>
            </a:r>
            <a:r>
              <a:rPr lang="en-US" altLang="zh-CN" sz="3600" b="1" dirty="0">
                <a:solidFill>
                  <a:srgbClr val="F07F09"/>
                </a:solidFill>
                <a:cs typeface="+mn-ea"/>
                <a:sym typeface="+mn-lt"/>
              </a:rPr>
              <a:t>)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944610" y="1184490"/>
            <a:ext cx="10350407" cy="1463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609585" indent="-609585" algn="just" defTabSz="914377">
              <a:lnSpc>
                <a:spcPct val="200000"/>
              </a:lnSpc>
              <a:spcBef>
                <a:spcPct val="50000"/>
              </a:spcBef>
            </a:pPr>
            <a:r>
              <a:rPr lang="en-US" altLang="zh-CN" sz="24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4</a:t>
            </a:r>
            <a:r>
              <a:rPr lang="zh-CN" altLang="zh-CN" sz="24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.在下图中</a:t>
            </a:r>
            <a:r>
              <a:rPr lang="zh-CN" altLang="en-US" sz="24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zh-CN" altLang="zh-CN" sz="24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如果AE=ED=DC，则BE、BD分别是</a:t>
            </a:r>
            <a:r>
              <a:rPr lang="zh-CN" altLang="zh-CN" sz="2400" b="1" u="sng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           </a:t>
            </a:r>
            <a:r>
              <a:rPr lang="en-US" altLang="zh-CN" sz="2400" b="1" u="sng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              </a:t>
            </a:r>
            <a:r>
              <a:rPr lang="zh-CN" altLang="zh-CN" sz="2400" b="1" u="sng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     </a:t>
            </a:r>
            <a:r>
              <a:rPr lang="zh-CN" altLang="zh-CN" sz="24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的中线，图中有没有面积相等的三角形？</a:t>
            </a:r>
          </a:p>
        </p:txBody>
      </p:sp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00" t="12347" r="12437" b="10210"/>
          <a:stretch>
            <a:fillRect/>
          </a:stretch>
        </p:blipFill>
        <p:spPr bwMode="auto">
          <a:xfrm>
            <a:off x="1227245" y="3059427"/>
            <a:ext cx="4320116" cy="2614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7985580" y="1350628"/>
            <a:ext cx="40322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>
              <a:spcBef>
                <a:spcPct val="50000"/>
              </a:spcBef>
            </a:pPr>
            <a:r>
              <a:rPr lang="zh-CN" altLang="zh-CN" sz="24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△ABD 、△BCE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6644640" y="3883255"/>
            <a:ext cx="5373189" cy="1463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189" indent="-457189" defTabSz="914377">
              <a:lnSpc>
                <a:spcPct val="200000"/>
              </a:lnSpc>
              <a:buFontTx/>
              <a:buAutoNum type="arabicPeriod"/>
            </a:pPr>
            <a:r>
              <a:rPr lang="zh-CN" altLang="zh-CN" sz="2400" b="1" dirty="0">
                <a:solidFill>
                  <a:srgbClr val="F97E03"/>
                </a:solidFill>
                <a:cs typeface="+mn-ea"/>
                <a:sym typeface="+mn-lt"/>
              </a:rPr>
              <a:t>△ABD</a:t>
            </a:r>
            <a:r>
              <a:rPr lang="zh-CN" altLang="en-US" sz="2400" b="1" dirty="0">
                <a:solidFill>
                  <a:srgbClr val="F97E03"/>
                </a:solidFill>
                <a:cs typeface="+mn-ea"/>
                <a:sym typeface="+mn-lt"/>
              </a:rPr>
              <a:t>和</a:t>
            </a:r>
            <a:r>
              <a:rPr lang="zh-CN" altLang="zh-CN" sz="2400" b="1" dirty="0">
                <a:solidFill>
                  <a:srgbClr val="F97E03"/>
                </a:solidFill>
                <a:cs typeface="+mn-ea"/>
                <a:sym typeface="+mn-lt"/>
              </a:rPr>
              <a:t>△BCE</a:t>
            </a:r>
            <a:r>
              <a:rPr lang="en-US" altLang="zh-CN" sz="2400" b="1" dirty="0">
                <a:solidFill>
                  <a:srgbClr val="F97E03"/>
                </a:solidFill>
                <a:cs typeface="+mn-ea"/>
                <a:sym typeface="+mn-lt"/>
              </a:rPr>
              <a:t>;</a:t>
            </a:r>
          </a:p>
          <a:p>
            <a:pPr marL="457189" indent="-457189" defTabSz="914377">
              <a:lnSpc>
                <a:spcPct val="200000"/>
              </a:lnSpc>
              <a:buFontTx/>
              <a:buAutoNum type="arabicPeriod"/>
            </a:pPr>
            <a:r>
              <a:rPr lang="zh-CN" altLang="zh-CN" sz="2400" b="1" dirty="0">
                <a:solidFill>
                  <a:srgbClr val="F97E03"/>
                </a:solidFill>
                <a:cs typeface="+mn-ea"/>
                <a:sym typeface="+mn-lt"/>
              </a:rPr>
              <a:t>△</a:t>
            </a:r>
            <a:r>
              <a:rPr lang="en-US" altLang="zh-CN" sz="2400" b="1" dirty="0">
                <a:solidFill>
                  <a:srgbClr val="F97E03"/>
                </a:solidFill>
                <a:cs typeface="+mn-ea"/>
                <a:sym typeface="+mn-lt"/>
              </a:rPr>
              <a:t>ABE</a:t>
            </a:r>
            <a:r>
              <a:rPr lang="zh-CN" altLang="en-US" sz="2400" b="1" dirty="0">
                <a:solidFill>
                  <a:srgbClr val="F97E03"/>
                </a:solidFill>
                <a:cs typeface="+mn-ea"/>
                <a:sym typeface="+mn-lt"/>
              </a:rPr>
              <a:t>和</a:t>
            </a:r>
            <a:r>
              <a:rPr lang="zh-CN" altLang="zh-CN" sz="2400" b="1" dirty="0">
                <a:solidFill>
                  <a:srgbClr val="F97E03"/>
                </a:solidFill>
                <a:cs typeface="+mn-ea"/>
                <a:sym typeface="+mn-lt"/>
              </a:rPr>
              <a:t>△</a:t>
            </a:r>
            <a:r>
              <a:rPr lang="en-US" altLang="zh-CN" sz="2400" b="1" dirty="0">
                <a:solidFill>
                  <a:srgbClr val="F97E03"/>
                </a:solidFill>
                <a:cs typeface="+mn-ea"/>
                <a:sym typeface="+mn-lt"/>
              </a:rPr>
              <a:t>BED</a:t>
            </a:r>
            <a:r>
              <a:rPr lang="zh-CN" altLang="en-US" sz="2400" b="1" dirty="0">
                <a:solidFill>
                  <a:srgbClr val="F97E03"/>
                </a:solidFill>
                <a:cs typeface="+mn-ea"/>
                <a:sym typeface="+mn-lt"/>
              </a:rPr>
              <a:t>和</a:t>
            </a:r>
            <a:r>
              <a:rPr lang="zh-CN" altLang="zh-CN" sz="2400" b="1" dirty="0">
                <a:solidFill>
                  <a:srgbClr val="F97E03"/>
                </a:solidFill>
                <a:cs typeface="+mn-ea"/>
                <a:sym typeface="+mn-lt"/>
              </a:rPr>
              <a:t>△</a:t>
            </a:r>
            <a:r>
              <a:rPr lang="en-US" altLang="zh-CN" sz="2400" b="1" dirty="0">
                <a:solidFill>
                  <a:srgbClr val="F97E03"/>
                </a:solidFill>
                <a:cs typeface="+mn-ea"/>
                <a:sym typeface="+mn-lt"/>
              </a:rPr>
              <a:t>BDC;</a:t>
            </a:r>
            <a:endParaRPr lang="zh-CN" altLang="zh-CN" sz="1600" b="1" dirty="0">
              <a:solidFill>
                <a:srgbClr val="F97E03"/>
              </a:solidFill>
              <a:cs typeface="+mn-ea"/>
              <a:sym typeface="+mn-lt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D85424AE-B9CA-4CEC-833E-26C29219B01F}"/>
              </a:ext>
            </a:extLst>
          </p:cNvPr>
          <p:cNvSpPr txBox="1"/>
          <p:nvPr/>
        </p:nvSpPr>
        <p:spPr>
          <a:xfrm>
            <a:off x="1401966" y="469982"/>
            <a:ext cx="77710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F07F09"/>
                </a:solidFill>
                <a:cs typeface="+mn-ea"/>
                <a:sym typeface="+mn-lt"/>
              </a:rPr>
              <a:t>课堂测试</a:t>
            </a:r>
            <a:r>
              <a:rPr lang="en-US" altLang="zh-CN" sz="3600" b="1" dirty="0">
                <a:solidFill>
                  <a:srgbClr val="F07F09"/>
                </a:solidFill>
                <a:cs typeface="+mn-ea"/>
                <a:sym typeface="+mn-lt"/>
              </a:rPr>
              <a:t>(</a:t>
            </a:r>
            <a:r>
              <a:rPr lang="zh-CN" altLang="en-US" sz="3600" b="1" dirty="0">
                <a:solidFill>
                  <a:srgbClr val="F07F09"/>
                </a:solidFill>
                <a:cs typeface="+mn-ea"/>
                <a:sym typeface="+mn-lt"/>
              </a:rPr>
              <a:t>概念理解</a:t>
            </a:r>
            <a:r>
              <a:rPr lang="en-US" altLang="zh-CN" sz="3600" b="1" dirty="0">
                <a:solidFill>
                  <a:srgbClr val="F07F09"/>
                </a:solidFill>
                <a:cs typeface="+mn-ea"/>
                <a:sym typeface="+mn-lt"/>
              </a:rPr>
              <a:t>)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utoUpdateAnimBg="0"/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FDF8912-3067-43D1-8B6A-A2EC6CA25512}"/>
              </a:ext>
            </a:extLst>
          </p:cNvPr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阿里巴巴普惠体 R" panose="00020600040101010101" pitchFamily="18" charset="-122"/>
              <a:ea typeface="阿里巴巴普惠体 R" panose="00020600040101010101" pitchFamily="18" charset="-122"/>
              <a:cs typeface="+mn-ea"/>
              <a:sym typeface="+mn-lt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FAD7A5F-FAC1-414B-896C-2780965A5606}"/>
              </a:ext>
            </a:extLst>
          </p:cNvPr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E58FB28-7959-4C0B-B09F-EDEE9BEC0C87}"/>
              </a:ext>
            </a:extLst>
          </p:cNvPr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1FCC2A86-F5F5-4D1B-83F4-E930D552D3A1}"/>
              </a:ext>
            </a:extLst>
          </p:cNvPr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3061809"/>
      </p:ext>
    </p:extLst>
  </p:cSld>
  <p:clrMapOvr>
    <a:masterClrMapping/>
  </p:clrMapOvr>
  <p:transition spd="slow" advClick="0" advTm="3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>
            <a:extLst>
              <a:ext uri="{FF2B5EF4-FFF2-40B4-BE49-F238E27FC236}">
                <a16:creationId xmlns:a16="http://schemas.microsoft.com/office/drawing/2014/main" id="{680DD0C1-2A70-4C19-A793-6169047D87F3}"/>
              </a:ext>
            </a:extLst>
          </p:cNvPr>
          <p:cNvSpPr txBox="1"/>
          <p:nvPr/>
        </p:nvSpPr>
        <p:spPr>
          <a:xfrm>
            <a:off x="1401966" y="469982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F07F09"/>
                </a:solidFill>
                <a:cs typeface="+mn-ea"/>
                <a:sym typeface="+mn-lt"/>
              </a:rPr>
              <a:t>前 言</a:t>
            </a: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107939DC-624E-4E7B-AB58-2293D039BF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1741" y="1672502"/>
            <a:ext cx="4663881" cy="47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CN" altLang="en-US" sz="3200" b="1" dirty="0">
                <a:solidFill>
                  <a:srgbClr val="F07F09"/>
                </a:solidFill>
                <a:cs typeface="+mn-ea"/>
                <a:sym typeface="+mn-lt"/>
              </a:rPr>
              <a:t>学习目标</a:t>
            </a:r>
          </a:p>
        </p:txBody>
      </p:sp>
      <p:sp>
        <p:nvSpPr>
          <p:cNvPr id="13" name="Text Box 6">
            <a:extLst>
              <a:ext uri="{FF2B5EF4-FFF2-40B4-BE49-F238E27FC236}">
                <a16:creationId xmlns:a16="http://schemas.microsoft.com/office/drawing/2014/main" id="{820B3189-69A9-4F32-9C9A-0C33CDC10F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1741" y="2539923"/>
            <a:ext cx="10348517" cy="143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、通过画图与观察的实践过程，认识三角形的高、中线与角平分线。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、会画出任意三角形的角平分线、高、中线，通过画图了解三角形三条角平分线、三条中线、三条高交汇于一点。</a:t>
            </a:r>
          </a:p>
        </p:txBody>
      </p:sp>
      <p:sp>
        <p:nvSpPr>
          <p:cNvPr id="14" name="Text Box 7">
            <a:extLst>
              <a:ext uri="{FF2B5EF4-FFF2-40B4-BE49-F238E27FC236}">
                <a16:creationId xmlns:a16="http://schemas.microsoft.com/office/drawing/2014/main" id="{BB3CEC6F-154B-4413-A23F-3346DF9725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1741" y="4365555"/>
            <a:ext cx="4663881" cy="47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CN" altLang="en-US" sz="3200" b="1" dirty="0">
                <a:solidFill>
                  <a:srgbClr val="F07F09"/>
                </a:solidFill>
                <a:cs typeface="+mn-ea"/>
                <a:sym typeface="+mn-lt"/>
              </a:rPr>
              <a:t>重点难点</a:t>
            </a:r>
          </a:p>
        </p:txBody>
      </p:sp>
      <p:sp>
        <p:nvSpPr>
          <p:cNvPr id="15" name="Text Box 8">
            <a:extLst>
              <a:ext uri="{FF2B5EF4-FFF2-40B4-BE49-F238E27FC236}">
                <a16:creationId xmlns:a16="http://schemas.microsoft.com/office/drawing/2014/main" id="{CE5285D8-2ACE-4254-A687-A6A3B1467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1741" y="5232977"/>
            <a:ext cx="10045282" cy="966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dirty="0">
                <a:solidFill>
                  <a:srgbClr val="000000"/>
                </a:solidFill>
                <a:cs typeface="+mn-ea"/>
                <a:sym typeface="+mn-lt"/>
              </a:rPr>
              <a:t>重点：</a:t>
            </a:r>
            <a:r>
              <a:rPr lang="zh-CN" altLang="en-US" sz="2000" dirty="0">
                <a:cs typeface="+mn-ea"/>
                <a:sym typeface="+mn-lt"/>
              </a:rPr>
              <a:t>会画出任意三角形的角平分线、高、中线。</a:t>
            </a:r>
            <a:endParaRPr lang="en-US" altLang="zh-CN" sz="2000" dirty="0">
              <a:cs typeface="+mn-ea"/>
              <a:sym typeface="+mn-lt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000" dirty="0">
                <a:solidFill>
                  <a:srgbClr val="000000"/>
                </a:solidFill>
                <a:cs typeface="+mn-ea"/>
                <a:sym typeface="+mn-lt"/>
              </a:rPr>
              <a:t>难点：</a:t>
            </a:r>
            <a:r>
              <a:rPr lang="zh-CN" altLang="en-US" sz="2000" dirty="0">
                <a:cs typeface="+mn-ea"/>
                <a:sym typeface="+mn-lt"/>
              </a:rPr>
              <a:t>理解三角形的角平分线、高、中线的概念。</a:t>
            </a:r>
          </a:p>
        </p:txBody>
      </p:sp>
    </p:spTree>
    <p:extLst>
      <p:ext uri="{BB962C8B-B14F-4D97-AF65-F5344CB8AC3E}">
        <p14:creationId xmlns:p14="http://schemas.microsoft.com/office/powerpoint/2010/main" val="3381404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199456" y="491667"/>
            <a:ext cx="113573" cy="5913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white"/>
              </a:solidFill>
              <a:cs typeface="+mn-ea"/>
              <a:sym typeface="+mn-lt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1185037" y="1124744"/>
            <a:ext cx="9903519" cy="2315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313029" y="549515"/>
            <a:ext cx="4320480" cy="502766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defTabSz="1219170">
              <a:defRPr/>
            </a:pPr>
            <a:r>
              <a:rPr lang="zh-CN" altLang="en-US" sz="2667" b="1" dirty="0">
                <a:ln w="6350"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rPr>
              <a:t>课堂测试</a:t>
            </a:r>
            <a:r>
              <a:rPr lang="en-US" altLang="zh-CN" sz="2667" b="1" dirty="0">
                <a:ln w="6350"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rPr>
              <a:t>(</a:t>
            </a:r>
            <a:r>
              <a:rPr lang="zh-CN" altLang="en-US" sz="2667" b="1" dirty="0">
                <a:ln w="6350"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rPr>
              <a:t>概念理解</a:t>
            </a:r>
            <a:r>
              <a:rPr lang="en-US" altLang="zh-CN" sz="2667" b="1" dirty="0">
                <a:ln w="6350"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rPr>
              <a:t>)</a:t>
            </a:r>
          </a:p>
        </p:txBody>
      </p:sp>
      <p:sp>
        <p:nvSpPr>
          <p:cNvPr id="8" name="Text Box 2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751988" y="1734151"/>
            <a:ext cx="111877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defTabSz="914377"/>
            <a:r>
              <a:rPr lang="en-US" altLang="zh-CN" dirty="0">
                <a:latin typeface="+mn-lt"/>
                <a:cs typeface="+mn-ea"/>
                <a:sym typeface="+mn-lt"/>
              </a:rPr>
              <a:t>5.</a:t>
            </a:r>
            <a:r>
              <a:rPr lang="zh-CN" altLang="en-US" dirty="0">
                <a:latin typeface="+mn-lt"/>
                <a:cs typeface="+mn-ea"/>
                <a:sym typeface="+mn-lt"/>
              </a:rPr>
              <a:t>如图</a:t>
            </a:r>
            <a:r>
              <a:rPr lang="en-US" altLang="zh-CN" dirty="0">
                <a:latin typeface="+mn-lt"/>
                <a:cs typeface="+mn-ea"/>
                <a:sym typeface="+mn-lt"/>
              </a:rPr>
              <a:t>,AE</a:t>
            </a:r>
            <a:r>
              <a:rPr lang="zh-CN" altLang="en-US" dirty="0">
                <a:latin typeface="+mn-lt"/>
                <a:cs typeface="+mn-ea"/>
                <a:sym typeface="+mn-lt"/>
              </a:rPr>
              <a:t>是</a:t>
            </a:r>
            <a:r>
              <a:rPr lang="en-US" altLang="zh-CN" dirty="0">
                <a:latin typeface="+mn-lt"/>
                <a:cs typeface="+mn-ea"/>
                <a:sym typeface="+mn-lt"/>
              </a:rPr>
              <a:t>△ABC</a:t>
            </a:r>
            <a:r>
              <a:rPr lang="zh-CN" altLang="en-US" dirty="0">
                <a:latin typeface="+mn-lt"/>
                <a:cs typeface="+mn-ea"/>
                <a:sym typeface="+mn-lt"/>
              </a:rPr>
              <a:t>的角平分线</a:t>
            </a:r>
            <a:r>
              <a:rPr lang="en-US" altLang="zh-CN" dirty="0">
                <a:latin typeface="+mn-lt"/>
                <a:cs typeface="+mn-ea"/>
                <a:sym typeface="+mn-lt"/>
              </a:rPr>
              <a:t>.</a:t>
            </a:r>
            <a:r>
              <a:rPr lang="zh-CN" altLang="en-US" dirty="0">
                <a:latin typeface="+mn-lt"/>
                <a:cs typeface="+mn-ea"/>
                <a:sym typeface="+mn-lt"/>
              </a:rPr>
              <a:t>已知</a:t>
            </a:r>
            <a:r>
              <a:rPr lang="en-US" altLang="zh-CN" dirty="0">
                <a:latin typeface="+mn-lt"/>
                <a:cs typeface="+mn-ea"/>
                <a:sym typeface="+mn-lt"/>
              </a:rPr>
              <a:t>∠B=45°,∠C=60°,</a:t>
            </a:r>
            <a:r>
              <a:rPr lang="zh-CN" altLang="en-US" dirty="0">
                <a:latin typeface="+mn-lt"/>
                <a:cs typeface="+mn-ea"/>
                <a:sym typeface="+mn-lt"/>
              </a:rPr>
              <a:t>求下列角的大小</a:t>
            </a:r>
            <a:r>
              <a:rPr lang="en-US" altLang="zh-CN" dirty="0">
                <a:latin typeface="+mn-lt"/>
                <a:cs typeface="+mn-ea"/>
                <a:sym typeface="+mn-lt"/>
              </a:rPr>
              <a:t>.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5678287" y="2350375"/>
            <a:ext cx="4373057" cy="3714786"/>
            <a:chOff x="5653906" y="2318742"/>
            <a:chExt cx="3279792" cy="2786089"/>
          </a:xfrm>
        </p:grpSpPr>
        <p:grpSp>
          <p:nvGrpSpPr>
            <p:cNvPr id="9" name="Group 11"/>
            <p:cNvGrpSpPr/>
            <p:nvPr/>
          </p:nvGrpSpPr>
          <p:grpSpPr bwMode="auto">
            <a:xfrm>
              <a:off x="5836809" y="2841962"/>
              <a:ext cx="2743200" cy="1828800"/>
              <a:chOff x="3888" y="1728"/>
              <a:chExt cx="1248" cy="1056"/>
            </a:xfrm>
          </p:grpSpPr>
          <p:sp>
            <p:nvSpPr>
              <p:cNvPr id="10" name="Line 3"/>
              <p:cNvSpPr>
                <a:spLocks noChangeShapeType="1"/>
              </p:cNvSpPr>
              <p:nvPr/>
            </p:nvSpPr>
            <p:spPr bwMode="auto">
              <a:xfrm flipH="1">
                <a:off x="3888" y="1728"/>
                <a:ext cx="480" cy="105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377"/>
                <a:endParaRPr lang="zh-CN" altLang="en-US" sz="3733">
                  <a:solidFill>
                    <a:srgbClr val="50742F">
                      <a:lumMod val="50000"/>
                    </a:srgb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" name="Line 4"/>
              <p:cNvSpPr>
                <a:spLocks noChangeShapeType="1"/>
              </p:cNvSpPr>
              <p:nvPr/>
            </p:nvSpPr>
            <p:spPr bwMode="auto">
              <a:xfrm>
                <a:off x="4368" y="1728"/>
                <a:ext cx="768" cy="105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377"/>
                <a:endParaRPr lang="zh-CN" altLang="en-US" sz="3733">
                  <a:solidFill>
                    <a:srgbClr val="50742F">
                      <a:lumMod val="50000"/>
                    </a:srgb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2" name="Line 5"/>
              <p:cNvSpPr>
                <a:spLocks noChangeShapeType="1"/>
              </p:cNvSpPr>
              <p:nvPr/>
            </p:nvSpPr>
            <p:spPr bwMode="auto">
              <a:xfrm>
                <a:off x="3888" y="2784"/>
                <a:ext cx="124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377"/>
                <a:endParaRPr lang="zh-CN" altLang="en-US" sz="3733">
                  <a:solidFill>
                    <a:srgbClr val="50742F">
                      <a:lumMod val="50000"/>
                    </a:srgb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3" name="Line 6"/>
              <p:cNvSpPr>
                <a:spLocks noChangeShapeType="1"/>
              </p:cNvSpPr>
              <p:nvPr/>
            </p:nvSpPr>
            <p:spPr bwMode="auto">
              <a:xfrm flipV="1">
                <a:off x="3888" y="2160"/>
                <a:ext cx="816" cy="62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377"/>
                <a:endParaRPr lang="zh-CN" altLang="en-US" sz="3733">
                  <a:solidFill>
                    <a:srgbClr val="50742F">
                      <a:lumMod val="50000"/>
                    </a:srgbClr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4" name="Text Box 7"/>
            <p:cNvSpPr txBox="1">
              <a:spLocks noChangeArrowheads="1"/>
            </p:cNvSpPr>
            <p:nvPr/>
          </p:nvSpPr>
          <p:spPr bwMode="auto">
            <a:xfrm>
              <a:off x="6644506" y="2318742"/>
              <a:ext cx="398186" cy="5000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 defTabSz="914377"/>
              <a:r>
                <a:rPr lang="en-US" altLang="zh-CN" sz="3733" dirty="0">
                  <a:solidFill>
                    <a:srgbClr val="50742F">
                      <a:lumMod val="50000"/>
                    </a:srgbClr>
                  </a:solidFill>
                  <a:latin typeface="+mn-lt"/>
                  <a:cs typeface="+mn-ea"/>
                  <a:sym typeface="+mn-lt"/>
                </a:rPr>
                <a:t>C</a:t>
              </a:r>
            </a:p>
          </p:txBody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5653906" y="4604742"/>
              <a:ext cx="398186" cy="5000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 defTabSz="914377"/>
              <a:r>
                <a:rPr lang="en-US" altLang="zh-CN" sz="3733">
                  <a:solidFill>
                    <a:srgbClr val="50742F">
                      <a:lumMod val="50000"/>
                    </a:srgbClr>
                  </a:solidFill>
                  <a:latin typeface="+mn-lt"/>
                  <a:cs typeface="+mn-ea"/>
                  <a:sym typeface="+mn-lt"/>
                </a:rPr>
                <a:t>A</a:t>
              </a:r>
            </a:p>
          </p:txBody>
        </p:sp>
        <p:sp>
          <p:nvSpPr>
            <p:cNvPr id="16" name="Rectangle 9"/>
            <p:cNvSpPr>
              <a:spLocks noChangeArrowheads="1"/>
            </p:cNvSpPr>
            <p:nvPr/>
          </p:nvSpPr>
          <p:spPr bwMode="auto">
            <a:xfrm>
              <a:off x="8535512" y="4286593"/>
              <a:ext cx="398186" cy="5000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 defTabSz="914377"/>
              <a:r>
                <a:rPr lang="en-US" altLang="zh-CN" sz="3733" dirty="0">
                  <a:solidFill>
                    <a:srgbClr val="50742F">
                      <a:lumMod val="50000"/>
                    </a:srgbClr>
                  </a:solidFill>
                  <a:latin typeface="+mn-lt"/>
                  <a:cs typeface="+mn-ea"/>
                  <a:sym typeface="+mn-lt"/>
                </a:rPr>
                <a:t>B</a:t>
              </a:r>
            </a:p>
          </p:txBody>
        </p:sp>
        <p:sp>
          <p:nvSpPr>
            <p:cNvPr id="17" name="Rectangle 10"/>
            <p:cNvSpPr>
              <a:spLocks noChangeArrowheads="1"/>
            </p:cNvSpPr>
            <p:nvPr/>
          </p:nvSpPr>
          <p:spPr bwMode="auto">
            <a:xfrm>
              <a:off x="7558906" y="3156942"/>
              <a:ext cx="377748" cy="5000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 defTabSz="914377"/>
              <a:r>
                <a:rPr lang="en-US" altLang="zh-CN" sz="3733">
                  <a:solidFill>
                    <a:srgbClr val="50742F">
                      <a:lumMod val="50000"/>
                    </a:srgbClr>
                  </a:solidFill>
                  <a:latin typeface="+mn-lt"/>
                  <a:cs typeface="+mn-ea"/>
                  <a:sym typeface="+mn-lt"/>
                </a:rPr>
                <a:t>E</a:t>
              </a:r>
            </a:p>
          </p:txBody>
        </p:sp>
      </p:grpSp>
      <p:sp>
        <p:nvSpPr>
          <p:cNvPr id="18" name="Rectangle 12"/>
          <p:cNvSpPr>
            <a:spLocks noChangeArrowheads="1"/>
          </p:cNvSpPr>
          <p:nvPr/>
        </p:nvSpPr>
        <p:spPr bwMode="auto">
          <a:xfrm>
            <a:off x="907378" y="3548663"/>
            <a:ext cx="488152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defTabSz="914377"/>
            <a:r>
              <a:rPr lang="en-US" altLang="zh-CN" sz="3200" dirty="0">
                <a:latin typeface="+mn-lt"/>
                <a:cs typeface="+mn-ea"/>
                <a:sym typeface="+mn-lt"/>
              </a:rPr>
              <a:t>∠CAE=_____</a:t>
            </a:r>
            <a:r>
              <a:rPr lang="zh-CN" altLang="en-US" sz="3200" dirty="0">
                <a:latin typeface="+mn-lt"/>
                <a:cs typeface="+mn-ea"/>
                <a:sym typeface="+mn-lt"/>
              </a:rPr>
              <a:t>度</a:t>
            </a:r>
            <a:endParaRPr lang="en-US" altLang="zh-CN" sz="3200" dirty="0">
              <a:latin typeface="+mn-lt"/>
              <a:cs typeface="+mn-ea"/>
              <a:sym typeface="+mn-lt"/>
            </a:endParaRPr>
          </a:p>
        </p:txBody>
      </p:sp>
      <p:sp>
        <p:nvSpPr>
          <p:cNvPr id="19" name="Rectangle 13"/>
          <p:cNvSpPr>
            <a:spLocks noChangeArrowheads="1"/>
          </p:cNvSpPr>
          <p:nvPr/>
        </p:nvSpPr>
        <p:spPr bwMode="auto">
          <a:xfrm>
            <a:off x="907378" y="4498016"/>
            <a:ext cx="490416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defTabSz="914377"/>
            <a:r>
              <a:rPr lang="en-US" altLang="zh-CN" sz="3200" dirty="0">
                <a:latin typeface="+mn-lt"/>
                <a:cs typeface="+mn-ea"/>
                <a:sym typeface="+mn-lt"/>
              </a:rPr>
              <a:t>∠AEB=_____</a:t>
            </a:r>
            <a:r>
              <a:rPr lang="zh-CN" altLang="en-US" sz="3200" dirty="0">
                <a:latin typeface="+mn-lt"/>
                <a:cs typeface="+mn-ea"/>
                <a:sym typeface="+mn-lt"/>
              </a:rPr>
              <a:t>度</a:t>
            </a:r>
            <a:endParaRPr lang="en-US" altLang="zh-CN" sz="3200" dirty="0">
              <a:latin typeface="+mn-lt"/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/>
      <p:bldP spid="18" grpId="0"/>
      <p:bldP spid="1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占位符 8">
            <a:extLst>
              <a:ext uri="{FF2B5EF4-FFF2-40B4-BE49-F238E27FC236}">
                <a16:creationId xmlns:a16="http://schemas.microsoft.com/office/drawing/2014/main" id="{3F051775-606A-425F-AC3E-21FDA51D218F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r="16667"/>
          <a:stretch>
            <a:fillRect/>
          </a:stretch>
        </p:blipFill>
        <p:spPr/>
      </p:pic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5D2C273-1A68-402D-94B6-2407B2DCEBD4}"/>
              </a:ext>
            </a:extLst>
          </p:cNvPr>
          <p:cNvSpPr/>
          <p:nvPr/>
        </p:nvSpPr>
        <p:spPr>
          <a:xfrm>
            <a:off x="0" y="2079661"/>
            <a:ext cx="1044761" cy="4291165"/>
          </a:xfrm>
          <a:custGeom>
            <a:avLst/>
            <a:gdLst>
              <a:gd name="connsiteX0" fmla="*/ 0 w 1379664"/>
              <a:gd name="connsiteY0" fmla="*/ 0 h 4291165"/>
              <a:gd name="connsiteX1" fmla="*/ 1962 w 1379664"/>
              <a:gd name="connsiteY1" fmla="*/ 1073 h 4291165"/>
              <a:gd name="connsiteX2" fmla="*/ 264297 w 1379664"/>
              <a:gd name="connsiteY2" fmla="*/ 327584 h 4291165"/>
              <a:gd name="connsiteX3" fmla="*/ 1328264 w 1379664"/>
              <a:gd name="connsiteY3" fmla="*/ 2988450 h 4291165"/>
              <a:gd name="connsiteX4" fmla="*/ 929027 w 1379664"/>
              <a:gd name="connsiteY4" fmla="*/ 3919686 h 4291165"/>
              <a:gd name="connsiteX5" fmla="*/ 0 w 1379664"/>
              <a:gd name="connsiteY5" fmla="*/ 4291165 h 4291165"/>
              <a:gd name="connsiteX6" fmla="*/ 0 w 1379664"/>
              <a:gd name="connsiteY6" fmla="*/ 0 h 4291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79664" h="4291165">
                <a:moveTo>
                  <a:pt x="0" y="0"/>
                </a:moveTo>
                <a:lnTo>
                  <a:pt x="1962" y="1073"/>
                </a:lnTo>
                <a:cubicBezTo>
                  <a:pt x="116144" y="78564"/>
                  <a:pt x="209207" y="189809"/>
                  <a:pt x="264297" y="327584"/>
                </a:cubicBezTo>
                <a:lnTo>
                  <a:pt x="1328264" y="2988450"/>
                </a:lnTo>
                <a:cubicBezTo>
                  <a:pt x="1475171" y="3355850"/>
                  <a:pt x="1296427" y="3772779"/>
                  <a:pt x="929027" y="3919686"/>
                </a:cubicBezTo>
                <a:lnTo>
                  <a:pt x="0" y="429116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30756885-7DE3-4D45-BF00-9B0F3D427FBA}"/>
              </a:ext>
            </a:extLst>
          </p:cNvPr>
          <p:cNvSpPr/>
          <p:nvPr/>
        </p:nvSpPr>
        <p:spPr>
          <a:xfrm>
            <a:off x="7842821" y="4823790"/>
            <a:ext cx="1142950" cy="1142950"/>
          </a:xfrm>
          <a:prstGeom prst="ellipse">
            <a:avLst/>
          </a:prstGeom>
          <a:solidFill>
            <a:schemeClr val="accent1">
              <a:alpha val="44000"/>
            </a:schemeClr>
          </a:solidFill>
          <a:ln>
            <a:noFill/>
          </a:ln>
          <a:effectLst>
            <a:outerShdw blurRad="393700" dist="50800" dir="5400000" algn="ctr" rotWithShape="0">
              <a:srgbClr val="000000">
                <a:alpha val="2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AE5CC915-F465-4FFB-9054-214123249F7A}"/>
              </a:ext>
            </a:extLst>
          </p:cNvPr>
          <p:cNvSpPr/>
          <p:nvPr/>
        </p:nvSpPr>
        <p:spPr>
          <a:xfrm>
            <a:off x="7977457" y="4958427"/>
            <a:ext cx="873680" cy="873678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393700" dist="50800" dir="5400000" algn="ctr" rotWithShape="0">
              <a:srgbClr val="000000">
                <a:alpha val="2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FD0C2EAB-2FFF-4C7C-BF88-79243D09CDE1}"/>
              </a:ext>
            </a:extLst>
          </p:cNvPr>
          <p:cNvGrpSpPr/>
          <p:nvPr/>
        </p:nvGrpSpPr>
        <p:grpSpPr>
          <a:xfrm>
            <a:off x="8214985" y="5238151"/>
            <a:ext cx="398621" cy="285750"/>
            <a:chOff x="9623325" y="554589"/>
            <a:chExt cx="398621" cy="285750"/>
          </a:xfrm>
          <a:solidFill>
            <a:schemeClr val="bg2"/>
          </a:solidFill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21C3D933-D9B9-4C82-891D-19487469BD79}"/>
                </a:ext>
              </a:extLst>
            </p:cNvPr>
            <p:cNvSpPr/>
            <p:nvPr/>
          </p:nvSpPr>
          <p:spPr>
            <a:xfrm>
              <a:off x="9737625" y="761285"/>
              <a:ext cx="171450" cy="57150"/>
            </a:xfrm>
            <a:custGeom>
              <a:avLst/>
              <a:gdLst>
                <a:gd name="connsiteX0" fmla="*/ 163354 w 171450"/>
                <a:gd name="connsiteY0" fmla="*/ 37147 h 57150"/>
                <a:gd name="connsiteX1" fmla="*/ 151924 w 171450"/>
                <a:gd name="connsiteY1" fmla="*/ 10001 h 57150"/>
                <a:gd name="connsiteX2" fmla="*/ 149066 w 171450"/>
                <a:gd name="connsiteY2" fmla="*/ 7144 h 57150"/>
                <a:gd name="connsiteX3" fmla="*/ 10001 w 171450"/>
                <a:gd name="connsiteY3" fmla="*/ 0 h 57150"/>
                <a:gd name="connsiteX4" fmla="*/ 8572 w 171450"/>
                <a:gd name="connsiteY4" fmla="*/ 953 h 57150"/>
                <a:gd name="connsiteX5" fmla="*/ 0 w 171450"/>
                <a:gd name="connsiteY5" fmla="*/ 17621 h 57150"/>
                <a:gd name="connsiteX6" fmla="*/ 0 w 171450"/>
                <a:gd name="connsiteY6" fmla="*/ 60484 h 57150"/>
                <a:gd name="connsiteX7" fmla="*/ 171450 w 171450"/>
                <a:gd name="connsiteY7" fmla="*/ 60484 h 57150"/>
                <a:gd name="connsiteX8" fmla="*/ 171450 w 171450"/>
                <a:gd name="connsiteY8" fmla="*/ 45244 h 57150"/>
                <a:gd name="connsiteX9" fmla="*/ 163354 w 171450"/>
                <a:gd name="connsiteY9" fmla="*/ 37147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1450" h="57150">
                  <a:moveTo>
                    <a:pt x="163354" y="37147"/>
                  </a:moveTo>
                  <a:cubicBezTo>
                    <a:pt x="156210" y="30004"/>
                    <a:pt x="151924" y="20003"/>
                    <a:pt x="151924" y="10001"/>
                  </a:cubicBezTo>
                  <a:lnTo>
                    <a:pt x="149066" y="7144"/>
                  </a:lnTo>
                  <a:cubicBezTo>
                    <a:pt x="105728" y="33814"/>
                    <a:pt x="50482" y="30956"/>
                    <a:pt x="10001" y="0"/>
                  </a:cubicBezTo>
                  <a:lnTo>
                    <a:pt x="8572" y="953"/>
                  </a:lnTo>
                  <a:cubicBezTo>
                    <a:pt x="3334" y="4763"/>
                    <a:pt x="0" y="10954"/>
                    <a:pt x="0" y="17621"/>
                  </a:cubicBezTo>
                  <a:lnTo>
                    <a:pt x="0" y="60484"/>
                  </a:lnTo>
                  <a:lnTo>
                    <a:pt x="171450" y="60484"/>
                  </a:lnTo>
                  <a:lnTo>
                    <a:pt x="171450" y="45244"/>
                  </a:lnTo>
                  <a:lnTo>
                    <a:pt x="163354" y="37147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9256DA14-0404-437B-854A-CCF05120DB7C}"/>
                </a:ext>
              </a:extLst>
            </p:cNvPr>
            <p:cNvSpPr/>
            <p:nvPr/>
          </p:nvSpPr>
          <p:spPr>
            <a:xfrm>
              <a:off x="9912409" y="572121"/>
              <a:ext cx="66675" cy="80963"/>
            </a:xfrm>
            <a:custGeom>
              <a:avLst/>
              <a:gdLst>
                <a:gd name="connsiteX0" fmla="*/ 32385 w 66675"/>
                <a:gd name="connsiteY0" fmla="*/ 85342 h 80962"/>
                <a:gd name="connsiteX1" fmla="*/ 67628 w 66675"/>
                <a:gd name="connsiteY1" fmla="*/ 35812 h 80962"/>
                <a:gd name="connsiteX2" fmla="*/ 18098 w 66675"/>
                <a:gd name="connsiteY2" fmla="*/ 569 h 80962"/>
                <a:gd name="connsiteX3" fmla="*/ 0 w 66675"/>
                <a:gd name="connsiteY3" fmla="*/ 8189 h 80962"/>
                <a:gd name="connsiteX4" fmla="*/ 32385 w 66675"/>
                <a:gd name="connsiteY4" fmla="*/ 85342 h 80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675" h="80962">
                  <a:moveTo>
                    <a:pt x="32385" y="85342"/>
                  </a:moveTo>
                  <a:cubicBezTo>
                    <a:pt x="55721" y="81532"/>
                    <a:pt x="71438" y="59148"/>
                    <a:pt x="67628" y="35812"/>
                  </a:cubicBezTo>
                  <a:cubicBezTo>
                    <a:pt x="63818" y="12475"/>
                    <a:pt x="41434" y="-3241"/>
                    <a:pt x="18098" y="569"/>
                  </a:cubicBezTo>
                  <a:cubicBezTo>
                    <a:pt x="11430" y="1522"/>
                    <a:pt x="5239" y="4379"/>
                    <a:pt x="0" y="8189"/>
                  </a:cubicBezTo>
                  <a:cubicBezTo>
                    <a:pt x="19526" y="29144"/>
                    <a:pt x="30956" y="56290"/>
                    <a:pt x="32385" y="85342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B708A52-46DD-4A30-9D20-FB776B4E7B39}"/>
                </a:ext>
              </a:extLst>
            </p:cNvPr>
            <p:cNvSpPr/>
            <p:nvPr/>
          </p:nvSpPr>
          <p:spPr>
            <a:xfrm>
              <a:off x="9926696" y="669845"/>
              <a:ext cx="95250" cy="80963"/>
            </a:xfrm>
            <a:custGeom>
              <a:avLst/>
              <a:gdLst>
                <a:gd name="connsiteX0" fmla="*/ 88106 w 95250"/>
                <a:gd name="connsiteY0" fmla="*/ 25241 h 80962"/>
                <a:gd name="connsiteX1" fmla="*/ 46196 w 95250"/>
                <a:gd name="connsiteY1" fmla="*/ 5239 h 80962"/>
                <a:gd name="connsiteX2" fmla="*/ 18098 w 95250"/>
                <a:gd name="connsiteY2" fmla="*/ 0 h 80962"/>
                <a:gd name="connsiteX3" fmla="*/ 0 w 95250"/>
                <a:gd name="connsiteY3" fmla="*/ 58103 h 80962"/>
                <a:gd name="connsiteX4" fmla="*/ 2858 w 95250"/>
                <a:gd name="connsiteY4" fmla="*/ 60960 h 80962"/>
                <a:gd name="connsiteX5" fmla="*/ 30004 w 95250"/>
                <a:gd name="connsiteY5" fmla="*/ 72390 h 80962"/>
                <a:gd name="connsiteX6" fmla="*/ 42863 w 95250"/>
                <a:gd name="connsiteY6" fmla="*/ 85249 h 80962"/>
                <a:gd name="connsiteX7" fmla="*/ 96679 w 95250"/>
                <a:gd name="connsiteY7" fmla="*/ 85249 h 80962"/>
                <a:gd name="connsiteX8" fmla="*/ 96679 w 95250"/>
                <a:gd name="connsiteY8" fmla="*/ 42386 h 80962"/>
                <a:gd name="connsiteX9" fmla="*/ 88106 w 95250"/>
                <a:gd name="connsiteY9" fmla="*/ 25241 h 80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5250" h="80962">
                  <a:moveTo>
                    <a:pt x="88106" y="25241"/>
                  </a:moveTo>
                  <a:cubicBezTo>
                    <a:pt x="75724" y="15716"/>
                    <a:pt x="61436" y="8573"/>
                    <a:pt x="46196" y="5239"/>
                  </a:cubicBezTo>
                  <a:cubicBezTo>
                    <a:pt x="37148" y="2381"/>
                    <a:pt x="27623" y="953"/>
                    <a:pt x="18098" y="0"/>
                  </a:cubicBezTo>
                  <a:cubicBezTo>
                    <a:pt x="17145" y="20479"/>
                    <a:pt x="10954" y="40481"/>
                    <a:pt x="0" y="58103"/>
                  </a:cubicBezTo>
                  <a:lnTo>
                    <a:pt x="2858" y="60960"/>
                  </a:lnTo>
                  <a:cubicBezTo>
                    <a:pt x="12859" y="60960"/>
                    <a:pt x="22860" y="65246"/>
                    <a:pt x="30004" y="72390"/>
                  </a:cubicBezTo>
                  <a:lnTo>
                    <a:pt x="42863" y="85249"/>
                  </a:lnTo>
                  <a:lnTo>
                    <a:pt x="96679" y="85249"/>
                  </a:lnTo>
                  <a:lnTo>
                    <a:pt x="96679" y="42386"/>
                  </a:lnTo>
                  <a:cubicBezTo>
                    <a:pt x="96679" y="35719"/>
                    <a:pt x="93821" y="29051"/>
                    <a:pt x="88106" y="25241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EDF64228-92EE-4F43-981F-88A64E7017AD}"/>
                </a:ext>
              </a:extLst>
            </p:cNvPr>
            <p:cNvSpPr/>
            <p:nvPr/>
          </p:nvSpPr>
          <p:spPr>
            <a:xfrm>
              <a:off x="9713336" y="554589"/>
              <a:ext cx="285750" cy="285750"/>
            </a:xfrm>
            <a:custGeom>
              <a:avLst/>
              <a:gdLst>
                <a:gd name="connsiteX0" fmla="*/ 278606 w 285750"/>
                <a:gd name="connsiteY0" fmla="*/ 242891 h 285750"/>
                <a:gd name="connsiteX1" fmla="*/ 233839 w 285750"/>
                <a:gd name="connsiteY1" fmla="*/ 197647 h 285750"/>
                <a:gd name="connsiteX2" fmla="*/ 210979 w 285750"/>
                <a:gd name="connsiteY2" fmla="*/ 190980 h 285750"/>
                <a:gd name="connsiteX3" fmla="*/ 194786 w 285750"/>
                <a:gd name="connsiteY3" fmla="*/ 175263 h 285750"/>
                <a:gd name="connsiteX4" fmla="*/ 217170 w 285750"/>
                <a:gd name="connsiteY4" fmla="*/ 109541 h 285750"/>
                <a:gd name="connsiteX5" fmla="*/ 108585 w 285750"/>
                <a:gd name="connsiteY5" fmla="*/ 3 h 285750"/>
                <a:gd name="connsiteX6" fmla="*/ 0 w 285750"/>
                <a:gd name="connsiteY6" fmla="*/ 108112 h 285750"/>
                <a:gd name="connsiteX7" fmla="*/ 108585 w 285750"/>
                <a:gd name="connsiteY7" fmla="*/ 217650 h 285750"/>
                <a:gd name="connsiteX8" fmla="*/ 175260 w 285750"/>
                <a:gd name="connsiteY8" fmla="*/ 195266 h 285750"/>
                <a:gd name="connsiteX9" fmla="*/ 191453 w 285750"/>
                <a:gd name="connsiteY9" fmla="*/ 210982 h 285750"/>
                <a:gd name="connsiteX10" fmla="*/ 198120 w 285750"/>
                <a:gd name="connsiteY10" fmla="*/ 233842 h 285750"/>
                <a:gd name="connsiteX11" fmla="*/ 243364 w 285750"/>
                <a:gd name="connsiteY11" fmla="*/ 279086 h 285750"/>
                <a:gd name="connsiteX12" fmla="*/ 279083 w 285750"/>
                <a:gd name="connsiteY12" fmla="*/ 280038 h 285750"/>
                <a:gd name="connsiteX13" fmla="*/ 280035 w 285750"/>
                <a:gd name="connsiteY13" fmla="*/ 244320 h 285750"/>
                <a:gd name="connsiteX14" fmla="*/ 278606 w 285750"/>
                <a:gd name="connsiteY14" fmla="*/ 242891 h 285750"/>
                <a:gd name="connsiteX15" fmla="*/ 278606 w 285750"/>
                <a:gd name="connsiteY15" fmla="*/ 242891 h 285750"/>
                <a:gd name="connsiteX16" fmla="*/ 109061 w 285750"/>
                <a:gd name="connsiteY16" fmla="*/ 22387 h 285750"/>
                <a:gd name="connsiteX17" fmla="*/ 195739 w 285750"/>
                <a:gd name="connsiteY17" fmla="*/ 109065 h 285750"/>
                <a:gd name="connsiteX18" fmla="*/ 175260 w 285750"/>
                <a:gd name="connsiteY18" fmla="*/ 164786 h 285750"/>
                <a:gd name="connsiteX19" fmla="*/ 147638 w 285750"/>
                <a:gd name="connsiteY19" fmla="*/ 154785 h 285750"/>
                <a:gd name="connsiteX20" fmla="*/ 108109 w 285750"/>
                <a:gd name="connsiteY20" fmla="*/ 148593 h 285750"/>
                <a:gd name="connsiteX21" fmla="*/ 68580 w 285750"/>
                <a:gd name="connsiteY21" fmla="*/ 154785 h 285750"/>
                <a:gd name="connsiteX22" fmla="*/ 42863 w 285750"/>
                <a:gd name="connsiteY22" fmla="*/ 165262 h 285750"/>
                <a:gd name="connsiteX23" fmla="*/ 52388 w 285750"/>
                <a:gd name="connsiteY23" fmla="*/ 43342 h 285750"/>
                <a:gd name="connsiteX24" fmla="*/ 109061 w 285750"/>
                <a:gd name="connsiteY24" fmla="*/ 22387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85750" h="285750">
                  <a:moveTo>
                    <a:pt x="278606" y="242891"/>
                  </a:moveTo>
                  <a:lnTo>
                    <a:pt x="233839" y="197647"/>
                  </a:lnTo>
                  <a:cubicBezTo>
                    <a:pt x="227647" y="191932"/>
                    <a:pt x="219551" y="189075"/>
                    <a:pt x="210979" y="190980"/>
                  </a:cubicBezTo>
                  <a:lnTo>
                    <a:pt x="194786" y="175263"/>
                  </a:lnTo>
                  <a:cubicBezTo>
                    <a:pt x="209550" y="156213"/>
                    <a:pt x="217170" y="133353"/>
                    <a:pt x="217170" y="109541"/>
                  </a:cubicBezTo>
                  <a:cubicBezTo>
                    <a:pt x="217646" y="49533"/>
                    <a:pt x="169069" y="480"/>
                    <a:pt x="108585" y="3"/>
                  </a:cubicBezTo>
                  <a:cubicBezTo>
                    <a:pt x="48101" y="-473"/>
                    <a:pt x="0" y="48105"/>
                    <a:pt x="0" y="108112"/>
                  </a:cubicBezTo>
                  <a:cubicBezTo>
                    <a:pt x="0" y="168120"/>
                    <a:pt x="48101" y="217173"/>
                    <a:pt x="108585" y="217650"/>
                  </a:cubicBezTo>
                  <a:cubicBezTo>
                    <a:pt x="132398" y="217650"/>
                    <a:pt x="155734" y="210030"/>
                    <a:pt x="175260" y="195266"/>
                  </a:cubicBezTo>
                  <a:lnTo>
                    <a:pt x="191453" y="210982"/>
                  </a:lnTo>
                  <a:cubicBezTo>
                    <a:pt x="190024" y="219078"/>
                    <a:pt x="192405" y="227651"/>
                    <a:pt x="198120" y="233842"/>
                  </a:cubicBezTo>
                  <a:lnTo>
                    <a:pt x="243364" y="279086"/>
                  </a:lnTo>
                  <a:cubicBezTo>
                    <a:pt x="252889" y="289087"/>
                    <a:pt x="269081" y="289563"/>
                    <a:pt x="279083" y="280038"/>
                  </a:cubicBezTo>
                  <a:cubicBezTo>
                    <a:pt x="289084" y="270513"/>
                    <a:pt x="289560" y="254321"/>
                    <a:pt x="280035" y="244320"/>
                  </a:cubicBezTo>
                  <a:cubicBezTo>
                    <a:pt x="279559" y="243843"/>
                    <a:pt x="279083" y="243367"/>
                    <a:pt x="278606" y="242891"/>
                  </a:cubicBezTo>
                  <a:lnTo>
                    <a:pt x="278606" y="242891"/>
                  </a:lnTo>
                  <a:close/>
                  <a:moveTo>
                    <a:pt x="109061" y="22387"/>
                  </a:moveTo>
                  <a:cubicBezTo>
                    <a:pt x="157163" y="22387"/>
                    <a:pt x="195739" y="60963"/>
                    <a:pt x="195739" y="109065"/>
                  </a:cubicBezTo>
                  <a:cubicBezTo>
                    <a:pt x="195739" y="129543"/>
                    <a:pt x="188595" y="149546"/>
                    <a:pt x="175260" y="164786"/>
                  </a:cubicBezTo>
                  <a:cubicBezTo>
                    <a:pt x="166211" y="160500"/>
                    <a:pt x="157163" y="157166"/>
                    <a:pt x="147638" y="154785"/>
                  </a:cubicBezTo>
                  <a:cubicBezTo>
                    <a:pt x="134779" y="150975"/>
                    <a:pt x="121444" y="148593"/>
                    <a:pt x="108109" y="148593"/>
                  </a:cubicBezTo>
                  <a:cubicBezTo>
                    <a:pt x="94774" y="148593"/>
                    <a:pt x="81439" y="150975"/>
                    <a:pt x="68580" y="154785"/>
                  </a:cubicBezTo>
                  <a:cubicBezTo>
                    <a:pt x="59531" y="157166"/>
                    <a:pt x="50959" y="160500"/>
                    <a:pt x="42863" y="165262"/>
                  </a:cubicBezTo>
                  <a:cubicBezTo>
                    <a:pt x="11906" y="129067"/>
                    <a:pt x="16192" y="74298"/>
                    <a:pt x="52388" y="43342"/>
                  </a:cubicBezTo>
                  <a:cubicBezTo>
                    <a:pt x="68104" y="29531"/>
                    <a:pt x="88106" y="22387"/>
                    <a:pt x="109061" y="22387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CA252EE8-0577-40E1-809B-F60DAC06A0EC}"/>
                </a:ext>
              </a:extLst>
            </p:cNvPr>
            <p:cNvSpPr/>
            <p:nvPr/>
          </p:nvSpPr>
          <p:spPr>
            <a:xfrm>
              <a:off x="9773344" y="596503"/>
              <a:ext cx="95250" cy="95250"/>
            </a:xfrm>
            <a:custGeom>
              <a:avLst/>
              <a:gdLst>
                <a:gd name="connsiteX0" fmla="*/ 96203 w 95250"/>
                <a:gd name="connsiteY0" fmla="*/ 48101 h 95250"/>
                <a:gd name="connsiteX1" fmla="*/ 48101 w 95250"/>
                <a:gd name="connsiteY1" fmla="*/ 96202 h 95250"/>
                <a:gd name="connsiteX2" fmla="*/ 0 w 95250"/>
                <a:gd name="connsiteY2" fmla="*/ 48101 h 95250"/>
                <a:gd name="connsiteX3" fmla="*/ 48101 w 95250"/>
                <a:gd name="connsiteY3" fmla="*/ 0 h 95250"/>
                <a:gd name="connsiteX4" fmla="*/ 96203 w 95250"/>
                <a:gd name="connsiteY4" fmla="*/ 48101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50" h="95250">
                  <a:moveTo>
                    <a:pt x="96203" y="48101"/>
                  </a:moveTo>
                  <a:cubicBezTo>
                    <a:pt x="96203" y="74667"/>
                    <a:pt x="74667" y="96202"/>
                    <a:pt x="48101" y="96202"/>
                  </a:cubicBezTo>
                  <a:cubicBezTo>
                    <a:pt x="21536" y="96202"/>
                    <a:pt x="0" y="74667"/>
                    <a:pt x="0" y="48101"/>
                  </a:cubicBezTo>
                  <a:cubicBezTo>
                    <a:pt x="0" y="21536"/>
                    <a:pt x="21536" y="0"/>
                    <a:pt x="48101" y="0"/>
                  </a:cubicBezTo>
                  <a:cubicBezTo>
                    <a:pt x="74667" y="0"/>
                    <a:pt x="96203" y="21536"/>
                    <a:pt x="96203" y="48101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26C37888-F45D-4B86-9631-46FA2BAFF779}"/>
                </a:ext>
              </a:extLst>
            </p:cNvPr>
            <p:cNvSpPr/>
            <p:nvPr/>
          </p:nvSpPr>
          <p:spPr>
            <a:xfrm>
              <a:off x="9623325" y="669845"/>
              <a:ext cx="109538" cy="80963"/>
            </a:xfrm>
            <a:custGeom>
              <a:avLst/>
              <a:gdLst>
                <a:gd name="connsiteX0" fmla="*/ 76200 w 109537"/>
                <a:gd name="connsiteY0" fmla="*/ 0 h 80962"/>
                <a:gd name="connsiteX1" fmla="*/ 50483 w 109537"/>
                <a:gd name="connsiteY1" fmla="*/ 5239 h 80962"/>
                <a:gd name="connsiteX2" fmla="*/ 8573 w 109537"/>
                <a:gd name="connsiteY2" fmla="*/ 25241 h 80962"/>
                <a:gd name="connsiteX3" fmla="*/ 0 w 109537"/>
                <a:gd name="connsiteY3" fmla="*/ 42386 h 80962"/>
                <a:gd name="connsiteX4" fmla="*/ 0 w 109537"/>
                <a:gd name="connsiteY4" fmla="*/ 85249 h 80962"/>
                <a:gd name="connsiteX5" fmla="*/ 102870 w 109537"/>
                <a:gd name="connsiteY5" fmla="*/ 85249 h 80962"/>
                <a:gd name="connsiteX6" fmla="*/ 110014 w 109537"/>
                <a:gd name="connsiteY6" fmla="*/ 78105 h 80962"/>
                <a:gd name="connsiteX7" fmla="*/ 76200 w 109537"/>
                <a:gd name="connsiteY7" fmla="*/ 0 h 80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537" h="80962">
                  <a:moveTo>
                    <a:pt x="76200" y="0"/>
                  </a:moveTo>
                  <a:cubicBezTo>
                    <a:pt x="67628" y="953"/>
                    <a:pt x="59055" y="2381"/>
                    <a:pt x="50483" y="5239"/>
                  </a:cubicBezTo>
                  <a:cubicBezTo>
                    <a:pt x="35719" y="9525"/>
                    <a:pt x="21431" y="16669"/>
                    <a:pt x="8573" y="25241"/>
                  </a:cubicBezTo>
                  <a:cubicBezTo>
                    <a:pt x="2857" y="29051"/>
                    <a:pt x="0" y="35719"/>
                    <a:pt x="0" y="42386"/>
                  </a:cubicBezTo>
                  <a:lnTo>
                    <a:pt x="0" y="85249"/>
                  </a:lnTo>
                  <a:lnTo>
                    <a:pt x="102870" y="85249"/>
                  </a:lnTo>
                  <a:cubicBezTo>
                    <a:pt x="104775" y="82391"/>
                    <a:pt x="107156" y="80010"/>
                    <a:pt x="110014" y="78105"/>
                  </a:cubicBezTo>
                  <a:cubicBezTo>
                    <a:pt x="89535" y="56674"/>
                    <a:pt x="77629" y="29051"/>
                    <a:pt x="76200" y="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53F34D0C-AB1F-437A-83B3-805574FFA60A}"/>
                </a:ext>
              </a:extLst>
            </p:cNvPr>
            <p:cNvSpPr/>
            <p:nvPr/>
          </p:nvSpPr>
          <p:spPr>
            <a:xfrm>
              <a:off x="9665964" y="571991"/>
              <a:ext cx="66675" cy="80963"/>
            </a:xfrm>
            <a:custGeom>
              <a:avLst/>
              <a:gdLst>
                <a:gd name="connsiteX0" fmla="*/ 33561 w 66675"/>
                <a:gd name="connsiteY0" fmla="*/ 84996 h 80962"/>
                <a:gd name="connsiteX1" fmla="*/ 66898 w 66675"/>
                <a:gd name="connsiteY1" fmla="*/ 7367 h 80962"/>
                <a:gd name="connsiteX2" fmla="*/ 7367 w 66675"/>
                <a:gd name="connsiteY2" fmla="*/ 19273 h 80962"/>
                <a:gd name="connsiteX3" fmla="*/ 19273 w 66675"/>
                <a:gd name="connsiteY3" fmla="*/ 78805 h 80962"/>
                <a:gd name="connsiteX4" fmla="*/ 33561 w 66675"/>
                <a:gd name="connsiteY4" fmla="*/ 84996 h 80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675" h="80962">
                  <a:moveTo>
                    <a:pt x="33561" y="84996"/>
                  </a:moveTo>
                  <a:cubicBezTo>
                    <a:pt x="34990" y="55945"/>
                    <a:pt x="46896" y="28798"/>
                    <a:pt x="66898" y="7367"/>
                  </a:cubicBezTo>
                  <a:cubicBezTo>
                    <a:pt x="47372" y="-5968"/>
                    <a:pt x="20702" y="-729"/>
                    <a:pt x="7367" y="19273"/>
                  </a:cubicBezTo>
                  <a:cubicBezTo>
                    <a:pt x="-5968" y="39276"/>
                    <a:pt x="-729" y="65470"/>
                    <a:pt x="19273" y="78805"/>
                  </a:cubicBezTo>
                  <a:cubicBezTo>
                    <a:pt x="23560" y="81662"/>
                    <a:pt x="28322" y="83567"/>
                    <a:pt x="33561" y="84996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50" name="Freeform 6">
            <a:extLst>
              <a:ext uri="{FF2B5EF4-FFF2-40B4-BE49-F238E27FC236}">
                <a16:creationId xmlns:a16="http://schemas.microsoft.com/office/drawing/2014/main" id="{9ACFC16E-6FB0-4389-810D-52F9923435F3}"/>
              </a:ext>
            </a:extLst>
          </p:cNvPr>
          <p:cNvSpPr>
            <a:spLocks/>
          </p:cNvSpPr>
          <p:nvPr/>
        </p:nvSpPr>
        <p:spPr bwMode="auto">
          <a:xfrm rot="10800000">
            <a:off x="574484" y="676088"/>
            <a:ext cx="355969" cy="355557"/>
          </a:xfrm>
          <a:custGeom>
            <a:avLst/>
            <a:gdLst>
              <a:gd name="T0" fmla="*/ 161 w 455"/>
              <a:gd name="T1" fmla="*/ 417 h 454"/>
              <a:gd name="T2" fmla="*/ 295 w 455"/>
              <a:gd name="T3" fmla="*/ 417 h 454"/>
              <a:gd name="T4" fmla="*/ 418 w 455"/>
              <a:gd name="T5" fmla="*/ 294 h 454"/>
              <a:gd name="T6" fmla="*/ 418 w 455"/>
              <a:gd name="T7" fmla="*/ 160 h 454"/>
              <a:gd name="T8" fmla="*/ 295 w 455"/>
              <a:gd name="T9" fmla="*/ 37 h 454"/>
              <a:gd name="T10" fmla="*/ 161 w 455"/>
              <a:gd name="T11" fmla="*/ 37 h 454"/>
              <a:gd name="T12" fmla="*/ 37 w 455"/>
              <a:gd name="T13" fmla="*/ 160 h 454"/>
              <a:gd name="T14" fmla="*/ 37 w 455"/>
              <a:gd name="T15" fmla="*/ 294 h 454"/>
              <a:gd name="T16" fmla="*/ 161 w 455"/>
              <a:gd name="T17" fmla="*/ 417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55" h="454">
                <a:moveTo>
                  <a:pt x="161" y="417"/>
                </a:moveTo>
                <a:cubicBezTo>
                  <a:pt x="198" y="454"/>
                  <a:pt x="258" y="454"/>
                  <a:pt x="295" y="417"/>
                </a:cubicBezTo>
                <a:cubicBezTo>
                  <a:pt x="418" y="294"/>
                  <a:pt x="418" y="294"/>
                  <a:pt x="418" y="294"/>
                </a:cubicBezTo>
                <a:cubicBezTo>
                  <a:pt x="455" y="257"/>
                  <a:pt x="455" y="197"/>
                  <a:pt x="418" y="160"/>
                </a:cubicBezTo>
                <a:cubicBezTo>
                  <a:pt x="295" y="37"/>
                  <a:pt x="295" y="37"/>
                  <a:pt x="295" y="37"/>
                </a:cubicBezTo>
                <a:cubicBezTo>
                  <a:pt x="258" y="0"/>
                  <a:pt x="198" y="0"/>
                  <a:pt x="161" y="37"/>
                </a:cubicBezTo>
                <a:cubicBezTo>
                  <a:pt x="37" y="160"/>
                  <a:pt x="37" y="160"/>
                  <a:pt x="37" y="160"/>
                </a:cubicBezTo>
                <a:cubicBezTo>
                  <a:pt x="0" y="197"/>
                  <a:pt x="0" y="257"/>
                  <a:pt x="37" y="294"/>
                </a:cubicBezTo>
                <a:lnTo>
                  <a:pt x="161" y="41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3F3F3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1" name="Freeform 7">
            <a:extLst>
              <a:ext uri="{FF2B5EF4-FFF2-40B4-BE49-F238E27FC236}">
                <a16:creationId xmlns:a16="http://schemas.microsoft.com/office/drawing/2014/main" id="{5345A1EC-B4DE-4D0D-8B37-57D6187266B7}"/>
              </a:ext>
            </a:extLst>
          </p:cNvPr>
          <p:cNvSpPr>
            <a:spLocks/>
          </p:cNvSpPr>
          <p:nvPr/>
        </p:nvSpPr>
        <p:spPr bwMode="auto">
          <a:xfrm rot="10800000">
            <a:off x="0" y="0"/>
            <a:ext cx="1148970" cy="954732"/>
          </a:xfrm>
          <a:custGeom>
            <a:avLst/>
            <a:gdLst>
              <a:gd name="T0" fmla="*/ 707 w 737"/>
              <a:gd name="T1" fmla="*/ 71 h 612"/>
              <a:gd name="T2" fmla="*/ 450 w 737"/>
              <a:gd name="T3" fmla="*/ 71 h 612"/>
              <a:gd name="T4" fmla="*/ 169 w 737"/>
              <a:gd name="T5" fmla="*/ 352 h 612"/>
              <a:gd name="T6" fmla="*/ 57 w 737"/>
              <a:gd name="T7" fmla="*/ 463 h 612"/>
              <a:gd name="T8" fmla="*/ 5 w 737"/>
              <a:gd name="T9" fmla="*/ 612 h 612"/>
              <a:gd name="T10" fmla="*/ 354 w 737"/>
              <a:gd name="T11" fmla="*/ 612 h 612"/>
              <a:gd name="T12" fmla="*/ 737 w 737"/>
              <a:gd name="T13" fmla="*/ 612 h 612"/>
              <a:gd name="T14" fmla="*/ 737 w 737"/>
              <a:gd name="T15" fmla="*/ 101 h 612"/>
              <a:gd name="T16" fmla="*/ 707 w 737"/>
              <a:gd name="T17" fmla="*/ 71 h 6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37" h="612">
                <a:moveTo>
                  <a:pt x="707" y="71"/>
                </a:moveTo>
                <a:cubicBezTo>
                  <a:pt x="636" y="0"/>
                  <a:pt x="521" y="0"/>
                  <a:pt x="450" y="71"/>
                </a:cubicBezTo>
                <a:cubicBezTo>
                  <a:pt x="169" y="352"/>
                  <a:pt x="169" y="352"/>
                  <a:pt x="169" y="352"/>
                </a:cubicBezTo>
                <a:cubicBezTo>
                  <a:pt x="57" y="463"/>
                  <a:pt x="57" y="463"/>
                  <a:pt x="57" y="463"/>
                </a:cubicBezTo>
                <a:cubicBezTo>
                  <a:pt x="17" y="504"/>
                  <a:pt x="0" y="559"/>
                  <a:pt x="5" y="612"/>
                </a:cubicBezTo>
                <a:cubicBezTo>
                  <a:pt x="354" y="612"/>
                  <a:pt x="354" y="612"/>
                  <a:pt x="354" y="612"/>
                </a:cubicBezTo>
                <a:cubicBezTo>
                  <a:pt x="737" y="612"/>
                  <a:pt x="737" y="612"/>
                  <a:pt x="737" y="612"/>
                </a:cubicBezTo>
                <a:cubicBezTo>
                  <a:pt x="737" y="101"/>
                  <a:pt x="737" y="101"/>
                  <a:pt x="737" y="101"/>
                </a:cubicBezTo>
                <a:lnTo>
                  <a:pt x="707" y="7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393700" dist="50800" dir="5400000" algn="ctr" rotWithShape="0">
              <a:srgbClr val="000000">
                <a:alpha val="25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3F3F3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2" name="Freeform 5">
            <a:extLst>
              <a:ext uri="{FF2B5EF4-FFF2-40B4-BE49-F238E27FC236}">
                <a16:creationId xmlns:a16="http://schemas.microsoft.com/office/drawing/2014/main" id="{FF6E2E69-93C0-496D-9C5A-57DF4E32D6FA}"/>
              </a:ext>
            </a:extLst>
          </p:cNvPr>
          <p:cNvSpPr>
            <a:spLocks/>
          </p:cNvSpPr>
          <p:nvPr/>
        </p:nvSpPr>
        <p:spPr bwMode="auto">
          <a:xfrm>
            <a:off x="10400232" y="6232486"/>
            <a:ext cx="1194238" cy="625514"/>
          </a:xfrm>
          <a:custGeom>
            <a:avLst/>
            <a:gdLst>
              <a:gd name="T0" fmla="*/ 712 w 766"/>
              <a:gd name="T1" fmla="*/ 272 h 401"/>
              <a:gd name="T2" fmla="*/ 581 w 766"/>
              <a:gd name="T3" fmla="*/ 141 h 401"/>
              <a:gd name="T4" fmla="*/ 511 w 766"/>
              <a:gd name="T5" fmla="*/ 71 h 401"/>
              <a:gd name="T6" fmla="*/ 254 w 766"/>
              <a:gd name="T7" fmla="*/ 71 h 401"/>
              <a:gd name="T8" fmla="*/ 53 w 766"/>
              <a:gd name="T9" fmla="*/ 272 h 401"/>
              <a:gd name="T10" fmla="*/ 0 w 766"/>
              <a:gd name="T11" fmla="*/ 401 h 401"/>
              <a:gd name="T12" fmla="*/ 417 w 766"/>
              <a:gd name="T13" fmla="*/ 401 h 401"/>
              <a:gd name="T14" fmla="*/ 766 w 766"/>
              <a:gd name="T15" fmla="*/ 401 h 401"/>
              <a:gd name="T16" fmla="*/ 712 w 766"/>
              <a:gd name="T17" fmla="*/ 272 h 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66" h="401">
                <a:moveTo>
                  <a:pt x="712" y="272"/>
                </a:moveTo>
                <a:cubicBezTo>
                  <a:pt x="581" y="141"/>
                  <a:pt x="581" y="141"/>
                  <a:pt x="581" y="141"/>
                </a:cubicBezTo>
                <a:cubicBezTo>
                  <a:pt x="511" y="71"/>
                  <a:pt x="511" y="71"/>
                  <a:pt x="511" y="71"/>
                </a:cubicBezTo>
                <a:cubicBezTo>
                  <a:pt x="440" y="0"/>
                  <a:pt x="325" y="0"/>
                  <a:pt x="254" y="71"/>
                </a:cubicBezTo>
                <a:cubicBezTo>
                  <a:pt x="53" y="272"/>
                  <a:pt x="53" y="272"/>
                  <a:pt x="53" y="272"/>
                </a:cubicBezTo>
                <a:cubicBezTo>
                  <a:pt x="18" y="308"/>
                  <a:pt x="0" y="354"/>
                  <a:pt x="0" y="401"/>
                </a:cubicBezTo>
                <a:cubicBezTo>
                  <a:pt x="417" y="401"/>
                  <a:pt x="417" y="401"/>
                  <a:pt x="417" y="401"/>
                </a:cubicBezTo>
                <a:cubicBezTo>
                  <a:pt x="766" y="401"/>
                  <a:pt x="766" y="401"/>
                  <a:pt x="766" y="401"/>
                </a:cubicBezTo>
                <a:cubicBezTo>
                  <a:pt x="766" y="354"/>
                  <a:pt x="748" y="308"/>
                  <a:pt x="712" y="27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393700" dist="50800" dir="5400000" algn="ctr" rotWithShape="0">
              <a:srgbClr val="000000">
                <a:alpha val="25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3F3F3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3" name="Freeform 6">
            <a:extLst>
              <a:ext uri="{FF2B5EF4-FFF2-40B4-BE49-F238E27FC236}">
                <a16:creationId xmlns:a16="http://schemas.microsoft.com/office/drawing/2014/main" id="{704D3367-42AB-4976-87B9-0B34C41232BA}"/>
              </a:ext>
            </a:extLst>
          </p:cNvPr>
          <p:cNvSpPr>
            <a:spLocks/>
          </p:cNvSpPr>
          <p:nvPr/>
        </p:nvSpPr>
        <p:spPr bwMode="auto">
          <a:xfrm>
            <a:off x="10898997" y="5550182"/>
            <a:ext cx="709464" cy="708642"/>
          </a:xfrm>
          <a:custGeom>
            <a:avLst/>
            <a:gdLst>
              <a:gd name="T0" fmla="*/ 161 w 455"/>
              <a:gd name="T1" fmla="*/ 417 h 454"/>
              <a:gd name="T2" fmla="*/ 295 w 455"/>
              <a:gd name="T3" fmla="*/ 417 h 454"/>
              <a:gd name="T4" fmla="*/ 418 w 455"/>
              <a:gd name="T5" fmla="*/ 294 h 454"/>
              <a:gd name="T6" fmla="*/ 418 w 455"/>
              <a:gd name="T7" fmla="*/ 160 h 454"/>
              <a:gd name="T8" fmla="*/ 295 w 455"/>
              <a:gd name="T9" fmla="*/ 37 h 454"/>
              <a:gd name="T10" fmla="*/ 161 w 455"/>
              <a:gd name="T11" fmla="*/ 37 h 454"/>
              <a:gd name="T12" fmla="*/ 37 w 455"/>
              <a:gd name="T13" fmla="*/ 160 h 454"/>
              <a:gd name="T14" fmla="*/ 37 w 455"/>
              <a:gd name="T15" fmla="*/ 294 h 454"/>
              <a:gd name="T16" fmla="*/ 161 w 455"/>
              <a:gd name="T17" fmla="*/ 417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55" h="454">
                <a:moveTo>
                  <a:pt x="161" y="417"/>
                </a:moveTo>
                <a:cubicBezTo>
                  <a:pt x="198" y="454"/>
                  <a:pt x="258" y="454"/>
                  <a:pt x="295" y="417"/>
                </a:cubicBezTo>
                <a:cubicBezTo>
                  <a:pt x="418" y="294"/>
                  <a:pt x="418" y="294"/>
                  <a:pt x="418" y="294"/>
                </a:cubicBezTo>
                <a:cubicBezTo>
                  <a:pt x="455" y="257"/>
                  <a:pt x="455" y="197"/>
                  <a:pt x="418" y="160"/>
                </a:cubicBezTo>
                <a:cubicBezTo>
                  <a:pt x="295" y="37"/>
                  <a:pt x="295" y="37"/>
                  <a:pt x="295" y="37"/>
                </a:cubicBezTo>
                <a:cubicBezTo>
                  <a:pt x="258" y="0"/>
                  <a:pt x="198" y="0"/>
                  <a:pt x="161" y="37"/>
                </a:cubicBezTo>
                <a:cubicBezTo>
                  <a:pt x="37" y="160"/>
                  <a:pt x="37" y="160"/>
                  <a:pt x="37" y="160"/>
                </a:cubicBezTo>
                <a:cubicBezTo>
                  <a:pt x="0" y="197"/>
                  <a:pt x="0" y="257"/>
                  <a:pt x="37" y="294"/>
                </a:cubicBezTo>
                <a:lnTo>
                  <a:pt x="161" y="41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393700" dist="50800" dir="5400000" algn="ctr" rotWithShape="0">
              <a:srgbClr val="000000">
                <a:alpha val="25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3F3F3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4" name="Freeform 7">
            <a:extLst>
              <a:ext uri="{FF2B5EF4-FFF2-40B4-BE49-F238E27FC236}">
                <a16:creationId xmlns:a16="http://schemas.microsoft.com/office/drawing/2014/main" id="{338829F2-AEAE-4A54-ADD6-91D04065E7C4}"/>
              </a:ext>
            </a:extLst>
          </p:cNvPr>
          <p:cNvSpPr>
            <a:spLocks/>
          </p:cNvSpPr>
          <p:nvPr/>
        </p:nvSpPr>
        <p:spPr bwMode="auto">
          <a:xfrm>
            <a:off x="11043030" y="5903268"/>
            <a:ext cx="1148970" cy="954732"/>
          </a:xfrm>
          <a:custGeom>
            <a:avLst/>
            <a:gdLst>
              <a:gd name="T0" fmla="*/ 707 w 737"/>
              <a:gd name="T1" fmla="*/ 71 h 612"/>
              <a:gd name="T2" fmla="*/ 450 w 737"/>
              <a:gd name="T3" fmla="*/ 71 h 612"/>
              <a:gd name="T4" fmla="*/ 169 w 737"/>
              <a:gd name="T5" fmla="*/ 352 h 612"/>
              <a:gd name="T6" fmla="*/ 57 w 737"/>
              <a:gd name="T7" fmla="*/ 463 h 612"/>
              <a:gd name="T8" fmla="*/ 5 w 737"/>
              <a:gd name="T9" fmla="*/ 612 h 612"/>
              <a:gd name="T10" fmla="*/ 354 w 737"/>
              <a:gd name="T11" fmla="*/ 612 h 612"/>
              <a:gd name="T12" fmla="*/ 737 w 737"/>
              <a:gd name="T13" fmla="*/ 612 h 612"/>
              <a:gd name="T14" fmla="*/ 737 w 737"/>
              <a:gd name="T15" fmla="*/ 101 h 612"/>
              <a:gd name="T16" fmla="*/ 707 w 737"/>
              <a:gd name="T17" fmla="*/ 71 h 6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37" h="612">
                <a:moveTo>
                  <a:pt x="707" y="71"/>
                </a:moveTo>
                <a:cubicBezTo>
                  <a:pt x="636" y="0"/>
                  <a:pt x="521" y="0"/>
                  <a:pt x="450" y="71"/>
                </a:cubicBezTo>
                <a:cubicBezTo>
                  <a:pt x="169" y="352"/>
                  <a:pt x="169" y="352"/>
                  <a:pt x="169" y="352"/>
                </a:cubicBezTo>
                <a:cubicBezTo>
                  <a:pt x="57" y="463"/>
                  <a:pt x="57" y="463"/>
                  <a:pt x="57" y="463"/>
                </a:cubicBezTo>
                <a:cubicBezTo>
                  <a:pt x="17" y="504"/>
                  <a:pt x="0" y="559"/>
                  <a:pt x="5" y="612"/>
                </a:cubicBezTo>
                <a:cubicBezTo>
                  <a:pt x="354" y="612"/>
                  <a:pt x="354" y="612"/>
                  <a:pt x="354" y="612"/>
                </a:cubicBezTo>
                <a:cubicBezTo>
                  <a:pt x="737" y="612"/>
                  <a:pt x="737" y="612"/>
                  <a:pt x="737" y="612"/>
                </a:cubicBezTo>
                <a:cubicBezTo>
                  <a:pt x="737" y="101"/>
                  <a:pt x="737" y="101"/>
                  <a:pt x="737" y="101"/>
                </a:cubicBezTo>
                <a:lnTo>
                  <a:pt x="707" y="7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393700" dist="50800" dir="5400000" algn="ctr" rotWithShape="0">
              <a:srgbClr val="000000">
                <a:alpha val="25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3F3F3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1" name="Rectangle: Rounded Corners 40">
            <a:extLst>
              <a:ext uri="{FF2B5EF4-FFF2-40B4-BE49-F238E27FC236}">
                <a16:creationId xmlns:a16="http://schemas.microsoft.com/office/drawing/2014/main" id="{93E8CAFA-AA31-43CE-825B-6EE1B9F7A9AC}"/>
              </a:ext>
            </a:extLst>
          </p:cNvPr>
          <p:cNvSpPr>
            <a:spLocks/>
          </p:cNvSpPr>
          <p:nvPr/>
        </p:nvSpPr>
        <p:spPr bwMode="auto">
          <a:xfrm rot="16200000">
            <a:off x="1818716" y="4450982"/>
            <a:ext cx="257285" cy="1134676"/>
          </a:xfrm>
          <a:prstGeom prst="roundRect">
            <a:avLst>
              <a:gd name="adj" fmla="val 12979"/>
            </a:avLst>
          </a:prstGeom>
          <a:solidFill>
            <a:schemeClr val="accent1"/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2" name="Rectangle: Rounded Corners 43">
            <a:extLst>
              <a:ext uri="{FF2B5EF4-FFF2-40B4-BE49-F238E27FC236}">
                <a16:creationId xmlns:a16="http://schemas.microsoft.com/office/drawing/2014/main" id="{FD9D7D7B-8248-4C12-A014-784A34FE564F}"/>
              </a:ext>
            </a:extLst>
          </p:cNvPr>
          <p:cNvSpPr>
            <a:spLocks/>
          </p:cNvSpPr>
          <p:nvPr/>
        </p:nvSpPr>
        <p:spPr bwMode="auto">
          <a:xfrm rot="16200000">
            <a:off x="3166474" y="4450982"/>
            <a:ext cx="257285" cy="1134676"/>
          </a:xfrm>
          <a:prstGeom prst="roundRect">
            <a:avLst>
              <a:gd name="adj" fmla="val 12979"/>
            </a:avLst>
          </a:prstGeom>
          <a:solidFill>
            <a:schemeClr val="bg1">
              <a:lumMod val="75000"/>
            </a:schemeClr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33" name="组合 32">
            <a:extLst>
              <a:ext uri="{FF2B5EF4-FFF2-40B4-BE49-F238E27FC236}">
                <a16:creationId xmlns:a16="http://schemas.microsoft.com/office/drawing/2014/main" id="{D5D0B8E3-6E1D-469C-94DD-78DF6F8431BF}"/>
              </a:ext>
            </a:extLst>
          </p:cNvPr>
          <p:cNvGrpSpPr/>
          <p:nvPr/>
        </p:nvGrpSpPr>
        <p:grpSpPr>
          <a:xfrm>
            <a:off x="1278218" y="2868336"/>
            <a:ext cx="5225656" cy="1407776"/>
            <a:chOff x="1571361" y="2753282"/>
            <a:chExt cx="5225656" cy="1407776"/>
          </a:xfrm>
        </p:grpSpPr>
        <p:sp>
          <p:nvSpPr>
            <p:cNvPr id="34" name="矩形 33">
              <a:extLst>
                <a:ext uri="{FF2B5EF4-FFF2-40B4-BE49-F238E27FC236}">
                  <a16:creationId xmlns:a16="http://schemas.microsoft.com/office/drawing/2014/main" id="{B1F03DDE-EBD4-42BC-B806-4D764EB52EEC}"/>
                </a:ext>
              </a:extLst>
            </p:cNvPr>
            <p:cNvSpPr/>
            <p:nvPr/>
          </p:nvSpPr>
          <p:spPr bwMode="auto">
            <a:xfrm>
              <a:off x="1602935" y="2753282"/>
              <a:ext cx="5194082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>
                <a:defRPr/>
              </a:pPr>
              <a:r>
                <a:rPr lang="zh-CN" altLang="en-US" sz="4000" b="1" kern="100" dirty="0">
                  <a:cs typeface="+mn-ea"/>
                  <a:sym typeface="+mn-lt"/>
                </a:rPr>
                <a:t>感谢各位的仔细聆听</a:t>
              </a:r>
            </a:p>
          </p:txBody>
        </p:sp>
        <p:sp>
          <p:nvSpPr>
            <p:cNvPr id="35" name="矩形 34">
              <a:extLst>
                <a:ext uri="{FF2B5EF4-FFF2-40B4-BE49-F238E27FC236}">
                  <a16:creationId xmlns:a16="http://schemas.microsoft.com/office/drawing/2014/main" id="{BDC3CD0B-B062-49A5-A978-393ABADAD9F1}"/>
                </a:ext>
              </a:extLst>
            </p:cNvPr>
            <p:cNvSpPr/>
            <p:nvPr/>
          </p:nvSpPr>
          <p:spPr>
            <a:xfrm>
              <a:off x="1571361" y="3637838"/>
              <a:ext cx="347271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457200"/>
              <a:endParaRPr lang="zh-CN" altLang="en-US" sz="2800" dirty="0">
                <a:cs typeface="+mn-ea"/>
                <a:sym typeface="+mn-lt"/>
              </a:endParaRPr>
            </a:p>
          </p:txBody>
        </p:sp>
        <p:cxnSp>
          <p:nvCxnSpPr>
            <p:cNvPr id="36" name="直接连接符 35">
              <a:extLst>
                <a:ext uri="{FF2B5EF4-FFF2-40B4-BE49-F238E27FC236}">
                  <a16:creationId xmlns:a16="http://schemas.microsoft.com/office/drawing/2014/main" id="{A0A46605-7313-4CE2-A7AE-DBACF2AE981A}"/>
                </a:ext>
              </a:extLst>
            </p:cNvPr>
            <p:cNvCxnSpPr>
              <a:cxnSpLocks/>
            </p:cNvCxnSpPr>
            <p:nvPr/>
          </p:nvCxnSpPr>
          <p:spPr>
            <a:xfrm>
              <a:off x="1634862" y="3563329"/>
              <a:ext cx="5162155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37" name="矩形 36">
            <a:extLst>
              <a:ext uri="{FF2B5EF4-FFF2-40B4-BE49-F238E27FC236}">
                <a16:creationId xmlns:a16="http://schemas.microsoft.com/office/drawing/2014/main" id="{E05E75C3-9354-4736-93F5-68A17D8F4205}"/>
              </a:ext>
            </a:extLst>
          </p:cNvPr>
          <p:cNvSpPr/>
          <p:nvPr/>
        </p:nvSpPr>
        <p:spPr bwMode="auto">
          <a:xfrm>
            <a:off x="1278218" y="2226004"/>
            <a:ext cx="28648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第十一章 三角形</a:t>
            </a:r>
          </a:p>
        </p:txBody>
      </p:sp>
      <p:sp>
        <p:nvSpPr>
          <p:cNvPr id="47" name="文本框 46">
            <a:extLst>
              <a:ext uri="{FF2B5EF4-FFF2-40B4-BE49-F238E27FC236}">
                <a16:creationId xmlns:a16="http://schemas.microsoft.com/office/drawing/2014/main" id="{924AD51C-1509-4EC5-A640-32584D48FC3B}"/>
              </a:ext>
            </a:extLst>
          </p:cNvPr>
          <p:cNvSpPr txBox="1"/>
          <p:nvPr/>
        </p:nvSpPr>
        <p:spPr>
          <a:xfrm>
            <a:off x="1278218" y="4213096"/>
            <a:ext cx="495808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8" name="矩形 47">
            <a:extLst>
              <a:ext uri="{FF2B5EF4-FFF2-40B4-BE49-F238E27FC236}">
                <a16:creationId xmlns:a16="http://schemas.microsoft.com/office/drawing/2014/main" id="{34A3A38F-3B07-436D-8616-FEEB11849883}"/>
              </a:ext>
            </a:extLst>
          </p:cNvPr>
          <p:cNvSpPr/>
          <p:nvPr/>
        </p:nvSpPr>
        <p:spPr>
          <a:xfrm>
            <a:off x="1278218" y="3782023"/>
            <a:ext cx="41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 defTabSz="457200"/>
            <a:r>
              <a:rPr lang="zh-CN" altLang="en-US" dirty="0">
                <a:cs typeface="+mn-ea"/>
                <a:sym typeface="+mn-lt"/>
              </a:rPr>
              <a:t>三角形的高线中线与角平分线</a:t>
            </a:r>
          </a:p>
        </p:txBody>
      </p:sp>
      <p:sp>
        <p:nvSpPr>
          <p:cNvPr id="49" name="文本框 48">
            <a:extLst>
              <a:ext uri="{FF2B5EF4-FFF2-40B4-BE49-F238E27FC236}">
                <a16:creationId xmlns:a16="http://schemas.microsoft.com/office/drawing/2014/main" id="{DE6AE7EF-DB31-49D9-85DE-36AE377122AE}"/>
              </a:ext>
            </a:extLst>
          </p:cNvPr>
          <p:cNvSpPr txBox="1"/>
          <p:nvPr/>
        </p:nvSpPr>
        <p:spPr>
          <a:xfrm>
            <a:off x="1393360" y="4912043"/>
            <a:ext cx="88998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900">
                <a:solidFill>
                  <a:schemeClr val="bg1"/>
                </a:solidFill>
                <a:cs typeface="+mn-ea"/>
                <a:sym typeface="+mn-lt"/>
              </a:rPr>
              <a:t>主讲人：</a:t>
            </a:r>
            <a:r>
              <a:rPr lang="en-US" altLang="zh-CN" sz="900">
                <a:solidFill>
                  <a:schemeClr val="bg1"/>
                </a:solidFill>
                <a:cs typeface="+mn-ea"/>
                <a:sym typeface="+mn-lt"/>
              </a:rPr>
              <a:t>xippt</a:t>
            </a:r>
            <a:endParaRPr lang="zh-CN" altLang="en-US" sz="9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5" name="文本框 54">
            <a:extLst>
              <a:ext uri="{FF2B5EF4-FFF2-40B4-BE49-F238E27FC236}">
                <a16:creationId xmlns:a16="http://schemas.microsoft.com/office/drawing/2014/main" id="{4F786B6F-75B1-4094-B444-5B8CB8D6A852}"/>
              </a:ext>
            </a:extLst>
          </p:cNvPr>
          <p:cNvSpPr txBox="1"/>
          <p:nvPr/>
        </p:nvSpPr>
        <p:spPr>
          <a:xfrm>
            <a:off x="2741118" y="4912043"/>
            <a:ext cx="107313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900" dirty="0">
                <a:solidFill>
                  <a:schemeClr val="bg1"/>
                </a:solidFill>
                <a:cs typeface="+mn-ea"/>
                <a:sym typeface="+mn-lt"/>
              </a:rPr>
              <a:t>时间：</a:t>
            </a:r>
            <a:r>
              <a:rPr lang="en-US" altLang="zh-CN" sz="900" dirty="0">
                <a:solidFill>
                  <a:schemeClr val="bg1"/>
                </a:solidFill>
                <a:cs typeface="+mn-ea"/>
                <a:sym typeface="+mn-lt"/>
              </a:rPr>
              <a:t>2020.4.4</a:t>
            </a:r>
            <a:endParaRPr lang="zh-CN" altLang="en-US" sz="9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6" name="矩形 55">
            <a:extLst>
              <a:ext uri="{FF2B5EF4-FFF2-40B4-BE49-F238E27FC236}">
                <a16:creationId xmlns:a16="http://schemas.microsoft.com/office/drawing/2014/main" id="{674684E4-DE60-41E2-A94E-98C5C625C8F9}"/>
              </a:ext>
            </a:extLst>
          </p:cNvPr>
          <p:cNvSpPr/>
          <p:nvPr/>
        </p:nvSpPr>
        <p:spPr>
          <a:xfrm>
            <a:off x="1341719" y="392181"/>
            <a:ext cx="1121978" cy="369332"/>
          </a:xfrm>
          <a:prstGeom prst="rect">
            <a:avLst/>
          </a:prstGeom>
          <a:solidFill>
            <a:srgbClr val="F6A503"/>
          </a:solidFill>
          <a:ln>
            <a:noFill/>
          </a:ln>
          <a:effectLst>
            <a:outerShdw blurRad="393700" dist="50800" dir="5400000" algn="ctr" rotWithShape="0">
              <a:srgbClr val="000000">
                <a:alpha val="25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dist"/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LOGO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602196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accel="40000" decel="4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accel="40000" decel="4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accel="40000" decel="4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accel="40000" decel="4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accel="40000" decel="4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accel="40000" decel="4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38" grpId="0" animBg="1"/>
      <p:bldP spid="30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37" grpId="0"/>
      <p:bldP spid="4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 descr="底色1"/>
          <p:cNvSpPr>
            <a:spLocks noChangeArrowheads="1"/>
          </p:cNvSpPr>
          <p:nvPr/>
        </p:nvSpPr>
        <p:spPr bwMode="auto">
          <a:xfrm>
            <a:off x="746870" y="1401164"/>
            <a:ext cx="110886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defTabSz="914377" eaLnBrk="0" hangingPunct="0"/>
            <a:r>
              <a:rPr lang="zh-CN" altLang="en-US" sz="2800" dirty="0">
                <a:latin typeface="+mn-lt"/>
                <a:cs typeface="+mn-ea"/>
                <a:sym typeface="+mn-lt"/>
              </a:rPr>
              <a:t>问题：你还记得“过一点画已知直线的垂线”吗</a:t>
            </a:r>
            <a:r>
              <a:rPr lang="en-US" altLang="zh-CN" sz="2800" dirty="0">
                <a:latin typeface="+mn-lt"/>
                <a:cs typeface="+mn-ea"/>
                <a:sym typeface="+mn-lt"/>
              </a:rPr>
              <a:t>?</a:t>
            </a:r>
          </a:p>
        </p:txBody>
      </p:sp>
      <p:grpSp>
        <p:nvGrpSpPr>
          <p:cNvPr id="16" name="Group 716"/>
          <p:cNvGrpSpPr/>
          <p:nvPr/>
        </p:nvGrpSpPr>
        <p:grpSpPr bwMode="auto">
          <a:xfrm>
            <a:off x="4870881" y="2636461"/>
            <a:ext cx="3945660" cy="3285067"/>
            <a:chOff x="2448" y="816"/>
            <a:chExt cx="2051" cy="1552"/>
          </a:xfrm>
        </p:grpSpPr>
        <p:sp>
          <p:nvSpPr>
            <p:cNvPr id="17" name="Freeform 717"/>
            <p:cNvSpPr>
              <a:spLocks noChangeArrowheads="1"/>
            </p:cNvSpPr>
            <p:nvPr/>
          </p:nvSpPr>
          <p:spPr bwMode="auto">
            <a:xfrm>
              <a:off x="2448" y="816"/>
              <a:ext cx="1536" cy="1536"/>
            </a:xfrm>
            <a:custGeom>
              <a:avLst/>
              <a:gdLst>
                <a:gd name="T0" fmla="*/ 0 w 1536"/>
                <a:gd name="T1" fmla="*/ 1536 h 1536"/>
                <a:gd name="T2" fmla="*/ 1536 w 1536"/>
                <a:gd name="T3" fmla="*/ 0 h 1536"/>
                <a:gd name="T4" fmla="*/ 1536 w 1536"/>
                <a:gd name="T5" fmla="*/ 1536 h 1536"/>
                <a:gd name="T6" fmla="*/ 0 w 1536"/>
                <a:gd name="T7" fmla="*/ 1536 h 1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36" h="1536">
                  <a:moveTo>
                    <a:pt x="0" y="1536"/>
                  </a:moveTo>
                  <a:lnTo>
                    <a:pt x="1536" y="0"/>
                  </a:lnTo>
                  <a:lnTo>
                    <a:pt x="1536" y="1536"/>
                  </a:lnTo>
                  <a:lnTo>
                    <a:pt x="0" y="1536"/>
                  </a:lnTo>
                  <a:close/>
                </a:path>
              </a:pathLst>
            </a:custGeom>
            <a:gradFill rotWithShape="0">
              <a:gsLst>
                <a:gs pos="0">
                  <a:srgbClr val="D5F0FF"/>
                </a:gs>
                <a:gs pos="100000">
                  <a:schemeClr val="bg1"/>
                </a:gs>
              </a:gsLst>
              <a:lin ang="5400000" scaled="1"/>
            </a:gradFill>
            <a:ln w="38100">
              <a:solidFill>
                <a:srgbClr val="D5F0FF"/>
              </a:solidFill>
              <a:round/>
            </a:ln>
          </p:spPr>
          <p:txBody>
            <a:bodyPr/>
            <a:lstStyle>
              <a:lvl1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377"/>
              <a:endParaRPr lang="zh-CN" altLang="en-US" sz="3200">
                <a:solidFill>
                  <a:prstClr val="black"/>
                </a:solidFill>
                <a:latin typeface="+mn-lt"/>
                <a:cs typeface="+mn-ea"/>
                <a:sym typeface="+mn-lt"/>
              </a:endParaRPr>
            </a:p>
          </p:txBody>
        </p:sp>
        <p:grpSp>
          <p:nvGrpSpPr>
            <p:cNvPr id="18" name="Group 718"/>
            <p:cNvGrpSpPr/>
            <p:nvPr/>
          </p:nvGrpSpPr>
          <p:grpSpPr bwMode="auto">
            <a:xfrm rot="5400000">
              <a:off x="2873" y="742"/>
              <a:ext cx="1505" cy="1747"/>
              <a:chOff x="768" y="2116"/>
              <a:chExt cx="1505" cy="1747"/>
            </a:xfrm>
          </p:grpSpPr>
          <p:sp>
            <p:nvSpPr>
              <p:cNvPr id="19" name="Freeform 719"/>
              <p:cNvSpPr>
                <a:spLocks noChangeAspect="1" noChangeArrowheads="1"/>
              </p:cNvSpPr>
              <p:nvPr/>
            </p:nvSpPr>
            <p:spPr bwMode="auto">
              <a:xfrm rot="10800000">
                <a:off x="768" y="2310"/>
                <a:ext cx="1505" cy="1505"/>
              </a:xfrm>
              <a:custGeom>
                <a:avLst/>
                <a:gdLst>
                  <a:gd name="T0" fmla="*/ 0 w 480"/>
                  <a:gd name="T1" fmla="*/ 0 h 480"/>
                  <a:gd name="T2" fmla="*/ 480 w 480"/>
                  <a:gd name="T3" fmla="*/ 480 h 480"/>
                  <a:gd name="T4" fmla="*/ 0 w 480"/>
                  <a:gd name="T5" fmla="*/ 480 h 480"/>
                  <a:gd name="T6" fmla="*/ 0 w 480"/>
                  <a:gd name="T7" fmla="*/ 0 h 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0" h="480">
                    <a:moveTo>
                      <a:pt x="0" y="0"/>
                    </a:moveTo>
                    <a:lnTo>
                      <a:pt x="480" y="480"/>
                    </a:lnTo>
                    <a:lnTo>
                      <a:pt x="0" y="4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DF2FF">
                  <a:alpha val="50195"/>
                </a:srgbClr>
              </a:solidFill>
              <a:ln w="9525">
                <a:solidFill>
                  <a:srgbClr val="333399"/>
                </a:solidFill>
                <a:round/>
              </a:ln>
            </p:spPr>
            <p:txBody>
              <a:bodyPr/>
              <a:lstStyle>
                <a:lvl1pPr algn="ctr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ctr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ctr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ctr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ctr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914377"/>
                <a:endParaRPr lang="zh-CN" altLang="en-US" sz="3200">
                  <a:solidFill>
                    <a:prstClr val="black"/>
                  </a:solidFill>
                  <a:latin typeface="+mn-lt"/>
                  <a:cs typeface="+mn-ea"/>
                  <a:sym typeface="+mn-lt"/>
                </a:endParaRPr>
              </a:p>
            </p:txBody>
          </p:sp>
          <p:sp>
            <p:nvSpPr>
              <p:cNvPr id="20" name="Freeform 720"/>
              <p:cNvSpPr>
                <a:spLocks noChangeArrowheads="1"/>
              </p:cNvSpPr>
              <p:nvPr/>
            </p:nvSpPr>
            <p:spPr bwMode="auto">
              <a:xfrm rot="10800000">
                <a:off x="1488" y="2598"/>
                <a:ext cx="480" cy="480"/>
              </a:xfrm>
              <a:custGeom>
                <a:avLst/>
                <a:gdLst>
                  <a:gd name="T0" fmla="*/ 0 w 480"/>
                  <a:gd name="T1" fmla="*/ 0 h 480"/>
                  <a:gd name="T2" fmla="*/ 480 w 480"/>
                  <a:gd name="T3" fmla="*/ 480 h 480"/>
                  <a:gd name="T4" fmla="*/ 0 w 480"/>
                  <a:gd name="T5" fmla="*/ 480 h 480"/>
                  <a:gd name="T6" fmla="*/ 0 w 480"/>
                  <a:gd name="T7" fmla="*/ 0 h 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0" h="480">
                    <a:moveTo>
                      <a:pt x="0" y="0"/>
                    </a:moveTo>
                    <a:lnTo>
                      <a:pt x="480" y="480"/>
                    </a:lnTo>
                    <a:lnTo>
                      <a:pt x="0" y="48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solidFill>
                  <a:srgbClr val="33339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algn="ctr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ctr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ctr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ctr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ctr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914377"/>
                <a:endParaRPr lang="zh-CN" altLang="en-US" sz="3200">
                  <a:solidFill>
                    <a:prstClr val="black"/>
                  </a:solidFill>
                  <a:latin typeface="+mn-lt"/>
                  <a:cs typeface="+mn-ea"/>
                  <a:sym typeface="+mn-lt"/>
                </a:endParaRPr>
              </a:p>
            </p:txBody>
          </p:sp>
          <p:grpSp>
            <p:nvGrpSpPr>
              <p:cNvPr id="21" name="Group 721"/>
              <p:cNvGrpSpPr/>
              <p:nvPr/>
            </p:nvGrpSpPr>
            <p:grpSpPr bwMode="auto">
              <a:xfrm>
                <a:off x="1537" y="2116"/>
                <a:ext cx="281" cy="1747"/>
                <a:chOff x="1871" y="1012"/>
                <a:chExt cx="281" cy="1747"/>
              </a:xfrm>
            </p:grpSpPr>
            <p:grpSp>
              <p:nvGrpSpPr>
                <p:cNvPr id="138" name="Group 722"/>
                <p:cNvGrpSpPr/>
                <p:nvPr/>
              </p:nvGrpSpPr>
              <p:grpSpPr bwMode="auto">
                <a:xfrm rot="-8100000">
                  <a:off x="1153" y="1955"/>
                  <a:ext cx="1560" cy="48"/>
                  <a:chOff x="288" y="3658"/>
                  <a:chExt cx="4560" cy="86"/>
                </a:xfrm>
              </p:grpSpPr>
              <p:grpSp>
                <p:nvGrpSpPr>
                  <p:cNvPr id="140" name="Group 723"/>
                  <p:cNvGrpSpPr/>
                  <p:nvPr/>
                </p:nvGrpSpPr>
                <p:grpSpPr bwMode="auto">
                  <a:xfrm>
                    <a:off x="288" y="3658"/>
                    <a:ext cx="4464" cy="86"/>
                    <a:chOff x="288" y="3658"/>
                    <a:chExt cx="4464" cy="86"/>
                  </a:xfrm>
                </p:grpSpPr>
                <p:sp>
                  <p:nvSpPr>
                    <p:cNvPr id="143" name="Line 7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" y="3658"/>
                      <a:ext cx="0" cy="77"/>
                    </a:xfrm>
                    <a:prstGeom prst="line">
                      <a:avLst/>
                    </a:prstGeom>
                    <a:noFill/>
                    <a:ln w="6350">
                      <a:solidFill>
                        <a:schemeClr val="hlink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44" name="Line 7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45" name="Line 7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46" name="Line 7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3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47" name="Line 7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8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48" name="Line 7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28" y="3658"/>
                      <a:ext cx="0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49" name="Line 7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76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50" name="Line 7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24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51" name="Line 7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52" name="Line 7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20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53" name="Line 7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68" y="3658"/>
                      <a:ext cx="0" cy="69"/>
                    </a:xfrm>
                    <a:prstGeom prst="line">
                      <a:avLst/>
                    </a:prstGeom>
                    <a:noFill/>
                    <a:ln w="6350">
                      <a:solidFill>
                        <a:schemeClr val="hlink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54" name="Line 73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1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55" name="Line 7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6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56" name="Line 73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1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57" name="Line 73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60" y="3658"/>
                      <a:ext cx="0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58" name="Line 7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0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59" name="Line 74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60" name="Line 74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0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61" name="Line 7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5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62" name="Line 74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00" y="3658"/>
                      <a:ext cx="0" cy="86"/>
                    </a:xfrm>
                    <a:prstGeom prst="line">
                      <a:avLst/>
                    </a:prstGeom>
                    <a:noFill/>
                    <a:ln w="6350">
                      <a:solidFill>
                        <a:schemeClr val="hlink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63" name="Line 74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4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64" name="Line 74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65" name="Line 74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4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66" name="Line 74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9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67" name="Line 74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40" y="3658"/>
                      <a:ext cx="0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68" name="Line 74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8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69" name="Line 75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3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70" name="Line 75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8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71" name="Line 75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3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72" name="Line 75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80" y="3658"/>
                      <a:ext cx="0" cy="86"/>
                    </a:xfrm>
                    <a:prstGeom prst="line">
                      <a:avLst/>
                    </a:prstGeom>
                    <a:noFill/>
                    <a:ln w="6350">
                      <a:solidFill>
                        <a:schemeClr val="hlink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73" name="Line 75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72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74" name="Line 75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77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75" name="Line 75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82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76" name="Line 75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872" y="3658"/>
                      <a:ext cx="0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77" name="Line 75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78" name="Line 75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6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79" name="Line 76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01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80" name="Line 76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06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81" name="Line 76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12" y="3658"/>
                      <a:ext cx="0" cy="86"/>
                    </a:xfrm>
                    <a:prstGeom prst="line">
                      <a:avLst/>
                    </a:prstGeom>
                    <a:noFill/>
                    <a:ln w="6350">
                      <a:solidFill>
                        <a:schemeClr val="hlink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82" name="Line 76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6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83" name="Line 76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20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84" name="Line 76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25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85" name="Line 76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0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86" name="Line 76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52" y="3658"/>
                      <a:ext cx="0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87" name="Line 76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00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88" name="Line 76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48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89" name="Line 77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96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90" name="Line 77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44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91" name="Line 77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92" y="3658"/>
                      <a:ext cx="0" cy="69"/>
                    </a:xfrm>
                    <a:prstGeom prst="line">
                      <a:avLst/>
                    </a:prstGeom>
                    <a:noFill/>
                    <a:ln w="6350">
                      <a:solidFill>
                        <a:schemeClr val="hlink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92" name="Line 77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4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93" name="Line 77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8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94" name="Line 77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95" name="Line 77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84" y="3658"/>
                      <a:ext cx="0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96" name="Line 77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97" name="Line 77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98" name="Line 77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2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99" name="Line 78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7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200" name="Line 78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24" y="3658"/>
                      <a:ext cx="0" cy="86"/>
                    </a:xfrm>
                    <a:prstGeom prst="line">
                      <a:avLst/>
                    </a:prstGeom>
                    <a:noFill/>
                    <a:ln w="6350">
                      <a:solidFill>
                        <a:schemeClr val="hlink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201" name="Line 78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7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202" name="Line 78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2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203" name="Line 78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204" name="Line 78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205" name="Line 78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64" y="3658"/>
                      <a:ext cx="0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206" name="Line 78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1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207" name="Line 78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6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208" name="Line 78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0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209" name="Line 79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5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210" name="Line 79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504" y="3658"/>
                      <a:ext cx="0" cy="86"/>
                    </a:xfrm>
                    <a:prstGeom prst="line">
                      <a:avLst/>
                    </a:prstGeom>
                    <a:noFill/>
                    <a:ln w="6350">
                      <a:solidFill>
                        <a:schemeClr val="hlink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211" name="Line 79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55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212" name="Line 79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0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213" name="Line 79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4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214" name="Line 79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96" y="3658"/>
                      <a:ext cx="0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215" name="Line 79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4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216" name="Line 79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9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217" name="Line 79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4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218" name="Line 79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8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219" name="Line 80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36" y="3658"/>
                      <a:ext cx="0" cy="86"/>
                    </a:xfrm>
                    <a:prstGeom prst="line">
                      <a:avLst/>
                    </a:prstGeom>
                    <a:noFill/>
                    <a:ln w="6350">
                      <a:solidFill>
                        <a:schemeClr val="hlink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220" name="Line 80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8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221" name="Line 80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3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222" name="Line 80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8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223" name="Line 80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224" name="Line 80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76" y="3658"/>
                      <a:ext cx="0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225" name="Line 80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24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226" name="Line 80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72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227" name="Line 80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320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228" name="Line 80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368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229" name="Line 8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16" y="3658"/>
                      <a:ext cx="0" cy="69"/>
                    </a:xfrm>
                    <a:prstGeom prst="line">
                      <a:avLst/>
                    </a:prstGeom>
                    <a:noFill/>
                    <a:ln w="6350">
                      <a:solidFill>
                        <a:schemeClr val="hlink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230" name="Line 8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6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231" name="Line 8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51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232" name="Line 8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56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233" name="Line 8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08" y="3658"/>
                      <a:ext cx="0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234" name="Line 8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5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235" name="Line 8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70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236" name="Line 8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75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</p:grpSp>
              <p:sp>
                <p:nvSpPr>
                  <p:cNvPr id="141" name="Line 818"/>
                  <p:cNvSpPr>
                    <a:spLocks noChangeShapeType="1"/>
                  </p:cNvSpPr>
                  <p:nvPr/>
                </p:nvSpPr>
                <p:spPr bwMode="auto">
                  <a:xfrm>
                    <a:off x="4800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42" name="Line 819"/>
                  <p:cNvSpPr>
                    <a:spLocks noChangeShapeType="1"/>
                  </p:cNvSpPr>
                  <p:nvPr/>
                </p:nvSpPr>
                <p:spPr bwMode="auto">
                  <a:xfrm>
                    <a:off x="4848" y="3658"/>
                    <a:ext cx="0" cy="86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</p:grpSp>
            <p:sp>
              <p:nvSpPr>
                <p:cNvPr id="139" name="Text Box 820" descr="PE03255_"/>
                <p:cNvSpPr txBox="1">
                  <a:spLocks noChangeArrowheads="1"/>
                </p:cNvSpPr>
                <p:nvPr/>
              </p:nvSpPr>
              <p:spPr bwMode="auto">
                <a:xfrm rot="8184287">
                  <a:off x="1871" y="1012"/>
                  <a:ext cx="281" cy="16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eaVert">
                  <a:spAutoFit/>
                </a:bodyPr>
                <a:lstStyle>
                  <a:lvl1pPr algn="ctr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algn="ctr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algn="ctr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algn="ctr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algn="ctr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algn="ctr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algn="ctr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algn="ctr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algn="ctr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l" defTabSz="914377" eaLnBrk="0" hangingPunct="0"/>
                  <a:r>
                    <a:rPr lang="en-US" altLang="zh-CN" sz="1333" dirty="0">
                      <a:solidFill>
                        <a:srgbClr val="000000"/>
                      </a:solidFill>
                      <a:latin typeface="+mn-lt"/>
                      <a:cs typeface="+mn-ea"/>
                      <a:sym typeface="+mn-lt"/>
                    </a:rPr>
                    <a:t>0     1      2     3      4      5     6      7      8      9     10</a:t>
                  </a:r>
                </a:p>
              </p:txBody>
            </p:sp>
          </p:grpSp>
          <p:grpSp>
            <p:nvGrpSpPr>
              <p:cNvPr id="22" name="Group 821"/>
              <p:cNvGrpSpPr/>
              <p:nvPr/>
            </p:nvGrpSpPr>
            <p:grpSpPr bwMode="auto">
              <a:xfrm>
                <a:off x="2061" y="2470"/>
                <a:ext cx="195" cy="1091"/>
                <a:chOff x="2539" y="1439"/>
                <a:chExt cx="195" cy="1091"/>
              </a:xfrm>
            </p:grpSpPr>
            <p:sp>
              <p:nvSpPr>
                <p:cNvPr id="81" name="Rectangle 822" descr="PE03255_"/>
                <p:cNvSpPr>
                  <a:spLocks noChangeArrowheads="1"/>
                </p:cNvSpPr>
                <p:nvPr/>
              </p:nvSpPr>
              <p:spPr bwMode="auto">
                <a:xfrm rot="5400000">
                  <a:off x="2064" y="1914"/>
                  <a:ext cx="1091" cy="1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algn="ctr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algn="ctr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algn="ctr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algn="ctr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algn="ctr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algn="ctr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algn="ctr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algn="ctr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algn="ctr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l" defTabSz="914377" eaLnBrk="0" hangingPunct="0"/>
                  <a:r>
                    <a:rPr lang="en-US" altLang="zh-CN" sz="1333">
                      <a:solidFill>
                        <a:srgbClr val="000000"/>
                      </a:solidFill>
                      <a:latin typeface="+mn-lt"/>
                      <a:cs typeface="+mn-ea"/>
                      <a:sym typeface="+mn-lt"/>
                    </a:rPr>
                    <a:t>0     1      2     3      4      5</a:t>
                  </a:r>
                </a:p>
              </p:txBody>
            </p:sp>
            <p:grpSp>
              <p:nvGrpSpPr>
                <p:cNvPr id="82" name="Group 823"/>
                <p:cNvGrpSpPr/>
                <p:nvPr/>
              </p:nvGrpSpPr>
              <p:grpSpPr bwMode="auto">
                <a:xfrm rot="5400000">
                  <a:off x="2266" y="1954"/>
                  <a:ext cx="888" cy="48"/>
                  <a:chOff x="4104" y="2256"/>
                  <a:chExt cx="888" cy="48"/>
                </a:xfrm>
              </p:grpSpPr>
              <p:sp>
                <p:nvSpPr>
                  <p:cNvPr id="83" name="Line 824"/>
                  <p:cNvSpPr>
                    <a:spLocks noChangeShapeType="1"/>
                  </p:cNvSpPr>
                  <p:nvPr/>
                </p:nvSpPr>
                <p:spPr bwMode="auto">
                  <a:xfrm>
                    <a:off x="4104" y="2256"/>
                    <a:ext cx="0" cy="43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84" name="Line 825"/>
                  <p:cNvSpPr>
                    <a:spLocks noChangeShapeType="1"/>
                  </p:cNvSpPr>
                  <p:nvPr/>
                </p:nvSpPr>
                <p:spPr bwMode="auto">
                  <a:xfrm>
                    <a:off x="4120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85" name="Line 826"/>
                  <p:cNvSpPr>
                    <a:spLocks noChangeShapeType="1"/>
                  </p:cNvSpPr>
                  <p:nvPr/>
                </p:nvSpPr>
                <p:spPr bwMode="auto">
                  <a:xfrm>
                    <a:off x="4137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86" name="Line 827"/>
                  <p:cNvSpPr>
                    <a:spLocks noChangeShapeType="1"/>
                  </p:cNvSpPr>
                  <p:nvPr/>
                </p:nvSpPr>
                <p:spPr bwMode="auto">
                  <a:xfrm>
                    <a:off x="4153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87" name="Line 828"/>
                  <p:cNvSpPr>
                    <a:spLocks noChangeShapeType="1"/>
                  </p:cNvSpPr>
                  <p:nvPr/>
                </p:nvSpPr>
                <p:spPr bwMode="auto">
                  <a:xfrm>
                    <a:off x="4170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88" name="Line 829"/>
                  <p:cNvSpPr>
                    <a:spLocks noChangeShapeType="1"/>
                  </p:cNvSpPr>
                  <p:nvPr/>
                </p:nvSpPr>
                <p:spPr bwMode="auto">
                  <a:xfrm>
                    <a:off x="4186" y="2256"/>
                    <a:ext cx="0" cy="35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89" name="Line 830"/>
                  <p:cNvSpPr>
                    <a:spLocks noChangeShapeType="1"/>
                  </p:cNvSpPr>
                  <p:nvPr/>
                </p:nvSpPr>
                <p:spPr bwMode="auto">
                  <a:xfrm>
                    <a:off x="4203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90" name="Line 831"/>
                  <p:cNvSpPr>
                    <a:spLocks noChangeShapeType="1"/>
                  </p:cNvSpPr>
                  <p:nvPr/>
                </p:nvSpPr>
                <p:spPr bwMode="auto">
                  <a:xfrm>
                    <a:off x="4219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91" name="Line 832"/>
                  <p:cNvSpPr>
                    <a:spLocks noChangeShapeType="1"/>
                  </p:cNvSpPr>
                  <p:nvPr/>
                </p:nvSpPr>
                <p:spPr bwMode="auto">
                  <a:xfrm>
                    <a:off x="4235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92" name="Line 833"/>
                  <p:cNvSpPr>
                    <a:spLocks noChangeShapeType="1"/>
                  </p:cNvSpPr>
                  <p:nvPr/>
                </p:nvSpPr>
                <p:spPr bwMode="auto">
                  <a:xfrm>
                    <a:off x="4252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93" name="Line 834"/>
                  <p:cNvSpPr>
                    <a:spLocks noChangeShapeType="1"/>
                  </p:cNvSpPr>
                  <p:nvPr/>
                </p:nvSpPr>
                <p:spPr bwMode="auto">
                  <a:xfrm>
                    <a:off x="4268" y="2256"/>
                    <a:ext cx="0" cy="39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94" name="Line 835"/>
                  <p:cNvSpPr>
                    <a:spLocks noChangeShapeType="1"/>
                  </p:cNvSpPr>
                  <p:nvPr/>
                </p:nvSpPr>
                <p:spPr bwMode="auto">
                  <a:xfrm>
                    <a:off x="4285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95" name="Line 836"/>
                  <p:cNvSpPr>
                    <a:spLocks noChangeShapeType="1"/>
                  </p:cNvSpPr>
                  <p:nvPr/>
                </p:nvSpPr>
                <p:spPr bwMode="auto">
                  <a:xfrm>
                    <a:off x="4301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96" name="Line 837"/>
                  <p:cNvSpPr>
                    <a:spLocks noChangeShapeType="1"/>
                  </p:cNvSpPr>
                  <p:nvPr/>
                </p:nvSpPr>
                <p:spPr bwMode="auto">
                  <a:xfrm>
                    <a:off x="4317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97" name="Line 838"/>
                  <p:cNvSpPr>
                    <a:spLocks noChangeShapeType="1"/>
                  </p:cNvSpPr>
                  <p:nvPr/>
                </p:nvSpPr>
                <p:spPr bwMode="auto">
                  <a:xfrm>
                    <a:off x="4334" y="2256"/>
                    <a:ext cx="0" cy="35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98" name="Line 839"/>
                  <p:cNvSpPr>
                    <a:spLocks noChangeShapeType="1"/>
                  </p:cNvSpPr>
                  <p:nvPr/>
                </p:nvSpPr>
                <p:spPr bwMode="auto">
                  <a:xfrm>
                    <a:off x="4350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99" name="Line 840"/>
                  <p:cNvSpPr>
                    <a:spLocks noChangeShapeType="1"/>
                  </p:cNvSpPr>
                  <p:nvPr/>
                </p:nvSpPr>
                <p:spPr bwMode="auto">
                  <a:xfrm>
                    <a:off x="4367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00" name="Line 841"/>
                  <p:cNvSpPr>
                    <a:spLocks noChangeShapeType="1"/>
                  </p:cNvSpPr>
                  <p:nvPr/>
                </p:nvSpPr>
                <p:spPr bwMode="auto">
                  <a:xfrm>
                    <a:off x="4383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01" name="Line 842"/>
                  <p:cNvSpPr>
                    <a:spLocks noChangeShapeType="1"/>
                  </p:cNvSpPr>
                  <p:nvPr/>
                </p:nvSpPr>
                <p:spPr bwMode="auto">
                  <a:xfrm>
                    <a:off x="4400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02" name="Line 843"/>
                  <p:cNvSpPr>
                    <a:spLocks noChangeShapeType="1"/>
                  </p:cNvSpPr>
                  <p:nvPr/>
                </p:nvSpPr>
                <p:spPr bwMode="auto">
                  <a:xfrm>
                    <a:off x="4416" y="2256"/>
                    <a:ext cx="0" cy="48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03" name="Line 844"/>
                  <p:cNvSpPr>
                    <a:spLocks noChangeShapeType="1"/>
                  </p:cNvSpPr>
                  <p:nvPr/>
                </p:nvSpPr>
                <p:spPr bwMode="auto">
                  <a:xfrm>
                    <a:off x="4432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04" name="Line 845"/>
                  <p:cNvSpPr>
                    <a:spLocks noChangeShapeType="1"/>
                  </p:cNvSpPr>
                  <p:nvPr/>
                </p:nvSpPr>
                <p:spPr bwMode="auto">
                  <a:xfrm>
                    <a:off x="4449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05" name="Line 846"/>
                  <p:cNvSpPr>
                    <a:spLocks noChangeShapeType="1"/>
                  </p:cNvSpPr>
                  <p:nvPr/>
                </p:nvSpPr>
                <p:spPr bwMode="auto">
                  <a:xfrm>
                    <a:off x="4465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06" name="Line 847"/>
                  <p:cNvSpPr>
                    <a:spLocks noChangeShapeType="1"/>
                  </p:cNvSpPr>
                  <p:nvPr/>
                </p:nvSpPr>
                <p:spPr bwMode="auto">
                  <a:xfrm>
                    <a:off x="4482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07" name="Line 848"/>
                  <p:cNvSpPr>
                    <a:spLocks noChangeShapeType="1"/>
                  </p:cNvSpPr>
                  <p:nvPr/>
                </p:nvSpPr>
                <p:spPr bwMode="auto">
                  <a:xfrm>
                    <a:off x="4498" y="2256"/>
                    <a:ext cx="0" cy="35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08" name="Line 849"/>
                  <p:cNvSpPr>
                    <a:spLocks noChangeShapeType="1"/>
                  </p:cNvSpPr>
                  <p:nvPr/>
                </p:nvSpPr>
                <p:spPr bwMode="auto">
                  <a:xfrm>
                    <a:off x="4514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09" name="Line 850"/>
                  <p:cNvSpPr>
                    <a:spLocks noChangeShapeType="1"/>
                  </p:cNvSpPr>
                  <p:nvPr/>
                </p:nvSpPr>
                <p:spPr bwMode="auto">
                  <a:xfrm>
                    <a:off x="4531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10" name="Line 851"/>
                  <p:cNvSpPr>
                    <a:spLocks noChangeShapeType="1"/>
                  </p:cNvSpPr>
                  <p:nvPr/>
                </p:nvSpPr>
                <p:spPr bwMode="auto">
                  <a:xfrm>
                    <a:off x="4547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11" name="Line 852"/>
                  <p:cNvSpPr>
                    <a:spLocks noChangeShapeType="1"/>
                  </p:cNvSpPr>
                  <p:nvPr/>
                </p:nvSpPr>
                <p:spPr bwMode="auto">
                  <a:xfrm>
                    <a:off x="4564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12" name="Line 853"/>
                  <p:cNvSpPr>
                    <a:spLocks noChangeShapeType="1"/>
                  </p:cNvSpPr>
                  <p:nvPr/>
                </p:nvSpPr>
                <p:spPr bwMode="auto">
                  <a:xfrm>
                    <a:off x="4580" y="2256"/>
                    <a:ext cx="0" cy="48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13" name="Line 854"/>
                  <p:cNvSpPr>
                    <a:spLocks noChangeShapeType="1"/>
                  </p:cNvSpPr>
                  <p:nvPr/>
                </p:nvSpPr>
                <p:spPr bwMode="auto">
                  <a:xfrm>
                    <a:off x="4597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14" name="Line 855"/>
                  <p:cNvSpPr>
                    <a:spLocks noChangeShapeType="1"/>
                  </p:cNvSpPr>
                  <p:nvPr/>
                </p:nvSpPr>
                <p:spPr bwMode="auto">
                  <a:xfrm>
                    <a:off x="4613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15" name="Line 856"/>
                  <p:cNvSpPr>
                    <a:spLocks noChangeShapeType="1"/>
                  </p:cNvSpPr>
                  <p:nvPr/>
                </p:nvSpPr>
                <p:spPr bwMode="auto">
                  <a:xfrm>
                    <a:off x="4629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16" name="Line 857"/>
                  <p:cNvSpPr>
                    <a:spLocks noChangeShapeType="1"/>
                  </p:cNvSpPr>
                  <p:nvPr/>
                </p:nvSpPr>
                <p:spPr bwMode="auto">
                  <a:xfrm>
                    <a:off x="4646" y="2256"/>
                    <a:ext cx="0" cy="35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17" name="Line 858"/>
                  <p:cNvSpPr>
                    <a:spLocks noChangeShapeType="1"/>
                  </p:cNvSpPr>
                  <p:nvPr/>
                </p:nvSpPr>
                <p:spPr bwMode="auto">
                  <a:xfrm>
                    <a:off x="4662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18" name="Line 859"/>
                  <p:cNvSpPr>
                    <a:spLocks noChangeShapeType="1"/>
                  </p:cNvSpPr>
                  <p:nvPr/>
                </p:nvSpPr>
                <p:spPr bwMode="auto">
                  <a:xfrm>
                    <a:off x="4679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19" name="Line 860"/>
                  <p:cNvSpPr>
                    <a:spLocks noChangeShapeType="1"/>
                  </p:cNvSpPr>
                  <p:nvPr/>
                </p:nvSpPr>
                <p:spPr bwMode="auto">
                  <a:xfrm>
                    <a:off x="4695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20" name="Line 861"/>
                  <p:cNvSpPr>
                    <a:spLocks noChangeShapeType="1"/>
                  </p:cNvSpPr>
                  <p:nvPr/>
                </p:nvSpPr>
                <p:spPr bwMode="auto">
                  <a:xfrm>
                    <a:off x="4712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21" name="Line 862"/>
                  <p:cNvSpPr>
                    <a:spLocks noChangeShapeType="1"/>
                  </p:cNvSpPr>
                  <p:nvPr/>
                </p:nvSpPr>
                <p:spPr bwMode="auto">
                  <a:xfrm>
                    <a:off x="4728" y="2256"/>
                    <a:ext cx="0" cy="48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22" name="Line 863"/>
                  <p:cNvSpPr>
                    <a:spLocks noChangeShapeType="1"/>
                  </p:cNvSpPr>
                  <p:nvPr/>
                </p:nvSpPr>
                <p:spPr bwMode="auto">
                  <a:xfrm>
                    <a:off x="4744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23" name="Line 864"/>
                  <p:cNvSpPr>
                    <a:spLocks noChangeShapeType="1"/>
                  </p:cNvSpPr>
                  <p:nvPr/>
                </p:nvSpPr>
                <p:spPr bwMode="auto">
                  <a:xfrm>
                    <a:off x="4761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24" name="Line 865"/>
                  <p:cNvSpPr>
                    <a:spLocks noChangeShapeType="1"/>
                  </p:cNvSpPr>
                  <p:nvPr/>
                </p:nvSpPr>
                <p:spPr bwMode="auto">
                  <a:xfrm>
                    <a:off x="4777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25" name="Line 866"/>
                  <p:cNvSpPr>
                    <a:spLocks noChangeShapeType="1"/>
                  </p:cNvSpPr>
                  <p:nvPr/>
                </p:nvSpPr>
                <p:spPr bwMode="auto">
                  <a:xfrm>
                    <a:off x="4794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26" name="Line 867"/>
                  <p:cNvSpPr>
                    <a:spLocks noChangeShapeType="1"/>
                  </p:cNvSpPr>
                  <p:nvPr/>
                </p:nvSpPr>
                <p:spPr bwMode="auto">
                  <a:xfrm>
                    <a:off x="4810" y="2256"/>
                    <a:ext cx="0" cy="35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27" name="Line 868"/>
                  <p:cNvSpPr>
                    <a:spLocks noChangeShapeType="1"/>
                  </p:cNvSpPr>
                  <p:nvPr/>
                </p:nvSpPr>
                <p:spPr bwMode="auto">
                  <a:xfrm>
                    <a:off x="4826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28" name="Line 869"/>
                  <p:cNvSpPr>
                    <a:spLocks noChangeShapeType="1"/>
                  </p:cNvSpPr>
                  <p:nvPr/>
                </p:nvSpPr>
                <p:spPr bwMode="auto">
                  <a:xfrm>
                    <a:off x="4843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29" name="Line 870"/>
                  <p:cNvSpPr>
                    <a:spLocks noChangeShapeType="1"/>
                  </p:cNvSpPr>
                  <p:nvPr/>
                </p:nvSpPr>
                <p:spPr bwMode="auto">
                  <a:xfrm>
                    <a:off x="4859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30" name="Line 871"/>
                  <p:cNvSpPr>
                    <a:spLocks noChangeShapeType="1"/>
                  </p:cNvSpPr>
                  <p:nvPr/>
                </p:nvSpPr>
                <p:spPr bwMode="auto">
                  <a:xfrm>
                    <a:off x="4876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31" name="Line 872"/>
                  <p:cNvSpPr>
                    <a:spLocks noChangeShapeType="1"/>
                  </p:cNvSpPr>
                  <p:nvPr/>
                </p:nvSpPr>
                <p:spPr bwMode="auto">
                  <a:xfrm>
                    <a:off x="4892" y="2256"/>
                    <a:ext cx="0" cy="39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32" name="Line 873"/>
                  <p:cNvSpPr>
                    <a:spLocks noChangeShapeType="1"/>
                  </p:cNvSpPr>
                  <p:nvPr/>
                </p:nvSpPr>
                <p:spPr bwMode="auto">
                  <a:xfrm>
                    <a:off x="4909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33" name="Line 874"/>
                  <p:cNvSpPr>
                    <a:spLocks noChangeShapeType="1"/>
                  </p:cNvSpPr>
                  <p:nvPr/>
                </p:nvSpPr>
                <p:spPr bwMode="auto">
                  <a:xfrm>
                    <a:off x="4925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34" name="Line 875"/>
                  <p:cNvSpPr>
                    <a:spLocks noChangeShapeType="1"/>
                  </p:cNvSpPr>
                  <p:nvPr/>
                </p:nvSpPr>
                <p:spPr bwMode="auto">
                  <a:xfrm>
                    <a:off x="4941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35" name="Line 876"/>
                  <p:cNvSpPr>
                    <a:spLocks noChangeShapeType="1"/>
                  </p:cNvSpPr>
                  <p:nvPr/>
                </p:nvSpPr>
                <p:spPr bwMode="auto">
                  <a:xfrm>
                    <a:off x="4958" y="2256"/>
                    <a:ext cx="0" cy="35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36" name="Line 877"/>
                  <p:cNvSpPr>
                    <a:spLocks noChangeShapeType="1"/>
                  </p:cNvSpPr>
                  <p:nvPr/>
                </p:nvSpPr>
                <p:spPr bwMode="auto">
                  <a:xfrm>
                    <a:off x="4974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37" name="Line 878"/>
                  <p:cNvSpPr>
                    <a:spLocks noChangeShapeType="1"/>
                  </p:cNvSpPr>
                  <p:nvPr/>
                </p:nvSpPr>
                <p:spPr bwMode="auto">
                  <a:xfrm>
                    <a:off x="4991" y="2256"/>
                    <a:ext cx="1" cy="0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</p:grpSp>
          </p:grpSp>
          <p:grpSp>
            <p:nvGrpSpPr>
              <p:cNvPr id="23" name="Group 879"/>
              <p:cNvGrpSpPr/>
              <p:nvPr/>
            </p:nvGrpSpPr>
            <p:grpSpPr bwMode="auto">
              <a:xfrm>
                <a:off x="1137" y="2317"/>
                <a:ext cx="991" cy="172"/>
                <a:chOff x="1615" y="1286"/>
                <a:chExt cx="991" cy="172"/>
              </a:xfrm>
            </p:grpSpPr>
            <p:sp>
              <p:nvSpPr>
                <p:cNvPr id="24" name="Rectangle 880" descr="PE03255_"/>
                <p:cNvSpPr>
                  <a:spLocks noChangeArrowheads="1"/>
                </p:cNvSpPr>
                <p:nvPr/>
              </p:nvSpPr>
              <p:spPr bwMode="auto">
                <a:xfrm>
                  <a:off x="1615" y="1303"/>
                  <a:ext cx="991" cy="1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algn="ctr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algn="ctr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algn="ctr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algn="ctr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algn="ctr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algn="ctr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algn="ctr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algn="ctr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algn="ctr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l" defTabSz="914377" eaLnBrk="0" hangingPunct="0"/>
                  <a:r>
                    <a:rPr lang="en-US" altLang="zh-CN" sz="1333" dirty="0">
                      <a:solidFill>
                        <a:srgbClr val="000000"/>
                      </a:solidFill>
                      <a:latin typeface="+mn-lt"/>
                      <a:cs typeface="+mn-ea"/>
                      <a:sym typeface="+mn-lt"/>
                    </a:rPr>
                    <a:t>0     1      2     3      4      5</a:t>
                  </a:r>
                </a:p>
              </p:txBody>
            </p:sp>
            <p:grpSp>
              <p:nvGrpSpPr>
                <p:cNvPr id="25" name="Group 881"/>
                <p:cNvGrpSpPr/>
                <p:nvPr/>
              </p:nvGrpSpPr>
              <p:grpSpPr bwMode="auto">
                <a:xfrm>
                  <a:off x="1704" y="1286"/>
                  <a:ext cx="888" cy="48"/>
                  <a:chOff x="4104" y="2256"/>
                  <a:chExt cx="888" cy="48"/>
                </a:xfrm>
              </p:grpSpPr>
              <p:sp>
                <p:nvSpPr>
                  <p:cNvPr id="26" name="Line 882"/>
                  <p:cNvSpPr>
                    <a:spLocks noChangeShapeType="1"/>
                  </p:cNvSpPr>
                  <p:nvPr/>
                </p:nvSpPr>
                <p:spPr bwMode="auto">
                  <a:xfrm>
                    <a:off x="4104" y="2256"/>
                    <a:ext cx="0" cy="43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7" name="Line 883"/>
                  <p:cNvSpPr>
                    <a:spLocks noChangeShapeType="1"/>
                  </p:cNvSpPr>
                  <p:nvPr/>
                </p:nvSpPr>
                <p:spPr bwMode="auto">
                  <a:xfrm>
                    <a:off x="4120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8" name="Line 884"/>
                  <p:cNvSpPr>
                    <a:spLocks noChangeShapeType="1"/>
                  </p:cNvSpPr>
                  <p:nvPr/>
                </p:nvSpPr>
                <p:spPr bwMode="auto">
                  <a:xfrm>
                    <a:off x="4137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9" name="Line 885"/>
                  <p:cNvSpPr>
                    <a:spLocks noChangeShapeType="1"/>
                  </p:cNvSpPr>
                  <p:nvPr/>
                </p:nvSpPr>
                <p:spPr bwMode="auto">
                  <a:xfrm>
                    <a:off x="4153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0" name="Line 886"/>
                  <p:cNvSpPr>
                    <a:spLocks noChangeShapeType="1"/>
                  </p:cNvSpPr>
                  <p:nvPr/>
                </p:nvSpPr>
                <p:spPr bwMode="auto">
                  <a:xfrm>
                    <a:off x="4170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1" name="Line 887"/>
                  <p:cNvSpPr>
                    <a:spLocks noChangeShapeType="1"/>
                  </p:cNvSpPr>
                  <p:nvPr/>
                </p:nvSpPr>
                <p:spPr bwMode="auto">
                  <a:xfrm>
                    <a:off x="4186" y="2256"/>
                    <a:ext cx="0" cy="35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2" name="Line 888"/>
                  <p:cNvSpPr>
                    <a:spLocks noChangeShapeType="1"/>
                  </p:cNvSpPr>
                  <p:nvPr/>
                </p:nvSpPr>
                <p:spPr bwMode="auto">
                  <a:xfrm>
                    <a:off x="4203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3" name="Line 889"/>
                  <p:cNvSpPr>
                    <a:spLocks noChangeShapeType="1"/>
                  </p:cNvSpPr>
                  <p:nvPr/>
                </p:nvSpPr>
                <p:spPr bwMode="auto">
                  <a:xfrm>
                    <a:off x="4219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4" name="Line 890"/>
                  <p:cNvSpPr>
                    <a:spLocks noChangeShapeType="1"/>
                  </p:cNvSpPr>
                  <p:nvPr/>
                </p:nvSpPr>
                <p:spPr bwMode="auto">
                  <a:xfrm>
                    <a:off x="4235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5" name="Line 891"/>
                  <p:cNvSpPr>
                    <a:spLocks noChangeShapeType="1"/>
                  </p:cNvSpPr>
                  <p:nvPr/>
                </p:nvSpPr>
                <p:spPr bwMode="auto">
                  <a:xfrm>
                    <a:off x="4252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6" name="Line 892"/>
                  <p:cNvSpPr>
                    <a:spLocks noChangeShapeType="1"/>
                  </p:cNvSpPr>
                  <p:nvPr/>
                </p:nvSpPr>
                <p:spPr bwMode="auto">
                  <a:xfrm>
                    <a:off x="4268" y="2256"/>
                    <a:ext cx="0" cy="39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7" name="Line 893"/>
                  <p:cNvSpPr>
                    <a:spLocks noChangeShapeType="1"/>
                  </p:cNvSpPr>
                  <p:nvPr/>
                </p:nvSpPr>
                <p:spPr bwMode="auto">
                  <a:xfrm>
                    <a:off x="4285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8" name="Line 894"/>
                  <p:cNvSpPr>
                    <a:spLocks noChangeShapeType="1"/>
                  </p:cNvSpPr>
                  <p:nvPr/>
                </p:nvSpPr>
                <p:spPr bwMode="auto">
                  <a:xfrm>
                    <a:off x="4301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9" name="Line 895"/>
                  <p:cNvSpPr>
                    <a:spLocks noChangeShapeType="1"/>
                  </p:cNvSpPr>
                  <p:nvPr/>
                </p:nvSpPr>
                <p:spPr bwMode="auto">
                  <a:xfrm>
                    <a:off x="4317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40" name="Line 896"/>
                  <p:cNvSpPr>
                    <a:spLocks noChangeShapeType="1"/>
                  </p:cNvSpPr>
                  <p:nvPr/>
                </p:nvSpPr>
                <p:spPr bwMode="auto">
                  <a:xfrm>
                    <a:off x="4334" y="2256"/>
                    <a:ext cx="0" cy="35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41" name="Line 897"/>
                  <p:cNvSpPr>
                    <a:spLocks noChangeShapeType="1"/>
                  </p:cNvSpPr>
                  <p:nvPr/>
                </p:nvSpPr>
                <p:spPr bwMode="auto">
                  <a:xfrm>
                    <a:off x="4350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42" name="Line 898"/>
                  <p:cNvSpPr>
                    <a:spLocks noChangeShapeType="1"/>
                  </p:cNvSpPr>
                  <p:nvPr/>
                </p:nvSpPr>
                <p:spPr bwMode="auto">
                  <a:xfrm>
                    <a:off x="4367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43" name="Line 899"/>
                  <p:cNvSpPr>
                    <a:spLocks noChangeShapeType="1"/>
                  </p:cNvSpPr>
                  <p:nvPr/>
                </p:nvSpPr>
                <p:spPr bwMode="auto">
                  <a:xfrm>
                    <a:off x="4383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44" name="Line 900"/>
                  <p:cNvSpPr>
                    <a:spLocks noChangeShapeType="1"/>
                  </p:cNvSpPr>
                  <p:nvPr/>
                </p:nvSpPr>
                <p:spPr bwMode="auto">
                  <a:xfrm>
                    <a:off x="4400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45" name="Line 901"/>
                  <p:cNvSpPr>
                    <a:spLocks noChangeShapeType="1"/>
                  </p:cNvSpPr>
                  <p:nvPr/>
                </p:nvSpPr>
                <p:spPr bwMode="auto">
                  <a:xfrm>
                    <a:off x="4416" y="2256"/>
                    <a:ext cx="0" cy="48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46" name="Line 902"/>
                  <p:cNvSpPr>
                    <a:spLocks noChangeShapeType="1"/>
                  </p:cNvSpPr>
                  <p:nvPr/>
                </p:nvSpPr>
                <p:spPr bwMode="auto">
                  <a:xfrm>
                    <a:off x="4432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47" name="Line 903"/>
                  <p:cNvSpPr>
                    <a:spLocks noChangeShapeType="1"/>
                  </p:cNvSpPr>
                  <p:nvPr/>
                </p:nvSpPr>
                <p:spPr bwMode="auto">
                  <a:xfrm>
                    <a:off x="4449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48" name="Line 904"/>
                  <p:cNvSpPr>
                    <a:spLocks noChangeShapeType="1"/>
                  </p:cNvSpPr>
                  <p:nvPr/>
                </p:nvSpPr>
                <p:spPr bwMode="auto">
                  <a:xfrm>
                    <a:off x="4465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49" name="Line 905"/>
                  <p:cNvSpPr>
                    <a:spLocks noChangeShapeType="1"/>
                  </p:cNvSpPr>
                  <p:nvPr/>
                </p:nvSpPr>
                <p:spPr bwMode="auto">
                  <a:xfrm>
                    <a:off x="4482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50" name="Line 906"/>
                  <p:cNvSpPr>
                    <a:spLocks noChangeShapeType="1"/>
                  </p:cNvSpPr>
                  <p:nvPr/>
                </p:nvSpPr>
                <p:spPr bwMode="auto">
                  <a:xfrm>
                    <a:off x="4498" y="2256"/>
                    <a:ext cx="0" cy="35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51" name="Line 907"/>
                  <p:cNvSpPr>
                    <a:spLocks noChangeShapeType="1"/>
                  </p:cNvSpPr>
                  <p:nvPr/>
                </p:nvSpPr>
                <p:spPr bwMode="auto">
                  <a:xfrm>
                    <a:off x="4514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52" name="Line 908"/>
                  <p:cNvSpPr>
                    <a:spLocks noChangeShapeType="1"/>
                  </p:cNvSpPr>
                  <p:nvPr/>
                </p:nvSpPr>
                <p:spPr bwMode="auto">
                  <a:xfrm>
                    <a:off x="4531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53" name="Line 909"/>
                  <p:cNvSpPr>
                    <a:spLocks noChangeShapeType="1"/>
                  </p:cNvSpPr>
                  <p:nvPr/>
                </p:nvSpPr>
                <p:spPr bwMode="auto">
                  <a:xfrm>
                    <a:off x="4547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54" name="Line 910"/>
                  <p:cNvSpPr>
                    <a:spLocks noChangeShapeType="1"/>
                  </p:cNvSpPr>
                  <p:nvPr/>
                </p:nvSpPr>
                <p:spPr bwMode="auto">
                  <a:xfrm>
                    <a:off x="4564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55" name="Line 911"/>
                  <p:cNvSpPr>
                    <a:spLocks noChangeShapeType="1"/>
                  </p:cNvSpPr>
                  <p:nvPr/>
                </p:nvSpPr>
                <p:spPr bwMode="auto">
                  <a:xfrm>
                    <a:off x="4580" y="2256"/>
                    <a:ext cx="0" cy="48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56" name="Line 912"/>
                  <p:cNvSpPr>
                    <a:spLocks noChangeShapeType="1"/>
                  </p:cNvSpPr>
                  <p:nvPr/>
                </p:nvSpPr>
                <p:spPr bwMode="auto">
                  <a:xfrm>
                    <a:off x="4597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57" name="Line 913"/>
                  <p:cNvSpPr>
                    <a:spLocks noChangeShapeType="1"/>
                  </p:cNvSpPr>
                  <p:nvPr/>
                </p:nvSpPr>
                <p:spPr bwMode="auto">
                  <a:xfrm>
                    <a:off x="4613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58" name="Line 914"/>
                  <p:cNvSpPr>
                    <a:spLocks noChangeShapeType="1"/>
                  </p:cNvSpPr>
                  <p:nvPr/>
                </p:nvSpPr>
                <p:spPr bwMode="auto">
                  <a:xfrm>
                    <a:off x="4629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59" name="Line 915"/>
                  <p:cNvSpPr>
                    <a:spLocks noChangeShapeType="1"/>
                  </p:cNvSpPr>
                  <p:nvPr/>
                </p:nvSpPr>
                <p:spPr bwMode="auto">
                  <a:xfrm>
                    <a:off x="4646" y="2256"/>
                    <a:ext cx="0" cy="35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60" name="Line 916"/>
                  <p:cNvSpPr>
                    <a:spLocks noChangeShapeType="1"/>
                  </p:cNvSpPr>
                  <p:nvPr/>
                </p:nvSpPr>
                <p:spPr bwMode="auto">
                  <a:xfrm>
                    <a:off x="4662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61" name="Line 917"/>
                  <p:cNvSpPr>
                    <a:spLocks noChangeShapeType="1"/>
                  </p:cNvSpPr>
                  <p:nvPr/>
                </p:nvSpPr>
                <p:spPr bwMode="auto">
                  <a:xfrm>
                    <a:off x="4679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62" name="Line 918"/>
                  <p:cNvSpPr>
                    <a:spLocks noChangeShapeType="1"/>
                  </p:cNvSpPr>
                  <p:nvPr/>
                </p:nvSpPr>
                <p:spPr bwMode="auto">
                  <a:xfrm>
                    <a:off x="4695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63" name="Line 919"/>
                  <p:cNvSpPr>
                    <a:spLocks noChangeShapeType="1"/>
                  </p:cNvSpPr>
                  <p:nvPr/>
                </p:nvSpPr>
                <p:spPr bwMode="auto">
                  <a:xfrm>
                    <a:off x="4712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64" name="Line 920"/>
                  <p:cNvSpPr>
                    <a:spLocks noChangeShapeType="1"/>
                  </p:cNvSpPr>
                  <p:nvPr/>
                </p:nvSpPr>
                <p:spPr bwMode="auto">
                  <a:xfrm>
                    <a:off x="4728" y="2256"/>
                    <a:ext cx="0" cy="48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65" name="Line 921"/>
                  <p:cNvSpPr>
                    <a:spLocks noChangeShapeType="1"/>
                  </p:cNvSpPr>
                  <p:nvPr/>
                </p:nvSpPr>
                <p:spPr bwMode="auto">
                  <a:xfrm>
                    <a:off x="4744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66" name="Line 922"/>
                  <p:cNvSpPr>
                    <a:spLocks noChangeShapeType="1"/>
                  </p:cNvSpPr>
                  <p:nvPr/>
                </p:nvSpPr>
                <p:spPr bwMode="auto">
                  <a:xfrm>
                    <a:off x="4761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67" name="Line 923"/>
                  <p:cNvSpPr>
                    <a:spLocks noChangeShapeType="1"/>
                  </p:cNvSpPr>
                  <p:nvPr/>
                </p:nvSpPr>
                <p:spPr bwMode="auto">
                  <a:xfrm>
                    <a:off x="4777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68" name="Line 924"/>
                  <p:cNvSpPr>
                    <a:spLocks noChangeShapeType="1"/>
                  </p:cNvSpPr>
                  <p:nvPr/>
                </p:nvSpPr>
                <p:spPr bwMode="auto">
                  <a:xfrm>
                    <a:off x="4794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69" name="Line 925"/>
                  <p:cNvSpPr>
                    <a:spLocks noChangeShapeType="1"/>
                  </p:cNvSpPr>
                  <p:nvPr/>
                </p:nvSpPr>
                <p:spPr bwMode="auto">
                  <a:xfrm>
                    <a:off x="4810" y="2256"/>
                    <a:ext cx="0" cy="35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70" name="Line 926"/>
                  <p:cNvSpPr>
                    <a:spLocks noChangeShapeType="1"/>
                  </p:cNvSpPr>
                  <p:nvPr/>
                </p:nvSpPr>
                <p:spPr bwMode="auto">
                  <a:xfrm>
                    <a:off x="4826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71" name="Line 927"/>
                  <p:cNvSpPr>
                    <a:spLocks noChangeShapeType="1"/>
                  </p:cNvSpPr>
                  <p:nvPr/>
                </p:nvSpPr>
                <p:spPr bwMode="auto">
                  <a:xfrm>
                    <a:off x="4843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72" name="Line 928"/>
                  <p:cNvSpPr>
                    <a:spLocks noChangeShapeType="1"/>
                  </p:cNvSpPr>
                  <p:nvPr/>
                </p:nvSpPr>
                <p:spPr bwMode="auto">
                  <a:xfrm>
                    <a:off x="4859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73" name="Line 929"/>
                  <p:cNvSpPr>
                    <a:spLocks noChangeShapeType="1"/>
                  </p:cNvSpPr>
                  <p:nvPr/>
                </p:nvSpPr>
                <p:spPr bwMode="auto">
                  <a:xfrm>
                    <a:off x="4876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74" name="Line 930"/>
                  <p:cNvSpPr>
                    <a:spLocks noChangeShapeType="1"/>
                  </p:cNvSpPr>
                  <p:nvPr/>
                </p:nvSpPr>
                <p:spPr bwMode="auto">
                  <a:xfrm>
                    <a:off x="4892" y="2256"/>
                    <a:ext cx="0" cy="39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75" name="Line 931"/>
                  <p:cNvSpPr>
                    <a:spLocks noChangeShapeType="1"/>
                  </p:cNvSpPr>
                  <p:nvPr/>
                </p:nvSpPr>
                <p:spPr bwMode="auto">
                  <a:xfrm>
                    <a:off x="4909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76" name="Line 932"/>
                  <p:cNvSpPr>
                    <a:spLocks noChangeShapeType="1"/>
                  </p:cNvSpPr>
                  <p:nvPr/>
                </p:nvSpPr>
                <p:spPr bwMode="auto">
                  <a:xfrm>
                    <a:off x="4925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77" name="Line 933"/>
                  <p:cNvSpPr>
                    <a:spLocks noChangeShapeType="1"/>
                  </p:cNvSpPr>
                  <p:nvPr/>
                </p:nvSpPr>
                <p:spPr bwMode="auto">
                  <a:xfrm>
                    <a:off x="4941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78" name="Line 934"/>
                  <p:cNvSpPr>
                    <a:spLocks noChangeShapeType="1"/>
                  </p:cNvSpPr>
                  <p:nvPr/>
                </p:nvSpPr>
                <p:spPr bwMode="auto">
                  <a:xfrm>
                    <a:off x="4958" y="2256"/>
                    <a:ext cx="0" cy="35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79" name="Line 935"/>
                  <p:cNvSpPr>
                    <a:spLocks noChangeShapeType="1"/>
                  </p:cNvSpPr>
                  <p:nvPr/>
                </p:nvSpPr>
                <p:spPr bwMode="auto">
                  <a:xfrm>
                    <a:off x="4974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80" name="Line 936"/>
                  <p:cNvSpPr>
                    <a:spLocks noChangeShapeType="1"/>
                  </p:cNvSpPr>
                  <p:nvPr/>
                </p:nvSpPr>
                <p:spPr bwMode="auto">
                  <a:xfrm>
                    <a:off x="4991" y="2256"/>
                    <a:ext cx="1" cy="0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</p:grpSp>
          </p:grpSp>
        </p:grpSp>
      </p:grpSp>
      <p:sp>
        <p:nvSpPr>
          <p:cNvPr id="240" name="文本框 239"/>
          <p:cNvSpPr txBox="1"/>
          <p:nvPr/>
        </p:nvSpPr>
        <p:spPr>
          <a:xfrm>
            <a:off x="8443329" y="6007523"/>
            <a:ext cx="409367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133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O</a:t>
            </a:r>
          </a:p>
        </p:txBody>
      </p:sp>
      <p:sp>
        <p:nvSpPr>
          <p:cNvPr id="241" name="文本框 240"/>
          <p:cNvSpPr txBox="1"/>
          <p:nvPr/>
        </p:nvSpPr>
        <p:spPr>
          <a:xfrm>
            <a:off x="816491" y="2405898"/>
            <a:ext cx="5553612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667" dirty="0">
                <a:cs typeface="+mn-ea"/>
                <a:sym typeface="+mn-lt"/>
              </a:rPr>
              <a:t>分析：即过点</a:t>
            </a:r>
            <a:r>
              <a:rPr lang="en-US" altLang="zh-CN" sz="2667" dirty="0">
                <a:cs typeface="+mn-ea"/>
                <a:sym typeface="+mn-lt"/>
              </a:rPr>
              <a:t>p</a:t>
            </a:r>
            <a:r>
              <a:rPr lang="zh-CN" altLang="en-US" sz="2667" dirty="0">
                <a:cs typeface="+mn-ea"/>
                <a:sym typeface="+mn-lt"/>
              </a:rPr>
              <a:t>做已知直线</a:t>
            </a:r>
            <a:r>
              <a:rPr lang="en-US" altLang="zh-CN" sz="2667" dirty="0">
                <a:cs typeface="+mn-ea"/>
                <a:sym typeface="+mn-lt"/>
              </a:rPr>
              <a:t>l</a:t>
            </a:r>
            <a:r>
              <a:rPr lang="zh-CN" altLang="en-US" sz="2667" dirty="0">
                <a:cs typeface="+mn-ea"/>
                <a:sym typeface="+mn-lt"/>
              </a:rPr>
              <a:t>的垂线。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6484933" y="3302998"/>
            <a:ext cx="4581785" cy="2712897"/>
            <a:chOff x="4785537" y="1860564"/>
            <a:chExt cx="3436339" cy="2034673"/>
          </a:xfrm>
        </p:grpSpPr>
        <p:grpSp>
          <p:nvGrpSpPr>
            <p:cNvPr id="14" name="组合 13"/>
            <p:cNvGrpSpPr/>
            <p:nvPr/>
          </p:nvGrpSpPr>
          <p:grpSpPr>
            <a:xfrm>
              <a:off x="4785537" y="1860564"/>
              <a:ext cx="3083801" cy="1963897"/>
              <a:chOff x="1141331" y="1566888"/>
              <a:chExt cx="3083801" cy="1963897"/>
            </a:xfrm>
          </p:grpSpPr>
          <p:cxnSp>
            <p:nvCxnSpPr>
              <p:cNvPr id="4" name="直接连接符 3"/>
              <p:cNvCxnSpPr/>
              <p:nvPr/>
            </p:nvCxnSpPr>
            <p:spPr>
              <a:xfrm>
                <a:off x="1141331" y="3530785"/>
                <a:ext cx="3083801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文本框 12"/>
              <p:cNvSpPr txBox="1"/>
              <p:nvPr/>
            </p:nvSpPr>
            <p:spPr>
              <a:xfrm>
                <a:off x="2736525" y="1566888"/>
                <a:ext cx="307025" cy="3154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7"/>
                <a:r>
                  <a:rPr lang="en-US" altLang="zh-CN" sz="2133" dirty="0">
                    <a:solidFill>
                      <a:srgbClr val="268868">
                        <a:lumMod val="50000"/>
                      </a:srgbClr>
                    </a:solidFill>
                    <a:cs typeface="+mn-ea"/>
                    <a:sym typeface="+mn-lt"/>
                  </a:rPr>
                  <a:t>p</a:t>
                </a:r>
                <a:endParaRPr lang="zh-CN" altLang="en-US" sz="2133" dirty="0">
                  <a:solidFill>
                    <a:srgbClr val="268868">
                      <a:lumMod val="50000"/>
                    </a:srgb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" name="椭圆 10"/>
              <p:cNvSpPr/>
              <p:nvPr/>
            </p:nvSpPr>
            <p:spPr>
              <a:xfrm>
                <a:off x="2604952" y="1982312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377"/>
                <a:endParaRPr lang="zh-CN" altLang="en-US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42" name="文本框 241"/>
            <p:cNvSpPr txBox="1"/>
            <p:nvPr/>
          </p:nvSpPr>
          <p:spPr>
            <a:xfrm>
              <a:off x="7914851" y="3579814"/>
              <a:ext cx="307025" cy="3154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/>
              <a:r>
                <a:rPr lang="en-US" altLang="zh-CN" sz="2133" dirty="0">
                  <a:solidFill>
                    <a:srgbClr val="268868">
                      <a:lumMod val="50000"/>
                    </a:srgbClr>
                  </a:solidFill>
                  <a:cs typeface="+mn-ea"/>
                  <a:sym typeface="+mn-lt"/>
                </a:rPr>
                <a:t>l</a:t>
              </a:r>
              <a:endParaRPr lang="zh-CN" altLang="en-US" sz="2133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8493052" y="3087331"/>
            <a:ext cx="182880" cy="2854972"/>
            <a:chOff x="7451420" y="1438656"/>
            <a:chExt cx="137160" cy="2141229"/>
          </a:xfrm>
        </p:grpSpPr>
        <p:cxnSp>
          <p:nvCxnSpPr>
            <p:cNvPr id="238" name="直接连接符 237"/>
            <p:cNvCxnSpPr/>
            <p:nvPr/>
          </p:nvCxnSpPr>
          <p:spPr>
            <a:xfrm>
              <a:off x="7451420" y="1438656"/>
              <a:ext cx="2402" cy="212832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0" name="组合 249"/>
            <p:cNvGrpSpPr/>
            <p:nvPr/>
          </p:nvGrpSpPr>
          <p:grpSpPr>
            <a:xfrm>
              <a:off x="7451420" y="3442725"/>
              <a:ext cx="137160" cy="137160"/>
              <a:chOff x="6897189" y="3059113"/>
              <a:chExt cx="137160" cy="137160"/>
            </a:xfrm>
          </p:grpSpPr>
          <p:cxnSp>
            <p:nvCxnSpPr>
              <p:cNvPr id="248" name="直接连接符 247"/>
              <p:cNvCxnSpPr/>
              <p:nvPr/>
            </p:nvCxnSpPr>
            <p:spPr>
              <a:xfrm>
                <a:off x="6897189" y="3066932"/>
                <a:ext cx="137160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直接连接符 248"/>
              <p:cNvCxnSpPr/>
              <p:nvPr/>
            </p:nvCxnSpPr>
            <p:spPr>
              <a:xfrm rot="16200000">
                <a:off x="6965769" y="3127693"/>
                <a:ext cx="137160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43" name="文本框 242">
            <a:extLst>
              <a:ext uri="{FF2B5EF4-FFF2-40B4-BE49-F238E27FC236}">
                <a16:creationId xmlns:a16="http://schemas.microsoft.com/office/drawing/2014/main" id="{D1E586E0-6553-49DC-9B5C-4DBE01B47217}"/>
              </a:ext>
            </a:extLst>
          </p:cNvPr>
          <p:cNvSpPr txBox="1"/>
          <p:nvPr/>
        </p:nvSpPr>
        <p:spPr>
          <a:xfrm>
            <a:off x="1401966" y="469982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F07F09"/>
                </a:solidFill>
                <a:cs typeface="+mn-ea"/>
                <a:sym typeface="+mn-lt"/>
              </a:rPr>
              <a:t>知识点回顾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40" grpId="0"/>
      <p:bldP spid="2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 descr="底色1"/>
          <p:cNvSpPr>
            <a:spLocks noChangeArrowheads="1"/>
          </p:cNvSpPr>
          <p:nvPr/>
        </p:nvSpPr>
        <p:spPr bwMode="auto">
          <a:xfrm>
            <a:off x="825451" y="1462102"/>
            <a:ext cx="110886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defTabSz="914377" eaLnBrk="0" hangingPunct="0"/>
            <a:r>
              <a:rPr lang="zh-CN" altLang="en-US" dirty="0">
                <a:latin typeface="+mn-lt"/>
                <a:cs typeface="+mn-ea"/>
                <a:sym typeface="+mn-lt"/>
              </a:rPr>
              <a:t>问题：过三角形的一个顶点，你能画出它的对边的垂线吗</a:t>
            </a:r>
            <a:r>
              <a:rPr lang="en-US" altLang="zh-CN" dirty="0">
                <a:latin typeface="+mn-lt"/>
                <a:cs typeface="+mn-ea"/>
                <a:sym typeface="+mn-lt"/>
              </a:rPr>
              <a:t>?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5730859" y="2918350"/>
            <a:ext cx="5559241" cy="3105187"/>
            <a:chOff x="2079625" y="4238626"/>
            <a:chExt cx="4169431" cy="2328890"/>
          </a:xfrm>
        </p:grpSpPr>
        <p:sp>
          <p:nvSpPr>
            <p:cNvPr id="10" name="Freeform 941" descr="底色1"/>
            <p:cNvSpPr>
              <a:spLocks noChangeArrowheads="1"/>
            </p:cNvSpPr>
            <p:nvPr/>
          </p:nvSpPr>
          <p:spPr bwMode="auto">
            <a:xfrm>
              <a:off x="2460625" y="4681538"/>
              <a:ext cx="3352800" cy="1676400"/>
            </a:xfrm>
            <a:custGeom>
              <a:avLst/>
              <a:gdLst>
                <a:gd name="T0" fmla="*/ 0 w 2112"/>
                <a:gd name="T1" fmla="*/ 1056 h 1056"/>
                <a:gd name="T2" fmla="*/ 2112 w 2112"/>
                <a:gd name="T3" fmla="*/ 1056 h 1056"/>
                <a:gd name="T4" fmla="*/ 1344 w 2112"/>
                <a:gd name="T5" fmla="*/ 0 h 1056"/>
                <a:gd name="T6" fmla="*/ 0 w 2112"/>
                <a:gd name="T7" fmla="*/ 1056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12" h="1056">
                  <a:moveTo>
                    <a:pt x="0" y="1056"/>
                  </a:moveTo>
                  <a:lnTo>
                    <a:pt x="2112" y="1056"/>
                  </a:lnTo>
                  <a:lnTo>
                    <a:pt x="1344" y="0"/>
                  </a:lnTo>
                  <a:lnTo>
                    <a:pt x="0" y="1056"/>
                  </a:lnTo>
                  <a:close/>
                </a:path>
              </a:pathLst>
            </a:custGeom>
            <a:noFill/>
            <a:ln w="38100">
              <a:solidFill>
                <a:srgbClr val="00006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377"/>
              <a:endParaRPr lang="zh-CN" altLang="en-US" sz="3200">
                <a:solidFill>
                  <a:prstClr val="black"/>
                </a:solidFill>
                <a:latin typeface="+mn-lt"/>
                <a:cs typeface="+mn-ea"/>
                <a:sym typeface="+mn-lt"/>
              </a:endParaRPr>
            </a:p>
          </p:txBody>
        </p:sp>
        <p:sp>
          <p:nvSpPr>
            <p:cNvPr id="11" name="Rectangle 942" descr="底色1"/>
            <p:cNvSpPr>
              <a:spLocks noChangeArrowheads="1"/>
            </p:cNvSpPr>
            <p:nvPr/>
          </p:nvSpPr>
          <p:spPr bwMode="auto">
            <a:xfrm>
              <a:off x="2079625" y="6067426"/>
              <a:ext cx="441325" cy="500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377" eaLnBrk="0" hangingPunct="0"/>
              <a:r>
                <a:rPr lang="en-US" altLang="zh-CN" sz="3733" i="1">
                  <a:solidFill>
                    <a:srgbClr val="000066"/>
                  </a:solidFill>
                  <a:latin typeface="+mn-lt"/>
                  <a:cs typeface="+mn-ea"/>
                  <a:sym typeface="+mn-lt"/>
                </a:rPr>
                <a:t>B</a:t>
              </a:r>
            </a:p>
          </p:txBody>
        </p:sp>
        <p:sp>
          <p:nvSpPr>
            <p:cNvPr id="12" name="Rectangle 943" descr="底色1"/>
            <p:cNvSpPr>
              <a:spLocks noChangeArrowheads="1"/>
            </p:cNvSpPr>
            <p:nvPr/>
          </p:nvSpPr>
          <p:spPr bwMode="auto">
            <a:xfrm>
              <a:off x="4387194" y="4238626"/>
              <a:ext cx="398186" cy="500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377" eaLnBrk="0" hangingPunct="0"/>
              <a:r>
                <a:rPr lang="en-US" altLang="zh-CN" sz="3733" i="1" dirty="0">
                  <a:solidFill>
                    <a:srgbClr val="000066"/>
                  </a:solidFill>
                  <a:latin typeface="+mn-lt"/>
                  <a:cs typeface="+mn-ea"/>
                  <a:sym typeface="+mn-lt"/>
                </a:rPr>
                <a:t>A</a:t>
              </a:r>
            </a:p>
          </p:txBody>
        </p:sp>
        <p:sp>
          <p:nvSpPr>
            <p:cNvPr id="13" name="Rectangle 944" descr="底色1"/>
            <p:cNvSpPr>
              <a:spLocks noChangeArrowheads="1"/>
            </p:cNvSpPr>
            <p:nvPr/>
          </p:nvSpPr>
          <p:spPr bwMode="auto">
            <a:xfrm>
              <a:off x="5850870" y="6067426"/>
              <a:ext cx="398186" cy="500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377" eaLnBrk="0" hangingPunct="0"/>
              <a:r>
                <a:rPr lang="en-US" altLang="zh-CN" sz="3733" i="1">
                  <a:solidFill>
                    <a:srgbClr val="000066"/>
                  </a:solidFill>
                  <a:latin typeface="+mn-lt"/>
                  <a:cs typeface="+mn-ea"/>
                  <a:sym typeface="+mn-lt"/>
                </a:rPr>
                <a:t>C</a:t>
              </a:r>
            </a:p>
          </p:txBody>
        </p:sp>
      </p:grpSp>
      <p:sp>
        <p:nvSpPr>
          <p:cNvPr id="14" name="文本框 13"/>
          <p:cNvSpPr txBox="1"/>
          <p:nvPr/>
        </p:nvSpPr>
        <p:spPr>
          <a:xfrm>
            <a:off x="839867" y="2305608"/>
            <a:ext cx="6297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400" dirty="0">
                <a:cs typeface="+mn-ea"/>
                <a:sym typeface="+mn-lt"/>
              </a:rPr>
              <a:t>分析：即过点</a:t>
            </a:r>
            <a:r>
              <a:rPr lang="en-US" altLang="zh-CN" sz="2400" dirty="0">
                <a:cs typeface="+mn-ea"/>
                <a:sym typeface="+mn-lt"/>
              </a:rPr>
              <a:t>A</a:t>
            </a:r>
            <a:r>
              <a:rPr lang="zh-CN" altLang="en-US" sz="2400" dirty="0">
                <a:cs typeface="+mn-ea"/>
                <a:sym typeface="+mn-lt"/>
              </a:rPr>
              <a:t>点做已知对边</a:t>
            </a:r>
            <a:r>
              <a:rPr lang="en-US" altLang="zh-CN" sz="2400" dirty="0">
                <a:cs typeface="+mn-ea"/>
                <a:sym typeface="+mn-lt"/>
              </a:rPr>
              <a:t>BC</a:t>
            </a:r>
            <a:r>
              <a:rPr lang="zh-CN" altLang="en-US" sz="2400" dirty="0">
                <a:cs typeface="+mn-ea"/>
                <a:sym typeface="+mn-lt"/>
              </a:rPr>
              <a:t>的垂线。</a:t>
            </a:r>
          </a:p>
        </p:txBody>
      </p:sp>
      <p:grpSp>
        <p:nvGrpSpPr>
          <p:cNvPr id="16" name="Group 716"/>
          <p:cNvGrpSpPr/>
          <p:nvPr/>
        </p:nvGrpSpPr>
        <p:grpSpPr bwMode="auto">
          <a:xfrm>
            <a:off x="5486400" y="2417757"/>
            <a:ext cx="3945660" cy="3285067"/>
            <a:chOff x="2448" y="816"/>
            <a:chExt cx="2051" cy="1552"/>
          </a:xfrm>
        </p:grpSpPr>
        <p:sp>
          <p:nvSpPr>
            <p:cNvPr id="17" name="Freeform 717"/>
            <p:cNvSpPr>
              <a:spLocks noChangeArrowheads="1"/>
            </p:cNvSpPr>
            <p:nvPr/>
          </p:nvSpPr>
          <p:spPr bwMode="auto">
            <a:xfrm>
              <a:off x="2448" y="816"/>
              <a:ext cx="1536" cy="1536"/>
            </a:xfrm>
            <a:custGeom>
              <a:avLst/>
              <a:gdLst>
                <a:gd name="T0" fmla="*/ 0 w 1536"/>
                <a:gd name="T1" fmla="*/ 1536 h 1536"/>
                <a:gd name="T2" fmla="*/ 1536 w 1536"/>
                <a:gd name="T3" fmla="*/ 0 h 1536"/>
                <a:gd name="T4" fmla="*/ 1536 w 1536"/>
                <a:gd name="T5" fmla="*/ 1536 h 1536"/>
                <a:gd name="T6" fmla="*/ 0 w 1536"/>
                <a:gd name="T7" fmla="*/ 1536 h 1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36" h="1536">
                  <a:moveTo>
                    <a:pt x="0" y="1536"/>
                  </a:moveTo>
                  <a:lnTo>
                    <a:pt x="1536" y="0"/>
                  </a:lnTo>
                  <a:lnTo>
                    <a:pt x="1536" y="1536"/>
                  </a:lnTo>
                  <a:lnTo>
                    <a:pt x="0" y="1536"/>
                  </a:lnTo>
                  <a:close/>
                </a:path>
              </a:pathLst>
            </a:custGeom>
            <a:gradFill rotWithShape="0">
              <a:gsLst>
                <a:gs pos="0">
                  <a:srgbClr val="D5F0FF"/>
                </a:gs>
                <a:gs pos="100000">
                  <a:schemeClr val="bg1"/>
                </a:gs>
              </a:gsLst>
              <a:lin ang="5400000" scaled="1"/>
            </a:gradFill>
            <a:ln w="38100">
              <a:solidFill>
                <a:srgbClr val="D5F0FF"/>
              </a:solidFill>
              <a:round/>
            </a:ln>
          </p:spPr>
          <p:txBody>
            <a:bodyPr/>
            <a:lstStyle>
              <a:lvl1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377"/>
              <a:endParaRPr lang="zh-CN" altLang="en-US" sz="3200">
                <a:solidFill>
                  <a:prstClr val="black"/>
                </a:solidFill>
                <a:latin typeface="+mn-lt"/>
                <a:cs typeface="+mn-ea"/>
                <a:sym typeface="+mn-lt"/>
              </a:endParaRPr>
            </a:p>
          </p:txBody>
        </p:sp>
        <p:grpSp>
          <p:nvGrpSpPr>
            <p:cNvPr id="18" name="Group 718"/>
            <p:cNvGrpSpPr/>
            <p:nvPr/>
          </p:nvGrpSpPr>
          <p:grpSpPr bwMode="auto">
            <a:xfrm rot="5400000">
              <a:off x="2873" y="742"/>
              <a:ext cx="1505" cy="1747"/>
              <a:chOff x="768" y="2116"/>
              <a:chExt cx="1505" cy="1747"/>
            </a:xfrm>
          </p:grpSpPr>
          <p:sp>
            <p:nvSpPr>
              <p:cNvPr id="19" name="Freeform 719"/>
              <p:cNvSpPr>
                <a:spLocks noChangeAspect="1" noChangeArrowheads="1"/>
              </p:cNvSpPr>
              <p:nvPr/>
            </p:nvSpPr>
            <p:spPr bwMode="auto">
              <a:xfrm rot="10800000">
                <a:off x="768" y="2310"/>
                <a:ext cx="1505" cy="1505"/>
              </a:xfrm>
              <a:custGeom>
                <a:avLst/>
                <a:gdLst>
                  <a:gd name="T0" fmla="*/ 0 w 480"/>
                  <a:gd name="T1" fmla="*/ 0 h 480"/>
                  <a:gd name="T2" fmla="*/ 480 w 480"/>
                  <a:gd name="T3" fmla="*/ 480 h 480"/>
                  <a:gd name="T4" fmla="*/ 0 w 480"/>
                  <a:gd name="T5" fmla="*/ 480 h 480"/>
                  <a:gd name="T6" fmla="*/ 0 w 480"/>
                  <a:gd name="T7" fmla="*/ 0 h 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0" h="480">
                    <a:moveTo>
                      <a:pt x="0" y="0"/>
                    </a:moveTo>
                    <a:lnTo>
                      <a:pt x="480" y="480"/>
                    </a:lnTo>
                    <a:lnTo>
                      <a:pt x="0" y="4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DF2FF">
                  <a:alpha val="50195"/>
                </a:srgbClr>
              </a:solidFill>
              <a:ln w="9525">
                <a:solidFill>
                  <a:srgbClr val="333399"/>
                </a:solidFill>
                <a:round/>
              </a:ln>
            </p:spPr>
            <p:txBody>
              <a:bodyPr/>
              <a:lstStyle>
                <a:lvl1pPr algn="ctr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ctr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ctr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ctr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ctr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914377"/>
                <a:endParaRPr lang="zh-CN" altLang="en-US" sz="3200">
                  <a:solidFill>
                    <a:prstClr val="black"/>
                  </a:solidFill>
                  <a:latin typeface="+mn-lt"/>
                  <a:cs typeface="+mn-ea"/>
                  <a:sym typeface="+mn-lt"/>
                </a:endParaRPr>
              </a:p>
            </p:txBody>
          </p:sp>
          <p:sp>
            <p:nvSpPr>
              <p:cNvPr id="20" name="Freeform 720"/>
              <p:cNvSpPr>
                <a:spLocks noChangeArrowheads="1"/>
              </p:cNvSpPr>
              <p:nvPr/>
            </p:nvSpPr>
            <p:spPr bwMode="auto">
              <a:xfrm rot="10800000">
                <a:off x="1488" y="2598"/>
                <a:ext cx="480" cy="480"/>
              </a:xfrm>
              <a:custGeom>
                <a:avLst/>
                <a:gdLst>
                  <a:gd name="T0" fmla="*/ 0 w 480"/>
                  <a:gd name="T1" fmla="*/ 0 h 480"/>
                  <a:gd name="T2" fmla="*/ 480 w 480"/>
                  <a:gd name="T3" fmla="*/ 480 h 480"/>
                  <a:gd name="T4" fmla="*/ 0 w 480"/>
                  <a:gd name="T5" fmla="*/ 480 h 480"/>
                  <a:gd name="T6" fmla="*/ 0 w 480"/>
                  <a:gd name="T7" fmla="*/ 0 h 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0" h="480">
                    <a:moveTo>
                      <a:pt x="0" y="0"/>
                    </a:moveTo>
                    <a:lnTo>
                      <a:pt x="480" y="480"/>
                    </a:lnTo>
                    <a:lnTo>
                      <a:pt x="0" y="48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solidFill>
                  <a:srgbClr val="33339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algn="ctr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ctr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ctr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ctr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ctr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914377"/>
                <a:endParaRPr lang="zh-CN" altLang="en-US" sz="3200">
                  <a:solidFill>
                    <a:prstClr val="black"/>
                  </a:solidFill>
                  <a:latin typeface="+mn-lt"/>
                  <a:cs typeface="+mn-ea"/>
                  <a:sym typeface="+mn-lt"/>
                </a:endParaRPr>
              </a:p>
            </p:txBody>
          </p:sp>
          <p:grpSp>
            <p:nvGrpSpPr>
              <p:cNvPr id="21" name="Group 721"/>
              <p:cNvGrpSpPr/>
              <p:nvPr/>
            </p:nvGrpSpPr>
            <p:grpSpPr bwMode="auto">
              <a:xfrm>
                <a:off x="1537" y="2116"/>
                <a:ext cx="281" cy="1747"/>
                <a:chOff x="1871" y="1012"/>
                <a:chExt cx="281" cy="1747"/>
              </a:xfrm>
            </p:grpSpPr>
            <p:grpSp>
              <p:nvGrpSpPr>
                <p:cNvPr id="138" name="Group 722"/>
                <p:cNvGrpSpPr/>
                <p:nvPr/>
              </p:nvGrpSpPr>
              <p:grpSpPr bwMode="auto">
                <a:xfrm rot="-8100000">
                  <a:off x="1153" y="1955"/>
                  <a:ext cx="1560" cy="48"/>
                  <a:chOff x="288" y="3658"/>
                  <a:chExt cx="4560" cy="86"/>
                </a:xfrm>
              </p:grpSpPr>
              <p:grpSp>
                <p:nvGrpSpPr>
                  <p:cNvPr id="140" name="Group 723"/>
                  <p:cNvGrpSpPr/>
                  <p:nvPr/>
                </p:nvGrpSpPr>
                <p:grpSpPr bwMode="auto">
                  <a:xfrm>
                    <a:off x="288" y="3658"/>
                    <a:ext cx="4464" cy="86"/>
                    <a:chOff x="288" y="3658"/>
                    <a:chExt cx="4464" cy="86"/>
                  </a:xfrm>
                </p:grpSpPr>
                <p:sp>
                  <p:nvSpPr>
                    <p:cNvPr id="143" name="Line 7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" y="3658"/>
                      <a:ext cx="0" cy="77"/>
                    </a:xfrm>
                    <a:prstGeom prst="line">
                      <a:avLst/>
                    </a:prstGeom>
                    <a:noFill/>
                    <a:ln w="6350">
                      <a:solidFill>
                        <a:schemeClr val="hlink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44" name="Line 7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45" name="Line 7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46" name="Line 7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3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47" name="Line 7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8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48" name="Line 7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28" y="3658"/>
                      <a:ext cx="0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49" name="Line 7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76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50" name="Line 7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24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51" name="Line 7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52" name="Line 7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20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53" name="Line 7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68" y="3658"/>
                      <a:ext cx="0" cy="69"/>
                    </a:xfrm>
                    <a:prstGeom prst="line">
                      <a:avLst/>
                    </a:prstGeom>
                    <a:noFill/>
                    <a:ln w="6350">
                      <a:solidFill>
                        <a:schemeClr val="hlink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54" name="Line 73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1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55" name="Line 7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6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56" name="Line 73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1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57" name="Line 73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60" y="3658"/>
                      <a:ext cx="0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58" name="Line 7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0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59" name="Line 74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60" name="Line 74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0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61" name="Line 7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5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62" name="Line 74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00" y="3658"/>
                      <a:ext cx="0" cy="86"/>
                    </a:xfrm>
                    <a:prstGeom prst="line">
                      <a:avLst/>
                    </a:prstGeom>
                    <a:noFill/>
                    <a:ln w="6350">
                      <a:solidFill>
                        <a:schemeClr val="hlink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63" name="Line 74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4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64" name="Line 74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65" name="Line 74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4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66" name="Line 74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9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67" name="Line 74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40" y="3658"/>
                      <a:ext cx="0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68" name="Line 74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8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69" name="Line 75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3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70" name="Line 75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8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71" name="Line 75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3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72" name="Line 75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80" y="3658"/>
                      <a:ext cx="0" cy="86"/>
                    </a:xfrm>
                    <a:prstGeom prst="line">
                      <a:avLst/>
                    </a:prstGeom>
                    <a:noFill/>
                    <a:ln w="6350">
                      <a:solidFill>
                        <a:schemeClr val="hlink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73" name="Line 75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72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74" name="Line 75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77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75" name="Line 75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82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76" name="Line 75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872" y="3658"/>
                      <a:ext cx="0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77" name="Line 75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78" name="Line 75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6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79" name="Line 76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01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80" name="Line 76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06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81" name="Line 76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12" y="3658"/>
                      <a:ext cx="0" cy="86"/>
                    </a:xfrm>
                    <a:prstGeom prst="line">
                      <a:avLst/>
                    </a:prstGeom>
                    <a:noFill/>
                    <a:ln w="6350">
                      <a:solidFill>
                        <a:schemeClr val="hlink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82" name="Line 76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6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83" name="Line 76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20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84" name="Line 76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25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85" name="Line 76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0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86" name="Line 76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52" y="3658"/>
                      <a:ext cx="0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87" name="Line 76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00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88" name="Line 76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48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89" name="Line 77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96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90" name="Line 77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44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91" name="Line 77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92" y="3658"/>
                      <a:ext cx="0" cy="69"/>
                    </a:xfrm>
                    <a:prstGeom prst="line">
                      <a:avLst/>
                    </a:prstGeom>
                    <a:noFill/>
                    <a:ln w="6350">
                      <a:solidFill>
                        <a:schemeClr val="hlink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92" name="Line 77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4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93" name="Line 77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8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94" name="Line 77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95" name="Line 77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84" y="3658"/>
                      <a:ext cx="0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96" name="Line 77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97" name="Line 77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98" name="Line 77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2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99" name="Line 78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7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200" name="Line 78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24" y="3658"/>
                      <a:ext cx="0" cy="86"/>
                    </a:xfrm>
                    <a:prstGeom prst="line">
                      <a:avLst/>
                    </a:prstGeom>
                    <a:noFill/>
                    <a:ln w="6350">
                      <a:solidFill>
                        <a:schemeClr val="hlink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201" name="Line 78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7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202" name="Line 78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2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203" name="Line 78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204" name="Line 78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205" name="Line 78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64" y="3658"/>
                      <a:ext cx="0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206" name="Line 78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1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207" name="Line 78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6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208" name="Line 78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0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209" name="Line 79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5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210" name="Line 79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504" y="3658"/>
                      <a:ext cx="0" cy="86"/>
                    </a:xfrm>
                    <a:prstGeom prst="line">
                      <a:avLst/>
                    </a:prstGeom>
                    <a:noFill/>
                    <a:ln w="6350">
                      <a:solidFill>
                        <a:schemeClr val="hlink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211" name="Line 79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55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212" name="Line 79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0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213" name="Line 79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4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214" name="Line 79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96" y="3658"/>
                      <a:ext cx="0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215" name="Line 79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4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216" name="Line 79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9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217" name="Line 79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4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218" name="Line 79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8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219" name="Line 80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36" y="3658"/>
                      <a:ext cx="0" cy="86"/>
                    </a:xfrm>
                    <a:prstGeom prst="line">
                      <a:avLst/>
                    </a:prstGeom>
                    <a:noFill/>
                    <a:ln w="6350">
                      <a:solidFill>
                        <a:schemeClr val="hlink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220" name="Line 80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8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221" name="Line 80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3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222" name="Line 80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8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223" name="Line 80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224" name="Line 80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76" y="3658"/>
                      <a:ext cx="0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225" name="Line 80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24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226" name="Line 80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72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227" name="Line 80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320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228" name="Line 80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368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229" name="Line 8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16" y="3658"/>
                      <a:ext cx="0" cy="69"/>
                    </a:xfrm>
                    <a:prstGeom prst="line">
                      <a:avLst/>
                    </a:prstGeom>
                    <a:noFill/>
                    <a:ln w="6350">
                      <a:solidFill>
                        <a:schemeClr val="hlink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230" name="Line 8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6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231" name="Line 8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51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232" name="Line 8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56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233" name="Line 8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08" y="3658"/>
                      <a:ext cx="0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234" name="Line 8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5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235" name="Line 8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70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236" name="Line 8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75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</p:grpSp>
              <p:sp>
                <p:nvSpPr>
                  <p:cNvPr id="141" name="Line 818"/>
                  <p:cNvSpPr>
                    <a:spLocks noChangeShapeType="1"/>
                  </p:cNvSpPr>
                  <p:nvPr/>
                </p:nvSpPr>
                <p:spPr bwMode="auto">
                  <a:xfrm>
                    <a:off x="4800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42" name="Line 819"/>
                  <p:cNvSpPr>
                    <a:spLocks noChangeShapeType="1"/>
                  </p:cNvSpPr>
                  <p:nvPr/>
                </p:nvSpPr>
                <p:spPr bwMode="auto">
                  <a:xfrm>
                    <a:off x="4848" y="3658"/>
                    <a:ext cx="0" cy="86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</p:grpSp>
            <p:sp>
              <p:nvSpPr>
                <p:cNvPr id="139" name="Text Box 820" descr="PE03255_"/>
                <p:cNvSpPr txBox="1">
                  <a:spLocks noChangeArrowheads="1"/>
                </p:cNvSpPr>
                <p:nvPr/>
              </p:nvSpPr>
              <p:spPr bwMode="auto">
                <a:xfrm rot="8109606">
                  <a:off x="1871" y="1012"/>
                  <a:ext cx="281" cy="16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eaVert">
                  <a:spAutoFit/>
                </a:bodyPr>
                <a:lstStyle>
                  <a:lvl1pPr algn="ctr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algn="ctr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algn="ctr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algn="ctr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algn="ctr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algn="ctr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algn="ctr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algn="ctr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algn="ctr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l" defTabSz="914377" eaLnBrk="0" hangingPunct="0"/>
                  <a:r>
                    <a:rPr lang="en-US" altLang="zh-CN" sz="1333" dirty="0">
                      <a:solidFill>
                        <a:srgbClr val="000000"/>
                      </a:solidFill>
                      <a:latin typeface="+mn-lt"/>
                      <a:cs typeface="+mn-ea"/>
                      <a:sym typeface="+mn-lt"/>
                    </a:rPr>
                    <a:t>0     1      2     3      4      5     6      7      8      9     10</a:t>
                  </a:r>
                </a:p>
              </p:txBody>
            </p:sp>
          </p:grpSp>
          <p:grpSp>
            <p:nvGrpSpPr>
              <p:cNvPr id="22" name="Group 821"/>
              <p:cNvGrpSpPr/>
              <p:nvPr/>
            </p:nvGrpSpPr>
            <p:grpSpPr bwMode="auto">
              <a:xfrm>
                <a:off x="2061" y="2470"/>
                <a:ext cx="195" cy="1091"/>
                <a:chOff x="2539" y="1439"/>
                <a:chExt cx="195" cy="1091"/>
              </a:xfrm>
            </p:grpSpPr>
            <p:sp>
              <p:nvSpPr>
                <p:cNvPr id="81" name="Rectangle 822" descr="PE03255_"/>
                <p:cNvSpPr>
                  <a:spLocks noChangeArrowheads="1"/>
                </p:cNvSpPr>
                <p:nvPr/>
              </p:nvSpPr>
              <p:spPr bwMode="auto">
                <a:xfrm rot="5400000">
                  <a:off x="2064" y="1914"/>
                  <a:ext cx="1091" cy="1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algn="ctr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algn="ctr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algn="ctr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algn="ctr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algn="ctr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algn="ctr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algn="ctr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algn="ctr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algn="ctr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l" defTabSz="914377" eaLnBrk="0" hangingPunct="0"/>
                  <a:r>
                    <a:rPr lang="en-US" altLang="zh-CN" sz="1333">
                      <a:solidFill>
                        <a:srgbClr val="000000"/>
                      </a:solidFill>
                      <a:latin typeface="+mn-lt"/>
                      <a:cs typeface="+mn-ea"/>
                      <a:sym typeface="+mn-lt"/>
                    </a:rPr>
                    <a:t>0     1      2     3      4      5</a:t>
                  </a:r>
                </a:p>
              </p:txBody>
            </p:sp>
            <p:grpSp>
              <p:nvGrpSpPr>
                <p:cNvPr id="82" name="Group 823"/>
                <p:cNvGrpSpPr/>
                <p:nvPr/>
              </p:nvGrpSpPr>
              <p:grpSpPr bwMode="auto">
                <a:xfrm rot="5400000">
                  <a:off x="2266" y="1954"/>
                  <a:ext cx="888" cy="48"/>
                  <a:chOff x="4104" y="2256"/>
                  <a:chExt cx="888" cy="48"/>
                </a:xfrm>
              </p:grpSpPr>
              <p:sp>
                <p:nvSpPr>
                  <p:cNvPr id="83" name="Line 824"/>
                  <p:cNvSpPr>
                    <a:spLocks noChangeShapeType="1"/>
                  </p:cNvSpPr>
                  <p:nvPr/>
                </p:nvSpPr>
                <p:spPr bwMode="auto">
                  <a:xfrm>
                    <a:off x="4104" y="2256"/>
                    <a:ext cx="0" cy="43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84" name="Line 825"/>
                  <p:cNvSpPr>
                    <a:spLocks noChangeShapeType="1"/>
                  </p:cNvSpPr>
                  <p:nvPr/>
                </p:nvSpPr>
                <p:spPr bwMode="auto">
                  <a:xfrm>
                    <a:off x="4120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85" name="Line 826"/>
                  <p:cNvSpPr>
                    <a:spLocks noChangeShapeType="1"/>
                  </p:cNvSpPr>
                  <p:nvPr/>
                </p:nvSpPr>
                <p:spPr bwMode="auto">
                  <a:xfrm>
                    <a:off x="4137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86" name="Line 827"/>
                  <p:cNvSpPr>
                    <a:spLocks noChangeShapeType="1"/>
                  </p:cNvSpPr>
                  <p:nvPr/>
                </p:nvSpPr>
                <p:spPr bwMode="auto">
                  <a:xfrm>
                    <a:off x="4153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87" name="Line 828"/>
                  <p:cNvSpPr>
                    <a:spLocks noChangeShapeType="1"/>
                  </p:cNvSpPr>
                  <p:nvPr/>
                </p:nvSpPr>
                <p:spPr bwMode="auto">
                  <a:xfrm>
                    <a:off x="4170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88" name="Line 829"/>
                  <p:cNvSpPr>
                    <a:spLocks noChangeShapeType="1"/>
                  </p:cNvSpPr>
                  <p:nvPr/>
                </p:nvSpPr>
                <p:spPr bwMode="auto">
                  <a:xfrm>
                    <a:off x="4186" y="2256"/>
                    <a:ext cx="0" cy="35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89" name="Line 830"/>
                  <p:cNvSpPr>
                    <a:spLocks noChangeShapeType="1"/>
                  </p:cNvSpPr>
                  <p:nvPr/>
                </p:nvSpPr>
                <p:spPr bwMode="auto">
                  <a:xfrm>
                    <a:off x="4203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90" name="Line 831"/>
                  <p:cNvSpPr>
                    <a:spLocks noChangeShapeType="1"/>
                  </p:cNvSpPr>
                  <p:nvPr/>
                </p:nvSpPr>
                <p:spPr bwMode="auto">
                  <a:xfrm>
                    <a:off x="4219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91" name="Line 832"/>
                  <p:cNvSpPr>
                    <a:spLocks noChangeShapeType="1"/>
                  </p:cNvSpPr>
                  <p:nvPr/>
                </p:nvSpPr>
                <p:spPr bwMode="auto">
                  <a:xfrm>
                    <a:off x="4235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92" name="Line 833"/>
                  <p:cNvSpPr>
                    <a:spLocks noChangeShapeType="1"/>
                  </p:cNvSpPr>
                  <p:nvPr/>
                </p:nvSpPr>
                <p:spPr bwMode="auto">
                  <a:xfrm>
                    <a:off x="4252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93" name="Line 834"/>
                  <p:cNvSpPr>
                    <a:spLocks noChangeShapeType="1"/>
                  </p:cNvSpPr>
                  <p:nvPr/>
                </p:nvSpPr>
                <p:spPr bwMode="auto">
                  <a:xfrm>
                    <a:off x="4268" y="2256"/>
                    <a:ext cx="0" cy="39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94" name="Line 835"/>
                  <p:cNvSpPr>
                    <a:spLocks noChangeShapeType="1"/>
                  </p:cNvSpPr>
                  <p:nvPr/>
                </p:nvSpPr>
                <p:spPr bwMode="auto">
                  <a:xfrm>
                    <a:off x="4285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95" name="Line 836"/>
                  <p:cNvSpPr>
                    <a:spLocks noChangeShapeType="1"/>
                  </p:cNvSpPr>
                  <p:nvPr/>
                </p:nvSpPr>
                <p:spPr bwMode="auto">
                  <a:xfrm>
                    <a:off x="4301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96" name="Line 837"/>
                  <p:cNvSpPr>
                    <a:spLocks noChangeShapeType="1"/>
                  </p:cNvSpPr>
                  <p:nvPr/>
                </p:nvSpPr>
                <p:spPr bwMode="auto">
                  <a:xfrm>
                    <a:off x="4317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97" name="Line 838"/>
                  <p:cNvSpPr>
                    <a:spLocks noChangeShapeType="1"/>
                  </p:cNvSpPr>
                  <p:nvPr/>
                </p:nvSpPr>
                <p:spPr bwMode="auto">
                  <a:xfrm>
                    <a:off x="4334" y="2256"/>
                    <a:ext cx="0" cy="35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98" name="Line 839"/>
                  <p:cNvSpPr>
                    <a:spLocks noChangeShapeType="1"/>
                  </p:cNvSpPr>
                  <p:nvPr/>
                </p:nvSpPr>
                <p:spPr bwMode="auto">
                  <a:xfrm>
                    <a:off x="4350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99" name="Line 840"/>
                  <p:cNvSpPr>
                    <a:spLocks noChangeShapeType="1"/>
                  </p:cNvSpPr>
                  <p:nvPr/>
                </p:nvSpPr>
                <p:spPr bwMode="auto">
                  <a:xfrm>
                    <a:off x="4367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00" name="Line 841"/>
                  <p:cNvSpPr>
                    <a:spLocks noChangeShapeType="1"/>
                  </p:cNvSpPr>
                  <p:nvPr/>
                </p:nvSpPr>
                <p:spPr bwMode="auto">
                  <a:xfrm>
                    <a:off x="4383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01" name="Line 842"/>
                  <p:cNvSpPr>
                    <a:spLocks noChangeShapeType="1"/>
                  </p:cNvSpPr>
                  <p:nvPr/>
                </p:nvSpPr>
                <p:spPr bwMode="auto">
                  <a:xfrm>
                    <a:off x="4400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02" name="Line 843"/>
                  <p:cNvSpPr>
                    <a:spLocks noChangeShapeType="1"/>
                  </p:cNvSpPr>
                  <p:nvPr/>
                </p:nvSpPr>
                <p:spPr bwMode="auto">
                  <a:xfrm>
                    <a:off x="4416" y="2256"/>
                    <a:ext cx="0" cy="48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03" name="Line 844"/>
                  <p:cNvSpPr>
                    <a:spLocks noChangeShapeType="1"/>
                  </p:cNvSpPr>
                  <p:nvPr/>
                </p:nvSpPr>
                <p:spPr bwMode="auto">
                  <a:xfrm>
                    <a:off x="4432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04" name="Line 845"/>
                  <p:cNvSpPr>
                    <a:spLocks noChangeShapeType="1"/>
                  </p:cNvSpPr>
                  <p:nvPr/>
                </p:nvSpPr>
                <p:spPr bwMode="auto">
                  <a:xfrm>
                    <a:off x="4449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05" name="Line 846"/>
                  <p:cNvSpPr>
                    <a:spLocks noChangeShapeType="1"/>
                  </p:cNvSpPr>
                  <p:nvPr/>
                </p:nvSpPr>
                <p:spPr bwMode="auto">
                  <a:xfrm>
                    <a:off x="4465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06" name="Line 847"/>
                  <p:cNvSpPr>
                    <a:spLocks noChangeShapeType="1"/>
                  </p:cNvSpPr>
                  <p:nvPr/>
                </p:nvSpPr>
                <p:spPr bwMode="auto">
                  <a:xfrm>
                    <a:off x="4482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07" name="Line 848"/>
                  <p:cNvSpPr>
                    <a:spLocks noChangeShapeType="1"/>
                  </p:cNvSpPr>
                  <p:nvPr/>
                </p:nvSpPr>
                <p:spPr bwMode="auto">
                  <a:xfrm>
                    <a:off x="4498" y="2256"/>
                    <a:ext cx="0" cy="35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08" name="Line 849"/>
                  <p:cNvSpPr>
                    <a:spLocks noChangeShapeType="1"/>
                  </p:cNvSpPr>
                  <p:nvPr/>
                </p:nvSpPr>
                <p:spPr bwMode="auto">
                  <a:xfrm>
                    <a:off x="4514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09" name="Line 850"/>
                  <p:cNvSpPr>
                    <a:spLocks noChangeShapeType="1"/>
                  </p:cNvSpPr>
                  <p:nvPr/>
                </p:nvSpPr>
                <p:spPr bwMode="auto">
                  <a:xfrm>
                    <a:off x="4531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10" name="Line 851"/>
                  <p:cNvSpPr>
                    <a:spLocks noChangeShapeType="1"/>
                  </p:cNvSpPr>
                  <p:nvPr/>
                </p:nvSpPr>
                <p:spPr bwMode="auto">
                  <a:xfrm>
                    <a:off x="4547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11" name="Line 852"/>
                  <p:cNvSpPr>
                    <a:spLocks noChangeShapeType="1"/>
                  </p:cNvSpPr>
                  <p:nvPr/>
                </p:nvSpPr>
                <p:spPr bwMode="auto">
                  <a:xfrm>
                    <a:off x="4564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12" name="Line 853"/>
                  <p:cNvSpPr>
                    <a:spLocks noChangeShapeType="1"/>
                  </p:cNvSpPr>
                  <p:nvPr/>
                </p:nvSpPr>
                <p:spPr bwMode="auto">
                  <a:xfrm>
                    <a:off x="4580" y="2256"/>
                    <a:ext cx="0" cy="48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13" name="Line 854"/>
                  <p:cNvSpPr>
                    <a:spLocks noChangeShapeType="1"/>
                  </p:cNvSpPr>
                  <p:nvPr/>
                </p:nvSpPr>
                <p:spPr bwMode="auto">
                  <a:xfrm>
                    <a:off x="4597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14" name="Line 855"/>
                  <p:cNvSpPr>
                    <a:spLocks noChangeShapeType="1"/>
                  </p:cNvSpPr>
                  <p:nvPr/>
                </p:nvSpPr>
                <p:spPr bwMode="auto">
                  <a:xfrm>
                    <a:off x="4613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15" name="Line 856"/>
                  <p:cNvSpPr>
                    <a:spLocks noChangeShapeType="1"/>
                  </p:cNvSpPr>
                  <p:nvPr/>
                </p:nvSpPr>
                <p:spPr bwMode="auto">
                  <a:xfrm>
                    <a:off x="4629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16" name="Line 857"/>
                  <p:cNvSpPr>
                    <a:spLocks noChangeShapeType="1"/>
                  </p:cNvSpPr>
                  <p:nvPr/>
                </p:nvSpPr>
                <p:spPr bwMode="auto">
                  <a:xfrm>
                    <a:off x="4646" y="2256"/>
                    <a:ext cx="0" cy="35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17" name="Line 858"/>
                  <p:cNvSpPr>
                    <a:spLocks noChangeShapeType="1"/>
                  </p:cNvSpPr>
                  <p:nvPr/>
                </p:nvSpPr>
                <p:spPr bwMode="auto">
                  <a:xfrm>
                    <a:off x="4662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18" name="Line 859"/>
                  <p:cNvSpPr>
                    <a:spLocks noChangeShapeType="1"/>
                  </p:cNvSpPr>
                  <p:nvPr/>
                </p:nvSpPr>
                <p:spPr bwMode="auto">
                  <a:xfrm>
                    <a:off x="4679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19" name="Line 860"/>
                  <p:cNvSpPr>
                    <a:spLocks noChangeShapeType="1"/>
                  </p:cNvSpPr>
                  <p:nvPr/>
                </p:nvSpPr>
                <p:spPr bwMode="auto">
                  <a:xfrm>
                    <a:off x="4695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20" name="Line 861"/>
                  <p:cNvSpPr>
                    <a:spLocks noChangeShapeType="1"/>
                  </p:cNvSpPr>
                  <p:nvPr/>
                </p:nvSpPr>
                <p:spPr bwMode="auto">
                  <a:xfrm>
                    <a:off x="4712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21" name="Line 862"/>
                  <p:cNvSpPr>
                    <a:spLocks noChangeShapeType="1"/>
                  </p:cNvSpPr>
                  <p:nvPr/>
                </p:nvSpPr>
                <p:spPr bwMode="auto">
                  <a:xfrm>
                    <a:off x="4728" y="2256"/>
                    <a:ext cx="0" cy="48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22" name="Line 863"/>
                  <p:cNvSpPr>
                    <a:spLocks noChangeShapeType="1"/>
                  </p:cNvSpPr>
                  <p:nvPr/>
                </p:nvSpPr>
                <p:spPr bwMode="auto">
                  <a:xfrm>
                    <a:off x="4744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23" name="Line 864"/>
                  <p:cNvSpPr>
                    <a:spLocks noChangeShapeType="1"/>
                  </p:cNvSpPr>
                  <p:nvPr/>
                </p:nvSpPr>
                <p:spPr bwMode="auto">
                  <a:xfrm>
                    <a:off x="4761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24" name="Line 865"/>
                  <p:cNvSpPr>
                    <a:spLocks noChangeShapeType="1"/>
                  </p:cNvSpPr>
                  <p:nvPr/>
                </p:nvSpPr>
                <p:spPr bwMode="auto">
                  <a:xfrm>
                    <a:off x="4777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25" name="Line 866"/>
                  <p:cNvSpPr>
                    <a:spLocks noChangeShapeType="1"/>
                  </p:cNvSpPr>
                  <p:nvPr/>
                </p:nvSpPr>
                <p:spPr bwMode="auto">
                  <a:xfrm>
                    <a:off x="4794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26" name="Line 867"/>
                  <p:cNvSpPr>
                    <a:spLocks noChangeShapeType="1"/>
                  </p:cNvSpPr>
                  <p:nvPr/>
                </p:nvSpPr>
                <p:spPr bwMode="auto">
                  <a:xfrm>
                    <a:off x="4810" y="2256"/>
                    <a:ext cx="0" cy="35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27" name="Line 868"/>
                  <p:cNvSpPr>
                    <a:spLocks noChangeShapeType="1"/>
                  </p:cNvSpPr>
                  <p:nvPr/>
                </p:nvSpPr>
                <p:spPr bwMode="auto">
                  <a:xfrm>
                    <a:off x="4826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28" name="Line 869"/>
                  <p:cNvSpPr>
                    <a:spLocks noChangeShapeType="1"/>
                  </p:cNvSpPr>
                  <p:nvPr/>
                </p:nvSpPr>
                <p:spPr bwMode="auto">
                  <a:xfrm>
                    <a:off x="4843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29" name="Line 870"/>
                  <p:cNvSpPr>
                    <a:spLocks noChangeShapeType="1"/>
                  </p:cNvSpPr>
                  <p:nvPr/>
                </p:nvSpPr>
                <p:spPr bwMode="auto">
                  <a:xfrm>
                    <a:off x="4859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30" name="Line 871"/>
                  <p:cNvSpPr>
                    <a:spLocks noChangeShapeType="1"/>
                  </p:cNvSpPr>
                  <p:nvPr/>
                </p:nvSpPr>
                <p:spPr bwMode="auto">
                  <a:xfrm>
                    <a:off x="4876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31" name="Line 872"/>
                  <p:cNvSpPr>
                    <a:spLocks noChangeShapeType="1"/>
                  </p:cNvSpPr>
                  <p:nvPr/>
                </p:nvSpPr>
                <p:spPr bwMode="auto">
                  <a:xfrm>
                    <a:off x="4892" y="2256"/>
                    <a:ext cx="0" cy="39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32" name="Line 873"/>
                  <p:cNvSpPr>
                    <a:spLocks noChangeShapeType="1"/>
                  </p:cNvSpPr>
                  <p:nvPr/>
                </p:nvSpPr>
                <p:spPr bwMode="auto">
                  <a:xfrm>
                    <a:off x="4909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33" name="Line 874"/>
                  <p:cNvSpPr>
                    <a:spLocks noChangeShapeType="1"/>
                  </p:cNvSpPr>
                  <p:nvPr/>
                </p:nvSpPr>
                <p:spPr bwMode="auto">
                  <a:xfrm>
                    <a:off x="4925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34" name="Line 875"/>
                  <p:cNvSpPr>
                    <a:spLocks noChangeShapeType="1"/>
                  </p:cNvSpPr>
                  <p:nvPr/>
                </p:nvSpPr>
                <p:spPr bwMode="auto">
                  <a:xfrm>
                    <a:off x="4941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35" name="Line 876"/>
                  <p:cNvSpPr>
                    <a:spLocks noChangeShapeType="1"/>
                  </p:cNvSpPr>
                  <p:nvPr/>
                </p:nvSpPr>
                <p:spPr bwMode="auto">
                  <a:xfrm>
                    <a:off x="4958" y="2256"/>
                    <a:ext cx="0" cy="35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36" name="Line 877"/>
                  <p:cNvSpPr>
                    <a:spLocks noChangeShapeType="1"/>
                  </p:cNvSpPr>
                  <p:nvPr/>
                </p:nvSpPr>
                <p:spPr bwMode="auto">
                  <a:xfrm>
                    <a:off x="4974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37" name="Line 878"/>
                  <p:cNvSpPr>
                    <a:spLocks noChangeShapeType="1"/>
                  </p:cNvSpPr>
                  <p:nvPr/>
                </p:nvSpPr>
                <p:spPr bwMode="auto">
                  <a:xfrm>
                    <a:off x="4991" y="2256"/>
                    <a:ext cx="1" cy="0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</p:grpSp>
          </p:grpSp>
          <p:grpSp>
            <p:nvGrpSpPr>
              <p:cNvPr id="23" name="Group 879"/>
              <p:cNvGrpSpPr/>
              <p:nvPr/>
            </p:nvGrpSpPr>
            <p:grpSpPr bwMode="auto">
              <a:xfrm>
                <a:off x="1137" y="2317"/>
                <a:ext cx="991" cy="172"/>
                <a:chOff x="1615" y="1286"/>
                <a:chExt cx="991" cy="172"/>
              </a:xfrm>
            </p:grpSpPr>
            <p:sp>
              <p:nvSpPr>
                <p:cNvPr id="24" name="Rectangle 880" descr="PE03255_"/>
                <p:cNvSpPr>
                  <a:spLocks noChangeArrowheads="1"/>
                </p:cNvSpPr>
                <p:nvPr/>
              </p:nvSpPr>
              <p:spPr bwMode="auto">
                <a:xfrm>
                  <a:off x="1615" y="1303"/>
                  <a:ext cx="991" cy="1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algn="ctr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algn="ctr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algn="ctr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algn="ctr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algn="ctr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algn="ctr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algn="ctr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algn="ctr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algn="ctr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l" defTabSz="914377" eaLnBrk="0" hangingPunct="0"/>
                  <a:r>
                    <a:rPr lang="en-US" altLang="zh-CN" sz="1333" dirty="0">
                      <a:solidFill>
                        <a:srgbClr val="000000"/>
                      </a:solidFill>
                      <a:latin typeface="+mn-lt"/>
                      <a:cs typeface="+mn-ea"/>
                      <a:sym typeface="+mn-lt"/>
                    </a:rPr>
                    <a:t>0     1      2     3      4      5</a:t>
                  </a:r>
                </a:p>
              </p:txBody>
            </p:sp>
            <p:grpSp>
              <p:nvGrpSpPr>
                <p:cNvPr id="25" name="Group 881"/>
                <p:cNvGrpSpPr/>
                <p:nvPr/>
              </p:nvGrpSpPr>
              <p:grpSpPr bwMode="auto">
                <a:xfrm>
                  <a:off x="1704" y="1286"/>
                  <a:ext cx="888" cy="48"/>
                  <a:chOff x="4104" y="2256"/>
                  <a:chExt cx="888" cy="48"/>
                </a:xfrm>
              </p:grpSpPr>
              <p:sp>
                <p:nvSpPr>
                  <p:cNvPr id="26" name="Line 882"/>
                  <p:cNvSpPr>
                    <a:spLocks noChangeShapeType="1"/>
                  </p:cNvSpPr>
                  <p:nvPr/>
                </p:nvSpPr>
                <p:spPr bwMode="auto">
                  <a:xfrm>
                    <a:off x="4104" y="2256"/>
                    <a:ext cx="0" cy="43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7" name="Line 883"/>
                  <p:cNvSpPr>
                    <a:spLocks noChangeShapeType="1"/>
                  </p:cNvSpPr>
                  <p:nvPr/>
                </p:nvSpPr>
                <p:spPr bwMode="auto">
                  <a:xfrm>
                    <a:off x="4120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8" name="Line 884"/>
                  <p:cNvSpPr>
                    <a:spLocks noChangeShapeType="1"/>
                  </p:cNvSpPr>
                  <p:nvPr/>
                </p:nvSpPr>
                <p:spPr bwMode="auto">
                  <a:xfrm>
                    <a:off x="4137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9" name="Line 885"/>
                  <p:cNvSpPr>
                    <a:spLocks noChangeShapeType="1"/>
                  </p:cNvSpPr>
                  <p:nvPr/>
                </p:nvSpPr>
                <p:spPr bwMode="auto">
                  <a:xfrm>
                    <a:off x="4153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0" name="Line 886"/>
                  <p:cNvSpPr>
                    <a:spLocks noChangeShapeType="1"/>
                  </p:cNvSpPr>
                  <p:nvPr/>
                </p:nvSpPr>
                <p:spPr bwMode="auto">
                  <a:xfrm>
                    <a:off x="4170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1" name="Line 887"/>
                  <p:cNvSpPr>
                    <a:spLocks noChangeShapeType="1"/>
                  </p:cNvSpPr>
                  <p:nvPr/>
                </p:nvSpPr>
                <p:spPr bwMode="auto">
                  <a:xfrm>
                    <a:off x="4186" y="2256"/>
                    <a:ext cx="0" cy="35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2" name="Line 888"/>
                  <p:cNvSpPr>
                    <a:spLocks noChangeShapeType="1"/>
                  </p:cNvSpPr>
                  <p:nvPr/>
                </p:nvSpPr>
                <p:spPr bwMode="auto">
                  <a:xfrm>
                    <a:off x="4203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3" name="Line 889"/>
                  <p:cNvSpPr>
                    <a:spLocks noChangeShapeType="1"/>
                  </p:cNvSpPr>
                  <p:nvPr/>
                </p:nvSpPr>
                <p:spPr bwMode="auto">
                  <a:xfrm>
                    <a:off x="4219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4" name="Line 890"/>
                  <p:cNvSpPr>
                    <a:spLocks noChangeShapeType="1"/>
                  </p:cNvSpPr>
                  <p:nvPr/>
                </p:nvSpPr>
                <p:spPr bwMode="auto">
                  <a:xfrm>
                    <a:off x="4235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5" name="Line 891"/>
                  <p:cNvSpPr>
                    <a:spLocks noChangeShapeType="1"/>
                  </p:cNvSpPr>
                  <p:nvPr/>
                </p:nvSpPr>
                <p:spPr bwMode="auto">
                  <a:xfrm>
                    <a:off x="4252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6" name="Line 892"/>
                  <p:cNvSpPr>
                    <a:spLocks noChangeShapeType="1"/>
                  </p:cNvSpPr>
                  <p:nvPr/>
                </p:nvSpPr>
                <p:spPr bwMode="auto">
                  <a:xfrm>
                    <a:off x="4268" y="2256"/>
                    <a:ext cx="0" cy="39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7" name="Line 893"/>
                  <p:cNvSpPr>
                    <a:spLocks noChangeShapeType="1"/>
                  </p:cNvSpPr>
                  <p:nvPr/>
                </p:nvSpPr>
                <p:spPr bwMode="auto">
                  <a:xfrm>
                    <a:off x="4285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8" name="Line 894"/>
                  <p:cNvSpPr>
                    <a:spLocks noChangeShapeType="1"/>
                  </p:cNvSpPr>
                  <p:nvPr/>
                </p:nvSpPr>
                <p:spPr bwMode="auto">
                  <a:xfrm>
                    <a:off x="4301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9" name="Line 895"/>
                  <p:cNvSpPr>
                    <a:spLocks noChangeShapeType="1"/>
                  </p:cNvSpPr>
                  <p:nvPr/>
                </p:nvSpPr>
                <p:spPr bwMode="auto">
                  <a:xfrm>
                    <a:off x="4317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40" name="Line 896"/>
                  <p:cNvSpPr>
                    <a:spLocks noChangeShapeType="1"/>
                  </p:cNvSpPr>
                  <p:nvPr/>
                </p:nvSpPr>
                <p:spPr bwMode="auto">
                  <a:xfrm>
                    <a:off x="4334" y="2256"/>
                    <a:ext cx="0" cy="35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41" name="Line 897"/>
                  <p:cNvSpPr>
                    <a:spLocks noChangeShapeType="1"/>
                  </p:cNvSpPr>
                  <p:nvPr/>
                </p:nvSpPr>
                <p:spPr bwMode="auto">
                  <a:xfrm>
                    <a:off x="4350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42" name="Line 898"/>
                  <p:cNvSpPr>
                    <a:spLocks noChangeShapeType="1"/>
                  </p:cNvSpPr>
                  <p:nvPr/>
                </p:nvSpPr>
                <p:spPr bwMode="auto">
                  <a:xfrm>
                    <a:off x="4367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43" name="Line 899"/>
                  <p:cNvSpPr>
                    <a:spLocks noChangeShapeType="1"/>
                  </p:cNvSpPr>
                  <p:nvPr/>
                </p:nvSpPr>
                <p:spPr bwMode="auto">
                  <a:xfrm>
                    <a:off x="4383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44" name="Line 900"/>
                  <p:cNvSpPr>
                    <a:spLocks noChangeShapeType="1"/>
                  </p:cNvSpPr>
                  <p:nvPr/>
                </p:nvSpPr>
                <p:spPr bwMode="auto">
                  <a:xfrm>
                    <a:off x="4400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45" name="Line 901"/>
                  <p:cNvSpPr>
                    <a:spLocks noChangeShapeType="1"/>
                  </p:cNvSpPr>
                  <p:nvPr/>
                </p:nvSpPr>
                <p:spPr bwMode="auto">
                  <a:xfrm>
                    <a:off x="4416" y="2256"/>
                    <a:ext cx="0" cy="48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46" name="Line 902"/>
                  <p:cNvSpPr>
                    <a:spLocks noChangeShapeType="1"/>
                  </p:cNvSpPr>
                  <p:nvPr/>
                </p:nvSpPr>
                <p:spPr bwMode="auto">
                  <a:xfrm>
                    <a:off x="4432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47" name="Line 903"/>
                  <p:cNvSpPr>
                    <a:spLocks noChangeShapeType="1"/>
                  </p:cNvSpPr>
                  <p:nvPr/>
                </p:nvSpPr>
                <p:spPr bwMode="auto">
                  <a:xfrm>
                    <a:off x="4449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48" name="Line 904"/>
                  <p:cNvSpPr>
                    <a:spLocks noChangeShapeType="1"/>
                  </p:cNvSpPr>
                  <p:nvPr/>
                </p:nvSpPr>
                <p:spPr bwMode="auto">
                  <a:xfrm>
                    <a:off x="4465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49" name="Line 905"/>
                  <p:cNvSpPr>
                    <a:spLocks noChangeShapeType="1"/>
                  </p:cNvSpPr>
                  <p:nvPr/>
                </p:nvSpPr>
                <p:spPr bwMode="auto">
                  <a:xfrm>
                    <a:off x="4482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50" name="Line 906"/>
                  <p:cNvSpPr>
                    <a:spLocks noChangeShapeType="1"/>
                  </p:cNvSpPr>
                  <p:nvPr/>
                </p:nvSpPr>
                <p:spPr bwMode="auto">
                  <a:xfrm>
                    <a:off x="4498" y="2256"/>
                    <a:ext cx="0" cy="35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51" name="Line 907"/>
                  <p:cNvSpPr>
                    <a:spLocks noChangeShapeType="1"/>
                  </p:cNvSpPr>
                  <p:nvPr/>
                </p:nvSpPr>
                <p:spPr bwMode="auto">
                  <a:xfrm>
                    <a:off x="4514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52" name="Line 908"/>
                  <p:cNvSpPr>
                    <a:spLocks noChangeShapeType="1"/>
                  </p:cNvSpPr>
                  <p:nvPr/>
                </p:nvSpPr>
                <p:spPr bwMode="auto">
                  <a:xfrm>
                    <a:off x="4531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53" name="Line 909"/>
                  <p:cNvSpPr>
                    <a:spLocks noChangeShapeType="1"/>
                  </p:cNvSpPr>
                  <p:nvPr/>
                </p:nvSpPr>
                <p:spPr bwMode="auto">
                  <a:xfrm>
                    <a:off x="4547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54" name="Line 910"/>
                  <p:cNvSpPr>
                    <a:spLocks noChangeShapeType="1"/>
                  </p:cNvSpPr>
                  <p:nvPr/>
                </p:nvSpPr>
                <p:spPr bwMode="auto">
                  <a:xfrm>
                    <a:off x="4564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55" name="Line 911"/>
                  <p:cNvSpPr>
                    <a:spLocks noChangeShapeType="1"/>
                  </p:cNvSpPr>
                  <p:nvPr/>
                </p:nvSpPr>
                <p:spPr bwMode="auto">
                  <a:xfrm>
                    <a:off x="4580" y="2256"/>
                    <a:ext cx="0" cy="48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56" name="Line 912"/>
                  <p:cNvSpPr>
                    <a:spLocks noChangeShapeType="1"/>
                  </p:cNvSpPr>
                  <p:nvPr/>
                </p:nvSpPr>
                <p:spPr bwMode="auto">
                  <a:xfrm>
                    <a:off x="4597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57" name="Line 913"/>
                  <p:cNvSpPr>
                    <a:spLocks noChangeShapeType="1"/>
                  </p:cNvSpPr>
                  <p:nvPr/>
                </p:nvSpPr>
                <p:spPr bwMode="auto">
                  <a:xfrm>
                    <a:off x="4613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58" name="Line 914"/>
                  <p:cNvSpPr>
                    <a:spLocks noChangeShapeType="1"/>
                  </p:cNvSpPr>
                  <p:nvPr/>
                </p:nvSpPr>
                <p:spPr bwMode="auto">
                  <a:xfrm>
                    <a:off x="4629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59" name="Line 915"/>
                  <p:cNvSpPr>
                    <a:spLocks noChangeShapeType="1"/>
                  </p:cNvSpPr>
                  <p:nvPr/>
                </p:nvSpPr>
                <p:spPr bwMode="auto">
                  <a:xfrm>
                    <a:off x="4646" y="2256"/>
                    <a:ext cx="0" cy="35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60" name="Line 916"/>
                  <p:cNvSpPr>
                    <a:spLocks noChangeShapeType="1"/>
                  </p:cNvSpPr>
                  <p:nvPr/>
                </p:nvSpPr>
                <p:spPr bwMode="auto">
                  <a:xfrm>
                    <a:off x="4662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61" name="Line 917"/>
                  <p:cNvSpPr>
                    <a:spLocks noChangeShapeType="1"/>
                  </p:cNvSpPr>
                  <p:nvPr/>
                </p:nvSpPr>
                <p:spPr bwMode="auto">
                  <a:xfrm>
                    <a:off x="4679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62" name="Line 918"/>
                  <p:cNvSpPr>
                    <a:spLocks noChangeShapeType="1"/>
                  </p:cNvSpPr>
                  <p:nvPr/>
                </p:nvSpPr>
                <p:spPr bwMode="auto">
                  <a:xfrm>
                    <a:off x="4695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63" name="Line 919"/>
                  <p:cNvSpPr>
                    <a:spLocks noChangeShapeType="1"/>
                  </p:cNvSpPr>
                  <p:nvPr/>
                </p:nvSpPr>
                <p:spPr bwMode="auto">
                  <a:xfrm>
                    <a:off x="4712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64" name="Line 920"/>
                  <p:cNvSpPr>
                    <a:spLocks noChangeShapeType="1"/>
                  </p:cNvSpPr>
                  <p:nvPr/>
                </p:nvSpPr>
                <p:spPr bwMode="auto">
                  <a:xfrm>
                    <a:off x="4728" y="2256"/>
                    <a:ext cx="0" cy="48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65" name="Line 921"/>
                  <p:cNvSpPr>
                    <a:spLocks noChangeShapeType="1"/>
                  </p:cNvSpPr>
                  <p:nvPr/>
                </p:nvSpPr>
                <p:spPr bwMode="auto">
                  <a:xfrm>
                    <a:off x="4744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66" name="Line 922"/>
                  <p:cNvSpPr>
                    <a:spLocks noChangeShapeType="1"/>
                  </p:cNvSpPr>
                  <p:nvPr/>
                </p:nvSpPr>
                <p:spPr bwMode="auto">
                  <a:xfrm>
                    <a:off x="4761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67" name="Line 923"/>
                  <p:cNvSpPr>
                    <a:spLocks noChangeShapeType="1"/>
                  </p:cNvSpPr>
                  <p:nvPr/>
                </p:nvSpPr>
                <p:spPr bwMode="auto">
                  <a:xfrm>
                    <a:off x="4777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68" name="Line 924"/>
                  <p:cNvSpPr>
                    <a:spLocks noChangeShapeType="1"/>
                  </p:cNvSpPr>
                  <p:nvPr/>
                </p:nvSpPr>
                <p:spPr bwMode="auto">
                  <a:xfrm>
                    <a:off x="4794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69" name="Line 925"/>
                  <p:cNvSpPr>
                    <a:spLocks noChangeShapeType="1"/>
                  </p:cNvSpPr>
                  <p:nvPr/>
                </p:nvSpPr>
                <p:spPr bwMode="auto">
                  <a:xfrm>
                    <a:off x="4810" y="2256"/>
                    <a:ext cx="0" cy="35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70" name="Line 926"/>
                  <p:cNvSpPr>
                    <a:spLocks noChangeShapeType="1"/>
                  </p:cNvSpPr>
                  <p:nvPr/>
                </p:nvSpPr>
                <p:spPr bwMode="auto">
                  <a:xfrm>
                    <a:off x="4826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71" name="Line 927"/>
                  <p:cNvSpPr>
                    <a:spLocks noChangeShapeType="1"/>
                  </p:cNvSpPr>
                  <p:nvPr/>
                </p:nvSpPr>
                <p:spPr bwMode="auto">
                  <a:xfrm>
                    <a:off x="4843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72" name="Line 928"/>
                  <p:cNvSpPr>
                    <a:spLocks noChangeShapeType="1"/>
                  </p:cNvSpPr>
                  <p:nvPr/>
                </p:nvSpPr>
                <p:spPr bwMode="auto">
                  <a:xfrm>
                    <a:off x="4859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73" name="Line 929"/>
                  <p:cNvSpPr>
                    <a:spLocks noChangeShapeType="1"/>
                  </p:cNvSpPr>
                  <p:nvPr/>
                </p:nvSpPr>
                <p:spPr bwMode="auto">
                  <a:xfrm>
                    <a:off x="4876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74" name="Line 930"/>
                  <p:cNvSpPr>
                    <a:spLocks noChangeShapeType="1"/>
                  </p:cNvSpPr>
                  <p:nvPr/>
                </p:nvSpPr>
                <p:spPr bwMode="auto">
                  <a:xfrm>
                    <a:off x="4892" y="2256"/>
                    <a:ext cx="0" cy="39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75" name="Line 931"/>
                  <p:cNvSpPr>
                    <a:spLocks noChangeShapeType="1"/>
                  </p:cNvSpPr>
                  <p:nvPr/>
                </p:nvSpPr>
                <p:spPr bwMode="auto">
                  <a:xfrm>
                    <a:off x="4909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76" name="Line 932"/>
                  <p:cNvSpPr>
                    <a:spLocks noChangeShapeType="1"/>
                  </p:cNvSpPr>
                  <p:nvPr/>
                </p:nvSpPr>
                <p:spPr bwMode="auto">
                  <a:xfrm>
                    <a:off x="4925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77" name="Line 933"/>
                  <p:cNvSpPr>
                    <a:spLocks noChangeShapeType="1"/>
                  </p:cNvSpPr>
                  <p:nvPr/>
                </p:nvSpPr>
                <p:spPr bwMode="auto">
                  <a:xfrm>
                    <a:off x="4941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78" name="Line 934"/>
                  <p:cNvSpPr>
                    <a:spLocks noChangeShapeType="1"/>
                  </p:cNvSpPr>
                  <p:nvPr/>
                </p:nvSpPr>
                <p:spPr bwMode="auto">
                  <a:xfrm>
                    <a:off x="4958" y="2256"/>
                    <a:ext cx="0" cy="35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79" name="Line 935"/>
                  <p:cNvSpPr>
                    <a:spLocks noChangeShapeType="1"/>
                  </p:cNvSpPr>
                  <p:nvPr/>
                </p:nvSpPr>
                <p:spPr bwMode="auto">
                  <a:xfrm>
                    <a:off x="4974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80" name="Line 936"/>
                  <p:cNvSpPr>
                    <a:spLocks noChangeShapeType="1"/>
                  </p:cNvSpPr>
                  <p:nvPr/>
                </p:nvSpPr>
                <p:spPr bwMode="auto">
                  <a:xfrm>
                    <a:off x="4991" y="2256"/>
                    <a:ext cx="1" cy="0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</p:grpSp>
          </p:grpSp>
        </p:grpSp>
      </p:grpSp>
      <p:grpSp>
        <p:nvGrpSpPr>
          <p:cNvPr id="4" name="组合 3"/>
          <p:cNvGrpSpPr/>
          <p:nvPr/>
        </p:nvGrpSpPr>
        <p:grpSpPr>
          <a:xfrm>
            <a:off x="9037522" y="3513974"/>
            <a:ext cx="360197" cy="2760191"/>
            <a:chOff x="6254334" y="2079268"/>
            <a:chExt cx="307025" cy="2134994"/>
          </a:xfrm>
        </p:grpSpPr>
        <p:cxnSp>
          <p:nvCxnSpPr>
            <p:cNvPr id="237" name="直接连接符 236"/>
            <p:cNvCxnSpPr/>
            <p:nvPr/>
          </p:nvCxnSpPr>
          <p:spPr>
            <a:xfrm>
              <a:off x="6293135" y="2079268"/>
              <a:ext cx="0" cy="173392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9" name="文本框 238"/>
            <p:cNvSpPr txBox="1"/>
            <p:nvPr/>
          </p:nvSpPr>
          <p:spPr>
            <a:xfrm>
              <a:off x="6254334" y="3888958"/>
              <a:ext cx="307025" cy="3253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/>
              <a:r>
                <a:rPr lang="en-US" altLang="zh-CN" sz="2133" dirty="0">
                  <a:solidFill>
                    <a:srgbClr val="268868">
                      <a:lumMod val="50000"/>
                    </a:srgbClr>
                  </a:solidFill>
                  <a:cs typeface="+mn-ea"/>
                  <a:sym typeface="+mn-lt"/>
                </a:rPr>
                <a:t>O</a:t>
              </a:r>
            </a:p>
          </p:txBody>
        </p:sp>
      </p:grpSp>
      <p:grpSp>
        <p:nvGrpSpPr>
          <p:cNvPr id="242" name="组合 241"/>
          <p:cNvGrpSpPr/>
          <p:nvPr/>
        </p:nvGrpSpPr>
        <p:grpSpPr>
          <a:xfrm>
            <a:off x="9102335" y="5580097"/>
            <a:ext cx="182880" cy="182880"/>
            <a:chOff x="6897189" y="3059113"/>
            <a:chExt cx="137160" cy="137160"/>
          </a:xfrm>
        </p:grpSpPr>
        <p:cxnSp>
          <p:nvCxnSpPr>
            <p:cNvPr id="243" name="直接连接符 242"/>
            <p:cNvCxnSpPr/>
            <p:nvPr/>
          </p:nvCxnSpPr>
          <p:spPr>
            <a:xfrm>
              <a:off x="6897189" y="3066932"/>
              <a:ext cx="13716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直接连接符 243"/>
            <p:cNvCxnSpPr/>
            <p:nvPr/>
          </p:nvCxnSpPr>
          <p:spPr>
            <a:xfrm rot="16200000">
              <a:off x="6965769" y="3127693"/>
              <a:ext cx="13716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0" name="文本框 239">
            <a:extLst>
              <a:ext uri="{FF2B5EF4-FFF2-40B4-BE49-F238E27FC236}">
                <a16:creationId xmlns:a16="http://schemas.microsoft.com/office/drawing/2014/main" id="{46BD8FAF-C841-4EC0-948D-70A48D89F914}"/>
              </a:ext>
            </a:extLst>
          </p:cNvPr>
          <p:cNvSpPr txBox="1"/>
          <p:nvPr/>
        </p:nvSpPr>
        <p:spPr>
          <a:xfrm>
            <a:off x="1401966" y="469982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F07F09"/>
                </a:solidFill>
                <a:cs typeface="+mn-ea"/>
                <a:sym typeface="+mn-lt"/>
              </a:rPr>
              <a:t>课堂测试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39395" y="1392851"/>
            <a:ext cx="10513211" cy="1140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lnSpc>
                <a:spcPct val="150000"/>
              </a:lnSpc>
            </a:pPr>
            <a:r>
              <a:rPr lang="zh-CN" altLang="en-US" sz="2400" b="1" dirty="0">
                <a:cs typeface="+mn-ea"/>
                <a:sym typeface="+mn-lt"/>
              </a:rPr>
              <a:t>概念：过三角形的一个顶点做它对边的垂线，顶点和垂足 所连接的线段，叫做三角形这边的高，简称三角形的高。</a:t>
            </a:r>
          </a:p>
        </p:txBody>
      </p:sp>
      <p:grpSp>
        <p:nvGrpSpPr>
          <p:cNvPr id="17" name="组合 16"/>
          <p:cNvGrpSpPr/>
          <p:nvPr/>
        </p:nvGrpSpPr>
        <p:grpSpPr>
          <a:xfrm>
            <a:off x="6096000" y="2638428"/>
            <a:ext cx="5559241" cy="3105187"/>
            <a:chOff x="2079625" y="4238626"/>
            <a:chExt cx="4169431" cy="2328890"/>
          </a:xfrm>
        </p:grpSpPr>
        <p:sp>
          <p:nvSpPr>
            <p:cNvPr id="18" name="Freeform 941" descr="底色1"/>
            <p:cNvSpPr>
              <a:spLocks noChangeArrowheads="1"/>
            </p:cNvSpPr>
            <p:nvPr/>
          </p:nvSpPr>
          <p:spPr bwMode="auto">
            <a:xfrm>
              <a:off x="2460625" y="4681538"/>
              <a:ext cx="3352800" cy="1676400"/>
            </a:xfrm>
            <a:custGeom>
              <a:avLst/>
              <a:gdLst>
                <a:gd name="T0" fmla="*/ 0 w 2112"/>
                <a:gd name="T1" fmla="*/ 1056 h 1056"/>
                <a:gd name="T2" fmla="*/ 2112 w 2112"/>
                <a:gd name="T3" fmla="*/ 1056 h 1056"/>
                <a:gd name="T4" fmla="*/ 1344 w 2112"/>
                <a:gd name="T5" fmla="*/ 0 h 1056"/>
                <a:gd name="T6" fmla="*/ 0 w 2112"/>
                <a:gd name="T7" fmla="*/ 1056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12" h="1056">
                  <a:moveTo>
                    <a:pt x="0" y="1056"/>
                  </a:moveTo>
                  <a:lnTo>
                    <a:pt x="2112" y="1056"/>
                  </a:lnTo>
                  <a:lnTo>
                    <a:pt x="1344" y="0"/>
                  </a:lnTo>
                  <a:lnTo>
                    <a:pt x="0" y="1056"/>
                  </a:lnTo>
                  <a:close/>
                </a:path>
              </a:pathLst>
            </a:custGeom>
            <a:noFill/>
            <a:ln w="38100">
              <a:solidFill>
                <a:srgbClr val="00006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377"/>
              <a:endParaRPr lang="zh-CN" altLang="en-US" sz="3200">
                <a:solidFill>
                  <a:prstClr val="black"/>
                </a:solidFill>
                <a:latin typeface="+mn-lt"/>
                <a:cs typeface="+mn-ea"/>
                <a:sym typeface="+mn-lt"/>
              </a:endParaRPr>
            </a:p>
          </p:txBody>
        </p:sp>
        <p:sp>
          <p:nvSpPr>
            <p:cNvPr id="19" name="Rectangle 942" descr="底色1"/>
            <p:cNvSpPr>
              <a:spLocks noChangeArrowheads="1"/>
            </p:cNvSpPr>
            <p:nvPr/>
          </p:nvSpPr>
          <p:spPr bwMode="auto">
            <a:xfrm>
              <a:off x="2079625" y="6067426"/>
              <a:ext cx="441325" cy="500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377" eaLnBrk="0" hangingPunct="0"/>
              <a:r>
                <a:rPr lang="en-US" altLang="zh-CN" sz="3733" i="1">
                  <a:solidFill>
                    <a:srgbClr val="000066"/>
                  </a:solidFill>
                  <a:latin typeface="+mn-lt"/>
                  <a:cs typeface="+mn-ea"/>
                  <a:sym typeface="+mn-lt"/>
                </a:rPr>
                <a:t>B</a:t>
              </a:r>
            </a:p>
          </p:txBody>
        </p:sp>
        <p:sp>
          <p:nvSpPr>
            <p:cNvPr id="20" name="Rectangle 943" descr="底色1"/>
            <p:cNvSpPr>
              <a:spLocks noChangeArrowheads="1"/>
            </p:cNvSpPr>
            <p:nvPr/>
          </p:nvSpPr>
          <p:spPr bwMode="auto">
            <a:xfrm>
              <a:off x="4387194" y="4238626"/>
              <a:ext cx="398186" cy="500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377" eaLnBrk="0" hangingPunct="0"/>
              <a:r>
                <a:rPr lang="en-US" altLang="zh-CN" sz="3733" i="1" dirty="0">
                  <a:solidFill>
                    <a:srgbClr val="000066"/>
                  </a:solidFill>
                  <a:latin typeface="+mn-lt"/>
                  <a:cs typeface="+mn-ea"/>
                  <a:sym typeface="+mn-lt"/>
                </a:rPr>
                <a:t>A</a:t>
              </a:r>
            </a:p>
          </p:txBody>
        </p:sp>
        <p:sp>
          <p:nvSpPr>
            <p:cNvPr id="21" name="Rectangle 944" descr="底色1"/>
            <p:cNvSpPr>
              <a:spLocks noChangeArrowheads="1"/>
            </p:cNvSpPr>
            <p:nvPr/>
          </p:nvSpPr>
          <p:spPr bwMode="auto">
            <a:xfrm>
              <a:off x="5850870" y="6067426"/>
              <a:ext cx="398186" cy="500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ctr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377" eaLnBrk="0" hangingPunct="0"/>
              <a:r>
                <a:rPr lang="en-US" altLang="zh-CN" sz="3733" i="1">
                  <a:solidFill>
                    <a:srgbClr val="000066"/>
                  </a:solidFill>
                  <a:latin typeface="+mn-lt"/>
                  <a:cs typeface="+mn-ea"/>
                  <a:sym typeface="+mn-lt"/>
                </a:rPr>
                <a:t>C</a:t>
              </a: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9402663" y="3234052"/>
            <a:ext cx="360197" cy="2760191"/>
            <a:chOff x="6254334" y="2079268"/>
            <a:chExt cx="307025" cy="2134994"/>
          </a:xfrm>
        </p:grpSpPr>
        <p:cxnSp>
          <p:nvCxnSpPr>
            <p:cNvPr id="23" name="直接连接符 22"/>
            <p:cNvCxnSpPr/>
            <p:nvPr/>
          </p:nvCxnSpPr>
          <p:spPr>
            <a:xfrm>
              <a:off x="6293135" y="2079268"/>
              <a:ext cx="0" cy="173392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文本框 23"/>
            <p:cNvSpPr txBox="1"/>
            <p:nvPr/>
          </p:nvSpPr>
          <p:spPr>
            <a:xfrm>
              <a:off x="6254334" y="3888958"/>
              <a:ext cx="307025" cy="3253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/>
              <a:r>
                <a:rPr lang="en-US" altLang="zh-CN" sz="2133" dirty="0">
                  <a:solidFill>
                    <a:srgbClr val="268868">
                      <a:lumMod val="50000"/>
                    </a:srgbClr>
                  </a:solidFill>
                  <a:cs typeface="+mn-ea"/>
                  <a:sym typeface="+mn-lt"/>
                </a:rPr>
                <a:t>O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9469352" y="5292845"/>
            <a:ext cx="182880" cy="182880"/>
            <a:chOff x="6897189" y="3059113"/>
            <a:chExt cx="137160" cy="137160"/>
          </a:xfrm>
        </p:grpSpPr>
        <p:cxnSp>
          <p:nvCxnSpPr>
            <p:cNvPr id="26" name="直接连接符 25"/>
            <p:cNvCxnSpPr/>
            <p:nvPr/>
          </p:nvCxnSpPr>
          <p:spPr>
            <a:xfrm>
              <a:off x="6897189" y="3066932"/>
              <a:ext cx="13716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 rot="16200000">
              <a:off x="6965769" y="3127693"/>
              <a:ext cx="13716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 Box 28"/>
          <p:cNvSpPr txBox="1">
            <a:spLocks noChangeArrowheads="1"/>
          </p:cNvSpPr>
          <p:nvPr/>
        </p:nvSpPr>
        <p:spPr bwMode="auto">
          <a:xfrm>
            <a:off x="901829" y="2923930"/>
            <a:ext cx="652991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defTabSz="914377"/>
            <a:r>
              <a:rPr lang="zh-CN" altLang="en-US" sz="2800" dirty="0">
                <a:latin typeface="+mn-lt"/>
                <a:cs typeface="+mn-ea"/>
                <a:sym typeface="+mn-lt"/>
              </a:rPr>
              <a:t>三角形高的理解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996069" y="3688256"/>
            <a:ext cx="71564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>
              <a:spcBef>
                <a:spcPct val="50000"/>
              </a:spcBef>
            </a:pPr>
            <a:r>
              <a:rPr lang="zh-CN" altLang="zh-CN" sz="2400" b="1" dirty="0">
                <a:latin typeface="+mn-lt"/>
                <a:ea typeface="+mn-ea"/>
                <a:cs typeface="+mn-ea"/>
                <a:sym typeface="+mn-lt"/>
              </a:rPr>
              <a:t>∵A</a:t>
            </a: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O</a:t>
            </a:r>
            <a:r>
              <a:rPr lang="zh-CN" altLang="zh-CN" sz="2400" b="1" dirty="0">
                <a:latin typeface="+mn-lt"/>
                <a:ea typeface="+mn-ea"/>
                <a:cs typeface="+mn-ea"/>
                <a:sym typeface="+mn-lt"/>
              </a:rPr>
              <a:t>是△ABC的高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996070" y="4259156"/>
            <a:ext cx="4546437" cy="1222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>
              <a:lnSpc>
                <a:spcPct val="150000"/>
              </a:lnSpc>
            </a:pPr>
            <a:r>
              <a:rPr lang="zh-CN" altLang="zh-CN" sz="2400" b="1" dirty="0">
                <a:latin typeface="+mn-lt"/>
                <a:ea typeface="+mn-ea"/>
                <a:cs typeface="+mn-ea"/>
                <a:sym typeface="+mn-lt"/>
              </a:rPr>
              <a:t>∴A</a:t>
            </a: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O</a:t>
            </a:r>
            <a:r>
              <a:rPr lang="zh-CN" altLang="zh-CN" sz="2400" b="1" dirty="0">
                <a:latin typeface="+mn-lt"/>
                <a:ea typeface="+mn-ea"/>
                <a:cs typeface="+mn-ea"/>
                <a:sym typeface="+mn-lt"/>
              </a:rPr>
              <a:t>⊥BC，</a:t>
            </a:r>
          </a:p>
          <a:p>
            <a:pPr defTabSz="914377">
              <a:lnSpc>
                <a:spcPct val="150000"/>
              </a:lnSpc>
            </a:pPr>
            <a:r>
              <a:rPr lang="zh-CN" altLang="zh-CN" sz="2400" b="1" dirty="0">
                <a:latin typeface="+mn-lt"/>
                <a:ea typeface="+mn-ea"/>
                <a:cs typeface="+mn-ea"/>
                <a:sym typeface="+mn-lt"/>
              </a:rPr>
              <a:t>∠A</a:t>
            </a: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O</a:t>
            </a:r>
            <a:r>
              <a:rPr lang="zh-CN" altLang="zh-CN" sz="2400" b="1" dirty="0">
                <a:latin typeface="+mn-lt"/>
                <a:ea typeface="+mn-ea"/>
                <a:cs typeface="+mn-ea"/>
                <a:sym typeface="+mn-lt"/>
              </a:rPr>
              <a:t>C=∠A</a:t>
            </a: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O</a:t>
            </a:r>
            <a:r>
              <a:rPr lang="zh-CN" altLang="zh-CN" sz="2400" b="1" dirty="0">
                <a:latin typeface="+mn-lt"/>
                <a:ea typeface="+mn-ea"/>
                <a:cs typeface="+mn-ea"/>
                <a:sym typeface="+mn-lt"/>
              </a:rPr>
              <a:t>B=90</a:t>
            </a:r>
            <a:r>
              <a:rPr lang="zh-CN" altLang="zh-CN" sz="2800" b="1" dirty="0">
                <a:latin typeface="+mn-lt"/>
                <a:ea typeface="+mn-ea"/>
                <a:cs typeface="+mn-ea"/>
                <a:sym typeface="+mn-lt"/>
              </a:rPr>
              <a:t>°(高的定义)</a:t>
            </a: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FC7D12F9-8D65-41BB-BDE4-241E93160A82}"/>
              </a:ext>
            </a:extLst>
          </p:cNvPr>
          <p:cNvSpPr txBox="1"/>
          <p:nvPr/>
        </p:nvSpPr>
        <p:spPr>
          <a:xfrm>
            <a:off x="1401966" y="469982"/>
            <a:ext cx="6072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F07F09"/>
                </a:solidFill>
                <a:cs typeface="+mn-ea"/>
                <a:sym typeface="+mn-lt"/>
              </a:rPr>
              <a:t>三角形的高的概念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8" grpId="0"/>
      <p:bldP spid="29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 descr="底色1"/>
          <p:cNvSpPr>
            <a:spLocks noChangeArrowheads="1"/>
          </p:cNvSpPr>
          <p:nvPr/>
        </p:nvSpPr>
        <p:spPr bwMode="auto">
          <a:xfrm>
            <a:off x="909265" y="1474240"/>
            <a:ext cx="110886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defTabSz="914377" eaLnBrk="0" hangingPunct="0"/>
            <a:r>
              <a:rPr lang="zh-CN" altLang="en-US" dirty="0">
                <a:latin typeface="+mn-lt"/>
                <a:cs typeface="+mn-ea"/>
                <a:sym typeface="+mn-lt"/>
              </a:rPr>
              <a:t>问题</a:t>
            </a:r>
            <a:r>
              <a:rPr lang="en-US" altLang="zh-CN" dirty="0">
                <a:latin typeface="+mn-lt"/>
                <a:cs typeface="+mn-ea"/>
                <a:sym typeface="+mn-lt"/>
              </a:rPr>
              <a:t>1</a:t>
            </a:r>
            <a:r>
              <a:rPr lang="zh-CN" altLang="en-US" dirty="0">
                <a:latin typeface="+mn-lt"/>
                <a:cs typeface="+mn-ea"/>
                <a:sym typeface="+mn-lt"/>
              </a:rPr>
              <a:t>：画锐角三角形三边的高</a:t>
            </a:r>
            <a:r>
              <a:rPr lang="en-US" altLang="zh-CN" dirty="0">
                <a:latin typeface="+mn-lt"/>
                <a:cs typeface="+mn-ea"/>
                <a:sym typeface="+mn-lt"/>
              </a:rPr>
              <a:t>?</a:t>
            </a:r>
          </a:p>
        </p:txBody>
      </p:sp>
      <p:sp>
        <p:nvSpPr>
          <p:cNvPr id="32" name="Freeform 4" descr="底色1"/>
          <p:cNvSpPr/>
          <p:nvPr/>
        </p:nvSpPr>
        <p:spPr bwMode="auto">
          <a:xfrm>
            <a:off x="1383302" y="3250158"/>
            <a:ext cx="3251200" cy="2133600"/>
          </a:xfrm>
          <a:custGeom>
            <a:avLst/>
            <a:gdLst>
              <a:gd name="T0" fmla="*/ 0 w 1536"/>
              <a:gd name="T1" fmla="*/ 1008 h 1008"/>
              <a:gd name="T2" fmla="*/ 1536 w 1536"/>
              <a:gd name="T3" fmla="*/ 1008 h 1008"/>
              <a:gd name="T4" fmla="*/ 1056 w 1536"/>
              <a:gd name="T5" fmla="*/ 0 h 1008"/>
              <a:gd name="T6" fmla="*/ 0 w 1536"/>
              <a:gd name="T7" fmla="*/ 1008 h 1008"/>
              <a:gd name="T8" fmla="*/ 0 w 1536"/>
              <a:gd name="T9" fmla="*/ 0 h 1008"/>
              <a:gd name="T10" fmla="*/ 1536 w 1536"/>
              <a:gd name="T11" fmla="*/ 1008 h 10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1536" h="1008">
                <a:moveTo>
                  <a:pt x="0" y="1008"/>
                </a:moveTo>
                <a:lnTo>
                  <a:pt x="1536" y="1008"/>
                </a:lnTo>
                <a:lnTo>
                  <a:pt x="1056" y="0"/>
                </a:lnTo>
                <a:lnTo>
                  <a:pt x="0" y="1008"/>
                </a:lnTo>
                <a:close/>
              </a:path>
            </a:pathLst>
          </a:custGeom>
          <a:noFill/>
          <a:ln w="38100" cmpd="sng">
            <a:solidFill>
              <a:srgbClr val="FF66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33" name="Group 9"/>
          <p:cNvGrpSpPr/>
          <p:nvPr/>
        </p:nvGrpSpPr>
        <p:grpSpPr bwMode="auto">
          <a:xfrm>
            <a:off x="1434103" y="3966986"/>
            <a:ext cx="2569633" cy="1509184"/>
            <a:chOff x="27" y="-100"/>
            <a:chExt cx="1214" cy="713"/>
          </a:xfrm>
        </p:grpSpPr>
        <p:sp>
          <p:nvSpPr>
            <p:cNvPr id="34" name="Line 10"/>
            <p:cNvSpPr>
              <a:spLocks noChangeShapeType="1"/>
            </p:cNvSpPr>
            <p:nvPr/>
          </p:nvSpPr>
          <p:spPr bwMode="auto">
            <a:xfrm rot="206294" flipV="1">
              <a:off x="27" y="-91"/>
              <a:ext cx="1212" cy="704"/>
            </a:xfrm>
            <a:prstGeom prst="line">
              <a:avLst/>
            </a:prstGeom>
            <a:noFill/>
            <a:ln w="38100" cmpd="sng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5" name="Freeform 11" descr="底色1"/>
            <p:cNvSpPr/>
            <p:nvPr/>
          </p:nvSpPr>
          <p:spPr bwMode="auto">
            <a:xfrm rot="20208999">
              <a:off x="1145" y="-100"/>
              <a:ext cx="96" cy="96"/>
            </a:xfrm>
            <a:custGeom>
              <a:avLst/>
              <a:gdLst>
                <a:gd name="T0" fmla="*/ 96 w 96"/>
                <a:gd name="T1" fmla="*/ 0 h 96"/>
                <a:gd name="T2" fmla="*/ 0 w 96"/>
                <a:gd name="T3" fmla="*/ 0 h 96"/>
                <a:gd name="T4" fmla="*/ 0 w 96"/>
                <a:gd name="T5" fmla="*/ 96 h 96"/>
                <a:gd name="T6" fmla="*/ 0 w 96"/>
                <a:gd name="T7" fmla="*/ 0 h 96"/>
                <a:gd name="T8" fmla="*/ 96 w 96"/>
                <a:gd name="T9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T6" t="T7" r="T8" b="T9"/>
              <a:pathLst>
                <a:path w="96" h="96">
                  <a:moveTo>
                    <a:pt x="96" y="0"/>
                  </a:moveTo>
                  <a:lnTo>
                    <a:pt x="0" y="0"/>
                  </a:lnTo>
                  <a:lnTo>
                    <a:pt x="0" y="96"/>
                  </a:lnTo>
                </a:path>
              </a:pathLst>
            </a:custGeom>
            <a:noFill/>
            <a:ln w="38100" cmpd="sng">
              <a:solidFill>
                <a:schemeClr val="accent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defTabSz="914377"/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6" name="Group 12"/>
          <p:cNvGrpSpPr/>
          <p:nvPr/>
        </p:nvGrpSpPr>
        <p:grpSpPr bwMode="auto">
          <a:xfrm>
            <a:off x="2994086" y="3743343"/>
            <a:ext cx="1610784" cy="1640417"/>
            <a:chOff x="103" y="-103"/>
            <a:chExt cx="761" cy="775"/>
          </a:xfrm>
        </p:grpSpPr>
        <p:sp>
          <p:nvSpPr>
            <p:cNvPr id="37" name="Line 13"/>
            <p:cNvSpPr>
              <a:spLocks noChangeShapeType="1"/>
            </p:cNvSpPr>
            <p:nvPr/>
          </p:nvSpPr>
          <p:spPr bwMode="auto">
            <a:xfrm flipH="1" flipV="1">
              <a:off x="165" y="-103"/>
              <a:ext cx="699" cy="775"/>
            </a:xfrm>
            <a:prstGeom prst="line">
              <a:avLst/>
            </a:prstGeom>
            <a:noFill/>
            <a:ln w="38100" cmpd="sng">
              <a:solidFill>
                <a:srgbClr val="CC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defTabSz="914377"/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8" name="Freeform 14" descr="底色1"/>
            <p:cNvSpPr/>
            <p:nvPr/>
          </p:nvSpPr>
          <p:spPr bwMode="auto">
            <a:xfrm rot="13749100">
              <a:off x="103" y="-79"/>
              <a:ext cx="96" cy="96"/>
            </a:xfrm>
            <a:custGeom>
              <a:avLst/>
              <a:gdLst>
                <a:gd name="T0" fmla="*/ 96 w 96"/>
                <a:gd name="T1" fmla="*/ 0 h 96"/>
                <a:gd name="T2" fmla="*/ 0 w 96"/>
                <a:gd name="T3" fmla="*/ 0 h 96"/>
                <a:gd name="T4" fmla="*/ 0 w 96"/>
                <a:gd name="T5" fmla="*/ 96 h 96"/>
                <a:gd name="T6" fmla="*/ 0 w 96"/>
                <a:gd name="T7" fmla="*/ 0 h 96"/>
                <a:gd name="T8" fmla="*/ 96 w 96"/>
                <a:gd name="T9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T6" t="T7" r="T8" b="T9"/>
              <a:pathLst>
                <a:path w="96" h="96">
                  <a:moveTo>
                    <a:pt x="96" y="0"/>
                  </a:moveTo>
                  <a:lnTo>
                    <a:pt x="0" y="0"/>
                  </a:lnTo>
                  <a:lnTo>
                    <a:pt x="0" y="96"/>
                  </a:lnTo>
                </a:path>
              </a:pathLst>
            </a:custGeom>
            <a:noFill/>
            <a:ln w="38100" cmpd="sng">
              <a:solidFill>
                <a:srgbClr val="CC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defTabSz="914377"/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9" name="Group 16"/>
          <p:cNvGrpSpPr/>
          <p:nvPr/>
        </p:nvGrpSpPr>
        <p:grpSpPr bwMode="auto">
          <a:xfrm>
            <a:off x="3554134" y="4201979"/>
            <a:ext cx="914400" cy="728134"/>
            <a:chOff x="0" y="0"/>
            <a:chExt cx="432" cy="344"/>
          </a:xfrm>
        </p:grpSpPr>
        <p:sp>
          <p:nvSpPr>
            <p:cNvPr id="40" name="Oval 1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68" cy="68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 cmpd="sng">
              <a:solidFill>
                <a:schemeClr val="tx2"/>
              </a:solidFill>
              <a:round/>
            </a:ln>
          </p:spPr>
          <p:txBody>
            <a:bodyPr wrap="none" anchor="ctr"/>
            <a:lstStyle>
              <a:lvl1pPr eaLnBrk="0" hangingPunct="0">
                <a:defRPr sz="1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1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1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1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1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ctr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ctr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ctr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ctr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defTabSz="914377" eaLnBrk="1" fontAlgn="base" hangingPunct="1"/>
              <a:endParaRPr lang="zh-CN" altLang="en-US" sz="240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1" name="Rectangle 18" descr="底色1"/>
            <p:cNvSpPr>
              <a:spLocks noChangeArrowheads="1"/>
            </p:cNvSpPr>
            <p:nvPr/>
          </p:nvSpPr>
          <p:spPr bwMode="auto">
            <a:xfrm>
              <a:off x="5" y="29"/>
              <a:ext cx="427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1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1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1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1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ctr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ctr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ctr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ctr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defTabSz="914377" fontAlgn="base"/>
              <a:r>
                <a:rPr lang="en-US" altLang="zh-CN" sz="3733" i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O</a:t>
              </a:r>
            </a:p>
          </p:txBody>
        </p:sp>
      </p:grpSp>
      <p:sp>
        <p:nvSpPr>
          <p:cNvPr id="42" name="Text Box 24"/>
          <p:cNvSpPr txBox="1">
            <a:spLocks noChangeArrowheads="1"/>
          </p:cNvSpPr>
          <p:nvPr/>
        </p:nvSpPr>
        <p:spPr bwMode="auto">
          <a:xfrm>
            <a:off x="3313702" y="2682891"/>
            <a:ext cx="530915" cy="666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defTabSz="914377" eaLnBrk="1" fontAlgn="base" hangingPunct="1"/>
            <a:r>
              <a:rPr lang="en-US" altLang="zh-CN" sz="3733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</a:p>
        </p:txBody>
      </p:sp>
      <p:sp>
        <p:nvSpPr>
          <p:cNvPr id="43" name="Text Box 25"/>
          <p:cNvSpPr txBox="1">
            <a:spLocks noChangeArrowheads="1"/>
          </p:cNvSpPr>
          <p:nvPr/>
        </p:nvSpPr>
        <p:spPr bwMode="auto">
          <a:xfrm>
            <a:off x="866836" y="4992175"/>
            <a:ext cx="530915" cy="666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defTabSz="914377" eaLnBrk="1" fontAlgn="base" hangingPunct="1"/>
            <a:r>
              <a:rPr lang="en-US" altLang="zh-CN" sz="3733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B</a:t>
            </a:r>
          </a:p>
        </p:txBody>
      </p:sp>
      <p:sp>
        <p:nvSpPr>
          <p:cNvPr id="44" name="Text Box 26"/>
          <p:cNvSpPr txBox="1">
            <a:spLocks noChangeArrowheads="1"/>
          </p:cNvSpPr>
          <p:nvPr/>
        </p:nvSpPr>
        <p:spPr bwMode="auto">
          <a:xfrm>
            <a:off x="4655669" y="4882108"/>
            <a:ext cx="530915" cy="666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defTabSz="914377" eaLnBrk="1" fontAlgn="base" hangingPunct="1"/>
            <a:r>
              <a:rPr lang="en-US" altLang="zh-CN" sz="3733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C</a:t>
            </a:r>
          </a:p>
        </p:txBody>
      </p:sp>
      <p:sp>
        <p:nvSpPr>
          <p:cNvPr id="45" name="Text Box 27"/>
          <p:cNvSpPr txBox="1">
            <a:spLocks noChangeArrowheads="1"/>
          </p:cNvSpPr>
          <p:nvPr/>
        </p:nvSpPr>
        <p:spPr bwMode="auto">
          <a:xfrm>
            <a:off x="3415302" y="5390108"/>
            <a:ext cx="530915" cy="666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defTabSz="914377" eaLnBrk="1" fontAlgn="base" hangingPunct="1"/>
            <a:r>
              <a:rPr lang="en-US" altLang="zh-CN" sz="3733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D</a:t>
            </a:r>
          </a:p>
        </p:txBody>
      </p:sp>
      <p:sp>
        <p:nvSpPr>
          <p:cNvPr id="46" name="Text Box 28"/>
          <p:cNvSpPr txBox="1">
            <a:spLocks noChangeArrowheads="1"/>
          </p:cNvSpPr>
          <p:nvPr/>
        </p:nvSpPr>
        <p:spPr bwMode="auto">
          <a:xfrm>
            <a:off x="4126502" y="3967708"/>
            <a:ext cx="503664" cy="666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defTabSz="914377" eaLnBrk="1" fontAlgn="base" hangingPunct="1"/>
            <a:r>
              <a:rPr lang="en-US" altLang="zh-CN" sz="3733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E</a:t>
            </a:r>
          </a:p>
        </p:txBody>
      </p:sp>
      <p:sp>
        <p:nvSpPr>
          <p:cNvPr id="47" name="Text Box 29"/>
          <p:cNvSpPr txBox="1">
            <a:spLocks noChangeArrowheads="1"/>
          </p:cNvSpPr>
          <p:nvPr/>
        </p:nvSpPr>
        <p:spPr bwMode="auto">
          <a:xfrm>
            <a:off x="2500903" y="3358108"/>
            <a:ext cx="476412" cy="666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defTabSz="914377" eaLnBrk="1" fontAlgn="base" hangingPunct="1"/>
            <a:r>
              <a:rPr lang="en-US" altLang="zh-CN" sz="3733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F</a:t>
            </a:r>
          </a:p>
        </p:txBody>
      </p:sp>
      <p:grpSp>
        <p:nvGrpSpPr>
          <p:cNvPr id="48" name="Group 6"/>
          <p:cNvGrpSpPr/>
          <p:nvPr/>
        </p:nvGrpSpPr>
        <p:grpSpPr bwMode="auto">
          <a:xfrm>
            <a:off x="3412320" y="3246983"/>
            <a:ext cx="203200" cy="2139949"/>
            <a:chOff x="0" y="0"/>
            <a:chExt cx="96" cy="1011"/>
          </a:xfrm>
        </p:grpSpPr>
        <p:sp>
          <p:nvSpPr>
            <p:cNvPr id="49" name="Line 7"/>
            <p:cNvSpPr>
              <a:spLocks noChangeShapeType="1"/>
            </p:cNvSpPr>
            <p:nvPr/>
          </p:nvSpPr>
          <p:spPr bwMode="auto">
            <a:xfrm>
              <a:off x="96" y="0"/>
              <a:ext cx="0" cy="1011"/>
            </a:xfrm>
            <a:prstGeom prst="line">
              <a:avLst/>
            </a:prstGeom>
            <a:noFill/>
            <a:ln w="38100" cmpd="sng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0" name="Freeform 8" descr="底色1"/>
            <p:cNvSpPr/>
            <p:nvPr/>
          </p:nvSpPr>
          <p:spPr bwMode="auto">
            <a:xfrm>
              <a:off x="0" y="912"/>
              <a:ext cx="96" cy="96"/>
            </a:xfrm>
            <a:custGeom>
              <a:avLst/>
              <a:gdLst>
                <a:gd name="T0" fmla="*/ 96 w 96"/>
                <a:gd name="T1" fmla="*/ 0 h 96"/>
                <a:gd name="T2" fmla="*/ 0 w 96"/>
                <a:gd name="T3" fmla="*/ 0 h 96"/>
                <a:gd name="T4" fmla="*/ 0 w 96"/>
                <a:gd name="T5" fmla="*/ 96 h 96"/>
                <a:gd name="T6" fmla="*/ 0 w 96"/>
                <a:gd name="T7" fmla="*/ 0 h 96"/>
                <a:gd name="T8" fmla="*/ 96 w 96"/>
                <a:gd name="T9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T6" t="T7" r="T8" b="T9"/>
              <a:pathLst>
                <a:path w="96" h="96">
                  <a:moveTo>
                    <a:pt x="96" y="0"/>
                  </a:moveTo>
                  <a:lnTo>
                    <a:pt x="0" y="0"/>
                  </a:lnTo>
                  <a:lnTo>
                    <a:pt x="0" y="96"/>
                  </a:lnTo>
                </a:path>
              </a:pathLst>
            </a:custGeom>
            <a:noFill/>
            <a:ln w="38100" cmpd="sng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52" name="Rectangle 5" descr="底色1"/>
          <p:cNvSpPr>
            <a:spLocks noChangeArrowheads="1"/>
          </p:cNvSpPr>
          <p:nvPr/>
        </p:nvSpPr>
        <p:spPr bwMode="auto">
          <a:xfrm>
            <a:off x="5822699" y="2509201"/>
            <a:ext cx="5748340" cy="2802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defTabSz="914377" fontAlgn="base">
              <a:lnSpc>
                <a:spcPct val="150000"/>
              </a:lnSpc>
            </a:pP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思考：</a:t>
            </a:r>
            <a:endParaRPr lang="en-US" altLang="zh-CN" sz="2400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  <a:p>
            <a:pPr defTabSz="914377" fontAlgn="base">
              <a:lnSpc>
                <a:spcPct val="150000"/>
              </a:lnSpc>
            </a:pP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1.</a:t>
            </a: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这三条高之间有怎样的位置关系？</a:t>
            </a:r>
            <a:endParaRPr lang="en-US" altLang="zh-CN" sz="2400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  <a:p>
            <a:pPr defTabSz="914377" fontAlgn="base">
              <a:lnSpc>
                <a:spcPct val="150000"/>
              </a:lnSpc>
            </a:pPr>
            <a:endParaRPr lang="en-US" altLang="zh-CN" sz="2400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  <a:p>
            <a:pPr defTabSz="914377" fontAlgn="base">
              <a:lnSpc>
                <a:spcPct val="150000"/>
              </a:lnSpc>
            </a:pP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2.</a:t>
            </a: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剪一个锐角三角形，你能通过其他方法做出三角形的高吗？</a:t>
            </a:r>
          </a:p>
        </p:txBody>
      </p:sp>
      <p:sp>
        <p:nvSpPr>
          <p:cNvPr id="53" name="Rectangle 5" descr="底色1"/>
          <p:cNvSpPr>
            <a:spLocks noChangeArrowheads="1"/>
          </p:cNvSpPr>
          <p:nvPr/>
        </p:nvSpPr>
        <p:spPr bwMode="auto">
          <a:xfrm>
            <a:off x="6056075" y="3769875"/>
            <a:ext cx="47803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defTabSz="914377" fontAlgn="base"/>
            <a:r>
              <a:rPr lang="zh-CN" altLang="en-US" sz="24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在三角形内相交于一点。</a:t>
            </a:r>
          </a:p>
        </p:txBody>
      </p:sp>
      <p:sp>
        <p:nvSpPr>
          <p:cNvPr id="54" name="Rectangle 5" descr="底色1"/>
          <p:cNvSpPr>
            <a:spLocks noChangeArrowheads="1"/>
          </p:cNvSpPr>
          <p:nvPr/>
        </p:nvSpPr>
        <p:spPr bwMode="auto">
          <a:xfrm>
            <a:off x="6120942" y="5389025"/>
            <a:ext cx="47803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defTabSz="914377" fontAlgn="base"/>
            <a:r>
              <a:rPr lang="zh-CN" altLang="en-US" sz="24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对折</a:t>
            </a: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71CC07E3-2D22-410D-824D-B22617766ECE}"/>
              </a:ext>
            </a:extLst>
          </p:cNvPr>
          <p:cNvSpPr txBox="1"/>
          <p:nvPr/>
        </p:nvSpPr>
        <p:spPr>
          <a:xfrm>
            <a:off x="1401966" y="469982"/>
            <a:ext cx="6072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F07F09"/>
                </a:solidFill>
                <a:cs typeface="+mn-ea"/>
                <a:sym typeface="+mn-lt"/>
              </a:rPr>
              <a:t>扩展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2" grpId="0" animBg="1"/>
      <p:bldP spid="42" grpId="0"/>
      <p:bldP spid="43" grpId="0"/>
      <p:bldP spid="44" grpId="0"/>
      <p:bldP spid="45" grpId="0" autoUpdateAnimBg="0"/>
      <p:bldP spid="46" grpId="0" autoUpdateAnimBg="0"/>
      <p:bldP spid="47" grpId="0" autoUpdateAnimBg="0"/>
      <p:bldP spid="52" grpId="0" autoUpdateAnimBg="0"/>
      <p:bldP spid="53" grpId="0" autoUpdateAnimBg="0"/>
      <p:bldP spid="5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 descr="底色1"/>
          <p:cNvSpPr>
            <a:spLocks noChangeArrowheads="1"/>
          </p:cNvSpPr>
          <p:nvPr/>
        </p:nvSpPr>
        <p:spPr bwMode="auto">
          <a:xfrm>
            <a:off x="938293" y="1475295"/>
            <a:ext cx="110886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defTabSz="914377" eaLnBrk="0" hangingPunct="0"/>
            <a:r>
              <a:rPr lang="zh-CN" altLang="en-US" dirty="0">
                <a:latin typeface="+mn-lt"/>
                <a:cs typeface="+mn-ea"/>
                <a:sym typeface="+mn-lt"/>
              </a:rPr>
              <a:t>问题</a:t>
            </a:r>
            <a:r>
              <a:rPr lang="en-US" altLang="zh-CN" dirty="0">
                <a:latin typeface="+mn-lt"/>
                <a:cs typeface="+mn-ea"/>
                <a:sym typeface="+mn-lt"/>
              </a:rPr>
              <a:t>1</a:t>
            </a:r>
            <a:r>
              <a:rPr lang="zh-CN" altLang="en-US" dirty="0">
                <a:latin typeface="+mn-lt"/>
                <a:cs typeface="+mn-ea"/>
                <a:sym typeface="+mn-lt"/>
              </a:rPr>
              <a:t>：画直角三角形三边的高</a:t>
            </a:r>
            <a:r>
              <a:rPr lang="en-US" altLang="zh-CN" dirty="0">
                <a:latin typeface="+mn-lt"/>
                <a:cs typeface="+mn-ea"/>
                <a:sym typeface="+mn-lt"/>
              </a:rPr>
              <a:t>?</a:t>
            </a:r>
          </a:p>
        </p:txBody>
      </p:sp>
      <p:sp>
        <p:nvSpPr>
          <p:cNvPr id="9" name="AutoShape 3" descr="底色1"/>
          <p:cNvSpPr>
            <a:spLocks noChangeArrowheads="1"/>
          </p:cNvSpPr>
          <p:nvPr/>
        </p:nvSpPr>
        <p:spPr bwMode="auto">
          <a:xfrm>
            <a:off x="2065373" y="2839924"/>
            <a:ext cx="1828800" cy="2438400"/>
          </a:xfrm>
          <a:prstGeom prst="rtTriangle">
            <a:avLst/>
          </a:prstGeom>
          <a:noFill/>
          <a:ln w="38100" cmpd="sng">
            <a:solidFill>
              <a:srgbClr val="000066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defTabSz="914377" eaLnBrk="1" fontAlgn="base" hangingPunct="1"/>
            <a:endParaRPr lang="zh-CN" altLang="en-US" sz="240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" name="Rectangle 5" descr="底色1"/>
          <p:cNvSpPr>
            <a:spLocks noChangeArrowheads="1"/>
          </p:cNvSpPr>
          <p:nvPr/>
        </p:nvSpPr>
        <p:spPr bwMode="auto">
          <a:xfrm>
            <a:off x="2015263" y="2295942"/>
            <a:ext cx="48122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ctr" defTabSz="914377" fontAlgn="base"/>
            <a:r>
              <a:rPr lang="en-US" altLang="zh-CN" sz="3200" i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A</a:t>
            </a:r>
          </a:p>
        </p:txBody>
      </p:sp>
      <p:sp>
        <p:nvSpPr>
          <p:cNvPr id="11" name="Rectangle 6" descr="底色1"/>
          <p:cNvSpPr>
            <a:spLocks noChangeArrowheads="1"/>
          </p:cNvSpPr>
          <p:nvPr/>
        </p:nvSpPr>
        <p:spPr bwMode="auto">
          <a:xfrm>
            <a:off x="1710463" y="5261392"/>
            <a:ext cx="48122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ctr" defTabSz="914377" fontAlgn="base"/>
            <a:r>
              <a:rPr lang="en-US" altLang="zh-CN" sz="3200" i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B</a:t>
            </a:r>
          </a:p>
        </p:txBody>
      </p:sp>
      <p:sp>
        <p:nvSpPr>
          <p:cNvPr id="12" name="Rectangle 7" descr="底色1"/>
          <p:cNvSpPr>
            <a:spLocks noChangeArrowheads="1"/>
          </p:cNvSpPr>
          <p:nvPr/>
        </p:nvSpPr>
        <p:spPr bwMode="auto">
          <a:xfrm>
            <a:off x="3742463" y="5242342"/>
            <a:ext cx="48122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ctr" defTabSz="914377" fontAlgn="base"/>
            <a:r>
              <a:rPr lang="en-US" altLang="zh-CN" sz="3200" i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C</a:t>
            </a:r>
          </a:p>
        </p:txBody>
      </p:sp>
      <p:grpSp>
        <p:nvGrpSpPr>
          <p:cNvPr id="13" name="Group 15"/>
          <p:cNvGrpSpPr/>
          <p:nvPr/>
        </p:nvGrpSpPr>
        <p:grpSpPr bwMode="auto">
          <a:xfrm rot="-7352270">
            <a:off x="2635816" y="4235867"/>
            <a:ext cx="152400" cy="1462617"/>
            <a:chOff x="0" y="0"/>
            <a:chExt cx="96" cy="1011"/>
          </a:xfrm>
        </p:grpSpPr>
        <p:sp>
          <p:nvSpPr>
            <p:cNvPr id="14" name="Line 16"/>
            <p:cNvSpPr>
              <a:spLocks noChangeShapeType="1"/>
            </p:cNvSpPr>
            <p:nvPr/>
          </p:nvSpPr>
          <p:spPr bwMode="auto">
            <a:xfrm>
              <a:off x="96" y="0"/>
              <a:ext cx="0" cy="1011"/>
            </a:xfrm>
            <a:prstGeom prst="line">
              <a:avLst/>
            </a:prstGeom>
            <a:noFill/>
            <a:ln w="57150" cmpd="sng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5" name="Freeform 17" descr="底色1"/>
            <p:cNvSpPr/>
            <p:nvPr/>
          </p:nvSpPr>
          <p:spPr bwMode="auto">
            <a:xfrm>
              <a:off x="0" y="912"/>
              <a:ext cx="96" cy="96"/>
            </a:xfrm>
            <a:custGeom>
              <a:avLst/>
              <a:gdLst>
                <a:gd name="T0" fmla="*/ 96 w 96"/>
                <a:gd name="T1" fmla="*/ 0 h 96"/>
                <a:gd name="T2" fmla="*/ 0 w 96"/>
                <a:gd name="T3" fmla="*/ 0 h 96"/>
                <a:gd name="T4" fmla="*/ 0 w 96"/>
                <a:gd name="T5" fmla="*/ 96 h 96"/>
                <a:gd name="T6" fmla="*/ 0 w 96"/>
                <a:gd name="T7" fmla="*/ 0 h 96"/>
                <a:gd name="T8" fmla="*/ 96 w 96"/>
                <a:gd name="T9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T6" t="T7" r="T8" b="T9"/>
              <a:pathLst>
                <a:path w="96" h="96">
                  <a:moveTo>
                    <a:pt x="96" y="0"/>
                  </a:moveTo>
                  <a:lnTo>
                    <a:pt x="0" y="0"/>
                  </a:lnTo>
                  <a:lnTo>
                    <a:pt x="0" y="96"/>
                  </a:lnTo>
                </a:path>
              </a:pathLst>
            </a:custGeom>
            <a:noFill/>
            <a:ln w="57150" cmpd="sng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6" name="Line 19"/>
          <p:cNvSpPr>
            <a:spLocks noChangeShapeType="1"/>
          </p:cNvSpPr>
          <p:nvPr/>
        </p:nvSpPr>
        <p:spPr bwMode="auto">
          <a:xfrm>
            <a:off x="2065374" y="2839924"/>
            <a:ext cx="2117" cy="2438400"/>
          </a:xfrm>
          <a:prstGeom prst="line">
            <a:avLst/>
          </a:prstGeom>
          <a:noFill/>
          <a:ln w="57150" cmpd="sng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7" name="Line 20"/>
          <p:cNvSpPr>
            <a:spLocks noChangeShapeType="1"/>
          </p:cNvSpPr>
          <p:nvPr/>
        </p:nvSpPr>
        <p:spPr bwMode="auto">
          <a:xfrm flipH="1">
            <a:off x="2065373" y="5278325"/>
            <a:ext cx="1828800" cy="2117"/>
          </a:xfrm>
          <a:prstGeom prst="line">
            <a:avLst/>
          </a:prstGeom>
          <a:noFill/>
          <a:ln w="57150" cmpd="sng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8" name="Rectangle 22" descr="底色1"/>
          <p:cNvSpPr>
            <a:spLocks noChangeArrowheads="1"/>
          </p:cNvSpPr>
          <p:nvPr/>
        </p:nvSpPr>
        <p:spPr bwMode="auto">
          <a:xfrm>
            <a:off x="3358288" y="4042192"/>
            <a:ext cx="48122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ctr" defTabSz="914377" fontAlgn="base"/>
            <a:r>
              <a:rPr lang="en-US" altLang="zh-CN" sz="3200" i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D</a:t>
            </a:r>
          </a:p>
        </p:txBody>
      </p:sp>
      <p:sp>
        <p:nvSpPr>
          <p:cNvPr id="19" name="Rectangle 25"/>
          <p:cNvSpPr>
            <a:spLocks noChangeArrowheads="1"/>
          </p:cNvSpPr>
          <p:nvPr/>
        </p:nvSpPr>
        <p:spPr bwMode="auto">
          <a:xfrm>
            <a:off x="1815607" y="4973524"/>
            <a:ext cx="465192" cy="420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defTabSz="914377" eaLnBrk="1" fontAlgn="base" hangingPunct="1"/>
            <a:r>
              <a:rPr lang="zh-CN" altLang="en-US" sz="2133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●</a:t>
            </a:r>
          </a:p>
        </p:txBody>
      </p:sp>
      <p:grpSp>
        <p:nvGrpSpPr>
          <p:cNvPr id="20" name="组合 19"/>
          <p:cNvGrpSpPr/>
          <p:nvPr/>
        </p:nvGrpSpPr>
        <p:grpSpPr>
          <a:xfrm>
            <a:off x="2109400" y="5069114"/>
            <a:ext cx="182880" cy="182880"/>
            <a:chOff x="6897189" y="3059113"/>
            <a:chExt cx="137160" cy="137160"/>
          </a:xfrm>
        </p:grpSpPr>
        <p:cxnSp>
          <p:nvCxnSpPr>
            <p:cNvPr id="21" name="直接连接符 20"/>
            <p:cNvCxnSpPr/>
            <p:nvPr/>
          </p:nvCxnSpPr>
          <p:spPr>
            <a:xfrm>
              <a:off x="6897189" y="3066932"/>
              <a:ext cx="13716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 rot="16200000">
              <a:off x="6965769" y="3127693"/>
              <a:ext cx="13716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ectangle 5" descr="底色1"/>
          <p:cNvSpPr>
            <a:spLocks noChangeArrowheads="1"/>
          </p:cNvSpPr>
          <p:nvPr/>
        </p:nvSpPr>
        <p:spPr bwMode="auto">
          <a:xfrm>
            <a:off x="5326499" y="2957957"/>
            <a:ext cx="5517895" cy="2202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defTabSz="914377" fontAlgn="base">
              <a:lnSpc>
                <a:spcPct val="200000"/>
              </a:lnSpc>
            </a:pP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思考：</a:t>
            </a:r>
            <a:endParaRPr lang="en-US" altLang="zh-CN" sz="2400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  <a:p>
            <a:pPr defTabSz="914377" fontAlgn="base">
              <a:lnSpc>
                <a:spcPct val="200000"/>
              </a:lnSpc>
            </a:pP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你能说出直角三角形三条边的高分别是哪条线段吗？</a:t>
            </a:r>
            <a:endParaRPr lang="en-US" altLang="zh-CN" sz="2400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47E167EC-1A84-4A16-81A0-D8C2B85E1425}"/>
              </a:ext>
            </a:extLst>
          </p:cNvPr>
          <p:cNvSpPr txBox="1"/>
          <p:nvPr/>
        </p:nvSpPr>
        <p:spPr>
          <a:xfrm>
            <a:off x="1401966" y="469982"/>
            <a:ext cx="6072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F07F09"/>
                </a:solidFill>
                <a:cs typeface="+mn-ea"/>
                <a:sym typeface="+mn-lt"/>
              </a:rPr>
              <a:t>扩展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0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1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/>
      <p:bldP spid="11" grpId="0"/>
      <p:bldP spid="12" grpId="0"/>
      <p:bldP spid="18" grpId="0" autoUpdateAnimBg="0"/>
      <p:bldP spid="19" grpId="0" autoUpdateAnimBg="0"/>
      <p:bldP spid="2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 descr="底色1"/>
          <p:cNvSpPr>
            <a:spLocks noChangeArrowheads="1"/>
          </p:cNvSpPr>
          <p:nvPr/>
        </p:nvSpPr>
        <p:spPr bwMode="auto">
          <a:xfrm>
            <a:off x="835216" y="1429364"/>
            <a:ext cx="110886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defTabSz="914377" eaLnBrk="0" hangingPunct="0"/>
            <a:r>
              <a:rPr lang="zh-CN" altLang="en-US" dirty="0">
                <a:latin typeface="+mn-lt"/>
                <a:cs typeface="+mn-ea"/>
                <a:sym typeface="+mn-lt"/>
              </a:rPr>
              <a:t>问题</a:t>
            </a:r>
            <a:r>
              <a:rPr lang="en-US" altLang="zh-CN" dirty="0">
                <a:latin typeface="+mn-lt"/>
                <a:cs typeface="+mn-ea"/>
                <a:sym typeface="+mn-lt"/>
              </a:rPr>
              <a:t>1</a:t>
            </a:r>
            <a:r>
              <a:rPr lang="zh-CN" altLang="en-US" dirty="0">
                <a:latin typeface="+mn-lt"/>
                <a:cs typeface="+mn-ea"/>
                <a:sym typeface="+mn-lt"/>
              </a:rPr>
              <a:t>：画钝角三角形三边的高</a:t>
            </a:r>
            <a:r>
              <a:rPr lang="en-US" altLang="zh-CN" dirty="0">
                <a:latin typeface="+mn-lt"/>
                <a:cs typeface="+mn-ea"/>
                <a:sym typeface="+mn-lt"/>
              </a:rPr>
              <a:t>?</a:t>
            </a:r>
          </a:p>
        </p:txBody>
      </p:sp>
      <p:sp>
        <p:nvSpPr>
          <p:cNvPr id="44" name="Rectangle 22" descr="底色1"/>
          <p:cNvSpPr>
            <a:spLocks noChangeArrowheads="1"/>
          </p:cNvSpPr>
          <p:nvPr/>
        </p:nvSpPr>
        <p:spPr bwMode="auto">
          <a:xfrm>
            <a:off x="3261530" y="2353582"/>
            <a:ext cx="48122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ctr" defTabSz="914377" fontAlgn="base"/>
            <a:r>
              <a:rPr lang="en-US" altLang="zh-CN" sz="3200" i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D</a:t>
            </a:r>
          </a:p>
        </p:txBody>
      </p:sp>
      <p:cxnSp>
        <p:nvCxnSpPr>
          <p:cNvPr id="46" name="直接连接符 45"/>
          <p:cNvCxnSpPr/>
          <p:nvPr/>
        </p:nvCxnSpPr>
        <p:spPr>
          <a:xfrm flipV="1">
            <a:off x="2813698" y="3158938"/>
            <a:ext cx="249179" cy="53395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组合 50"/>
          <p:cNvGrpSpPr/>
          <p:nvPr/>
        </p:nvGrpSpPr>
        <p:grpSpPr>
          <a:xfrm rot="6839963">
            <a:off x="3029558" y="3209270"/>
            <a:ext cx="182880" cy="182880"/>
            <a:chOff x="6897189" y="3059113"/>
            <a:chExt cx="137160" cy="137160"/>
          </a:xfrm>
        </p:grpSpPr>
        <p:cxnSp>
          <p:nvCxnSpPr>
            <p:cNvPr id="52" name="直接连接符 51"/>
            <p:cNvCxnSpPr/>
            <p:nvPr/>
          </p:nvCxnSpPr>
          <p:spPr>
            <a:xfrm>
              <a:off x="6897189" y="3066932"/>
              <a:ext cx="13716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接连接符 52"/>
            <p:cNvCxnSpPr/>
            <p:nvPr/>
          </p:nvCxnSpPr>
          <p:spPr>
            <a:xfrm rot="16200000">
              <a:off x="6965769" y="3127693"/>
              <a:ext cx="13716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5" name="直接连接符 54"/>
          <p:cNvCxnSpPr>
            <a:endCxn id="39" idx="0"/>
          </p:cNvCxnSpPr>
          <p:nvPr/>
        </p:nvCxnSpPr>
        <p:spPr>
          <a:xfrm>
            <a:off x="1193839" y="3730247"/>
            <a:ext cx="1834887" cy="0"/>
          </a:xfrm>
          <a:prstGeom prst="line">
            <a:avLst/>
          </a:prstGeom>
          <a:ln w="38100">
            <a:solidFill>
              <a:schemeClr val="tx2">
                <a:lumMod val="90000"/>
                <a:lumOff val="10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组合 3"/>
          <p:cNvGrpSpPr/>
          <p:nvPr/>
        </p:nvGrpSpPr>
        <p:grpSpPr>
          <a:xfrm>
            <a:off x="1239797" y="2204080"/>
            <a:ext cx="3577857" cy="2110942"/>
            <a:chOff x="929848" y="1366627"/>
            <a:chExt cx="2683393" cy="1583206"/>
          </a:xfrm>
        </p:grpSpPr>
        <p:cxnSp>
          <p:nvCxnSpPr>
            <p:cNvPr id="3" name="直接连接符 2"/>
            <p:cNvCxnSpPr/>
            <p:nvPr/>
          </p:nvCxnSpPr>
          <p:spPr>
            <a:xfrm>
              <a:off x="1303981" y="1710318"/>
              <a:ext cx="827632" cy="800934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>
              <a:off x="2131613" y="2511252"/>
              <a:ext cx="1054563" cy="0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3"/>
            <p:cNvCxnSpPr/>
            <p:nvPr/>
          </p:nvCxnSpPr>
          <p:spPr>
            <a:xfrm>
              <a:off x="1303981" y="1710317"/>
              <a:ext cx="1882195" cy="800935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angle 5" descr="底色1"/>
            <p:cNvSpPr>
              <a:spLocks noChangeArrowheads="1"/>
            </p:cNvSpPr>
            <p:nvPr/>
          </p:nvSpPr>
          <p:spPr bwMode="auto">
            <a:xfrm>
              <a:off x="929848" y="1366627"/>
              <a:ext cx="360917" cy="4385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1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1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1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1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ctr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ctr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ctr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ctr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algn="ctr" defTabSz="914377" fontAlgn="base"/>
              <a:r>
                <a:rPr lang="en-US" altLang="zh-CN" sz="3200" i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ea typeface="+mn-ea"/>
                  <a:cs typeface="+mn-ea"/>
                  <a:sym typeface="+mn-lt"/>
                </a:rPr>
                <a:t>A</a:t>
              </a:r>
            </a:p>
          </p:txBody>
        </p:sp>
        <p:sp>
          <p:nvSpPr>
            <p:cNvPr id="39" name="Rectangle 6" descr="底色1"/>
            <p:cNvSpPr>
              <a:spLocks noChangeArrowheads="1"/>
            </p:cNvSpPr>
            <p:nvPr/>
          </p:nvSpPr>
          <p:spPr bwMode="auto">
            <a:xfrm>
              <a:off x="2091086" y="2511252"/>
              <a:ext cx="360917" cy="4385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1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1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1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1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ctr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ctr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ctr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ctr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algn="ctr" defTabSz="914377" fontAlgn="base"/>
              <a:r>
                <a:rPr lang="en-US" altLang="zh-CN" sz="3200" i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ea typeface="+mn-ea"/>
                  <a:cs typeface="+mn-ea"/>
                  <a:sym typeface="+mn-lt"/>
                </a:rPr>
                <a:t>B</a:t>
              </a:r>
            </a:p>
          </p:txBody>
        </p:sp>
        <p:sp>
          <p:nvSpPr>
            <p:cNvPr id="40" name="Rectangle 7" descr="底色1"/>
            <p:cNvSpPr>
              <a:spLocks noChangeArrowheads="1"/>
            </p:cNvSpPr>
            <p:nvPr/>
          </p:nvSpPr>
          <p:spPr bwMode="auto">
            <a:xfrm>
              <a:off x="3252324" y="2110784"/>
              <a:ext cx="360917" cy="4385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1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1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1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1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ctr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ctr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ctr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ctr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algn="ctr" defTabSz="914377" fontAlgn="base"/>
              <a:r>
                <a:rPr lang="en-US" altLang="zh-CN" sz="3200" i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ea typeface="+mn-ea"/>
                  <a:cs typeface="+mn-ea"/>
                  <a:sym typeface="+mn-lt"/>
                </a:rPr>
                <a:t>C</a:t>
              </a:r>
            </a:p>
          </p:txBody>
        </p:sp>
      </p:grpSp>
      <p:cxnSp>
        <p:nvCxnSpPr>
          <p:cNvPr id="56" name="直接连接符 55"/>
          <p:cNvCxnSpPr/>
          <p:nvPr/>
        </p:nvCxnSpPr>
        <p:spPr>
          <a:xfrm>
            <a:off x="2341273" y="3293802"/>
            <a:ext cx="1908181" cy="1790308"/>
          </a:xfrm>
          <a:prstGeom prst="line">
            <a:avLst/>
          </a:prstGeom>
          <a:ln w="38100">
            <a:solidFill>
              <a:schemeClr val="tx2">
                <a:lumMod val="90000"/>
                <a:lumOff val="10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接连接符 59"/>
          <p:cNvCxnSpPr/>
          <p:nvPr/>
        </p:nvCxnSpPr>
        <p:spPr>
          <a:xfrm flipV="1">
            <a:off x="1727832" y="2652095"/>
            <a:ext cx="0" cy="10408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接连接符 61"/>
          <p:cNvCxnSpPr/>
          <p:nvPr/>
        </p:nvCxnSpPr>
        <p:spPr>
          <a:xfrm flipV="1">
            <a:off x="3568233" y="3692898"/>
            <a:ext cx="651549" cy="70103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6" name="组合 65"/>
          <p:cNvGrpSpPr/>
          <p:nvPr/>
        </p:nvGrpSpPr>
        <p:grpSpPr>
          <a:xfrm>
            <a:off x="1727832" y="3510015"/>
            <a:ext cx="182880" cy="182880"/>
            <a:chOff x="6897189" y="3059113"/>
            <a:chExt cx="137160" cy="137160"/>
          </a:xfrm>
        </p:grpSpPr>
        <p:cxnSp>
          <p:nvCxnSpPr>
            <p:cNvPr id="67" name="直接连接符 66"/>
            <p:cNvCxnSpPr/>
            <p:nvPr/>
          </p:nvCxnSpPr>
          <p:spPr>
            <a:xfrm>
              <a:off x="6897189" y="3066932"/>
              <a:ext cx="13716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接连接符 67"/>
            <p:cNvCxnSpPr/>
            <p:nvPr/>
          </p:nvCxnSpPr>
          <p:spPr>
            <a:xfrm rot="16200000">
              <a:off x="6965769" y="3127693"/>
              <a:ext cx="13716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组合 68"/>
          <p:cNvGrpSpPr/>
          <p:nvPr/>
        </p:nvGrpSpPr>
        <p:grpSpPr>
          <a:xfrm rot="2575631">
            <a:off x="3606024" y="4282606"/>
            <a:ext cx="182880" cy="182880"/>
            <a:chOff x="6897189" y="3059113"/>
            <a:chExt cx="137160" cy="137160"/>
          </a:xfrm>
        </p:grpSpPr>
        <p:cxnSp>
          <p:nvCxnSpPr>
            <p:cNvPr id="70" name="直接连接符 69"/>
            <p:cNvCxnSpPr/>
            <p:nvPr/>
          </p:nvCxnSpPr>
          <p:spPr>
            <a:xfrm>
              <a:off x="6897189" y="3066932"/>
              <a:ext cx="13716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接连接符 70"/>
            <p:cNvCxnSpPr/>
            <p:nvPr/>
          </p:nvCxnSpPr>
          <p:spPr>
            <a:xfrm rot="16200000">
              <a:off x="6965769" y="3127693"/>
              <a:ext cx="13716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3" name="Text Box 28"/>
          <p:cNvSpPr txBox="1">
            <a:spLocks noChangeArrowheads="1"/>
          </p:cNvSpPr>
          <p:nvPr/>
        </p:nvSpPr>
        <p:spPr bwMode="auto">
          <a:xfrm>
            <a:off x="1451955" y="3720007"/>
            <a:ext cx="503664" cy="666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defTabSz="914377" eaLnBrk="1" fontAlgn="base" hangingPunct="1"/>
            <a:r>
              <a:rPr lang="en-US" altLang="zh-CN" sz="3733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E</a:t>
            </a:r>
          </a:p>
        </p:txBody>
      </p:sp>
      <p:sp>
        <p:nvSpPr>
          <p:cNvPr id="74" name="Text Box 29"/>
          <p:cNvSpPr txBox="1">
            <a:spLocks noChangeArrowheads="1"/>
          </p:cNvSpPr>
          <p:nvPr/>
        </p:nvSpPr>
        <p:spPr bwMode="auto">
          <a:xfrm>
            <a:off x="3332605" y="4400511"/>
            <a:ext cx="476412" cy="666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defTabSz="914377" eaLnBrk="1" fontAlgn="base" hangingPunct="1"/>
            <a:r>
              <a:rPr lang="en-US" altLang="zh-CN" sz="3733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F</a:t>
            </a:r>
          </a:p>
        </p:txBody>
      </p:sp>
      <p:cxnSp>
        <p:nvCxnSpPr>
          <p:cNvPr id="76" name="直接连接符 75"/>
          <p:cNvCxnSpPr/>
          <p:nvPr/>
        </p:nvCxnSpPr>
        <p:spPr>
          <a:xfrm>
            <a:off x="1719444" y="3720007"/>
            <a:ext cx="18347" cy="2415560"/>
          </a:xfrm>
          <a:prstGeom prst="line">
            <a:avLst/>
          </a:prstGeom>
          <a:ln w="28575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接连接符 76"/>
          <p:cNvCxnSpPr>
            <a:stCxn id="74" idx="0"/>
          </p:cNvCxnSpPr>
          <p:nvPr/>
        </p:nvCxnSpPr>
        <p:spPr>
          <a:xfrm flipH="1">
            <a:off x="1737794" y="4400511"/>
            <a:ext cx="1833017" cy="1735056"/>
          </a:xfrm>
          <a:prstGeom prst="line">
            <a:avLst/>
          </a:prstGeom>
          <a:ln w="28575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接连接符 79"/>
          <p:cNvCxnSpPr/>
          <p:nvPr/>
        </p:nvCxnSpPr>
        <p:spPr>
          <a:xfrm flipH="1">
            <a:off x="1756138" y="3692895"/>
            <a:ext cx="1077339" cy="2442672"/>
          </a:xfrm>
          <a:prstGeom prst="line">
            <a:avLst/>
          </a:prstGeom>
          <a:ln w="28575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25"/>
          <p:cNvSpPr>
            <a:spLocks noChangeArrowheads="1"/>
          </p:cNvSpPr>
          <p:nvPr/>
        </p:nvSpPr>
        <p:spPr bwMode="auto">
          <a:xfrm>
            <a:off x="1482694" y="5847192"/>
            <a:ext cx="465192" cy="420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defTabSz="914377" eaLnBrk="1" fontAlgn="base" hangingPunct="1"/>
            <a:r>
              <a:rPr lang="zh-CN" altLang="en-US" sz="2133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●</a:t>
            </a:r>
          </a:p>
        </p:txBody>
      </p:sp>
      <p:sp>
        <p:nvSpPr>
          <p:cNvPr id="86" name="Rectangle 18" descr="底色1"/>
          <p:cNvSpPr>
            <a:spLocks noChangeArrowheads="1"/>
          </p:cNvSpPr>
          <p:nvPr/>
        </p:nvSpPr>
        <p:spPr bwMode="auto">
          <a:xfrm>
            <a:off x="1097461" y="5998702"/>
            <a:ext cx="903817" cy="666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defTabSz="914377" fontAlgn="base"/>
            <a:r>
              <a:rPr lang="en-US" altLang="zh-CN" sz="3733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O</a:t>
            </a:r>
          </a:p>
        </p:txBody>
      </p:sp>
      <p:sp>
        <p:nvSpPr>
          <p:cNvPr id="87" name="Rectangle 5" descr="底色1"/>
          <p:cNvSpPr>
            <a:spLocks noChangeArrowheads="1"/>
          </p:cNvSpPr>
          <p:nvPr/>
        </p:nvSpPr>
        <p:spPr bwMode="auto">
          <a:xfrm>
            <a:off x="5463218" y="2359921"/>
            <a:ext cx="6802444" cy="1140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defTabSz="914377" fontAlgn="base">
              <a:lnSpc>
                <a:spcPct val="150000"/>
              </a:lnSpc>
            </a:pPr>
            <a:r>
              <a:rPr lang="zh-CN" altLang="en-US" sz="240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思考：</a:t>
            </a:r>
            <a:endParaRPr lang="en-US" altLang="zh-CN" sz="2400" dirty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endParaRPr>
          </a:p>
          <a:p>
            <a:pPr defTabSz="914377" fontAlgn="base">
              <a:lnSpc>
                <a:spcPct val="150000"/>
              </a:lnSpc>
            </a:pPr>
            <a:r>
              <a:rPr lang="zh-CN" altLang="en-US" sz="240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钝角三角形有什么特点？</a:t>
            </a:r>
            <a:endParaRPr lang="en-US" altLang="zh-CN" sz="2400" dirty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8" name="Rectangle 5" descr="底色1"/>
          <p:cNvSpPr>
            <a:spLocks noChangeArrowheads="1"/>
          </p:cNvSpPr>
          <p:nvPr/>
        </p:nvSpPr>
        <p:spPr bwMode="auto">
          <a:xfrm>
            <a:off x="5427930" y="3730247"/>
            <a:ext cx="6249562" cy="1140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defTabSz="914377" fontAlgn="base">
              <a:lnSpc>
                <a:spcPct val="150000"/>
              </a:lnSpc>
            </a:pPr>
            <a:r>
              <a:rPr lang="zh-CN" altLang="en-US" sz="240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三条高不相交，三条高所在的延长线相交。而且有两条高在三角形外。</a:t>
            </a: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B5092021-89A9-4337-BC39-787AAB3C37E3}"/>
              </a:ext>
            </a:extLst>
          </p:cNvPr>
          <p:cNvSpPr txBox="1"/>
          <p:nvPr/>
        </p:nvSpPr>
        <p:spPr>
          <a:xfrm>
            <a:off x="1401966" y="469982"/>
            <a:ext cx="6072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F07F09"/>
                </a:solidFill>
                <a:cs typeface="+mn-ea"/>
                <a:sym typeface="+mn-lt"/>
              </a:rPr>
              <a:t>扩展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4" grpId="0"/>
      <p:bldP spid="73" grpId="0"/>
      <p:bldP spid="74" grpId="0"/>
      <p:bldP spid="85" grpId="0"/>
      <p:bldP spid="86" grpId="0"/>
      <p:bldP spid="87" grpId="0"/>
      <p:bldP spid="8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830718"/>
              </p:ext>
            </p:extLst>
          </p:nvPr>
        </p:nvGraphicFramePr>
        <p:xfrm>
          <a:off x="1071157" y="1404977"/>
          <a:ext cx="10017398" cy="464051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05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38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038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038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33127"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800" dirty="0">
                          <a:sym typeface="+mn-lt"/>
                        </a:rPr>
                        <a:t>锐角三角形</a:t>
                      </a:r>
                      <a:endParaRPr lang="zh-CN" altLang="en-US" sz="18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800" dirty="0">
                          <a:sym typeface="+mn-lt"/>
                        </a:rPr>
                        <a:t>直角三角形</a:t>
                      </a:r>
                      <a:endParaRPr lang="zh-CN" altLang="en-US" sz="18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800" dirty="0">
                          <a:sym typeface="+mn-lt"/>
                        </a:rPr>
                        <a:t>钝角三角形</a:t>
                      </a:r>
                      <a:endParaRPr lang="zh-CN" altLang="en-US" sz="18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59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800" dirty="0">
                          <a:sym typeface="+mn-lt"/>
                        </a:rPr>
                        <a:t>高在三角形内部的数量</a:t>
                      </a:r>
                      <a:endParaRPr lang="en-US" altLang="zh-CN" sz="18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800" dirty="0">
                          <a:sym typeface="+mn-lt"/>
                        </a:rPr>
                        <a:t>高之间是否相交</a:t>
                      </a:r>
                      <a:endParaRPr lang="en-US" altLang="zh-CN" sz="18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59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800" dirty="0">
                          <a:sym typeface="+mn-lt"/>
                        </a:rPr>
                        <a:t>高所在的直线是否相交</a:t>
                      </a:r>
                      <a:endParaRPr lang="en-US" altLang="zh-CN" sz="18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endParaRPr lang="zh-CN" altLang="en-US" sz="24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5929">
                <a:tc>
                  <a:txBody>
                    <a:bodyPr/>
                    <a:lstStyle/>
                    <a:p>
                      <a:pPr algn="ctr" fontAlgn="base"/>
                      <a:r>
                        <a:rPr lang="zh-CN" altLang="en-US" sz="1800" dirty="0">
                          <a:sym typeface="+mn-lt"/>
                        </a:rPr>
                        <a:t>三条高所在直线的交点的位置</a:t>
                      </a:r>
                      <a:endParaRPr lang="en-US" altLang="zh-CN" sz="18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endParaRPr lang="zh-CN" altLang="en-US" sz="24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0" name="Text Box 38" descr="底色1"/>
          <p:cNvSpPr txBox="1">
            <a:spLocks noChangeArrowheads="1"/>
          </p:cNvSpPr>
          <p:nvPr/>
        </p:nvSpPr>
        <p:spPr bwMode="auto">
          <a:xfrm>
            <a:off x="3963740" y="2477737"/>
            <a:ext cx="1727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ctr" defTabSz="914377" fontAlgn="base">
              <a:spcBef>
                <a:spcPct val="50000"/>
              </a:spcBef>
            </a:pP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3</a:t>
            </a:r>
          </a:p>
        </p:txBody>
      </p:sp>
      <p:sp>
        <p:nvSpPr>
          <p:cNvPr id="62" name="Text Box 38" descr="底色1"/>
          <p:cNvSpPr txBox="1">
            <a:spLocks noChangeArrowheads="1"/>
          </p:cNvSpPr>
          <p:nvPr/>
        </p:nvSpPr>
        <p:spPr bwMode="auto">
          <a:xfrm>
            <a:off x="6498733" y="2424901"/>
            <a:ext cx="1727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ctr" defTabSz="914377" fontAlgn="base">
              <a:spcBef>
                <a:spcPct val="50000"/>
              </a:spcBef>
            </a:pP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</a:p>
        </p:txBody>
      </p:sp>
      <p:sp>
        <p:nvSpPr>
          <p:cNvPr id="63" name="Text Box 38" descr="底色1"/>
          <p:cNvSpPr txBox="1">
            <a:spLocks noChangeArrowheads="1"/>
          </p:cNvSpPr>
          <p:nvPr/>
        </p:nvSpPr>
        <p:spPr bwMode="auto">
          <a:xfrm>
            <a:off x="9033727" y="2436927"/>
            <a:ext cx="1727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ctr" defTabSz="914377" fontAlgn="base">
              <a:spcBef>
                <a:spcPct val="50000"/>
              </a:spcBef>
            </a:pP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</a:p>
        </p:txBody>
      </p:sp>
      <p:sp>
        <p:nvSpPr>
          <p:cNvPr id="64" name="Text Box 41" descr="底色1"/>
          <p:cNvSpPr txBox="1">
            <a:spLocks noChangeArrowheads="1"/>
          </p:cNvSpPr>
          <p:nvPr/>
        </p:nvSpPr>
        <p:spPr bwMode="auto">
          <a:xfrm>
            <a:off x="3963740" y="3404499"/>
            <a:ext cx="1727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ctr" defTabSz="914377" fontAlgn="base"/>
            <a:r>
              <a:rPr lang="zh-CN" altLang="en-US" sz="2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相交</a:t>
            </a:r>
            <a:endParaRPr lang="en-US" altLang="zh-CN" sz="2000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5" name="Text Box 41" descr="底色1"/>
          <p:cNvSpPr txBox="1">
            <a:spLocks noChangeArrowheads="1"/>
          </p:cNvSpPr>
          <p:nvPr/>
        </p:nvSpPr>
        <p:spPr bwMode="auto">
          <a:xfrm>
            <a:off x="3963740" y="4211583"/>
            <a:ext cx="1727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ctr" defTabSz="914377" fontAlgn="base"/>
            <a:r>
              <a:rPr lang="zh-CN" altLang="en-US" sz="2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相交</a:t>
            </a:r>
            <a:endParaRPr lang="en-US" altLang="zh-CN" sz="2000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6" name="Text Box 41" descr="底色1"/>
          <p:cNvSpPr txBox="1">
            <a:spLocks noChangeArrowheads="1"/>
          </p:cNvSpPr>
          <p:nvPr/>
        </p:nvSpPr>
        <p:spPr bwMode="auto">
          <a:xfrm>
            <a:off x="6476013" y="4198282"/>
            <a:ext cx="1727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ctr" defTabSz="914377" fontAlgn="base"/>
            <a:r>
              <a:rPr lang="zh-CN" altLang="en-US" sz="2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相交</a:t>
            </a:r>
            <a:endParaRPr lang="en-US" altLang="zh-CN" sz="2000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7" name="Text Box 41" descr="底色1"/>
          <p:cNvSpPr txBox="1">
            <a:spLocks noChangeArrowheads="1"/>
          </p:cNvSpPr>
          <p:nvPr/>
        </p:nvSpPr>
        <p:spPr bwMode="auto">
          <a:xfrm>
            <a:off x="6428539" y="3455368"/>
            <a:ext cx="1727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ctr" defTabSz="914377" fontAlgn="base"/>
            <a:r>
              <a:rPr lang="zh-CN" altLang="en-US" sz="2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相交</a:t>
            </a:r>
            <a:endParaRPr lang="en-US" altLang="zh-CN" sz="2000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8" name="Text Box 41" descr="底色1"/>
          <p:cNvSpPr txBox="1">
            <a:spLocks noChangeArrowheads="1"/>
          </p:cNvSpPr>
          <p:nvPr/>
        </p:nvSpPr>
        <p:spPr bwMode="auto">
          <a:xfrm>
            <a:off x="9033727" y="3391199"/>
            <a:ext cx="1727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ctr" defTabSz="914377" fontAlgn="base"/>
            <a:r>
              <a:rPr lang="zh-CN" altLang="en-US" sz="2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不相交</a:t>
            </a:r>
            <a:endParaRPr lang="en-US" altLang="zh-CN" sz="2000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9" name="Text Box 41" descr="底色1"/>
          <p:cNvSpPr txBox="1">
            <a:spLocks noChangeArrowheads="1"/>
          </p:cNvSpPr>
          <p:nvPr/>
        </p:nvSpPr>
        <p:spPr bwMode="auto">
          <a:xfrm>
            <a:off x="9033727" y="4198283"/>
            <a:ext cx="1727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ctr" defTabSz="914377" fontAlgn="base"/>
            <a:r>
              <a:rPr lang="zh-CN" altLang="en-US" sz="2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相交</a:t>
            </a:r>
            <a:endParaRPr lang="en-US" altLang="zh-CN" sz="2000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0" name="Rectangle 54" descr="底色1"/>
          <p:cNvSpPr>
            <a:spLocks noChangeArrowheads="1"/>
          </p:cNvSpPr>
          <p:nvPr/>
        </p:nvSpPr>
        <p:spPr bwMode="auto">
          <a:xfrm>
            <a:off x="4077776" y="5239767"/>
            <a:ext cx="149912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ctr" defTabSz="914377" fontAlgn="base"/>
            <a:r>
              <a:rPr lang="zh-CN" altLang="en-US" sz="2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三角形内部</a:t>
            </a:r>
            <a:endParaRPr lang="en-US" altLang="zh-CN" sz="2000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1" name="Rectangle 55" descr="底色1"/>
          <p:cNvSpPr>
            <a:spLocks noChangeArrowheads="1"/>
          </p:cNvSpPr>
          <p:nvPr/>
        </p:nvSpPr>
        <p:spPr bwMode="auto">
          <a:xfrm>
            <a:off x="6744216" y="5255416"/>
            <a:ext cx="12362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ctr" defTabSz="914377" fontAlgn="base"/>
            <a:r>
              <a:rPr lang="zh-CN" altLang="en-US" sz="2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直角顶点</a:t>
            </a:r>
            <a:endParaRPr lang="en-US" altLang="zh-CN" sz="2000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2" name="Rectangle 56" descr="底色1"/>
          <p:cNvSpPr>
            <a:spLocks noChangeArrowheads="1"/>
          </p:cNvSpPr>
          <p:nvPr/>
        </p:nvSpPr>
        <p:spPr bwMode="auto">
          <a:xfrm>
            <a:off x="9147763" y="5239767"/>
            <a:ext cx="149912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ctr" defTabSz="914377" fontAlgn="base"/>
            <a:r>
              <a:rPr lang="zh-CN" altLang="en-US" sz="2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三角形外部</a:t>
            </a:r>
            <a:endParaRPr lang="en-US" altLang="zh-CN" sz="2000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E1848664-B3AA-4C0E-B348-F97EAAD051C1}"/>
              </a:ext>
            </a:extLst>
          </p:cNvPr>
          <p:cNvSpPr txBox="1"/>
          <p:nvPr/>
        </p:nvSpPr>
        <p:spPr>
          <a:xfrm>
            <a:off x="1401966" y="469982"/>
            <a:ext cx="77710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F07F09"/>
                </a:solidFill>
                <a:cs typeface="+mn-ea"/>
                <a:sym typeface="+mn-lt"/>
              </a:rPr>
              <a:t>总结（三角形的三条高的特性）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3" grpId="0"/>
      <p:bldP spid="64" grpId="0"/>
      <p:bldP spid="65" grpId="0"/>
      <p:bldP spid="7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heme/theme1.xml><?xml version="1.0" encoding="utf-8"?>
<a:theme xmlns:a="http://schemas.openxmlformats.org/drawingml/2006/main" name="办公资源网：www.bangongziyuan.com">
  <a:themeElements>
    <a:clrScheme name="Maxpoint">
      <a:dk1>
        <a:srgbClr val="3F3F3F"/>
      </a:dk1>
      <a:lt1>
        <a:srgbClr val="FFFFFF"/>
      </a:lt1>
      <a:dk2>
        <a:srgbClr val="313C41"/>
      </a:dk2>
      <a:lt2>
        <a:srgbClr val="FFFFFF"/>
      </a:lt2>
      <a:accent1>
        <a:srgbClr val="FFAB03"/>
      </a:accent1>
      <a:accent2>
        <a:srgbClr val="FC7F03"/>
      </a:accent2>
      <a:accent3>
        <a:srgbClr val="FC3903"/>
      </a:accent3>
      <a:accent4>
        <a:srgbClr val="D1024E"/>
      </a:accent4>
      <a:accent5>
        <a:srgbClr val="A6026C"/>
      </a:accent5>
      <a:accent6>
        <a:srgbClr val="0F6193"/>
      </a:accent6>
      <a:hlink>
        <a:srgbClr val="0563C1"/>
      </a:hlink>
      <a:folHlink>
        <a:srgbClr val="954F72"/>
      </a:folHlink>
    </a:clrScheme>
    <a:fontScheme name="5wqk3qdj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</TotalTime>
  <Words>1386</Words>
  <Application>Microsoft Office PowerPoint</Application>
  <PresentationFormat>宽屏</PresentationFormat>
  <Paragraphs>251</Paragraphs>
  <Slides>21</Slides>
  <Notes>21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21</vt:i4>
      </vt:variant>
    </vt:vector>
  </HeadingPairs>
  <TitlesOfParts>
    <vt:vector size="29" baseType="lpstr">
      <vt:lpstr>阿里巴巴普惠体 R</vt:lpstr>
      <vt:lpstr>思源黑体 CN Light</vt:lpstr>
      <vt:lpstr>Arial</vt:lpstr>
      <vt:lpstr>Calibri</vt:lpstr>
      <vt:lpstr>Cambria Math</vt:lpstr>
      <vt:lpstr>办公资源网：www.bangongziyuan.com</vt:lpstr>
      <vt:lpstr>Microsoft 公式 3.0</vt:lpstr>
      <vt:lpstr>公式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办公资源网</dc:creator>
  <dc:description>办公资源网：https://www.bangongziyuan.com/</dc:description>
  <cp:lastModifiedBy>天 下</cp:lastModifiedBy>
  <cp:revision>3</cp:revision>
  <dcterms:created xsi:type="dcterms:W3CDTF">2020-04-05T14:02:18Z</dcterms:created>
  <dcterms:modified xsi:type="dcterms:W3CDTF">2021-01-09T09:40:26Z</dcterms:modified>
</cp:coreProperties>
</file>