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2" r:id="rId2"/>
    <p:sldId id="264" r:id="rId3"/>
    <p:sldId id="465" r:id="rId4"/>
    <p:sldId id="468" r:id="rId5"/>
    <p:sldId id="457" r:id="rId6"/>
    <p:sldId id="469" r:id="rId7"/>
    <p:sldId id="459" r:id="rId8"/>
    <p:sldId id="466" r:id="rId9"/>
    <p:sldId id="460" r:id="rId10"/>
    <p:sldId id="464" r:id="rId11"/>
    <p:sldId id="462" r:id="rId12"/>
    <p:sldId id="463" r:id="rId13"/>
    <p:sldId id="287" r:id="rId14"/>
    <p:sldId id="467" r:id="rId15"/>
    <p:sldId id="265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0AB27AEB-F07B-42E0-8CB9-11AF77AA59F8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D5800EB0-039E-41DB-B685-4D8C4FD698A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4441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6866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0645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6199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5434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9598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1174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8849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7520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6811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1350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649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913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2187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6975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E6DAF3-FB38-4995-B3D2-2702E9FEA6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14287" y="755072"/>
            <a:ext cx="4807528" cy="5347855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025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7E294946-2CE5-464F-91FF-665C06757FA0}"/>
              </a:ext>
            </a:extLst>
          </p:cNvPr>
          <p:cNvCxnSpPr/>
          <p:nvPr userDrawn="1"/>
        </p:nvCxnSpPr>
        <p:spPr>
          <a:xfrm>
            <a:off x="704850" y="774700"/>
            <a:ext cx="10782300" cy="0"/>
          </a:xfrm>
          <a:prstGeom prst="line">
            <a:avLst/>
          </a:prstGeom>
          <a:ln>
            <a:solidFill>
              <a:srgbClr val="00BBFE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箭头: V 形 6">
            <a:extLst>
              <a:ext uri="{FF2B5EF4-FFF2-40B4-BE49-F238E27FC236}">
                <a16:creationId xmlns:a16="http://schemas.microsoft.com/office/drawing/2014/main" id="{74753542-5C2D-4ADA-8BA3-194FD95F2EB2}"/>
              </a:ext>
            </a:extLst>
          </p:cNvPr>
          <p:cNvSpPr/>
          <p:nvPr userDrawn="1"/>
        </p:nvSpPr>
        <p:spPr>
          <a:xfrm>
            <a:off x="704850" y="298450"/>
            <a:ext cx="330200" cy="336550"/>
          </a:xfrm>
          <a:prstGeom prst="chevron">
            <a:avLst>
              <a:gd name="adj" fmla="val 5384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箭头: V 形 7">
            <a:extLst>
              <a:ext uri="{FF2B5EF4-FFF2-40B4-BE49-F238E27FC236}">
                <a16:creationId xmlns:a16="http://schemas.microsoft.com/office/drawing/2014/main" id="{1BC3A5B2-7C0A-425C-B845-3AC4A6412B88}"/>
              </a:ext>
            </a:extLst>
          </p:cNvPr>
          <p:cNvSpPr/>
          <p:nvPr userDrawn="1"/>
        </p:nvSpPr>
        <p:spPr>
          <a:xfrm>
            <a:off x="927100" y="298450"/>
            <a:ext cx="330200" cy="336550"/>
          </a:xfrm>
          <a:prstGeom prst="chevron">
            <a:avLst>
              <a:gd name="adj" fmla="val 5384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86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87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810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8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CEE6A9-B75A-4B57-9369-3A9301FA1724}"/>
              </a:ext>
            </a:extLst>
          </p:cNvPr>
          <p:cNvSpPr/>
          <p:nvPr/>
        </p:nvSpPr>
        <p:spPr>
          <a:xfrm>
            <a:off x="7205598" y="1931080"/>
            <a:ext cx="4977785" cy="4977883"/>
          </a:xfrm>
          <a:custGeom>
            <a:avLst/>
            <a:gdLst>
              <a:gd name="connsiteX0" fmla="*/ 4114719 w 4114719"/>
              <a:gd name="connsiteY0" fmla="*/ 0 h 4114800"/>
              <a:gd name="connsiteX1" fmla="*/ 4114719 w 4114719"/>
              <a:gd name="connsiteY1" fmla="*/ 4114800 h 4114800"/>
              <a:gd name="connsiteX2" fmla="*/ 0 w 4114719"/>
              <a:gd name="connsiteY2" fmla="*/ 4089002 h 4114800"/>
              <a:gd name="connsiteX3" fmla="*/ 4114719 w 4114719"/>
              <a:gd name="connsiteY3" fmla="*/ 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719" h="4114800">
                <a:moveTo>
                  <a:pt x="4114719" y="0"/>
                </a:moveTo>
                <a:lnTo>
                  <a:pt x="4114719" y="4114800"/>
                </a:lnTo>
                <a:lnTo>
                  <a:pt x="0" y="4089002"/>
                </a:lnTo>
                <a:cubicBezTo>
                  <a:pt x="14185" y="1826573"/>
                  <a:pt x="1852246" y="0"/>
                  <a:pt x="41147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9C3DB25-4860-47B2-9FC9-EB5C662C565B}"/>
              </a:ext>
            </a:extLst>
          </p:cNvPr>
          <p:cNvSpPr/>
          <p:nvPr/>
        </p:nvSpPr>
        <p:spPr>
          <a:xfrm>
            <a:off x="6763785" y="1444056"/>
            <a:ext cx="4248915" cy="4726458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381C738-5348-480B-8F45-35C376B2BE61}"/>
              </a:ext>
            </a:extLst>
          </p:cNvPr>
          <p:cNvSpPr/>
          <p:nvPr/>
        </p:nvSpPr>
        <p:spPr>
          <a:xfrm>
            <a:off x="11365605" y="328706"/>
            <a:ext cx="522514" cy="52251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92200" sx="102000" sy="102000" algn="ctr" rotWithShape="0">
              <a:schemeClr val="lt1">
                <a:alpha val="5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DE347E5-97F1-4F84-A3E3-814B7E4709EE}"/>
              </a:ext>
            </a:extLst>
          </p:cNvPr>
          <p:cNvSpPr/>
          <p:nvPr/>
        </p:nvSpPr>
        <p:spPr>
          <a:xfrm>
            <a:off x="-144146" y="6234167"/>
            <a:ext cx="1303219" cy="30120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800100" sx="102000" sy="102000" algn="ctr" rotWithShape="0">
              <a:schemeClr val="lt1">
                <a:alpha val="6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Group 10">
            <a:extLst>
              <a:ext uri="{FF2B5EF4-FFF2-40B4-BE49-F238E27FC236}">
                <a16:creationId xmlns:a16="http://schemas.microsoft.com/office/drawing/2014/main" id="{EC22FC0B-062F-4F42-84A8-FA851563BC17}"/>
              </a:ext>
            </a:extLst>
          </p:cNvPr>
          <p:cNvGrpSpPr/>
          <p:nvPr/>
        </p:nvGrpSpPr>
        <p:grpSpPr>
          <a:xfrm>
            <a:off x="3456660" y="2880648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7" name="Freeform 134">
              <a:extLst>
                <a:ext uri="{FF2B5EF4-FFF2-40B4-BE49-F238E27FC236}">
                  <a16:creationId xmlns:a16="http://schemas.microsoft.com/office/drawing/2014/main" id="{484C3079-ADB4-40F9-81C6-3682227109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135">
              <a:extLst>
                <a:ext uri="{FF2B5EF4-FFF2-40B4-BE49-F238E27FC236}">
                  <a16:creationId xmlns:a16="http://schemas.microsoft.com/office/drawing/2014/main" id="{1FA8379F-3F42-4DED-B3D8-E5F7D0F5AC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1" name="TextBox 9">
            <a:extLst>
              <a:ext uri="{FF2B5EF4-FFF2-40B4-BE49-F238E27FC236}">
                <a16:creationId xmlns:a16="http://schemas.microsoft.com/office/drawing/2014/main" id="{99D1A28F-9E95-45E5-9460-AAAAC8EA3B61}"/>
              </a:ext>
            </a:extLst>
          </p:cNvPr>
          <p:cNvSpPr txBox="1"/>
          <p:nvPr/>
        </p:nvSpPr>
        <p:spPr>
          <a:xfrm>
            <a:off x="880166" y="1306555"/>
            <a:ext cx="78124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80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INTEGRALFORM</a:t>
            </a:r>
            <a:endParaRPr kumimoji="0" lang="en-US" sz="80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>
            <a:extLst>
              <a:ext uri="{FF2B5EF4-FFF2-40B4-BE49-F238E27FC236}">
                <a16:creationId xmlns:a16="http://schemas.microsoft.com/office/drawing/2014/main" id="{9F2F0334-DE2E-41FD-A78D-14764406027D}"/>
              </a:ext>
            </a:extLst>
          </p:cNvPr>
          <p:cNvSpPr>
            <a:spLocks/>
          </p:cNvSpPr>
          <p:nvPr/>
        </p:nvSpPr>
        <p:spPr bwMode="auto">
          <a:xfrm rot="16200000">
            <a:off x="1171870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BBFE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>
            <a:extLst>
              <a:ext uri="{FF2B5EF4-FFF2-40B4-BE49-F238E27FC236}">
                <a16:creationId xmlns:a16="http://schemas.microsoft.com/office/drawing/2014/main" id="{7F9695EF-853C-49E3-A9D1-AF3F2A4F89EC}"/>
              </a:ext>
            </a:extLst>
          </p:cNvPr>
          <p:cNvSpPr>
            <a:spLocks/>
          </p:cNvSpPr>
          <p:nvPr/>
        </p:nvSpPr>
        <p:spPr bwMode="auto">
          <a:xfrm rot="16200000">
            <a:off x="2862735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2FE64F99-608C-4478-BC55-F024FDCD15A9}"/>
              </a:ext>
            </a:extLst>
          </p:cNvPr>
          <p:cNvSpPr/>
          <p:nvPr/>
        </p:nvSpPr>
        <p:spPr bwMode="auto">
          <a:xfrm>
            <a:off x="592843" y="2592516"/>
            <a:ext cx="6286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4800" b="1" kern="100" dirty="0">
                <a:cs typeface="+mn-ea"/>
                <a:sym typeface="+mn-lt"/>
              </a:rPr>
              <a:t>14.1.3 </a:t>
            </a:r>
            <a:r>
              <a:rPr lang="zh-CN" altLang="en-US" sz="4800" b="1" kern="100" dirty="0">
                <a:cs typeface="+mn-ea"/>
                <a:sym typeface="+mn-lt"/>
              </a:rPr>
              <a:t>积的乘方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BAF13F9A-5FDE-4003-80C9-2CE7D57A40E2}"/>
              </a:ext>
            </a:extLst>
          </p:cNvPr>
          <p:cNvSpPr/>
          <p:nvPr/>
        </p:nvSpPr>
        <p:spPr>
          <a:xfrm>
            <a:off x="621493" y="3525271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E0D4D3F6-D4A8-4B8A-8BE9-762B7215A730}"/>
              </a:ext>
            </a:extLst>
          </p:cNvPr>
          <p:cNvCxnSpPr>
            <a:cxnSpLocks/>
          </p:cNvCxnSpPr>
          <p:nvPr/>
        </p:nvCxnSpPr>
        <p:spPr>
          <a:xfrm>
            <a:off x="621493" y="3431794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87EE341D-1303-47EE-94FD-BB1E8E401988}"/>
              </a:ext>
            </a:extLst>
          </p:cNvPr>
          <p:cNvSpPr/>
          <p:nvPr/>
        </p:nvSpPr>
        <p:spPr bwMode="auto">
          <a:xfrm>
            <a:off x="621493" y="2037672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C6BE4531-FA4B-433A-A3C0-B368E266A002}"/>
              </a:ext>
            </a:extLst>
          </p:cNvPr>
          <p:cNvSpPr txBox="1"/>
          <p:nvPr/>
        </p:nvSpPr>
        <p:spPr>
          <a:xfrm>
            <a:off x="621493" y="4102632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BB3344ED-7838-43D2-A30D-D05F614BB815}"/>
              </a:ext>
            </a:extLst>
          </p:cNvPr>
          <p:cNvSpPr/>
          <p:nvPr/>
        </p:nvSpPr>
        <p:spPr>
          <a:xfrm>
            <a:off x="621493" y="3561818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F2FA80F0-CCFD-4C49-85DE-5E136301FF27}"/>
              </a:ext>
            </a:extLst>
          </p:cNvPr>
          <p:cNvSpPr txBox="1"/>
          <p:nvPr/>
        </p:nvSpPr>
        <p:spPr>
          <a:xfrm>
            <a:off x="638227" y="5047489"/>
            <a:ext cx="1406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FB844A8F-482C-428E-A93C-4EDA30D31290}"/>
              </a:ext>
            </a:extLst>
          </p:cNvPr>
          <p:cNvSpPr txBox="1"/>
          <p:nvPr/>
        </p:nvSpPr>
        <p:spPr>
          <a:xfrm>
            <a:off x="2329093" y="5047489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8AF7A367-BC30-4CAF-A06C-23CFA6E9EE2B}"/>
              </a:ext>
            </a:extLst>
          </p:cNvPr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8" name="图片占位符 7">
            <a:extLst>
              <a:ext uri="{FF2B5EF4-FFF2-40B4-BE49-F238E27FC236}">
                <a16:creationId xmlns:a16="http://schemas.microsoft.com/office/drawing/2014/main" id="{C9CDD708-F8C1-414E-A02B-24383FBD9E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7" r="20547"/>
          <a:stretch>
            <a:fillRect/>
          </a:stretch>
        </p:blipFill>
        <p:spPr>
          <a:xfrm>
            <a:off x="7003322" y="1946383"/>
            <a:ext cx="3553703" cy="3953111"/>
          </a:xfrm>
        </p:spPr>
      </p:pic>
    </p:spTree>
    <p:extLst>
      <p:ext uri="{BB962C8B-B14F-4D97-AF65-F5344CB8AC3E}">
        <p14:creationId xmlns:p14="http://schemas.microsoft.com/office/powerpoint/2010/main" val="38240039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3" grpId="0" animBg="1"/>
      <p:bldP spid="34" grpId="0"/>
      <p:bldP spid="35" grpId="0"/>
      <p:bldP spid="37" grpId="0"/>
      <p:bldP spid="38" grpId="0"/>
      <p:bldP spid="39" grpId="0"/>
      <p:bldP spid="40" grpId="0"/>
      <p:bldP spid="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10">
                <a:extLst>
                  <a:ext uri="{FF2B5EF4-FFF2-40B4-BE49-F238E27FC236}">
                    <a16:creationId xmlns:a16="http://schemas.microsoft.com/office/drawing/2014/main" id="{D1EE05B3-2159-41EE-8B19-C41CAFBA41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218" y="1281110"/>
                <a:ext cx="11135783" cy="1754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lnSpc>
                    <a:spcPct val="150000"/>
                  </a:lnSpc>
                </a:pPr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1.</a:t>
                </a:r>
                <a:r>
                  <a:rPr lang="zh-CN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（</a:t>
                </a:r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2017·</a:t>
                </a:r>
                <a:r>
                  <a:rPr lang="zh-CN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江苏省洪泽县黄集中学初一月考）</a:t>
                </a:r>
                <a:endParaRPr lang="en-US" altLang="zh-CN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已知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(</m:t>
                        </m:r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2×</m:t>
                        </m:r>
                        <m:sSup>
                          <m:sSupPr>
                            <m:ctrlPr>
                              <a:rPr lang="zh-CN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8</m:t>
                            </m:r>
                          </m:e>
                          <m:sup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𝑥</m:t>
                            </m:r>
                          </m:sup>
                        </m:sSup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×16)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𝟐𝟐</m:t>
                        </m:r>
                      </m:sup>
                    </m:sSup>
                  </m:oMath>
                </a14:m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,</a:t>
                </a:r>
                <a:r>
                  <a:rPr lang="zh-CN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则</a:t>
                </a:r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x</a:t>
                </a:r>
                <a:r>
                  <a:rPr lang="zh-CN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的值为</a:t>
                </a:r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____________.</a:t>
                </a:r>
                <a:endParaRPr lang="zh-CN" altLang="zh-CN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914377"/>
                <a:endParaRPr lang="zh-CN" altLang="en-US" sz="3200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Text Box 10">
                <a:extLst>
                  <a:ext uri="{FF2B5EF4-FFF2-40B4-BE49-F238E27FC236}">
                    <a16:creationId xmlns:a16="http://schemas.microsoft.com/office/drawing/2014/main" id="{D1EE05B3-2159-41EE-8B19-C41CAFBA41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6218" y="1281110"/>
                <a:ext cx="11135783" cy="1754326"/>
              </a:xfrm>
              <a:prstGeom prst="rect">
                <a:avLst/>
              </a:prstGeom>
              <a:blipFill>
                <a:blip r:embed="rId3"/>
                <a:stretch>
                  <a:fillRect l="-82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8">
                <a:extLst>
                  <a:ext uri="{FF2B5EF4-FFF2-40B4-BE49-F238E27FC236}">
                    <a16:creationId xmlns:a16="http://schemas.microsoft.com/office/drawing/2014/main" id="{75DD91CD-1F6C-4718-861E-BECE50FB7A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218" y="2745217"/>
                <a:ext cx="10642600" cy="28316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zh-CN" altLang="en-US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解：</a:t>
                </a:r>
                <a:r>
                  <a:rPr lang="zh-CN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∵</m:t>
                        </m:r>
                        <m:r>
                          <a:rPr lang="en-US" altLang="zh-CN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(</m:t>
                        </m:r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2×</m:t>
                        </m:r>
                        <m:sSup>
                          <m:sSupPr>
                            <m:ctrlPr>
                              <a:rPr lang="zh-CN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8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𝑥</m:t>
                            </m:r>
                          </m:sup>
                        </m:s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×16)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=</a:t>
                </a:r>
                <a:r>
                  <a:rPr lang="zh-CN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 </m:t>
                        </m:r>
                        <m:r>
                          <a:rPr lang="en-US" altLang="zh-CN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(</m:t>
                        </m:r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2×</m:t>
                        </m:r>
                        <m:sSup>
                          <m:sSupPr>
                            <m:ctrlPr>
                              <a:rPr lang="zh-CN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𝟐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𝟑</m:t>
                            </m:r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𝑥</m:t>
                            </m:r>
                          </m:sup>
                        </m:s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×</m:t>
                        </m:r>
                        <m:sSup>
                          <m:sSupPr>
                            <m:ctrlPr>
                              <a:rPr lang="zh-CN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𝟐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𝟒</m:t>
                            </m:r>
                          </m:sup>
                        </m:s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=</a:t>
                </a:r>
                <a:r>
                  <a:rPr lang="zh-CN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𝟐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𝟔</m:t>
                        </m:r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𝟏𝟎</m:t>
                        </m:r>
                      </m:sup>
                    </m:sSup>
                  </m:oMath>
                </a14:m>
                <a:endParaRPr lang="en-US" altLang="zh-CN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    </a:t>
                </a:r>
                <a:r>
                  <a:rPr lang="zh-CN" altLang="en-US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(</m:t>
                        </m:r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2×</m:t>
                        </m:r>
                        <m:sSup>
                          <m:sSupPr>
                            <m:ctrlPr>
                              <a:rPr lang="zh-CN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8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𝑥</m:t>
                            </m:r>
                          </m:sup>
                        </m:s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×16)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𝟐𝟐</m:t>
                        </m:r>
                      </m:sup>
                    </m:sSup>
                  </m:oMath>
                </a14:m>
                <a:endParaRPr lang="en-US" altLang="zh-CN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    </a:t>
                </a:r>
                <a:r>
                  <a:rPr lang="zh-CN" altLang="en-US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∴</a:t>
                </a:r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𝟔</m:t>
                    </m:r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𝟏𝟎</m:t>
                    </m:r>
                  </m:oMath>
                </a14:m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=22</a:t>
                </a:r>
              </a:p>
              <a:p>
                <a:pPr defTabSz="914377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    </a:t>
                </a:r>
                <a:r>
                  <a:rPr lang="zh-CN" altLang="en-US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化简得</a:t>
                </a:r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x=2</a:t>
                </a:r>
              </a:p>
            </p:txBody>
          </p:sp>
        </mc:Choice>
        <mc:Fallback xmlns="">
          <p:sp>
            <p:nvSpPr>
              <p:cNvPr id="6" name="Text Box 8">
                <a:extLst>
                  <a:ext uri="{FF2B5EF4-FFF2-40B4-BE49-F238E27FC236}">
                    <a16:creationId xmlns:a16="http://schemas.microsoft.com/office/drawing/2014/main" id="{75DD91CD-1F6C-4718-861E-BECE50FB7A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6218" y="2745217"/>
                <a:ext cx="10642600" cy="2831673"/>
              </a:xfrm>
              <a:prstGeom prst="rect">
                <a:avLst/>
              </a:prstGeom>
              <a:blipFill>
                <a:blip r:embed="rId4"/>
                <a:stretch>
                  <a:fillRect l="-859" b="-387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>
            <a:extLst>
              <a:ext uri="{FF2B5EF4-FFF2-40B4-BE49-F238E27FC236}">
                <a16:creationId xmlns:a16="http://schemas.microsoft.com/office/drawing/2014/main" id="{19E386F5-A958-4C8B-ADCD-8E0371CDBF4A}"/>
              </a:ext>
            </a:extLst>
          </p:cNvPr>
          <p:cNvSpPr/>
          <p:nvPr/>
        </p:nvSpPr>
        <p:spPr>
          <a:xfrm>
            <a:off x="6264411" y="1707745"/>
            <a:ext cx="450764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7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9748175-13E6-4AFD-A075-1DF577E9562C}"/>
              </a:ext>
            </a:extLst>
          </p:cNvPr>
          <p:cNvSpPr txBox="1"/>
          <p:nvPr/>
        </p:nvSpPr>
        <p:spPr>
          <a:xfrm>
            <a:off x="1380858" y="249195"/>
            <a:ext cx="9147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306732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6">
                <a:extLst>
                  <a:ext uri="{FF2B5EF4-FFF2-40B4-BE49-F238E27FC236}">
                    <a16:creationId xmlns:a16="http://schemas.microsoft.com/office/drawing/2014/main" id="{CE2B9AB9-FAC1-4299-9C09-F5553BD35C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3109" y="1216720"/>
                <a:ext cx="8172191" cy="801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just" defTabSz="914377">
                  <a:spcBef>
                    <a:spcPct val="50000"/>
                  </a:spcBef>
                </a:pPr>
                <a:r>
                  <a:rPr lang="en-US" altLang="zh-CN" sz="3733" b="0" dirty="0">
                    <a:solidFill>
                      <a:srgbClr val="50742F">
                        <a:lumMod val="50000"/>
                      </a:srgbClr>
                    </a:solidFill>
                    <a:latin typeface="+mn-lt"/>
                    <a:ea typeface="+mn-ea"/>
                    <a:cs typeface="+mn-ea"/>
                    <a:sym typeface="+mn-lt"/>
                  </a:rPr>
                  <a:t>2.</a:t>
                </a:r>
                <a:r>
                  <a:rPr lang="en-US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(-2)</a:t>
                </a:r>
                <a:r>
                  <a:rPr lang="en-US" altLang="zh-CN" sz="3200" baseline="300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2018</a:t>
                </a:r>
                <a:r>
                  <a:rPr lang="en-US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×(</a:t>
                </a:r>
                <a:r>
                  <a:rPr lang="zh-CN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)</a:t>
                </a:r>
                <a:r>
                  <a:rPr lang="en-US" altLang="zh-CN" sz="3200" baseline="300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2019</a:t>
                </a:r>
                <a:r>
                  <a:rPr lang="en-US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  =____________</a:t>
                </a:r>
                <a:r>
                  <a:rPr lang="zh-CN" altLang="en-US" sz="3733" b="0" dirty="0">
                    <a:solidFill>
                      <a:srgbClr val="50742F">
                        <a:lumMod val="50000"/>
                      </a:srgbClr>
                    </a:solidFill>
                    <a:latin typeface="+mn-lt"/>
                    <a:ea typeface="+mn-ea"/>
                    <a:cs typeface="+mn-ea"/>
                    <a:sym typeface="+mn-lt"/>
                  </a:rPr>
                  <a:t>。                                 </a:t>
                </a:r>
                <a:endParaRPr lang="en-US" altLang="zh-CN" sz="3733" b="0" dirty="0">
                  <a:solidFill>
                    <a:srgbClr val="50742F">
                      <a:lumMod val="50000"/>
                    </a:srgb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Text Box 6">
                <a:extLst>
                  <a:ext uri="{FF2B5EF4-FFF2-40B4-BE49-F238E27FC236}">
                    <a16:creationId xmlns:a16="http://schemas.microsoft.com/office/drawing/2014/main" id="{CE2B9AB9-FAC1-4299-9C09-F5553BD35C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03109" y="1216720"/>
                <a:ext cx="8172191" cy="801310"/>
              </a:xfrm>
              <a:prstGeom prst="rect">
                <a:avLst/>
              </a:prstGeom>
              <a:blipFill>
                <a:blip r:embed="rId3"/>
                <a:stretch>
                  <a:fillRect l="-2461" t="-10687" b="-1832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FB91CEA5-3BB8-4BB7-A127-4F980C56033E}"/>
                  </a:ext>
                </a:extLst>
              </p:cNvPr>
              <p:cNvSpPr/>
              <p:nvPr/>
            </p:nvSpPr>
            <p:spPr>
              <a:xfrm>
                <a:off x="1380858" y="2150429"/>
                <a:ext cx="6096000" cy="387766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（－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000" kern="1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2018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×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（－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000" kern="1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2019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 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=[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（－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×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（－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]</a:t>
                </a:r>
                <a:r>
                  <a:rPr lang="en-US" altLang="zh-CN" sz="2000" kern="1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2018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×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（－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endParaRPr lang="en-US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=1×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（－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endParaRPr lang="en-US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故答案为：－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FB91CEA5-3BB8-4BB7-A127-4F980C5603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858" y="2150429"/>
                <a:ext cx="6096000" cy="3877665"/>
              </a:xfrm>
              <a:prstGeom prst="rect">
                <a:avLst/>
              </a:prstGeom>
              <a:blipFill>
                <a:blip r:embed="rId4"/>
                <a:stretch>
                  <a:fillRect l="-11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DB4605C2-D30E-4A99-B002-9225A17928A9}"/>
                  </a:ext>
                </a:extLst>
              </p:cNvPr>
              <p:cNvSpPr/>
              <p:nvPr/>
            </p:nvSpPr>
            <p:spPr>
              <a:xfrm>
                <a:off x="5904571" y="1216720"/>
                <a:ext cx="617477" cy="62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zh-CN" altLang="zh-CN" sz="2400" kern="100" dirty="0">
                    <a:solidFill>
                      <a:srgbClr val="FF0000"/>
                    </a:solidFill>
                    <a:cs typeface="+mn-ea"/>
                    <a:sym typeface="+mn-lt"/>
                  </a:rPr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endParaRPr lang="zh-CN" altLang="en-US" sz="2133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DB4605C2-D30E-4A99-B002-9225A17928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4571" y="1216720"/>
                <a:ext cx="617477" cy="624082"/>
              </a:xfrm>
              <a:prstGeom prst="rect">
                <a:avLst/>
              </a:prstGeom>
              <a:blipFill>
                <a:blip r:embed="rId5"/>
                <a:stretch>
                  <a:fillRect l="-15842" b="-88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>
            <a:extLst>
              <a:ext uri="{FF2B5EF4-FFF2-40B4-BE49-F238E27FC236}">
                <a16:creationId xmlns:a16="http://schemas.microsoft.com/office/drawing/2014/main" id="{A333F7FC-249B-45D3-81B4-CA678A516B2D}"/>
              </a:ext>
            </a:extLst>
          </p:cNvPr>
          <p:cNvSpPr txBox="1"/>
          <p:nvPr/>
        </p:nvSpPr>
        <p:spPr>
          <a:xfrm>
            <a:off x="1380858" y="249195"/>
            <a:ext cx="9147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346337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6">
                <a:extLst>
                  <a:ext uri="{FF2B5EF4-FFF2-40B4-BE49-F238E27FC236}">
                    <a16:creationId xmlns:a16="http://schemas.microsoft.com/office/drawing/2014/main" id="{2F165128-7D65-4942-BC09-6CF67400F0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217" y="1216720"/>
                <a:ext cx="10079567" cy="666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just" defTabSz="914377">
                  <a:spcBef>
                    <a:spcPct val="50000"/>
                  </a:spcBef>
                </a:pPr>
                <a:r>
                  <a:rPr lang="en-US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  <a:r>
                  <a:rPr lang="zh-CN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．如果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d>
                          <m:dPr>
                            <m:ctrlPr>
                              <a:rPr lang="en-US" altLang="zh-CN" sz="3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3200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3</m:t>
                            </m:r>
                            <m:r>
                              <a:rPr lang="en-US" altLang="zh-CN" sz="3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𝑚</m:t>
                            </m:r>
                            <m:r>
                              <a:rPr lang="en-US" altLang="zh-CN" sz="3200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+</m:t>
                            </m:r>
                            <m:r>
                              <a:rPr lang="en-US" altLang="zh-CN" sz="3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𝑛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=27</a:t>
                </a:r>
                <a:r>
                  <a:rPr lang="zh-CN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 ，则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𝒏</m:t>
                        </m:r>
                      </m:sup>
                    </m:sSup>
                    <m:r>
                      <a:rPr lang="en-US" altLang="zh-CN" sz="32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=_____ </a:t>
                </a:r>
                <a:r>
                  <a:rPr lang="zh-CN" altLang="en-US" sz="3733" b="0" dirty="0">
                    <a:solidFill>
                      <a:srgbClr val="268868">
                        <a:lumMod val="50000"/>
                      </a:srgbClr>
                    </a:solidFill>
                    <a:latin typeface="+mn-lt"/>
                    <a:ea typeface="+mn-ea"/>
                    <a:cs typeface="+mn-ea"/>
                    <a:sym typeface="+mn-lt"/>
                  </a:rPr>
                  <a:t>。                                 </a:t>
                </a:r>
                <a:endParaRPr lang="en-US" altLang="zh-CN" sz="3733" b="0" dirty="0">
                  <a:solidFill>
                    <a:srgbClr val="268868">
                      <a:lumMod val="50000"/>
                    </a:srgb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Text Box 6">
                <a:extLst>
                  <a:ext uri="{FF2B5EF4-FFF2-40B4-BE49-F238E27FC236}">
                    <a16:creationId xmlns:a16="http://schemas.microsoft.com/office/drawing/2014/main" id="{2F165128-7D65-4942-BC09-6CF67400F0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6217" y="1216720"/>
                <a:ext cx="10079567" cy="666786"/>
              </a:xfrm>
              <a:prstGeom prst="rect">
                <a:avLst/>
              </a:prstGeom>
              <a:blipFill>
                <a:blip r:embed="rId3"/>
                <a:stretch>
                  <a:fillRect l="-1511" t="-15596" b="-3669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DDC54AB0-11A3-4D5D-A5E5-130DD20DE7BC}"/>
                  </a:ext>
                </a:extLst>
              </p:cNvPr>
              <p:cNvSpPr/>
              <p:nvPr/>
            </p:nvSpPr>
            <p:spPr>
              <a:xfrm>
                <a:off x="1380858" y="2130503"/>
                <a:ext cx="6096000" cy="400782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𝑛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=27</m:t>
                    </m:r>
                  </m:oMath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𝑎</m:t>
                          </m:r>
                        </m:e>
                        <m:sup>
                          <m:r>
                            <a:rPr lang="en-US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  <m:r>
                            <a:rPr lang="en-US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𝑚</m:t>
                          </m:r>
                        </m:sup>
                      </m:sSup>
                      <m:r>
                        <a:rPr lang="en-US" altLang="zh-CN" sz="24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×</m:t>
                      </m:r>
                      <m:sSup>
                        <m:sSupPr>
                          <m:ctrlPr>
                            <a:rPr lang="zh-CN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𝑎</m:t>
                          </m:r>
                        </m:e>
                        <m:sup>
                          <m:r>
                            <a:rPr lang="en-US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𝑛</m:t>
                          </m:r>
                        </m:sup>
                      </m:sSup>
                      <m:r>
                        <a:rPr lang="en-US" altLang="zh-CN" sz="24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=27</m:t>
                      </m:r>
                    </m:oMath>
                  </m:oMathPara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zh-CN" sz="2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zh-CN" altLang="zh-CN" sz="2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+mn-ea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+mn-ea"/>
                                      <a:sym typeface="+mn-lt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altLang="zh-CN" sz="2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+mn-ea"/>
                                      <a:sym typeface="+mn-lt"/>
                                    </a:rPr>
                                    <m:t>𝑚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sup>
                      </m:sSup>
                      <m:r>
                        <a:rPr lang="en-US" altLang="zh-CN" sz="24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×</m:t>
                      </m:r>
                      <m:sSup>
                        <m:sSupPr>
                          <m:ctrlPr>
                            <a:rPr lang="zh-CN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𝑎</m:t>
                          </m:r>
                        </m:e>
                        <m:sup>
                          <m:r>
                            <a:rPr lang="en-US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𝑛</m:t>
                          </m:r>
                        </m:sup>
                      </m:sSup>
                      <m:r>
                        <a:rPr lang="en-US" altLang="zh-CN" sz="24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=27</m:t>
                      </m:r>
                    </m:oMath>
                  </m:oMathPara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又将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=3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代入，得：</a:t>
                </a:r>
              </a:p>
              <a:p>
                <a:pPr defTabSz="914377" font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4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27</m:t>
                      </m:r>
                      <m:r>
                        <a:rPr lang="zh-CN" altLang="zh-CN" sz="24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⋅</m:t>
                      </m:r>
                      <m:sSup>
                        <m:sSupPr>
                          <m:ctrlPr>
                            <a:rPr lang="zh-CN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𝑎</m:t>
                          </m:r>
                        </m:e>
                        <m:sup>
                          <m:r>
                            <a:rPr lang="en-US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𝑛</m:t>
                          </m:r>
                        </m:sup>
                      </m:sSup>
                      <m:r>
                        <a:rPr lang="en-US" altLang="zh-CN" sz="24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=27</m:t>
                      </m:r>
                    </m:oMath>
                  </m:oMathPara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𝑎</m:t>
                          </m:r>
                        </m:e>
                        <m:sup>
                          <m:r>
                            <a:rPr lang="en-US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𝑛</m:t>
                          </m:r>
                        </m:sup>
                      </m:sSup>
                      <m:r>
                        <a:rPr lang="en-US" altLang="zh-CN" sz="24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=1</m:t>
                      </m:r>
                    </m:oMath>
                  </m:oMathPara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DDC54AB0-11A3-4D5D-A5E5-130DD20DE7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858" y="2130503"/>
                <a:ext cx="6096000" cy="4007828"/>
              </a:xfrm>
              <a:prstGeom prst="rect">
                <a:avLst/>
              </a:prstGeom>
              <a:blipFill>
                <a:blip r:embed="rId4"/>
                <a:stretch>
                  <a:fillRect l="-16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F5EB02EA-5104-4911-9E27-CE82B9CDB242}"/>
                  </a:ext>
                </a:extLst>
              </p:cNvPr>
              <p:cNvSpPr/>
              <p:nvPr/>
            </p:nvSpPr>
            <p:spPr>
              <a:xfrm>
                <a:off x="6464115" y="1216119"/>
                <a:ext cx="526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2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1</m:t>
                      </m:r>
                    </m:oMath>
                  </m:oMathPara>
                </a14:m>
                <a:endParaRPr lang="zh-CN" altLang="en-US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F5EB02EA-5104-4911-9E27-CE82B9CDB2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115" y="1216119"/>
                <a:ext cx="52610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76D4B8E4-793B-4A5A-935B-498255F7550A}"/>
              </a:ext>
            </a:extLst>
          </p:cNvPr>
          <p:cNvSpPr txBox="1"/>
          <p:nvPr/>
        </p:nvSpPr>
        <p:spPr>
          <a:xfrm>
            <a:off x="1380858" y="249195"/>
            <a:ext cx="9147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209698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6">
                <a:extLst>
                  <a:ext uri="{FF2B5EF4-FFF2-40B4-BE49-F238E27FC236}">
                    <a16:creationId xmlns:a16="http://schemas.microsoft.com/office/drawing/2014/main" id="{2F165128-7D65-4942-BC09-6CF67400F0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216" y="1216720"/>
                <a:ext cx="10751267" cy="666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defTabSz="914377"/>
                <a:r>
                  <a:rPr kumimoji="1" lang="en-US" altLang="zh-CN" sz="3733" b="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4.</a:t>
                </a:r>
                <a:r>
                  <a:rPr lang="zh-CN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若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𝑚</m:t>
                        </m:r>
                      </m:sup>
                    </m:sSup>
                    <m:r>
                      <a:rPr lang="en-US" altLang="zh-CN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=2</m:t>
                    </m:r>
                  </m:oMath>
                </a14:m>
                <a:r>
                  <a:rPr lang="zh-CN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𝑚</m:t>
                        </m:r>
                      </m:sup>
                    </m:sSup>
                    <m:r>
                      <a:rPr lang="en-US" altLang="zh-CN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=5</m:t>
                    </m:r>
                  </m:oMath>
                </a14:m>
                <a:r>
                  <a:rPr lang="en-US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,</a:t>
                </a:r>
                <a:r>
                  <a:rPr lang="zh-CN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(</m:t>
                        </m:r>
                        <m:sSup>
                          <m:sSupPr>
                            <m:ctrlPr>
                              <a:rPr lang="zh-CN" altLang="zh-CN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𝑏</m:t>
                        </m:r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𝑚</m:t>
                        </m:r>
                      </m:sup>
                    </m:sSup>
                    <m:r>
                      <a:rPr lang="en-US" altLang="zh-CN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=</m:t>
                    </m:r>
                  </m:oMath>
                </a14:m>
                <a:r>
                  <a:rPr lang="en-US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__________</a:t>
                </a:r>
                <a:r>
                  <a:rPr lang="zh-CN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9" name="Text Box 6">
                <a:extLst>
                  <a:ext uri="{FF2B5EF4-FFF2-40B4-BE49-F238E27FC236}">
                    <a16:creationId xmlns:a16="http://schemas.microsoft.com/office/drawing/2014/main" id="{2F165128-7D65-4942-BC09-6CF67400F0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6216" y="1216720"/>
                <a:ext cx="10751267" cy="666786"/>
              </a:xfrm>
              <a:prstGeom prst="rect">
                <a:avLst/>
              </a:prstGeom>
              <a:blipFill>
                <a:blip r:embed="rId3"/>
                <a:stretch>
                  <a:fillRect l="-1814" t="-15596" b="-3669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65B23FF8-DB8C-4FE9-A700-FC2AE7851768}"/>
                  </a:ext>
                </a:extLst>
              </p:cNvPr>
              <p:cNvSpPr/>
              <p:nvPr/>
            </p:nvSpPr>
            <p:spPr>
              <a:xfrm>
                <a:off x="1138767" y="2082357"/>
                <a:ext cx="9389533" cy="35589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200000"/>
                  </a:lnSpc>
                </a:pPr>
                <a:r>
                  <a:rPr lang="zh-CN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200000"/>
                  </a:lnSpc>
                </a:pPr>
                <a:r>
                  <a:rPr lang="en-US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∵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sup>
                    </m:sSup>
                    <m:r>
                      <a:rPr lang="en-US" altLang="zh-CN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=2</m:t>
                    </m:r>
                  </m:oMath>
                </a14:m>
                <a:r>
                  <a:rPr lang="zh-CN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sup>
                    </m:sSup>
                    <m:r>
                      <a:rPr lang="en-US" altLang="zh-CN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=5</m:t>
                    </m:r>
                  </m:oMath>
                </a14:m>
                <a:r>
                  <a:rPr lang="en-US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,</a:t>
                </a:r>
                <a:endParaRPr lang="zh-CN" altLang="zh-CN" sz="28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200000"/>
                  </a:lnSpc>
                </a:pPr>
                <a:r>
                  <a:rPr lang="en-US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sSup>
                          <m:sSupPr>
                            <m:ctrlPr>
                              <a:rPr lang="zh-CN" altLang="zh-CN" sz="2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2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sup>
                    </m:sSup>
                    <m:r>
                      <a:rPr lang="en-US" altLang="zh-CN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sup>
                    </m:sSup>
                    <m:sSup>
                      <m:sSupPr>
                        <m:ctrlPr>
                          <a:rPr lang="zh-CN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sup>
                    </m:sSup>
                    <m:r>
                      <a:rPr lang="en-US" altLang="zh-CN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sSup>
                          <m:sSupPr>
                            <m:ctrlPr>
                              <a:rPr lang="zh-CN" altLang="zh-CN" sz="2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2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𝑚</m:t>
                            </m:r>
                          </m:sup>
                        </m:sSup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·</m:t>
                    </m:r>
                    <m:sSup>
                      <m:sSupPr>
                        <m:ctrlPr>
                          <a:rPr lang="zh-CN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sup>
                    </m:sSup>
                    <m:r>
                      <a:rPr lang="en-US" altLang="zh-CN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e>
                      <m:sup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×5=20</m:t>
                    </m:r>
                  </m:oMath>
                </a14:m>
                <a:r>
                  <a:rPr lang="en-US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endParaRPr lang="zh-CN" altLang="zh-CN" sz="28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200000"/>
                  </a:lnSpc>
                </a:pPr>
                <a:r>
                  <a:rPr lang="zh-CN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故答案为：</a:t>
                </a:r>
                <a:r>
                  <a:rPr lang="en-US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20.</a:t>
                </a:r>
                <a:endParaRPr lang="zh-CN" altLang="zh-CN" sz="28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65B23FF8-DB8C-4FE9-A700-FC2AE78517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767" y="2082357"/>
                <a:ext cx="9389533" cy="3558923"/>
              </a:xfrm>
              <a:prstGeom prst="rect">
                <a:avLst/>
              </a:prstGeom>
              <a:blipFill>
                <a:blip r:embed="rId4"/>
                <a:stretch>
                  <a:fillRect l="-1364" b="-34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>
            <a:extLst>
              <a:ext uri="{FF2B5EF4-FFF2-40B4-BE49-F238E27FC236}">
                <a16:creationId xmlns:a16="http://schemas.microsoft.com/office/drawing/2014/main" id="{79AAA631-4758-4AD8-8909-68AA38B28E9E}"/>
              </a:ext>
            </a:extLst>
          </p:cNvPr>
          <p:cNvSpPr/>
          <p:nvPr/>
        </p:nvSpPr>
        <p:spPr>
          <a:xfrm>
            <a:off x="7614266" y="1134647"/>
            <a:ext cx="790601" cy="748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4267" kern="100" dirty="0">
                <a:solidFill>
                  <a:srgbClr val="FF0000"/>
                </a:solidFill>
                <a:cs typeface="+mn-ea"/>
                <a:sym typeface="+mn-lt"/>
              </a:rPr>
              <a:t>20</a:t>
            </a:r>
            <a:endParaRPr lang="zh-CN" altLang="en-US" sz="42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22AE2FD-0E1F-4BE1-A1C6-7EEC38F317CD}"/>
              </a:ext>
            </a:extLst>
          </p:cNvPr>
          <p:cNvSpPr txBox="1"/>
          <p:nvPr/>
        </p:nvSpPr>
        <p:spPr>
          <a:xfrm>
            <a:off x="1380858" y="249195"/>
            <a:ext cx="9147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32731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CEE6A9-B75A-4B57-9369-3A9301FA1724}"/>
              </a:ext>
            </a:extLst>
          </p:cNvPr>
          <p:cNvSpPr/>
          <p:nvPr/>
        </p:nvSpPr>
        <p:spPr>
          <a:xfrm>
            <a:off x="7205598" y="1931080"/>
            <a:ext cx="4977785" cy="4977883"/>
          </a:xfrm>
          <a:custGeom>
            <a:avLst/>
            <a:gdLst>
              <a:gd name="connsiteX0" fmla="*/ 4114719 w 4114719"/>
              <a:gd name="connsiteY0" fmla="*/ 0 h 4114800"/>
              <a:gd name="connsiteX1" fmla="*/ 4114719 w 4114719"/>
              <a:gd name="connsiteY1" fmla="*/ 4114800 h 4114800"/>
              <a:gd name="connsiteX2" fmla="*/ 0 w 4114719"/>
              <a:gd name="connsiteY2" fmla="*/ 4089002 h 4114800"/>
              <a:gd name="connsiteX3" fmla="*/ 4114719 w 4114719"/>
              <a:gd name="connsiteY3" fmla="*/ 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719" h="4114800">
                <a:moveTo>
                  <a:pt x="4114719" y="0"/>
                </a:moveTo>
                <a:lnTo>
                  <a:pt x="4114719" y="4114800"/>
                </a:lnTo>
                <a:lnTo>
                  <a:pt x="0" y="4089002"/>
                </a:lnTo>
                <a:cubicBezTo>
                  <a:pt x="14185" y="1826573"/>
                  <a:pt x="1852246" y="0"/>
                  <a:pt x="41147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9C3DB25-4860-47B2-9FC9-EB5C662C565B}"/>
              </a:ext>
            </a:extLst>
          </p:cNvPr>
          <p:cNvSpPr/>
          <p:nvPr/>
        </p:nvSpPr>
        <p:spPr>
          <a:xfrm>
            <a:off x="6763785" y="1444056"/>
            <a:ext cx="4248915" cy="4726458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381C738-5348-480B-8F45-35C376B2BE61}"/>
              </a:ext>
            </a:extLst>
          </p:cNvPr>
          <p:cNvSpPr/>
          <p:nvPr/>
        </p:nvSpPr>
        <p:spPr>
          <a:xfrm>
            <a:off x="11365605" y="328706"/>
            <a:ext cx="522514" cy="52251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92200" sx="102000" sy="102000" algn="ctr" rotWithShape="0">
              <a:schemeClr val="lt1">
                <a:alpha val="5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DE347E5-97F1-4F84-A3E3-814B7E4709EE}"/>
              </a:ext>
            </a:extLst>
          </p:cNvPr>
          <p:cNvSpPr/>
          <p:nvPr/>
        </p:nvSpPr>
        <p:spPr>
          <a:xfrm>
            <a:off x="-144146" y="6234167"/>
            <a:ext cx="1303219" cy="30120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800100" sx="102000" sy="102000" algn="ctr" rotWithShape="0">
              <a:schemeClr val="lt1">
                <a:alpha val="6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Group 10">
            <a:extLst>
              <a:ext uri="{FF2B5EF4-FFF2-40B4-BE49-F238E27FC236}">
                <a16:creationId xmlns:a16="http://schemas.microsoft.com/office/drawing/2014/main" id="{EC22FC0B-062F-4F42-84A8-FA851563BC17}"/>
              </a:ext>
            </a:extLst>
          </p:cNvPr>
          <p:cNvGrpSpPr/>
          <p:nvPr/>
        </p:nvGrpSpPr>
        <p:grpSpPr>
          <a:xfrm>
            <a:off x="3456660" y="2880648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7" name="Freeform 134">
              <a:extLst>
                <a:ext uri="{FF2B5EF4-FFF2-40B4-BE49-F238E27FC236}">
                  <a16:creationId xmlns:a16="http://schemas.microsoft.com/office/drawing/2014/main" id="{484C3079-ADB4-40F9-81C6-3682227109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135">
              <a:extLst>
                <a:ext uri="{FF2B5EF4-FFF2-40B4-BE49-F238E27FC236}">
                  <a16:creationId xmlns:a16="http://schemas.microsoft.com/office/drawing/2014/main" id="{1FA8379F-3F42-4DED-B3D8-E5F7D0F5AC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1" name="TextBox 9">
            <a:extLst>
              <a:ext uri="{FF2B5EF4-FFF2-40B4-BE49-F238E27FC236}">
                <a16:creationId xmlns:a16="http://schemas.microsoft.com/office/drawing/2014/main" id="{99D1A28F-9E95-45E5-9460-AAAAC8EA3B61}"/>
              </a:ext>
            </a:extLst>
          </p:cNvPr>
          <p:cNvSpPr txBox="1"/>
          <p:nvPr/>
        </p:nvSpPr>
        <p:spPr>
          <a:xfrm>
            <a:off x="880166" y="1306555"/>
            <a:ext cx="78124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80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INTEGRALFORM</a:t>
            </a:r>
            <a:endParaRPr kumimoji="0" lang="en-US" sz="80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>
            <a:extLst>
              <a:ext uri="{FF2B5EF4-FFF2-40B4-BE49-F238E27FC236}">
                <a16:creationId xmlns:a16="http://schemas.microsoft.com/office/drawing/2014/main" id="{9F2F0334-DE2E-41FD-A78D-14764406027D}"/>
              </a:ext>
            </a:extLst>
          </p:cNvPr>
          <p:cNvSpPr>
            <a:spLocks/>
          </p:cNvSpPr>
          <p:nvPr/>
        </p:nvSpPr>
        <p:spPr bwMode="auto">
          <a:xfrm rot="16200000">
            <a:off x="1171870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BBFE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>
            <a:extLst>
              <a:ext uri="{FF2B5EF4-FFF2-40B4-BE49-F238E27FC236}">
                <a16:creationId xmlns:a16="http://schemas.microsoft.com/office/drawing/2014/main" id="{7F9695EF-853C-49E3-A9D1-AF3F2A4F89EC}"/>
              </a:ext>
            </a:extLst>
          </p:cNvPr>
          <p:cNvSpPr>
            <a:spLocks/>
          </p:cNvSpPr>
          <p:nvPr/>
        </p:nvSpPr>
        <p:spPr bwMode="auto">
          <a:xfrm rot="16200000">
            <a:off x="2862735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2FE64F99-608C-4478-BC55-F024FDCD15A9}"/>
              </a:ext>
            </a:extLst>
          </p:cNvPr>
          <p:cNvSpPr/>
          <p:nvPr/>
        </p:nvSpPr>
        <p:spPr bwMode="auto">
          <a:xfrm>
            <a:off x="592843" y="2592516"/>
            <a:ext cx="6286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8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BAF13F9A-5FDE-4003-80C9-2CE7D57A40E2}"/>
              </a:ext>
            </a:extLst>
          </p:cNvPr>
          <p:cNvSpPr/>
          <p:nvPr/>
        </p:nvSpPr>
        <p:spPr>
          <a:xfrm>
            <a:off x="621493" y="3525271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E0D4D3F6-D4A8-4B8A-8BE9-762B7215A730}"/>
              </a:ext>
            </a:extLst>
          </p:cNvPr>
          <p:cNvCxnSpPr>
            <a:cxnSpLocks/>
          </p:cNvCxnSpPr>
          <p:nvPr/>
        </p:nvCxnSpPr>
        <p:spPr>
          <a:xfrm>
            <a:off x="621493" y="3431794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87EE341D-1303-47EE-94FD-BB1E8E401988}"/>
              </a:ext>
            </a:extLst>
          </p:cNvPr>
          <p:cNvSpPr/>
          <p:nvPr/>
        </p:nvSpPr>
        <p:spPr bwMode="auto">
          <a:xfrm>
            <a:off x="621493" y="2037672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C6BE4531-FA4B-433A-A3C0-B368E266A002}"/>
              </a:ext>
            </a:extLst>
          </p:cNvPr>
          <p:cNvSpPr txBox="1"/>
          <p:nvPr/>
        </p:nvSpPr>
        <p:spPr>
          <a:xfrm>
            <a:off x="621493" y="4102632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BB3344ED-7838-43D2-A30D-D05F614BB815}"/>
              </a:ext>
            </a:extLst>
          </p:cNvPr>
          <p:cNvSpPr/>
          <p:nvPr/>
        </p:nvSpPr>
        <p:spPr>
          <a:xfrm>
            <a:off x="621493" y="3561818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F2FA80F0-CCFD-4C49-85DE-5E136301FF27}"/>
              </a:ext>
            </a:extLst>
          </p:cNvPr>
          <p:cNvSpPr txBox="1"/>
          <p:nvPr/>
        </p:nvSpPr>
        <p:spPr>
          <a:xfrm>
            <a:off x="638227" y="5047489"/>
            <a:ext cx="1406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FB844A8F-482C-428E-A93C-4EDA30D31290}"/>
              </a:ext>
            </a:extLst>
          </p:cNvPr>
          <p:cNvSpPr txBox="1"/>
          <p:nvPr/>
        </p:nvSpPr>
        <p:spPr>
          <a:xfrm>
            <a:off x="2329093" y="5047489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8AF7A367-BC30-4CAF-A06C-23CFA6E9EE2B}"/>
              </a:ext>
            </a:extLst>
          </p:cNvPr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8" name="图片占位符 7">
            <a:extLst>
              <a:ext uri="{FF2B5EF4-FFF2-40B4-BE49-F238E27FC236}">
                <a16:creationId xmlns:a16="http://schemas.microsoft.com/office/drawing/2014/main" id="{C9CDD708-F8C1-414E-A02B-24383FBD9E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7" r="20547"/>
          <a:stretch>
            <a:fillRect/>
          </a:stretch>
        </p:blipFill>
        <p:spPr>
          <a:xfrm>
            <a:off x="7003322" y="1946383"/>
            <a:ext cx="3553703" cy="3953111"/>
          </a:xfrm>
        </p:spPr>
      </p:pic>
    </p:spTree>
    <p:extLst>
      <p:ext uri="{BB962C8B-B14F-4D97-AF65-F5344CB8AC3E}">
        <p14:creationId xmlns:p14="http://schemas.microsoft.com/office/powerpoint/2010/main" val="19389195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6EBC4BED-FDDB-4CF7-A4CD-C4A9A24E0A5F}"/>
              </a:ext>
            </a:extLst>
          </p:cNvPr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79578D4C-F38D-4294-B391-EEDB285FD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674" y="1646472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1D75F6D7-082A-4C54-BDD1-BDE882F93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674" y="2538836"/>
            <a:ext cx="10348517" cy="101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、经历探索积的乘方的运算法则的过程，进一步体会幂的意义。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、理解积的乘方运算法则，能解决一些实际问题。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1DCC100A-C117-432F-BB39-12A1ECC9E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674" y="3969425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0161F0B0-43DE-432D-B84C-4B6EA2946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674" y="4861788"/>
            <a:ext cx="10348517" cy="112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积的乘方运算法则及其应用。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幂的运算法则的灵活运用。</a:t>
            </a:r>
          </a:p>
        </p:txBody>
      </p:sp>
    </p:spTree>
    <p:extLst>
      <p:ext uri="{BB962C8B-B14F-4D97-AF65-F5344CB8AC3E}">
        <p14:creationId xmlns:p14="http://schemas.microsoft.com/office/powerpoint/2010/main" val="129718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BCF2709A-BC7B-4F10-A51A-1C67C10A4D21}"/>
              </a:ext>
            </a:extLst>
          </p:cNvPr>
          <p:cNvSpPr/>
          <p:nvPr/>
        </p:nvSpPr>
        <p:spPr>
          <a:xfrm>
            <a:off x="2453466" y="2714970"/>
            <a:ext cx="6377067" cy="5847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defTabSz="914377">
              <a:spcBef>
                <a:spcPct val="50000"/>
              </a:spcBef>
            </a:pP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(a</a:t>
            </a:r>
            <a:r>
              <a:rPr lang="en-US" altLang="zh-CN" sz="3200" b="1" baseline="30000" dirty="0">
                <a:solidFill>
                  <a:schemeClr val="bg1"/>
                </a:solidFill>
                <a:cs typeface="+mn-ea"/>
                <a:sym typeface="+mn-lt"/>
              </a:rPr>
              <a:t>m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 )</a:t>
            </a:r>
            <a:r>
              <a:rPr lang="en-US" altLang="zh-CN" sz="3200" b="1" baseline="30000" dirty="0">
                <a:solidFill>
                  <a:schemeClr val="bg1"/>
                </a:solidFill>
                <a:cs typeface="+mn-ea"/>
                <a:sym typeface="+mn-lt"/>
              </a:rPr>
              <a:t>n 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=  </a:t>
            </a:r>
            <a:r>
              <a:rPr lang="en-US" altLang="zh-CN" sz="3200" b="1" dirty="0" err="1">
                <a:solidFill>
                  <a:schemeClr val="bg1"/>
                </a:solidFill>
                <a:cs typeface="+mn-ea"/>
                <a:sym typeface="+mn-lt"/>
              </a:rPr>
              <a:t>a</a:t>
            </a:r>
            <a:r>
              <a:rPr lang="en-US" altLang="zh-CN" sz="3200" b="1" baseline="30000" dirty="0" err="1">
                <a:solidFill>
                  <a:schemeClr val="bg1"/>
                </a:solidFill>
                <a:cs typeface="+mn-ea"/>
                <a:sym typeface="+mn-lt"/>
              </a:rPr>
              <a:t>mn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     (m</a:t>
            </a:r>
            <a:r>
              <a:rPr lang="zh-CN" altLang="en-US" sz="3200" b="1" dirty="0">
                <a:solidFill>
                  <a:schemeClr val="bg1"/>
                </a:solidFill>
                <a:cs typeface="+mn-ea"/>
                <a:sym typeface="+mn-lt"/>
              </a:rPr>
              <a:t>、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n</a:t>
            </a:r>
            <a:r>
              <a:rPr lang="zh-CN" altLang="en-US" sz="3200" b="1" dirty="0">
                <a:solidFill>
                  <a:schemeClr val="bg1"/>
                </a:solidFill>
                <a:cs typeface="+mn-ea"/>
                <a:sym typeface="+mn-lt"/>
              </a:rPr>
              <a:t>都是正整数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)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F04286A-0518-4387-8733-8DA97154F901}"/>
              </a:ext>
            </a:extLst>
          </p:cNvPr>
          <p:cNvSpPr txBox="1"/>
          <p:nvPr/>
        </p:nvSpPr>
        <p:spPr>
          <a:xfrm>
            <a:off x="2405236" y="3718123"/>
            <a:ext cx="6473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幂的乘方，底数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不变</a:t>
            </a:r>
            <a:r>
              <a:rPr lang="zh-CN" altLang="en-US" sz="2667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  <a:r>
              <a:rPr lang="zh-CN" altLang="en-US" sz="2667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指数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相乘</a:t>
            </a:r>
            <a:r>
              <a:rPr lang="zh-CN" altLang="en-US" sz="2667" dirty="0">
                <a:solidFill>
                  <a:srgbClr val="FF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6928F04-DE28-4FB4-B4DE-282231B51F2F}"/>
              </a:ext>
            </a:extLst>
          </p:cNvPr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幂的乘方知识回顾</a:t>
            </a:r>
          </a:p>
        </p:txBody>
      </p:sp>
    </p:spTree>
    <p:extLst>
      <p:ext uri="{BB962C8B-B14F-4D97-AF65-F5344CB8AC3E}">
        <p14:creationId xmlns:p14="http://schemas.microsoft.com/office/powerpoint/2010/main" val="179775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01A7C8AB-778C-4931-A1D5-4E1222F3C40B}"/>
              </a:ext>
            </a:extLst>
          </p:cNvPr>
          <p:cNvSpPr txBox="1"/>
          <p:nvPr/>
        </p:nvSpPr>
        <p:spPr>
          <a:xfrm>
            <a:off x="1172335" y="1954069"/>
            <a:ext cx="2497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乘法交换律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C0841C6-0C64-4310-B13C-D67CEDDF1289}"/>
              </a:ext>
            </a:extLst>
          </p:cNvPr>
          <p:cNvSpPr txBox="1"/>
          <p:nvPr/>
        </p:nvSpPr>
        <p:spPr>
          <a:xfrm>
            <a:off x="1186757" y="3480957"/>
            <a:ext cx="2497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乘法结合律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10F75A1-BE8B-430D-93A9-393D2C4F053F}"/>
              </a:ext>
            </a:extLst>
          </p:cNvPr>
          <p:cNvSpPr txBox="1"/>
          <p:nvPr/>
        </p:nvSpPr>
        <p:spPr>
          <a:xfrm>
            <a:off x="1172334" y="4943658"/>
            <a:ext cx="2497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乘法分配律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3F482D7B-467F-49CE-B752-FE55EF9F0038}"/>
              </a:ext>
            </a:extLst>
          </p:cNvPr>
          <p:cNvSpPr txBox="1"/>
          <p:nvPr/>
        </p:nvSpPr>
        <p:spPr>
          <a:xfrm>
            <a:off x="4154621" y="1954069"/>
            <a:ext cx="2889647" cy="5232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377"/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ab=</a:t>
            </a:r>
            <a:r>
              <a:rPr lang="en-US" altLang="zh-CN" sz="2800" dirty="0" err="1">
                <a:solidFill>
                  <a:schemeClr val="bg1"/>
                </a:solidFill>
                <a:cs typeface="+mn-ea"/>
                <a:sym typeface="+mn-lt"/>
              </a:rPr>
              <a:t>ba</a:t>
            </a: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5727434-83DC-4D67-9E78-F1B5C0070A0F}"/>
              </a:ext>
            </a:extLst>
          </p:cNvPr>
          <p:cNvSpPr txBox="1"/>
          <p:nvPr/>
        </p:nvSpPr>
        <p:spPr>
          <a:xfrm>
            <a:off x="4140198" y="3517683"/>
            <a:ext cx="2889647" cy="5232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377"/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a(</a:t>
            </a:r>
            <a:r>
              <a:rPr lang="en-US" altLang="zh-CN" sz="2800" dirty="0" err="1">
                <a:solidFill>
                  <a:schemeClr val="bg1"/>
                </a:solidFill>
                <a:cs typeface="+mn-ea"/>
                <a:sym typeface="+mn-lt"/>
              </a:rPr>
              <a:t>bc</a:t>
            </a:r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)=(ab)c</a:t>
            </a: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42EBBF4-4B9F-4620-9721-E6A725A88ECC}"/>
              </a:ext>
            </a:extLst>
          </p:cNvPr>
          <p:cNvSpPr txBox="1"/>
          <p:nvPr/>
        </p:nvSpPr>
        <p:spPr>
          <a:xfrm>
            <a:off x="4140197" y="4924291"/>
            <a:ext cx="2889647" cy="5232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377"/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a(</a:t>
            </a:r>
            <a:r>
              <a:rPr lang="en-US" altLang="zh-CN" sz="2800" dirty="0" err="1">
                <a:solidFill>
                  <a:schemeClr val="bg1"/>
                </a:solidFill>
                <a:cs typeface="+mn-ea"/>
                <a:sym typeface="+mn-lt"/>
              </a:rPr>
              <a:t>b+c</a:t>
            </a:r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)=</a:t>
            </a:r>
            <a:r>
              <a:rPr lang="en-US" altLang="zh-CN" sz="2800" dirty="0" err="1">
                <a:solidFill>
                  <a:schemeClr val="bg1"/>
                </a:solidFill>
                <a:cs typeface="+mn-ea"/>
                <a:sym typeface="+mn-lt"/>
              </a:rPr>
              <a:t>ab+ac</a:t>
            </a: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1976E4F-7813-4DD7-9927-E58A44979A51}"/>
              </a:ext>
            </a:extLst>
          </p:cNvPr>
          <p:cNvSpPr txBox="1"/>
          <p:nvPr/>
        </p:nvSpPr>
        <p:spPr>
          <a:xfrm>
            <a:off x="1380858" y="249195"/>
            <a:ext cx="4600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整式乘法运算律知识回顾</a:t>
            </a:r>
          </a:p>
        </p:txBody>
      </p:sp>
    </p:spTree>
    <p:extLst>
      <p:ext uri="{BB962C8B-B14F-4D97-AF65-F5344CB8AC3E}">
        <p14:creationId xmlns:p14="http://schemas.microsoft.com/office/powerpoint/2010/main" val="67960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EB2443D7-7090-420B-9803-DA4BEF15D7AB}"/>
              </a:ext>
            </a:extLst>
          </p:cNvPr>
          <p:cNvSpPr txBox="1"/>
          <p:nvPr/>
        </p:nvSpPr>
        <p:spPr>
          <a:xfrm>
            <a:off x="913593" y="1132408"/>
            <a:ext cx="10549467" cy="5028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根据乘法的运算律，观察计算结果，你能发现什么规律</a:t>
            </a:r>
            <a:r>
              <a:rPr lang="zh-CN" altLang="en-US" sz="2800" dirty="0">
                <a:cs typeface="+mn-ea"/>
                <a:sym typeface="+mn-lt"/>
              </a:rPr>
              <a:t>？</a:t>
            </a:r>
            <a:endParaRPr lang="en-US" altLang="zh-CN" sz="2800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endParaRPr lang="en-US" altLang="zh-CN" sz="2800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800" b="1" dirty="0">
                <a:cs typeface="+mn-ea"/>
                <a:sym typeface="+mn-lt"/>
              </a:rPr>
              <a:t>1</a:t>
            </a:r>
            <a:r>
              <a:rPr lang="zh-CN" altLang="en-US" sz="2800" b="1" dirty="0">
                <a:cs typeface="+mn-ea"/>
                <a:sym typeface="+mn-lt"/>
              </a:rPr>
              <a:t>）</a:t>
            </a:r>
            <a:r>
              <a:rPr lang="en-US" altLang="zh-CN" sz="2800" b="1" dirty="0">
                <a:cs typeface="+mn-ea"/>
                <a:sym typeface="+mn-lt"/>
              </a:rPr>
              <a:t>(ab)</a:t>
            </a:r>
            <a:r>
              <a:rPr lang="en-US" altLang="zh-CN" sz="2800" b="1" baseline="30000" dirty="0">
                <a:cs typeface="+mn-ea"/>
                <a:sym typeface="+mn-lt"/>
              </a:rPr>
              <a:t>2</a:t>
            </a:r>
            <a:r>
              <a:rPr lang="en-US" altLang="zh-CN" sz="2800" b="1" dirty="0">
                <a:cs typeface="+mn-ea"/>
                <a:sym typeface="+mn-lt"/>
              </a:rPr>
              <a:t>=</a:t>
            </a:r>
          </a:p>
          <a:p>
            <a:pPr defTabSz="914377">
              <a:lnSpc>
                <a:spcPct val="150000"/>
              </a:lnSpc>
            </a:pPr>
            <a:endParaRPr lang="en-US" altLang="zh-CN" sz="2800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800" b="1" dirty="0">
                <a:cs typeface="+mn-ea"/>
                <a:sym typeface="+mn-lt"/>
              </a:rPr>
              <a:t>2</a:t>
            </a:r>
            <a:r>
              <a:rPr lang="zh-CN" altLang="en-US" sz="2800" b="1" dirty="0">
                <a:cs typeface="+mn-ea"/>
                <a:sym typeface="+mn-lt"/>
              </a:rPr>
              <a:t>）</a:t>
            </a:r>
            <a:r>
              <a:rPr lang="en-US" altLang="zh-CN" sz="2800" b="1" dirty="0">
                <a:cs typeface="+mn-ea"/>
                <a:sym typeface="+mn-lt"/>
              </a:rPr>
              <a:t>(ab)</a:t>
            </a:r>
            <a:r>
              <a:rPr lang="en-US" altLang="zh-CN" sz="2800" b="1" baseline="30000" dirty="0">
                <a:cs typeface="+mn-ea"/>
                <a:sym typeface="+mn-lt"/>
              </a:rPr>
              <a:t>3</a:t>
            </a:r>
            <a:r>
              <a:rPr lang="en-US" altLang="zh-CN" sz="2800" b="1" dirty="0">
                <a:cs typeface="+mn-ea"/>
                <a:sym typeface="+mn-lt"/>
              </a:rPr>
              <a:t>= </a:t>
            </a:r>
          </a:p>
          <a:p>
            <a:pPr defTabSz="914377">
              <a:lnSpc>
                <a:spcPct val="150000"/>
              </a:lnSpc>
            </a:pPr>
            <a:endParaRPr lang="en-US" altLang="zh-CN" sz="2800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800" b="1" dirty="0">
                <a:cs typeface="+mn-ea"/>
                <a:sym typeface="+mn-lt"/>
              </a:rPr>
              <a:t>3</a:t>
            </a:r>
            <a:r>
              <a:rPr lang="zh-CN" altLang="en-US" sz="2800" b="1" dirty="0">
                <a:cs typeface="+mn-ea"/>
                <a:sym typeface="+mn-lt"/>
              </a:rPr>
              <a:t>）</a:t>
            </a:r>
            <a:r>
              <a:rPr lang="en-US" altLang="zh-CN" sz="2800" b="1" dirty="0">
                <a:cs typeface="+mn-ea"/>
                <a:sym typeface="+mn-lt"/>
              </a:rPr>
              <a:t>(ab)</a:t>
            </a:r>
            <a:r>
              <a:rPr lang="en-US" altLang="zh-CN" sz="2800" b="1" baseline="30000" dirty="0">
                <a:cs typeface="+mn-ea"/>
                <a:sym typeface="+mn-lt"/>
              </a:rPr>
              <a:t>n=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   (</a:t>
            </a:r>
            <a:r>
              <a:rPr lang="en-US" altLang="zh-CN" sz="2000" b="1" dirty="0" err="1">
                <a:cs typeface="+mn-ea"/>
                <a:sym typeface="+mn-lt"/>
              </a:rPr>
              <a:t>m,n</a:t>
            </a:r>
            <a:r>
              <a:rPr lang="zh-CN" altLang="en-US" sz="2000" b="1" dirty="0">
                <a:cs typeface="+mn-ea"/>
                <a:sym typeface="+mn-lt"/>
              </a:rPr>
              <a:t>都是正整数</a:t>
            </a:r>
            <a:r>
              <a:rPr lang="en-US" altLang="zh-CN" sz="2000" b="1" dirty="0">
                <a:cs typeface="+mn-ea"/>
                <a:sym typeface="+mn-lt"/>
              </a:rPr>
              <a:t>)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C828D84-D1C9-4286-B9F5-1234C753A088}"/>
              </a:ext>
            </a:extLst>
          </p:cNvPr>
          <p:cNvSpPr txBox="1"/>
          <p:nvPr/>
        </p:nvSpPr>
        <p:spPr>
          <a:xfrm>
            <a:off x="2850166" y="2596417"/>
            <a:ext cx="3655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cs typeface="+mn-ea"/>
                <a:sym typeface="+mn-lt"/>
              </a:rPr>
              <a:t>ab </a:t>
            </a:r>
            <a:r>
              <a:rPr lang="en-US" altLang="zh-CN" sz="3200" dirty="0">
                <a:cs typeface="+mn-ea"/>
                <a:sym typeface="+mn-lt"/>
              </a:rPr>
              <a:t>×</a:t>
            </a:r>
            <a:r>
              <a:rPr lang="en-US" altLang="zh-CN" sz="3200" b="1" dirty="0">
                <a:cs typeface="+mn-ea"/>
                <a:sym typeface="+mn-lt"/>
              </a:rPr>
              <a:t> ab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7" name="右大括号 6">
            <a:extLst>
              <a:ext uri="{FF2B5EF4-FFF2-40B4-BE49-F238E27FC236}">
                <a16:creationId xmlns:a16="http://schemas.microsoft.com/office/drawing/2014/main" id="{152A5F5C-255A-4CDA-9562-ABCE864A38AC}"/>
              </a:ext>
            </a:extLst>
          </p:cNvPr>
          <p:cNvSpPr/>
          <p:nvPr/>
        </p:nvSpPr>
        <p:spPr>
          <a:xfrm rot="5400000" flipH="1">
            <a:off x="3579557" y="1910328"/>
            <a:ext cx="138408" cy="14304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22C9D1B-A76B-46DA-92B4-0D5574C52232}"/>
              </a:ext>
            </a:extLst>
          </p:cNvPr>
          <p:cNvSpPr/>
          <p:nvPr/>
        </p:nvSpPr>
        <p:spPr>
          <a:xfrm>
            <a:off x="2750993" y="2153842"/>
            <a:ext cx="2034059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en-US" altLang="zh-CN" sz="1867" dirty="0">
                <a:cs typeface="+mn-ea"/>
                <a:sym typeface="+mn-lt"/>
              </a:rPr>
              <a:t>2</a:t>
            </a:r>
            <a:r>
              <a:rPr lang="zh-CN" altLang="en-US" sz="1867" dirty="0">
                <a:cs typeface="+mn-ea"/>
                <a:sym typeface="+mn-lt"/>
              </a:rPr>
              <a:t>个</a:t>
            </a:r>
            <a:r>
              <a:rPr lang="en-US" altLang="zh-CN" sz="1867" b="1" dirty="0">
                <a:cs typeface="+mn-ea"/>
                <a:sym typeface="+mn-lt"/>
              </a:rPr>
              <a:t>ab</a:t>
            </a:r>
            <a:r>
              <a:rPr lang="zh-CN" altLang="en-US" sz="1867" dirty="0">
                <a:cs typeface="+mn-ea"/>
                <a:sym typeface="+mn-lt"/>
              </a:rPr>
              <a:t>相乘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B6C9E2E-8652-4DC1-8EAE-C0924C5AABEC}"/>
              </a:ext>
            </a:extLst>
          </p:cNvPr>
          <p:cNvSpPr txBox="1"/>
          <p:nvPr/>
        </p:nvSpPr>
        <p:spPr>
          <a:xfrm>
            <a:off x="4402582" y="2576643"/>
            <a:ext cx="2828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cs typeface="+mn-ea"/>
                <a:sym typeface="+mn-lt"/>
              </a:rPr>
              <a:t>= </a:t>
            </a:r>
            <a:r>
              <a:rPr lang="en-US" altLang="zh-CN" sz="3200" b="1" dirty="0" err="1">
                <a:cs typeface="+mn-ea"/>
                <a:sym typeface="+mn-lt"/>
              </a:rPr>
              <a:t>a×a×b×b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B455319-3817-49FA-8283-176435B2178F}"/>
              </a:ext>
            </a:extLst>
          </p:cNvPr>
          <p:cNvSpPr txBox="1"/>
          <p:nvPr/>
        </p:nvSpPr>
        <p:spPr>
          <a:xfrm>
            <a:off x="2971162" y="3736465"/>
            <a:ext cx="2590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 err="1">
                <a:cs typeface="+mn-ea"/>
                <a:sym typeface="+mn-lt"/>
              </a:rPr>
              <a:t>ab</a:t>
            </a:r>
            <a:r>
              <a:rPr lang="en-US" altLang="zh-CN" sz="3200" dirty="0" err="1">
                <a:cs typeface="+mn-ea"/>
                <a:sym typeface="+mn-lt"/>
              </a:rPr>
              <a:t>×</a:t>
            </a:r>
            <a:r>
              <a:rPr lang="en-US" altLang="zh-CN" sz="3200" b="1" dirty="0" err="1">
                <a:cs typeface="+mn-ea"/>
                <a:sym typeface="+mn-lt"/>
              </a:rPr>
              <a:t>ab</a:t>
            </a:r>
            <a:r>
              <a:rPr lang="en-US" altLang="zh-CN" sz="3200" dirty="0" err="1">
                <a:cs typeface="+mn-ea"/>
                <a:sym typeface="+mn-lt"/>
              </a:rPr>
              <a:t>×</a:t>
            </a:r>
            <a:r>
              <a:rPr lang="en-US" altLang="zh-CN" sz="3200" b="1" dirty="0" err="1">
                <a:cs typeface="+mn-ea"/>
                <a:sym typeface="+mn-lt"/>
              </a:rPr>
              <a:t>ab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11" name="右大括号 10">
            <a:extLst>
              <a:ext uri="{FF2B5EF4-FFF2-40B4-BE49-F238E27FC236}">
                <a16:creationId xmlns:a16="http://schemas.microsoft.com/office/drawing/2014/main" id="{97899A23-49C2-4A56-9143-B7E0E9B054E5}"/>
              </a:ext>
            </a:extLst>
          </p:cNvPr>
          <p:cNvSpPr/>
          <p:nvPr/>
        </p:nvSpPr>
        <p:spPr>
          <a:xfrm rot="5400000" flipH="1">
            <a:off x="4126002" y="2646561"/>
            <a:ext cx="139067" cy="219300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44167E5-0A32-4627-BE8F-235CE89DFD66}"/>
              </a:ext>
            </a:extLst>
          </p:cNvPr>
          <p:cNvSpPr/>
          <p:nvPr/>
        </p:nvSpPr>
        <p:spPr>
          <a:xfrm>
            <a:off x="3232592" y="3181335"/>
            <a:ext cx="1925885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en-US" altLang="zh-CN" sz="1867" dirty="0">
                <a:cs typeface="+mn-ea"/>
                <a:sym typeface="+mn-lt"/>
              </a:rPr>
              <a:t>3</a:t>
            </a:r>
            <a:r>
              <a:rPr lang="zh-CN" altLang="en-US" sz="1867" dirty="0">
                <a:cs typeface="+mn-ea"/>
                <a:sym typeface="+mn-lt"/>
              </a:rPr>
              <a:t>个</a:t>
            </a:r>
            <a:r>
              <a:rPr lang="en-US" altLang="zh-CN" sz="1867" b="1" dirty="0">
                <a:cs typeface="+mn-ea"/>
                <a:sym typeface="+mn-lt"/>
              </a:rPr>
              <a:t>ab</a:t>
            </a:r>
            <a:r>
              <a:rPr lang="zh-CN" altLang="en-US" sz="1867" dirty="0">
                <a:cs typeface="+mn-ea"/>
                <a:sym typeface="+mn-lt"/>
              </a:rPr>
              <a:t>相乘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7AAED37-2985-45CE-8617-634DC105A646}"/>
              </a:ext>
            </a:extLst>
          </p:cNvPr>
          <p:cNvSpPr txBox="1"/>
          <p:nvPr/>
        </p:nvSpPr>
        <p:spPr>
          <a:xfrm>
            <a:off x="2962912" y="5183098"/>
            <a:ext cx="6333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cs typeface="+mn-ea"/>
                <a:sym typeface="+mn-lt"/>
              </a:rPr>
              <a:t>(ab)</a:t>
            </a:r>
            <a:r>
              <a:rPr lang="en-US" altLang="zh-CN" sz="3200" b="1" baseline="30000" dirty="0">
                <a:cs typeface="+mn-ea"/>
                <a:sym typeface="+mn-lt"/>
              </a:rPr>
              <a:t> </a:t>
            </a:r>
            <a:r>
              <a:rPr lang="en-US" altLang="zh-CN" sz="3200" dirty="0">
                <a:cs typeface="+mn-ea"/>
                <a:sym typeface="+mn-lt"/>
              </a:rPr>
              <a:t>×…×</a:t>
            </a:r>
            <a:r>
              <a:rPr lang="en-US" altLang="zh-CN" sz="3200" b="1" dirty="0">
                <a:cs typeface="+mn-ea"/>
                <a:sym typeface="+mn-lt"/>
              </a:rPr>
              <a:t> (ab)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20" name="右大括号 19">
            <a:extLst>
              <a:ext uri="{FF2B5EF4-FFF2-40B4-BE49-F238E27FC236}">
                <a16:creationId xmlns:a16="http://schemas.microsoft.com/office/drawing/2014/main" id="{B33AA280-28A7-432B-AB44-6660F2FDF78D}"/>
              </a:ext>
            </a:extLst>
          </p:cNvPr>
          <p:cNvSpPr/>
          <p:nvPr/>
        </p:nvSpPr>
        <p:spPr>
          <a:xfrm rot="5400000" flipH="1">
            <a:off x="4416955" y="3867106"/>
            <a:ext cx="132553" cy="266754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DFAB4C7-CD8F-47DA-9E89-A5AF84BCE80A}"/>
              </a:ext>
            </a:extLst>
          </p:cNvPr>
          <p:cNvSpPr/>
          <p:nvPr/>
        </p:nvSpPr>
        <p:spPr>
          <a:xfrm>
            <a:off x="3604094" y="4304796"/>
            <a:ext cx="1812121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zh-CN" altLang="en-US" sz="2667" b="1" dirty="0">
                <a:cs typeface="+mn-ea"/>
                <a:sym typeface="+mn-lt"/>
              </a:rPr>
              <a:t>？？？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592E945C-31F2-4821-BBE8-6BC315798C4B}"/>
              </a:ext>
            </a:extLst>
          </p:cNvPr>
          <p:cNvSpPr/>
          <p:nvPr/>
        </p:nvSpPr>
        <p:spPr>
          <a:xfrm>
            <a:off x="3329705" y="4741576"/>
            <a:ext cx="2321883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en-US" altLang="zh-CN" sz="1867" dirty="0">
                <a:cs typeface="+mn-ea"/>
                <a:sym typeface="+mn-lt"/>
              </a:rPr>
              <a:t>n</a:t>
            </a:r>
            <a:r>
              <a:rPr lang="zh-CN" altLang="en-US" sz="1867" dirty="0">
                <a:cs typeface="+mn-ea"/>
                <a:sym typeface="+mn-lt"/>
              </a:rPr>
              <a:t>个</a:t>
            </a:r>
            <a:r>
              <a:rPr lang="en-US" altLang="zh-CN" sz="1867" b="1" dirty="0">
                <a:cs typeface="+mn-ea"/>
                <a:sym typeface="+mn-lt"/>
              </a:rPr>
              <a:t>(ab)</a:t>
            </a:r>
            <a:r>
              <a:rPr lang="zh-CN" altLang="en-US" sz="1867" dirty="0">
                <a:cs typeface="+mn-ea"/>
                <a:sym typeface="+mn-lt"/>
              </a:rPr>
              <a:t>相乘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8" name="右大括号 27">
            <a:extLst>
              <a:ext uri="{FF2B5EF4-FFF2-40B4-BE49-F238E27FC236}">
                <a16:creationId xmlns:a16="http://schemas.microsoft.com/office/drawing/2014/main" id="{18496883-3A30-406E-B9B2-15736D7E9E76}"/>
              </a:ext>
            </a:extLst>
          </p:cNvPr>
          <p:cNvSpPr/>
          <p:nvPr/>
        </p:nvSpPr>
        <p:spPr>
          <a:xfrm rot="5400000" flipH="1">
            <a:off x="7158428" y="4295613"/>
            <a:ext cx="142019" cy="180106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FFB6BCE2-1FD5-4895-9C24-DA138C305C68}"/>
              </a:ext>
            </a:extLst>
          </p:cNvPr>
          <p:cNvSpPr/>
          <p:nvPr/>
        </p:nvSpPr>
        <p:spPr>
          <a:xfrm>
            <a:off x="6647534" y="4723796"/>
            <a:ext cx="1223323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en-US" altLang="zh-CN" sz="1867" dirty="0">
                <a:cs typeface="+mn-ea"/>
                <a:sym typeface="+mn-lt"/>
              </a:rPr>
              <a:t>n</a:t>
            </a:r>
            <a:r>
              <a:rPr lang="zh-CN" altLang="en-US" sz="1867" dirty="0">
                <a:cs typeface="+mn-ea"/>
                <a:sym typeface="+mn-lt"/>
              </a:rPr>
              <a:t>个</a:t>
            </a:r>
            <a:r>
              <a:rPr lang="en-US" altLang="zh-CN" sz="1867" dirty="0">
                <a:cs typeface="+mn-ea"/>
                <a:sym typeface="+mn-lt"/>
              </a:rPr>
              <a:t>a</a:t>
            </a:r>
            <a:r>
              <a:rPr lang="zh-CN" altLang="en-US" sz="1867" dirty="0">
                <a:cs typeface="+mn-ea"/>
                <a:sym typeface="+mn-lt"/>
              </a:rPr>
              <a:t>相加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7088077D-1D3D-4DD9-B0A7-74DDBA0B196D}"/>
              </a:ext>
            </a:extLst>
          </p:cNvPr>
          <p:cNvSpPr txBox="1"/>
          <p:nvPr/>
        </p:nvSpPr>
        <p:spPr>
          <a:xfrm>
            <a:off x="7020409" y="2560440"/>
            <a:ext cx="11620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cs typeface="+mn-ea"/>
                <a:sym typeface="+mn-lt"/>
              </a:rPr>
              <a:t>=a</a:t>
            </a:r>
            <a:r>
              <a:rPr lang="en-US" altLang="zh-CN" sz="3200" b="1" baseline="30000" dirty="0">
                <a:cs typeface="+mn-ea"/>
                <a:sym typeface="+mn-lt"/>
              </a:rPr>
              <a:t>2</a:t>
            </a:r>
            <a:r>
              <a:rPr lang="en-US" altLang="zh-CN" sz="3200" b="1" dirty="0">
                <a:cs typeface="+mn-ea"/>
                <a:sym typeface="+mn-lt"/>
              </a:rPr>
              <a:t>b</a:t>
            </a:r>
            <a:r>
              <a:rPr lang="en-US" altLang="zh-CN" sz="3200" b="1" baseline="30000" dirty="0">
                <a:cs typeface="+mn-ea"/>
                <a:sym typeface="+mn-lt"/>
              </a:rPr>
              <a:t>2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19935299-D4F0-4607-A399-ED6E740E1B38}"/>
              </a:ext>
            </a:extLst>
          </p:cNvPr>
          <p:cNvSpPr txBox="1"/>
          <p:nvPr/>
        </p:nvSpPr>
        <p:spPr>
          <a:xfrm>
            <a:off x="5319910" y="3687969"/>
            <a:ext cx="4245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cs typeface="+mn-ea"/>
                <a:sym typeface="+mn-lt"/>
              </a:rPr>
              <a:t>=</a:t>
            </a:r>
            <a:r>
              <a:rPr lang="en-US" altLang="zh-CN" sz="3200" b="1" dirty="0" err="1">
                <a:cs typeface="+mn-ea"/>
                <a:sym typeface="+mn-lt"/>
              </a:rPr>
              <a:t>a×a×a×b×b×b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7653B7DC-6F2E-4EE5-AE1A-F61A36DF4343}"/>
              </a:ext>
            </a:extLst>
          </p:cNvPr>
          <p:cNvSpPr txBox="1"/>
          <p:nvPr/>
        </p:nvSpPr>
        <p:spPr>
          <a:xfrm>
            <a:off x="9192698" y="3655917"/>
            <a:ext cx="1983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cs typeface="+mn-ea"/>
                <a:sym typeface="+mn-lt"/>
              </a:rPr>
              <a:t>=a</a:t>
            </a:r>
            <a:r>
              <a:rPr lang="en-US" altLang="zh-CN" sz="3200" b="1" baseline="30000" dirty="0">
                <a:cs typeface="+mn-ea"/>
                <a:sym typeface="+mn-lt"/>
              </a:rPr>
              <a:t>3</a:t>
            </a:r>
            <a:r>
              <a:rPr lang="en-US" altLang="zh-CN" sz="3200" b="1" dirty="0">
                <a:cs typeface="+mn-ea"/>
                <a:sym typeface="+mn-lt"/>
              </a:rPr>
              <a:t>b</a:t>
            </a:r>
            <a:r>
              <a:rPr lang="en-US" altLang="zh-CN" sz="3200" b="1" baseline="30000" dirty="0">
                <a:cs typeface="+mn-ea"/>
                <a:sym typeface="+mn-lt"/>
              </a:rPr>
              <a:t>3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147FA4D6-A6C1-4D51-9ED3-A86054D0AD3E}"/>
              </a:ext>
            </a:extLst>
          </p:cNvPr>
          <p:cNvSpPr txBox="1"/>
          <p:nvPr/>
        </p:nvSpPr>
        <p:spPr>
          <a:xfrm>
            <a:off x="5900015" y="5205174"/>
            <a:ext cx="5122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cs typeface="+mn-ea"/>
                <a:sym typeface="+mn-lt"/>
              </a:rPr>
              <a:t>=(a×…×a)×(b×…×b)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32" name="右大括号 31">
            <a:extLst>
              <a:ext uri="{FF2B5EF4-FFF2-40B4-BE49-F238E27FC236}">
                <a16:creationId xmlns:a16="http://schemas.microsoft.com/office/drawing/2014/main" id="{C8E44369-5030-45FF-89DF-7FB17D5C0646}"/>
              </a:ext>
            </a:extLst>
          </p:cNvPr>
          <p:cNvSpPr/>
          <p:nvPr/>
        </p:nvSpPr>
        <p:spPr>
          <a:xfrm rot="5400000" flipH="1">
            <a:off x="9654266" y="4304639"/>
            <a:ext cx="142019" cy="180106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09A4583D-82D1-4EE7-B777-E1268541B45A}"/>
              </a:ext>
            </a:extLst>
          </p:cNvPr>
          <p:cNvSpPr/>
          <p:nvPr/>
        </p:nvSpPr>
        <p:spPr>
          <a:xfrm>
            <a:off x="9195623" y="4729989"/>
            <a:ext cx="1223323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en-US" altLang="zh-CN" sz="1867" dirty="0">
                <a:cs typeface="+mn-ea"/>
                <a:sym typeface="+mn-lt"/>
              </a:rPr>
              <a:t>n</a:t>
            </a:r>
            <a:r>
              <a:rPr lang="zh-CN" altLang="en-US" sz="1867" dirty="0">
                <a:cs typeface="+mn-ea"/>
                <a:sym typeface="+mn-lt"/>
              </a:rPr>
              <a:t>个</a:t>
            </a:r>
            <a:r>
              <a:rPr lang="en-US" altLang="zh-CN" sz="1867" dirty="0">
                <a:cs typeface="+mn-ea"/>
                <a:sym typeface="+mn-lt"/>
              </a:rPr>
              <a:t>b</a:t>
            </a:r>
            <a:r>
              <a:rPr lang="zh-CN" altLang="en-US" sz="1867" dirty="0">
                <a:cs typeface="+mn-ea"/>
                <a:sym typeface="+mn-lt"/>
              </a:rPr>
              <a:t>相加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A7F35004-BD02-4E2D-8C13-8742C46C9FF6}"/>
              </a:ext>
            </a:extLst>
          </p:cNvPr>
          <p:cNvSpPr txBox="1"/>
          <p:nvPr/>
        </p:nvSpPr>
        <p:spPr>
          <a:xfrm>
            <a:off x="10686152" y="4890710"/>
            <a:ext cx="1384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cs typeface="+mn-ea"/>
                <a:sym typeface="+mn-lt"/>
              </a:rPr>
              <a:t>=</a:t>
            </a:r>
            <a:r>
              <a:rPr lang="en-US" altLang="zh-CN" sz="3200" b="1" dirty="0" err="1">
                <a:cs typeface="+mn-ea"/>
                <a:sym typeface="+mn-lt"/>
              </a:rPr>
              <a:t>a</a:t>
            </a:r>
            <a:r>
              <a:rPr lang="en-US" altLang="zh-CN" sz="3200" b="1" baseline="30000" dirty="0" err="1">
                <a:cs typeface="+mn-ea"/>
                <a:sym typeface="+mn-lt"/>
              </a:rPr>
              <a:t>n</a:t>
            </a:r>
            <a:r>
              <a:rPr lang="en-US" altLang="zh-CN" sz="3200" b="1" dirty="0" err="1">
                <a:cs typeface="+mn-ea"/>
                <a:sym typeface="+mn-lt"/>
              </a:rPr>
              <a:t>b</a:t>
            </a:r>
            <a:r>
              <a:rPr lang="en-US" altLang="zh-CN" sz="3200" b="1" baseline="30000" dirty="0" err="1">
                <a:cs typeface="+mn-ea"/>
                <a:sym typeface="+mn-lt"/>
              </a:rPr>
              <a:t>n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79204F63-0539-467A-9B8A-C64834488E34}"/>
              </a:ext>
            </a:extLst>
          </p:cNvPr>
          <p:cNvSpPr txBox="1"/>
          <p:nvPr/>
        </p:nvSpPr>
        <p:spPr>
          <a:xfrm>
            <a:off x="1380858" y="249195"/>
            <a:ext cx="4600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情景思考</a:t>
            </a:r>
          </a:p>
        </p:txBody>
      </p:sp>
    </p:spTree>
    <p:extLst>
      <p:ext uri="{BB962C8B-B14F-4D97-AF65-F5344CB8AC3E}">
        <p14:creationId xmlns:p14="http://schemas.microsoft.com/office/powerpoint/2010/main" val="167140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 animBg="1"/>
      <p:bldP spid="12" grpId="0"/>
      <p:bldP spid="15" grpId="0"/>
      <p:bldP spid="20" grpId="0" animBg="1"/>
      <p:bldP spid="21" grpId="0"/>
      <p:bldP spid="21" grpId="1"/>
      <p:bldP spid="23" grpId="0"/>
      <p:bldP spid="28" grpId="0" animBg="1"/>
      <p:bldP spid="29" grpId="0"/>
      <p:bldP spid="26" grpId="0"/>
      <p:bldP spid="27" grpId="0"/>
      <p:bldP spid="30" grpId="0"/>
      <p:bldP spid="31" grpId="0"/>
      <p:bldP spid="32" grpId="0" animBg="1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BCF2709A-BC7B-4F10-A51A-1C67C10A4D21}"/>
              </a:ext>
            </a:extLst>
          </p:cNvPr>
          <p:cNvSpPr/>
          <p:nvPr/>
        </p:nvSpPr>
        <p:spPr>
          <a:xfrm>
            <a:off x="3127393" y="2118070"/>
            <a:ext cx="5708615" cy="5847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defTabSz="914377">
              <a:spcBef>
                <a:spcPct val="50000"/>
              </a:spcBef>
            </a:pP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(ab )</a:t>
            </a:r>
            <a:r>
              <a:rPr lang="en-US" altLang="zh-CN" sz="3200" b="1" baseline="30000" dirty="0">
                <a:solidFill>
                  <a:schemeClr val="bg1"/>
                </a:solidFill>
                <a:cs typeface="+mn-ea"/>
                <a:sym typeface="+mn-lt"/>
              </a:rPr>
              <a:t>n 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= a</a:t>
            </a:r>
            <a:r>
              <a:rPr lang="en-US" altLang="zh-CN" sz="3200" b="1" baseline="30000" dirty="0">
                <a:solidFill>
                  <a:schemeClr val="bg1"/>
                </a:solidFill>
                <a:cs typeface="+mn-ea"/>
                <a:sym typeface="+mn-lt"/>
              </a:rPr>
              <a:t>n </a:t>
            </a:r>
            <a:r>
              <a:rPr lang="en-US" altLang="zh-CN" sz="3200" b="1" dirty="0" err="1">
                <a:solidFill>
                  <a:schemeClr val="bg1"/>
                </a:solidFill>
                <a:cs typeface="+mn-ea"/>
                <a:sym typeface="+mn-lt"/>
              </a:rPr>
              <a:t>a</a:t>
            </a:r>
            <a:r>
              <a:rPr lang="en-US" altLang="zh-CN" sz="3200" b="1" baseline="30000" dirty="0" err="1">
                <a:solidFill>
                  <a:schemeClr val="bg1"/>
                </a:solidFill>
                <a:cs typeface="+mn-ea"/>
                <a:sym typeface="+mn-lt"/>
              </a:rPr>
              <a:t>n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     (n</a:t>
            </a:r>
            <a:r>
              <a:rPr lang="zh-CN" altLang="en-US" sz="3200" b="1" dirty="0">
                <a:solidFill>
                  <a:schemeClr val="bg1"/>
                </a:solidFill>
                <a:cs typeface="+mn-ea"/>
                <a:sym typeface="+mn-lt"/>
              </a:rPr>
              <a:t>都是正整数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)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F04286A-0518-4387-8733-8DA97154F901}"/>
              </a:ext>
            </a:extLst>
          </p:cNvPr>
          <p:cNvSpPr txBox="1"/>
          <p:nvPr/>
        </p:nvSpPr>
        <p:spPr>
          <a:xfrm>
            <a:off x="1045633" y="2998456"/>
            <a:ext cx="9872134" cy="2885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lnSpc>
                <a:spcPct val="200000"/>
              </a:lnSpc>
            </a:pPr>
            <a:r>
              <a:rPr lang="zh-CN" altLang="en-US" sz="2667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积的乘方，</a:t>
            </a:r>
            <a:endParaRPr lang="en-US" altLang="zh-CN" sz="2667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algn="ctr" defTabSz="914377">
              <a:lnSpc>
                <a:spcPct val="200000"/>
              </a:lnSpc>
            </a:pPr>
            <a:r>
              <a:rPr lang="zh-CN" altLang="en-US" sz="2667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等于把</a:t>
            </a: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积的每一个因式分别乘方</a:t>
            </a:r>
            <a:r>
              <a:rPr lang="zh-CN" altLang="en-US" sz="2667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，</a:t>
            </a:r>
            <a:endParaRPr lang="en-US" altLang="zh-CN" sz="2667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algn="ctr" defTabSz="914377">
              <a:lnSpc>
                <a:spcPct val="200000"/>
              </a:lnSpc>
            </a:pPr>
            <a:r>
              <a:rPr lang="zh-CN" altLang="en-US" sz="2667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再把所得的幂</a:t>
            </a:r>
            <a:r>
              <a:rPr lang="zh-CN" altLang="en-US" sz="3733" b="1" dirty="0">
                <a:solidFill>
                  <a:srgbClr val="FF0000"/>
                </a:solidFill>
                <a:cs typeface="+mn-ea"/>
                <a:sym typeface="+mn-lt"/>
              </a:rPr>
              <a:t>相乘</a:t>
            </a:r>
            <a:r>
              <a:rPr lang="zh-CN" altLang="en-US" sz="2667" dirty="0">
                <a:solidFill>
                  <a:srgbClr val="FF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1BE8094-9AFC-4C9D-9056-E04185CD58B8}"/>
              </a:ext>
            </a:extLst>
          </p:cNvPr>
          <p:cNvSpPr txBox="1"/>
          <p:nvPr/>
        </p:nvSpPr>
        <p:spPr>
          <a:xfrm>
            <a:off x="1380858" y="249195"/>
            <a:ext cx="4600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积的乘方知识回顾</a:t>
            </a:r>
          </a:p>
        </p:txBody>
      </p:sp>
    </p:spTree>
    <p:extLst>
      <p:ext uri="{BB962C8B-B14F-4D97-AF65-F5344CB8AC3E}">
        <p14:creationId xmlns:p14="http://schemas.microsoft.com/office/powerpoint/2010/main" val="1939411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FBCCC074-2DE2-430C-9581-9A9D3075A280}"/>
              </a:ext>
            </a:extLst>
          </p:cNvPr>
          <p:cNvSpPr/>
          <p:nvPr/>
        </p:nvSpPr>
        <p:spPr>
          <a:xfrm>
            <a:off x="886354" y="1148428"/>
            <a:ext cx="10190691" cy="50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    结合今天学到的积的乘方知识，判断下列式子是否也具有这一性质呢？ （</a:t>
            </a:r>
            <a:r>
              <a:rPr lang="en-US" altLang="zh-CN" sz="2000" dirty="0">
                <a:cs typeface="+mn-ea"/>
                <a:sym typeface="+mn-lt"/>
              </a:rPr>
              <a:t>m</a:t>
            </a:r>
            <a:r>
              <a:rPr lang="zh-CN" altLang="en-US" sz="2000" dirty="0">
                <a:cs typeface="+mn-ea"/>
                <a:sym typeface="+mn-lt"/>
              </a:rPr>
              <a:t>是正整数）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E2D88B3-5C81-4055-8BD0-C18A81BD1040}"/>
              </a:ext>
            </a:extLst>
          </p:cNvPr>
          <p:cNvSpPr/>
          <p:nvPr/>
        </p:nvSpPr>
        <p:spPr>
          <a:xfrm>
            <a:off x="1268953" y="2090173"/>
            <a:ext cx="1969548" cy="748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en-US" altLang="zh-CN" sz="4267" b="1" dirty="0">
                <a:cs typeface="+mn-ea"/>
                <a:sym typeface="+mn-lt"/>
              </a:rPr>
              <a:t>(</a:t>
            </a:r>
            <a:r>
              <a:rPr lang="en-US" altLang="zh-CN" sz="4267" b="1" dirty="0" err="1">
                <a:cs typeface="+mn-ea"/>
                <a:sym typeface="+mn-lt"/>
              </a:rPr>
              <a:t>abc</a:t>
            </a:r>
            <a:r>
              <a:rPr lang="en-US" altLang="zh-CN" sz="4267" b="1" dirty="0">
                <a:cs typeface="+mn-ea"/>
                <a:sym typeface="+mn-lt"/>
              </a:rPr>
              <a:t>)</a:t>
            </a:r>
            <a:r>
              <a:rPr lang="en-US" altLang="zh-CN" sz="4267" b="1" baseline="30000" dirty="0">
                <a:cs typeface="+mn-ea"/>
                <a:sym typeface="+mn-lt"/>
              </a:rPr>
              <a:t>m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A3B4B9A4-0553-41D0-9D93-36D2A5AA4169}"/>
              </a:ext>
            </a:extLst>
          </p:cNvPr>
          <p:cNvGrpSpPr/>
          <p:nvPr/>
        </p:nvGrpSpPr>
        <p:grpSpPr>
          <a:xfrm>
            <a:off x="3238501" y="2090173"/>
            <a:ext cx="7410379" cy="3921971"/>
            <a:chOff x="3182317" y="1871343"/>
            <a:chExt cx="5557784" cy="2941478"/>
          </a:xfrm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411FD727-9923-4541-86E0-E66C752B386D}"/>
                </a:ext>
              </a:extLst>
            </p:cNvPr>
            <p:cNvGrpSpPr/>
            <p:nvPr/>
          </p:nvGrpSpPr>
          <p:grpSpPr>
            <a:xfrm>
              <a:off x="3182317" y="1871343"/>
              <a:ext cx="5557784" cy="2941478"/>
              <a:chOff x="784963" y="1864863"/>
              <a:chExt cx="5557784" cy="2941478"/>
            </a:xfrm>
          </p:grpSpPr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CF980D4D-F9A7-4FA2-B4E1-AC205518BEA6}"/>
                  </a:ext>
                </a:extLst>
              </p:cNvPr>
              <p:cNvSpPr/>
              <p:nvPr/>
            </p:nvSpPr>
            <p:spPr>
              <a:xfrm>
                <a:off x="784963" y="1864863"/>
                <a:ext cx="5557784" cy="29414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/>
                <a:r>
                  <a:rPr lang="en-US" altLang="zh-CN" sz="3733" b="1" dirty="0">
                    <a:cs typeface="+mn-ea"/>
                    <a:sym typeface="+mn-lt"/>
                  </a:rPr>
                  <a:t>  (</a:t>
                </a:r>
                <a:r>
                  <a:rPr lang="en-US" altLang="zh-CN" sz="3733" b="1" dirty="0" err="1">
                    <a:cs typeface="+mn-ea"/>
                    <a:sym typeface="+mn-lt"/>
                  </a:rPr>
                  <a:t>abc</a:t>
                </a:r>
                <a:r>
                  <a:rPr lang="en-US" altLang="zh-CN" sz="3733" b="1" dirty="0">
                    <a:cs typeface="+mn-ea"/>
                    <a:sym typeface="+mn-lt"/>
                  </a:rPr>
                  <a:t>)</a:t>
                </a:r>
                <a:r>
                  <a:rPr lang="en-US" altLang="zh-CN" sz="3733" b="1" baseline="30000" dirty="0">
                    <a:cs typeface="+mn-ea"/>
                    <a:sym typeface="+mn-lt"/>
                  </a:rPr>
                  <a:t>m</a:t>
                </a:r>
              </a:p>
              <a:p>
                <a:pPr defTabSz="914377"/>
                <a:endParaRPr lang="en-US" altLang="zh-CN" sz="3733" b="1" baseline="30000" dirty="0">
                  <a:cs typeface="+mn-ea"/>
                  <a:sym typeface="+mn-lt"/>
                </a:endParaRPr>
              </a:p>
              <a:p>
                <a:pPr defTabSz="914377"/>
                <a:r>
                  <a:rPr lang="en-US" altLang="zh-CN" sz="3733" b="1" dirty="0">
                    <a:cs typeface="+mn-ea"/>
                    <a:sym typeface="+mn-lt"/>
                  </a:rPr>
                  <a:t>= (</a:t>
                </a:r>
                <a:r>
                  <a:rPr lang="en-US" altLang="zh-CN" sz="3733" b="1" dirty="0" err="1">
                    <a:cs typeface="+mn-ea"/>
                    <a:sym typeface="+mn-lt"/>
                  </a:rPr>
                  <a:t>abc</a:t>
                </a:r>
                <a:r>
                  <a:rPr lang="en-US" altLang="zh-CN" sz="3733" b="1" dirty="0">
                    <a:cs typeface="+mn-ea"/>
                    <a:sym typeface="+mn-lt"/>
                  </a:rPr>
                  <a:t>) </a:t>
                </a:r>
                <a:r>
                  <a:rPr lang="en-US" altLang="zh-CN" sz="3733" dirty="0">
                    <a:cs typeface="+mn-ea"/>
                    <a:sym typeface="+mn-lt"/>
                  </a:rPr>
                  <a:t>×…×</a:t>
                </a:r>
                <a:r>
                  <a:rPr lang="en-US" altLang="zh-CN" sz="3733" b="1" dirty="0">
                    <a:cs typeface="+mn-ea"/>
                    <a:sym typeface="+mn-lt"/>
                  </a:rPr>
                  <a:t> (</a:t>
                </a:r>
                <a:r>
                  <a:rPr lang="en-US" altLang="zh-CN" sz="3733" b="1" dirty="0" err="1">
                    <a:cs typeface="+mn-ea"/>
                    <a:sym typeface="+mn-lt"/>
                  </a:rPr>
                  <a:t>abc</a:t>
                </a:r>
                <a:r>
                  <a:rPr lang="en-US" altLang="zh-CN" sz="3733" b="1" dirty="0">
                    <a:cs typeface="+mn-ea"/>
                    <a:sym typeface="+mn-lt"/>
                  </a:rPr>
                  <a:t>)</a:t>
                </a:r>
              </a:p>
              <a:p>
                <a:pPr defTabSz="914377"/>
                <a:endParaRPr lang="en-US" altLang="zh-CN" sz="3733" dirty="0">
                  <a:cs typeface="+mn-ea"/>
                  <a:sym typeface="+mn-lt"/>
                </a:endParaRPr>
              </a:p>
              <a:p>
                <a:pPr defTabSz="914377"/>
                <a:r>
                  <a:rPr lang="en-US" altLang="zh-CN" sz="3733" dirty="0">
                    <a:cs typeface="+mn-ea"/>
                    <a:sym typeface="+mn-lt"/>
                  </a:rPr>
                  <a:t>= </a:t>
                </a:r>
                <a:r>
                  <a:rPr lang="en-US" altLang="zh-CN" sz="3733" b="1" dirty="0">
                    <a:cs typeface="+mn-ea"/>
                    <a:sym typeface="+mn-lt"/>
                  </a:rPr>
                  <a:t>a</a:t>
                </a:r>
                <a:r>
                  <a:rPr lang="en-US" altLang="zh-CN" sz="3733" dirty="0">
                    <a:cs typeface="+mn-ea"/>
                    <a:sym typeface="+mn-lt"/>
                  </a:rPr>
                  <a:t>×…×</a:t>
                </a:r>
                <a:r>
                  <a:rPr lang="en-US" altLang="zh-CN" sz="3733" b="1" dirty="0" err="1">
                    <a:cs typeface="+mn-ea"/>
                    <a:sym typeface="+mn-lt"/>
                  </a:rPr>
                  <a:t>a</a:t>
                </a:r>
                <a:r>
                  <a:rPr lang="en-US" altLang="zh-CN" sz="3733" dirty="0" err="1">
                    <a:cs typeface="+mn-ea"/>
                    <a:sym typeface="+mn-lt"/>
                  </a:rPr>
                  <a:t>×b</a:t>
                </a:r>
                <a:r>
                  <a:rPr lang="en-US" altLang="zh-CN" sz="3733" dirty="0">
                    <a:cs typeface="+mn-ea"/>
                    <a:sym typeface="+mn-lt"/>
                  </a:rPr>
                  <a:t>×…×</a:t>
                </a:r>
                <a:r>
                  <a:rPr lang="en-US" altLang="zh-CN" sz="3733" dirty="0" err="1">
                    <a:cs typeface="+mn-ea"/>
                    <a:sym typeface="+mn-lt"/>
                  </a:rPr>
                  <a:t>b×c</a:t>
                </a:r>
                <a:r>
                  <a:rPr lang="en-US" altLang="zh-CN" sz="3733" dirty="0">
                    <a:cs typeface="+mn-ea"/>
                    <a:sym typeface="+mn-lt"/>
                  </a:rPr>
                  <a:t>×…×c</a:t>
                </a:r>
              </a:p>
              <a:p>
                <a:pPr defTabSz="914377"/>
                <a:endParaRPr lang="en-US" altLang="zh-CN" sz="3733" dirty="0">
                  <a:cs typeface="+mn-ea"/>
                  <a:sym typeface="+mn-lt"/>
                </a:endParaRPr>
              </a:p>
              <a:p>
                <a:pPr defTabSz="914377"/>
                <a:r>
                  <a:rPr lang="en-US" altLang="zh-CN" sz="3733" dirty="0">
                    <a:cs typeface="+mn-ea"/>
                    <a:sym typeface="+mn-lt"/>
                  </a:rPr>
                  <a:t>=</a:t>
                </a:r>
                <a:r>
                  <a:rPr lang="en-US" altLang="zh-CN" sz="3733" b="1" dirty="0">
                    <a:cs typeface="+mn-ea"/>
                    <a:sym typeface="+mn-lt"/>
                  </a:rPr>
                  <a:t> </a:t>
                </a:r>
                <a:r>
                  <a:rPr lang="en-US" altLang="zh-CN" sz="3733" b="1" dirty="0" err="1">
                    <a:cs typeface="+mn-ea"/>
                    <a:sym typeface="+mn-lt"/>
                  </a:rPr>
                  <a:t>a</a:t>
                </a:r>
                <a:r>
                  <a:rPr lang="en-US" altLang="zh-CN" sz="3733" b="1" baseline="30000" dirty="0" err="1">
                    <a:cs typeface="+mn-ea"/>
                    <a:sym typeface="+mn-lt"/>
                  </a:rPr>
                  <a:t>m</a:t>
                </a:r>
                <a:r>
                  <a:rPr lang="en-US" altLang="zh-CN" sz="3733" b="1" dirty="0" err="1">
                    <a:cs typeface="+mn-ea"/>
                    <a:sym typeface="+mn-lt"/>
                  </a:rPr>
                  <a:t>b</a:t>
                </a:r>
                <a:r>
                  <a:rPr lang="en-US" altLang="zh-CN" sz="3733" b="1" baseline="30000" dirty="0" err="1">
                    <a:cs typeface="+mn-ea"/>
                    <a:sym typeface="+mn-lt"/>
                  </a:rPr>
                  <a:t>m</a:t>
                </a:r>
                <a:r>
                  <a:rPr lang="en-US" altLang="zh-CN" sz="3733" b="1" dirty="0" err="1">
                    <a:cs typeface="+mn-ea"/>
                    <a:sym typeface="+mn-lt"/>
                  </a:rPr>
                  <a:t>c</a:t>
                </a:r>
                <a:r>
                  <a:rPr lang="en-US" altLang="zh-CN" sz="3733" b="1" baseline="30000" dirty="0" err="1">
                    <a:cs typeface="+mn-ea"/>
                    <a:sym typeface="+mn-lt"/>
                  </a:rPr>
                  <a:t>m</a:t>
                </a:r>
                <a:endParaRPr lang="en-US" altLang="zh-CN" sz="3733" b="1" baseline="30000" dirty="0">
                  <a:cs typeface="+mn-ea"/>
                  <a:sym typeface="+mn-lt"/>
                </a:endParaRPr>
              </a:p>
            </p:txBody>
          </p:sp>
          <p:sp>
            <p:nvSpPr>
              <p:cNvPr id="7" name="右大括号 6">
                <a:extLst>
                  <a:ext uri="{FF2B5EF4-FFF2-40B4-BE49-F238E27FC236}">
                    <a16:creationId xmlns:a16="http://schemas.microsoft.com/office/drawing/2014/main" id="{5F4CEFF2-4AEC-40CD-89A0-4E09979186A1}"/>
                  </a:ext>
                </a:extLst>
              </p:cNvPr>
              <p:cNvSpPr/>
              <p:nvPr/>
            </p:nvSpPr>
            <p:spPr>
              <a:xfrm rot="5400000">
                <a:off x="2758515" y="1552654"/>
                <a:ext cx="153825" cy="3133654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914377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1CE6F97D-E36F-42C9-8A6D-40127A09DBD2}"/>
                  </a:ext>
                </a:extLst>
              </p:cNvPr>
              <p:cNvSpPr/>
              <p:nvPr/>
            </p:nvSpPr>
            <p:spPr>
              <a:xfrm>
                <a:off x="2231033" y="3145636"/>
                <a:ext cx="1720162" cy="315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377"/>
                <a:r>
                  <a:rPr lang="en-US" altLang="zh-CN" sz="2133" dirty="0">
                    <a:cs typeface="+mn-ea"/>
                    <a:sym typeface="+mn-lt"/>
                  </a:rPr>
                  <a:t>m</a:t>
                </a:r>
                <a:r>
                  <a:rPr lang="zh-CN" altLang="en-US" sz="2133" dirty="0">
                    <a:cs typeface="+mn-ea"/>
                    <a:sym typeface="+mn-lt"/>
                  </a:rPr>
                  <a:t>个</a:t>
                </a:r>
                <a:r>
                  <a:rPr lang="en-US" altLang="zh-CN" sz="2133" b="1" dirty="0">
                    <a:cs typeface="+mn-ea"/>
                    <a:sym typeface="+mn-lt"/>
                  </a:rPr>
                  <a:t>(</a:t>
                </a:r>
                <a:r>
                  <a:rPr lang="en-US" altLang="zh-CN" sz="2133" b="1" dirty="0" err="1">
                    <a:cs typeface="+mn-ea"/>
                    <a:sym typeface="+mn-lt"/>
                  </a:rPr>
                  <a:t>abc</a:t>
                </a:r>
                <a:r>
                  <a:rPr lang="en-US" altLang="zh-CN" sz="2133" b="1" dirty="0">
                    <a:cs typeface="+mn-ea"/>
                    <a:sym typeface="+mn-lt"/>
                  </a:rPr>
                  <a:t>)</a:t>
                </a:r>
                <a:r>
                  <a:rPr lang="zh-CN" altLang="en-US" sz="2133" dirty="0">
                    <a:cs typeface="+mn-ea"/>
                    <a:sym typeface="+mn-lt"/>
                  </a:rPr>
                  <a:t>相乘</a:t>
                </a:r>
                <a:endParaRPr lang="zh-CN" altLang="en-US" sz="1867" dirty="0">
                  <a:cs typeface="+mn-ea"/>
                  <a:sym typeface="+mn-lt"/>
                </a:endParaRPr>
              </a:p>
            </p:txBody>
          </p:sp>
          <p:sp>
            <p:nvSpPr>
              <p:cNvPr id="13" name="右大括号 12">
                <a:extLst>
                  <a:ext uri="{FF2B5EF4-FFF2-40B4-BE49-F238E27FC236}">
                    <a16:creationId xmlns:a16="http://schemas.microsoft.com/office/drawing/2014/main" id="{82116CCA-30FE-4187-BC5B-672C32059115}"/>
                  </a:ext>
                </a:extLst>
              </p:cNvPr>
              <p:cNvSpPr/>
              <p:nvPr/>
            </p:nvSpPr>
            <p:spPr>
              <a:xfrm rot="5400000">
                <a:off x="1729431" y="3269424"/>
                <a:ext cx="143269" cy="1434933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914377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7D1EEA70-CCCC-4DD3-ABD6-D0589128C6A8}"/>
                  </a:ext>
                </a:extLst>
              </p:cNvPr>
              <p:cNvSpPr/>
              <p:nvPr/>
            </p:nvSpPr>
            <p:spPr>
              <a:xfrm>
                <a:off x="1145561" y="4066322"/>
                <a:ext cx="1311007" cy="2847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377"/>
                <a:r>
                  <a:rPr lang="en-US" altLang="zh-CN" sz="1867" dirty="0">
                    <a:cs typeface="+mn-ea"/>
                    <a:sym typeface="+mn-lt"/>
                  </a:rPr>
                  <a:t>m</a:t>
                </a:r>
                <a:r>
                  <a:rPr lang="zh-CN" altLang="en-US" sz="1867" dirty="0">
                    <a:cs typeface="+mn-ea"/>
                    <a:sym typeface="+mn-lt"/>
                  </a:rPr>
                  <a:t>个</a:t>
                </a:r>
                <a:r>
                  <a:rPr lang="en-US" altLang="zh-CN" sz="1867" b="1" dirty="0">
                    <a:cs typeface="+mn-ea"/>
                    <a:sym typeface="+mn-lt"/>
                  </a:rPr>
                  <a:t>a</a:t>
                </a:r>
                <a:r>
                  <a:rPr lang="zh-CN" altLang="en-US" sz="1867" dirty="0">
                    <a:cs typeface="+mn-ea"/>
                    <a:sym typeface="+mn-lt"/>
                  </a:rPr>
                  <a:t>相乘</a:t>
                </a:r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15" name="右大括号 14">
              <a:extLst>
                <a:ext uri="{FF2B5EF4-FFF2-40B4-BE49-F238E27FC236}">
                  <a16:creationId xmlns:a16="http://schemas.microsoft.com/office/drawing/2014/main" id="{043C4555-C89B-4D7D-826F-7F9663884876}"/>
                </a:ext>
              </a:extLst>
            </p:cNvPr>
            <p:cNvSpPr/>
            <p:nvPr/>
          </p:nvSpPr>
          <p:spPr>
            <a:xfrm rot="5400000">
              <a:off x="5893473" y="3319420"/>
              <a:ext cx="135472" cy="1355699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D4E7FB51-9ADF-4D08-8736-D6D99017E440}"/>
                </a:ext>
              </a:extLst>
            </p:cNvPr>
            <p:cNvSpPr/>
            <p:nvPr/>
          </p:nvSpPr>
          <p:spPr>
            <a:xfrm>
              <a:off x="5345323" y="4080599"/>
              <a:ext cx="1238616" cy="2847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377"/>
              <a:r>
                <a:rPr lang="en-US" altLang="zh-CN" sz="1867" dirty="0">
                  <a:cs typeface="+mn-ea"/>
                  <a:sym typeface="+mn-lt"/>
                </a:rPr>
                <a:t>m</a:t>
              </a:r>
              <a:r>
                <a:rPr lang="zh-CN" altLang="en-US" sz="1867" dirty="0">
                  <a:cs typeface="+mn-ea"/>
                  <a:sym typeface="+mn-lt"/>
                </a:rPr>
                <a:t>个</a:t>
              </a:r>
              <a:r>
                <a:rPr lang="en-US" altLang="zh-CN" sz="1867" dirty="0">
                  <a:cs typeface="+mn-ea"/>
                  <a:sym typeface="+mn-lt"/>
                </a:rPr>
                <a:t>b</a:t>
              </a:r>
              <a:r>
                <a:rPr lang="zh-CN" altLang="en-US" sz="1867" dirty="0">
                  <a:cs typeface="+mn-ea"/>
                  <a:sym typeface="+mn-lt"/>
                </a:rPr>
                <a:t>相乘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7" name="右大括号 16">
              <a:extLst>
                <a:ext uri="{FF2B5EF4-FFF2-40B4-BE49-F238E27FC236}">
                  <a16:creationId xmlns:a16="http://schemas.microsoft.com/office/drawing/2014/main" id="{929940C3-7ADC-402E-B23A-4D43517C67AD}"/>
                </a:ext>
              </a:extLst>
            </p:cNvPr>
            <p:cNvSpPr/>
            <p:nvPr/>
          </p:nvSpPr>
          <p:spPr>
            <a:xfrm rot="5400000">
              <a:off x="7697896" y="3335014"/>
              <a:ext cx="135472" cy="1355699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B81ADD61-637F-4EE6-B5F5-E35BB00050F8}"/>
                </a:ext>
              </a:extLst>
            </p:cNvPr>
            <p:cNvSpPr/>
            <p:nvPr/>
          </p:nvSpPr>
          <p:spPr>
            <a:xfrm>
              <a:off x="7149746" y="4096193"/>
              <a:ext cx="1238616" cy="2847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377"/>
              <a:r>
                <a:rPr lang="en-US" altLang="zh-CN" sz="1867" dirty="0">
                  <a:cs typeface="+mn-ea"/>
                  <a:sym typeface="+mn-lt"/>
                </a:rPr>
                <a:t>m</a:t>
              </a:r>
              <a:r>
                <a:rPr lang="zh-CN" altLang="en-US" sz="1867" dirty="0">
                  <a:cs typeface="+mn-ea"/>
                  <a:sym typeface="+mn-lt"/>
                </a:rPr>
                <a:t>个</a:t>
              </a:r>
              <a:r>
                <a:rPr lang="en-US" altLang="zh-CN" sz="1867" dirty="0">
                  <a:cs typeface="+mn-ea"/>
                  <a:sym typeface="+mn-lt"/>
                </a:rPr>
                <a:t>c</a:t>
              </a:r>
              <a:r>
                <a:rPr lang="zh-CN" altLang="en-US" sz="1867" dirty="0">
                  <a:cs typeface="+mn-ea"/>
                  <a:sym typeface="+mn-lt"/>
                </a:rPr>
                <a:t>相乘</a:t>
              </a:r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19" name="文本框 18">
            <a:extLst>
              <a:ext uri="{FF2B5EF4-FFF2-40B4-BE49-F238E27FC236}">
                <a16:creationId xmlns:a16="http://schemas.microsoft.com/office/drawing/2014/main" id="{26B52B5F-B15D-4D0F-8E33-A3493F57EF9A}"/>
              </a:ext>
            </a:extLst>
          </p:cNvPr>
          <p:cNvSpPr txBox="1"/>
          <p:nvPr/>
        </p:nvSpPr>
        <p:spPr>
          <a:xfrm>
            <a:off x="1380858" y="249195"/>
            <a:ext cx="4600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114319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3EB09959-4A87-4C59-B939-0C9C1F617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847212"/>
              </p:ext>
            </p:extLst>
          </p:nvPr>
        </p:nvGraphicFramePr>
        <p:xfrm>
          <a:off x="731656" y="1420303"/>
          <a:ext cx="10982040" cy="482501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96408">
                  <a:extLst>
                    <a:ext uri="{9D8B030D-6E8A-4147-A177-3AD203B41FA5}">
                      <a16:colId xmlns:a16="http://schemas.microsoft.com/office/drawing/2014/main" val="3310852784"/>
                    </a:ext>
                  </a:extLst>
                </a:gridCol>
                <a:gridCol w="2348611">
                  <a:extLst>
                    <a:ext uri="{9D8B030D-6E8A-4147-A177-3AD203B41FA5}">
                      <a16:colId xmlns:a16="http://schemas.microsoft.com/office/drawing/2014/main" val="565181839"/>
                    </a:ext>
                  </a:extLst>
                </a:gridCol>
                <a:gridCol w="2044205">
                  <a:extLst>
                    <a:ext uri="{9D8B030D-6E8A-4147-A177-3AD203B41FA5}">
                      <a16:colId xmlns:a16="http://schemas.microsoft.com/office/drawing/2014/main" val="2722689568"/>
                    </a:ext>
                  </a:extLst>
                </a:gridCol>
                <a:gridCol w="2196408">
                  <a:extLst>
                    <a:ext uri="{9D8B030D-6E8A-4147-A177-3AD203B41FA5}">
                      <a16:colId xmlns:a16="http://schemas.microsoft.com/office/drawing/2014/main" val="2629412563"/>
                    </a:ext>
                  </a:extLst>
                </a:gridCol>
                <a:gridCol w="2196408">
                  <a:extLst>
                    <a:ext uri="{9D8B030D-6E8A-4147-A177-3AD203B41FA5}">
                      <a16:colId xmlns:a16="http://schemas.microsoft.com/office/drawing/2014/main" val="3589028248"/>
                    </a:ext>
                  </a:extLst>
                </a:gridCol>
              </a:tblGrid>
              <a:tr h="965003">
                <a:tc rowSpan="2">
                  <a:txBody>
                    <a:bodyPr/>
                    <a:lstStyle/>
                    <a:p>
                      <a:pPr algn="ctr"/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zh-CN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法则公式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zh-CN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法则中运算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计算结果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484432"/>
                  </a:ext>
                </a:extLst>
              </a:tr>
              <a:tr h="96500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底数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指数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8808720"/>
                  </a:ext>
                </a:extLst>
              </a:tr>
              <a:tr h="96500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b="1" dirty="0">
                          <a:ln w="6350"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同底数幂的乘法</a:t>
                      </a:r>
                      <a:endParaRPr lang="zh-CN" altLang="en-US" sz="21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2893510"/>
                  </a:ext>
                </a:extLst>
              </a:tr>
              <a:tr h="96500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b="1" dirty="0">
                          <a:ln w="6350"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幂的乘方</a:t>
                      </a:r>
                      <a:endParaRPr lang="zh-CN" altLang="en-US" sz="21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927950"/>
                  </a:ext>
                </a:extLst>
              </a:tr>
              <a:tr h="9650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100" b="1" dirty="0">
                          <a:ln w="6350"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积的乘方</a:t>
                      </a:r>
                      <a:endParaRPr lang="zh-CN" altLang="en-US" sz="21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ctr"/>
                      <a:endParaRPr lang="zh-CN" altLang="en-US" sz="21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zh-CN" altLang="en-US" sz="21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249995"/>
                  </a:ext>
                </a:extLst>
              </a:tr>
            </a:tbl>
          </a:graphicData>
        </a:graphic>
      </p:graphicFrame>
      <p:pic>
        <p:nvPicPr>
          <p:cNvPr id="9" name="Picture 37">
            <a:extLst>
              <a:ext uri="{FF2B5EF4-FFF2-40B4-BE49-F238E27FC236}">
                <a16:creationId xmlns:a16="http://schemas.microsoft.com/office/drawing/2014/main" id="{F557F323-9612-47F8-8237-A6D853B060E8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711" y="4372190"/>
            <a:ext cx="2276883" cy="62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8">
            <a:extLst>
              <a:ext uri="{FF2B5EF4-FFF2-40B4-BE49-F238E27FC236}">
                <a16:creationId xmlns:a16="http://schemas.microsoft.com/office/drawing/2014/main" id="{20D9CA1F-78FD-4387-95FD-B3FDBBAB69A6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711" y="3324370"/>
            <a:ext cx="2336800" cy="697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32">
            <a:extLst>
              <a:ext uri="{FF2B5EF4-FFF2-40B4-BE49-F238E27FC236}">
                <a16:creationId xmlns:a16="http://schemas.microsoft.com/office/drawing/2014/main" id="{28217D83-B27D-4F29-9145-C37291394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054" y="4464895"/>
            <a:ext cx="886781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kumimoji="1" lang="zh-CN" altLang="en-US" sz="2667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乘方</a:t>
            </a:r>
          </a:p>
        </p:txBody>
      </p:sp>
      <p:sp>
        <p:nvSpPr>
          <p:cNvPr id="12" name="Rectangle 34">
            <a:extLst>
              <a:ext uri="{FF2B5EF4-FFF2-40B4-BE49-F238E27FC236}">
                <a16:creationId xmlns:a16="http://schemas.microsoft.com/office/drawing/2014/main" id="{1AD07093-2B88-4EC4-A942-6105ACD43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9682" y="4464895"/>
            <a:ext cx="886781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kumimoji="1" lang="zh-CN" altLang="en-US" sz="2667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不变</a:t>
            </a:r>
          </a:p>
        </p:txBody>
      </p:sp>
      <p:sp>
        <p:nvSpPr>
          <p:cNvPr id="13" name="Rectangle 35">
            <a:extLst>
              <a:ext uri="{FF2B5EF4-FFF2-40B4-BE49-F238E27FC236}">
                <a16:creationId xmlns:a16="http://schemas.microsoft.com/office/drawing/2014/main" id="{6065E5FE-C6A8-4350-91B3-9811AA42A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0368" y="3489848"/>
            <a:ext cx="1854200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kumimoji="1" lang="zh-CN" altLang="en-US" sz="2667" b="1" dirty="0">
                <a:solidFill>
                  <a:srgbClr val="CC0000"/>
                </a:solidFill>
                <a:latin typeface="+mn-lt"/>
                <a:ea typeface="+mn-ea"/>
                <a:cs typeface="+mn-ea"/>
                <a:sym typeface="+mn-lt"/>
              </a:rPr>
              <a:t>相加</a:t>
            </a:r>
          </a:p>
        </p:txBody>
      </p:sp>
      <p:sp>
        <p:nvSpPr>
          <p:cNvPr id="14" name="Rectangle 36">
            <a:extLst>
              <a:ext uri="{FF2B5EF4-FFF2-40B4-BE49-F238E27FC236}">
                <a16:creationId xmlns:a16="http://schemas.microsoft.com/office/drawing/2014/main" id="{BB0377E1-9AA5-4F6D-8FCA-571D61937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5178" y="4464895"/>
            <a:ext cx="1646767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377" eaLnBrk="1" hangingPunct="1"/>
            <a:r>
              <a:rPr kumimoji="1" lang="zh-CN" altLang="en-US" sz="2667" b="1" dirty="0">
                <a:solidFill>
                  <a:srgbClr val="CC0000"/>
                </a:solidFill>
                <a:latin typeface="+mn-lt"/>
                <a:ea typeface="+mn-ea"/>
                <a:cs typeface="+mn-ea"/>
                <a:sym typeface="+mn-lt"/>
              </a:rPr>
              <a:t>相乘</a:t>
            </a:r>
          </a:p>
        </p:txBody>
      </p:sp>
      <p:sp>
        <p:nvSpPr>
          <p:cNvPr id="15" name="Rectangle 31">
            <a:extLst>
              <a:ext uri="{FF2B5EF4-FFF2-40B4-BE49-F238E27FC236}">
                <a16:creationId xmlns:a16="http://schemas.microsoft.com/office/drawing/2014/main" id="{56CA91FA-5C3B-4426-AE09-BC36C9A82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054" y="3488021"/>
            <a:ext cx="886781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spcBef>
                <a:spcPct val="20000"/>
              </a:spcBef>
            </a:pPr>
            <a:r>
              <a:rPr kumimoji="1" lang="zh-CN" altLang="en-US" sz="2667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乘法</a:t>
            </a:r>
          </a:p>
        </p:txBody>
      </p:sp>
      <p:sp>
        <p:nvSpPr>
          <p:cNvPr id="16" name="Rectangle 33">
            <a:extLst>
              <a:ext uri="{FF2B5EF4-FFF2-40B4-BE49-F238E27FC236}">
                <a16:creationId xmlns:a16="http://schemas.microsoft.com/office/drawing/2014/main" id="{FC211D74-7A0A-44FC-9A82-269ABA236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9682" y="3488021"/>
            <a:ext cx="886781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kumimoji="1" lang="zh-CN" altLang="en-US" sz="2667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不变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3A1A974-5702-470E-8C63-58ACD4166142}"/>
              </a:ext>
            </a:extLst>
          </p:cNvPr>
          <p:cNvSpPr/>
          <p:nvPr/>
        </p:nvSpPr>
        <p:spPr>
          <a:xfrm>
            <a:off x="2849900" y="5377634"/>
            <a:ext cx="24304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(ab)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n 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en-US" altLang="zh-CN" sz="3200" b="1" dirty="0" err="1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sz="3200" b="1" baseline="30000" dirty="0" err="1">
                <a:solidFill>
                  <a:srgbClr val="FF0000"/>
                </a:solidFill>
                <a:cs typeface="+mn-ea"/>
                <a:sym typeface="+mn-lt"/>
              </a:rPr>
              <a:t>n</a:t>
            </a:r>
            <a:r>
              <a:rPr lang="en-US" altLang="zh-CN" sz="3200" b="1" dirty="0" err="1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en-US" altLang="zh-CN" sz="3200" b="1" baseline="30000" dirty="0" err="1">
                <a:solidFill>
                  <a:srgbClr val="FF0000"/>
                </a:solidFill>
                <a:cs typeface="+mn-ea"/>
                <a:sym typeface="+mn-lt"/>
              </a:rPr>
              <a:t>n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7" name="Rectangle 32">
            <a:extLst>
              <a:ext uri="{FF2B5EF4-FFF2-40B4-BE49-F238E27FC236}">
                <a16:creationId xmlns:a16="http://schemas.microsoft.com/office/drawing/2014/main" id="{241E7364-2C59-47A4-AC0C-CC3D32212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9325" y="5466517"/>
            <a:ext cx="2085831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kumimoji="1" lang="zh-CN" altLang="en-US" sz="2667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乘法、乘方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4BB02D1-AED5-4C56-8A7E-210EADD9305E}"/>
              </a:ext>
            </a:extLst>
          </p:cNvPr>
          <p:cNvSpPr/>
          <p:nvPr/>
        </p:nvSpPr>
        <p:spPr>
          <a:xfrm>
            <a:off x="7966300" y="5350556"/>
            <a:ext cx="3520225" cy="74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积的每一个因式分别乘方，</a:t>
            </a:r>
            <a:endParaRPr lang="en-US" altLang="zh-CN" sz="2133" b="1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914377"/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再把所得的幂相乘。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39835D52-1ED6-4916-A133-BA786D65A043}"/>
              </a:ext>
            </a:extLst>
          </p:cNvPr>
          <p:cNvSpPr txBox="1"/>
          <p:nvPr/>
        </p:nvSpPr>
        <p:spPr>
          <a:xfrm>
            <a:off x="1380858" y="249195"/>
            <a:ext cx="9147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同底数幂的乘法、幂的乘方与积的乘方的区别</a:t>
            </a:r>
          </a:p>
        </p:txBody>
      </p:sp>
    </p:spTree>
    <p:extLst>
      <p:ext uri="{BB962C8B-B14F-4D97-AF65-F5344CB8AC3E}">
        <p14:creationId xmlns:p14="http://schemas.microsoft.com/office/powerpoint/2010/main" val="361877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/>
      <p:bldP spid="5" grpId="0"/>
      <p:bldP spid="17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>
            <a:extLst>
              <a:ext uri="{FF2B5EF4-FFF2-40B4-BE49-F238E27FC236}">
                <a16:creationId xmlns:a16="http://schemas.microsoft.com/office/drawing/2014/main" id="{CF0BD611-549F-4136-9DCF-D5A58BE51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61" y="1229195"/>
            <a:ext cx="3657044" cy="497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） 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(3x)</a:t>
            </a:r>
            <a:r>
              <a:rPr lang="en-US" altLang="zh-CN" sz="2800" baseline="3000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=</a:t>
            </a: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）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(2x</a:t>
            </a:r>
            <a:r>
              <a:rPr lang="en-US" altLang="zh-CN" sz="2800" baseline="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)</a:t>
            </a:r>
            <a:r>
              <a:rPr lang="en-US" altLang="zh-CN" sz="2800" baseline="3000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=</a:t>
            </a: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）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(-x</a:t>
            </a:r>
            <a:r>
              <a:rPr lang="en-US" altLang="zh-CN" sz="2800" baseline="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y)</a:t>
            </a:r>
            <a:r>
              <a:rPr lang="en-US" altLang="zh-CN" sz="2800" baseline="30000" dirty="0">
                <a:solidFill>
                  <a:srgbClr val="000000"/>
                </a:solidFill>
                <a:cs typeface="+mn-ea"/>
                <a:sym typeface="+mn-lt"/>
              </a:rPr>
              <a:t>4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=</a:t>
            </a: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4</a:t>
            </a: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）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(xy</a:t>
            </a:r>
            <a:r>
              <a:rPr lang="en-US" altLang="zh-CN" sz="2800" baseline="30000" dirty="0">
                <a:solidFill>
                  <a:srgbClr val="000000"/>
                </a:solidFill>
                <a:cs typeface="+mn-ea"/>
                <a:sym typeface="+mn-lt"/>
              </a:rPr>
              <a:t>4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)</a:t>
            </a:r>
            <a:r>
              <a:rPr lang="en-US" altLang="zh-CN" sz="2800" baseline="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=</a:t>
            </a: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5</a:t>
            </a: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）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[(</a:t>
            </a:r>
            <a:r>
              <a:rPr lang="en-US" altLang="zh-CN" sz="2800" dirty="0" err="1">
                <a:solidFill>
                  <a:srgbClr val="000000"/>
                </a:solidFill>
                <a:cs typeface="+mn-ea"/>
                <a:sym typeface="+mn-lt"/>
              </a:rPr>
              <a:t>x+y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)(</a:t>
            </a:r>
            <a:r>
              <a:rPr lang="en-US" altLang="zh-CN" sz="2800" dirty="0" err="1">
                <a:solidFill>
                  <a:srgbClr val="000000"/>
                </a:solidFill>
                <a:cs typeface="+mn-ea"/>
                <a:sym typeface="+mn-lt"/>
              </a:rPr>
              <a:t>x+y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)</a:t>
            </a:r>
            <a:r>
              <a:rPr lang="en-US" altLang="zh-CN" sz="2800" baseline="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]</a:t>
            </a:r>
            <a:r>
              <a:rPr lang="en-US" altLang="zh-CN" sz="2800" baseline="3000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=</a:t>
            </a: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6</a:t>
            </a: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）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[(x-y)(y-x)</a:t>
            </a:r>
            <a:r>
              <a:rPr lang="en-US" altLang="zh-CN" sz="2800" baseline="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]</a:t>
            </a:r>
            <a:r>
              <a:rPr lang="en-US" altLang="zh-CN" sz="2800" baseline="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=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7777F4E-744D-4927-9405-9C9FAD0AD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4968" y="1346520"/>
            <a:ext cx="23029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27x</a:t>
            </a:r>
            <a:r>
              <a:rPr lang="en-US" altLang="zh-CN" sz="3200" baseline="30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97B0E300-3FC0-478A-B5AF-1C8D30023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5171" y="2156299"/>
            <a:ext cx="2302933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3733" dirty="0">
                <a:solidFill>
                  <a:srgbClr val="FF0000"/>
                </a:solidFill>
                <a:cs typeface="+mn-ea"/>
                <a:sym typeface="+mn-lt"/>
              </a:rPr>
              <a:t>8x</a:t>
            </a:r>
            <a:r>
              <a:rPr lang="en-US" altLang="zh-CN" sz="3733" baseline="30000" dirty="0">
                <a:solidFill>
                  <a:srgbClr val="FF0000"/>
                </a:solidFill>
                <a:cs typeface="+mn-ea"/>
                <a:sym typeface="+mn-lt"/>
              </a:rPr>
              <a:t>6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96EF859-29A5-481A-A777-0A49790FA0F1}"/>
              </a:ext>
            </a:extLst>
          </p:cNvPr>
          <p:cNvSpPr/>
          <p:nvPr/>
        </p:nvSpPr>
        <p:spPr>
          <a:xfrm>
            <a:off x="2619955" y="1326018"/>
            <a:ext cx="61350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3x×3x×3x=</a:t>
            </a:r>
            <a:r>
              <a:rPr lang="en-US" altLang="zh-CN" sz="3200" dirty="0">
                <a:solidFill>
                  <a:srgbClr val="33BD56">
                    <a:lumMod val="75000"/>
                  </a:srgbClr>
                </a:solidFill>
                <a:cs typeface="+mn-ea"/>
                <a:sym typeface="+mn-lt"/>
              </a:rPr>
              <a:t>3×3×3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en-US" altLang="zh-CN" sz="3200" dirty="0">
                <a:solidFill>
                  <a:srgbClr val="004646">
                    <a:lumMod val="50000"/>
                    <a:lumOff val="50000"/>
                  </a:srgbClr>
                </a:solidFill>
                <a:cs typeface="+mn-ea"/>
                <a:sym typeface="+mn-lt"/>
              </a:rPr>
              <a:t>x×x×x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072D4F50-867F-4EB2-8CAB-26A6FB63E27C}"/>
              </a:ext>
            </a:extLst>
          </p:cNvPr>
          <p:cNvSpPr/>
          <p:nvPr/>
        </p:nvSpPr>
        <p:spPr>
          <a:xfrm>
            <a:off x="2704004" y="2197305"/>
            <a:ext cx="70487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2x</a:t>
            </a:r>
            <a:r>
              <a:rPr lang="en-US" altLang="zh-CN" sz="32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×2x</a:t>
            </a:r>
            <a:r>
              <a:rPr lang="en-US" altLang="zh-CN" sz="32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×2x</a:t>
            </a:r>
            <a:r>
              <a:rPr lang="en-US" altLang="zh-CN" sz="32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en-US" altLang="zh-CN" sz="3200" dirty="0">
                <a:solidFill>
                  <a:srgbClr val="33BD56">
                    <a:lumMod val="75000"/>
                  </a:srgbClr>
                </a:solidFill>
                <a:cs typeface="+mn-ea"/>
                <a:sym typeface="+mn-lt"/>
              </a:rPr>
              <a:t>2×2×2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en-US" altLang="zh-CN" sz="3200" dirty="0">
                <a:solidFill>
                  <a:srgbClr val="004646">
                    <a:lumMod val="50000"/>
                    <a:lumOff val="50000"/>
                  </a:srgbClr>
                </a:solidFill>
                <a:cs typeface="+mn-ea"/>
                <a:sym typeface="+mn-lt"/>
              </a:rPr>
              <a:t>x</a:t>
            </a:r>
            <a:r>
              <a:rPr lang="en-US" altLang="zh-CN" sz="3200" baseline="30000" dirty="0">
                <a:solidFill>
                  <a:srgbClr val="004646">
                    <a:lumMod val="50000"/>
                    <a:lumOff val="50000"/>
                  </a:srgbClr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srgbClr val="004646">
                    <a:lumMod val="50000"/>
                    <a:lumOff val="50000"/>
                  </a:srgbClr>
                </a:solidFill>
                <a:cs typeface="+mn-ea"/>
                <a:sym typeface="+mn-lt"/>
              </a:rPr>
              <a:t>×x</a:t>
            </a:r>
            <a:r>
              <a:rPr lang="en-US" altLang="zh-CN" sz="3200" baseline="30000" dirty="0">
                <a:solidFill>
                  <a:srgbClr val="004646">
                    <a:lumMod val="50000"/>
                    <a:lumOff val="50000"/>
                  </a:srgbClr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srgbClr val="004646">
                    <a:lumMod val="50000"/>
                    <a:lumOff val="50000"/>
                  </a:srgbClr>
                </a:solidFill>
                <a:cs typeface="+mn-ea"/>
                <a:sym typeface="+mn-lt"/>
              </a:rPr>
              <a:t>×x</a:t>
            </a:r>
            <a:r>
              <a:rPr lang="en-US" altLang="zh-CN" sz="3200" baseline="30000" dirty="0">
                <a:solidFill>
                  <a:srgbClr val="004646">
                    <a:lumMod val="50000"/>
                    <a:lumOff val="50000"/>
                  </a:srgbClr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54337399-F783-4E2D-9E2C-4A053146D4D1}"/>
              </a:ext>
            </a:extLst>
          </p:cNvPr>
          <p:cNvSpPr/>
          <p:nvPr/>
        </p:nvSpPr>
        <p:spPr>
          <a:xfrm>
            <a:off x="2785064" y="2862631"/>
            <a:ext cx="5969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(-x</a:t>
            </a:r>
            <a:r>
              <a:rPr lang="en-US" altLang="zh-CN" sz="2000" baseline="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y) 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 (-x</a:t>
            </a:r>
            <a:r>
              <a:rPr lang="en-US" altLang="zh-CN" sz="2000" baseline="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y) 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 (-x</a:t>
            </a:r>
            <a:r>
              <a:rPr lang="en-US" altLang="zh-CN" sz="2000" baseline="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y)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 ×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 (-x</a:t>
            </a:r>
            <a:r>
              <a:rPr lang="en-US" altLang="zh-CN" sz="2000" baseline="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y) </a:t>
            </a:r>
          </a:p>
          <a:p>
            <a:pPr defTabSz="914377"/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   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 </a:t>
            </a:r>
            <a:r>
              <a:rPr lang="en-US" altLang="zh-CN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(-x</a:t>
            </a:r>
            <a:r>
              <a:rPr lang="en-US" altLang="zh-CN" sz="2000" baseline="30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en-US" altLang="zh-CN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) × (-x</a:t>
            </a:r>
            <a:r>
              <a:rPr lang="en-US" altLang="zh-CN" sz="2000" baseline="30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en-US" altLang="zh-CN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) × (-x</a:t>
            </a:r>
            <a:r>
              <a:rPr lang="en-US" altLang="zh-CN" sz="2000" baseline="30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en-US" altLang="zh-CN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) × (-x</a:t>
            </a:r>
            <a:r>
              <a:rPr lang="en-US" altLang="zh-CN" sz="2000" baseline="30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en-US" altLang="zh-CN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) 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× 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y × y × y × y </a:t>
            </a:r>
          </a:p>
          <a:p>
            <a:pPr defTabSz="914377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   = x</a:t>
            </a:r>
            <a:r>
              <a:rPr lang="en-US" altLang="zh-CN" sz="2000" baseline="30000" dirty="0">
                <a:solidFill>
                  <a:srgbClr val="FF0000"/>
                </a:solidFill>
                <a:cs typeface="+mn-ea"/>
                <a:sym typeface="+mn-lt"/>
              </a:rPr>
              <a:t>8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y</a:t>
            </a:r>
            <a:r>
              <a:rPr lang="en-US" altLang="zh-CN" sz="2000" baseline="30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10F6224-E86D-4285-B66D-F03D52C2AFA8}"/>
              </a:ext>
            </a:extLst>
          </p:cNvPr>
          <p:cNvSpPr/>
          <p:nvPr/>
        </p:nvSpPr>
        <p:spPr>
          <a:xfrm>
            <a:off x="2640504" y="3945740"/>
            <a:ext cx="40575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(xy</a:t>
            </a:r>
            <a:r>
              <a:rPr lang="en-US" altLang="zh-CN" sz="2000" baseline="30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) × (xy</a:t>
            </a:r>
            <a:r>
              <a:rPr lang="en-US" altLang="zh-CN" sz="2000" baseline="30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)= x× x×y</a:t>
            </a:r>
            <a:r>
              <a:rPr lang="en-US" altLang="zh-CN" sz="2000" baseline="30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y</a:t>
            </a:r>
            <a:r>
              <a:rPr lang="en-US" altLang="zh-CN" sz="2000" baseline="30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= x</a:t>
            </a:r>
            <a:r>
              <a:rPr lang="en-US" altLang="zh-CN" sz="20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y</a:t>
            </a:r>
            <a:r>
              <a:rPr lang="en-US" altLang="zh-CN" sz="2000" baseline="30000" dirty="0">
                <a:solidFill>
                  <a:srgbClr val="FF0000"/>
                </a:solidFill>
                <a:cs typeface="+mn-ea"/>
                <a:sym typeface="+mn-lt"/>
              </a:rPr>
              <a:t>8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5D13C04-E824-435C-B2C3-17524D247FB3}"/>
              </a:ext>
            </a:extLst>
          </p:cNvPr>
          <p:cNvSpPr/>
          <p:nvPr/>
        </p:nvSpPr>
        <p:spPr>
          <a:xfrm>
            <a:off x="3893664" y="4754213"/>
            <a:ext cx="2260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[(</a:t>
            </a:r>
            <a:r>
              <a:rPr lang="en-US" altLang="zh-CN" sz="2400" dirty="0" err="1">
                <a:solidFill>
                  <a:srgbClr val="FF0000"/>
                </a:solidFill>
                <a:cs typeface="+mn-ea"/>
                <a:sym typeface="+mn-lt"/>
              </a:rPr>
              <a:t>x+y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)</a:t>
            </a:r>
            <a:r>
              <a:rPr lang="en-US" altLang="zh-CN" sz="2400" baseline="30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]</a:t>
            </a:r>
            <a:r>
              <a:rPr lang="en-US" altLang="zh-CN" sz="2400" baseline="30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=(</a:t>
            </a:r>
            <a:r>
              <a:rPr lang="en-US" altLang="zh-CN" sz="2400" dirty="0" err="1">
                <a:solidFill>
                  <a:srgbClr val="FF0000"/>
                </a:solidFill>
                <a:cs typeface="+mn-ea"/>
                <a:sym typeface="+mn-lt"/>
              </a:rPr>
              <a:t>x+y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)</a:t>
            </a:r>
            <a:r>
              <a:rPr lang="en-US" altLang="zh-CN" sz="2400" baseline="30000" dirty="0">
                <a:solidFill>
                  <a:srgbClr val="FF0000"/>
                </a:solidFill>
                <a:cs typeface="+mn-ea"/>
                <a:sym typeface="+mn-lt"/>
              </a:rPr>
              <a:t>9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A113BAB5-FE7B-41B9-ABBA-B5AB5D4F0C5F}"/>
              </a:ext>
            </a:extLst>
          </p:cNvPr>
          <p:cNvSpPr/>
          <p:nvPr/>
        </p:nvSpPr>
        <p:spPr>
          <a:xfrm>
            <a:off x="3809041" y="5664752"/>
            <a:ext cx="67192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{(x-y) [-(x-y)]</a:t>
            </a:r>
            <a:r>
              <a:rPr lang="en-US" altLang="zh-CN" sz="24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}</a:t>
            </a:r>
            <a:r>
              <a:rPr lang="en-US" altLang="zh-CN" sz="24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= [(x-y) </a:t>
            </a:r>
            <a:r>
              <a:rPr lang="en-US" altLang="zh-CN" sz="2400" baseline="30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]</a:t>
            </a:r>
            <a:r>
              <a:rPr lang="en-US" altLang="zh-CN" sz="24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= (x-y) </a:t>
            </a:r>
            <a:r>
              <a:rPr lang="en-US" altLang="zh-CN" sz="2400" baseline="30000" dirty="0">
                <a:solidFill>
                  <a:srgbClr val="FF0000"/>
                </a:solidFill>
                <a:cs typeface="+mn-ea"/>
                <a:sym typeface="+mn-lt"/>
              </a:rPr>
              <a:t>6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4326B433-D3FA-4644-95B3-CDED7D99B667}"/>
              </a:ext>
            </a:extLst>
          </p:cNvPr>
          <p:cNvSpPr txBox="1"/>
          <p:nvPr/>
        </p:nvSpPr>
        <p:spPr>
          <a:xfrm>
            <a:off x="1380858" y="249195"/>
            <a:ext cx="9147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试一试</a:t>
            </a:r>
          </a:p>
        </p:txBody>
      </p:sp>
    </p:spTree>
    <p:extLst>
      <p:ext uri="{BB962C8B-B14F-4D97-AF65-F5344CB8AC3E}">
        <p14:creationId xmlns:p14="http://schemas.microsoft.com/office/powerpoint/2010/main" val="349679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7" grpId="0"/>
      <p:bldP spid="21" grpId="0"/>
      <p:bldP spid="22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Custom 2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FCDFF"/>
      </a:accent1>
      <a:accent2>
        <a:srgbClr val="00BBFE"/>
      </a:accent2>
      <a:accent3>
        <a:srgbClr val="00B0F0"/>
      </a:accent3>
      <a:accent4>
        <a:srgbClr val="00A4DE"/>
      </a:accent4>
      <a:accent5>
        <a:srgbClr val="5B9BD5"/>
      </a:accent5>
      <a:accent6>
        <a:srgbClr val="00A4DE"/>
      </a:accent6>
      <a:hlink>
        <a:srgbClr val="0563C1"/>
      </a:hlink>
      <a:folHlink>
        <a:srgbClr val="954F72"/>
      </a:folHlink>
    </a:clrScheme>
    <a:fontScheme name="oobxmku0">
      <a:majorFont>
        <a:latin typeface="Arial" panose="020F0302020204030204"/>
        <a:ea typeface="思源黑体 CN Regular"/>
        <a:cs typeface=""/>
      </a:majorFont>
      <a:minorFont>
        <a:latin typeface="Arial" panose="020F0502020204030204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1086</Words>
  <Application>Microsoft Office PowerPoint</Application>
  <PresentationFormat>宽屏</PresentationFormat>
  <Paragraphs>168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思源黑体 CN Light</vt:lpstr>
      <vt:lpstr>思源黑体 CN Regular</vt:lpstr>
      <vt:lpstr>Arial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4</cp:revision>
  <dcterms:created xsi:type="dcterms:W3CDTF">2020-04-06T07:52:29Z</dcterms:created>
  <dcterms:modified xsi:type="dcterms:W3CDTF">2021-01-09T09:41:06Z</dcterms:modified>
</cp:coreProperties>
</file>