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62" r:id="rId2"/>
    <p:sldId id="264" r:id="rId3"/>
    <p:sldId id="465" r:id="rId4"/>
    <p:sldId id="471" r:id="rId5"/>
    <p:sldId id="480" r:id="rId6"/>
    <p:sldId id="481" r:id="rId7"/>
    <p:sldId id="472" r:id="rId8"/>
    <p:sldId id="482" r:id="rId9"/>
    <p:sldId id="484" r:id="rId10"/>
    <p:sldId id="474" r:id="rId11"/>
    <p:sldId id="483" r:id="rId12"/>
    <p:sldId id="475" r:id="rId13"/>
    <p:sldId id="477" r:id="rId14"/>
    <p:sldId id="478" r:id="rId15"/>
    <p:sldId id="287" r:id="rId16"/>
    <p:sldId id="479" r:id="rId17"/>
    <p:sldId id="265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0AB27AEB-F07B-42E0-8CB9-11AF77AA59F8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D5800EB0-039E-41DB-B685-4D8C4FD698A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4441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548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7986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78994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31768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32252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15758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90332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1966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866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5475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5774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3715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3092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1763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8562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7985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E6DAF3-FB38-4995-B3D2-2702E9FEA6F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14287" y="755072"/>
            <a:ext cx="4807528" cy="5347855"/>
          </a:xfrm>
          <a:custGeom>
            <a:avLst/>
            <a:gdLst>
              <a:gd name="connsiteX0" fmla="*/ 3165778 w 4807528"/>
              <a:gd name="connsiteY0" fmla="*/ 4689761 h 5347855"/>
              <a:gd name="connsiteX1" fmla="*/ 3449797 w 4807528"/>
              <a:gd name="connsiteY1" fmla="*/ 4973780 h 5347855"/>
              <a:gd name="connsiteX2" fmla="*/ 3165778 w 4807528"/>
              <a:gd name="connsiteY2" fmla="*/ 5257799 h 5347855"/>
              <a:gd name="connsiteX3" fmla="*/ 2881759 w 4807528"/>
              <a:gd name="connsiteY3" fmla="*/ 4973780 h 5347855"/>
              <a:gd name="connsiteX4" fmla="*/ 3165778 w 4807528"/>
              <a:gd name="connsiteY4" fmla="*/ 4689761 h 5347855"/>
              <a:gd name="connsiteX5" fmla="*/ 4080181 w 4807528"/>
              <a:gd name="connsiteY5" fmla="*/ 4218708 h 5347855"/>
              <a:gd name="connsiteX6" fmla="*/ 4211801 w 4807528"/>
              <a:gd name="connsiteY6" fmla="*/ 4350328 h 5347855"/>
              <a:gd name="connsiteX7" fmla="*/ 4080181 w 4807528"/>
              <a:gd name="connsiteY7" fmla="*/ 4481948 h 5347855"/>
              <a:gd name="connsiteX8" fmla="*/ 3948561 w 4807528"/>
              <a:gd name="connsiteY8" fmla="*/ 4350328 h 5347855"/>
              <a:gd name="connsiteX9" fmla="*/ 4080181 w 4807528"/>
              <a:gd name="connsiteY9" fmla="*/ 4218708 h 5347855"/>
              <a:gd name="connsiteX10" fmla="*/ 4669000 w 4807528"/>
              <a:gd name="connsiteY10" fmla="*/ 498764 h 5347855"/>
              <a:gd name="connsiteX11" fmla="*/ 4800620 w 4807528"/>
              <a:gd name="connsiteY11" fmla="*/ 630385 h 5347855"/>
              <a:gd name="connsiteX12" fmla="*/ 4669000 w 4807528"/>
              <a:gd name="connsiteY12" fmla="*/ 762005 h 5347855"/>
              <a:gd name="connsiteX13" fmla="*/ 4537380 w 4807528"/>
              <a:gd name="connsiteY13" fmla="*/ 630385 h 5347855"/>
              <a:gd name="connsiteX14" fmla="*/ 4669000 w 4807528"/>
              <a:gd name="connsiteY14" fmla="*/ 498764 h 5347855"/>
              <a:gd name="connsiteX15" fmla="*/ 2618510 w 4807528"/>
              <a:gd name="connsiteY15" fmla="*/ 1 h 5347855"/>
              <a:gd name="connsiteX16" fmla="*/ 4807528 w 4807528"/>
              <a:gd name="connsiteY16" fmla="*/ 2189018 h 5347855"/>
              <a:gd name="connsiteX17" fmla="*/ 2618510 w 4807528"/>
              <a:gd name="connsiteY17" fmla="*/ 4378036 h 5347855"/>
              <a:gd name="connsiteX18" fmla="*/ 2394696 w 4807528"/>
              <a:gd name="connsiteY18" fmla="*/ 4366735 h 5347855"/>
              <a:gd name="connsiteX19" fmla="*/ 2250841 w 4807528"/>
              <a:gd name="connsiteY19" fmla="*/ 4344780 h 5347855"/>
              <a:gd name="connsiteX20" fmla="*/ 2235352 w 4807528"/>
              <a:gd name="connsiteY20" fmla="*/ 4446272 h 5347855"/>
              <a:gd name="connsiteX21" fmla="*/ 1129146 w 4807528"/>
              <a:gd name="connsiteY21" fmla="*/ 5347855 h 5347855"/>
              <a:gd name="connsiteX22" fmla="*/ 0 w 4807528"/>
              <a:gd name="connsiteY22" fmla="*/ 4218709 h 5347855"/>
              <a:gd name="connsiteX23" fmla="*/ 590928 w 4807528"/>
              <a:gd name="connsiteY23" fmla="*/ 3225845 h 5347855"/>
              <a:gd name="connsiteX24" fmla="*/ 671763 w 4807528"/>
              <a:gd name="connsiteY24" fmla="*/ 3186905 h 5347855"/>
              <a:gd name="connsiteX25" fmla="*/ 601516 w 4807528"/>
              <a:gd name="connsiteY25" fmla="*/ 3041083 h 5347855"/>
              <a:gd name="connsiteX26" fmla="*/ 429492 w 4807528"/>
              <a:gd name="connsiteY26" fmla="*/ 2189018 h 5347855"/>
              <a:gd name="connsiteX27" fmla="*/ 2618510 w 4807528"/>
              <a:gd name="connsiteY27" fmla="*/ 1 h 5347855"/>
              <a:gd name="connsiteX28" fmla="*/ 955981 w 4807528"/>
              <a:gd name="connsiteY28" fmla="*/ 0 h 5347855"/>
              <a:gd name="connsiteX29" fmla="*/ 1087601 w 4807528"/>
              <a:gd name="connsiteY29" fmla="*/ 131620 h 5347855"/>
              <a:gd name="connsiteX30" fmla="*/ 955981 w 4807528"/>
              <a:gd name="connsiteY30" fmla="*/ 263240 h 5347855"/>
              <a:gd name="connsiteX31" fmla="*/ 824361 w 4807528"/>
              <a:gd name="connsiteY31" fmla="*/ 131620 h 5347855"/>
              <a:gd name="connsiteX32" fmla="*/ 955981 w 4807528"/>
              <a:gd name="connsiteY32" fmla="*/ 0 h 534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807528" h="5347855">
                <a:moveTo>
                  <a:pt x="3165778" y="4689761"/>
                </a:moveTo>
                <a:cubicBezTo>
                  <a:pt x="3322637" y="4689761"/>
                  <a:pt x="3449797" y="4816921"/>
                  <a:pt x="3449797" y="4973780"/>
                </a:cubicBezTo>
                <a:cubicBezTo>
                  <a:pt x="3449797" y="5130639"/>
                  <a:pt x="3322637" y="5257799"/>
                  <a:pt x="3165778" y="5257799"/>
                </a:cubicBezTo>
                <a:cubicBezTo>
                  <a:pt x="3008919" y="5257799"/>
                  <a:pt x="2881759" y="5130639"/>
                  <a:pt x="2881759" y="4973780"/>
                </a:cubicBezTo>
                <a:cubicBezTo>
                  <a:pt x="2881759" y="4816921"/>
                  <a:pt x="3008919" y="4689761"/>
                  <a:pt x="3165778" y="4689761"/>
                </a:cubicBezTo>
                <a:close/>
                <a:moveTo>
                  <a:pt x="4080181" y="4218708"/>
                </a:moveTo>
                <a:cubicBezTo>
                  <a:pt x="4152873" y="4218708"/>
                  <a:pt x="4211801" y="4277636"/>
                  <a:pt x="4211801" y="4350328"/>
                </a:cubicBezTo>
                <a:cubicBezTo>
                  <a:pt x="4211801" y="4423020"/>
                  <a:pt x="4152873" y="4481948"/>
                  <a:pt x="4080181" y="4481948"/>
                </a:cubicBezTo>
                <a:cubicBezTo>
                  <a:pt x="4007489" y="4481948"/>
                  <a:pt x="3948561" y="4423020"/>
                  <a:pt x="3948561" y="4350328"/>
                </a:cubicBezTo>
                <a:cubicBezTo>
                  <a:pt x="3948561" y="4277636"/>
                  <a:pt x="4007489" y="4218708"/>
                  <a:pt x="4080181" y="4218708"/>
                </a:cubicBezTo>
                <a:close/>
                <a:moveTo>
                  <a:pt x="4669000" y="498764"/>
                </a:moveTo>
                <a:cubicBezTo>
                  <a:pt x="4741692" y="498764"/>
                  <a:pt x="4800620" y="557693"/>
                  <a:pt x="4800620" y="630385"/>
                </a:cubicBezTo>
                <a:cubicBezTo>
                  <a:pt x="4800620" y="703076"/>
                  <a:pt x="4741692" y="762005"/>
                  <a:pt x="4669000" y="762005"/>
                </a:cubicBezTo>
                <a:cubicBezTo>
                  <a:pt x="4596308" y="762005"/>
                  <a:pt x="4537380" y="703076"/>
                  <a:pt x="4537380" y="630385"/>
                </a:cubicBezTo>
                <a:cubicBezTo>
                  <a:pt x="4537380" y="557693"/>
                  <a:pt x="4596308" y="498764"/>
                  <a:pt x="4669000" y="498764"/>
                </a:cubicBezTo>
                <a:close/>
                <a:moveTo>
                  <a:pt x="2618510" y="1"/>
                </a:moveTo>
                <a:cubicBezTo>
                  <a:pt x="3827471" y="1"/>
                  <a:pt x="4807528" y="980057"/>
                  <a:pt x="4807528" y="2189018"/>
                </a:cubicBezTo>
                <a:cubicBezTo>
                  <a:pt x="4807528" y="3397979"/>
                  <a:pt x="3827471" y="4378036"/>
                  <a:pt x="2618510" y="4378036"/>
                </a:cubicBezTo>
                <a:cubicBezTo>
                  <a:pt x="2542950" y="4378036"/>
                  <a:pt x="2468284" y="4374208"/>
                  <a:pt x="2394696" y="4366735"/>
                </a:cubicBezTo>
                <a:lnTo>
                  <a:pt x="2250841" y="4344780"/>
                </a:lnTo>
                <a:lnTo>
                  <a:pt x="2235352" y="4446272"/>
                </a:lnTo>
                <a:cubicBezTo>
                  <a:pt x="2130063" y="4960804"/>
                  <a:pt x="1674805" y="5347855"/>
                  <a:pt x="1129146" y="5347855"/>
                </a:cubicBezTo>
                <a:cubicBezTo>
                  <a:pt x="505536" y="5347855"/>
                  <a:pt x="0" y="4842319"/>
                  <a:pt x="0" y="4218709"/>
                </a:cubicBezTo>
                <a:cubicBezTo>
                  <a:pt x="0" y="3789977"/>
                  <a:pt x="238945" y="3417054"/>
                  <a:pt x="590928" y="3225845"/>
                </a:cubicBezTo>
                <a:lnTo>
                  <a:pt x="671763" y="3186905"/>
                </a:lnTo>
                <a:lnTo>
                  <a:pt x="601516" y="3041083"/>
                </a:lnTo>
                <a:cubicBezTo>
                  <a:pt x="490746" y="2779192"/>
                  <a:pt x="429492" y="2491258"/>
                  <a:pt x="429492" y="2189018"/>
                </a:cubicBezTo>
                <a:cubicBezTo>
                  <a:pt x="429492" y="980057"/>
                  <a:pt x="1409549" y="1"/>
                  <a:pt x="2618510" y="1"/>
                </a:cubicBezTo>
                <a:close/>
                <a:moveTo>
                  <a:pt x="955981" y="0"/>
                </a:moveTo>
                <a:cubicBezTo>
                  <a:pt x="1028673" y="0"/>
                  <a:pt x="1087601" y="58928"/>
                  <a:pt x="1087601" y="131620"/>
                </a:cubicBezTo>
                <a:cubicBezTo>
                  <a:pt x="1087601" y="204312"/>
                  <a:pt x="1028673" y="263240"/>
                  <a:pt x="955981" y="263240"/>
                </a:cubicBezTo>
                <a:cubicBezTo>
                  <a:pt x="883289" y="263240"/>
                  <a:pt x="824361" y="204312"/>
                  <a:pt x="824361" y="131620"/>
                </a:cubicBezTo>
                <a:cubicBezTo>
                  <a:pt x="824361" y="58928"/>
                  <a:pt x="883289" y="0"/>
                  <a:pt x="95598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025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7E294946-2CE5-464F-91FF-665C06757FA0}"/>
              </a:ext>
            </a:extLst>
          </p:cNvPr>
          <p:cNvCxnSpPr/>
          <p:nvPr userDrawn="1"/>
        </p:nvCxnSpPr>
        <p:spPr>
          <a:xfrm>
            <a:off x="704850" y="774700"/>
            <a:ext cx="10782300" cy="0"/>
          </a:xfrm>
          <a:prstGeom prst="line">
            <a:avLst/>
          </a:prstGeom>
          <a:ln>
            <a:solidFill>
              <a:srgbClr val="00BBFE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箭头: V 形 6">
            <a:extLst>
              <a:ext uri="{FF2B5EF4-FFF2-40B4-BE49-F238E27FC236}">
                <a16:creationId xmlns:a16="http://schemas.microsoft.com/office/drawing/2014/main" id="{74753542-5C2D-4ADA-8BA3-194FD95F2EB2}"/>
              </a:ext>
            </a:extLst>
          </p:cNvPr>
          <p:cNvSpPr/>
          <p:nvPr userDrawn="1"/>
        </p:nvSpPr>
        <p:spPr>
          <a:xfrm>
            <a:off x="704850" y="298450"/>
            <a:ext cx="330200" cy="336550"/>
          </a:xfrm>
          <a:prstGeom prst="chevron">
            <a:avLst>
              <a:gd name="adj" fmla="val 5384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箭头: V 形 7">
            <a:extLst>
              <a:ext uri="{FF2B5EF4-FFF2-40B4-BE49-F238E27FC236}">
                <a16:creationId xmlns:a16="http://schemas.microsoft.com/office/drawing/2014/main" id="{1BC3A5B2-7C0A-425C-B845-3AC4A6412B88}"/>
              </a:ext>
            </a:extLst>
          </p:cNvPr>
          <p:cNvSpPr/>
          <p:nvPr userDrawn="1"/>
        </p:nvSpPr>
        <p:spPr>
          <a:xfrm>
            <a:off x="927100" y="298450"/>
            <a:ext cx="330200" cy="336550"/>
          </a:xfrm>
          <a:prstGeom prst="chevron">
            <a:avLst>
              <a:gd name="adj" fmla="val 5384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86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7209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810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8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7" Type="http://schemas.openxmlformats.org/officeDocument/2006/relationships/oleObject" Target="../embeddings/oleObject2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CEE6A9-B75A-4B57-9369-3A9301FA1724}"/>
              </a:ext>
            </a:extLst>
          </p:cNvPr>
          <p:cNvSpPr/>
          <p:nvPr/>
        </p:nvSpPr>
        <p:spPr>
          <a:xfrm>
            <a:off x="7205598" y="1931080"/>
            <a:ext cx="4977785" cy="4977883"/>
          </a:xfrm>
          <a:custGeom>
            <a:avLst/>
            <a:gdLst>
              <a:gd name="connsiteX0" fmla="*/ 4114719 w 4114719"/>
              <a:gd name="connsiteY0" fmla="*/ 0 h 4114800"/>
              <a:gd name="connsiteX1" fmla="*/ 4114719 w 4114719"/>
              <a:gd name="connsiteY1" fmla="*/ 4114800 h 4114800"/>
              <a:gd name="connsiteX2" fmla="*/ 0 w 4114719"/>
              <a:gd name="connsiteY2" fmla="*/ 4089002 h 4114800"/>
              <a:gd name="connsiteX3" fmla="*/ 4114719 w 4114719"/>
              <a:gd name="connsiteY3" fmla="*/ 0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719" h="4114800">
                <a:moveTo>
                  <a:pt x="4114719" y="0"/>
                </a:moveTo>
                <a:lnTo>
                  <a:pt x="4114719" y="4114800"/>
                </a:lnTo>
                <a:lnTo>
                  <a:pt x="0" y="4089002"/>
                </a:lnTo>
                <a:cubicBezTo>
                  <a:pt x="14185" y="1826573"/>
                  <a:pt x="1852246" y="0"/>
                  <a:pt x="411471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9C3DB25-4860-47B2-9FC9-EB5C662C565B}"/>
              </a:ext>
            </a:extLst>
          </p:cNvPr>
          <p:cNvSpPr/>
          <p:nvPr/>
        </p:nvSpPr>
        <p:spPr>
          <a:xfrm>
            <a:off x="6763785" y="1444056"/>
            <a:ext cx="4248915" cy="4726458"/>
          </a:xfrm>
          <a:custGeom>
            <a:avLst/>
            <a:gdLst>
              <a:gd name="connsiteX0" fmla="*/ 3165778 w 4807528"/>
              <a:gd name="connsiteY0" fmla="*/ 4689761 h 5347855"/>
              <a:gd name="connsiteX1" fmla="*/ 3449797 w 4807528"/>
              <a:gd name="connsiteY1" fmla="*/ 4973780 h 5347855"/>
              <a:gd name="connsiteX2" fmla="*/ 3165778 w 4807528"/>
              <a:gd name="connsiteY2" fmla="*/ 5257799 h 5347855"/>
              <a:gd name="connsiteX3" fmla="*/ 2881759 w 4807528"/>
              <a:gd name="connsiteY3" fmla="*/ 4973780 h 5347855"/>
              <a:gd name="connsiteX4" fmla="*/ 3165778 w 4807528"/>
              <a:gd name="connsiteY4" fmla="*/ 4689761 h 5347855"/>
              <a:gd name="connsiteX5" fmla="*/ 4080181 w 4807528"/>
              <a:gd name="connsiteY5" fmla="*/ 4218708 h 5347855"/>
              <a:gd name="connsiteX6" fmla="*/ 4211801 w 4807528"/>
              <a:gd name="connsiteY6" fmla="*/ 4350328 h 5347855"/>
              <a:gd name="connsiteX7" fmla="*/ 4080181 w 4807528"/>
              <a:gd name="connsiteY7" fmla="*/ 4481948 h 5347855"/>
              <a:gd name="connsiteX8" fmla="*/ 3948561 w 4807528"/>
              <a:gd name="connsiteY8" fmla="*/ 4350328 h 5347855"/>
              <a:gd name="connsiteX9" fmla="*/ 4080181 w 4807528"/>
              <a:gd name="connsiteY9" fmla="*/ 4218708 h 5347855"/>
              <a:gd name="connsiteX10" fmla="*/ 4669000 w 4807528"/>
              <a:gd name="connsiteY10" fmla="*/ 498764 h 5347855"/>
              <a:gd name="connsiteX11" fmla="*/ 4800620 w 4807528"/>
              <a:gd name="connsiteY11" fmla="*/ 630385 h 5347855"/>
              <a:gd name="connsiteX12" fmla="*/ 4669000 w 4807528"/>
              <a:gd name="connsiteY12" fmla="*/ 762005 h 5347855"/>
              <a:gd name="connsiteX13" fmla="*/ 4537380 w 4807528"/>
              <a:gd name="connsiteY13" fmla="*/ 630385 h 5347855"/>
              <a:gd name="connsiteX14" fmla="*/ 4669000 w 4807528"/>
              <a:gd name="connsiteY14" fmla="*/ 498764 h 5347855"/>
              <a:gd name="connsiteX15" fmla="*/ 2618510 w 4807528"/>
              <a:gd name="connsiteY15" fmla="*/ 1 h 5347855"/>
              <a:gd name="connsiteX16" fmla="*/ 4807528 w 4807528"/>
              <a:gd name="connsiteY16" fmla="*/ 2189018 h 5347855"/>
              <a:gd name="connsiteX17" fmla="*/ 2618510 w 4807528"/>
              <a:gd name="connsiteY17" fmla="*/ 4378036 h 5347855"/>
              <a:gd name="connsiteX18" fmla="*/ 2394696 w 4807528"/>
              <a:gd name="connsiteY18" fmla="*/ 4366735 h 5347855"/>
              <a:gd name="connsiteX19" fmla="*/ 2250841 w 4807528"/>
              <a:gd name="connsiteY19" fmla="*/ 4344780 h 5347855"/>
              <a:gd name="connsiteX20" fmla="*/ 2235352 w 4807528"/>
              <a:gd name="connsiteY20" fmla="*/ 4446272 h 5347855"/>
              <a:gd name="connsiteX21" fmla="*/ 1129146 w 4807528"/>
              <a:gd name="connsiteY21" fmla="*/ 5347855 h 5347855"/>
              <a:gd name="connsiteX22" fmla="*/ 0 w 4807528"/>
              <a:gd name="connsiteY22" fmla="*/ 4218709 h 5347855"/>
              <a:gd name="connsiteX23" fmla="*/ 590928 w 4807528"/>
              <a:gd name="connsiteY23" fmla="*/ 3225845 h 5347855"/>
              <a:gd name="connsiteX24" fmla="*/ 671763 w 4807528"/>
              <a:gd name="connsiteY24" fmla="*/ 3186905 h 5347855"/>
              <a:gd name="connsiteX25" fmla="*/ 601516 w 4807528"/>
              <a:gd name="connsiteY25" fmla="*/ 3041083 h 5347855"/>
              <a:gd name="connsiteX26" fmla="*/ 429492 w 4807528"/>
              <a:gd name="connsiteY26" fmla="*/ 2189018 h 5347855"/>
              <a:gd name="connsiteX27" fmla="*/ 2618510 w 4807528"/>
              <a:gd name="connsiteY27" fmla="*/ 1 h 5347855"/>
              <a:gd name="connsiteX28" fmla="*/ 955981 w 4807528"/>
              <a:gd name="connsiteY28" fmla="*/ 0 h 5347855"/>
              <a:gd name="connsiteX29" fmla="*/ 1087601 w 4807528"/>
              <a:gd name="connsiteY29" fmla="*/ 131620 h 5347855"/>
              <a:gd name="connsiteX30" fmla="*/ 955981 w 4807528"/>
              <a:gd name="connsiteY30" fmla="*/ 263240 h 5347855"/>
              <a:gd name="connsiteX31" fmla="*/ 824361 w 4807528"/>
              <a:gd name="connsiteY31" fmla="*/ 131620 h 5347855"/>
              <a:gd name="connsiteX32" fmla="*/ 955981 w 4807528"/>
              <a:gd name="connsiteY32" fmla="*/ 0 h 534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807528" h="5347855">
                <a:moveTo>
                  <a:pt x="3165778" y="4689761"/>
                </a:moveTo>
                <a:cubicBezTo>
                  <a:pt x="3322637" y="4689761"/>
                  <a:pt x="3449797" y="4816921"/>
                  <a:pt x="3449797" y="4973780"/>
                </a:cubicBezTo>
                <a:cubicBezTo>
                  <a:pt x="3449797" y="5130639"/>
                  <a:pt x="3322637" y="5257799"/>
                  <a:pt x="3165778" y="5257799"/>
                </a:cubicBezTo>
                <a:cubicBezTo>
                  <a:pt x="3008919" y="5257799"/>
                  <a:pt x="2881759" y="5130639"/>
                  <a:pt x="2881759" y="4973780"/>
                </a:cubicBezTo>
                <a:cubicBezTo>
                  <a:pt x="2881759" y="4816921"/>
                  <a:pt x="3008919" y="4689761"/>
                  <a:pt x="3165778" y="4689761"/>
                </a:cubicBezTo>
                <a:close/>
                <a:moveTo>
                  <a:pt x="4080181" y="4218708"/>
                </a:moveTo>
                <a:cubicBezTo>
                  <a:pt x="4152873" y="4218708"/>
                  <a:pt x="4211801" y="4277636"/>
                  <a:pt x="4211801" y="4350328"/>
                </a:cubicBezTo>
                <a:cubicBezTo>
                  <a:pt x="4211801" y="4423020"/>
                  <a:pt x="4152873" y="4481948"/>
                  <a:pt x="4080181" y="4481948"/>
                </a:cubicBezTo>
                <a:cubicBezTo>
                  <a:pt x="4007489" y="4481948"/>
                  <a:pt x="3948561" y="4423020"/>
                  <a:pt x="3948561" y="4350328"/>
                </a:cubicBezTo>
                <a:cubicBezTo>
                  <a:pt x="3948561" y="4277636"/>
                  <a:pt x="4007489" y="4218708"/>
                  <a:pt x="4080181" y="4218708"/>
                </a:cubicBezTo>
                <a:close/>
                <a:moveTo>
                  <a:pt x="4669000" y="498764"/>
                </a:moveTo>
                <a:cubicBezTo>
                  <a:pt x="4741692" y="498764"/>
                  <a:pt x="4800620" y="557693"/>
                  <a:pt x="4800620" y="630385"/>
                </a:cubicBezTo>
                <a:cubicBezTo>
                  <a:pt x="4800620" y="703076"/>
                  <a:pt x="4741692" y="762005"/>
                  <a:pt x="4669000" y="762005"/>
                </a:cubicBezTo>
                <a:cubicBezTo>
                  <a:pt x="4596308" y="762005"/>
                  <a:pt x="4537380" y="703076"/>
                  <a:pt x="4537380" y="630385"/>
                </a:cubicBezTo>
                <a:cubicBezTo>
                  <a:pt x="4537380" y="557693"/>
                  <a:pt x="4596308" y="498764"/>
                  <a:pt x="4669000" y="498764"/>
                </a:cubicBezTo>
                <a:close/>
                <a:moveTo>
                  <a:pt x="2618510" y="1"/>
                </a:moveTo>
                <a:cubicBezTo>
                  <a:pt x="3827471" y="1"/>
                  <a:pt x="4807528" y="980057"/>
                  <a:pt x="4807528" y="2189018"/>
                </a:cubicBezTo>
                <a:cubicBezTo>
                  <a:pt x="4807528" y="3397979"/>
                  <a:pt x="3827471" y="4378036"/>
                  <a:pt x="2618510" y="4378036"/>
                </a:cubicBezTo>
                <a:cubicBezTo>
                  <a:pt x="2542950" y="4378036"/>
                  <a:pt x="2468284" y="4374208"/>
                  <a:pt x="2394696" y="4366735"/>
                </a:cubicBezTo>
                <a:lnTo>
                  <a:pt x="2250841" y="4344780"/>
                </a:lnTo>
                <a:lnTo>
                  <a:pt x="2235352" y="4446272"/>
                </a:lnTo>
                <a:cubicBezTo>
                  <a:pt x="2130063" y="4960804"/>
                  <a:pt x="1674805" y="5347855"/>
                  <a:pt x="1129146" y="5347855"/>
                </a:cubicBezTo>
                <a:cubicBezTo>
                  <a:pt x="505536" y="5347855"/>
                  <a:pt x="0" y="4842319"/>
                  <a:pt x="0" y="4218709"/>
                </a:cubicBezTo>
                <a:cubicBezTo>
                  <a:pt x="0" y="3789977"/>
                  <a:pt x="238945" y="3417054"/>
                  <a:pt x="590928" y="3225845"/>
                </a:cubicBezTo>
                <a:lnTo>
                  <a:pt x="671763" y="3186905"/>
                </a:lnTo>
                <a:lnTo>
                  <a:pt x="601516" y="3041083"/>
                </a:lnTo>
                <a:cubicBezTo>
                  <a:pt x="490746" y="2779192"/>
                  <a:pt x="429492" y="2491258"/>
                  <a:pt x="429492" y="2189018"/>
                </a:cubicBezTo>
                <a:cubicBezTo>
                  <a:pt x="429492" y="980057"/>
                  <a:pt x="1409549" y="1"/>
                  <a:pt x="2618510" y="1"/>
                </a:cubicBezTo>
                <a:close/>
                <a:moveTo>
                  <a:pt x="955981" y="0"/>
                </a:moveTo>
                <a:cubicBezTo>
                  <a:pt x="1028673" y="0"/>
                  <a:pt x="1087601" y="58928"/>
                  <a:pt x="1087601" y="131620"/>
                </a:cubicBezTo>
                <a:cubicBezTo>
                  <a:pt x="1087601" y="204312"/>
                  <a:pt x="1028673" y="263240"/>
                  <a:pt x="955981" y="263240"/>
                </a:cubicBezTo>
                <a:cubicBezTo>
                  <a:pt x="883289" y="263240"/>
                  <a:pt x="824361" y="204312"/>
                  <a:pt x="824361" y="131620"/>
                </a:cubicBezTo>
                <a:cubicBezTo>
                  <a:pt x="824361" y="58928"/>
                  <a:pt x="883289" y="0"/>
                  <a:pt x="9559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381C738-5348-480B-8F45-35C376B2BE61}"/>
              </a:ext>
            </a:extLst>
          </p:cNvPr>
          <p:cNvSpPr/>
          <p:nvPr/>
        </p:nvSpPr>
        <p:spPr>
          <a:xfrm>
            <a:off x="11365605" y="328706"/>
            <a:ext cx="522514" cy="52251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92200" sx="102000" sy="102000" algn="ctr" rotWithShape="0">
              <a:schemeClr val="lt1">
                <a:alpha val="5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ADE347E5-97F1-4F84-A3E3-814B7E4709EE}"/>
              </a:ext>
            </a:extLst>
          </p:cNvPr>
          <p:cNvSpPr/>
          <p:nvPr/>
        </p:nvSpPr>
        <p:spPr>
          <a:xfrm>
            <a:off x="-144146" y="6234167"/>
            <a:ext cx="1303219" cy="301206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800100" sx="102000" sy="102000" algn="ctr" rotWithShape="0">
              <a:schemeClr val="lt1">
                <a:alpha val="6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6" name="Group 10">
            <a:extLst>
              <a:ext uri="{FF2B5EF4-FFF2-40B4-BE49-F238E27FC236}">
                <a16:creationId xmlns:a16="http://schemas.microsoft.com/office/drawing/2014/main" id="{EC22FC0B-062F-4F42-84A8-FA851563BC17}"/>
              </a:ext>
            </a:extLst>
          </p:cNvPr>
          <p:cNvGrpSpPr/>
          <p:nvPr/>
        </p:nvGrpSpPr>
        <p:grpSpPr>
          <a:xfrm>
            <a:off x="3456660" y="2880648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7" name="Freeform 134">
              <a:extLst>
                <a:ext uri="{FF2B5EF4-FFF2-40B4-BE49-F238E27FC236}">
                  <a16:creationId xmlns:a16="http://schemas.microsoft.com/office/drawing/2014/main" id="{484C3079-ADB4-40F9-81C6-3682227109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Freeform 135">
              <a:extLst>
                <a:ext uri="{FF2B5EF4-FFF2-40B4-BE49-F238E27FC236}">
                  <a16:creationId xmlns:a16="http://schemas.microsoft.com/office/drawing/2014/main" id="{1FA8379F-3F42-4DED-B3D8-E5F7D0F5AC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1" name="TextBox 9">
            <a:extLst>
              <a:ext uri="{FF2B5EF4-FFF2-40B4-BE49-F238E27FC236}">
                <a16:creationId xmlns:a16="http://schemas.microsoft.com/office/drawing/2014/main" id="{99D1A28F-9E95-45E5-9460-AAAAC8EA3B61}"/>
              </a:ext>
            </a:extLst>
          </p:cNvPr>
          <p:cNvSpPr txBox="1"/>
          <p:nvPr/>
        </p:nvSpPr>
        <p:spPr>
          <a:xfrm>
            <a:off x="880166" y="1306555"/>
            <a:ext cx="7812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72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INTEGRALFORM</a:t>
            </a:r>
            <a:endParaRPr kumimoji="0" lang="en-US" sz="72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Rectangle: Rounded Corners 40">
            <a:extLst>
              <a:ext uri="{FF2B5EF4-FFF2-40B4-BE49-F238E27FC236}">
                <a16:creationId xmlns:a16="http://schemas.microsoft.com/office/drawing/2014/main" id="{9F2F0334-DE2E-41FD-A78D-14764406027D}"/>
              </a:ext>
            </a:extLst>
          </p:cNvPr>
          <p:cNvSpPr>
            <a:spLocks/>
          </p:cNvSpPr>
          <p:nvPr/>
        </p:nvSpPr>
        <p:spPr bwMode="auto">
          <a:xfrm rot="16200000">
            <a:off x="1171870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rgbClr val="00BBFE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Rectangle: Rounded Corners 43">
            <a:extLst>
              <a:ext uri="{FF2B5EF4-FFF2-40B4-BE49-F238E27FC236}">
                <a16:creationId xmlns:a16="http://schemas.microsoft.com/office/drawing/2014/main" id="{7F9695EF-853C-49E3-A9D1-AF3F2A4F89EC}"/>
              </a:ext>
            </a:extLst>
          </p:cNvPr>
          <p:cNvSpPr>
            <a:spLocks/>
          </p:cNvSpPr>
          <p:nvPr/>
        </p:nvSpPr>
        <p:spPr bwMode="auto">
          <a:xfrm rot="16200000">
            <a:off x="2862735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2FE64F99-608C-4478-BC55-F024FDCD15A9}"/>
              </a:ext>
            </a:extLst>
          </p:cNvPr>
          <p:cNvSpPr/>
          <p:nvPr/>
        </p:nvSpPr>
        <p:spPr bwMode="auto">
          <a:xfrm>
            <a:off x="592843" y="2624843"/>
            <a:ext cx="62861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en-US" altLang="zh-CN" sz="3600" b="1" kern="100" dirty="0">
                <a:cs typeface="+mn-ea"/>
                <a:sym typeface="+mn-lt"/>
              </a:rPr>
              <a:t>14.1.4 </a:t>
            </a:r>
            <a:r>
              <a:rPr lang="zh-CN" altLang="en-US" sz="3600" b="1" kern="100" dirty="0">
                <a:cs typeface="+mn-ea"/>
                <a:sym typeface="+mn-lt"/>
              </a:rPr>
              <a:t>单项式与多项式相乘</a:t>
            </a: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BAF13F9A-5FDE-4003-80C9-2CE7D57A40E2}"/>
              </a:ext>
            </a:extLst>
          </p:cNvPr>
          <p:cNvSpPr/>
          <p:nvPr/>
        </p:nvSpPr>
        <p:spPr>
          <a:xfrm>
            <a:off x="621493" y="3525271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E0D4D3F6-D4A8-4B8A-8BE9-762B7215A730}"/>
              </a:ext>
            </a:extLst>
          </p:cNvPr>
          <p:cNvCxnSpPr>
            <a:cxnSpLocks/>
          </p:cNvCxnSpPr>
          <p:nvPr/>
        </p:nvCxnSpPr>
        <p:spPr>
          <a:xfrm>
            <a:off x="621493" y="3431794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7" name="矩形 36">
            <a:extLst>
              <a:ext uri="{FF2B5EF4-FFF2-40B4-BE49-F238E27FC236}">
                <a16:creationId xmlns:a16="http://schemas.microsoft.com/office/drawing/2014/main" id="{87EE341D-1303-47EE-94FD-BB1E8E401988}"/>
              </a:ext>
            </a:extLst>
          </p:cNvPr>
          <p:cNvSpPr/>
          <p:nvPr/>
        </p:nvSpPr>
        <p:spPr bwMode="auto">
          <a:xfrm>
            <a:off x="621493" y="2037672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C6BE4531-FA4B-433A-A3C0-B368E266A002}"/>
              </a:ext>
            </a:extLst>
          </p:cNvPr>
          <p:cNvSpPr txBox="1"/>
          <p:nvPr/>
        </p:nvSpPr>
        <p:spPr>
          <a:xfrm>
            <a:off x="621493" y="4102632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BB3344ED-7838-43D2-A30D-D05F614BB815}"/>
              </a:ext>
            </a:extLst>
          </p:cNvPr>
          <p:cNvSpPr/>
          <p:nvPr/>
        </p:nvSpPr>
        <p:spPr>
          <a:xfrm>
            <a:off x="621493" y="3561818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F2FA80F0-CCFD-4C49-85DE-5E136301FF27}"/>
              </a:ext>
            </a:extLst>
          </p:cNvPr>
          <p:cNvSpPr txBox="1"/>
          <p:nvPr/>
        </p:nvSpPr>
        <p:spPr>
          <a:xfrm>
            <a:off x="638227" y="5047489"/>
            <a:ext cx="14068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FB844A8F-482C-428E-A93C-4EDA30D31290}"/>
              </a:ext>
            </a:extLst>
          </p:cNvPr>
          <p:cNvSpPr txBox="1"/>
          <p:nvPr/>
        </p:nvSpPr>
        <p:spPr>
          <a:xfrm>
            <a:off x="2329093" y="5047489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8AF7A367-BC30-4CAF-A06C-23CFA6E9EE2B}"/>
              </a:ext>
            </a:extLst>
          </p:cNvPr>
          <p:cNvSpPr/>
          <p:nvPr/>
        </p:nvSpPr>
        <p:spPr>
          <a:xfrm>
            <a:off x="684122" y="346018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chemeClr val="lt1">
                <a:alpha val="25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8" name="图片占位符 7">
            <a:extLst>
              <a:ext uri="{FF2B5EF4-FFF2-40B4-BE49-F238E27FC236}">
                <a16:creationId xmlns:a16="http://schemas.microsoft.com/office/drawing/2014/main" id="{C9CDD708-F8C1-414E-A02B-24383FBD9E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7" r="20547"/>
          <a:stretch>
            <a:fillRect/>
          </a:stretch>
        </p:blipFill>
        <p:spPr>
          <a:xfrm>
            <a:off x="7003322" y="1946383"/>
            <a:ext cx="3553703" cy="3953111"/>
          </a:xfrm>
        </p:spPr>
      </p:pic>
    </p:spTree>
    <p:extLst>
      <p:ext uri="{BB962C8B-B14F-4D97-AF65-F5344CB8AC3E}">
        <p14:creationId xmlns:p14="http://schemas.microsoft.com/office/powerpoint/2010/main" val="38240039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33" grpId="0" animBg="1"/>
      <p:bldP spid="34" grpId="0"/>
      <p:bldP spid="35" grpId="0"/>
      <p:bldP spid="37" grpId="0"/>
      <p:bldP spid="38" grpId="0"/>
      <p:bldP spid="39" grpId="0"/>
      <p:bldP spid="40" grpId="0"/>
      <p:bldP spid="4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CEB68889-6FF4-482D-AB40-D99C7BD57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196230"/>
              </p:ext>
            </p:extLst>
          </p:nvPr>
        </p:nvGraphicFramePr>
        <p:xfrm>
          <a:off x="1635435" y="1062770"/>
          <a:ext cx="8921130" cy="430842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460565">
                  <a:extLst>
                    <a:ext uri="{9D8B030D-6E8A-4147-A177-3AD203B41FA5}">
                      <a16:colId xmlns:a16="http://schemas.microsoft.com/office/drawing/2014/main" val="910432950"/>
                    </a:ext>
                  </a:extLst>
                </a:gridCol>
                <a:gridCol w="4460565">
                  <a:extLst>
                    <a:ext uri="{9D8B030D-6E8A-4147-A177-3AD203B41FA5}">
                      <a16:colId xmlns:a16="http://schemas.microsoft.com/office/drawing/2014/main" val="2681409053"/>
                    </a:ext>
                  </a:extLst>
                </a:gridCol>
              </a:tblGrid>
              <a:tr h="61548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单项式</a:t>
                      </a:r>
                      <a:r>
                        <a:rPr lang="en-US" altLang="zh-CN" sz="3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×</a:t>
                      </a:r>
                      <a:r>
                        <a:rPr lang="zh-CN" altLang="en-US" sz="3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多项式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运算结果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913021044"/>
                  </a:ext>
                </a:extLst>
              </a:tr>
              <a:tr h="61548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i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3x</a:t>
                      </a:r>
                      <a:r>
                        <a:rPr lang="en-US" altLang="zh-CN" sz="2400" i="0" baseline="30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lang="en-US" altLang="zh-CN" sz="2400" i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·(6x</a:t>
                      </a:r>
                      <a:r>
                        <a:rPr lang="en-US" altLang="zh-CN" sz="2400" i="0" baseline="30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  <a:r>
                        <a:rPr lang="en-US" altLang="zh-CN" sz="2400" i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 -y)</a:t>
                      </a:r>
                      <a:endParaRPr lang="zh-CN" altLang="en-US" sz="3200" i="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258290049"/>
                  </a:ext>
                </a:extLst>
              </a:tr>
              <a:tr h="61548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i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 4y· (2x</a:t>
                      </a:r>
                      <a:r>
                        <a:rPr lang="en-US" altLang="zh-CN" sz="2400" i="0" baseline="30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lang="en-US" altLang="zh-CN" sz="2400" i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-3xy</a:t>
                      </a:r>
                      <a:r>
                        <a:rPr lang="en-US" altLang="zh-CN" sz="2400" i="0" baseline="30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lang="en-US" altLang="zh-CN" sz="2400" i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) </a:t>
                      </a:r>
                      <a:endParaRPr lang="zh-CN" altLang="en-US" sz="3200" i="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786497796"/>
                  </a:ext>
                </a:extLst>
              </a:tr>
              <a:tr h="61548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i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(-3x</a:t>
                      </a:r>
                      <a:r>
                        <a:rPr lang="en-US" altLang="zh-CN" sz="2400" i="0" baseline="30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lang="en-US" altLang="zh-CN" sz="2400" i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y) ·(-x+3x</a:t>
                      </a:r>
                      <a:r>
                        <a:rPr lang="en-US" altLang="zh-CN" sz="2400" i="0" baseline="30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lang="en-US" altLang="zh-CN" sz="2400" i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y) </a:t>
                      </a:r>
                      <a:endParaRPr lang="zh-CN" altLang="en-US" sz="3200" i="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430482195"/>
                  </a:ext>
                </a:extLst>
              </a:tr>
              <a:tr h="61548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i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(-4a</a:t>
                      </a:r>
                      <a:r>
                        <a:rPr lang="en-US" altLang="zh-CN" sz="2400" i="0" baseline="30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lang="en-US" altLang="zh-CN" sz="2400" i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b) ·(-3a+c+2d) </a:t>
                      </a:r>
                      <a:endParaRPr lang="zh-CN" altLang="en-US" sz="3200" i="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188322182"/>
                  </a:ext>
                </a:extLst>
              </a:tr>
              <a:tr h="61548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i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(3y-x</a:t>
                      </a:r>
                      <a:r>
                        <a:rPr lang="en-US" altLang="zh-CN" sz="2400" i="0" baseline="30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lang="en-US" altLang="zh-CN" sz="2400" i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y</a:t>
                      </a:r>
                      <a:r>
                        <a:rPr lang="en-US" altLang="zh-CN" sz="2400" i="0" baseline="30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lang="en-US" altLang="zh-CN" sz="2400" i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)· 2x</a:t>
                      </a:r>
                      <a:r>
                        <a:rPr lang="en-US" altLang="zh-CN" sz="2400" i="0" baseline="30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lang="en-US" altLang="zh-CN" sz="2400" i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y</a:t>
                      </a:r>
                      <a:r>
                        <a:rPr lang="en-US" altLang="zh-CN" sz="2400" i="0" baseline="30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endParaRPr lang="zh-CN" altLang="en-US" sz="3200" i="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672935983"/>
                  </a:ext>
                </a:extLst>
              </a:tr>
              <a:tr h="61548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i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(3a</a:t>
                      </a:r>
                      <a:r>
                        <a:rPr lang="en-US" altLang="zh-CN" sz="2400" i="0" baseline="30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  <a:r>
                        <a:rPr lang="en-US" altLang="zh-CN" sz="2400" i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b)·(3ab-ab</a:t>
                      </a:r>
                      <a:r>
                        <a:rPr lang="en-US" altLang="zh-CN" sz="2400" i="0" baseline="30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  <a:r>
                        <a:rPr lang="en-US" altLang="zh-CN" sz="2400" i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c</a:t>
                      </a:r>
                      <a:r>
                        <a:rPr lang="en-US" altLang="zh-CN" sz="2400" i="0" baseline="30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lang="en-US" altLang="zh-CN" sz="2400" i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) </a:t>
                      </a:r>
                      <a:endParaRPr lang="zh-CN" altLang="en-US" sz="3200" i="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583971059"/>
                  </a:ext>
                </a:extLst>
              </a:tr>
            </a:tbl>
          </a:graphicData>
        </a:graphic>
      </p:graphicFrame>
      <p:sp>
        <p:nvSpPr>
          <p:cNvPr id="10" name="Text Box 22">
            <a:extLst>
              <a:ext uri="{FF2B5EF4-FFF2-40B4-BE49-F238E27FC236}">
                <a16:creationId xmlns:a16="http://schemas.microsoft.com/office/drawing/2014/main" id="{F1579E43-261F-4EF8-AFE9-73A4456EF421}"/>
              </a:ext>
            </a:extLst>
          </p:cNvPr>
          <p:cNvSpPr txBox="1"/>
          <p:nvPr/>
        </p:nvSpPr>
        <p:spPr>
          <a:xfrm>
            <a:off x="7482587" y="1662738"/>
            <a:ext cx="1868307" cy="50276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2667" dirty="0">
                <a:solidFill>
                  <a:srgbClr val="FF3300"/>
                </a:solidFill>
                <a:cs typeface="+mn-ea"/>
                <a:sym typeface="+mn-lt"/>
              </a:rPr>
              <a:t>18x</a:t>
            </a:r>
            <a:r>
              <a:rPr lang="en-US" altLang="zh-CN" sz="2667" baseline="30000" dirty="0">
                <a:solidFill>
                  <a:srgbClr val="FF3300"/>
                </a:solidFill>
                <a:cs typeface="+mn-ea"/>
                <a:sym typeface="+mn-lt"/>
              </a:rPr>
              <a:t>5</a:t>
            </a:r>
            <a:r>
              <a:rPr lang="en-US" altLang="zh-CN" sz="2667" dirty="0">
                <a:solidFill>
                  <a:srgbClr val="FF3300"/>
                </a:solidFill>
                <a:cs typeface="+mn-ea"/>
                <a:sym typeface="+mn-lt"/>
              </a:rPr>
              <a:t>-3x</a:t>
            </a:r>
            <a:r>
              <a:rPr lang="en-US" altLang="zh-CN" sz="2667" baseline="30000" dirty="0">
                <a:solidFill>
                  <a:srgbClr val="FF3300"/>
                </a:solidFill>
                <a:cs typeface="+mn-ea"/>
                <a:sym typeface="+mn-lt"/>
              </a:rPr>
              <a:t>2</a:t>
            </a:r>
            <a:r>
              <a:rPr lang="en-US" altLang="zh-CN" sz="2667" dirty="0">
                <a:solidFill>
                  <a:srgbClr val="FF3300"/>
                </a:solidFill>
                <a:cs typeface="+mn-ea"/>
                <a:sym typeface="+mn-lt"/>
              </a:rPr>
              <a:t>y</a:t>
            </a:r>
            <a:endParaRPr lang="en-US" altLang="zh-CN" sz="2667" baseline="30000" dirty="0">
              <a:solidFill>
                <a:srgbClr val="FF3300"/>
              </a:solidFill>
              <a:cs typeface="+mn-ea"/>
              <a:sym typeface="+mn-lt"/>
            </a:endParaRPr>
          </a:p>
        </p:txBody>
      </p:sp>
      <p:sp>
        <p:nvSpPr>
          <p:cNvPr id="11" name="Text Box 23">
            <a:extLst>
              <a:ext uri="{FF2B5EF4-FFF2-40B4-BE49-F238E27FC236}">
                <a16:creationId xmlns:a16="http://schemas.microsoft.com/office/drawing/2014/main" id="{B6704D7E-1E90-4E8C-868C-A825972AC740}"/>
              </a:ext>
            </a:extLst>
          </p:cNvPr>
          <p:cNvSpPr txBox="1"/>
          <p:nvPr/>
        </p:nvSpPr>
        <p:spPr>
          <a:xfrm>
            <a:off x="7482587" y="2290598"/>
            <a:ext cx="1868308" cy="50276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2667" dirty="0">
                <a:solidFill>
                  <a:srgbClr val="FF3300"/>
                </a:solidFill>
                <a:cs typeface="+mn-ea"/>
                <a:sym typeface="+mn-lt"/>
              </a:rPr>
              <a:t>8x</a:t>
            </a:r>
            <a:r>
              <a:rPr lang="en-US" altLang="zh-CN" sz="2667" baseline="30000" dirty="0">
                <a:solidFill>
                  <a:srgbClr val="FF3300"/>
                </a:solidFill>
                <a:cs typeface="+mn-ea"/>
                <a:sym typeface="+mn-lt"/>
              </a:rPr>
              <a:t>2</a:t>
            </a:r>
            <a:r>
              <a:rPr lang="en-US" altLang="zh-CN" sz="2667" dirty="0">
                <a:solidFill>
                  <a:srgbClr val="FF3300"/>
                </a:solidFill>
                <a:cs typeface="+mn-ea"/>
                <a:sym typeface="+mn-lt"/>
              </a:rPr>
              <a:t>y-12xy</a:t>
            </a:r>
            <a:r>
              <a:rPr lang="en-US" altLang="zh-CN" sz="2667" baseline="30000" dirty="0">
                <a:solidFill>
                  <a:srgbClr val="FF3300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12" name="Text Box 24">
            <a:extLst>
              <a:ext uri="{FF2B5EF4-FFF2-40B4-BE49-F238E27FC236}">
                <a16:creationId xmlns:a16="http://schemas.microsoft.com/office/drawing/2014/main" id="{979C1B71-378A-4F54-91B8-C67511D4641F}"/>
              </a:ext>
            </a:extLst>
          </p:cNvPr>
          <p:cNvSpPr txBox="1"/>
          <p:nvPr/>
        </p:nvSpPr>
        <p:spPr>
          <a:xfrm>
            <a:off x="7514399" y="2922096"/>
            <a:ext cx="2783416" cy="50276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2667" dirty="0">
                <a:solidFill>
                  <a:srgbClr val="FF3300"/>
                </a:solidFill>
                <a:cs typeface="+mn-ea"/>
                <a:sym typeface="+mn-lt"/>
              </a:rPr>
              <a:t>3x</a:t>
            </a:r>
            <a:r>
              <a:rPr lang="en-US" altLang="zh-CN" sz="2667" baseline="30000" dirty="0">
                <a:solidFill>
                  <a:srgbClr val="FF3300"/>
                </a:solidFill>
                <a:cs typeface="+mn-ea"/>
                <a:sym typeface="+mn-lt"/>
              </a:rPr>
              <a:t>3</a:t>
            </a:r>
            <a:r>
              <a:rPr lang="en-US" altLang="zh-CN" sz="2667" dirty="0">
                <a:solidFill>
                  <a:srgbClr val="FF3300"/>
                </a:solidFill>
                <a:cs typeface="+mn-ea"/>
                <a:sym typeface="+mn-lt"/>
              </a:rPr>
              <a:t>y-9x</a:t>
            </a:r>
            <a:r>
              <a:rPr lang="en-US" altLang="zh-CN" sz="2667" baseline="30000" dirty="0">
                <a:solidFill>
                  <a:srgbClr val="FF3300"/>
                </a:solidFill>
                <a:cs typeface="+mn-ea"/>
                <a:sym typeface="+mn-lt"/>
              </a:rPr>
              <a:t>4</a:t>
            </a:r>
            <a:r>
              <a:rPr lang="en-US" altLang="zh-CN" sz="2667" dirty="0">
                <a:solidFill>
                  <a:srgbClr val="FF3300"/>
                </a:solidFill>
                <a:cs typeface="+mn-ea"/>
                <a:sym typeface="+mn-lt"/>
              </a:rPr>
              <a:t>y</a:t>
            </a:r>
            <a:r>
              <a:rPr lang="en-US" altLang="zh-CN" sz="2667" baseline="30000" dirty="0">
                <a:solidFill>
                  <a:srgbClr val="FF330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13" name="Text Box 25">
            <a:extLst>
              <a:ext uri="{FF2B5EF4-FFF2-40B4-BE49-F238E27FC236}">
                <a16:creationId xmlns:a16="http://schemas.microsoft.com/office/drawing/2014/main" id="{C47730C9-761A-46FB-B56E-D2EF5A700D55}"/>
              </a:ext>
            </a:extLst>
          </p:cNvPr>
          <p:cNvSpPr txBox="1"/>
          <p:nvPr/>
        </p:nvSpPr>
        <p:spPr>
          <a:xfrm>
            <a:off x="6973323" y="3515147"/>
            <a:ext cx="3094183" cy="50276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12a</a:t>
            </a:r>
            <a:r>
              <a:rPr lang="en-US" altLang="zh-CN" sz="2667" baseline="300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b-4a</a:t>
            </a:r>
            <a:r>
              <a:rPr lang="en-US" altLang="zh-CN" sz="2667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bc-8a</a:t>
            </a:r>
            <a:r>
              <a:rPr lang="en-US" altLang="zh-CN" sz="2667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bd</a:t>
            </a:r>
          </a:p>
        </p:txBody>
      </p:sp>
      <p:sp>
        <p:nvSpPr>
          <p:cNvPr id="14" name="Text Box 27">
            <a:extLst>
              <a:ext uri="{FF2B5EF4-FFF2-40B4-BE49-F238E27FC236}">
                <a16:creationId xmlns:a16="http://schemas.microsoft.com/office/drawing/2014/main" id="{0294FC46-3EE8-40CA-B97D-3460EEEF83E2}"/>
              </a:ext>
            </a:extLst>
          </p:cNvPr>
          <p:cNvSpPr txBox="1"/>
          <p:nvPr/>
        </p:nvSpPr>
        <p:spPr>
          <a:xfrm>
            <a:off x="7606047" y="4166534"/>
            <a:ext cx="2078693" cy="50276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2667" dirty="0">
                <a:solidFill>
                  <a:srgbClr val="FF3300"/>
                </a:solidFill>
                <a:cs typeface="+mn-ea"/>
                <a:sym typeface="+mn-lt"/>
              </a:rPr>
              <a:t>6x</a:t>
            </a:r>
            <a:r>
              <a:rPr lang="en-US" altLang="zh-CN" sz="2667" baseline="30000" dirty="0">
                <a:solidFill>
                  <a:srgbClr val="FF3300"/>
                </a:solidFill>
                <a:cs typeface="+mn-ea"/>
                <a:sym typeface="+mn-lt"/>
              </a:rPr>
              <a:t>2</a:t>
            </a:r>
            <a:r>
              <a:rPr lang="en-US" altLang="zh-CN" sz="2667" dirty="0">
                <a:solidFill>
                  <a:srgbClr val="FF3300"/>
                </a:solidFill>
                <a:cs typeface="+mn-ea"/>
                <a:sym typeface="+mn-lt"/>
              </a:rPr>
              <a:t>y</a:t>
            </a:r>
            <a:r>
              <a:rPr lang="en-US" altLang="zh-CN" sz="2667" baseline="30000" dirty="0">
                <a:solidFill>
                  <a:srgbClr val="FF3300"/>
                </a:solidFill>
                <a:cs typeface="+mn-ea"/>
                <a:sym typeface="+mn-lt"/>
              </a:rPr>
              <a:t>3</a:t>
            </a:r>
            <a:r>
              <a:rPr lang="en-US" altLang="zh-CN" sz="2667" dirty="0">
                <a:solidFill>
                  <a:srgbClr val="FF3300"/>
                </a:solidFill>
                <a:cs typeface="+mn-ea"/>
                <a:sym typeface="+mn-lt"/>
              </a:rPr>
              <a:t>-2x</a:t>
            </a:r>
            <a:r>
              <a:rPr lang="en-US" altLang="zh-CN" sz="2667" baseline="30000" dirty="0">
                <a:solidFill>
                  <a:srgbClr val="FF3300"/>
                </a:solidFill>
                <a:cs typeface="+mn-ea"/>
                <a:sym typeface="+mn-lt"/>
              </a:rPr>
              <a:t>4</a:t>
            </a:r>
            <a:r>
              <a:rPr lang="en-US" altLang="zh-CN" sz="2667" dirty="0">
                <a:solidFill>
                  <a:srgbClr val="FF3300"/>
                </a:solidFill>
                <a:cs typeface="+mn-ea"/>
                <a:sym typeface="+mn-lt"/>
              </a:rPr>
              <a:t>y</a:t>
            </a:r>
            <a:r>
              <a:rPr lang="en-US" altLang="zh-CN" sz="2667" baseline="30000" dirty="0">
                <a:solidFill>
                  <a:srgbClr val="FF3300"/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15" name="Text Box 29">
            <a:extLst>
              <a:ext uri="{FF2B5EF4-FFF2-40B4-BE49-F238E27FC236}">
                <a16:creationId xmlns:a16="http://schemas.microsoft.com/office/drawing/2014/main" id="{24A6138D-B8EA-4E0F-8C51-285576CE4AFD}"/>
              </a:ext>
            </a:extLst>
          </p:cNvPr>
          <p:cNvSpPr txBox="1"/>
          <p:nvPr/>
        </p:nvSpPr>
        <p:spPr>
          <a:xfrm>
            <a:off x="7292666" y="4788703"/>
            <a:ext cx="3263900" cy="50276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9a</a:t>
            </a:r>
            <a:r>
              <a:rPr lang="en-US" altLang="zh-CN" sz="2667" baseline="30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r>
              <a:rPr lang="en-US" altLang="zh-CN" sz="2667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-3a</a:t>
            </a:r>
            <a:r>
              <a:rPr lang="en-US" altLang="zh-CN" sz="2667" baseline="30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r>
              <a:rPr lang="en-US" altLang="zh-CN" sz="2667" baseline="30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r>
              <a:rPr lang="en-US" altLang="zh-CN" sz="2667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683D3BEC-93E4-43FE-A037-E515CABEE3DA}"/>
              </a:ext>
            </a:extLst>
          </p:cNvPr>
          <p:cNvSpPr txBox="1"/>
          <p:nvPr/>
        </p:nvSpPr>
        <p:spPr>
          <a:xfrm>
            <a:off x="3908774" y="5564397"/>
            <a:ext cx="4374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观察运算结果你发现了什么？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6DF05B88-8E4B-4371-BCF0-0F0A67B11E01}"/>
              </a:ext>
            </a:extLst>
          </p:cNvPr>
          <p:cNvSpPr/>
          <p:nvPr/>
        </p:nvSpPr>
        <p:spPr>
          <a:xfrm>
            <a:off x="737802" y="6004847"/>
            <a:ext cx="10716395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667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单项式乘以多项式的结果是多项式，</a:t>
            </a:r>
            <a:r>
              <a:rPr lang="zh-CN" altLang="en-US" sz="2667" b="1" dirty="0">
                <a:solidFill>
                  <a:srgbClr val="FF0000"/>
                </a:solidFill>
                <a:cs typeface="+mn-ea"/>
                <a:sym typeface="+mn-lt"/>
              </a:rPr>
              <a:t>积的项数与原多项式的项数相同</a:t>
            </a:r>
            <a:endParaRPr lang="zh-CN" altLang="en-US" sz="2667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37CE3F53-3874-4994-81ED-865ED8E445B7}"/>
              </a:ext>
            </a:extLst>
          </p:cNvPr>
          <p:cNvSpPr txBox="1"/>
          <p:nvPr/>
        </p:nvSpPr>
        <p:spPr>
          <a:xfrm>
            <a:off x="1380858" y="249195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试一试</a:t>
            </a:r>
          </a:p>
        </p:txBody>
      </p:sp>
    </p:spTree>
    <p:extLst>
      <p:ext uri="{BB962C8B-B14F-4D97-AF65-F5344CB8AC3E}">
        <p14:creationId xmlns:p14="http://schemas.microsoft.com/office/powerpoint/2010/main" val="347880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3DFC1139-F623-453B-BD4F-F48E7D8F871D}"/>
              </a:ext>
            </a:extLst>
          </p:cNvPr>
          <p:cNvSpPr txBox="1"/>
          <p:nvPr/>
        </p:nvSpPr>
        <p:spPr>
          <a:xfrm>
            <a:off x="1111318" y="1428128"/>
            <a:ext cx="10244372" cy="586507"/>
          </a:xfrm>
          <a:prstGeom prst="rect">
            <a:avLst/>
          </a:prstGeom>
          <a:noFill/>
          <a:ln w="12700">
            <a:noFill/>
          </a:ln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单项式乘多项式的结果是多项式，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积的项数与原多项式的项数相同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17E38C1-F496-485B-AA92-085A885E1A9A}"/>
              </a:ext>
            </a:extLst>
          </p:cNvPr>
          <p:cNvSpPr txBox="1"/>
          <p:nvPr/>
        </p:nvSpPr>
        <p:spPr>
          <a:xfrm>
            <a:off x="1111317" y="4843365"/>
            <a:ext cx="10972800" cy="586507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/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 3.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不要出现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漏乘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现象，运算要有顺序。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89D09FA-AF31-4396-AF33-D5D3D8A63A24}"/>
              </a:ext>
            </a:extLst>
          </p:cNvPr>
          <p:cNvSpPr txBox="1"/>
          <p:nvPr/>
        </p:nvSpPr>
        <p:spPr>
          <a:xfrm>
            <a:off x="1185037" y="2858748"/>
            <a:ext cx="10100121" cy="1140505"/>
          </a:xfrm>
          <a:prstGeom prst="rect">
            <a:avLst/>
          </a:prstGeom>
          <a:noFill/>
          <a:ln w="12700">
            <a:noFill/>
          </a:ln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单项式分别与多项式的每一项相乘时，要注意积的各项符号。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（同号相乘得正，异号相乘得负）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ACB286C-58C9-4B6F-B697-7FDE0E45D4D8}"/>
              </a:ext>
            </a:extLst>
          </p:cNvPr>
          <p:cNvSpPr txBox="1"/>
          <p:nvPr/>
        </p:nvSpPr>
        <p:spPr>
          <a:xfrm>
            <a:off x="1380858" y="249195"/>
            <a:ext cx="4120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单项式乘以多项式注意事项</a:t>
            </a:r>
          </a:p>
        </p:txBody>
      </p:sp>
    </p:spTree>
    <p:extLst>
      <p:ext uri="{BB962C8B-B14F-4D97-AF65-F5344CB8AC3E}">
        <p14:creationId xmlns:p14="http://schemas.microsoft.com/office/powerpoint/2010/main" val="519428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616FA3E5-A7FF-4C65-9954-068017096F6A}"/>
              </a:ext>
            </a:extLst>
          </p:cNvPr>
          <p:cNvSpPr/>
          <p:nvPr/>
        </p:nvSpPr>
        <p:spPr>
          <a:xfrm>
            <a:off x="1035853" y="1082995"/>
            <a:ext cx="74446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．若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lang="en-US" altLang="zh-CN" sz="2400" kern="1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=-6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，则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-ab(a</a:t>
            </a:r>
            <a:r>
              <a:rPr lang="en-US" altLang="zh-CN" sz="2400" kern="1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en-US" altLang="zh-CN" sz="2400" kern="100" baseline="300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-ab</a:t>
            </a:r>
            <a:r>
              <a:rPr lang="en-US" altLang="zh-CN" sz="2400" kern="100" baseline="30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-b)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的值为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_________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FC8A8248-CC14-4519-AF41-89971721F414}"/>
              </a:ext>
            </a:extLst>
          </p:cNvPr>
          <p:cNvSpPr/>
          <p:nvPr/>
        </p:nvSpPr>
        <p:spPr>
          <a:xfrm>
            <a:off x="1035852" y="1801853"/>
            <a:ext cx="7484533" cy="3375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200000"/>
              </a:lnSpc>
            </a:pPr>
            <a:r>
              <a:rPr lang="zh-CN" altLang="zh-CN" sz="2667" kern="100" dirty="0">
                <a:cs typeface="+mn-ea"/>
                <a:sym typeface="+mn-lt"/>
              </a:rPr>
              <a:t>【详解】</a:t>
            </a:r>
          </a:p>
          <a:p>
            <a:pPr defTabSz="914377" fontAlgn="ctr">
              <a:lnSpc>
                <a:spcPct val="200000"/>
              </a:lnSpc>
            </a:pPr>
            <a:r>
              <a:rPr lang="zh-CN" altLang="zh-CN" sz="2667" kern="100" dirty="0">
                <a:cs typeface="+mn-ea"/>
                <a:sym typeface="+mn-lt"/>
              </a:rPr>
              <a:t>原式</a:t>
            </a:r>
            <a:r>
              <a:rPr lang="en-US" altLang="zh-CN" sz="2667" kern="100" dirty="0">
                <a:cs typeface="+mn-ea"/>
                <a:sym typeface="+mn-lt"/>
              </a:rPr>
              <a:t>=-a</a:t>
            </a:r>
            <a:r>
              <a:rPr lang="en-US" altLang="zh-CN" sz="2667" kern="100" baseline="30000" dirty="0">
                <a:cs typeface="+mn-ea"/>
                <a:sym typeface="+mn-lt"/>
              </a:rPr>
              <a:t>3</a:t>
            </a:r>
            <a:r>
              <a:rPr lang="en-US" altLang="zh-CN" sz="2667" kern="100" dirty="0">
                <a:cs typeface="+mn-ea"/>
                <a:sym typeface="+mn-lt"/>
              </a:rPr>
              <a:t>b</a:t>
            </a:r>
            <a:r>
              <a:rPr lang="en-US" altLang="zh-CN" sz="2667" kern="100" baseline="30000" dirty="0">
                <a:cs typeface="+mn-ea"/>
                <a:sym typeface="+mn-lt"/>
              </a:rPr>
              <a:t>6</a:t>
            </a:r>
            <a:r>
              <a:rPr lang="en-US" altLang="zh-CN" sz="2667" kern="100" dirty="0">
                <a:cs typeface="+mn-ea"/>
                <a:sym typeface="+mn-lt"/>
              </a:rPr>
              <a:t>+a</a:t>
            </a:r>
            <a:r>
              <a:rPr lang="en-US" altLang="zh-CN" sz="2667" kern="100" baseline="30000" dirty="0">
                <a:cs typeface="+mn-ea"/>
                <a:sym typeface="+mn-lt"/>
              </a:rPr>
              <a:t>2</a:t>
            </a:r>
            <a:r>
              <a:rPr lang="en-US" altLang="zh-CN" sz="2667" kern="100" dirty="0">
                <a:cs typeface="+mn-ea"/>
                <a:sym typeface="+mn-lt"/>
              </a:rPr>
              <a:t>b</a:t>
            </a:r>
            <a:r>
              <a:rPr lang="en-US" altLang="zh-CN" sz="2667" kern="100" baseline="30000" dirty="0">
                <a:cs typeface="+mn-ea"/>
                <a:sym typeface="+mn-lt"/>
              </a:rPr>
              <a:t>4</a:t>
            </a:r>
            <a:r>
              <a:rPr lang="en-US" altLang="zh-CN" sz="2667" kern="100" dirty="0">
                <a:cs typeface="+mn-ea"/>
                <a:sym typeface="+mn-lt"/>
              </a:rPr>
              <a:t>+ab</a:t>
            </a:r>
            <a:r>
              <a:rPr lang="en-US" altLang="zh-CN" sz="2667" kern="100" baseline="30000" dirty="0">
                <a:cs typeface="+mn-ea"/>
                <a:sym typeface="+mn-lt"/>
              </a:rPr>
              <a:t>2</a:t>
            </a:r>
            <a:r>
              <a:rPr lang="en-US" altLang="zh-CN" sz="2667" kern="100" dirty="0">
                <a:cs typeface="+mn-ea"/>
                <a:sym typeface="+mn-lt"/>
              </a:rPr>
              <a:t>=-</a:t>
            </a:r>
            <a:r>
              <a:rPr lang="zh-CN" altLang="zh-CN" sz="2667" kern="100" dirty="0">
                <a:cs typeface="+mn-ea"/>
                <a:sym typeface="+mn-lt"/>
              </a:rPr>
              <a:t>（</a:t>
            </a:r>
            <a:r>
              <a:rPr lang="en-US" altLang="zh-CN" sz="2667" kern="100" dirty="0">
                <a:cs typeface="+mn-ea"/>
                <a:sym typeface="+mn-lt"/>
              </a:rPr>
              <a:t>ab</a:t>
            </a:r>
            <a:r>
              <a:rPr lang="en-US" altLang="zh-CN" sz="2667" kern="100" baseline="30000" dirty="0">
                <a:cs typeface="+mn-ea"/>
                <a:sym typeface="+mn-lt"/>
              </a:rPr>
              <a:t>2</a:t>
            </a:r>
            <a:r>
              <a:rPr lang="zh-CN" altLang="zh-CN" sz="2667" kern="100" dirty="0">
                <a:cs typeface="+mn-ea"/>
                <a:sym typeface="+mn-lt"/>
              </a:rPr>
              <a:t>）</a:t>
            </a:r>
            <a:r>
              <a:rPr lang="en-US" altLang="zh-CN" sz="2667" kern="100" baseline="30000" dirty="0">
                <a:cs typeface="+mn-ea"/>
                <a:sym typeface="+mn-lt"/>
              </a:rPr>
              <a:t>3</a:t>
            </a:r>
            <a:r>
              <a:rPr lang="en-US" altLang="zh-CN" sz="2667" kern="100" dirty="0">
                <a:cs typeface="+mn-ea"/>
                <a:sym typeface="+mn-lt"/>
              </a:rPr>
              <a:t>+</a:t>
            </a:r>
            <a:r>
              <a:rPr lang="zh-CN" altLang="zh-CN" sz="2667" kern="100" dirty="0">
                <a:cs typeface="+mn-ea"/>
                <a:sym typeface="+mn-lt"/>
              </a:rPr>
              <a:t>（</a:t>
            </a:r>
            <a:r>
              <a:rPr lang="en-US" altLang="zh-CN" sz="2667" kern="100" dirty="0">
                <a:cs typeface="+mn-ea"/>
                <a:sym typeface="+mn-lt"/>
              </a:rPr>
              <a:t>ab</a:t>
            </a:r>
            <a:r>
              <a:rPr lang="en-US" altLang="zh-CN" sz="2667" kern="100" baseline="30000" dirty="0">
                <a:cs typeface="+mn-ea"/>
                <a:sym typeface="+mn-lt"/>
              </a:rPr>
              <a:t>2</a:t>
            </a:r>
            <a:r>
              <a:rPr lang="zh-CN" altLang="zh-CN" sz="2667" kern="100" dirty="0">
                <a:cs typeface="+mn-ea"/>
                <a:sym typeface="+mn-lt"/>
              </a:rPr>
              <a:t>）</a:t>
            </a:r>
            <a:r>
              <a:rPr lang="en-US" altLang="zh-CN" sz="2667" kern="100" baseline="30000" dirty="0">
                <a:cs typeface="+mn-ea"/>
                <a:sym typeface="+mn-lt"/>
              </a:rPr>
              <a:t>2</a:t>
            </a:r>
            <a:r>
              <a:rPr lang="en-US" altLang="zh-CN" sz="2667" kern="100" dirty="0">
                <a:cs typeface="+mn-ea"/>
                <a:sym typeface="+mn-lt"/>
              </a:rPr>
              <a:t>+ab</a:t>
            </a:r>
            <a:r>
              <a:rPr lang="en-US" altLang="zh-CN" sz="2667" kern="100" baseline="30000" dirty="0">
                <a:cs typeface="+mn-ea"/>
                <a:sym typeface="+mn-lt"/>
              </a:rPr>
              <a:t>2</a:t>
            </a:r>
            <a:r>
              <a:rPr lang="zh-CN" altLang="zh-CN" sz="2667" kern="100" dirty="0">
                <a:cs typeface="+mn-ea"/>
                <a:sym typeface="+mn-lt"/>
              </a:rPr>
              <a:t>，</a:t>
            </a:r>
          </a:p>
          <a:p>
            <a:pPr defTabSz="914377" fontAlgn="ctr">
              <a:lnSpc>
                <a:spcPct val="200000"/>
              </a:lnSpc>
            </a:pPr>
            <a:r>
              <a:rPr lang="zh-CN" altLang="zh-CN" sz="2667" kern="100" dirty="0">
                <a:cs typeface="+mn-ea"/>
                <a:sym typeface="+mn-lt"/>
              </a:rPr>
              <a:t>当</a:t>
            </a:r>
            <a:r>
              <a:rPr lang="en-US" altLang="zh-CN" sz="2667" kern="100" dirty="0">
                <a:cs typeface="+mn-ea"/>
                <a:sym typeface="+mn-lt"/>
              </a:rPr>
              <a:t>ab</a:t>
            </a:r>
            <a:r>
              <a:rPr lang="en-US" altLang="zh-CN" sz="2667" kern="100" baseline="30000" dirty="0">
                <a:cs typeface="+mn-ea"/>
                <a:sym typeface="+mn-lt"/>
              </a:rPr>
              <a:t>2</a:t>
            </a:r>
            <a:r>
              <a:rPr lang="en-US" altLang="zh-CN" sz="2667" kern="100" dirty="0">
                <a:cs typeface="+mn-ea"/>
                <a:sym typeface="+mn-lt"/>
              </a:rPr>
              <a:t>=-6</a:t>
            </a:r>
            <a:r>
              <a:rPr lang="zh-CN" altLang="zh-CN" sz="2667" kern="100" dirty="0">
                <a:cs typeface="+mn-ea"/>
                <a:sym typeface="+mn-lt"/>
              </a:rPr>
              <a:t>时，</a:t>
            </a:r>
          </a:p>
          <a:p>
            <a:pPr defTabSz="914377" fontAlgn="ctr">
              <a:lnSpc>
                <a:spcPct val="200000"/>
              </a:lnSpc>
            </a:pPr>
            <a:r>
              <a:rPr lang="zh-CN" altLang="zh-CN" sz="2667" kern="100" dirty="0">
                <a:cs typeface="+mn-ea"/>
                <a:sym typeface="+mn-lt"/>
              </a:rPr>
              <a:t>原式</a:t>
            </a:r>
            <a:r>
              <a:rPr lang="en-US" altLang="zh-CN" sz="2667" kern="100" dirty="0">
                <a:cs typeface="+mn-ea"/>
                <a:sym typeface="+mn-lt"/>
              </a:rPr>
              <a:t>=-</a:t>
            </a:r>
            <a:r>
              <a:rPr lang="zh-CN" altLang="zh-CN" sz="2667" kern="100" dirty="0">
                <a:cs typeface="+mn-ea"/>
                <a:sym typeface="+mn-lt"/>
              </a:rPr>
              <a:t>（</a:t>
            </a:r>
            <a:r>
              <a:rPr lang="en-US" altLang="zh-CN" sz="2667" kern="100" dirty="0">
                <a:cs typeface="+mn-ea"/>
                <a:sym typeface="+mn-lt"/>
              </a:rPr>
              <a:t>-6</a:t>
            </a:r>
            <a:r>
              <a:rPr lang="zh-CN" altLang="zh-CN" sz="2667" kern="100" dirty="0">
                <a:cs typeface="+mn-ea"/>
                <a:sym typeface="+mn-lt"/>
              </a:rPr>
              <a:t>）</a:t>
            </a:r>
            <a:r>
              <a:rPr lang="en-US" altLang="zh-CN" sz="2667" kern="100" baseline="30000" dirty="0">
                <a:cs typeface="+mn-ea"/>
                <a:sym typeface="+mn-lt"/>
              </a:rPr>
              <a:t>3</a:t>
            </a:r>
            <a:r>
              <a:rPr lang="en-US" altLang="zh-CN" sz="2667" kern="100" dirty="0">
                <a:cs typeface="+mn-ea"/>
                <a:sym typeface="+mn-lt"/>
              </a:rPr>
              <a:t>+</a:t>
            </a:r>
            <a:r>
              <a:rPr lang="zh-CN" altLang="zh-CN" sz="2667" kern="100" dirty="0">
                <a:cs typeface="+mn-ea"/>
                <a:sym typeface="+mn-lt"/>
              </a:rPr>
              <a:t>（</a:t>
            </a:r>
            <a:r>
              <a:rPr lang="en-US" altLang="zh-CN" sz="2667" kern="100" dirty="0">
                <a:cs typeface="+mn-ea"/>
                <a:sym typeface="+mn-lt"/>
              </a:rPr>
              <a:t>-6</a:t>
            </a:r>
            <a:r>
              <a:rPr lang="zh-CN" altLang="zh-CN" sz="2667" kern="100" dirty="0">
                <a:cs typeface="+mn-ea"/>
                <a:sym typeface="+mn-lt"/>
              </a:rPr>
              <a:t>）</a:t>
            </a:r>
            <a:r>
              <a:rPr lang="en-US" altLang="zh-CN" sz="2667" kern="100" baseline="30000" dirty="0">
                <a:cs typeface="+mn-ea"/>
                <a:sym typeface="+mn-lt"/>
              </a:rPr>
              <a:t>2</a:t>
            </a:r>
            <a:r>
              <a:rPr lang="en-US" altLang="zh-CN" sz="2667" kern="100" dirty="0">
                <a:cs typeface="+mn-ea"/>
                <a:sym typeface="+mn-lt"/>
              </a:rPr>
              <a:t>-6=216+36-6=246</a:t>
            </a:r>
            <a:endParaRPr lang="zh-CN" altLang="zh-CN" sz="2667" kern="100" dirty="0"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DDCE507-2AC0-49AB-8969-E80C23DFFCB8}"/>
              </a:ext>
            </a:extLst>
          </p:cNvPr>
          <p:cNvSpPr/>
          <p:nvPr/>
        </p:nvSpPr>
        <p:spPr>
          <a:xfrm>
            <a:off x="6708333" y="1153295"/>
            <a:ext cx="867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200" kern="100" dirty="0">
                <a:solidFill>
                  <a:prstClr val="black"/>
                </a:solidFill>
                <a:cs typeface="+mn-ea"/>
                <a:sym typeface="+mn-lt"/>
              </a:rPr>
              <a:t>246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F9BBB8F-847F-427C-AB55-AF11E2C472F8}"/>
              </a:ext>
            </a:extLst>
          </p:cNvPr>
          <p:cNvSpPr txBox="1"/>
          <p:nvPr/>
        </p:nvSpPr>
        <p:spPr>
          <a:xfrm>
            <a:off x="1380858" y="249195"/>
            <a:ext cx="4120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随堂测试</a:t>
            </a:r>
          </a:p>
        </p:txBody>
      </p:sp>
    </p:spTree>
    <p:extLst>
      <p:ext uri="{BB962C8B-B14F-4D97-AF65-F5344CB8AC3E}">
        <p14:creationId xmlns:p14="http://schemas.microsoft.com/office/powerpoint/2010/main" val="322161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41584416-06B8-4EF1-9996-D98421EEDA2D}"/>
                  </a:ext>
                </a:extLst>
              </p:cNvPr>
              <p:cNvSpPr/>
              <p:nvPr/>
            </p:nvSpPr>
            <p:spPr>
              <a:xfrm>
                <a:off x="1103446" y="1124745"/>
                <a:ext cx="9903517" cy="16293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．（</a:t>
                </a:r>
                <a:r>
                  <a:rPr lang="en-US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2019·</a:t>
                </a:r>
                <a:r>
                  <a:rPr lang="zh-CN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上海市西延安中学初一月考）</a:t>
                </a:r>
                <a:endParaRPr lang="en-US" altLang="zh-CN" sz="2667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计算：</a:t>
                </a:r>
                <a14:m>
                  <m:oMath xmlns:m="http://schemas.openxmlformats.org/officeDocument/2006/math">
                    <m:r>
                      <a:rPr lang="en-US" altLang="zh-CN" sz="2667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7</m:t>
                    </m:r>
                    <m:sSup>
                      <m:sSupPr>
                        <m:ctrlPr>
                          <a:rPr lang="zh-CN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  <m:r>
                      <a:rPr lang="en-US" altLang="zh-CN" sz="2667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d>
                      <m:dPr>
                        <m:ctrlPr>
                          <a:rPr lang="zh-CN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zh-CN" altLang="en-US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f>
                          <m:fPr>
                            <m:ctrlPr>
                              <a:rPr lang="zh-CN" altLang="zh-CN" sz="2667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2667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667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14</m:t>
                            </m:r>
                          </m:den>
                        </m:f>
                        <m:r>
                          <a:rPr lang="en-US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𝑥𝑦</m:t>
                        </m:r>
                        <m:r>
                          <a:rPr lang="en-US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+3</m:t>
                        </m:r>
                        <m:r>
                          <a:rPr lang="en-US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sSup>
                          <m:sSupPr>
                            <m:ctrlPr>
                              <a:rPr lang="zh-CN" altLang="zh-CN" sz="2667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667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𝑦</m:t>
                            </m:r>
                          </m:e>
                          <m:sup>
                            <m:r>
                              <a:rPr lang="en-US" altLang="zh-CN" sz="2667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=____________.</a:t>
                </a:r>
                <a:endParaRPr lang="zh-CN" altLang="zh-CN" sz="2667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41584416-06B8-4EF1-9996-D98421EEDA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446" y="1124745"/>
                <a:ext cx="9903517" cy="1629357"/>
              </a:xfrm>
              <a:prstGeom prst="rect">
                <a:avLst/>
              </a:prstGeom>
              <a:blipFill>
                <a:blip r:embed="rId4"/>
                <a:stretch>
                  <a:fillRect l="-1169" b="-26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对象 15" descr="eqId6fde5a295e1a4d099308559348032c6a">
            <a:extLst>
              <a:ext uri="{FF2B5EF4-FFF2-40B4-BE49-F238E27FC236}">
                <a16:creationId xmlns:a16="http://schemas.microsoft.com/office/drawing/2014/main" id="{C1627034-A202-4D5D-BDE9-B05A829EDB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488562"/>
              </p:ext>
            </p:extLst>
          </p:nvPr>
        </p:nvGraphicFramePr>
        <p:xfrm>
          <a:off x="8885290" y="4363901"/>
          <a:ext cx="1961488" cy="710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104900" imgH="393700" progId="Equation.DSMT4">
                  <p:embed/>
                </p:oleObj>
              </mc:Choice>
              <mc:Fallback>
                <p:oleObj r:id="rId5" imgW="1104900" imgH="393700" progId="Equation.DSMT4">
                  <p:embed/>
                  <p:pic>
                    <p:nvPicPr>
                      <p:cNvPr id="16" name="对象 15" descr="eqId6fde5a295e1a4d099308559348032c6a">
                        <a:extLst>
                          <a:ext uri="{FF2B5EF4-FFF2-40B4-BE49-F238E27FC236}">
                            <a16:creationId xmlns:a16="http://schemas.microsoft.com/office/drawing/2014/main" id="{C1627034-A202-4D5D-BDE9-B05A829EDB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5290" y="4363901"/>
                        <a:ext cx="1961488" cy="7101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对象 20" descr="eqId6fde5a295e1a4d099308559348032c6a">
            <a:extLst>
              <a:ext uri="{FF2B5EF4-FFF2-40B4-BE49-F238E27FC236}">
                <a16:creationId xmlns:a16="http://schemas.microsoft.com/office/drawing/2014/main" id="{B1AD4A86-AA59-4B63-8A1C-456CF7009E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50467" y="1833750"/>
          <a:ext cx="1961488" cy="710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1104900" imgH="393700" progId="Equation.DSMT4">
                  <p:embed/>
                </p:oleObj>
              </mc:Choice>
              <mc:Fallback>
                <p:oleObj r:id="rId7" imgW="1104900" imgH="393700" progId="Equation.DSMT4">
                  <p:embed/>
                  <p:pic>
                    <p:nvPicPr>
                      <p:cNvPr id="21" name="对象 20" descr="eqId6fde5a295e1a4d099308559348032c6a">
                        <a:extLst>
                          <a:ext uri="{FF2B5EF4-FFF2-40B4-BE49-F238E27FC236}">
                            <a16:creationId xmlns:a16="http://schemas.microsoft.com/office/drawing/2014/main" id="{B1AD4A86-AA59-4B63-8A1C-456CF7009E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0467" y="1833750"/>
                        <a:ext cx="1961488" cy="7101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1F5AF277-35A3-4AA5-8A82-FD6DFA214D93}"/>
                  </a:ext>
                </a:extLst>
              </p:cNvPr>
              <p:cNvSpPr/>
              <p:nvPr/>
            </p:nvSpPr>
            <p:spPr>
              <a:xfrm>
                <a:off x="1103446" y="3017569"/>
                <a:ext cx="8531372" cy="20565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zh-CN" sz="3200" smtClean="0">
                          <a:solidFill>
                            <a:schemeClr val="tx1"/>
                          </a:solidFill>
                          <a:cs typeface="+mn-ea"/>
                          <a:sym typeface="+mn-lt"/>
                        </a:rPr>
                        <m:t>【</m:t>
                      </m:r>
                      <m:r>
                        <m:rPr>
                          <m:nor/>
                        </m:rPr>
                        <a:rPr lang="zh-CN" altLang="en-US" sz="3200" smtClean="0">
                          <a:solidFill>
                            <a:schemeClr val="tx1"/>
                          </a:solidFill>
                          <a:cs typeface="+mn-ea"/>
                          <a:sym typeface="+mn-lt"/>
                        </a:rPr>
                        <m:t>详解</m:t>
                      </m:r>
                      <m:r>
                        <m:rPr>
                          <m:nor/>
                        </m:rPr>
                        <a:rPr lang="en-US" altLang="zh-CN" sz="3200" smtClean="0">
                          <a:solidFill>
                            <a:schemeClr val="tx1"/>
                          </a:solidFill>
                          <a:cs typeface="+mn-ea"/>
                          <a:sym typeface="+mn-lt"/>
                        </a:rPr>
                        <m:t>】</m:t>
                      </m:r>
                    </m:oMath>
                  </m:oMathPara>
                </a14:m>
                <a:endParaRPr lang="zh-CN" altLang="zh-CN" sz="32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7</m:t>
                    </m:r>
                    <m:sSup>
                      <m:sSupPr>
                        <m:ctrlPr>
                          <a:rPr lang="zh-CN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d>
                      <m:dPr>
                        <m:ctrlPr>
                          <a:rPr lang="zh-CN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f>
                          <m:fPr>
                            <m:ctrlPr>
                              <a:rPr lang="zh-CN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14</m:t>
                            </m:r>
                          </m:den>
                        </m:f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𝑥𝑦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+3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sSup>
                          <m:sSupPr>
                            <m:ctrlPr>
                              <a:rPr lang="zh-CN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𝑦</m:t>
                            </m:r>
                          </m:e>
                          <m:sup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7</m:t>
                    </m:r>
                    <m:sSup>
                      <m:sSupPr>
                        <m:ctrlPr>
                          <a:rPr lang="zh-CN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×(−</m:t>
                    </m:r>
                    <m:f>
                      <m:fPr>
                        <m:ctrlPr>
                          <a:rPr lang="zh-CN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14</m:t>
                        </m:r>
                      </m:den>
                    </m:f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𝑥𝑦</m:t>
                    </m:r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)+7</m:t>
                    </m:r>
                    <m:sSup>
                      <m:sSupPr>
                        <m:ctrlPr>
                          <a:rPr lang="zh-CN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×3</m:t>
                    </m:r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sSup>
                      <m:sSupPr>
                        <m:ctrlPr>
                          <a:rPr lang="zh-CN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endParaRPr lang="zh-CN" altLang="en-US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1F5AF277-35A3-4AA5-8A82-FD6DFA214D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446" y="3017569"/>
                <a:ext cx="8531372" cy="2056525"/>
              </a:xfrm>
              <a:prstGeom prst="rect">
                <a:avLst/>
              </a:prstGeom>
              <a:blipFill>
                <a:blip r:embed="rId8"/>
                <a:stretch>
                  <a:fillRect b="-148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>
            <a:extLst>
              <a:ext uri="{FF2B5EF4-FFF2-40B4-BE49-F238E27FC236}">
                <a16:creationId xmlns:a16="http://schemas.microsoft.com/office/drawing/2014/main" id="{383380F0-2AF4-4976-98FC-166EA1943F70}"/>
              </a:ext>
            </a:extLst>
          </p:cNvPr>
          <p:cNvSpPr txBox="1"/>
          <p:nvPr/>
        </p:nvSpPr>
        <p:spPr>
          <a:xfrm>
            <a:off x="1380858" y="249195"/>
            <a:ext cx="4120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随堂测试</a:t>
            </a:r>
          </a:p>
        </p:txBody>
      </p:sp>
    </p:spTree>
    <p:extLst>
      <p:ext uri="{BB962C8B-B14F-4D97-AF65-F5344CB8AC3E}">
        <p14:creationId xmlns:p14="http://schemas.microsoft.com/office/powerpoint/2010/main" val="296619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0D4FF55A-95D9-440C-8B7B-EE010BE6BBFE}"/>
                  </a:ext>
                </a:extLst>
              </p:cNvPr>
              <p:cNvSpPr/>
              <p:nvPr/>
            </p:nvSpPr>
            <p:spPr>
              <a:xfrm>
                <a:off x="1185036" y="1082996"/>
                <a:ext cx="7863691" cy="8899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．当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</m:t>
                    </m:r>
                    <m:f>
                      <m:fPr>
                        <m:ctrlPr>
                          <a:rPr lang="zh-CN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时，代数式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</m:t>
                    </m:r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</m:t>
                    </m:r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+1)</m:t>
                    </m:r>
                  </m:oMath>
                </a14:m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的值是</a:t>
                </a: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____________.</a:t>
                </a:r>
                <a:endParaRPr lang="zh-CN" altLang="zh-CN" sz="24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0D4FF55A-95D9-440C-8B7B-EE010BE6BB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036" y="1082996"/>
                <a:ext cx="7863691" cy="889987"/>
              </a:xfrm>
              <a:prstGeom prst="rect">
                <a:avLst/>
              </a:prstGeom>
              <a:blipFill>
                <a:blip r:embed="rId3"/>
                <a:stretch>
                  <a:fillRect l="-1163" r="-388" b="-547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004D1C58-190F-45D6-BE58-7C659982C14A}"/>
                  </a:ext>
                </a:extLst>
              </p:cNvPr>
              <p:cNvSpPr/>
              <p:nvPr/>
            </p:nvSpPr>
            <p:spPr>
              <a:xfrm>
                <a:off x="1185036" y="2257965"/>
                <a:ext cx="11268437" cy="32820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6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sz="26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</m:t>
                    </m:r>
                    <m:r>
                      <a:rPr lang="en-US" altLang="zh-CN" sz="26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6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</m:t>
                    </m:r>
                    <m:r>
                      <a:rPr lang="en-US" altLang="zh-CN" sz="26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6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+1)</m:t>
                    </m:r>
                  </m:oMath>
                </a14:m>
                <a:r>
                  <a:rPr lang="en-US" altLang="zh-CN" sz="26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=</a:t>
                </a:r>
                <a14:m>
                  <m:oMath xmlns:m="http://schemas.openxmlformats.org/officeDocument/2006/math">
                    <m:r>
                      <a:rPr lang="en-US" altLang="zh-CN" sz="26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</m:t>
                    </m:r>
                    <m:sSup>
                      <m:sSupPr>
                        <m:ctrlPr>
                          <a:rPr lang="zh-CN" altLang="zh-CN" sz="26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6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6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+3</m:t>
                    </m:r>
                    <m:r>
                      <a:rPr lang="en-US" altLang="zh-CN" sz="26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</m:oMath>
                </a14:m>
                <a:r>
                  <a:rPr lang="zh-CN" altLang="zh-CN" sz="26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endParaRPr lang="en-US" altLang="zh-CN" sz="2667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6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将</a:t>
                </a:r>
                <a14:m>
                  <m:oMath xmlns:m="http://schemas.openxmlformats.org/officeDocument/2006/math">
                    <m:r>
                      <a:rPr lang="en-US" altLang="zh-CN" sz="26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6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</m:t>
                    </m:r>
                    <m:f>
                      <m:fPr>
                        <m:ctrlPr>
                          <a:rPr lang="zh-CN" altLang="zh-CN" sz="26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6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zh-CN" sz="26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代入，</a:t>
                </a:r>
                <a:endParaRPr lang="en-US" altLang="zh-CN" sz="2667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6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得到</a:t>
                </a:r>
                <a14:m>
                  <m:oMath xmlns:m="http://schemas.openxmlformats.org/officeDocument/2006/math">
                    <m:r>
                      <a:rPr lang="en-US" altLang="zh-CN" sz="26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</m:t>
                    </m:r>
                    <m:sSup>
                      <m:sSupPr>
                        <m:ctrlPr>
                          <a:rPr lang="zh-CN" altLang="zh-CN" sz="26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zh-CN" sz="2667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2667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zh-CN" altLang="zh-CN" sz="2667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667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CN" sz="2667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zh-CN" sz="26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6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+3×(</m:t>
                    </m:r>
                    <m:r>
                      <a:rPr lang="zh-CN" altLang="en-US" sz="26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zh-CN" altLang="zh-CN" sz="26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6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26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</m:t>
                    </m:r>
                  </m:oMath>
                </a14:m>
                <a:r>
                  <a:rPr lang="en-US" altLang="zh-CN" sz="26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=</a:t>
                </a:r>
                <a14:m>
                  <m:oMath xmlns:m="http://schemas.openxmlformats.org/officeDocument/2006/math">
                    <m:r>
                      <a:rPr lang="zh-CN" altLang="en-US" sz="26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zh-CN" altLang="zh-CN" sz="26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r>
                          <a:rPr lang="en-US" altLang="zh-CN" sz="26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26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.</a:t>
                </a:r>
                <a:endParaRPr lang="zh-CN" altLang="zh-CN" sz="2667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004D1C58-190F-45D6-BE58-7C659982C1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036" y="2257965"/>
                <a:ext cx="11268437" cy="3282052"/>
              </a:xfrm>
              <a:prstGeom prst="rect">
                <a:avLst/>
              </a:prstGeom>
              <a:blipFill>
                <a:blip r:embed="rId4"/>
                <a:stretch>
                  <a:fillRect l="-10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C2299FD6-729B-4239-AE01-FFFAEBE78E37}"/>
                  </a:ext>
                </a:extLst>
              </p:cNvPr>
              <p:cNvSpPr/>
              <p:nvPr/>
            </p:nvSpPr>
            <p:spPr>
              <a:xfrm>
                <a:off x="7298478" y="1205250"/>
                <a:ext cx="602857" cy="6297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1867" i="1" kern="1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f>
                        <m:fPr>
                          <m:ctrlPr>
                            <a:rPr lang="zh-CN" altLang="zh-CN" sz="1867" i="1" kern="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1867" i="1" kern="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num>
                        <m:den>
                          <m:r>
                            <a:rPr lang="en-US" altLang="zh-CN" sz="1867" i="1" kern="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C2299FD6-729B-4239-AE01-FFFAEBE78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8478" y="1205250"/>
                <a:ext cx="602857" cy="6297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24725DD3-4FAA-4DCA-8DC7-B385C188212B}"/>
              </a:ext>
            </a:extLst>
          </p:cNvPr>
          <p:cNvSpPr txBox="1"/>
          <p:nvPr/>
        </p:nvSpPr>
        <p:spPr>
          <a:xfrm>
            <a:off x="1380858" y="249195"/>
            <a:ext cx="4120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随堂测试</a:t>
            </a:r>
          </a:p>
        </p:txBody>
      </p:sp>
    </p:spTree>
    <p:extLst>
      <p:ext uri="{BB962C8B-B14F-4D97-AF65-F5344CB8AC3E}">
        <p14:creationId xmlns:p14="http://schemas.microsoft.com/office/powerpoint/2010/main" val="205671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D24DBAA8-0FC3-416B-8195-0A868C6248DD}"/>
                  </a:ext>
                </a:extLst>
              </p:cNvPr>
              <p:cNvSpPr/>
              <p:nvPr/>
            </p:nvSpPr>
            <p:spPr>
              <a:xfrm>
                <a:off x="1185037" y="1154125"/>
                <a:ext cx="9616225" cy="13373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．若</a:t>
                </a:r>
                <a14:m>
                  <m:oMath xmlns:m="http://schemas.openxmlformats.org/officeDocument/2006/math">
                    <m:r>
                      <a:rPr lang="en-US" altLang="zh-CN" sz="2667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zh-CN" altLang="zh-CN" sz="2667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⋅</m:t>
                    </m:r>
                    <m:sSup>
                      <m:sSupPr>
                        <m:ctrlPr>
                          <a:rPr lang="zh-CN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sup>
                    </m:sSup>
                    <m:r>
                      <a:rPr lang="zh-CN" altLang="zh-CN" sz="2667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⋅</m:t>
                    </m:r>
                    <m:sSup>
                      <m:sSupPr>
                        <m:ctrlPr>
                          <a:rPr lang="zh-CN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𝑛</m:t>
                        </m:r>
                      </m:sup>
                    </m:sSup>
                    <m:r>
                      <a:rPr lang="en-US" altLang="zh-CN" sz="2667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14</m:t>
                        </m:r>
                      </m:sup>
                    </m:sSup>
                  </m:oMath>
                </a14:m>
                <a:r>
                  <a:rPr lang="zh-CN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m</a:t>
                </a:r>
                <a:r>
                  <a:rPr lang="zh-CN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n</a:t>
                </a:r>
                <a:r>
                  <a:rPr lang="zh-CN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为正整数且</a:t>
                </a:r>
                <a:r>
                  <a:rPr lang="en-US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m</a:t>
                </a:r>
                <a:r>
                  <a:rPr lang="zh-CN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比</a:t>
                </a:r>
                <a:r>
                  <a:rPr lang="en-US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n</a:t>
                </a:r>
                <a:r>
                  <a:rPr lang="zh-CN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大</a:t>
                </a:r>
                <a:r>
                  <a:rPr lang="en-US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667" kern="100" dirty="0" err="1">
                    <a:solidFill>
                      <a:prstClr val="black"/>
                    </a:solidFill>
                    <a:cs typeface="+mn-ea"/>
                    <a:sym typeface="+mn-lt"/>
                  </a:rPr>
                  <a:t>mn</a:t>
                </a:r>
                <a:r>
                  <a:rPr lang="en-US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=______.</a:t>
                </a:r>
                <a:endParaRPr lang="zh-CN" altLang="zh-CN" sz="2667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D24DBAA8-0FC3-416B-8195-0A868C6248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037" y="1154125"/>
                <a:ext cx="9616225" cy="1337354"/>
              </a:xfrm>
              <a:prstGeom prst="rect">
                <a:avLst/>
              </a:prstGeom>
              <a:blipFill>
                <a:blip r:embed="rId3"/>
                <a:stretch>
                  <a:fillRect l="-1204" b="-109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F2D011A5-8DDC-4F82-AD77-6C2223497B96}"/>
                  </a:ext>
                </a:extLst>
              </p:cNvPr>
              <p:cNvSpPr/>
              <p:nvPr/>
            </p:nvSpPr>
            <p:spPr>
              <a:xfrm>
                <a:off x="1185037" y="2719742"/>
                <a:ext cx="6096000" cy="374827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【详解】解：原式可化为：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18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18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18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1+</m:t>
                        </m:r>
                        <m:r>
                          <a:rPr lang="en-US" altLang="zh-CN" sz="18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  <m:r>
                          <a:rPr lang="en-US" altLang="zh-CN" sz="18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18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𝑛</m:t>
                        </m:r>
                      </m:sup>
                    </m:sSup>
                    <m:r>
                      <a:rPr lang="en-US" altLang="zh-CN" sz="18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zh-CN" sz="18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18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18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14</m:t>
                        </m:r>
                      </m:sup>
                    </m:sSup>
                  </m:oMath>
                </a14:m>
                <a:r>
                  <a:rPr lang="en-US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endParaRPr lang="zh-CN" altLang="zh-CN" sz="1467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所以可得：</a:t>
                </a:r>
                <a14:m>
                  <m:oMath xmlns:m="http://schemas.openxmlformats.org/officeDocument/2006/math">
                    <m:r>
                      <a:rPr lang="en-US" altLang="zh-CN" sz="18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1+</m:t>
                    </m:r>
                    <m:r>
                      <a:rPr lang="en-US" altLang="zh-CN" sz="18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𝑚</m:t>
                    </m:r>
                    <m:r>
                      <a:rPr lang="en-US" altLang="zh-CN" sz="18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18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𝑛</m:t>
                    </m:r>
                    <m:r>
                      <a:rPr lang="en-US" altLang="zh-CN" sz="18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=14</m:t>
                    </m:r>
                  </m:oMath>
                </a14:m>
                <a:r>
                  <a:rPr lang="en-US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endParaRPr lang="zh-CN" altLang="zh-CN" sz="1467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因为</a:t>
                </a:r>
                <a:r>
                  <a:rPr lang="en-US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m</a:t>
                </a: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n</a:t>
                </a: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为正整数且</a:t>
                </a:r>
                <a:r>
                  <a:rPr lang="en-US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m</a:t>
                </a: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比</a:t>
                </a:r>
                <a:r>
                  <a:rPr lang="en-US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n</a:t>
                </a: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大</a:t>
                </a:r>
                <a:r>
                  <a:rPr lang="en-US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，可得：</a:t>
                </a:r>
                <a14:m>
                  <m:oMath xmlns:m="http://schemas.openxmlformats.org/officeDocument/2006/math">
                    <m:r>
                      <a:rPr lang="en-US" altLang="zh-CN" sz="18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𝑚</m:t>
                    </m:r>
                    <m:r>
                      <a:rPr lang="en-US" altLang="zh-CN" sz="18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>
                      <a:rPr lang="en-US" altLang="zh-CN" sz="18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𝑛</m:t>
                    </m:r>
                    <m:r>
                      <a:rPr lang="en-US" altLang="zh-CN" sz="18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+3</m:t>
                    </m:r>
                  </m:oMath>
                </a14:m>
                <a:r>
                  <a:rPr lang="en-US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endParaRPr lang="zh-CN" altLang="zh-CN" sz="1467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所以可得：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zh-CN" altLang="zh-CN" sz="18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zh-CN" altLang="zh-CN" sz="1867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CN" sz="1867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1+</m:t>
                              </m:r>
                              <m:r>
                                <a:rPr lang="en-US" altLang="zh-CN" sz="1867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𝑚</m:t>
                              </m:r>
                              <m:r>
                                <a:rPr lang="en-US" altLang="zh-CN" sz="1867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+</m:t>
                              </m:r>
                              <m:r>
                                <a:rPr lang="en-US" altLang="zh-CN" sz="1867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𝑛</m:t>
                              </m:r>
                              <m:r>
                                <a:rPr lang="en-US" altLang="zh-CN" sz="1867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=14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sz="1867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𝑚</m:t>
                              </m:r>
                              <m:r>
                                <a:rPr lang="en-US" altLang="zh-CN" sz="1867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=</m:t>
                              </m:r>
                              <m:r>
                                <a:rPr lang="en-US" altLang="zh-CN" sz="1867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𝑛</m:t>
                              </m:r>
                              <m:r>
                                <a:rPr lang="en-US" altLang="zh-CN" sz="1867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+3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endParaRPr lang="zh-CN" altLang="zh-CN" sz="1467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解得：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zh-CN" altLang="zh-CN" sz="18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zh-CN" altLang="zh-CN" sz="1867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CN" sz="1867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𝑚</m:t>
                              </m:r>
                              <m:r>
                                <a:rPr lang="en-US" altLang="zh-CN" sz="1867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=8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sz="1867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𝑛</m:t>
                              </m:r>
                              <m:r>
                                <a:rPr lang="en-US" altLang="zh-CN" sz="1867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=5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endParaRPr lang="zh-CN" altLang="zh-CN" sz="1467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所以</a:t>
                </a:r>
                <a:r>
                  <a:rPr lang="en-US" altLang="zh-CN" sz="1867" kern="100" dirty="0" err="1">
                    <a:solidFill>
                      <a:schemeClr val="tx1"/>
                    </a:solidFill>
                    <a:cs typeface="+mn-ea"/>
                    <a:sym typeface="+mn-lt"/>
                  </a:rPr>
                  <a:t>mn</a:t>
                </a:r>
                <a:r>
                  <a:rPr lang="en-US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=40</a:t>
                </a:r>
                <a:endParaRPr lang="zh-CN" altLang="zh-CN" sz="1467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F2D011A5-8DDC-4F82-AD77-6C2223497B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037" y="2719742"/>
                <a:ext cx="6096000" cy="3748270"/>
              </a:xfrm>
              <a:prstGeom prst="rect">
                <a:avLst/>
              </a:prstGeom>
              <a:blipFill>
                <a:blip r:embed="rId4"/>
                <a:stretch>
                  <a:fillRect l="-900" b="-178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>
            <a:extLst>
              <a:ext uri="{FF2B5EF4-FFF2-40B4-BE49-F238E27FC236}">
                <a16:creationId xmlns:a16="http://schemas.microsoft.com/office/drawing/2014/main" id="{014DFD7B-1C24-4C01-B40A-7CC4755CA307}"/>
              </a:ext>
            </a:extLst>
          </p:cNvPr>
          <p:cNvSpPr/>
          <p:nvPr/>
        </p:nvSpPr>
        <p:spPr>
          <a:xfrm>
            <a:off x="2251377" y="1988713"/>
            <a:ext cx="566181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40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E1977D5-9374-448B-B9BF-BCD704D3B8D8}"/>
              </a:ext>
            </a:extLst>
          </p:cNvPr>
          <p:cNvSpPr txBox="1"/>
          <p:nvPr/>
        </p:nvSpPr>
        <p:spPr>
          <a:xfrm>
            <a:off x="1380858" y="249195"/>
            <a:ext cx="4120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随堂测试</a:t>
            </a:r>
          </a:p>
        </p:txBody>
      </p:sp>
    </p:spTree>
    <p:extLst>
      <p:ext uri="{BB962C8B-B14F-4D97-AF65-F5344CB8AC3E}">
        <p14:creationId xmlns:p14="http://schemas.microsoft.com/office/powerpoint/2010/main" val="153132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CEE6A9-B75A-4B57-9369-3A9301FA1724}"/>
              </a:ext>
            </a:extLst>
          </p:cNvPr>
          <p:cNvSpPr/>
          <p:nvPr/>
        </p:nvSpPr>
        <p:spPr>
          <a:xfrm>
            <a:off x="7205598" y="1931080"/>
            <a:ext cx="4977785" cy="4977883"/>
          </a:xfrm>
          <a:custGeom>
            <a:avLst/>
            <a:gdLst>
              <a:gd name="connsiteX0" fmla="*/ 4114719 w 4114719"/>
              <a:gd name="connsiteY0" fmla="*/ 0 h 4114800"/>
              <a:gd name="connsiteX1" fmla="*/ 4114719 w 4114719"/>
              <a:gd name="connsiteY1" fmla="*/ 4114800 h 4114800"/>
              <a:gd name="connsiteX2" fmla="*/ 0 w 4114719"/>
              <a:gd name="connsiteY2" fmla="*/ 4089002 h 4114800"/>
              <a:gd name="connsiteX3" fmla="*/ 4114719 w 4114719"/>
              <a:gd name="connsiteY3" fmla="*/ 0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719" h="4114800">
                <a:moveTo>
                  <a:pt x="4114719" y="0"/>
                </a:moveTo>
                <a:lnTo>
                  <a:pt x="4114719" y="4114800"/>
                </a:lnTo>
                <a:lnTo>
                  <a:pt x="0" y="4089002"/>
                </a:lnTo>
                <a:cubicBezTo>
                  <a:pt x="14185" y="1826573"/>
                  <a:pt x="1852246" y="0"/>
                  <a:pt x="411471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9C3DB25-4860-47B2-9FC9-EB5C662C565B}"/>
              </a:ext>
            </a:extLst>
          </p:cNvPr>
          <p:cNvSpPr/>
          <p:nvPr/>
        </p:nvSpPr>
        <p:spPr>
          <a:xfrm>
            <a:off x="6763785" y="1444056"/>
            <a:ext cx="4248915" cy="4726458"/>
          </a:xfrm>
          <a:custGeom>
            <a:avLst/>
            <a:gdLst>
              <a:gd name="connsiteX0" fmla="*/ 3165778 w 4807528"/>
              <a:gd name="connsiteY0" fmla="*/ 4689761 h 5347855"/>
              <a:gd name="connsiteX1" fmla="*/ 3449797 w 4807528"/>
              <a:gd name="connsiteY1" fmla="*/ 4973780 h 5347855"/>
              <a:gd name="connsiteX2" fmla="*/ 3165778 w 4807528"/>
              <a:gd name="connsiteY2" fmla="*/ 5257799 h 5347855"/>
              <a:gd name="connsiteX3" fmla="*/ 2881759 w 4807528"/>
              <a:gd name="connsiteY3" fmla="*/ 4973780 h 5347855"/>
              <a:gd name="connsiteX4" fmla="*/ 3165778 w 4807528"/>
              <a:gd name="connsiteY4" fmla="*/ 4689761 h 5347855"/>
              <a:gd name="connsiteX5" fmla="*/ 4080181 w 4807528"/>
              <a:gd name="connsiteY5" fmla="*/ 4218708 h 5347855"/>
              <a:gd name="connsiteX6" fmla="*/ 4211801 w 4807528"/>
              <a:gd name="connsiteY6" fmla="*/ 4350328 h 5347855"/>
              <a:gd name="connsiteX7" fmla="*/ 4080181 w 4807528"/>
              <a:gd name="connsiteY7" fmla="*/ 4481948 h 5347855"/>
              <a:gd name="connsiteX8" fmla="*/ 3948561 w 4807528"/>
              <a:gd name="connsiteY8" fmla="*/ 4350328 h 5347855"/>
              <a:gd name="connsiteX9" fmla="*/ 4080181 w 4807528"/>
              <a:gd name="connsiteY9" fmla="*/ 4218708 h 5347855"/>
              <a:gd name="connsiteX10" fmla="*/ 4669000 w 4807528"/>
              <a:gd name="connsiteY10" fmla="*/ 498764 h 5347855"/>
              <a:gd name="connsiteX11" fmla="*/ 4800620 w 4807528"/>
              <a:gd name="connsiteY11" fmla="*/ 630385 h 5347855"/>
              <a:gd name="connsiteX12" fmla="*/ 4669000 w 4807528"/>
              <a:gd name="connsiteY12" fmla="*/ 762005 h 5347855"/>
              <a:gd name="connsiteX13" fmla="*/ 4537380 w 4807528"/>
              <a:gd name="connsiteY13" fmla="*/ 630385 h 5347855"/>
              <a:gd name="connsiteX14" fmla="*/ 4669000 w 4807528"/>
              <a:gd name="connsiteY14" fmla="*/ 498764 h 5347855"/>
              <a:gd name="connsiteX15" fmla="*/ 2618510 w 4807528"/>
              <a:gd name="connsiteY15" fmla="*/ 1 h 5347855"/>
              <a:gd name="connsiteX16" fmla="*/ 4807528 w 4807528"/>
              <a:gd name="connsiteY16" fmla="*/ 2189018 h 5347855"/>
              <a:gd name="connsiteX17" fmla="*/ 2618510 w 4807528"/>
              <a:gd name="connsiteY17" fmla="*/ 4378036 h 5347855"/>
              <a:gd name="connsiteX18" fmla="*/ 2394696 w 4807528"/>
              <a:gd name="connsiteY18" fmla="*/ 4366735 h 5347855"/>
              <a:gd name="connsiteX19" fmla="*/ 2250841 w 4807528"/>
              <a:gd name="connsiteY19" fmla="*/ 4344780 h 5347855"/>
              <a:gd name="connsiteX20" fmla="*/ 2235352 w 4807528"/>
              <a:gd name="connsiteY20" fmla="*/ 4446272 h 5347855"/>
              <a:gd name="connsiteX21" fmla="*/ 1129146 w 4807528"/>
              <a:gd name="connsiteY21" fmla="*/ 5347855 h 5347855"/>
              <a:gd name="connsiteX22" fmla="*/ 0 w 4807528"/>
              <a:gd name="connsiteY22" fmla="*/ 4218709 h 5347855"/>
              <a:gd name="connsiteX23" fmla="*/ 590928 w 4807528"/>
              <a:gd name="connsiteY23" fmla="*/ 3225845 h 5347855"/>
              <a:gd name="connsiteX24" fmla="*/ 671763 w 4807528"/>
              <a:gd name="connsiteY24" fmla="*/ 3186905 h 5347855"/>
              <a:gd name="connsiteX25" fmla="*/ 601516 w 4807528"/>
              <a:gd name="connsiteY25" fmla="*/ 3041083 h 5347855"/>
              <a:gd name="connsiteX26" fmla="*/ 429492 w 4807528"/>
              <a:gd name="connsiteY26" fmla="*/ 2189018 h 5347855"/>
              <a:gd name="connsiteX27" fmla="*/ 2618510 w 4807528"/>
              <a:gd name="connsiteY27" fmla="*/ 1 h 5347855"/>
              <a:gd name="connsiteX28" fmla="*/ 955981 w 4807528"/>
              <a:gd name="connsiteY28" fmla="*/ 0 h 5347855"/>
              <a:gd name="connsiteX29" fmla="*/ 1087601 w 4807528"/>
              <a:gd name="connsiteY29" fmla="*/ 131620 h 5347855"/>
              <a:gd name="connsiteX30" fmla="*/ 955981 w 4807528"/>
              <a:gd name="connsiteY30" fmla="*/ 263240 h 5347855"/>
              <a:gd name="connsiteX31" fmla="*/ 824361 w 4807528"/>
              <a:gd name="connsiteY31" fmla="*/ 131620 h 5347855"/>
              <a:gd name="connsiteX32" fmla="*/ 955981 w 4807528"/>
              <a:gd name="connsiteY32" fmla="*/ 0 h 534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807528" h="5347855">
                <a:moveTo>
                  <a:pt x="3165778" y="4689761"/>
                </a:moveTo>
                <a:cubicBezTo>
                  <a:pt x="3322637" y="4689761"/>
                  <a:pt x="3449797" y="4816921"/>
                  <a:pt x="3449797" y="4973780"/>
                </a:cubicBezTo>
                <a:cubicBezTo>
                  <a:pt x="3449797" y="5130639"/>
                  <a:pt x="3322637" y="5257799"/>
                  <a:pt x="3165778" y="5257799"/>
                </a:cubicBezTo>
                <a:cubicBezTo>
                  <a:pt x="3008919" y="5257799"/>
                  <a:pt x="2881759" y="5130639"/>
                  <a:pt x="2881759" y="4973780"/>
                </a:cubicBezTo>
                <a:cubicBezTo>
                  <a:pt x="2881759" y="4816921"/>
                  <a:pt x="3008919" y="4689761"/>
                  <a:pt x="3165778" y="4689761"/>
                </a:cubicBezTo>
                <a:close/>
                <a:moveTo>
                  <a:pt x="4080181" y="4218708"/>
                </a:moveTo>
                <a:cubicBezTo>
                  <a:pt x="4152873" y="4218708"/>
                  <a:pt x="4211801" y="4277636"/>
                  <a:pt x="4211801" y="4350328"/>
                </a:cubicBezTo>
                <a:cubicBezTo>
                  <a:pt x="4211801" y="4423020"/>
                  <a:pt x="4152873" y="4481948"/>
                  <a:pt x="4080181" y="4481948"/>
                </a:cubicBezTo>
                <a:cubicBezTo>
                  <a:pt x="4007489" y="4481948"/>
                  <a:pt x="3948561" y="4423020"/>
                  <a:pt x="3948561" y="4350328"/>
                </a:cubicBezTo>
                <a:cubicBezTo>
                  <a:pt x="3948561" y="4277636"/>
                  <a:pt x="4007489" y="4218708"/>
                  <a:pt x="4080181" y="4218708"/>
                </a:cubicBezTo>
                <a:close/>
                <a:moveTo>
                  <a:pt x="4669000" y="498764"/>
                </a:moveTo>
                <a:cubicBezTo>
                  <a:pt x="4741692" y="498764"/>
                  <a:pt x="4800620" y="557693"/>
                  <a:pt x="4800620" y="630385"/>
                </a:cubicBezTo>
                <a:cubicBezTo>
                  <a:pt x="4800620" y="703076"/>
                  <a:pt x="4741692" y="762005"/>
                  <a:pt x="4669000" y="762005"/>
                </a:cubicBezTo>
                <a:cubicBezTo>
                  <a:pt x="4596308" y="762005"/>
                  <a:pt x="4537380" y="703076"/>
                  <a:pt x="4537380" y="630385"/>
                </a:cubicBezTo>
                <a:cubicBezTo>
                  <a:pt x="4537380" y="557693"/>
                  <a:pt x="4596308" y="498764"/>
                  <a:pt x="4669000" y="498764"/>
                </a:cubicBezTo>
                <a:close/>
                <a:moveTo>
                  <a:pt x="2618510" y="1"/>
                </a:moveTo>
                <a:cubicBezTo>
                  <a:pt x="3827471" y="1"/>
                  <a:pt x="4807528" y="980057"/>
                  <a:pt x="4807528" y="2189018"/>
                </a:cubicBezTo>
                <a:cubicBezTo>
                  <a:pt x="4807528" y="3397979"/>
                  <a:pt x="3827471" y="4378036"/>
                  <a:pt x="2618510" y="4378036"/>
                </a:cubicBezTo>
                <a:cubicBezTo>
                  <a:pt x="2542950" y="4378036"/>
                  <a:pt x="2468284" y="4374208"/>
                  <a:pt x="2394696" y="4366735"/>
                </a:cubicBezTo>
                <a:lnTo>
                  <a:pt x="2250841" y="4344780"/>
                </a:lnTo>
                <a:lnTo>
                  <a:pt x="2235352" y="4446272"/>
                </a:lnTo>
                <a:cubicBezTo>
                  <a:pt x="2130063" y="4960804"/>
                  <a:pt x="1674805" y="5347855"/>
                  <a:pt x="1129146" y="5347855"/>
                </a:cubicBezTo>
                <a:cubicBezTo>
                  <a:pt x="505536" y="5347855"/>
                  <a:pt x="0" y="4842319"/>
                  <a:pt x="0" y="4218709"/>
                </a:cubicBezTo>
                <a:cubicBezTo>
                  <a:pt x="0" y="3789977"/>
                  <a:pt x="238945" y="3417054"/>
                  <a:pt x="590928" y="3225845"/>
                </a:cubicBezTo>
                <a:lnTo>
                  <a:pt x="671763" y="3186905"/>
                </a:lnTo>
                <a:lnTo>
                  <a:pt x="601516" y="3041083"/>
                </a:lnTo>
                <a:cubicBezTo>
                  <a:pt x="490746" y="2779192"/>
                  <a:pt x="429492" y="2491258"/>
                  <a:pt x="429492" y="2189018"/>
                </a:cubicBezTo>
                <a:cubicBezTo>
                  <a:pt x="429492" y="980057"/>
                  <a:pt x="1409549" y="1"/>
                  <a:pt x="2618510" y="1"/>
                </a:cubicBezTo>
                <a:close/>
                <a:moveTo>
                  <a:pt x="955981" y="0"/>
                </a:moveTo>
                <a:cubicBezTo>
                  <a:pt x="1028673" y="0"/>
                  <a:pt x="1087601" y="58928"/>
                  <a:pt x="1087601" y="131620"/>
                </a:cubicBezTo>
                <a:cubicBezTo>
                  <a:pt x="1087601" y="204312"/>
                  <a:pt x="1028673" y="263240"/>
                  <a:pt x="955981" y="263240"/>
                </a:cubicBezTo>
                <a:cubicBezTo>
                  <a:pt x="883289" y="263240"/>
                  <a:pt x="824361" y="204312"/>
                  <a:pt x="824361" y="131620"/>
                </a:cubicBezTo>
                <a:cubicBezTo>
                  <a:pt x="824361" y="58928"/>
                  <a:pt x="883289" y="0"/>
                  <a:pt x="9559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381C738-5348-480B-8F45-35C376B2BE61}"/>
              </a:ext>
            </a:extLst>
          </p:cNvPr>
          <p:cNvSpPr/>
          <p:nvPr/>
        </p:nvSpPr>
        <p:spPr>
          <a:xfrm>
            <a:off x="11365605" y="328706"/>
            <a:ext cx="522514" cy="52251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92200" sx="102000" sy="102000" algn="ctr" rotWithShape="0">
              <a:schemeClr val="lt1">
                <a:alpha val="5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ADE347E5-97F1-4F84-A3E3-814B7E4709EE}"/>
              </a:ext>
            </a:extLst>
          </p:cNvPr>
          <p:cNvSpPr/>
          <p:nvPr/>
        </p:nvSpPr>
        <p:spPr>
          <a:xfrm>
            <a:off x="-144146" y="6234167"/>
            <a:ext cx="1303219" cy="301206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800100" sx="102000" sy="102000" algn="ctr" rotWithShape="0">
              <a:schemeClr val="lt1">
                <a:alpha val="6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6" name="Group 10">
            <a:extLst>
              <a:ext uri="{FF2B5EF4-FFF2-40B4-BE49-F238E27FC236}">
                <a16:creationId xmlns:a16="http://schemas.microsoft.com/office/drawing/2014/main" id="{EC22FC0B-062F-4F42-84A8-FA851563BC17}"/>
              </a:ext>
            </a:extLst>
          </p:cNvPr>
          <p:cNvGrpSpPr/>
          <p:nvPr/>
        </p:nvGrpSpPr>
        <p:grpSpPr>
          <a:xfrm>
            <a:off x="3456660" y="2880648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7" name="Freeform 134">
              <a:extLst>
                <a:ext uri="{FF2B5EF4-FFF2-40B4-BE49-F238E27FC236}">
                  <a16:creationId xmlns:a16="http://schemas.microsoft.com/office/drawing/2014/main" id="{484C3079-ADB4-40F9-81C6-3682227109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Freeform 135">
              <a:extLst>
                <a:ext uri="{FF2B5EF4-FFF2-40B4-BE49-F238E27FC236}">
                  <a16:creationId xmlns:a16="http://schemas.microsoft.com/office/drawing/2014/main" id="{1FA8379F-3F42-4DED-B3D8-E5F7D0F5AC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1" name="TextBox 9">
            <a:extLst>
              <a:ext uri="{FF2B5EF4-FFF2-40B4-BE49-F238E27FC236}">
                <a16:creationId xmlns:a16="http://schemas.microsoft.com/office/drawing/2014/main" id="{99D1A28F-9E95-45E5-9460-AAAAC8EA3B61}"/>
              </a:ext>
            </a:extLst>
          </p:cNvPr>
          <p:cNvSpPr txBox="1"/>
          <p:nvPr/>
        </p:nvSpPr>
        <p:spPr>
          <a:xfrm>
            <a:off x="880166" y="1306555"/>
            <a:ext cx="78124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80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INTEGRALFORM</a:t>
            </a:r>
            <a:endParaRPr kumimoji="0" lang="en-US" sz="80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Rectangle: Rounded Corners 40">
            <a:extLst>
              <a:ext uri="{FF2B5EF4-FFF2-40B4-BE49-F238E27FC236}">
                <a16:creationId xmlns:a16="http://schemas.microsoft.com/office/drawing/2014/main" id="{9F2F0334-DE2E-41FD-A78D-14764406027D}"/>
              </a:ext>
            </a:extLst>
          </p:cNvPr>
          <p:cNvSpPr>
            <a:spLocks/>
          </p:cNvSpPr>
          <p:nvPr/>
        </p:nvSpPr>
        <p:spPr bwMode="auto">
          <a:xfrm rot="16200000">
            <a:off x="1171870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rgbClr val="00BBFE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Rectangle: Rounded Corners 43">
            <a:extLst>
              <a:ext uri="{FF2B5EF4-FFF2-40B4-BE49-F238E27FC236}">
                <a16:creationId xmlns:a16="http://schemas.microsoft.com/office/drawing/2014/main" id="{7F9695EF-853C-49E3-A9D1-AF3F2A4F89EC}"/>
              </a:ext>
            </a:extLst>
          </p:cNvPr>
          <p:cNvSpPr>
            <a:spLocks/>
          </p:cNvSpPr>
          <p:nvPr/>
        </p:nvSpPr>
        <p:spPr bwMode="auto">
          <a:xfrm rot="16200000">
            <a:off x="2862735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2FE64F99-608C-4478-BC55-F024FDCD15A9}"/>
              </a:ext>
            </a:extLst>
          </p:cNvPr>
          <p:cNvSpPr/>
          <p:nvPr/>
        </p:nvSpPr>
        <p:spPr bwMode="auto">
          <a:xfrm>
            <a:off x="592843" y="2592516"/>
            <a:ext cx="6286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800" b="1" kern="100" dirty="0">
                <a:cs typeface="+mn-ea"/>
                <a:sym typeface="+mn-lt"/>
              </a:rPr>
              <a:t>感谢各位的仔细聆听</a:t>
            </a: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BAF13F9A-5FDE-4003-80C9-2CE7D57A40E2}"/>
              </a:ext>
            </a:extLst>
          </p:cNvPr>
          <p:cNvSpPr/>
          <p:nvPr/>
        </p:nvSpPr>
        <p:spPr>
          <a:xfrm>
            <a:off x="621493" y="3525271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E0D4D3F6-D4A8-4B8A-8BE9-762B7215A730}"/>
              </a:ext>
            </a:extLst>
          </p:cNvPr>
          <p:cNvCxnSpPr>
            <a:cxnSpLocks/>
          </p:cNvCxnSpPr>
          <p:nvPr/>
        </p:nvCxnSpPr>
        <p:spPr>
          <a:xfrm>
            <a:off x="621493" y="3431794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7" name="矩形 36">
            <a:extLst>
              <a:ext uri="{FF2B5EF4-FFF2-40B4-BE49-F238E27FC236}">
                <a16:creationId xmlns:a16="http://schemas.microsoft.com/office/drawing/2014/main" id="{87EE341D-1303-47EE-94FD-BB1E8E401988}"/>
              </a:ext>
            </a:extLst>
          </p:cNvPr>
          <p:cNvSpPr/>
          <p:nvPr/>
        </p:nvSpPr>
        <p:spPr bwMode="auto">
          <a:xfrm>
            <a:off x="621493" y="2037672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C6BE4531-FA4B-433A-A3C0-B368E266A002}"/>
              </a:ext>
            </a:extLst>
          </p:cNvPr>
          <p:cNvSpPr txBox="1"/>
          <p:nvPr/>
        </p:nvSpPr>
        <p:spPr>
          <a:xfrm>
            <a:off x="621493" y="4102632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BB3344ED-7838-43D2-A30D-D05F614BB815}"/>
              </a:ext>
            </a:extLst>
          </p:cNvPr>
          <p:cNvSpPr/>
          <p:nvPr/>
        </p:nvSpPr>
        <p:spPr>
          <a:xfrm>
            <a:off x="621493" y="3561818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F2FA80F0-CCFD-4C49-85DE-5E136301FF27}"/>
              </a:ext>
            </a:extLst>
          </p:cNvPr>
          <p:cNvSpPr txBox="1"/>
          <p:nvPr/>
        </p:nvSpPr>
        <p:spPr>
          <a:xfrm>
            <a:off x="638227" y="5047489"/>
            <a:ext cx="14068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FB844A8F-482C-428E-A93C-4EDA30D31290}"/>
              </a:ext>
            </a:extLst>
          </p:cNvPr>
          <p:cNvSpPr txBox="1"/>
          <p:nvPr/>
        </p:nvSpPr>
        <p:spPr>
          <a:xfrm>
            <a:off x="2329093" y="5047489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8AF7A367-BC30-4CAF-A06C-23CFA6E9EE2B}"/>
              </a:ext>
            </a:extLst>
          </p:cNvPr>
          <p:cNvSpPr/>
          <p:nvPr/>
        </p:nvSpPr>
        <p:spPr>
          <a:xfrm>
            <a:off x="684122" y="346018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chemeClr val="lt1">
                <a:alpha val="25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8" name="图片占位符 7">
            <a:extLst>
              <a:ext uri="{FF2B5EF4-FFF2-40B4-BE49-F238E27FC236}">
                <a16:creationId xmlns:a16="http://schemas.microsoft.com/office/drawing/2014/main" id="{C9CDD708-F8C1-414E-A02B-24383FBD9E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7" r="20547"/>
          <a:stretch>
            <a:fillRect/>
          </a:stretch>
        </p:blipFill>
        <p:spPr>
          <a:xfrm>
            <a:off x="7003322" y="1946383"/>
            <a:ext cx="3553703" cy="3953111"/>
          </a:xfrm>
        </p:spPr>
      </p:pic>
    </p:spTree>
    <p:extLst>
      <p:ext uri="{BB962C8B-B14F-4D97-AF65-F5344CB8AC3E}">
        <p14:creationId xmlns:p14="http://schemas.microsoft.com/office/powerpoint/2010/main" val="19389195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6EBC4BED-FDDB-4CF7-A4CD-C4A9A24E0A5F}"/>
              </a:ext>
            </a:extLst>
          </p:cNvPr>
          <p:cNvSpPr txBox="1"/>
          <p:nvPr/>
        </p:nvSpPr>
        <p:spPr>
          <a:xfrm>
            <a:off x="1380858" y="249195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BFE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79578D4C-F38D-4294-B391-EEDB285FD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674" y="1646472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BFE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1D75F6D7-082A-4C54-BDD1-BDE882F93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674" y="2538836"/>
            <a:ext cx="10348517" cy="1012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、探索并了解单项式乘以多项式的法则。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、灵活运用单项式乘以多项式的法则进行运算。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1DCC100A-C117-432F-BB39-12A1ECC9E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674" y="3969425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BFE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0161F0B0-43DE-432D-B84C-4B6EA2946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674" y="4861788"/>
            <a:ext cx="10348517" cy="1121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单项式乘以多项式的法则运用。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单项式乘以多项式法则的推导。</a:t>
            </a:r>
          </a:p>
        </p:txBody>
      </p:sp>
    </p:spTree>
    <p:extLst>
      <p:ext uri="{BB962C8B-B14F-4D97-AF65-F5344CB8AC3E}">
        <p14:creationId xmlns:p14="http://schemas.microsoft.com/office/powerpoint/2010/main" val="129718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45EB283B-29EE-47B5-9961-A7D55FD3D30E}"/>
              </a:ext>
            </a:extLst>
          </p:cNvPr>
          <p:cNvSpPr txBox="1"/>
          <p:nvPr/>
        </p:nvSpPr>
        <p:spPr>
          <a:xfrm>
            <a:off x="1161142" y="1625600"/>
            <a:ext cx="23251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单项式概念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34BFAC8-8917-4333-BC62-4F473FC04FBC}"/>
              </a:ext>
            </a:extLst>
          </p:cNvPr>
          <p:cNvSpPr txBox="1"/>
          <p:nvPr/>
        </p:nvSpPr>
        <p:spPr>
          <a:xfrm>
            <a:off x="1161140" y="2159080"/>
            <a:ext cx="23251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单项式系数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AA271FB-BF71-4D2C-9801-BE39CA9B4DDC}"/>
              </a:ext>
            </a:extLst>
          </p:cNvPr>
          <p:cNvSpPr txBox="1"/>
          <p:nvPr/>
        </p:nvSpPr>
        <p:spPr>
          <a:xfrm>
            <a:off x="1161140" y="2685044"/>
            <a:ext cx="23251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单项式次数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6871DF0-41C2-4A8C-B186-3B71F0F8C039}"/>
              </a:ext>
            </a:extLst>
          </p:cNvPr>
          <p:cNvSpPr/>
          <p:nvPr/>
        </p:nvSpPr>
        <p:spPr>
          <a:xfrm>
            <a:off x="3048953" y="1665288"/>
            <a:ext cx="7556877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667" b="1" dirty="0">
                <a:solidFill>
                  <a:srgbClr val="00BBFE"/>
                </a:solidFill>
                <a:cs typeface="+mn-ea"/>
                <a:sym typeface="+mn-lt"/>
              </a:rPr>
              <a:t>由数字与字母、字母与字母的乘积组成的式子。</a:t>
            </a:r>
            <a:endParaRPr lang="zh-CN" altLang="en-US" sz="2667" dirty="0">
              <a:solidFill>
                <a:srgbClr val="00BBFE"/>
              </a:solidFill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56F7E49-A172-4DA5-82FA-88607EC11FAB}"/>
              </a:ext>
            </a:extLst>
          </p:cNvPr>
          <p:cNvSpPr/>
          <p:nvPr/>
        </p:nvSpPr>
        <p:spPr>
          <a:xfrm>
            <a:off x="3048953" y="2724732"/>
            <a:ext cx="5099473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667" b="1" dirty="0">
                <a:solidFill>
                  <a:srgbClr val="00BBFE"/>
                </a:solidFill>
                <a:cs typeface="+mn-ea"/>
                <a:sym typeface="+mn-lt"/>
              </a:rPr>
              <a:t>单项式中所有字母的指数的和。</a:t>
            </a:r>
            <a:endParaRPr lang="zh-CN" altLang="en-US" sz="2667" dirty="0">
              <a:solidFill>
                <a:srgbClr val="00BBFE"/>
              </a:solidFill>
              <a:cs typeface="+mn-ea"/>
              <a:sym typeface="+mn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4DA526A-FF72-4655-9BDE-48A165F7B2F4}"/>
              </a:ext>
            </a:extLst>
          </p:cNvPr>
          <p:cNvSpPr/>
          <p:nvPr/>
        </p:nvSpPr>
        <p:spPr>
          <a:xfrm>
            <a:off x="3048952" y="2192374"/>
            <a:ext cx="3695242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667" b="1" dirty="0">
                <a:solidFill>
                  <a:srgbClr val="00BBFE"/>
                </a:solidFill>
                <a:cs typeface="+mn-ea"/>
                <a:sym typeface="+mn-lt"/>
              </a:rPr>
              <a:t>单项式中的数字因数。</a:t>
            </a:r>
            <a:endParaRPr lang="zh-CN" altLang="en-US" sz="2667" dirty="0">
              <a:solidFill>
                <a:srgbClr val="00BBFE"/>
              </a:solidFill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1A3122D0-2250-42DC-A1C8-CD913DEF24D9}"/>
              </a:ext>
            </a:extLst>
          </p:cNvPr>
          <p:cNvSpPr txBox="1"/>
          <p:nvPr/>
        </p:nvSpPr>
        <p:spPr>
          <a:xfrm>
            <a:off x="1161142" y="3831712"/>
            <a:ext cx="23251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多项式概念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9B833692-2A7F-4848-8C15-E3CE671367BB}"/>
              </a:ext>
            </a:extLst>
          </p:cNvPr>
          <p:cNvSpPr txBox="1"/>
          <p:nvPr/>
        </p:nvSpPr>
        <p:spPr>
          <a:xfrm>
            <a:off x="1161140" y="4365192"/>
            <a:ext cx="23251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多项式的项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6F68F04A-6485-43EB-AD91-6C668EA43811}"/>
              </a:ext>
            </a:extLst>
          </p:cNvPr>
          <p:cNvSpPr txBox="1"/>
          <p:nvPr/>
        </p:nvSpPr>
        <p:spPr>
          <a:xfrm>
            <a:off x="1161139" y="4891156"/>
            <a:ext cx="2721432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多项式的常数项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D498315-A858-45B8-B4A3-5B959AC1535F}"/>
              </a:ext>
            </a:extLst>
          </p:cNvPr>
          <p:cNvSpPr/>
          <p:nvPr/>
        </p:nvSpPr>
        <p:spPr>
          <a:xfrm>
            <a:off x="3048953" y="3862086"/>
            <a:ext cx="5099473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667" b="1" dirty="0">
                <a:solidFill>
                  <a:srgbClr val="00BBFE"/>
                </a:solidFill>
                <a:cs typeface="+mn-ea"/>
                <a:sym typeface="+mn-lt"/>
              </a:rPr>
              <a:t>由几个单项式的和组成的式子。</a:t>
            </a:r>
            <a:endParaRPr lang="zh-CN" altLang="en-US" sz="2667" dirty="0">
              <a:solidFill>
                <a:srgbClr val="00BBFE"/>
              </a:solidFill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249159B-DEA3-4090-AB47-A5E2AF027743}"/>
              </a:ext>
            </a:extLst>
          </p:cNvPr>
          <p:cNvSpPr/>
          <p:nvPr/>
        </p:nvSpPr>
        <p:spPr>
          <a:xfrm>
            <a:off x="3656262" y="4903229"/>
            <a:ext cx="2642070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667" b="1" dirty="0">
                <a:solidFill>
                  <a:srgbClr val="00BBFE"/>
                </a:solidFill>
                <a:cs typeface="+mn-ea"/>
                <a:sym typeface="+mn-lt"/>
              </a:rPr>
              <a:t>不含字母的项。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B35EE68A-5652-45D3-8196-22342948E33A}"/>
              </a:ext>
            </a:extLst>
          </p:cNvPr>
          <p:cNvSpPr/>
          <p:nvPr/>
        </p:nvSpPr>
        <p:spPr>
          <a:xfrm>
            <a:off x="3033708" y="4395566"/>
            <a:ext cx="2291012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667" b="1" dirty="0">
                <a:solidFill>
                  <a:srgbClr val="00BBFE"/>
                </a:solidFill>
                <a:cs typeface="+mn-ea"/>
                <a:sym typeface="+mn-lt"/>
              </a:rPr>
              <a:t>每个单项式。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FB603FD8-F177-46E2-BC70-43FD7E98C309}"/>
              </a:ext>
            </a:extLst>
          </p:cNvPr>
          <p:cNvSpPr txBox="1"/>
          <p:nvPr/>
        </p:nvSpPr>
        <p:spPr>
          <a:xfrm>
            <a:off x="1161140" y="5432152"/>
            <a:ext cx="23251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多项式次数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1660996-BFD1-4958-AB1F-C139EEA063CE}"/>
              </a:ext>
            </a:extLst>
          </p:cNvPr>
          <p:cNvSpPr/>
          <p:nvPr/>
        </p:nvSpPr>
        <p:spPr>
          <a:xfrm>
            <a:off x="3033709" y="5462526"/>
            <a:ext cx="4748416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667" b="1" dirty="0">
                <a:solidFill>
                  <a:srgbClr val="00BBFE"/>
                </a:solidFill>
                <a:cs typeface="+mn-ea"/>
                <a:sym typeface="+mn-lt"/>
              </a:rPr>
              <a:t>多项式里次数最高项的次数。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9027828C-976D-445B-9F53-37A1955EF7E8}"/>
              </a:ext>
            </a:extLst>
          </p:cNvPr>
          <p:cNvSpPr txBox="1"/>
          <p:nvPr/>
        </p:nvSpPr>
        <p:spPr>
          <a:xfrm>
            <a:off x="1380858" y="249195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单项式知识点回顾</a:t>
            </a:r>
          </a:p>
        </p:txBody>
      </p:sp>
    </p:spTree>
    <p:extLst>
      <p:ext uri="{BB962C8B-B14F-4D97-AF65-F5344CB8AC3E}">
        <p14:creationId xmlns:p14="http://schemas.microsoft.com/office/powerpoint/2010/main" val="179775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>
            <a:extLst>
              <a:ext uri="{FF2B5EF4-FFF2-40B4-BE49-F238E27FC236}">
                <a16:creationId xmlns:a16="http://schemas.microsoft.com/office/drawing/2014/main" id="{A3C83C91-4D5F-438C-8590-D87BFAA9CE46}"/>
              </a:ext>
            </a:extLst>
          </p:cNvPr>
          <p:cNvSpPr txBox="1"/>
          <p:nvPr/>
        </p:nvSpPr>
        <p:spPr>
          <a:xfrm>
            <a:off x="852510" y="1152033"/>
            <a:ext cx="10332145" cy="96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    为了扩大绿地面积，要把街心花园的一块长为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10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米，宽为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米的长方形绿地，向两边分别加宽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米和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米，求扩大后的绿地面积？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7F7B145-8CB5-4CE1-959E-5D2A3B25223F}"/>
              </a:ext>
            </a:extLst>
          </p:cNvPr>
          <p:cNvSpPr/>
          <p:nvPr/>
        </p:nvSpPr>
        <p:spPr>
          <a:xfrm>
            <a:off x="1313029" y="3385864"/>
            <a:ext cx="990600" cy="15155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97A1E66-D39C-428B-9EA5-E9C19D2695C3}"/>
              </a:ext>
            </a:extLst>
          </p:cNvPr>
          <p:cNvSpPr/>
          <p:nvPr/>
        </p:nvSpPr>
        <p:spPr>
          <a:xfrm>
            <a:off x="627128" y="3938445"/>
            <a:ext cx="450764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1867" dirty="0">
                <a:solidFill>
                  <a:prstClr val="black"/>
                </a:solidFill>
                <a:cs typeface="+mn-ea"/>
                <a:sym typeface="+mn-lt"/>
              </a:rPr>
              <a:t>10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43025A2C-0261-452E-9951-9D704A9A8B18}"/>
              </a:ext>
            </a:extLst>
          </p:cNvPr>
          <p:cNvSpPr/>
          <p:nvPr/>
        </p:nvSpPr>
        <p:spPr>
          <a:xfrm>
            <a:off x="1624304" y="4971379"/>
            <a:ext cx="317716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1867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E94D70D6-B3B5-441B-A08E-CB4200E7C08F}"/>
              </a:ext>
            </a:extLst>
          </p:cNvPr>
          <p:cNvSpPr/>
          <p:nvPr/>
        </p:nvSpPr>
        <p:spPr>
          <a:xfrm>
            <a:off x="2303629" y="3385864"/>
            <a:ext cx="1396304" cy="151553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D4722E91-9C03-4EA0-9211-AD268CE54847}"/>
              </a:ext>
            </a:extLst>
          </p:cNvPr>
          <p:cNvSpPr/>
          <p:nvPr/>
        </p:nvSpPr>
        <p:spPr>
          <a:xfrm>
            <a:off x="3699933" y="3385864"/>
            <a:ext cx="711200" cy="151553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5145CF33-E59F-4A28-8C6D-3AC8FC57DA91}"/>
              </a:ext>
            </a:extLst>
          </p:cNvPr>
          <p:cNvSpPr/>
          <p:nvPr/>
        </p:nvSpPr>
        <p:spPr>
          <a:xfrm>
            <a:off x="3871508" y="4969393"/>
            <a:ext cx="317716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1867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0DF1E97A-232A-44B8-B447-6143046E602B}"/>
              </a:ext>
            </a:extLst>
          </p:cNvPr>
          <p:cNvSpPr/>
          <p:nvPr/>
        </p:nvSpPr>
        <p:spPr>
          <a:xfrm>
            <a:off x="2817756" y="4969393"/>
            <a:ext cx="317716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1867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027421F-3CFD-4753-96BF-F10ED9E51521}"/>
              </a:ext>
            </a:extLst>
          </p:cNvPr>
          <p:cNvSpPr txBox="1"/>
          <p:nvPr/>
        </p:nvSpPr>
        <p:spPr>
          <a:xfrm>
            <a:off x="4925260" y="2382614"/>
            <a:ext cx="6400800" cy="1509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方法一：加宽之后的原宽变为（</a:t>
            </a:r>
            <a:r>
              <a:rPr lang="en-US" altLang="zh-CN" sz="2000" b="1" dirty="0">
                <a:cs typeface="+mn-ea"/>
                <a:sym typeface="+mn-lt"/>
              </a:rPr>
              <a:t>5+8+3</a:t>
            </a:r>
            <a:r>
              <a:rPr lang="zh-CN" altLang="en-US" sz="2000" b="1" dirty="0">
                <a:cs typeface="+mn-ea"/>
                <a:sym typeface="+mn-lt"/>
              </a:rPr>
              <a:t>）</a:t>
            </a:r>
            <a:r>
              <a:rPr lang="en-US" altLang="zh-CN" sz="2000" b="1" dirty="0">
                <a:cs typeface="+mn-ea"/>
                <a:sym typeface="+mn-lt"/>
              </a:rPr>
              <a:t>=16</a:t>
            </a:r>
            <a:r>
              <a:rPr lang="zh-CN" altLang="en-US" sz="2000" b="1" dirty="0">
                <a:cs typeface="+mn-ea"/>
                <a:sym typeface="+mn-lt"/>
              </a:rPr>
              <a:t>米</a:t>
            </a:r>
            <a:endParaRPr lang="en-US" altLang="zh-CN" sz="2000" b="1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即现有绿地变成一个长为</a:t>
            </a:r>
            <a:r>
              <a:rPr lang="en-US" altLang="zh-CN" sz="2000" b="1" dirty="0">
                <a:cs typeface="+mn-ea"/>
                <a:sym typeface="+mn-lt"/>
              </a:rPr>
              <a:t>16</a:t>
            </a:r>
            <a:r>
              <a:rPr lang="zh-CN" altLang="en-US" sz="2000" b="1" dirty="0">
                <a:cs typeface="+mn-ea"/>
                <a:sym typeface="+mn-lt"/>
              </a:rPr>
              <a:t>米，宽为</a:t>
            </a:r>
            <a:r>
              <a:rPr lang="en-US" altLang="zh-CN" sz="2000" b="1" dirty="0">
                <a:cs typeface="+mn-ea"/>
                <a:sym typeface="+mn-lt"/>
              </a:rPr>
              <a:t>10</a:t>
            </a:r>
            <a:r>
              <a:rPr lang="zh-CN" altLang="en-US" sz="2000" b="1" dirty="0">
                <a:cs typeface="+mn-ea"/>
                <a:sym typeface="+mn-lt"/>
              </a:rPr>
              <a:t>米的长方形</a:t>
            </a:r>
            <a:endParaRPr lang="en-US" altLang="zh-CN" sz="2000" b="1" dirty="0">
              <a:cs typeface="+mn-ea"/>
              <a:sym typeface="+mn-lt"/>
            </a:endParaRPr>
          </a:p>
          <a:p>
            <a:pPr algn="ctr" defTabSz="914377">
              <a:lnSpc>
                <a:spcPct val="150000"/>
              </a:lnSpc>
            </a:pPr>
            <a:r>
              <a:rPr lang="en-US" altLang="zh-CN" sz="2400" b="1" dirty="0">
                <a:cs typeface="+mn-ea"/>
                <a:sym typeface="+mn-lt"/>
              </a:rPr>
              <a:t>S=10×(5+8+3)=160</a:t>
            </a:r>
            <a:r>
              <a:rPr lang="zh-CN" altLang="en-US" sz="2400" b="1" dirty="0">
                <a:cs typeface="+mn-ea"/>
                <a:sym typeface="+mn-lt"/>
              </a:rPr>
              <a:t>㎡     ①</a:t>
            </a:r>
          </a:p>
        </p:txBody>
      </p:sp>
      <p:sp>
        <p:nvSpPr>
          <p:cNvPr id="10" name="右大括号 9">
            <a:extLst>
              <a:ext uri="{FF2B5EF4-FFF2-40B4-BE49-F238E27FC236}">
                <a16:creationId xmlns:a16="http://schemas.microsoft.com/office/drawing/2014/main" id="{C5E43966-2137-4F3B-B593-5014978B0D37}"/>
              </a:ext>
            </a:extLst>
          </p:cNvPr>
          <p:cNvSpPr/>
          <p:nvPr/>
        </p:nvSpPr>
        <p:spPr>
          <a:xfrm rot="5400000">
            <a:off x="2737198" y="3939465"/>
            <a:ext cx="249767" cy="3098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7CC37424-CB9F-433E-A504-C4AEB7D989FE}"/>
              </a:ext>
            </a:extLst>
          </p:cNvPr>
          <p:cNvSpPr/>
          <p:nvPr/>
        </p:nvSpPr>
        <p:spPr>
          <a:xfrm>
            <a:off x="2577092" y="5733256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16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9FF6FE47-E2D4-440E-A70E-3DC2722BE271}"/>
              </a:ext>
            </a:extLst>
          </p:cNvPr>
          <p:cNvSpPr txBox="1"/>
          <p:nvPr/>
        </p:nvSpPr>
        <p:spPr>
          <a:xfrm>
            <a:off x="4925260" y="3854087"/>
            <a:ext cx="6400800" cy="2063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方法二：两次加宽之后现有绿地变为由三个长方形组成的区域</a:t>
            </a:r>
            <a:endParaRPr lang="en-US" altLang="zh-CN" sz="2000" b="1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400" b="1" dirty="0">
                <a:cs typeface="+mn-ea"/>
                <a:sym typeface="+mn-lt"/>
              </a:rPr>
              <a:t>            S=S</a:t>
            </a:r>
            <a:r>
              <a:rPr lang="en-US" altLang="zh-CN" sz="2400" b="1" baseline="-25000" dirty="0">
                <a:cs typeface="+mn-ea"/>
                <a:sym typeface="+mn-lt"/>
              </a:rPr>
              <a:t>1</a:t>
            </a:r>
            <a:r>
              <a:rPr lang="en-US" altLang="zh-CN" sz="2400" b="1" dirty="0">
                <a:cs typeface="+mn-ea"/>
                <a:sym typeface="+mn-lt"/>
              </a:rPr>
              <a:t>+S</a:t>
            </a:r>
            <a:r>
              <a:rPr lang="en-US" altLang="zh-CN" sz="2400" b="1" baseline="-25000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+S</a:t>
            </a:r>
            <a:r>
              <a:rPr lang="en-US" altLang="zh-CN" sz="2400" b="1" baseline="-25000" dirty="0">
                <a:cs typeface="+mn-ea"/>
                <a:sym typeface="+mn-lt"/>
              </a:rPr>
              <a:t>3</a:t>
            </a:r>
            <a:r>
              <a:rPr lang="en-US" altLang="zh-CN" sz="2400" b="1" dirty="0">
                <a:cs typeface="+mn-ea"/>
                <a:sym typeface="+mn-lt"/>
              </a:rPr>
              <a:t>=10×5+10×8+10×3</a:t>
            </a:r>
          </a:p>
          <a:p>
            <a:pPr defTabSz="914377">
              <a:lnSpc>
                <a:spcPct val="150000"/>
              </a:lnSpc>
            </a:pPr>
            <a:r>
              <a:rPr lang="en-US" altLang="zh-CN" sz="2400" b="1" dirty="0">
                <a:cs typeface="+mn-ea"/>
                <a:sym typeface="+mn-lt"/>
              </a:rPr>
              <a:t>                                =50+80+30=160</a:t>
            </a:r>
            <a:r>
              <a:rPr lang="zh-CN" altLang="en-US" sz="2400" b="1" dirty="0">
                <a:cs typeface="+mn-ea"/>
                <a:sym typeface="+mn-lt"/>
              </a:rPr>
              <a:t> ㎡      ②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55B1F8EF-09E1-4B31-A2F6-C2F061180E14}"/>
              </a:ext>
            </a:extLst>
          </p:cNvPr>
          <p:cNvSpPr txBox="1"/>
          <p:nvPr/>
        </p:nvSpPr>
        <p:spPr>
          <a:xfrm>
            <a:off x="1380858" y="249195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情景思考</a:t>
            </a:r>
          </a:p>
        </p:txBody>
      </p:sp>
    </p:spTree>
    <p:extLst>
      <p:ext uri="{BB962C8B-B14F-4D97-AF65-F5344CB8AC3E}">
        <p14:creationId xmlns:p14="http://schemas.microsoft.com/office/powerpoint/2010/main" val="3364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6" grpId="0" animBg="1"/>
      <p:bldP spid="9" grpId="0"/>
      <p:bldP spid="10" grpId="0" animBg="1"/>
      <p:bldP spid="1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>
            <a:extLst>
              <a:ext uri="{FF2B5EF4-FFF2-40B4-BE49-F238E27FC236}">
                <a16:creationId xmlns:a16="http://schemas.microsoft.com/office/drawing/2014/main" id="{A3C83C91-4D5F-438C-8590-D87BFAA9CE46}"/>
              </a:ext>
            </a:extLst>
          </p:cNvPr>
          <p:cNvSpPr txBox="1"/>
          <p:nvPr/>
        </p:nvSpPr>
        <p:spPr>
          <a:xfrm>
            <a:off x="929927" y="1152033"/>
            <a:ext cx="10332145" cy="96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        为了扩大绿地面积，要把街心花园的一块长为</a:t>
            </a:r>
            <a:r>
              <a:rPr lang="en-US" altLang="zh-CN" sz="2000" dirty="0">
                <a:cs typeface="+mn-ea"/>
                <a:sym typeface="+mn-lt"/>
              </a:rPr>
              <a:t>p</a:t>
            </a:r>
            <a:r>
              <a:rPr lang="zh-CN" altLang="en-US" sz="2000" dirty="0">
                <a:cs typeface="+mn-ea"/>
                <a:sym typeface="+mn-lt"/>
              </a:rPr>
              <a:t>米，宽为</a:t>
            </a:r>
            <a:r>
              <a:rPr lang="en-US" altLang="zh-CN" sz="2000" dirty="0">
                <a:cs typeface="+mn-ea"/>
                <a:sym typeface="+mn-lt"/>
              </a:rPr>
              <a:t>a</a:t>
            </a:r>
            <a:r>
              <a:rPr lang="zh-CN" altLang="en-US" sz="2000" dirty="0">
                <a:cs typeface="+mn-ea"/>
                <a:sym typeface="+mn-lt"/>
              </a:rPr>
              <a:t>米的长方形绿地，向两边分别加宽</a:t>
            </a:r>
            <a:r>
              <a:rPr lang="en-US" altLang="zh-CN" sz="2000" dirty="0">
                <a:cs typeface="+mn-ea"/>
                <a:sym typeface="+mn-lt"/>
              </a:rPr>
              <a:t>b</a:t>
            </a:r>
            <a:r>
              <a:rPr lang="zh-CN" altLang="en-US" sz="2000" dirty="0">
                <a:cs typeface="+mn-ea"/>
                <a:sym typeface="+mn-lt"/>
              </a:rPr>
              <a:t>米和</a:t>
            </a:r>
            <a:r>
              <a:rPr lang="en-US" altLang="zh-CN" sz="2000" dirty="0">
                <a:cs typeface="+mn-ea"/>
                <a:sym typeface="+mn-lt"/>
              </a:rPr>
              <a:t>c</a:t>
            </a:r>
            <a:r>
              <a:rPr lang="zh-CN" altLang="en-US" sz="2000" dirty="0">
                <a:cs typeface="+mn-ea"/>
                <a:sym typeface="+mn-lt"/>
              </a:rPr>
              <a:t>米，求扩大后的绿地面积？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7F7B145-8CB5-4CE1-959E-5D2A3B25223F}"/>
              </a:ext>
            </a:extLst>
          </p:cNvPr>
          <p:cNvSpPr/>
          <p:nvPr/>
        </p:nvSpPr>
        <p:spPr>
          <a:xfrm>
            <a:off x="1313029" y="3385864"/>
            <a:ext cx="990600" cy="15155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97A1E66-D39C-428B-9EA5-E9C19D2695C3}"/>
              </a:ext>
            </a:extLst>
          </p:cNvPr>
          <p:cNvSpPr/>
          <p:nvPr/>
        </p:nvSpPr>
        <p:spPr>
          <a:xfrm>
            <a:off x="627128" y="393844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p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43025A2C-0261-452E-9951-9D704A9A8B18}"/>
              </a:ext>
            </a:extLst>
          </p:cNvPr>
          <p:cNvSpPr/>
          <p:nvPr/>
        </p:nvSpPr>
        <p:spPr>
          <a:xfrm>
            <a:off x="1624304" y="497137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E94D70D6-B3B5-441B-A08E-CB4200E7C08F}"/>
              </a:ext>
            </a:extLst>
          </p:cNvPr>
          <p:cNvSpPr/>
          <p:nvPr/>
        </p:nvSpPr>
        <p:spPr>
          <a:xfrm>
            <a:off x="2303629" y="3385864"/>
            <a:ext cx="1396304" cy="151553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D4722E91-9C03-4EA0-9211-AD268CE54847}"/>
              </a:ext>
            </a:extLst>
          </p:cNvPr>
          <p:cNvSpPr/>
          <p:nvPr/>
        </p:nvSpPr>
        <p:spPr>
          <a:xfrm>
            <a:off x="3699933" y="3385864"/>
            <a:ext cx="711200" cy="151553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5145CF33-E59F-4A28-8C6D-3AC8FC57DA91}"/>
              </a:ext>
            </a:extLst>
          </p:cNvPr>
          <p:cNvSpPr/>
          <p:nvPr/>
        </p:nvSpPr>
        <p:spPr>
          <a:xfrm>
            <a:off x="3871508" y="496939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0DF1E97A-232A-44B8-B447-6143046E602B}"/>
              </a:ext>
            </a:extLst>
          </p:cNvPr>
          <p:cNvSpPr/>
          <p:nvPr/>
        </p:nvSpPr>
        <p:spPr>
          <a:xfrm>
            <a:off x="2817756" y="4969393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027421F-3CFD-4753-96BF-F10ED9E51521}"/>
              </a:ext>
            </a:extLst>
          </p:cNvPr>
          <p:cNvSpPr txBox="1"/>
          <p:nvPr/>
        </p:nvSpPr>
        <p:spPr>
          <a:xfrm>
            <a:off x="4920341" y="2497534"/>
            <a:ext cx="7193868" cy="1564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方法一：加宽之后的原宽变为（</a:t>
            </a:r>
            <a:r>
              <a:rPr lang="en-US" altLang="zh-CN" sz="2000" b="1" dirty="0" err="1">
                <a:cs typeface="+mn-ea"/>
                <a:sym typeface="+mn-lt"/>
              </a:rPr>
              <a:t>a+b+c</a:t>
            </a:r>
            <a:r>
              <a:rPr lang="zh-CN" altLang="en-US" sz="2000" b="1" dirty="0">
                <a:cs typeface="+mn-ea"/>
                <a:sym typeface="+mn-lt"/>
              </a:rPr>
              <a:t>）米</a:t>
            </a:r>
            <a:endParaRPr lang="en-US" altLang="zh-CN" sz="2000" b="1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即现有绿地变成一个长为（</a:t>
            </a:r>
            <a:r>
              <a:rPr lang="en-US" altLang="zh-CN" sz="2000" b="1" dirty="0" err="1">
                <a:cs typeface="+mn-ea"/>
                <a:sym typeface="+mn-lt"/>
              </a:rPr>
              <a:t>a+b+c</a:t>
            </a:r>
            <a:r>
              <a:rPr lang="zh-CN" altLang="en-US" sz="2000" b="1" dirty="0">
                <a:cs typeface="+mn-ea"/>
                <a:sym typeface="+mn-lt"/>
              </a:rPr>
              <a:t>）米，宽</a:t>
            </a:r>
            <a:r>
              <a:rPr lang="en-US" altLang="zh-CN" sz="2000" b="1" dirty="0">
                <a:cs typeface="+mn-ea"/>
                <a:sym typeface="+mn-lt"/>
              </a:rPr>
              <a:t>p</a:t>
            </a:r>
            <a:r>
              <a:rPr lang="zh-CN" altLang="en-US" sz="2000" b="1" dirty="0">
                <a:cs typeface="+mn-ea"/>
                <a:sym typeface="+mn-lt"/>
              </a:rPr>
              <a:t>为米的长方形</a:t>
            </a:r>
            <a:endParaRPr lang="en-US" altLang="zh-CN" sz="2000" b="1" dirty="0">
              <a:cs typeface="+mn-ea"/>
              <a:sym typeface="+mn-lt"/>
            </a:endParaRPr>
          </a:p>
          <a:p>
            <a:pPr algn="ctr" defTabSz="914377">
              <a:lnSpc>
                <a:spcPct val="150000"/>
              </a:lnSpc>
            </a:pPr>
            <a:r>
              <a:rPr lang="en-US" altLang="zh-CN" sz="2400" b="1" dirty="0">
                <a:cs typeface="+mn-ea"/>
                <a:sym typeface="+mn-lt"/>
              </a:rPr>
              <a:t>S=p×(</a:t>
            </a:r>
            <a:r>
              <a:rPr lang="en-US" altLang="zh-CN" sz="2400" b="1" dirty="0" err="1">
                <a:cs typeface="+mn-ea"/>
                <a:sym typeface="+mn-lt"/>
              </a:rPr>
              <a:t>a+b+c</a:t>
            </a:r>
            <a:r>
              <a:rPr lang="en-US" altLang="zh-CN" sz="2400" b="1" dirty="0">
                <a:cs typeface="+mn-ea"/>
                <a:sym typeface="+mn-lt"/>
              </a:rPr>
              <a:t>)=p(</a:t>
            </a:r>
            <a:r>
              <a:rPr lang="en-US" altLang="zh-CN" sz="2400" b="1" dirty="0" err="1">
                <a:cs typeface="+mn-ea"/>
                <a:sym typeface="+mn-lt"/>
              </a:rPr>
              <a:t>a+b+c</a:t>
            </a:r>
            <a:r>
              <a:rPr lang="en-US" altLang="zh-CN" sz="2400" b="1" dirty="0">
                <a:cs typeface="+mn-ea"/>
                <a:sym typeface="+mn-lt"/>
              </a:rPr>
              <a:t>)</a:t>
            </a:r>
            <a:r>
              <a:rPr lang="zh-CN" altLang="en-US" sz="2400" b="1" dirty="0">
                <a:cs typeface="+mn-ea"/>
                <a:sym typeface="+mn-lt"/>
              </a:rPr>
              <a:t>㎡     ①</a:t>
            </a:r>
          </a:p>
        </p:txBody>
      </p:sp>
      <p:sp>
        <p:nvSpPr>
          <p:cNvPr id="10" name="右大括号 9">
            <a:extLst>
              <a:ext uri="{FF2B5EF4-FFF2-40B4-BE49-F238E27FC236}">
                <a16:creationId xmlns:a16="http://schemas.microsoft.com/office/drawing/2014/main" id="{C5E43966-2137-4F3B-B593-5014978B0D37}"/>
              </a:ext>
            </a:extLst>
          </p:cNvPr>
          <p:cNvSpPr/>
          <p:nvPr/>
        </p:nvSpPr>
        <p:spPr>
          <a:xfrm rot="5400000">
            <a:off x="2737198" y="3939465"/>
            <a:ext cx="249767" cy="3098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7CC37424-CB9F-433E-A504-C4AEB7D989FE}"/>
              </a:ext>
            </a:extLst>
          </p:cNvPr>
          <p:cNvSpPr/>
          <p:nvPr/>
        </p:nvSpPr>
        <p:spPr>
          <a:xfrm>
            <a:off x="2407682" y="5613395"/>
            <a:ext cx="946093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133" dirty="0" err="1">
                <a:solidFill>
                  <a:srgbClr val="FF0000"/>
                </a:solidFill>
                <a:cs typeface="+mn-ea"/>
                <a:sym typeface="+mn-lt"/>
              </a:rPr>
              <a:t>a+b+c</a:t>
            </a:r>
            <a:endParaRPr lang="zh-CN" altLang="en-US" sz="2133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9FF6FE47-E2D4-440E-A70E-3DC2722BE271}"/>
              </a:ext>
            </a:extLst>
          </p:cNvPr>
          <p:cNvSpPr txBox="1"/>
          <p:nvPr/>
        </p:nvSpPr>
        <p:spPr>
          <a:xfrm>
            <a:off x="4912436" y="4103558"/>
            <a:ext cx="6400800" cy="1509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方法二：两次加宽之后现有绿地变为由三个长方形组成的区域</a:t>
            </a:r>
            <a:endParaRPr lang="en-US" altLang="zh-CN" sz="2000" b="1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400" b="1" dirty="0">
                <a:cs typeface="+mn-ea"/>
                <a:sym typeface="+mn-lt"/>
              </a:rPr>
              <a:t>                  S=S</a:t>
            </a:r>
            <a:r>
              <a:rPr lang="en-US" altLang="zh-CN" sz="2400" b="1" baseline="-25000" dirty="0">
                <a:cs typeface="+mn-ea"/>
                <a:sym typeface="+mn-lt"/>
              </a:rPr>
              <a:t>1</a:t>
            </a:r>
            <a:r>
              <a:rPr lang="en-US" altLang="zh-CN" sz="2400" b="1" dirty="0">
                <a:cs typeface="+mn-ea"/>
                <a:sym typeface="+mn-lt"/>
              </a:rPr>
              <a:t>+S</a:t>
            </a:r>
            <a:r>
              <a:rPr lang="en-US" altLang="zh-CN" sz="2400" b="1" baseline="-25000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+S</a:t>
            </a:r>
            <a:r>
              <a:rPr lang="en-US" altLang="zh-CN" sz="2400" b="1" baseline="-25000" dirty="0">
                <a:cs typeface="+mn-ea"/>
                <a:sym typeface="+mn-lt"/>
              </a:rPr>
              <a:t>3</a:t>
            </a:r>
            <a:r>
              <a:rPr lang="en-US" altLang="zh-CN" sz="2400" b="1" dirty="0">
                <a:cs typeface="+mn-ea"/>
                <a:sym typeface="+mn-lt"/>
              </a:rPr>
              <a:t>=</a:t>
            </a:r>
            <a:r>
              <a:rPr lang="en-US" altLang="zh-CN" sz="2400" b="1" dirty="0" err="1">
                <a:cs typeface="+mn-ea"/>
                <a:sym typeface="+mn-lt"/>
              </a:rPr>
              <a:t>pa+pb+pc</a:t>
            </a:r>
            <a:r>
              <a:rPr lang="en-US" altLang="zh-CN" sz="2400" b="1" dirty="0">
                <a:cs typeface="+mn-ea"/>
                <a:sym typeface="+mn-lt"/>
              </a:rPr>
              <a:t> </a:t>
            </a:r>
            <a:r>
              <a:rPr lang="zh-CN" altLang="en-US" sz="2400" b="1" dirty="0">
                <a:cs typeface="+mn-ea"/>
                <a:sym typeface="+mn-lt"/>
              </a:rPr>
              <a:t>㎡      ②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DB937152-8D62-4744-8970-65449AD1712E}"/>
              </a:ext>
            </a:extLst>
          </p:cNvPr>
          <p:cNvSpPr txBox="1"/>
          <p:nvPr/>
        </p:nvSpPr>
        <p:spPr>
          <a:xfrm>
            <a:off x="1380858" y="249195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情景思考</a:t>
            </a:r>
          </a:p>
        </p:txBody>
      </p:sp>
    </p:spTree>
    <p:extLst>
      <p:ext uri="{BB962C8B-B14F-4D97-AF65-F5344CB8AC3E}">
        <p14:creationId xmlns:p14="http://schemas.microsoft.com/office/powerpoint/2010/main" val="310473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6" grpId="0" animBg="1"/>
      <p:bldP spid="9" grpId="0"/>
      <p:bldP spid="10" grpId="0" animBg="1"/>
      <p:bldP spid="1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>
            <a:extLst>
              <a:ext uri="{FF2B5EF4-FFF2-40B4-BE49-F238E27FC236}">
                <a16:creationId xmlns:a16="http://schemas.microsoft.com/office/drawing/2014/main" id="{A3C83C91-4D5F-438C-8590-D87BFAA9CE46}"/>
              </a:ext>
            </a:extLst>
          </p:cNvPr>
          <p:cNvSpPr txBox="1"/>
          <p:nvPr/>
        </p:nvSpPr>
        <p:spPr>
          <a:xfrm>
            <a:off x="927504" y="1152033"/>
            <a:ext cx="10332145" cy="96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        为了扩大绿地面积，要把街心花园的一块长为</a:t>
            </a:r>
            <a:r>
              <a:rPr lang="en-US" altLang="zh-CN" sz="2000" dirty="0">
                <a:cs typeface="+mn-ea"/>
                <a:sym typeface="+mn-lt"/>
              </a:rPr>
              <a:t>p</a:t>
            </a:r>
            <a:r>
              <a:rPr lang="zh-CN" altLang="en-US" sz="2000" dirty="0">
                <a:cs typeface="+mn-ea"/>
                <a:sym typeface="+mn-lt"/>
              </a:rPr>
              <a:t>米，宽为</a:t>
            </a:r>
            <a:r>
              <a:rPr lang="en-US" altLang="zh-CN" sz="2000" dirty="0">
                <a:cs typeface="+mn-ea"/>
                <a:sym typeface="+mn-lt"/>
              </a:rPr>
              <a:t>a</a:t>
            </a:r>
            <a:r>
              <a:rPr lang="zh-CN" altLang="en-US" sz="2000" dirty="0">
                <a:cs typeface="+mn-ea"/>
                <a:sym typeface="+mn-lt"/>
              </a:rPr>
              <a:t>米的长方形绿地，向两边分别加宽</a:t>
            </a:r>
            <a:r>
              <a:rPr lang="en-US" altLang="zh-CN" sz="2000" dirty="0">
                <a:cs typeface="+mn-ea"/>
                <a:sym typeface="+mn-lt"/>
              </a:rPr>
              <a:t>b</a:t>
            </a:r>
            <a:r>
              <a:rPr lang="zh-CN" altLang="en-US" sz="2000" dirty="0">
                <a:cs typeface="+mn-ea"/>
                <a:sym typeface="+mn-lt"/>
              </a:rPr>
              <a:t>米和</a:t>
            </a:r>
            <a:r>
              <a:rPr lang="en-US" altLang="zh-CN" sz="2000" dirty="0">
                <a:cs typeface="+mn-ea"/>
                <a:sym typeface="+mn-lt"/>
              </a:rPr>
              <a:t>c</a:t>
            </a:r>
            <a:r>
              <a:rPr lang="zh-CN" altLang="en-US" sz="2000" dirty="0">
                <a:cs typeface="+mn-ea"/>
                <a:sym typeface="+mn-lt"/>
              </a:rPr>
              <a:t>米，求扩大后的绿地面积？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7F7B145-8CB5-4CE1-959E-5D2A3B25223F}"/>
              </a:ext>
            </a:extLst>
          </p:cNvPr>
          <p:cNvSpPr/>
          <p:nvPr/>
        </p:nvSpPr>
        <p:spPr>
          <a:xfrm>
            <a:off x="1313029" y="3385864"/>
            <a:ext cx="990600" cy="15155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97A1E66-D39C-428B-9EA5-E9C19D2695C3}"/>
              </a:ext>
            </a:extLst>
          </p:cNvPr>
          <p:cNvSpPr/>
          <p:nvPr/>
        </p:nvSpPr>
        <p:spPr>
          <a:xfrm>
            <a:off x="627128" y="393844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p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43025A2C-0261-452E-9951-9D704A9A8B18}"/>
              </a:ext>
            </a:extLst>
          </p:cNvPr>
          <p:cNvSpPr/>
          <p:nvPr/>
        </p:nvSpPr>
        <p:spPr>
          <a:xfrm>
            <a:off x="1624304" y="497137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E94D70D6-B3B5-441B-A08E-CB4200E7C08F}"/>
              </a:ext>
            </a:extLst>
          </p:cNvPr>
          <p:cNvSpPr/>
          <p:nvPr/>
        </p:nvSpPr>
        <p:spPr>
          <a:xfrm>
            <a:off x="2303629" y="3385864"/>
            <a:ext cx="1396304" cy="151553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D4722E91-9C03-4EA0-9211-AD268CE54847}"/>
              </a:ext>
            </a:extLst>
          </p:cNvPr>
          <p:cNvSpPr/>
          <p:nvPr/>
        </p:nvSpPr>
        <p:spPr>
          <a:xfrm>
            <a:off x="3699933" y="3385864"/>
            <a:ext cx="711200" cy="151553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5145CF33-E59F-4A28-8C6D-3AC8FC57DA91}"/>
              </a:ext>
            </a:extLst>
          </p:cNvPr>
          <p:cNvSpPr/>
          <p:nvPr/>
        </p:nvSpPr>
        <p:spPr>
          <a:xfrm>
            <a:off x="3871508" y="496939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0DF1E97A-232A-44B8-B447-6143046E602B}"/>
              </a:ext>
            </a:extLst>
          </p:cNvPr>
          <p:cNvSpPr/>
          <p:nvPr/>
        </p:nvSpPr>
        <p:spPr>
          <a:xfrm>
            <a:off x="2817756" y="4969393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027421F-3CFD-4753-96BF-F10ED9E51521}"/>
              </a:ext>
            </a:extLst>
          </p:cNvPr>
          <p:cNvSpPr txBox="1"/>
          <p:nvPr/>
        </p:nvSpPr>
        <p:spPr>
          <a:xfrm>
            <a:off x="4750079" y="2737995"/>
            <a:ext cx="7193868" cy="1212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400" b="1" dirty="0">
                <a:cs typeface="+mn-ea"/>
                <a:sym typeface="+mn-lt"/>
              </a:rPr>
              <a:t>         由于① ②表示同一个数量，所以</a:t>
            </a:r>
            <a:endParaRPr lang="en-US" altLang="zh-CN" sz="2400" b="1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800" b="1" dirty="0">
                <a:cs typeface="+mn-ea"/>
                <a:sym typeface="+mn-lt"/>
              </a:rPr>
              <a:t>                 p(</a:t>
            </a:r>
            <a:r>
              <a:rPr lang="en-US" altLang="zh-CN" sz="2800" b="1" dirty="0" err="1">
                <a:cs typeface="+mn-ea"/>
                <a:sym typeface="+mn-lt"/>
              </a:rPr>
              <a:t>a+b+c</a:t>
            </a:r>
            <a:r>
              <a:rPr lang="en-US" altLang="zh-CN" sz="2800" b="1" dirty="0">
                <a:cs typeface="+mn-ea"/>
                <a:sym typeface="+mn-lt"/>
              </a:rPr>
              <a:t>)= </a:t>
            </a:r>
            <a:r>
              <a:rPr lang="en-US" altLang="zh-CN" sz="2800" b="1" dirty="0" err="1">
                <a:cs typeface="+mn-ea"/>
                <a:sym typeface="+mn-lt"/>
              </a:rPr>
              <a:t>pa+pb+pc</a:t>
            </a:r>
            <a:r>
              <a:rPr lang="en-US" altLang="zh-CN" sz="2800" b="1" dirty="0">
                <a:cs typeface="+mn-ea"/>
                <a:sym typeface="+mn-lt"/>
              </a:rPr>
              <a:t> </a:t>
            </a:r>
          </a:p>
        </p:txBody>
      </p:sp>
      <p:sp>
        <p:nvSpPr>
          <p:cNvPr id="10" name="右大括号 9">
            <a:extLst>
              <a:ext uri="{FF2B5EF4-FFF2-40B4-BE49-F238E27FC236}">
                <a16:creationId xmlns:a16="http://schemas.microsoft.com/office/drawing/2014/main" id="{C5E43966-2137-4F3B-B593-5014978B0D37}"/>
              </a:ext>
            </a:extLst>
          </p:cNvPr>
          <p:cNvSpPr/>
          <p:nvPr/>
        </p:nvSpPr>
        <p:spPr>
          <a:xfrm rot="5400000">
            <a:off x="2737198" y="3939465"/>
            <a:ext cx="249767" cy="3098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7CC37424-CB9F-433E-A504-C4AEB7D989FE}"/>
              </a:ext>
            </a:extLst>
          </p:cNvPr>
          <p:cNvSpPr/>
          <p:nvPr/>
        </p:nvSpPr>
        <p:spPr>
          <a:xfrm>
            <a:off x="2407682" y="5613395"/>
            <a:ext cx="946093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133" dirty="0" err="1">
                <a:solidFill>
                  <a:srgbClr val="FF0000"/>
                </a:solidFill>
                <a:cs typeface="+mn-ea"/>
                <a:sym typeface="+mn-lt"/>
              </a:rPr>
              <a:t>a+b+c</a:t>
            </a:r>
            <a:endParaRPr lang="zh-CN" altLang="en-US" sz="2133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B9EDB23-9E40-4820-BD32-3065160E22AD}"/>
              </a:ext>
            </a:extLst>
          </p:cNvPr>
          <p:cNvSpPr txBox="1"/>
          <p:nvPr/>
        </p:nvSpPr>
        <p:spPr>
          <a:xfrm>
            <a:off x="4750079" y="4536892"/>
            <a:ext cx="6662924" cy="112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根据乘法分配律也可得到上述结果</a:t>
            </a:r>
            <a:endParaRPr lang="en-US" altLang="zh-CN" sz="2000" dirty="0">
              <a:cs typeface="+mn-ea"/>
              <a:sym typeface="+mn-lt"/>
            </a:endParaRPr>
          </a:p>
          <a:p>
            <a:pPr algn="ctr" defTabSz="914377">
              <a:lnSpc>
                <a:spcPct val="150000"/>
              </a:lnSpc>
            </a:pPr>
            <a:r>
              <a:rPr lang="en-US" altLang="zh-CN" sz="2800" b="1" dirty="0">
                <a:cs typeface="+mn-ea"/>
                <a:sym typeface="+mn-lt"/>
              </a:rPr>
              <a:t>p(</a:t>
            </a:r>
            <a:r>
              <a:rPr lang="en-US" altLang="zh-CN" sz="2800" b="1" dirty="0" err="1">
                <a:cs typeface="+mn-ea"/>
                <a:sym typeface="+mn-lt"/>
              </a:rPr>
              <a:t>a+b+c</a:t>
            </a:r>
            <a:r>
              <a:rPr lang="en-US" altLang="zh-CN" sz="2800" b="1" dirty="0">
                <a:cs typeface="+mn-ea"/>
                <a:sym typeface="+mn-lt"/>
              </a:rPr>
              <a:t>)=</a:t>
            </a:r>
            <a:endParaRPr lang="en-US" altLang="zh-CN" sz="2800" dirty="0"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FE26BDE-B5F7-43B3-A706-3D2D2A081354}"/>
              </a:ext>
            </a:extLst>
          </p:cNvPr>
          <p:cNvSpPr txBox="1"/>
          <p:nvPr/>
        </p:nvSpPr>
        <p:spPr>
          <a:xfrm>
            <a:off x="8953855" y="4992038"/>
            <a:ext cx="731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pa</a:t>
            </a:r>
            <a:endParaRPr lang="zh-CN" altLang="en-US" sz="32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C0615383-DC7A-4A24-96D5-566ED597898F}"/>
              </a:ext>
            </a:extLst>
          </p:cNvPr>
          <p:cNvSpPr txBox="1"/>
          <p:nvPr/>
        </p:nvSpPr>
        <p:spPr>
          <a:xfrm>
            <a:off x="9405260" y="5002557"/>
            <a:ext cx="1011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+pb</a:t>
            </a:r>
            <a:endParaRPr lang="zh-CN" altLang="en-US" sz="32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6AB1C224-8F3F-4572-B787-1E47A471241F}"/>
              </a:ext>
            </a:extLst>
          </p:cNvPr>
          <p:cNvSpPr txBox="1"/>
          <p:nvPr/>
        </p:nvSpPr>
        <p:spPr>
          <a:xfrm>
            <a:off x="10061940" y="5024162"/>
            <a:ext cx="1011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+pc</a:t>
            </a:r>
            <a:endParaRPr lang="zh-CN" altLang="en-US" sz="32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19D5146E-F885-4992-A0CD-F2DB3AA8B946}"/>
              </a:ext>
            </a:extLst>
          </p:cNvPr>
          <p:cNvSpPr txBox="1"/>
          <p:nvPr/>
        </p:nvSpPr>
        <p:spPr>
          <a:xfrm>
            <a:off x="1380858" y="249195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情景思考</a:t>
            </a:r>
          </a:p>
        </p:txBody>
      </p:sp>
    </p:spTree>
    <p:extLst>
      <p:ext uri="{BB962C8B-B14F-4D97-AF65-F5344CB8AC3E}">
        <p14:creationId xmlns:p14="http://schemas.microsoft.com/office/powerpoint/2010/main" val="409253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1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4C40166D-516B-466C-8991-A96852046F4A}"/>
              </a:ext>
            </a:extLst>
          </p:cNvPr>
          <p:cNvSpPr/>
          <p:nvPr/>
        </p:nvSpPr>
        <p:spPr>
          <a:xfrm>
            <a:off x="714416" y="1278440"/>
            <a:ext cx="10658434" cy="1616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 fontAlgn="base">
              <a:lnSpc>
                <a:spcPct val="200000"/>
              </a:lnSpc>
              <a:spcAft>
                <a:spcPct val="0"/>
              </a:spcAft>
              <a:defRPr/>
            </a:pPr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    单项式与多项式相乘，就是用</a:t>
            </a:r>
            <a:r>
              <a:rPr lang="zh-CN" altLang="en-US" sz="2667" b="1" dirty="0">
                <a:solidFill>
                  <a:srgbClr val="FF0000"/>
                </a:solidFill>
                <a:cs typeface="+mn-ea"/>
                <a:sym typeface="+mn-lt"/>
              </a:rPr>
              <a:t>单项式乘多项式的每一项，再把所得的积相加。</a:t>
            </a:r>
            <a:endParaRPr kumimoji="1" lang="en-US" altLang="zh-CN" sz="2667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CD92D75-0880-415B-8771-EC1E5BCA04AE}"/>
              </a:ext>
            </a:extLst>
          </p:cNvPr>
          <p:cNvSpPr txBox="1"/>
          <p:nvPr/>
        </p:nvSpPr>
        <p:spPr>
          <a:xfrm>
            <a:off x="1903942" y="4115494"/>
            <a:ext cx="3177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思路： 单 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× </a:t>
            </a:r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多  </a:t>
            </a: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DD7A88A4-7044-43F0-A1E5-A7F3B3F8F32D}"/>
              </a:ext>
            </a:extLst>
          </p:cNvPr>
          <p:cNvCxnSpPr/>
          <p:nvPr/>
        </p:nvCxnSpPr>
        <p:spPr>
          <a:xfrm>
            <a:off x="4940089" y="4414625"/>
            <a:ext cx="18036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D2DACDC4-83F0-479C-ABFF-6DF747D6BC12}"/>
              </a:ext>
            </a:extLst>
          </p:cNvPr>
          <p:cNvSpPr txBox="1"/>
          <p:nvPr/>
        </p:nvSpPr>
        <p:spPr>
          <a:xfrm>
            <a:off x="5251461" y="3963221"/>
            <a:ext cx="1180868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133" dirty="0">
                <a:solidFill>
                  <a:srgbClr val="FF0000"/>
                </a:solidFill>
                <a:cs typeface="+mn-ea"/>
                <a:sym typeface="+mn-lt"/>
              </a:rPr>
              <a:t>分配律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42C2F13D-634B-47C5-A7AF-80483F4724A7}"/>
              </a:ext>
            </a:extLst>
          </p:cNvPr>
          <p:cNvSpPr/>
          <p:nvPr/>
        </p:nvSpPr>
        <p:spPr>
          <a:xfrm>
            <a:off x="6784495" y="4115494"/>
            <a:ext cx="40252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/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单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单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单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单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+….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5FF0B502-6984-4747-8E57-36E95B891556}"/>
              </a:ext>
            </a:extLst>
          </p:cNvPr>
          <p:cNvSpPr txBox="1"/>
          <p:nvPr/>
        </p:nvSpPr>
        <p:spPr>
          <a:xfrm>
            <a:off x="1380858" y="249195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单项式乘以多项式法则</a:t>
            </a:r>
          </a:p>
        </p:txBody>
      </p:sp>
    </p:spTree>
    <p:extLst>
      <p:ext uri="{BB962C8B-B14F-4D97-AF65-F5344CB8AC3E}">
        <p14:creationId xmlns:p14="http://schemas.microsoft.com/office/powerpoint/2010/main" val="124995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95B61575-B64F-4E64-A2E8-68E6E3A8EC99}"/>
                  </a:ext>
                </a:extLst>
              </p:cNvPr>
              <p:cNvSpPr txBox="1"/>
              <p:nvPr/>
            </p:nvSpPr>
            <p:spPr>
              <a:xfrm>
                <a:off x="1185036" y="1691695"/>
                <a:ext cx="10012432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1)  (-5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b)(-3a)           2</a:t>
                </a:r>
                <a14:m>
                  <m:oMath xmlns:m="http://schemas.openxmlformats.org/officeDocument/2006/math">
                    <m:r>
                      <a:rPr lang="en-US" altLang="zh-CN" sz="32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     </m:t>
                    </m:r>
                    <m:sSup>
                      <m:sSupPr>
                        <m:ctrlP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zh-CN" sz="3200">
                            <a:solidFill>
                              <a:prstClr val="black"/>
                            </a:solidFill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zh-CN" sz="3200" dirty="0">
                            <a:solidFill>
                              <a:prstClr val="black"/>
                            </a:solidFill>
                            <a:cs typeface="+mn-ea"/>
                            <a:sym typeface="+mn-lt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altLang="zh-CN" sz="3200" dirty="0">
                            <a:solidFill>
                              <a:prstClr val="black"/>
                            </a:solidFill>
                            <a:cs typeface="+mn-ea"/>
                            <a:sym typeface="+mn-lt"/>
                          </a:rPr>
                          <m:t>x</m:t>
                        </m:r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(-5x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)</a:t>
                </a:r>
                <a:endParaRPr lang="zh-CN" altLang="en-US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95B61575-B64F-4E64-A2E8-68E6E3A8EC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036" y="1691695"/>
                <a:ext cx="10012432" cy="595932"/>
              </a:xfrm>
              <a:prstGeom prst="rect">
                <a:avLst/>
              </a:prstGeom>
              <a:blipFill>
                <a:blip r:embed="rId3"/>
                <a:stretch>
                  <a:fillRect l="-1522" t="-11340" b="-340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9C30AECE-33FB-4CA6-B174-CBED0A684FD5}"/>
                  </a:ext>
                </a:extLst>
              </p:cNvPr>
              <p:cNvSpPr txBox="1"/>
              <p:nvPr/>
            </p:nvSpPr>
            <p:spPr>
              <a:xfrm>
                <a:off x="926995" y="2537856"/>
                <a:ext cx="5743339" cy="2955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>
                  <a:lnSpc>
                    <a:spcPct val="200000"/>
                  </a:lnSpc>
                </a:pPr>
                <a:r>
                  <a:rPr lang="zh-CN" altLang="en-US" sz="32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解：</a:t>
                </a:r>
                <a:r>
                  <a:rPr lang="en-US" altLang="zh-CN" sz="32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=(-5)•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e>
                      <m:sup>
                        <m: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sup>
                    </m:sSup>
                    <m:r>
                      <m:rPr>
                        <m:nor/>
                      </m:rPr>
                      <a:rPr lang="en-US" altLang="zh-CN" sz="3200" b="1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•</m:t>
                    </m:r>
                  </m:oMath>
                </a14:m>
                <a:r>
                  <a:rPr lang="en-US" altLang="zh-CN" sz="32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b•(-3)•a</a:t>
                </a:r>
              </a:p>
              <a:p>
                <a:pPr defTabSz="914377">
                  <a:lnSpc>
                    <a:spcPct val="200000"/>
                  </a:lnSpc>
                </a:pPr>
                <a:r>
                  <a:rPr lang="en-US" altLang="zh-CN" sz="32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   =[(-5) •(-3)](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e>
                      <m:sup>
                        <m: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zh-CN" sz="32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•a) •b</a:t>
                </a:r>
              </a:p>
              <a:p>
                <a:pPr defTabSz="914377">
                  <a:lnSpc>
                    <a:spcPct val="200000"/>
                  </a:lnSpc>
                </a:pPr>
                <a:r>
                  <a:rPr lang="en-US" altLang="zh-CN" sz="32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   =15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e>
                      <m:sup>
                        <m: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sup>
                    </m:sSup>
                    <m:r>
                      <m:rPr>
                        <m:nor/>
                      </m:rPr>
                      <a:rPr lang="en-US" altLang="zh-CN" sz="3200" b="1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b</m:t>
                    </m:r>
                  </m:oMath>
                </a14:m>
                <a:endParaRPr lang="en-US" altLang="zh-CN" sz="32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9C30AECE-33FB-4CA6-B174-CBED0A684F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995" y="2537856"/>
                <a:ext cx="5743339" cy="2955168"/>
              </a:xfrm>
              <a:prstGeom prst="rect">
                <a:avLst/>
              </a:prstGeom>
              <a:blipFill>
                <a:blip r:embed="rId4"/>
                <a:stretch>
                  <a:fillRect l="-2654" b="-57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3F7AD3F9-7173-423B-85A0-8BC2BFC73A09}"/>
                  </a:ext>
                </a:extLst>
              </p:cNvPr>
              <p:cNvSpPr txBox="1"/>
              <p:nvPr/>
            </p:nvSpPr>
            <p:spPr>
              <a:xfrm>
                <a:off x="6448661" y="2509074"/>
                <a:ext cx="5743339" cy="2955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>
                  <a:lnSpc>
                    <a:spcPct val="200000"/>
                  </a:lnSpc>
                </a:pPr>
                <a:r>
                  <a:rPr lang="zh-CN" altLang="en-US" sz="32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解：</a:t>
                </a:r>
                <a:r>
                  <a:rPr lang="en-US" altLang="zh-CN" sz="32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=4•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𝒙</m:t>
                        </m:r>
                      </m:e>
                      <m:sup>
                        <m: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zh-CN" sz="32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•(-5)•x•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𝒚</m:t>
                        </m:r>
                      </m:e>
                      <m:sup>
                        <m: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sup>
                    </m:sSup>
                  </m:oMath>
                </a14:m>
                <a:endParaRPr lang="en-US" altLang="zh-CN" sz="32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200000"/>
                  </a:lnSpc>
                </a:pPr>
                <a:r>
                  <a:rPr lang="en-US" altLang="zh-CN" sz="32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   =[4 •(-5)](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𝒙</m:t>
                        </m:r>
                      </m:e>
                      <m:sup>
                        <m: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zh-CN" sz="32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•x) •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𝒚</m:t>
                        </m:r>
                      </m:e>
                      <m:sup>
                        <m: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zh-CN" sz="32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            </a:t>
                </a:r>
              </a:p>
              <a:p>
                <a:pPr defTabSz="914377">
                  <a:lnSpc>
                    <a:spcPct val="200000"/>
                  </a:lnSpc>
                </a:pPr>
                <a:r>
                  <a:rPr lang="en-US" altLang="zh-CN" sz="32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   =-20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𝒙</m:t>
                        </m:r>
                      </m:e>
                      <m:sup>
                        <m: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sup>
                    </m:sSup>
                    <m:sSup>
                      <m:sSupPr>
                        <m:ctrlP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𝒚</m:t>
                        </m:r>
                      </m:e>
                      <m:sup>
                        <m:r>
                          <a:rPr lang="en-US" altLang="zh-CN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sup>
                    </m:sSup>
                  </m:oMath>
                </a14:m>
                <a:endParaRPr lang="en-US" altLang="zh-CN" sz="32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3F7AD3F9-7173-423B-85A0-8BC2BFC73A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8661" y="2509074"/>
                <a:ext cx="5743339" cy="2955168"/>
              </a:xfrm>
              <a:prstGeom prst="rect">
                <a:avLst/>
              </a:prstGeom>
              <a:blipFill>
                <a:blip r:embed="rId5"/>
                <a:stretch>
                  <a:fillRect l="-2760" b="-59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32D92A38-348D-4147-9E12-FFF9E07339E3}"/>
              </a:ext>
            </a:extLst>
          </p:cNvPr>
          <p:cNvSpPr txBox="1"/>
          <p:nvPr/>
        </p:nvSpPr>
        <p:spPr>
          <a:xfrm>
            <a:off x="1380858" y="249195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练一练</a:t>
            </a:r>
          </a:p>
        </p:txBody>
      </p:sp>
    </p:spTree>
    <p:extLst>
      <p:ext uri="{BB962C8B-B14F-4D97-AF65-F5344CB8AC3E}">
        <p14:creationId xmlns:p14="http://schemas.microsoft.com/office/powerpoint/2010/main" val="28421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95B61575-B64F-4E64-A2E8-68E6E3A8EC99}"/>
                  </a:ext>
                </a:extLst>
              </p:cNvPr>
              <p:cNvSpPr txBox="1"/>
              <p:nvPr/>
            </p:nvSpPr>
            <p:spPr>
              <a:xfrm>
                <a:off x="1185036" y="1330026"/>
                <a:ext cx="10503163" cy="803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3)  (-4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)(3x+1)           4</a:t>
                </a:r>
                <a14:m>
                  <m:oMath xmlns:m="http://schemas.openxmlformats.org/officeDocument/2006/math">
                    <m:r>
                      <a:rPr lang="en-US" altLang="zh-CN" sz="32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     </m:t>
                    </m:r>
                    <m:r>
                      <a:rPr lang="en-US" altLang="zh-CN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</m:t>
                    </m:r>
                    <m:f>
                      <m:fPr>
                        <m:ctrlP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  <m:r>
                      <m:rPr>
                        <m:sty m:val="p"/>
                      </m:rPr>
                      <a:rPr lang="en-US" altLang="zh-CN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</m:t>
                    </m:r>
                    <m:sSup>
                      <m:sSupPr>
                        <m:ctrlP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−2</m:t>
                    </m:r>
                    <m:r>
                      <m:rPr>
                        <m:sty m:val="p"/>
                      </m:rPr>
                      <a:rPr lang="en-US" altLang="zh-CN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ab</m:t>
                    </m:r>
                    <m:r>
                      <a:rPr lang="en-US" altLang="zh-CN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</m:t>
                    </m:r>
                  </m:oMath>
                </a14:m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n-US" altLang="zh-CN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ab</m:t>
                    </m:r>
                  </m:oMath>
                </a14:m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)</a:t>
                </a:r>
                <a:endParaRPr lang="zh-CN" altLang="en-US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95B61575-B64F-4E64-A2E8-68E6E3A8EC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036" y="1330026"/>
                <a:ext cx="10503163" cy="803682"/>
              </a:xfrm>
              <a:prstGeom prst="rect">
                <a:avLst/>
              </a:prstGeom>
              <a:blipFill>
                <a:blip r:embed="rId3"/>
                <a:stretch>
                  <a:fillRect l="-1451" b="-98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11FC8F8A-9C96-4AFC-BD62-89901D81B0D3}"/>
              </a:ext>
            </a:extLst>
          </p:cNvPr>
          <p:cNvSpPr txBox="1"/>
          <p:nvPr/>
        </p:nvSpPr>
        <p:spPr>
          <a:xfrm>
            <a:off x="1380858" y="249195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练一练</a:t>
            </a:r>
          </a:p>
        </p:txBody>
      </p:sp>
    </p:spTree>
    <p:extLst>
      <p:ext uri="{BB962C8B-B14F-4D97-AF65-F5344CB8AC3E}">
        <p14:creationId xmlns:p14="http://schemas.microsoft.com/office/powerpoint/2010/main" val="1462558721"/>
      </p:ext>
    </p:extLst>
  </p:cSld>
  <p:clrMapOvr>
    <a:masterClrMapping/>
  </p:clrMapOvr>
</p:sld>
</file>

<file path=ppt/theme/theme1.xml><?xml version="1.0" encoding="utf-8"?>
<a:theme xmlns:a="http://schemas.openxmlformats.org/drawingml/2006/main" name="办公资源网：www.bangongziyuan.com">
  <a:themeElements>
    <a:clrScheme name="Custom 2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FCDFF"/>
      </a:accent1>
      <a:accent2>
        <a:srgbClr val="00BBFE"/>
      </a:accent2>
      <a:accent3>
        <a:srgbClr val="00B0F0"/>
      </a:accent3>
      <a:accent4>
        <a:srgbClr val="00A4DE"/>
      </a:accent4>
      <a:accent5>
        <a:srgbClr val="5B9BD5"/>
      </a:accent5>
      <a:accent6>
        <a:srgbClr val="00A4DE"/>
      </a:accent6>
      <a:hlink>
        <a:srgbClr val="0563C1"/>
      </a:hlink>
      <a:folHlink>
        <a:srgbClr val="954F72"/>
      </a:folHlink>
    </a:clrScheme>
    <a:fontScheme name="rbyxhma1">
      <a:majorFont>
        <a:latin typeface="Arial" panose="020F0302020204030204"/>
        <a:ea typeface="思源黑体 CN Regular"/>
        <a:cs typeface=""/>
      </a:majorFont>
      <a:minorFont>
        <a:latin typeface="Arial" panose="020F0502020204030204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1336</Words>
  <Application>Microsoft Office PowerPoint</Application>
  <PresentationFormat>宽屏</PresentationFormat>
  <Paragraphs>164</Paragraphs>
  <Slides>17</Slides>
  <Notes>17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思源黑体 CN Light</vt:lpstr>
      <vt:lpstr>思源黑体 CN Regular</vt:lpstr>
      <vt:lpstr>Arial</vt:lpstr>
      <vt:lpstr>Cambria Math</vt:lpstr>
      <vt:lpstr>办公资源网：www.bangongziyuan.com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3</cp:revision>
  <dcterms:created xsi:type="dcterms:W3CDTF">2020-04-06T07:52:29Z</dcterms:created>
  <dcterms:modified xsi:type="dcterms:W3CDTF">2021-01-09T09:41:55Z</dcterms:modified>
</cp:coreProperties>
</file>