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1" r:id="rId2"/>
    <p:sldId id="256" r:id="rId3"/>
    <p:sldId id="407" r:id="rId4"/>
    <p:sldId id="393" r:id="rId5"/>
    <p:sldId id="439" r:id="rId6"/>
    <p:sldId id="273" r:id="rId7"/>
    <p:sldId id="410" r:id="rId8"/>
    <p:sldId id="409" r:id="rId9"/>
    <p:sldId id="440" r:id="rId10"/>
    <p:sldId id="441" r:id="rId11"/>
    <p:sldId id="442" r:id="rId12"/>
    <p:sldId id="443" r:id="rId13"/>
    <p:sldId id="445" r:id="rId14"/>
    <p:sldId id="446" r:id="rId15"/>
    <p:sldId id="447" r:id="rId16"/>
    <p:sldId id="444" r:id="rId17"/>
    <p:sldId id="448" r:id="rId18"/>
    <p:sldId id="449" r:id="rId19"/>
    <p:sldId id="450" r:id="rId20"/>
    <p:sldId id="452" r:id="rId21"/>
    <p:sldId id="287" r:id="rId22"/>
    <p:sldId id="438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CC02F1F5-E10D-4F4C-B59C-C93DF8EEC633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6D9F165-0CBB-48E1-83E3-EC3703E9F36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082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449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0298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566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923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201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8302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712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5063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3538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104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54920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826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516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400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774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5820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640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3707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613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9F165-0CBB-48E1-83E3-EC3703E9F36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19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157DCB2D-E4C7-498D-A03D-1C7405D21C25}"/>
              </a:ext>
            </a:extLst>
          </p:cNvPr>
          <p:cNvSpPr/>
          <p:nvPr userDrawn="1"/>
        </p:nvSpPr>
        <p:spPr>
          <a:xfrm>
            <a:off x="0" y="317500"/>
            <a:ext cx="457200" cy="748812"/>
          </a:xfrm>
          <a:prstGeom prst="rect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537E07E-C4FB-499F-8CE0-DC7CDF3787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6728" y="-2"/>
            <a:ext cx="5273963" cy="6594094"/>
          </a:xfrm>
          <a:custGeom>
            <a:avLst/>
            <a:gdLst>
              <a:gd name="connsiteX0" fmla="*/ 67725 w 5273963"/>
              <a:gd name="connsiteY0" fmla="*/ 1454059 h 6594094"/>
              <a:gd name="connsiteX1" fmla="*/ 338617 w 5273963"/>
              <a:gd name="connsiteY1" fmla="*/ 1454059 h 6594094"/>
              <a:gd name="connsiteX2" fmla="*/ 406342 w 5273963"/>
              <a:gd name="connsiteY2" fmla="*/ 1576635 h 6594094"/>
              <a:gd name="connsiteX3" fmla="*/ 406342 w 5273963"/>
              <a:gd name="connsiteY3" fmla="*/ 6471517 h 6594094"/>
              <a:gd name="connsiteX4" fmla="*/ 338617 w 5273963"/>
              <a:gd name="connsiteY4" fmla="*/ 6594094 h 6594094"/>
              <a:gd name="connsiteX5" fmla="*/ 67725 w 5273963"/>
              <a:gd name="connsiteY5" fmla="*/ 6594094 h 6594094"/>
              <a:gd name="connsiteX6" fmla="*/ 0 w 5273963"/>
              <a:gd name="connsiteY6" fmla="*/ 6471517 h 6594094"/>
              <a:gd name="connsiteX7" fmla="*/ 0 w 5273963"/>
              <a:gd name="connsiteY7" fmla="*/ 1576635 h 6594094"/>
              <a:gd name="connsiteX8" fmla="*/ 67725 w 5273963"/>
              <a:gd name="connsiteY8" fmla="*/ 1454059 h 6594094"/>
              <a:gd name="connsiteX9" fmla="*/ 2769362 w 5273963"/>
              <a:gd name="connsiteY9" fmla="*/ 1454058 h 6594094"/>
              <a:gd name="connsiteX10" fmla="*/ 3040254 w 5273963"/>
              <a:gd name="connsiteY10" fmla="*/ 1454058 h 6594094"/>
              <a:gd name="connsiteX11" fmla="*/ 3107979 w 5273963"/>
              <a:gd name="connsiteY11" fmla="*/ 1576634 h 6594094"/>
              <a:gd name="connsiteX12" fmla="*/ 3107979 w 5273963"/>
              <a:gd name="connsiteY12" fmla="*/ 6471516 h 6594094"/>
              <a:gd name="connsiteX13" fmla="*/ 3040254 w 5273963"/>
              <a:gd name="connsiteY13" fmla="*/ 6594093 h 6594094"/>
              <a:gd name="connsiteX14" fmla="*/ 2769362 w 5273963"/>
              <a:gd name="connsiteY14" fmla="*/ 6594093 h 6594094"/>
              <a:gd name="connsiteX15" fmla="*/ 2701637 w 5273963"/>
              <a:gd name="connsiteY15" fmla="*/ 6471516 h 6594094"/>
              <a:gd name="connsiteX16" fmla="*/ 2701637 w 5273963"/>
              <a:gd name="connsiteY16" fmla="*/ 1576634 h 6594094"/>
              <a:gd name="connsiteX17" fmla="*/ 2769362 w 5273963"/>
              <a:gd name="connsiteY17" fmla="*/ 1454058 h 6594094"/>
              <a:gd name="connsiteX18" fmla="*/ 1149919 w 5273963"/>
              <a:gd name="connsiteY18" fmla="*/ 1454058 h 6594094"/>
              <a:gd name="connsiteX19" fmla="*/ 1420812 w 5273963"/>
              <a:gd name="connsiteY19" fmla="*/ 1454058 h 6594094"/>
              <a:gd name="connsiteX20" fmla="*/ 1488537 w 5273963"/>
              <a:gd name="connsiteY20" fmla="*/ 1576635 h 6594094"/>
              <a:gd name="connsiteX21" fmla="*/ 1488537 w 5273963"/>
              <a:gd name="connsiteY21" fmla="*/ 6471517 h 6594094"/>
              <a:gd name="connsiteX22" fmla="*/ 1420812 w 5273963"/>
              <a:gd name="connsiteY22" fmla="*/ 6594094 h 6594094"/>
              <a:gd name="connsiteX23" fmla="*/ 1149919 w 5273963"/>
              <a:gd name="connsiteY23" fmla="*/ 6594094 h 6594094"/>
              <a:gd name="connsiteX24" fmla="*/ 1082194 w 5273963"/>
              <a:gd name="connsiteY24" fmla="*/ 6471517 h 6594094"/>
              <a:gd name="connsiteX25" fmla="*/ 1082194 w 5273963"/>
              <a:gd name="connsiteY25" fmla="*/ 1576635 h 6594094"/>
              <a:gd name="connsiteX26" fmla="*/ 1149919 w 5273963"/>
              <a:gd name="connsiteY26" fmla="*/ 1454058 h 6594094"/>
              <a:gd name="connsiteX27" fmla="*/ 3851557 w 5273963"/>
              <a:gd name="connsiteY27" fmla="*/ 1454057 h 6594094"/>
              <a:gd name="connsiteX28" fmla="*/ 4122449 w 5273963"/>
              <a:gd name="connsiteY28" fmla="*/ 1454057 h 6594094"/>
              <a:gd name="connsiteX29" fmla="*/ 4190174 w 5273963"/>
              <a:gd name="connsiteY29" fmla="*/ 1576634 h 6594094"/>
              <a:gd name="connsiteX30" fmla="*/ 4190174 w 5273963"/>
              <a:gd name="connsiteY30" fmla="*/ 6471516 h 6594094"/>
              <a:gd name="connsiteX31" fmla="*/ 4122449 w 5273963"/>
              <a:gd name="connsiteY31" fmla="*/ 6594093 h 6594094"/>
              <a:gd name="connsiteX32" fmla="*/ 3851557 w 5273963"/>
              <a:gd name="connsiteY32" fmla="*/ 6594093 h 6594094"/>
              <a:gd name="connsiteX33" fmla="*/ 3783832 w 5273963"/>
              <a:gd name="connsiteY33" fmla="*/ 6471516 h 6594094"/>
              <a:gd name="connsiteX34" fmla="*/ 3783832 w 5273963"/>
              <a:gd name="connsiteY34" fmla="*/ 1576634 h 6594094"/>
              <a:gd name="connsiteX35" fmla="*/ 3851557 w 5273963"/>
              <a:gd name="connsiteY35" fmla="*/ 1454057 h 6594094"/>
              <a:gd name="connsiteX36" fmla="*/ 2233709 w 5273963"/>
              <a:gd name="connsiteY36" fmla="*/ 858983 h 6594094"/>
              <a:gd name="connsiteX37" fmla="*/ 2504601 w 5273963"/>
              <a:gd name="connsiteY37" fmla="*/ 858983 h 6594094"/>
              <a:gd name="connsiteX38" fmla="*/ 2572326 w 5273963"/>
              <a:gd name="connsiteY38" fmla="*/ 981560 h 6594094"/>
              <a:gd name="connsiteX39" fmla="*/ 2572326 w 5273963"/>
              <a:gd name="connsiteY39" fmla="*/ 5876442 h 6594094"/>
              <a:gd name="connsiteX40" fmla="*/ 2504601 w 5273963"/>
              <a:gd name="connsiteY40" fmla="*/ 5999019 h 6594094"/>
              <a:gd name="connsiteX41" fmla="*/ 2233709 w 5273963"/>
              <a:gd name="connsiteY41" fmla="*/ 5999019 h 6594094"/>
              <a:gd name="connsiteX42" fmla="*/ 2165984 w 5273963"/>
              <a:gd name="connsiteY42" fmla="*/ 5876442 h 6594094"/>
              <a:gd name="connsiteX43" fmla="*/ 2165984 w 5273963"/>
              <a:gd name="connsiteY43" fmla="*/ 981560 h 6594094"/>
              <a:gd name="connsiteX44" fmla="*/ 2233709 w 5273963"/>
              <a:gd name="connsiteY44" fmla="*/ 858983 h 6594094"/>
              <a:gd name="connsiteX45" fmla="*/ 4935346 w 5273963"/>
              <a:gd name="connsiteY45" fmla="*/ 858982 h 6594094"/>
              <a:gd name="connsiteX46" fmla="*/ 5206238 w 5273963"/>
              <a:gd name="connsiteY46" fmla="*/ 858982 h 6594094"/>
              <a:gd name="connsiteX47" fmla="*/ 5273963 w 5273963"/>
              <a:gd name="connsiteY47" fmla="*/ 981559 h 6594094"/>
              <a:gd name="connsiteX48" fmla="*/ 5273963 w 5273963"/>
              <a:gd name="connsiteY48" fmla="*/ 5876441 h 6594094"/>
              <a:gd name="connsiteX49" fmla="*/ 5206238 w 5273963"/>
              <a:gd name="connsiteY49" fmla="*/ 5999018 h 6594094"/>
              <a:gd name="connsiteX50" fmla="*/ 4935346 w 5273963"/>
              <a:gd name="connsiteY50" fmla="*/ 5999018 h 6594094"/>
              <a:gd name="connsiteX51" fmla="*/ 4867621 w 5273963"/>
              <a:gd name="connsiteY51" fmla="*/ 5876441 h 6594094"/>
              <a:gd name="connsiteX52" fmla="*/ 4867621 w 5273963"/>
              <a:gd name="connsiteY52" fmla="*/ 981559 h 6594094"/>
              <a:gd name="connsiteX53" fmla="*/ 4935346 w 5273963"/>
              <a:gd name="connsiteY53" fmla="*/ 858982 h 6594094"/>
              <a:gd name="connsiteX54" fmla="*/ 608025 w 5273963"/>
              <a:gd name="connsiteY54" fmla="*/ 857733 h 6594094"/>
              <a:gd name="connsiteX55" fmla="*/ 878918 w 5273963"/>
              <a:gd name="connsiteY55" fmla="*/ 857733 h 6594094"/>
              <a:gd name="connsiteX56" fmla="*/ 946643 w 5273963"/>
              <a:gd name="connsiteY56" fmla="*/ 980310 h 6594094"/>
              <a:gd name="connsiteX57" fmla="*/ 946643 w 5273963"/>
              <a:gd name="connsiteY57" fmla="*/ 5875192 h 6594094"/>
              <a:gd name="connsiteX58" fmla="*/ 878918 w 5273963"/>
              <a:gd name="connsiteY58" fmla="*/ 5997769 h 6594094"/>
              <a:gd name="connsiteX59" fmla="*/ 608025 w 5273963"/>
              <a:gd name="connsiteY59" fmla="*/ 5997769 h 6594094"/>
              <a:gd name="connsiteX60" fmla="*/ 540300 w 5273963"/>
              <a:gd name="connsiteY60" fmla="*/ 5875192 h 6594094"/>
              <a:gd name="connsiteX61" fmla="*/ 540300 w 5273963"/>
              <a:gd name="connsiteY61" fmla="*/ 980310 h 6594094"/>
              <a:gd name="connsiteX62" fmla="*/ 608025 w 5273963"/>
              <a:gd name="connsiteY62" fmla="*/ 857733 h 6594094"/>
              <a:gd name="connsiteX63" fmla="*/ 3309663 w 5273963"/>
              <a:gd name="connsiteY63" fmla="*/ 857732 h 6594094"/>
              <a:gd name="connsiteX64" fmla="*/ 3580555 w 5273963"/>
              <a:gd name="connsiteY64" fmla="*/ 857732 h 6594094"/>
              <a:gd name="connsiteX65" fmla="*/ 3648280 w 5273963"/>
              <a:gd name="connsiteY65" fmla="*/ 980309 h 6594094"/>
              <a:gd name="connsiteX66" fmla="*/ 3648280 w 5273963"/>
              <a:gd name="connsiteY66" fmla="*/ 5875191 h 6594094"/>
              <a:gd name="connsiteX67" fmla="*/ 3580555 w 5273963"/>
              <a:gd name="connsiteY67" fmla="*/ 5997768 h 6594094"/>
              <a:gd name="connsiteX68" fmla="*/ 3309663 w 5273963"/>
              <a:gd name="connsiteY68" fmla="*/ 5997768 h 6594094"/>
              <a:gd name="connsiteX69" fmla="*/ 3241938 w 5273963"/>
              <a:gd name="connsiteY69" fmla="*/ 5875191 h 6594094"/>
              <a:gd name="connsiteX70" fmla="*/ 3241938 w 5273963"/>
              <a:gd name="connsiteY70" fmla="*/ 980309 h 6594094"/>
              <a:gd name="connsiteX71" fmla="*/ 3309663 w 5273963"/>
              <a:gd name="connsiteY71" fmla="*/ 857732 h 6594094"/>
              <a:gd name="connsiteX72" fmla="*/ 1690220 w 5273963"/>
              <a:gd name="connsiteY72" fmla="*/ 1 h 6594094"/>
              <a:gd name="connsiteX73" fmla="*/ 1961112 w 5273963"/>
              <a:gd name="connsiteY73" fmla="*/ 1 h 6594094"/>
              <a:gd name="connsiteX74" fmla="*/ 2028837 w 5273963"/>
              <a:gd name="connsiteY74" fmla="*/ 122578 h 6594094"/>
              <a:gd name="connsiteX75" fmla="*/ 2028837 w 5273963"/>
              <a:gd name="connsiteY75" fmla="*/ 5017460 h 6594094"/>
              <a:gd name="connsiteX76" fmla="*/ 1961112 w 5273963"/>
              <a:gd name="connsiteY76" fmla="*/ 5140037 h 6594094"/>
              <a:gd name="connsiteX77" fmla="*/ 1690220 w 5273963"/>
              <a:gd name="connsiteY77" fmla="*/ 5140037 h 6594094"/>
              <a:gd name="connsiteX78" fmla="*/ 1622495 w 5273963"/>
              <a:gd name="connsiteY78" fmla="*/ 5017460 h 6594094"/>
              <a:gd name="connsiteX79" fmla="*/ 1622495 w 5273963"/>
              <a:gd name="connsiteY79" fmla="*/ 122578 h 6594094"/>
              <a:gd name="connsiteX80" fmla="*/ 1690220 w 5273963"/>
              <a:gd name="connsiteY80" fmla="*/ 1 h 6594094"/>
              <a:gd name="connsiteX81" fmla="*/ 4391857 w 5273963"/>
              <a:gd name="connsiteY81" fmla="*/ 0 h 6594094"/>
              <a:gd name="connsiteX82" fmla="*/ 4662749 w 5273963"/>
              <a:gd name="connsiteY82" fmla="*/ 0 h 6594094"/>
              <a:gd name="connsiteX83" fmla="*/ 4730474 w 5273963"/>
              <a:gd name="connsiteY83" fmla="*/ 122577 h 6594094"/>
              <a:gd name="connsiteX84" fmla="*/ 4730474 w 5273963"/>
              <a:gd name="connsiteY84" fmla="*/ 5017459 h 6594094"/>
              <a:gd name="connsiteX85" fmla="*/ 4662749 w 5273963"/>
              <a:gd name="connsiteY85" fmla="*/ 5140036 h 6594094"/>
              <a:gd name="connsiteX86" fmla="*/ 4391857 w 5273963"/>
              <a:gd name="connsiteY86" fmla="*/ 5140036 h 6594094"/>
              <a:gd name="connsiteX87" fmla="*/ 4324132 w 5273963"/>
              <a:gd name="connsiteY87" fmla="*/ 5017459 h 6594094"/>
              <a:gd name="connsiteX88" fmla="*/ 4324132 w 5273963"/>
              <a:gd name="connsiteY88" fmla="*/ 122577 h 6594094"/>
              <a:gd name="connsiteX89" fmla="*/ 4391857 w 5273963"/>
              <a:gd name="connsiteY89" fmla="*/ 0 h 659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5273963" h="6594094">
                <a:moveTo>
                  <a:pt x="67725" y="1454059"/>
                </a:moveTo>
                <a:lnTo>
                  <a:pt x="338617" y="1454059"/>
                </a:lnTo>
                <a:cubicBezTo>
                  <a:pt x="376020" y="1454059"/>
                  <a:pt x="406342" y="1508939"/>
                  <a:pt x="406342" y="1576635"/>
                </a:cubicBezTo>
                <a:lnTo>
                  <a:pt x="406342" y="6471517"/>
                </a:lnTo>
                <a:cubicBezTo>
                  <a:pt x="406342" y="6539214"/>
                  <a:pt x="376020" y="6594094"/>
                  <a:pt x="338617" y="6594094"/>
                </a:cubicBezTo>
                <a:lnTo>
                  <a:pt x="67725" y="6594094"/>
                </a:lnTo>
                <a:cubicBezTo>
                  <a:pt x="30322" y="6594094"/>
                  <a:pt x="0" y="6539214"/>
                  <a:pt x="0" y="6471517"/>
                </a:cubicBezTo>
                <a:lnTo>
                  <a:pt x="0" y="1576635"/>
                </a:lnTo>
                <a:cubicBezTo>
                  <a:pt x="0" y="1508939"/>
                  <a:pt x="30322" y="1454059"/>
                  <a:pt x="67725" y="1454059"/>
                </a:cubicBezTo>
                <a:close/>
                <a:moveTo>
                  <a:pt x="2769362" y="1454058"/>
                </a:moveTo>
                <a:lnTo>
                  <a:pt x="3040254" y="1454058"/>
                </a:lnTo>
                <a:cubicBezTo>
                  <a:pt x="3077658" y="1454058"/>
                  <a:pt x="3107979" y="1508938"/>
                  <a:pt x="3107979" y="1576634"/>
                </a:cubicBezTo>
                <a:lnTo>
                  <a:pt x="3107979" y="6471516"/>
                </a:lnTo>
                <a:cubicBezTo>
                  <a:pt x="3107979" y="6539213"/>
                  <a:pt x="3077658" y="6594093"/>
                  <a:pt x="3040254" y="6594093"/>
                </a:cubicBezTo>
                <a:lnTo>
                  <a:pt x="2769362" y="6594093"/>
                </a:lnTo>
                <a:cubicBezTo>
                  <a:pt x="2731959" y="6594093"/>
                  <a:pt x="2701637" y="6539213"/>
                  <a:pt x="2701637" y="6471516"/>
                </a:cubicBezTo>
                <a:lnTo>
                  <a:pt x="2701637" y="1576634"/>
                </a:lnTo>
                <a:cubicBezTo>
                  <a:pt x="2701637" y="1508938"/>
                  <a:pt x="2731959" y="1454058"/>
                  <a:pt x="2769362" y="1454058"/>
                </a:cubicBezTo>
                <a:close/>
                <a:moveTo>
                  <a:pt x="1149919" y="1454058"/>
                </a:moveTo>
                <a:lnTo>
                  <a:pt x="1420812" y="1454058"/>
                </a:lnTo>
                <a:cubicBezTo>
                  <a:pt x="1458215" y="1454058"/>
                  <a:pt x="1488537" y="1508938"/>
                  <a:pt x="1488537" y="1576635"/>
                </a:cubicBezTo>
                <a:lnTo>
                  <a:pt x="1488537" y="6471517"/>
                </a:lnTo>
                <a:cubicBezTo>
                  <a:pt x="1488537" y="6539214"/>
                  <a:pt x="1458215" y="6594094"/>
                  <a:pt x="1420812" y="6594094"/>
                </a:cubicBezTo>
                <a:lnTo>
                  <a:pt x="1149919" y="6594094"/>
                </a:lnTo>
                <a:cubicBezTo>
                  <a:pt x="1112516" y="6594094"/>
                  <a:pt x="1082194" y="6539214"/>
                  <a:pt x="1082194" y="6471517"/>
                </a:cubicBezTo>
                <a:lnTo>
                  <a:pt x="1082194" y="1576635"/>
                </a:lnTo>
                <a:cubicBezTo>
                  <a:pt x="1082194" y="1508938"/>
                  <a:pt x="1112516" y="1454058"/>
                  <a:pt x="1149919" y="1454058"/>
                </a:cubicBezTo>
                <a:close/>
                <a:moveTo>
                  <a:pt x="3851557" y="1454057"/>
                </a:moveTo>
                <a:lnTo>
                  <a:pt x="4122449" y="1454057"/>
                </a:lnTo>
                <a:cubicBezTo>
                  <a:pt x="4159852" y="1454057"/>
                  <a:pt x="4190174" y="1508937"/>
                  <a:pt x="4190174" y="1576634"/>
                </a:cubicBezTo>
                <a:lnTo>
                  <a:pt x="4190174" y="6471516"/>
                </a:lnTo>
                <a:cubicBezTo>
                  <a:pt x="4190174" y="6539213"/>
                  <a:pt x="4159852" y="6594093"/>
                  <a:pt x="4122449" y="6594093"/>
                </a:cubicBezTo>
                <a:lnTo>
                  <a:pt x="3851557" y="6594093"/>
                </a:lnTo>
                <a:cubicBezTo>
                  <a:pt x="3814154" y="6594093"/>
                  <a:pt x="3783832" y="6539213"/>
                  <a:pt x="3783832" y="6471516"/>
                </a:cubicBezTo>
                <a:lnTo>
                  <a:pt x="3783832" y="1576634"/>
                </a:lnTo>
                <a:cubicBezTo>
                  <a:pt x="3783832" y="1508937"/>
                  <a:pt x="3814154" y="1454057"/>
                  <a:pt x="3851557" y="1454057"/>
                </a:cubicBezTo>
                <a:close/>
                <a:moveTo>
                  <a:pt x="2233709" y="858983"/>
                </a:moveTo>
                <a:lnTo>
                  <a:pt x="2504601" y="858983"/>
                </a:lnTo>
                <a:cubicBezTo>
                  <a:pt x="2542004" y="858983"/>
                  <a:pt x="2572326" y="913863"/>
                  <a:pt x="2572326" y="981560"/>
                </a:cubicBezTo>
                <a:lnTo>
                  <a:pt x="2572326" y="5876442"/>
                </a:lnTo>
                <a:cubicBezTo>
                  <a:pt x="2572326" y="5944139"/>
                  <a:pt x="2542004" y="5999019"/>
                  <a:pt x="2504601" y="5999019"/>
                </a:cubicBezTo>
                <a:lnTo>
                  <a:pt x="2233709" y="5999019"/>
                </a:lnTo>
                <a:cubicBezTo>
                  <a:pt x="2196305" y="5999019"/>
                  <a:pt x="2165984" y="5944139"/>
                  <a:pt x="2165984" y="5876442"/>
                </a:cubicBezTo>
                <a:lnTo>
                  <a:pt x="2165984" y="981560"/>
                </a:lnTo>
                <a:cubicBezTo>
                  <a:pt x="2165984" y="913863"/>
                  <a:pt x="2196305" y="858983"/>
                  <a:pt x="2233709" y="858983"/>
                </a:cubicBezTo>
                <a:close/>
                <a:moveTo>
                  <a:pt x="4935346" y="858982"/>
                </a:moveTo>
                <a:lnTo>
                  <a:pt x="5206238" y="858982"/>
                </a:lnTo>
                <a:cubicBezTo>
                  <a:pt x="5243641" y="858982"/>
                  <a:pt x="5273963" y="913862"/>
                  <a:pt x="5273963" y="981559"/>
                </a:cubicBezTo>
                <a:lnTo>
                  <a:pt x="5273963" y="5876441"/>
                </a:lnTo>
                <a:cubicBezTo>
                  <a:pt x="5273963" y="5944138"/>
                  <a:pt x="5243641" y="5999018"/>
                  <a:pt x="5206238" y="5999018"/>
                </a:cubicBezTo>
                <a:lnTo>
                  <a:pt x="4935346" y="5999018"/>
                </a:lnTo>
                <a:cubicBezTo>
                  <a:pt x="4897943" y="5999018"/>
                  <a:pt x="4867621" y="5944138"/>
                  <a:pt x="4867621" y="5876441"/>
                </a:cubicBezTo>
                <a:lnTo>
                  <a:pt x="4867621" y="981559"/>
                </a:lnTo>
                <a:cubicBezTo>
                  <a:pt x="4867621" y="913862"/>
                  <a:pt x="4897943" y="858982"/>
                  <a:pt x="4935346" y="858982"/>
                </a:cubicBezTo>
                <a:close/>
                <a:moveTo>
                  <a:pt x="608025" y="857733"/>
                </a:moveTo>
                <a:lnTo>
                  <a:pt x="878918" y="857733"/>
                </a:lnTo>
                <a:cubicBezTo>
                  <a:pt x="916321" y="857733"/>
                  <a:pt x="946643" y="912613"/>
                  <a:pt x="946643" y="980310"/>
                </a:cubicBezTo>
                <a:lnTo>
                  <a:pt x="946643" y="5875192"/>
                </a:lnTo>
                <a:cubicBezTo>
                  <a:pt x="946643" y="5942889"/>
                  <a:pt x="916321" y="5997769"/>
                  <a:pt x="878918" y="5997769"/>
                </a:cubicBezTo>
                <a:lnTo>
                  <a:pt x="608025" y="5997769"/>
                </a:lnTo>
                <a:cubicBezTo>
                  <a:pt x="570622" y="5997769"/>
                  <a:pt x="540300" y="5942889"/>
                  <a:pt x="540300" y="5875192"/>
                </a:cubicBezTo>
                <a:lnTo>
                  <a:pt x="540300" y="980310"/>
                </a:lnTo>
                <a:cubicBezTo>
                  <a:pt x="540300" y="912613"/>
                  <a:pt x="570622" y="857733"/>
                  <a:pt x="608025" y="857733"/>
                </a:cubicBezTo>
                <a:close/>
                <a:moveTo>
                  <a:pt x="3309663" y="857732"/>
                </a:moveTo>
                <a:lnTo>
                  <a:pt x="3580555" y="857732"/>
                </a:lnTo>
                <a:cubicBezTo>
                  <a:pt x="3617958" y="857732"/>
                  <a:pt x="3648280" y="912612"/>
                  <a:pt x="3648280" y="980309"/>
                </a:cubicBezTo>
                <a:lnTo>
                  <a:pt x="3648280" y="5875191"/>
                </a:lnTo>
                <a:cubicBezTo>
                  <a:pt x="3648280" y="5942888"/>
                  <a:pt x="3617958" y="5997768"/>
                  <a:pt x="3580555" y="5997768"/>
                </a:cubicBezTo>
                <a:lnTo>
                  <a:pt x="3309663" y="5997768"/>
                </a:lnTo>
                <a:cubicBezTo>
                  <a:pt x="3272259" y="5997768"/>
                  <a:pt x="3241938" y="5942888"/>
                  <a:pt x="3241938" y="5875191"/>
                </a:cubicBezTo>
                <a:lnTo>
                  <a:pt x="3241938" y="980309"/>
                </a:lnTo>
                <a:cubicBezTo>
                  <a:pt x="3241938" y="912612"/>
                  <a:pt x="3272259" y="857732"/>
                  <a:pt x="3309663" y="857732"/>
                </a:cubicBezTo>
                <a:close/>
                <a:moveTo>
                  <a:pt x="1690220" y="1"/>
                </a:moveTo>
                <a:lnTo>
                  <a:pt x="1961112" y="1"/>
                </a:lnTo>
                <a:cubicBezTo>
                  <a:pt x="1998515" y="1"/>
                  <a:pt x="2028837" y="54881"/>
                  <a:pt x="2028837" y="122578"/>
                </a:cubicBezTo>
                <a:lnTo>
                  <a:pt x="2028837" y="5017460"/>
                </a:lnTo>
                <a:cubicBezTo>
                  <a:pt x="2028837" y="5085157"/>
                  <a:pt x="1998515" y="5140037"/>
                  <a:pt x="1961112" y="5140037"/>
                </a:cubicBezTo>
                <a:lnTo>
                  <a:pt x="1690220" y="5140037"/>
                </a:lnTo>
                <a:cubicBezTo>
                  <a:pt x="1652817" y="5140037"/>
                  <a:pt x="1622495" y="5085157"/>
                  <a:pt x="1622495" y="5017460"/>
                </a:cubicBezTo>
                <a:lnTo>
                  <a:pt x="1622495" y="122578"/>
                </a:lnTo>
                <a:cubicBezTo>
                  <a:pt x="1622495" y="54881"/>
                  <a:pt x="1652817" y="1"/>
                  <a:pt x="1690220" y="1"/>
                </a:cubicBezTo>
                <a:close/>
                <a:moveTo>
                  <a:pt x="4391857" y="0"/>
                </a:moveTo>
                <a:lnTo>
                  <a:pt x="4662749" y="0"/>
                </a:lnTo>
                <a:cubicBezTo>
                  <a:pt x="4700153" y="0"/>
                  <a:pt x="4730474" y="54880"/>
                  <a:pt x="4730474" y="122577"/>
                </a:cubicBezTo>
                <a:lnTo>
                  <a:pt x="4730474" y="5017459"/>
                </a:lnTo>
                <a:cubicBezTo>
                  <a:pt x="4730474" y="5085156"/>
                  <a:pt x="4700153" y="5140036"/>
                  <a:pt x="4662749" y="5140036"/>
                </a:cubicBezTo>
                <a:lnTo>
                  <a:pt x="4391857" y="5140036"/>
                </a:lnTo>
                <a:cubicBezTo>
                  <a:pt x="4354454" y="5140036"/>
                  <a:pt x="4324132" y="5085156"/>
                  <a:pt x="4324132" y="5017459"/>
                </a:cubicBezTo>
                <a:lnTo>
                  <a:pt x="4324132" y="122577"/>
                </a:lnTo>
                <a:cubicBezTo>
                  <a:pt x="4324132" y="54880"/>
                  <a:pt x="4354454" y="0"/>
                  <a:pt x="43918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286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41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EC8AC9-35BD-47DC-96AB-EDED47748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EF591-71A6-4511-AE39-67213B048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D75D7-789C-417E-AFE6-AF7973431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D369-3AD0-4A19-A59E-B095EDCDFA7D}" type="datetimeFigureOut">
              <a:rPr lang="id-ID" smtClean="0"/>
              <a:t>09/01/2021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3576E-C08C-4D8D-9F28-97A4210D9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D2263-F575-4FC0-8ADA-EB8CDBA09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D2063-7FD4-4AE1-B89A-1A35B33611D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292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>
            <a:extLst>
              <a:ext uri="{FF2B5EF4-FFF2-40B4-BE49-F238E27FC236}">
                <a16:creationId xmlns:a16="http://schemas.microsoft.com/office/drawing/2014/main" id="{8CFF2B8E-791B-4426-B23B-843BB199431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2" r="24252"/>
          <a:stretch>
            <a:fillRect/>
          </a:stretch>
        </p:blipFill>
        <p:spPr>
          <a:xfrm>
            <a:off x="7235209" y="1061122"/>
            <a:ext cx="4093385" cy="5118005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4FD09A2-52B3-40BB-B91C-FBF4FD55C8C6}"/>
              </a:ext>
            </a:extLst>
          </p:cNvPr>
          <p:cNvSpPr/>
          <p:nvPr/>
        </p:nvSpPr>
        <p:spPr>
          <a:xfrm>
            <a:off x="290946" y="6179127"/>
            <a:ext cx="415636" cy="41563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941688D-F88C-461C-A709-EC0B9CD93F9E}"/>
              </a:ext>
            </a:extLst>
          </p:cNvPr>
          <p:cNvSpPr/>
          <p:nvPr/>
        </p:nvSpPr>
        <p:spPr>
          <a:xfrm rot="2700000">
            <a:off x="9103667" y="4890219"/>
            <a:ext cx="1411532" cy="1411536"/>
          </a:xfrm>
          <a:custGeom>
            <a:avLst/>
            <a:gdLst>
              <a:gd name="connsiteX0" fmla="*/ 4394611 w 5336720"/>
              <a:gd name="connsiteY0" fmla="*/ 0 h 5336735"/>
              <a:gd name="connsiteX1" fmla="*/ 5336720 w 5336720"/>
              <a:gd name="connsiteY1" fmla="*/ 0 h 5336735"/>
              <a:gd name="connsiteX2" fmla="*/ 5022687 w 5336720"/>
              <a:gd name="connsiteY2" fmla="*/ 314033 h 5336735"/>
              <a:gd name="connsiteX3" fmla="*/ 4708644 w 5336720"/>
              <a:gd name="connsiteY3" fmla="*/ 314033 h 5336735"/>
              <a:gd name="connsiteX4" fmla="*/ 4708644 w 5336720"/>
              <a:gd name="connsiteY4" fmla="*/ 627804 h 5336735"/>
              <a:gd name="connsiteX5" fmla="*/ 4708918 w 5336720"/>
              <a:gd name="connsiteY5" fmla="*/ 627803 h 5336735"/>
              <a:gd name="connsiteX6" fmla="*/ 4394885 w 5336720"/>
              <a:gd name="connsiteY6" fmla="*/ 941836 h 5336735"/>
              <a:gd name="connsiteX7" fmla="*/ 4394884 w 5336720"/>
              <a:gd name="connsiteY7" fmla="*/ 941836 h 5336735"/>
              <a:gd name="connsiteX8" fmla="*/ 4394611 w 5336720"/>
              <a:gd name="connsiteY8" fmla="*/ 942109 h 5336735"/>
              <a:gd name="connsiteX9" fmla="*/ 4394611 w 5336720"/>
              <a:gd name="connsiteY9" fmla="*/ 941836 h 5336735"/>
              <a:gd name="connsiteX10" fmla="*/ 4080842 w 5336720"/>
              <a:gd name="connsiteY10" fmla="*/ 941836 h 5336735"/>
              <a:gd name="connsiteX11" fmla="*/ 4080842 w 5336720"/>
              <a:gd name="connsiteY11" fmla="*/ 1255608 h 5336735"/>
              <a:gd name="connsiteX12" fmla="*/ 4081117 w 5336720"/>
              <a:gd name="connsiteY12" fmla="*/ 1255608 h 5336735"/>
              <a:gd name="connsiteX13" fmla="*/ 3767084 w 5336720"/>
              <a:gd name="connsiteY13" fmla="*/ 1569640 h 5336735"/>
              <a:gd name="connsiteX14" fmla="*/ 3767081 w 5336720"/>
              <a:gd name="connsiteY14" fmla="*/ 1569640 h 5336735"/>
              <a:gd name="connsiteX15" fmla="*/ 3766809 w 5336720"/>
              <a:gd name="connsiteY15" fmla="*/ 1569912 h 5336735"/>
              <a:gd name="connsiteX16" fmla="*/ 3766809 w 5336720"/>
              <a:gd name="connsiteY16" fmla="*/ 1569641 h 5336735"/>
              <a:gd name="connsiteX17" fmla="*/ 3453041 w 5336720"/>
              <a:gd name="connsiteY17" fmla="*/ 1569640 h 5336735"/>
              <a:gd name="connsiteX18" fmla="*/ 3453041 w 5336720"/>
              <a:gd name="connsiteY18" fmla="*/ 1883411 h 5336735"/>
              <a:gd name="connsiteX19" fmla="*/ 3453315 w 5336720"/>
              <a:gd name="connsiteY19" fmla="*/ 1883411 h 5336735"/>
              <a:gd name="connsiteX20" fmla="*/ 3139282 w 5336720"/>
              <a:gd name="connsiteY20" fmla="*/ 2197444 h 5336735"/>
              <a:gd name="connsiteX21" fmla="*/ 3139281 w 5336720"/>
              <a:gd name="connsiteY21" fmla="*/ 2197444 h 5336735"/>
              <a:gd name="connsiteX22" fmla="*/ 3139008 w 5336720"/>
              <a:gd name="connsiteY22" fmla="*/ 2197716 h 5336735"/>
              <a:gd name="connsiteX23" fmla="*/ 3139008 w 5336720"/>
              <a:gd name="connsiteY23" fmla="*/ 2197444 h 5336735"/>
              <a:gd name="connsiteX24" fmla="*/ 2825239 w 5336720"/>
              <a:gd name="connsiteY24" fmla="*/ 2197444 h 5336735"/>
              <a:gd name="connsiteX25" fmla="*/ 2825239 w 5336720"/>
              <a:gd name="connsiteY25" fmla="*/ 2511216 h 5336735"/>
              <a:gd name="connsiteX26" fmla="*/ 2825513 w 5336720"/>
              <a:gd name="connsiteY26" fmla="*/ 2511216 h 5336735"/>
              <a:gd name="connsiteX27" fmla="*/ 2511480 w 5336720"/>
              <a:gd name="connsiteY27" fmla="*/ 2825248 h 5336735"/>
              <a:gd name="connsiteX28" fmla="*/ 2511477 w 5336720"/>
              <a:gd name="connsiteY28" fmla="*/ 2825248 h 5336735"/>
              <a:gd name="connsiteX29" fmla="*/ 2511206 w 5336720"/>
              <a:gd name="connsiteY29" fmla="*/ 2825520 h 5336735"/>
              <a:gd name="connsiteX30" fmla="*/ 2511206 w 5336720"/>
              <a:gd name="connsiteY30" fmla="*/ 2825248 h 5336735"/>
              <a:gd name="connsiteX31" fmla="*/ 2197437 w 5336720"/>
              <a:gd name="connsiteY31" fmla="*/ 2825248 h 5336735"/>
              <a:gd name="connsiteX32" fmla="*/ 2197437 w 5336720"/>
              <a:gd name="connsiteY32" fmla="*/ 3139019 h 5336735"/>
              <a:gd name="connsiteX33" fmla="*/ 2197711 w 5336720"/>
              <a:gd name="connsiteY33" fmla="*/ 3139019 h 5336735"/>
              <a:gd name="connsiteX34" fmla="*/ 1883678 w 5336720"/>
              <a:gd name="connsiteY34" fmla="*/ 3453051 h 5336735"/>
              <a:gd name="connsiteX35" fmla="*/ 1883677 w 5336720"/>
              <a:gd name="connsiteY35" fmla="*/ 3453051 h 5336735"/>
              <a:gd name="connsiteX36" fmla="*/ 1883404 w 5336720"/>
              <a:gd name="connsiteY36" fmla="*/ 3453324 h 5336735"/>
              <a:gd name="connsiteX37" fmla="*/ 1883404 w 5336720"/>
              <a:gd name="connsiteY37" fmla="*/ 3453051 h 5336735"/>
              <a:gd name="connsiteX38" fmla="*/ 1569636 w 5336720"/>
              <a:gd name="connsiteY38" fmla="*/ 3453051 h 5336735"/>
              <a:gd name="connsiteX39" fmla="*/ 1569636 w 5336720"/>
              <a:gd name="connsiteY39" fmla="*/ 3766822 h 5336735"/>
              <a:gd name="connsiteX40" fmla="*/ 1569910 w 5336720"/>
              <a:gd name="connsiteY40" fmla="*/ 3766822 h 5336735"/>
              <a:gd name="connsiteX41" fmla="*/ 1255877 w 5336720"/>
              <a:gd name="connsiteY41" fmla="*/ 4080855 h 5336735"/>
              <a:gd name="connsiteX42" fmla="*/ 1255874 w 5336720"/>
              <a:gd name="connsiteY42" fmla="*/ 4080855 h 5336735"/>
              <a:gd name="connsiteX43" fmla="*/ 1255602 w 5336720"/>
              <a:gd name="connsiteY43" fmla="*/ 4081128 h 5336735"/>
              <a:gd name="connsiteX44" fmla="*/ 1255602 w 5336720"/>
              <a:gd name="connsiteY44" fmla="*/ 4080855 h 5336735"/>
              <a:gd name="connsiteX45" fmla="*/ 941834 w 5336720"/>
              <a:gd name="connsiteY45" fmla="*/ 4080855 h 5336735"/>
              <a:gd name="connsiteX46" fmla="*/ 941834 w 5336720"/>
              <a:gd name="connsiteY46" fmla="*/ 4394625 h 5336735"/>
              <a:gd name="connsiteX47" fmla="*/ 942109 w 5336720"/>
              <a:gd name="connsiteY47" fmla="*/ 4394626 h 5336735"/>
              <a:gd name="connsiteX48" fmla="*/ 628075 w 5336720"/>
              <a:gd name="connsiteY48" fmla="*/ 4708659 h 5336735"/>
              <a:gd name="connsiteX49" fmla="*/ 628074 w 5336720"/>
              <a:gd name="connsiteY49" fmla="*/ 4708659 h 5336735"/>
              <a:gd name="connsiteX50" fmla="*/ 627801 w 5336720"/>
              <a:gd name="connsiteY50" fmla="*/ 4708932 h 5336735"/>
              <a:gd name="connsiteX51" fmla="*/ 627801 w 5336720"/>
              <a:gd name="connsiteY51" fmla="*/ 4708659 h 5336735"/>
              <a:gd name="connsiteX52" fmla="*/ 314032 w 5336720"/>
              <a:gd name="connsiteY52" fmla="*/ 4708659 h 5336735"/>
              <a:gd name="connsiteX53" fmla="*/ 314033 w 5336720"/>
              <a:gd name="connsiteY53" fmla="*/ 5022702 h 5336735"/>
              <a:gd name="connsiteX54" fmla="*/ 0 w 5336720"/>
              <a:gd name="connsiteY54" fmla="*/ 5336735 h 5336735"/>
              <a:gd name="connsiteX55" fmla="*/ 0 w 5336720"/>
              <a:gd name="connsiteY55" fmla="*/ 4394626 h 5336735"/>
              <a:gd name="connsiteX56" fmla="*/ 627801 w 5336720"/>
              <a:gd name="connsiteY56" fmla="*/ 4394625 h 5336735"/>
              <a:gd name="connsiteX57" fmla="*/ 627801 w 5336720"/>
              <a:gd name="connsiteY57" fmla="*/ 3766823 h 5336735"/>
              <a:gd name="connsiteX58" fmla="*/ 1255602 w 5336720"/>
              <a:gd name="connsiteY58" fmla="*/ 3766823 h 5336735"/>
              <a:gd name="connsiteX59" fmla="*/ 1255603 w 5336720"/>
              <a:gd name="connsiteY59" fmla="*/ 3139018 h 5336735"/>
              <a:gd name="connsiteX60" fmla="*/ 1883404 w 5336720"/>
              <a:gd name="connsiteY60" fmla="*/ 3139019 h 5336735"/>
              <a:gd name="connsiteX61" fmla="*/ 1883404 w 5336720"/>
              <a:gd name="connsiteY61" fmla="*/ 2511216 h 5336735"/>
              <a:gd name="connsiteX62" fmla="*/ 2511206 w 5336720"/>
              <a:gd name="connsiteY62" fmla="*/ 2511216 h 5336735"/>
              <a:gd name="connsiteX63" fmla="*/ 2511206 w 5336720"/>
              <a:gd name="connsiteY63" fmla="*/ 1883411 h 5336735"/>
              <a:gd name="connsiteX64" fmla="*/ 3139008 w 5336720"/>
              <a:gd name="connsiteY64" fmla="*/ 1883411 h 5336735"/>
              <a:gd name="connsiteX65" fmla="*/ 3139008 w 5336720"/>
              <a:gd name="connsiteY65" fmla="*/ 1255607 h 5336735"/>
              <a:gd name="connsiteX66" fmla="*/ 3766809 w 5336720"/>
              <a:gd name="connsiteY66" fmla="*/ 1255608 h 5336735"/>
              <a:gd name="connsiteX67" fmla="*/ 3766809 w 5336720"/>
              <a:gd name="connsiteY67" fmla="*/ 627803 h 5336735"/>
              <a:gd name="connsiteX68" fmla="*/ 4394611 w 5336720"/>
              <a:gd name="connsiteY68" fmla="*/ 627803 h 533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336720" h="5336735">
                <a:moveTo>
                  <a:pt x="4394611" y="0"/>
                </a:moveTo>
                <a:lnTo>
                  <a:pt x="5336720" y="0"/>
                </a:lnTo>
                <a:lnTo>
                  <a:pt x="5022687" y="314033"/>
                </a:lnTo>
                <a:lnTo>
                  <a:pt x="4708644" y="314033"/>
                </a:lnTo>
                <a:lnTo>
                  <a:pt x="4708644" y="627804"/>
                </a:lnTo>
                <a:lnTo>
                  <a:pt x="4708918" y="627803"/>
                </a:lnTo>
                <a:lnTo>
                  <a:pt x="4394885" y="941836"/>
                </a:lnTo>
                <a:lnTo>
                  <a:pt x="4394884" y="941836"/>
                </a:lnTo>
                <a:lnTo>
                  <a:pt x="4394611" y="942109"/>
                </a:lnTo>
                <a:lnTo>
                  <a:pt x="4394611" y="941836"/>
                </a:lnTo>
                <a:lnTo>
                  <a:pt x="4080842" y="941836"/>
                </a:lnTo>
                <a:lnTo>
                  <a:pt x="4080842" y="1255608"/>
                </a:lnTo>
                <a:lnTo>
                  <a:pt x="4081117" y="1255608"/>
                </a:lnTo>
                <a:lnTo>
                  <a:pt x="3767084" y="1569640"/>
                </a:lnTo>
                <a:lnTo>
                  <a:pt x="3767081" y="1569640"/>
                </a:lnTo>
                <a:lnTo>
                  <a:pt x="3766809" y="1569912"/>
                </a:lnTo>
                <a:lnTo>
                  <a:pt x="3766809" y="1569641"/>
                </a:lnTo>
                <a:lnTo>
                  <a:pt x="3453041" y="1569640"/>
                </a:lnTo>
                <a:lnTo>
                  <a:pt x="3453041" y="1883411"/>
                </a:lnTo>
                <a:lnTo>
                  <a:pt x="3453315" y="1883411"/>
                </a:lnTo>
                <a:lnTo>
                  <a:pt x="3139282" y="2197444"/>
                </a:lnTo>
                <a:lnTo>
                  <a:pt x="3139281" y="2197444"/>
                </a:lnTo>
                <a:lnTo>
                  <a:pt x="3139008" y="2197716"/>
                </a:lnTo>
                <a:lnTo>
                  <a:pt x="3139008" y="2197444"/>
                </a:lnTo>
                <a:lnTo>
                  <a:pt x="2825239" y="2197444"/>
                </a:lnTo>
                <a:lnTo>
                  <a:pt x="2825239" y="2511216"/>
                </a:lnTo>
                <a:lnTo>
                  <a:pt x="2825513" y="2511216"/>
                </a:lnTo>
                <a:lnTo>
                  <a:pt x="2511480" y="2825248"/>
                </a:lnTo>
                <a:lnTo>
                  <a:pt x="2511477" y="2825248"/>
                </a:lnTo>
                <a:lnTo>
                  <a:pt x="2511206" y="2825520"/>
                </a:lnTo>
                <a:lnTo>
                  <a:pt x="2511206" y="2825248"/>
                </a:lnTo>
                <a:lnTo>
                  <a:pt x="2197437" y="2825248"/>
                </a:lnTo>
                <a:lnTo>
                  <a:pt x="2197437" y="3139019"/>
                </a:lnTo>
                <a:lnTo>
                  <a:pt x="2197711" y="3139019"/>
                </a:lnTo>
                <a:lnTo>
                  <a:pt x="1883678" y="3453051"/>
                </a:lnTo>
                <a:lnTo>
                  <a:pt x="1883677" y="3453051"/>
                </a:lnTo>
                <a:lnTo>
                  <a:pt x="1883404" y="3453324"/>
                </a:lnTo>
                <a:lnTo>
                  <a:pt x="1883404" y="3453051"/>
                </a:lnTo>
                <a:lnTo>
                  <a:pt x="1569636" y="3453051"/>
                </a:lnTo>
                <a:lnTo>
                  <a:pt x="1569636" y="3766822"/>
                </a:lnTo>
                <a:lnTo>
                  <a:pt x="1569910" y="3766822"/>
                </a:lnTo>
                <a:lnTo>
                  <a:pt x="1255877" y="4080855"/>
                </a:lnTo>
                <a:lnTo>
                  <a:pt x="1255874" y="4080855"/>
                </a:lnTo>
                <a:lnTo>
                  <a:pt x="1255602" y="4081128"/>
                </a:lnTo>
                <a:lnTo>
                  <a:pt x="1255602" y="4080855"/>
                </a:lnTo>
                <a:lnTo>
                  <a:pt x="941834" y="4080855"/>
                </a:lnTo>
                <a:lnTo>
                  <a:pt x="941834" y="4394625"/>
                </a:lnTo>
                <a:lnTo>
                  <a:pt x="942109" y="4394626"/>
                </a:lnTo>
                <a:lnTo>
                  <a:pt x="628075" y="4708659"/>
                </a:lnTo>
                <a:lnTo>
                  <a:pt x="628074" y="4708659"/>
                </a:lnTo>
                <a:lnTo>
                  <a:pt x="627801" y="4708932"/>
                </a:lnTo>
                <a:lnTo>
                  <a:pt x="627801" y="4708659"/>
                </a:lnTo>
                <a:lnTo>
                  <a:pt x="314032" y="4708659"/>
                </a:lnTo>
                <a:lnTo>
                  <a:pt x="314033" y="5022702"/>
                </a:lnTo>
                <a:lnTo>
                  <a:pt x="0" y="5336735"/>
                </a:lnTo>
                <a:lnTo>
                  <a:pt x="0" y="4394626"/>
                </a:lnTo>
                <a:lnTo>
                  <a:pt x="627801" y="4394625"/>
                </a:lnTo>
                <a:lnTo>
                  <a:pt x="627801" y="3766823"/>
                </a:lnTo>
                <a:lnTo>
                  <a:pt x="1255602" y="3766823"/>
                </a:lnTo>
                <a:lnTo>
                  <a:pt x="1255603" y="3139018"/>
                </a:lnTo>
                <a:lnTo>
                  <a:pt x="1883404" y="3139019"/>
                </a:lnTo>
                <a:lnTo>
                  <a:pt x="1883404" y="2511216"/>
                </a:lnTo>
                <a:lnTo>
                  <a:pt x="2511206" y="2511216"/>
                </a:lnTo>
                <a:lnTo>
                  <a:pt x="2511206" y="1883411"/>
                </a:lnTo>
                <a:lnTo>
                  <a:pt x="3139008" y="1883411"/>
                </a:lnTo>
                <a:lnTo>
                  <a:pt x="3139008" y="1255607"/>
                </a:lnTo>
                <a:lnTo>
                  <a:pt x="3766809" y="1255608"/>
                </a:lnTo>
                <a:lnTo>
                  <a:pt x="3766809" y="627803"/>
                </a:lnTo>
                <a:lnTo>
                  <a:pt x="4394611" y="6278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0D0C95-42E7-49BA-8522-D182AF755E2F}"/>
              </a:ext>
            </a:extLst>
          </p:cNvPr>
          <p:cNvSpPr/>
          <p:nvPr/>
        </p:nvSpPr>
        <p:spPr>
          <a:xfrm>
            <a:off x="180108" y="207818"/>
            <a:ext cx="332509" cy="3325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9E9AF2-B51E-4F25-9A86-7FEC2445F008}"/>
              </a:ext>
            </a:extLst>
          </p:cNvPr>
          <p:cNvSpPr/>
          <p:nvPr/>
        </p:nvSpPr>
        <p:spPr>
          <a:xfrm>
            <a:off x="10390909" y="6608618"/>
            <a:ext cx="1565563" cy="24938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BDC922-EE0F-44C9-9A00-0FA283554D91}"/>
              </a:ext>
            </a:extLst>
          </p:cNvPr>
          <p:cNvSpPr txBox="1"/>
          <p:nvPr/>
        </p:nvSpPr>
        <p:spPr>
          <a:xfrm rot="5400000">
            <a:off x="-928483" y="3290500"/>
            <a:ext cx="2605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200" spc="600" dirty="0">
                <a:solidFill>
                  <a:prstClr val="black"/>
                </a:solidFill>
                <a:cs typeface="+mn-ea"/>
                <a:sym typeface="+mn-lt"/>
              </a:rPr>
              <a:t>人教版 数学八年级上册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4812530-3BCB-4072-B6FB-47ACD84BA44E}"/>
              </a:ext>
            </a:extLst>
          </p:cNvPr>
          <p:cNvSpPr/>
          <p:nvPr/>
        </p:nvSpPr>
        <p:spPr>
          <a:xfrm rot="8100000">
            <a:off x="11528636" y="404684"/>
            <a:ext cx="715971" cy="715973"/>
          </a:xfrm>
          <a:custGeom>
            <a:avLst/>
            <a:gdLst>
              <a:gd name="connsiteX0" fmla="*/ 4394611 w 5336720"/>
              <a:gd name="connsiteY0" fmla="*/ 0 h 5336735"/>
              <a:gd name="connsiteX1" fmla="*/ 5336720 w 5336720"/>
              <a:gd name="connsiteY1" fmla="*/ 0 h 5336735"/>
              <a:gd name="connsiteX2" fmla="*/ 5022687 w 5336720"/>
              <a:gd name="connsiteY2" fmla="*/ 314033 h 5336735"/>
              <a:gd name="connsiteX3" fmla="*/ 4708644 w 5336720"/>
              <a:gd name="connsiteY3" fmla="*/ 314033 h 5336735"/>
              <a:gd name="connsiteX4" fmla="*/ 4708644 w 5336720"/>
              <a:gd name="connsiteY4" fmla="*/ 627804 h 5336735"/>
              <a:gd name="connsiteX5" fmla="*/ 4708918 w 5336720"/>
              <a:gd name="connsiteY5" fmla="*/ 627803 h 5336735"/>
              <a:gd name="connsiteX6" fmla="*/ 4394885 w 5336720"/>
              <a:gd name="connsiteY6" fmla="*/ 941836 h 5336735"/>
              <a:gd name="connsiteX7" fmla="*/ 4394884 w 5336720"/>
              <a:gd name="connsiteY7" fmla="*/ 941836 h 5336735"/>
              <a:gd name="connsiteX8" fmla="*/ 4394611 w 5336720"/>
              <a:gd name="connsiteY8" fmla="*/ 942109 h 5336735"/>
              <a:gd name="connsiteX9" fmla="*/ 4394611 w 5336720"/>
              <a:gd name="connsiteY9" fmla="*/ 941836 h 5336735"/>
              <a:gd name="connsiteX10" fmla="*/ 4080842 w 5336720"/>
              <a:gd name="connsiteY10" fmla="*/ 941836 h 5336735"/>
              <a:gd name="connsiteX11" fmla="*/ 4080842 w 5336720"/>
              <a:gd name="connsiteY11" fmla="*/ 1255608 h 5336735"/>
              <a:gd name="connsiteX12" fmla="*/ 4081117 w 5336720"/>
              <a:gd name="connsiteY12" fmla="*/ 1255608 h 5336735"/>
              <a:gd name="connsiteX13" fmla="*/ 3767084 w 5336720"/>
              <a:gd name="connsiteY13" fmla="*/ 1569640 h 5336735"/>
              <a:gd name="connsiteX14" fmla="*/ 3767081 w 5336720"/>
              <a:gd name="connsiteY14" fmla="*/ 1569640 h 5336735"/>
              <a:gd name="connsiteX15" fmla="*/ 3766809 w 5336720"/>
              <a:gd name="connsiteY15" fmla="*/ 1569912 h 5336735"/>
              <a:gd name="connsiteX16" fmla="*/ 3766809 w 5336720"/>
              <a:gd name="connsiteY16" fmla="*/ 1569641 h 5336735"/>
              <a:gd name="connsiteX17" fmla="*/ 3453041 w 5336720"/>
              <a:gd name="connsiteY17" fmla="*/ 1569640 h 5336735"/>
              <a:gd name="connsiteX18" fmla="*/ 3453041 w 5336720"/>
              <a:gd name="connsiteY18" fmla="*/ 1883411 h 5336735"/>
              <a:gd name="connsiteX19" fmla="*/ 3453315 w 5336720"/>
              <a:gd name="connsiteY19" fmla="*/ 1883411 h 5336735"/>
              <a:gd name="connsiteX20" fmla="*/ 3139282 w 5336720"/>
              <a:gd name="connsiteY20" fmla="*/ 2197444 h 5336735"/>
              <a:gd name="connsiteX21" fmla="*/ 3139281 w 5336720"/>
              <a:gd name="connsiteY21" fmla="*/ 2197444 h 5336735"/>
              <a:gd name="connsiteX22" fmla="*/ 3139008 w 5336720"/>
              <a:gd name="connsiteY22" fmla="*/ 2197716 h 5336735"/>
              <a:gd name="connsiteX23" fmla="*/ 3139008 w 5336720"/>
              <a:gd name="connsiteY23" fmla="*/ 2197444 h 5336735"/>
              <a:gd name="connsiteX24" fmla="*/ 2825239 w 5336720"/>
              <a:gd name="connsiteY24" fmla="*/ 2197444 h 5336735"/>
              <a:gd name="connsiteX25" fmla="*/ 2825239 w 5336720"/>
              <a:gd name="connsiteY25" fmla="*/ 2511216 h 5336735"/>
              <a:gd name="connsiteX26" fmla="*/ 2825513 w 5336720"/>
              <a:gd name="connsiteY26" fmla="*/ 2511216 h 5336735"/>
              <a:gd name="connsiteX27" fmla="*/ 2511480 w 5336720"/>
              <a:gd name="connsiteY27" fmla="*/ 2825248 h 5336735"/>
              <a:gd name="connsiteX28" fmla="*/ 2511477 w 5336720"/>
              <a:gd name="connsiteY28" fmla="*/ 2825248 h 5336735"/>
              <a:gd name="connsiteX29" fmla="*/ 2511206 w 5336720"/>
              <a:gd name="connsiteY29" fmla="*/ 2825520 h 5336735"/>
              <a:gd name="connsiteX30" fmla="*/ 2511206 w 5336720"/>
              <a:gd name="connsiteY30" fmla="*/ 2825248 h 5336735"/>
              <a:gd name="connsiteX31" fmla="*/ 2197437 w 5336720"/>
              <a:gd name="connsiteY31" fmla="*/ 2825248 h 5336735"/>
              <a:gd name="connsiteX32" fmla="*/ 2197437 w 5336720"/>
              <a:gd name="connsiteY32" fmla="*/ 3139019 h 5336735"/>
              <a:gd name="connsiteX33" fmla="*/ 2197711 w 5336720"/>
              <a:gd name="connsiteY33" fmla="*/ 3139019 h 5336735"/>
              <a:gd name="connsiteX34" fmla="*/ 1883678 w 5336720"/>
              <a:gd name="connsiteY34" fmla="*/ 3453051 h 5336735"/>
              <a:gd name="connsiteX35" fmla="*/ 1883677 w 5336720"/>
              <a:gd name="connsiteY35" fmla="*/ 3453051 h 5336735"/>
              <a:gd name="connsiteX36" fmla="*/ 1883404 w 5336720"/>
              <a:gd name="connsiteY36" fmla="*/ 3453324 h 5336735"/>
              <a:gd name="connsiteX37" fmla="*/ 1883404 w 5336720"/>
              <a:gd name="connsiteY37" fmla="*/ 3453051 h 5336735"/>
              <a:gd name="connsiteX38" fmla="*/ 1569636 w 5336720"/>
              <a:gd name="connsiteY38" fmla="*/ 3453051 h 5336735"/>
              <a:gd name="connsiteX39" fmla="*/ 1569636 w 5336720"/>
              <a:gd name="connsiteY39" fmla="*/ 3766822 h 5336735"/>
              <a:gd name="connsiteX40" fmla="*/ 1569910 w 5336720"/>
              <a:gd name="connsiteY40" fmla="*/ 3766822 h 5336735"/>
              <a:gd name="connsiteX41" fmla="*/ 1255877 w 5336720"/>
              <a:gd name="connsiteY41" fmla="*/ 4080855 h 5336735"/>
              <a:gd name="connsiteX42" fmla="*/ 1255874 w 5336720"/>
              <a:gd name="connsiteY42" fmla="*/ 4080855 h 5336735"/>
              <a:gd name="connsiteX43" fmla="*/ 1255602 w 5336720"/>
              <a:gd name="connsiteY43" fmla="*/ 4081128 h 5336735"/>
              <a:gd name="connsiteX44" fmla="*/ 1255602 w 5336720"/>
              <a:gd name="connsiteY44" fmla="*/ 4080855 h 5336735"/>
              <a:gd name="connsiteX45" fmla="*/ 941834 w 5336720"/>
              <a:gd name="connsiteY45" fmla="*/ 4080855 h 5336735"/>
              <a:gd name="connsiteX46" fmla="*/ 941834 w 5336720"/>
              <a:gd name="connsiteY46" fmla="*/ 4394625 h 5336735"/>
              <a:gd name="connsiteX47" fmla="*/ 942109 w 5336720"/>
              <a:gd name="connsiteY47" fmla="*/ 4394626 h 5336735"/>
              <a:gd name="connsiteX48" fmla="*/ 628075 w 5336720"/>
              <a:gd name="connsiteY48" fmla="*/ 4708659 h 5336735"/>
              <a:gd name="connsiteX49" fmla="*/ 628074 w 5336720"/>
              <a:gd name="connsiteY49" fmla="*/ 4708659 h 5336735"/>
              <a:gd name="connsiteX50" fmla="*/ 627801 w 5336720"/>
              <a:gd name="connsiteY50" fmla="*/ 4708932 h 5336735"/>
              <a:gd name="connsiteX51" fmla="*/ 627801 w 5336720"/>
              <a:gd name="connsiteY51" fmla="*/ 4708659 h 5336735"/>
              <a:gd name="connsiteX52" fmla="*/ 314032 w 5336720"/>
              <a:gd name="connsiteY52" fmla="*/ 4708659 h 5336735"/>
              <a:gd name="connsiteX53" fmla="*/ 314033 w 5336720"/>
              <a:gd name="connsiteY53" fmla="*/ 5022702 h 5336735"/>
              <a:gd name="connsiteX54" fmla="*/ 0 w 5336720"/>
              <a:gd name="connsiteY54" fmla="*/ 5336735 h 5336735"/>
              <a:gd name="connsiteX55" fmla="*/ 0 w 5336720"/>
              <a:gd name="connsiteY55" fmla="*/ 4394626 h 5336735"/>
              <a:gd name="connsiteX56" fmla="*/ 627801 w 5336720"/>
              <a:gd name="connsiteY56" fmla="*/ 4394625 h 5336735"/>
              <a:gd name="connsiteX57" fmla="*/ 627801 w 5336720"/>
              <a:gd name="connsiteY57" fmla="*/ 3766823 h 5336735"/>
              <a:gd name="connsiteX58" fmla="*/ 1255602 w 5336720"/>
              <a:gd name="connsiteY58" fmla="*/ 3766823 h 5336735"/>
              <a:gd name="connsiteX59" fmla="*/ 1255603 w 5336720"/>
              <a:gd name="connsiteY59" fmla="*/ 3139018 h 5336735"/>
              <a:gd name="connsiteX60" fmla="*/ 1883404 w 5336720"/>
              <a:gd name="connsiteY60" fmla="*/ 3139019 h 5336735"/>
              <a:gd name="connsiteX61" fmla="*/ 1883404 w 5336720"/>
              <a:gd name="connsiteY61" fmla="*/ 2511216 h 5336735"/>
              <a:gd name="connsiteX62" fmla="*/ 2511206 w 5336720"/>
              <a:gd name="connsiteY62" fmla="*/ 2511216 h 5336735"/>
              <a:gd name="connsiteX63" fmla="*/ 2511206 w 5336720"/>
              <a:gd name="connsiteY63" fmla="*/ 1883411 h 5336735"/>
              <a:gd name="connsiteX64" fmla="*/ 3139008 w 5336720"/>
              <a:gd name="connsiteY64" fmla="*/ 1883411 h 5336735"/>
              <a:gd name="connsiteX65" fmla="*/ 3139008 w 5336720"/>
              <a:gd name="connsiteY65" fmla="*/ 1255607 h 5336735"/>
              <a:gd name="connsiteX66" fmla="*/ 3766809 w 5336720"/>
              <a:gd name="connsiteY66" fmla="*/ 1255608 h 5336735"/>
              <a:gd name="connsiteX67" fmla="*/ 3766809 w 5336720"/>
              <a:gd name="connsiteY67" fmla="*/ 627803 h 5336735"/>
              <a:gd name="connsiteX68" fmla="*/ 4394611 w 5336720"/>
              <a:gd name="connsiteY68" fmla="*/ 627803 h 533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336720" h="5336735">
                <a:moveTo>
                  <a:pt x="4394611" y="0"/>
                </a:moveTo>
                <a:lnTo>
                  <a:pt x="5336720" y="0"/>
                </a:lnTo>
                <a:lnTo>
                  <a:pt x="5022687" y="314033"/>
                </a:lnTo>
                <a:lnTo>
                  <a:pt x="4708644" y="314033"/>
                </a:lnTo>
                <a:lnTo>
                  <a:pt x="4708644" y="627804"/>
                </a:lnTo>
                <a:lnTo>
                  <a:pt x="4708918" y="627803"/>
                </a:lnTo>
                <a:lnTo>
                  <a:pt x="4394885" y="941836"/>
                </a:lnTo>
                <a:lnTo>
                  <a:pt x="4394884" y="941836"/>
                </a:lnTo>
                <a:lnTo>
                  <a:pt x="4394611" y="942109"/>
                </a:lnTo>
                <a:lnTo>
                  <a:pt x="4394611" y="941836"/>
                </a:lnTo>
                <a:lnTo>
                  <a:pt x="4080842" y="941836"/>
                </a:lnTo>
                <a:lnTo>
                  <a:pt x="4080842" y="1255608"/>
                </a:lnTo>
                <a:lnTo>
                  <a:pt x="4081117" y="1255608"/>
                </a:lnTo>
                <a:lnTo>
                  <a:pt x="3767084" y="1569640"/>
                </a:lnTo>
                <a:lnTo>
                  <a:pt x="3767081" y="1569640"/>
                </a:lnTo>
                <a:lnTo>
                  <a:pt x="3766809" y="1569912"/>
                </a:lnTo>
                <a:lnTo>
                  <a:pt x="3766809" y="1569641"/>
                </a:lnTo>
                <a:lnTo>
                  <a:pt x="3453041" y="1569640"/>
                </a:lnTo>
                <a:lnTo>
                  <a:pt x="3453041" y="1883411"/>
                </a:lnTo>
                <a:lnTo>
                  <a:pt x="3453315" y="1883411"/>
                </a:lnTo>
                <a:lnTo>
                  <a:pt x="3139282" y="2197444"/>
                </a:lnTo>
                <a:lnTo>
                  <a:pt x="3139281" y="2197444"/>
                </a:lnTo>
                <a:lnTo>
                  <a:pt x="3139008" y="2197716"/>
                </a:lnTo>
                <a:lnTo>
                  <a:pt x="3139008" y="2197444"/>
                </a:lnTo>
                <a:lnTo>
                  <a:pt x="2825239" y="2197444"/>
                </a:lnTo>
                <a:lnTo>
                  <a:pt x="2825239" y="2511216"/>
                </a:lnTo>
                <a:lnTo>
                  <a:pt x="2825513" y="2511216"/>
                </a:lnTo>
                <a:lnTo>
                  <a:pt x="2511480" y="2825248"/>
                </a:lnTo>
                <a:lnTo>
                  <a:pt x="2511477" y="2825248"/>
                </a:lnTo>
                <a:lnTo>
                  <a:pt x="2511206" y="2825520"/>
                </a:lnTo>
                <a:lnTo>
                  <a:pt x="2511206" y="2825248"/>
                </a:lnTo>
                <a:lnTo>
                  <a:pt x="2197437" y="2825248"/>
                </a:lnTo>
                <a:lnTo>
                  <a:pt x="2197437" y="3139019"/>
                </a:lnTo>
                <a:lnTo>
                  <a:pt x="2197711" y="3139019"/>
                </a:lnTo>
                <a:lnTo>
                  <a:pt x="1883678" y="3453051"/>
                </a:lnTo>
                <a:lnTo>
                  <a:pt x="1883677" y="3453051"/>
                </a:lnTo>
                <a:lnTo>
                  <a:pt x="1883404" y="3453324"/>
                </a:lnTo>
                <a:lnTo>
                  <a:pt x="1883404" y="3453051"/>
                </a:lnTo>
                <a:lnTo>
                  <a:pt x="1569636" y="3453051"/>
                </a:lnTo>
                <a:lnTo>
                  <a:pt x="1569636" y="3766822"/>
                </a:lnTo>
                <a:lnTo>
                  <a:pt x="1569910" y="3766822"/>
                </a:lnTo>
                <a:lnTo>
                  <a:pt x="1255877" y="4080855"/>
                </a:lnTo>
                <a:lnTo>
                  <a:pt x="1255874" y="4080855"/>
                </a:lnTo>
                <a:lnTo>
                  <a:pt x="1255602" y="4081128"/>
                </a:lnTo>
                <a:lnTo>
                  <a:pt x="1255602" y="4080855"/>
                </a:lnTo>
                <a:lnTo>
                  <a:pt x="941834" y="4080855"/>
                </a:lnTo>
                <a:lnTo>
                  <a:pt x="941834" y="4394625"/>
                </a:lnTo>
                <a:lnTo>
                  <a:pt x="942109" y="4394626"/>
                </a:lnTo>
                <a:lnTo>
                  <a:pt x="628075" y="4708659"/>
                </a:lnTo>
                <a:lnTo>
                  <a:pt x="628074" y="4708659"/>
                </a:lnTo>
                <a:lnTo>
                  <a:pt x="627801" y="4708932"/>
                </a:lnTo>
                <a:lnTo>
                  <a:pt x="627801" y="4708659"/>
                </a:lnTo>
                <a:lnTo>
                  <a:pt x="314032" y="4708659"/>
                </a:lnTo>
                <a:lnTo>
                  <a:pt x="314033" y="5022702"/>
                </a:lnTo>
                <a:lnTo>
                  <a:pt x="0" y="5336735"/>
                </a:lnTo>
                <a:lnTo>
                  <a:pt x="0" y="4394626"/>
                </a:lnTo>
                <a:lnTo>
                  <a:pt x="627801" y="4394625"/>
                </a:lnTo>
                <a:lnTo>
                  <a:pt x="627801" y="3766823"/>
                </a:lnTo>
                <a:lnTo>
                  <a:pt x="1255602" y="3766823"/>
                </a:lnTo>
                <a:lnTo>
                  <a:pt x="1255603" y="3139018"/>
                </a:lnTo>
                <a:lnTo>
                  <a:pt x="1883404" y="3139019"/>
                </a:lnTo>
                <a:lnTo>
                  <a:pt x="1883404" y="2511216"/>
                </a:lnTo>
                <a:lnTo>
                  <a:pt x="2511206" y="2511216"/>
                </a:lnTo>
                <a:lnTo>
                  <a:pt x="2511206" y="1883411"/>
                </a:lnTo>
                <a:lnTo>
                  <a:pt x="3139008" y="1883411"/>
                </a:lnTo>
                <a:lnTo>
                  <a:pt x="3139008" y="1255607"/>
                </a:lnTo>
                <a:lnTo>
                  <a:pt x="3766809" y="1255608"/>
                </a:lnTo>
                <a:lnTo>
                  <a:pt x="3766809" y="627803"/>
                </a:lnTo>
                <a:lnTo>
                  <a:pt x="4394611" y="6278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Rectangle: Rounded Corners 40">
            <a:extLst>
              <a:ext uri="{FF2B5EF4-FFF2-40B4-BE49-F238E27FC236}">
                <a16:creationId xmlns:a16="http://schemas.microsoft.com/office/drawing/2014/main" id="{8ED3AFF0-10B3-4353-ABC1-3E3F2B59170B}"/>
              </a:ext>
            </a:extLst>
          </p:cNvPr>
          <p:cNvSpPr>
            <a:spLocks/>
          </p:cNvSpPr>
          <p:nvPr/>
        </p:nvSpPr>
        <p:spPr bwMode="auto">
          <a:xfrm rot="16200000">
            <a:off x="1586364" y="47227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Rectangle: Rounded Corners 43">
            <a:extLst>
              <a:ext uri="{FF2B5EF4-FFF2-40B4-BE49-F238E27FC236}">
                <a16:creationId xmlns:a16="http://schemas.microsoft.com/office/drawing/2014/main" id="{517473DE-4DEF-467E-AAA0-AB62A7770A9B}"/>
              </a:ext>
            </a:extLst>
          </p:cNvPr>
          <p:cNvSpPr>
            <a:spLocks/>
          </p:cNvSpPr>
          <p:nvPr/>
        </p:nvSpPr>
        <p:spPr bwMode="auto">
          <a:xfrm rot="16200000">
            <a:off x="3277229" y="47227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5D540B2F-1042-443F-B1A8-68C59F917240}"/>
              </a:ext>
            </a:extLst>
          </p:cNvPr>
          <p:cNvGrpSpPr/>
          <p:nvPr/>
        </p:nvGrpSpPr>
        <p:grpSpPr>
          <a:xfrm>
            <a:off x="831725" y="2990679"/>
            <a:ext cx="5746876" cy="1502622"/>
            <a:chOff x="1510350" y="2955304"/>
            <a:chExt cx="4580731" cy="1197713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12AD9C01-C6F5-48F2-BC39-8A60ADA4D3F4}"/>
                </a:ext>
              </a:extLst>
            </p:cNvPr>
            <p:cNvSpPr/>
            <p:nvPr/>
          </p:nvSpPr>
          <p:spPr bwMode="auto">
            <a:xfrm>
              <a:off x="1510350" y="2955304"/>
              <a:ext cx="4580731" cy="5642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defRPr/>
              </a:pPr>
              <a:r>
                <a:rPr lang="en-US" altLang="zh-CN" sz="4000" b="1" kern="100" dirty="0">
                  <a:cs typeface="+mn-ea"/>
                  <a:sym typeface="+mn-lt"/>
                </a:rPr>
                <a:t>11.3.2 </a:t>
              </a:r>
              <a:r>
                <a:rPr lang="zh-CN" altLang="en-US" sz="4000" b="1" kern="100" dirty="0">
                  <a:cs typeface="+mn-ea"/>
                  <a:sym typeface="+mn-lt"/>
                </a:rPr>
                <a:t>多边形的内角和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6418F8BC-3F6A-484E-BFE2-DF4982968720}"/>
                </a:ext>
              </a:extLst>
            </p:cNvPr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3600" dirty="0">
                <a:cs typeface="+mn-ea"/>
                <a:sym typeface="+mn-lt"/>
              </a:endParaRP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9AEFCDCC-1BF6-41AE-9602-AE9ED68E8296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445621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1F64E720-3AB1-4594-86EA-9AB57FB28447}"/>
              </a:ext>
            </a:extLst>
          </p:cNvPr>
          <p:cNvSpPr/>
          <p:nvPr/>
        </p:nvSpPr>
        <p:spPr bwMode="auto">
          <a:xfrm>
            <a:off x="908268" y="2232867"/>
            <a:ext cx="3634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第十一章 三角形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CA0EBF0-0113-4A12-88ED-84C21663AE4D}"/>
              </a:ext>
            </a:extLst>
          </p:cNvPr>
          <p:cNvSpPr txBox="1"/>
          <p:nvPr/>
        </p:nvSpPr>
        <p:spPr>
          <a:xfrm>
            <a:off x="908268" y="4424331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59C9EC90-F494-4E77-AD82-4A37303EA80A}"/>
              </a:ext>
            </a:extLst>
          </p:cNvPr>
          <p:cNvSpPr/>
          <p:nvPr/>
        </p:nvSpPr>
        <p:spPr>
          <a:xfrm>
            <a:off x="908268" y="3883517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18CD9D3-926F-4AE2-A3E1-8034F152AC40}"/>
              </a:ext>
            </a:extLst>
          </p:cNvPr>
          <p:cNvSpPr txBox="1"/>
          <p:nvPr/>
        </p:nvSpPr>
        <p:spPr>
          <a:xfrm>
            <a:off x="1052722" y="5301213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52E724D-1A8A-420E-8A2E-5E979A6FCD03}"/>
              </a:ext>
            </a:extLst>
          </p:cNvPr>
          <p:cNvSpPr txBox="1"/>
          <p:nvPr/>
        </p:nvSpPr>
        <p:spPr>
          <a:xfrm>
            <a:off x="2743587" y="5301213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FC94631D-D399-45D3-9904-A9CE28BA8C7D}"/>
              </a:ext>
            </a:extLst>
          </p:cNvPr>
          <p:cNvSpPr/>
          <p:nvPr/>
        </p:nvSpPr>
        <p:spPr>
          <a:xfrm>
            <a:off x="1047371" y="540327"/>
            <a:ext cx="1121978" cy="369332"/>
          </a:xfrm>
          <a:prstGeom prst="rect">
            <a:avLst/>
          </a:prstGeom>
          <a:solidFill>
            <a:srgbClr val="CC00FF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5974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21" grpId="0" animBg="1"/>
      <p:bldP spid="22" grpId="0" animBg="1"/>
      <p:bldP spid="27" grpId="0"/>
      <p:bldP spid="28" grpId="0"/>
      <p:bldP spid="29" grpId="0"/>
      <p:bldP spid="30" grpId="0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9883" y="1276199"/>
            <a:ext cx="11432117" cy="74654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>
              <a:lnSpc>
                <a:spcPct val="150000"/>
              </a:lnSpc>
              <a:buNone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）已知四边形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个内角的度数比是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1︰2︰3︰4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</a:p>
          <a:p>
            <a:pPr marL="457189" indent="-457189" defTabSz="121917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那么这个四边形中最大角的度是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        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。</a:t>
            </a:r>
          </a:p>
          <a:p>
            <a:pPr marL="457189" indent="-457189" algn="just" defTabSz="121917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）一个五边形的三个内角是直角，另两个内角</a:t>
            </a:r>
          </a:p>
          <a:p>
            <a:pPr marL="457189" indent="-457189" algn="just" defTabSz="121917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都是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n°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n=</a:t>
            </a:r>
            <a:r>
              <a:rPr lang="en-US" altLang="zh-CN" sz="2400" u="sng" dirty="0">
                <a:solidFill>
                  <a:prstClr val="black"/>
                </a:solidFill>
                <a:cs typeface="+mn-ea"/>
                <a:sym typeface="+mn-lt"/>
              </a:rPr>
              <a:t>             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  <a:p>
            <a:pPr marL="457189" indent="-457189" defTabSz="121917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）六角螺母的面是六边形，它的内角都相等，则</a:t>
            </a:r>
          </a:p>
          <a:p>
            <a:pPr marL="457189" indent="-457189" defTabSz="121917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 这个六边形的每个内角是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     　　　　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 </a:t>
            </a:r>
          </a:p>
          <a:p>
            <a:pPr marL="457189" indent="-457189" defTabSz="121917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）在四边形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ABCD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中，∠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与∠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互补，那么∠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</a:p>
          <a:p>
            <a:pPr marL="457189" indent="-457189" defTabSz="1219170">
              <a:lnSpc>
                <a:spcPct val="150000"/>
              </a:lnSpc>
              <a:buNone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 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与∠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有什么关系呢？为什么？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510741" y="2172396"/>
            <a:ext cx="193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144°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459539" y="3373726"/>
            <a:ext cx="203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135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30800" y="4625541"/>
            <a:ext cx="193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/>
            <a:r>
              <a:rPr kumimoji="1"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120°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096000" y="5983403"/>
            <a:ext cx="1388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互补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8725797-3A28-4290-86AC-DDCFCEA14479}"/>
              </a:ext>
            </a:extLst>
          </p:cNvPr>
          <p:cNvSpPr txBox="1"/>
          <p:nvPr/>
        </p:nvSpPr>
        <p:spPr>
          <a:xfrm>
            <a:off x="694985" y="45881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3734" y="1255893"/>
            <a:ext cx="10766121" cy="5486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>
              <a:lnSpc>
                <a:spcPct val="150000"/>
              </a:lnSpc>
              <a:buNone/>
            </a:pP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过多边形一个顶点的所有对角线将这个多边形分成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个三角形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求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</a:p>
          <a:p>
            <a:pPr marL="457189" indent="-457189" defTabSz="1219170">
              <a:lnSpc>
                <a:spcPct val="150000"/>
              </a:lnSpc>
              <a:buNone/>
            </a:pP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）这个多边形的边数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marL="457189" indent="-457189" defTabSz="1219170">
              <a:lnSpc>
                <a:spcPct val="150000"/>
              </a:lnSpc>
              <a:buNone/>
            </a:pP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）这个多边形内角和的度数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94985" y="3429000"/>
            <a:ext cx="10171611" cy="246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解：根据题意，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    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对角线将这个多边形分成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个三角形。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    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所以该多边形是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边形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    则（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5-2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×180°=540°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A32DDCD-57D7-4064-9EC4-03877F62BAC7}"/>
              </a:ext>
            </a:extLst>
          </p:cNvPr>
          <p:cNvSpPr txBox="1"/>
          <p:nvPr/>
        </p:nvSpPr>
        <p:spPr>
          <a:xfrm>
            <a:off x="694985" y="45881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六边形 4"/>
          <p:cNvSpPr/>
          <p:nvPr/>
        </p:nvSpPr>
        <p:spPr>
          <a:xfrm>
            <a:off x="1375417" y="2689335"/>
            <a:ext cx="2778035" cy="2662187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694985" y="1520669"/>
            <a:ext cx="3779520" cy="4871424"/>
            <a:chOff x="333103" y="1140501"/>
            <a:chExt cx="2834640" cy="3653568"/>
          </a:xfrm>
        </p:grpSpPr>
        <p:cxnSp>
          <p:nvCxnSpPr>
            <p:cNvPr id="7" name="直接连接符 6"/>
            <p:cNvCxnSpPr>
              <a:endCxn id="5" idx="5"/>
            </p:cNvCxnSpPr>
            <p:nvPr/>
          </p:nvCxnSpPr>
          <p:spPr>
            <a:xfrm>
              <a:off x="2205043" y="1140501"/>
              <a:ext cx="410886" cy="8765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333103" y="2011680"/>
              <a:ext cx="97737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404949" y="2921727"/>
              <a:ext cx="467923" cy="91850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 flipV="1">
              <a:off x="1310481" y="3962039"/>
              <a:ext cx="405008" cy="8320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2116103" y="4011304"/>
              <a:ext cx="84265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2856332" y="2449286"/>
              <a:ext cx="311411" cy="68245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1155321" y="2041284"/>
            <a:ext cx="3319184" cy="3847344"/>
            <a:chOff x="692322" y="1509883"/>
            <a:chExt cx="2489388" cy="2885508"/>
          </a:xfrm>
        </p:grpSpPr>
        <p:sp>
          <p:nvSpPr>
            <p:cNvPr id="27" name="弧形 26"/>
            <p:cNvSpPr/>
            <p:nvPr/>
          </p:nvSpPr>
          <p:spPr>
            <a:xfrm rot="17233546">
              <a:off x="2061253" y="1748932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弧形 27"/>
            <p:cNvSpPr/>
            <p:nvPr/>
          </p:nvSpPr>
          <p:spPr>
            <a:xfrm rot="12135153">
              <a:off x="987738" y="1951704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弧形 28"/>
            <p:cNvSpPr/>
            <p:nvPr/>
          </p:nvSpPr>
          <p:spPr>
            <a:xfrm rot="9426046">
              <a:off x="692322" y="3152795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弧形 29"/>
            <p:cNvSpPr/>
            <p:nvPr/>
          </p:nvSpPr>
          <p:spPr>
            <a:xfrm rot="5606997">
              <a:off x="1401721" y="3959236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弧形 30"/>
            <p:cNvSpPr/>
            <p:nvPr/>
          </p:nvSpPr>
          <p:spPr>
            <a:xfrm rot="1063421">
              <a:off x="2472797" y="3756024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弧形 31"/>
            <p:cNvSpPr/>
            <p:nvPr/>
          </p:nvSpPr>
          <p:spPr>
            <a:xfrm rot="20831392">
              <a:off x="2726308" y="2574549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750733" y="1509883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722843" y="2129121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716907" y="3567470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646310" y="4118392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816340" y="3605258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752762" y="2129121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6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5178834" y="2042595"/>
            <a:ext cx="6671299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在六边形的每个顶点处各取一个外角，这些外角的和叫做六边形外角和。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242280" y="2413287"/>
            <a:ext cx="660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90389" y="3605886"/>
            <a:ext cx="6114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b="1" dirty="0">
                <a:cs typeface="+mn-ea"/>
                <a:sym typeface="+mn-lt"/>
              </a:rPr>
              <a:t>问题</a:t>
            </a:r>
            <a:r>
              <a:rPr lang="en-US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：任何一个外角同与它相邻的内角有什么关系？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717497" y="4615934"/>
            <a:ext cx="1899920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互补</a:t>
            </a:r>
          </a:p>
        </p:txBody>
      </p:sp>
      <p:sp>
        <p:nvSpPr>
          <p:cNvPr id="12" name="弧形 11"/>
          <p:cNvSpPr/>
          <p:nvPr/>
        </p:nvSpPr>
        <p:spPr>
          <a:xfrm>
            <a:off x="2769368" y="4830907"/>
            <a:ext cx="1010015" cy="1109373"/>
          </a:xfrm>
          <a:prstGeom prst="arc">
            <a:avLst>
              <a:gd name="adj1" fmla="val 11138361"/>
              <a:gd name="adj2" fmla="val 2117692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2A94E25B-9601-43ED-801E-DF7D40FBCD2C}"/>
              </a:ext>
            </a:extLst>
          </p:cNvPr>
          <p:cNvSpPr txBox="1"/>
          <p:nvPr/>
        </p:nvSpPr>
        <p:spPr>
          <a:xfrm>
            <a:off x="694985" y="458812"/>
            <a:ext cx="622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多边形外角和的理解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六边形 4"/>
          <p:cNvSpPr/>
          <p:nvPr/>
        </p:nvSpPr>
        <p:spPr>
          <a:xfrm>
            <a:off x="1117600" y="2682240"/>
            <a:ext cx="2778035" cy="2662187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44137" y="1513574"/>
            <a:ext cx="3779520" cy="4878519"/>
            <a:chOff x="333103" y="1135180"/>
            <a:chExt cx="2834640" cy="3658889"/>
          </a:xfrm>
        </p:grpSpPr>
        <p:cxnSp>
          <p:nvCxnSpPr>
            <p:cNvPr id="7" name="直接连接符 6"/>
            <p:cNvCxnSpPr>
              <a:endCxn id="5" idx="5"/>
            </p:cNvCxnSpPr>
            <p:nvPr/>
          </p:nvCxnSpPr>
          <p:spPr>
            <a:xfrm>
              <a:off x="2011680" y="1135180"/>
              <a:ext cx="410886" cy="8765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333103" y="2011680"/>
              <a:ext cx="97737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404949" y="2921727"/>
              <a:ext cx="467923" cy="91850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 flipV="1">
              <a:off x="1310481" y="3962039"/>
              <a:ext cx="405008" cy="8320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2116103" y="4011304"/>
              <a:ext cx="84265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2856332" y="2449286"/>
              <a:ext cx="311411" cy="68245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923096" y="2013178"/>
            <a:ext cx="3319184" cy="3847344"/>
            <a:chOff x="692322" y="1509883"/>
            <a:chExt cx="2489388" cy="2885508"/>
          </a:xfrm>
        </p:grpSpPr>
        <p:sp>
          <p:nvSpPr>
            <p:cNvPr id="27" name="弧形 26"/>
            <p:cNvSpPr/>
            <p:nvPr/>
          </p:nvSpPr>
          <p:spPr>
            <a:xfrm rot="17233546">
              <a:off x="2061253" y="1748932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弧形 27"/>
            <p:cNvSpPr/>
            <p:nvPr/>
          </p:nvSpPr>
          <p:spPr>
            <a:xfrm rot="12135153">
              <a:off x="987738" y="1951704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弧形 28"/>
            <p:cNvSpPr/>
            <p:nvPr/>
          </p:nvSpPr>
          <p:spPr>
            <a:xfrm rot="9426046">
              <a:off x="692322" y="3152795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弧形 29"/>
            <p:cNvSpPr/>
            <p:nvPr/>
          </p:nvSpPr>
          <p:spPr>
            <a:xfrm rot="5606997">
              <a:off x="1401721" y="3959236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弧形 30"/>
            <p:cNvSpPr/>
            <p:nvPr/>
          </p:nvSpPr>
          <p:spPr>
            <a:xfrm rot="1063421">
              <a:off x="2472797" y="3756024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弧形 31"/>
            <p:cNvSpPr/>
            <p:nvPr/>
          </p:nvSpPr>
          <p:spPr>
            <a:xfrm rot="20831392">
              <a:off x="2726308" y="2574549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750733" y="1509883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722843" y="2129121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716907" y="3567470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646310" y="4118392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816340" y="3605258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752762" y="2129121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6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4849910" y="2064507"/>
            <a:ext cx="6671299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在六边形的每个顶点处各取一个外角，这些外角的和叫做六边形外角和。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242280" y="2413287"/>
            <a:ext cx="660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49910" y="3515541"/>
            <a:ext cx="6114623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问题</a:t>
            </a:r>
            <a:r>
              <a:rPr lang="en-US" altLang="zh-CN" sz="2000" b="1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：六边形的</a:t>
            </a:r>
            <a:r>
              <a:rPr lang="en-US" altLang="zh-CN" sz="2000" b="1" dirty="0">
                <a:cs typeface="+mn-ea"/>
                <a:sym typeface="+mn-lt"/>
              </a:rPr>
              <a:t>6</a:t>
            </a:r>
            <a:r>
              <a:rPr lang="zh-CN" altLang="en-US" sz="2000" b="1" dirty="0">
                <a:cs typeface="+mn-ea"/>
                <a:sym typeface="+mn-lt"/>
              </a:rPr>
              <a:t>个外角加上与它们相邻的内角，所得总和是多少？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49910" y="4735083"/>
            <a:ext cx="6802158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单个外角和它相邻的内角和为</a:t>
            </a:r>
            <a:r>
              <a:rPr lang="en-US" altLang="zh-CN" sz="2000" dirty="0">
                <a:cs typeface="+mn-ea"/>
                <a:sym typeface="+mn-lt"/>
              </a:rPr>
              <a:t>180°</a:t>
            </a:r>
            <a:r>
              <a:rPr lang="zh-CN" altLang="en-US" sz="2000" dirty="0">
                <a:cs typeface="+mn-ea"/>
                <a:sym typeface="+mn-lt"/>
              </a:rPr>
              <a:t>，所以六边形</a:t>
            </a:r>
            <a:r>
              <a:rPr lang="en-US" altLang="zh-CN" sz="2000" dirty="0">
                <a:cs typeface="+mn-ea"/>
                <a:sym typeface="+mn-lt"/>
              </a:rPr>
              <a:t>6</a:t>
            </a:r>
            <a:r>
              <a:rPr lang="zh-CN" altLang="en-US" sz="2000" dirty="0">
                <a:cs typeface="+mn-ea"/>
                <a:sym typeface="+mn-lt"/>
              </a:rPr>
              <a:t>个外角与它们相邻内角和为</a:t>
            </a:r>
            <a:r>
              <a:rPr lang="en-US" altLang="zh-CN" sz="2000" dirty="0">
                <a:cs typeface="+mn-ea"/>
                <a:sym typeface="+mn-lt"/>
              </a:rPr>
              <a:t>6×180°=1080°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19FC8BEC-4E52-4E14-9666-9C046B387239}"/>
              </a:ext>
            </a:extLst>
          </p:cNvPr>
          <p:cNvSpPr txBox="1"/>
          <p:nvPr/>
        </p:nvSpPr>
        <p:spPr>
          <a:xfrm>
            <a:off x="694985" y="458812"/>
            <a:ext cx="622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多边形外角和的理解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六边形 4"/>
          <p:cNvSpPr/>
          <p:nvPr/>
        </p:nvSpPr>
        <p:spPr>
          <a:xfrm>
            <a:off x="1117600" y="2682240"/>
            <a:ext cx="2778035" cy="2662187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44137" y="1513574"/>
            <a:ext cx="3779520" cy="4878519"/>
            <a:chOff x="333103" y="1135180"/>
            <a:chExt cx="2834640" cy="3658889"/>
          </a:xfrm>
        </p:grpSpPr>
        <p:cxnSp>
          <p:nvCxnSpPr>
            <p:cNvPr id="7" name="直接连接符 6"/>
            <p:cNvCxnSpPr>
              <a:endCxn id="5" idx="5"/>
            </p:cNvCxnSpPr>
            <p:nvPr/>
          </p:nvCxnSpPr>
          <p:spPr>
            <a:xfrm>
              <a:off x="2011680" y="1135180"/>
              <a:ext cx="410886" cy="8765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333103" y="2011680"/>
              <a:ext cx="97737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404949" y="2921727"/>
              <a:ext cx="467923" cy="91850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H="1" flipV="1">
              <a:off x="1310481" y="3962039"/>
              <a:ext cx="405008" cy="8320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2116103" y="4011304"/>
              <a:ext cx="84265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2856332" y="2449286"/>
              <a:ext cx="311411" cy="68245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923096" y="2013178"/>
            <a:ext cx="3319184" cy="3847344"/>
            <a:chOff x="692322" y="1509883"/>
            <a:chExt cx="2489388" cy="2885508"/>
          </a:xfrm>
        </p:grpSpPr>
        <p:sp>
          <p:nvSpPr>
            <p:cNvPr id="27" name="弧形 26"/>
            <p:cNvSpPr/>
            <p:nvPr/>
          </p:nvSpPr>
          <p:spPr>
            <a:xfrm rot="17233546">
              <a:off x="2061253" y="1748932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弧形 27"/>
            <p:cNvSpPr/>
            <p:nvPr/>
          </p:nvSpPr>
          <p:spPr>
            <a:xfrm rot="12135153">
              <a:off x="987738" y="1951704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弧形 28"/>
            <p:cNvSpPr/>
            <p:nvPr/>
          </p:nvSpPr>
          <p:spPr>
            <a:xfrm rot="9426046">
              <a:off x="692322" y="3152795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弧形 29"/>
            <p:cNvSpPr/>
            <p:nvPr/>
          </p:nvSpPr>
          <p:spPr>
            <a:xfrm rot="5606997">
              <a:off x="1401721" y="3959236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弧形 30"/>
            <p:cNvSpPr/>
            <p:nvPr/>
          </p:nvSpPr>
          <p:spPr>
            <a:xfrm rot="1063421">
              <a:off x="2472797" y="3756024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弧形 31"/>
            <p:cNvSpPr/>
            <p:nvPr/>
          </p:nvSpPr>
          <p:spPr>
            <a:xfrm rot="20831392">
              <a:off x="2726308" y="2574549"/>
              <a:ext cx="291757" cy="318800"/>
            </a:xfrm>
            <a:prstGeom prst="arc">
              <a:avLst>
                <a:gd name="adj1" fmla="val 13106779"/>
                <a:gd name="adj2" fmla="val 17355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750733" y="1509883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722843" y="2129121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716907" y="3567470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646310" y="4118392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816340" y="3605258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2752762" y="2129121"/>
              <a:ext cx="3653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6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5128445" y="2360374"/>
            <a:ext cx="6671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b="1" dirty="0">
                <a:cs typeface="+mn-ea"/>
                <a:sym typeface="+mn-lt"/>
              </a:rPr>
              <a:t>在六边形的每个顶点处各取一个外角，这些外角的和叫做六边形外角和。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242280" y="2413287"/>
            <a:ext cx="660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128445" y="3821708"/>
            <a:ext cx="61146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000" b="1" dirty="0">
                <a:cs typeface="+mn-ea"/>
                <a:sym typeface="+mn-lt"/>
              </a:rPr>
              <a:t>问题</a:t>
            </a:r>
            <a:r>
              <a:rPr lang="en-US" altLang="zh-CN" sz="2000" b="1" dirty="0">
                <a:cs typeface="+mn-ea"/>
                <a:sym typeface="+mn-lt"/>
              </a:rPr>
              <a:t>3</a:t>
            </a:r>
            <a:r>
              <a:rPr lang="zh-CN" altLang="en-US" sz="2000" b="1" dirty="0">
                <a:cs typeface="+mn-ea"/>
                <a:sym typeface="+mn-lt"/>
              </a:rPr>
              <a:t>：上述总和与六边形的内角和、外角和有什么关系？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128445" y="5276633"/>
            <a:ext cx="749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000" dirty="0">
                <a:cs typeface="+mn-ea"/>
                <a:sym typeface="+mn-lt"/>
              </a:rPr>
              <a:t>6×180°-</a:t>
            </a:r>
            <a:r>
              <a:rPr lang="zh-CN" altLang="en-US" sz="2000" dirty="0">
                <a:cs typeface="+mn-ea"/>
                <a:sym typeface="+mn-lt"/>
              </a:rPr>
              <a:t>（</a:t>
            </a:r>
            <a:r>
              <a:rPr lang="en-US" altLang="zh-CN" sz="2000" dirty="0">
                <a:cs typeface="+mn-ea"/>
                <a:sym typeface="+mn-lt"/>
              </a:rPr>
              <a:t>n-2</a:t>
            </a:r>
            <a:r>
              <a:rPr lang="zh-CN" altLang="en-US" sz="2000" dirty="0">
                <a:cs typeface="+mn-ea"/>
                <a:sym typeface="+mn-lt"/>
              </a:rPr>
              <a:t>）</a:t>
            </a:r>
            <a:r>
              <a:rPr lang="en-US" altLang="zh-CN" sz="2000" dirty="0">
                <a:cs typeface="+mn-ea"/>
                <a:sym typeface="+mn-lt"/>
              </a:rPr>
              <a:t>×180°=360°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4D5538EB-65D2-4978-8B89-B858DE3834CC}"/>
              </a:ext>
            </a:extLst>
          </p:cNvPr>
          <p:cNvSpPr txBox="1"/>
          <p:nvPr/>
        </p:nvSpPr>
        <p:spPr>
          <a:xfrm>
            <a:off x="694985" y="458812"/>
            <a:ext cx="622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多边形外角和的理解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02243" y="1283954"/>
            <a:ext cx="81280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kumimoji="1" lang="en-US" altLang="zh-CN" sz="2667" b="1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kumimoji="1" lang="zh-CN" altLang="en-US" sz="2667" b="1" dirty="0">
                <a:latin typeface="+mn-lt"/>
                <a:ea typeface="+mn-ea"/>
                <a:cs typeface="+mn-ea"/>
                <a:sym typeface="+mn-lt"/>
              </a:rPr>
              <a:t>边形的外角和是多少度呢</a:t>
            </a:r>
            <a:r>
              <a:rPr kumimoji="1" lang="en-US" altLang="zh-CN" sz="2667" b="1" dirty="0">
                <a:latin typeface="+mn-lt"/>
                <a:ea typeface="+mn-ea"/>
                <a:cs typeface="+mn-ea"/>
                <a:sym typeface="+mn-lt"/>
              </a:rPr>
              <a:t>?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46238" y="1786720"/>
            <a:ext cx="9239124" cy="358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>
              <a:spcBef>
                <a:spcPct val="50000"/>
              </a:spcBef>
            </a:pPr>
            <a:r>
              <a:rPr kumimoji="1" lang="zh-CN" altLang="en-US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因为多边形的外角与它相邻的内角是邻补角，</a:t>
            </a:r>
            <a:endParaRPr kumimoji="1" lang="en-US" altLang="zh-CN" sz="2667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7">
              <a:spcBef>
                <a:spcPct val="50000"/>
              </a:spcBef>
            </a:pPr>
            <a:endParaRPr kumimoji="1" lang="en-US" altLang="zh-CN" sz="2667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7">
              <a:spcBef>
                <a:spcPct val="50000"/>
              </a:spcBef>
            </a:pPr>
            <a:r>
              <a:rPr kumimoji="1" lang="zh-CN" altLang="en-US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所以</a:t>
            </a:r>
            <a:r>
              <a:rPr kumimoji="1" lang="en-US" altLang="zh-CN" sz="2667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kumimoji="1" lang="zh-CN" altLang="en-US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边形的外角和加内角和等于</a:t>
            </a:r>
            <a:r>
              <a:rPr kumimoji="1" lang="en-US" altLang="zh-CN" sz="2667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kumimoji="1" lang="en-US" altLang="zh-CN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·180°</a:t>
            </a:r>
            <a:r>
              <a:rPr kumimoji="1" lang="zh-CN" altLang="en-US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，而内角和为</a:t>
            </a:r>
            <a:endParaRPr kumimoji="1" lang="en-US" altLang="zh-CN" sz="2667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7">
              <a:spcBef>
                <a:spcPct val="50000"/>
              </a:spcBef>
            </a:pPr>
            <a:r>
              <a:rPr kumimoji="1" lang="en-US" altLang="zh-CN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kumimoji="1" lang="en-US" altLang="zh-CN" sz="2667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kumimoji="1" lang="zh-CN" altLang="en-US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1" lang="en-US" altLang="zh-CN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2)·180°,</a:t>
            </a:r>
          </a:p>
          <a:p>
            <a:pPr algn="ctr" defTabSz="914377">
              <a:spcBef>
                <a:spcPct val="50000"/>
              </a:spcBef>
            </a:pPr>
            <a:endParaRPr kumimoji="1" lang="en-US" altLang="zh-CN" sz="2667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377">
              <a:spcBef>
                <a:spcPct val="50000"/>
              </a:spcBef>
            </a:pPr>
            <a:r>
              <a:rPr kumimoji="1" lang="zh-CN" altLang="en-US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外角和为：</a:t>
            </a:r>
            <a:r>
              <a:rPr kumimoji="1" lang="en-US" altLang="zh-CN" sz="2667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kumimoji="1" lang="en-US" altLang="zh-CN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·180°</a:t>
            </a:r>
            <a:r>
              <a:rPr kumimoji="1" lang="zh-CN" altLang="en-US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1" lang="en-US" altLang="zh-CN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kumimoji="1" lang="en-US" altLang="zh-CN" sz="2667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kumimoji="1" lang="zh-CN" altLang="en-US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－</a:t>
            </a:r>
            <a:r>
              <a:rPr kumimoji="1" lang="en-US" altLang="zh-CN" sz="26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2)·180°=   360°.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73269" y="6076256"/>
            <a:ext cx="9855200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kumimoji="1" lang="zh-CN" altLang="en-US" sz="2667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结论</a:t>
            </a:r>
            <a:r>
              <a:rPr kumimoji="1" lang="en-US" altLang="zh-CN" sz="2667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kumimoji="1" lang="zh-CN" altLang="en-US" sz="2667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多边形的外角和都等于</a:t>
            </a:r>
            <a:r>
              <a:rPr kumimoji="1" lang="en-US" altLang="zh-CN" sz="2667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360°. </a:t>
            </a:r>
          </a:p>
        </p:txBody>
      </p:sp>
      <p:sp>
        <p:nvSpPr>
          <p:cNvPr id="8" name="箭头: 下 7"/>
          <p:cNvSpPr/>
          <p:nvPr/>
        </p:nvSpPr>
        <p:spPr>
          <a:xfrm>
            <a:off x="5537200" y="2348411"/>
            <a:ext cx="457200" cy="721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箭头: 下 8"/>
          <p:cNvSpPr/>
          <p:nvPr/>
        </p:nvSpPr>
        <p:spPr>
          <a:xfrm>
            <a:off x="5679595" y="5314042"/>
            <a:ext cx="457200" cy="721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箭头: 下 9"/>
          <p:cNvSpPr/>
          <p:nvPr/>
        </p:nvSpPr>
        <p:spPr>
          <a:xfrm>
            <a:off x="5633509" y="4163730"/>
            <a:ext cx="457200" cy="721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1146238" y="3069771"/>
            <a:ext cx="9899525" cy="10438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729832" y="4920690"/>
            <a:ext cx="9899525" cy="4614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4FCAA19-F977-49F4-95D4-8C75C05E1A3F}"/>
              </a:ext>
            </a:extLst>
          </p:cNvPr>
          <p:cNvSpPr txBox="1"/>
          <p:nvPr/>
        </p:nvSpPr>
        <p:spPr>
          <a:xfrm>
            <a:off x="694985" y="458812"/>
            <a:ext cx="622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6329FA64-A25B-4F79-A9CC-9C86F3FDE35E}"/>
              </a:ext>
            </a:extLst>
          </p:cNvPr>
          <p:cNvGrpSpPr/>
          <p:nvPr/>
        </p:nvGrpSpPr>
        <p:grpSpPr>
          <a:xfrm>
            <a:off x="1741490" y="1476795"/>
            <a:ext cx="3106018" cy="3386448"/>
            <a:chOff x="396240" y="1462165"/>
            <a:chExt cx="4445000" cy="4846321"/>
          </a:xfrm>
        </p:grpSpPr>
        <p:sp>
          <p:nvSpPr>
            <p:cNvPr id="5" name="五边形 4"/>
            <p:cNvSpPr/>
            <p:nvPr/>
          </p:nvSpPr>
          <p:spPr>
            <a:xfrm>
              <a:off x="1056640" y="2244485"/>
              <a:ext cx="3515360" cy="3434080"/>
            </a:xfrm>
            <a:prstGeom prst="pent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701800" y="1462165"/>
              <a:ext cx="1559560" cy="110744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396240" y="2727087"/>
              <a:ext cx="1747520" cy="133603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 flipV="1">
              <a:off x="1402080" y="4641371"/>
              <a:ext cx="568960" cy="166711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2600960" y="5678565"/>
              <a:ext cx="210312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4145280" y="2757565"/>
              <a:ext cx="695960" cy="221996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文本框 46"/>
          <p:cNvSpPr txBox="1"/>
          <p:nvPr/>
        </p:nvSpPr>
        <p:spPr>
          <a:xfrm>
            <a:off x="659840" y="5207925"/>
            <a:ext cx="10872320" cy="1140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将左侧的五边形不断缩小后，形成右边图形。由各线段组成夹角和为一个周角，所以多边形内角和为</a:t>
            </a:r>
            <a:r>
              <a:rPr lang="en-US" altLang="zh-CN" sz="2400" dirty="0">
                <a:cs typeface="+mn-ea"/>
                <a:sym typeface="+mn-lt"/>
              </a:rPr>
              <a:t>360°</a:t>
            </a:r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F82378B-A73E-4A15-AF44-21861B22300E}"/>
              </a:ext>
            </a:extLst>
          </p:cNvPr>
          <p:cNvGrpSpPr/>
          <p:nvPr/>
        </p:nvGrpSpPr>
        <p:grpSpPr>
          <a:xfrm>
            <a:off x="7242894" y="1191284"/>
            <a:ext cx="3106016" cy="3272371"/>
            <a:chOff x="6780324" y="902131"/>
            <a:chExt cx="3670186" cy="3866757"/>
          </a:xfrm>
        </p:grpSpPr>
        <p:sp>
          <p:nvSpPr>
            <p:cNvPr id="26" name="五边形 25"/>
            <p:cNvSpPr/>
            <p:nvPr/>
          </p:nvSpPr>
          <p:spPr>
            <a:xfrm>
              <a:off x="8308685" y="3101773"/>
              <a:ext cx="62401" cy="60959"/>
            </a:xfrm>
            <a:prstGeom prst="pentag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6780324" y="2053387"/>
              <a:ext cx="1559560" cy="110744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8327201" y="1796213"/>
              <a:ext cx="1747520" cy="133603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 flipV="1">
              <a:off x="8314501" y="3101773"/>
              <a:ext cx="568960" cy="166711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8301802" y="3151301"/>
              <a:ext cx="214870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8327184" y="902131"/>
              <a:ext cx="695960" cy="221996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椭圆 53"/>
            <p:cNvSpPr/>
            <p:nvPr/>
          </p:nvSpPr>
          <p:spPr>
            <a:xfrm>
              <a:off x="8106617" y="2922038"/>
              <a:ext cx="568960" cy="4959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01CB5B00-E4EA-472F-B641-DB6EABE56E88}"/>
              </a:ext>
            </a:extLst>
          </p:cNvPr>
          <p:cNvSpPr txBox="1"/>
          <p:nvPr/>
        </p:nvSpPr>
        <p:spPr>
          <a:xfrm>
            <a:off x="694985" y="458812"/>
            <a:ext cx="622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timgsa.baidu.com/timg?image&amp;quality=80&amp;size=b9999_10000&amp;sec=1562321701160&amp;di=a09cf34586796f49135bb464052ebc8e&amp;imgtype=0&amp;src=http%3A%2F%2Fimg.mp.itc.cn%2Fq_70%2Cc_zoom%2Cw_640%2Fupload%2F20170323%2Fc251cac442644ae18f2030d6bcc14955_th.gif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625601"/>
            <a:ext cx="422910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A31B9A4-1234-4611-A659-D38C931C6A40}"/>
              </a:ext>
            </a:extLst>
          </p:cNvPr>
          <p:cNvSpPr txBox="1"/>
          <p:nvPr/>
        </p:nvSpPr>
        <p:spPr>
          <a:xfrm>
            <a:off x="694985" y="458812"/>
            <a:ext cx="622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动态演示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 descr="新闻纸"/>
          <p:cNvSpPr txBox="1">
            <a:spLocks noChangeArrowheads="1"/>
          </p:cNvSpPr>
          <p:nvPr/>
        </p:nvSpPr>
        <p:spPr bwMode="auto">
          <a:xfrm>
            <a:off x="694985" y="1415747"/>
            <a:ext cx="10321358" cy="66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>
                <a:latin typeface="+mn-lt"/>
                <a:ea typeface="+mn-ea"/>
                <a:cs typeface="+mn-ea"/>
                <a:sym typeface="+mn-lt"/>
              </a:rPr>
              <a:t>例</a:t>
            </a:r>
            <a:r>
              <a:rPr kumimoji="1" lang="en-US" altLang="zh-CN" sz="2800" b="1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kumimoji="1" lang="zh-CN" altLang="en-US" sz="2800" b="1" dirty="0">
                <a:latin typeface="+mn-lt"/>
                <a:ea typeface="+mn-ea"/>
                <a:cs typeface="+mn-ea"/>
                <a:sym typeface="+mn-lt"/>
              </a:rPr>
              <a:t>：一个多边形的内角和等于它的外角和的</a:t>
            </a:r>
            <a:r>
              <a:rPr kumimoji="1" lang="en-US" altLang="zh-CN" sz="2800" b="1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kumimoji="1" lang="zh-CN" altLang="en-US" sz="2800" b="1" dirty="0">
                <a:latin typeface="+mn-lt"/>
                <a:ea typeface="+mn-ea"/>
                <a:cs typeface="+mn-ea"/>
                <a:sym typeface="+mn-lt"/>
              </a:rPr>
              <a:t>倍，它是几边形？</a:t>
            </a:r>
          </a:p>
        </p:txBody>
      </p:sp>
      <p:sp>
        <p:nvSpPr>
          <p:cNvPr id="6" name="Text Box 3" descr="新闻纸"/>
          <p:cNvSpPr txBox="1">
            <a:spLocks noChangeArrowheads="1"/>
          </p:cNvSpPr>
          <p:nvPr/>
        </p:nvSpPr>
        <p:spPr bwMode="auto">
          <a:xfrm>
            <a:off x="1391614" y="2636240"/>
            <a:ext cx="89281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kumimoji="1" lang="zh-CN" altLang="en-US" sz="3200" b="1" dirty="0">
                <a:latin typeface="+mn-lt"/>
                <a:ea typeface="+mn-ea"/>
                <a:cs typeface="+mn-ea"/>
                <a:sym typeface="+mn-lt"/>
              </a:rPr>
              <a:t>解：设它是</a:t>
            </a:r>
            <a:r>
              <a:rPr kumimoji="1" lang="en-US" altLang="zh-CN" sz="3200" b="1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kumimoji="1" lang="zh-CN" altLang="en-US" sz="3200" b="1" dirty="0">
                <a:latin typeface="+mn-lt"/>
                <a:ea typeface="+mn-ea"/>
                <a:cs typeface="+mn-ea"/>
                <a:sym typeface="+mn-lt"/>
              </a:rPr>
              <a:t>边形，</a:t>
            </a:r>
            <a:endParaRPr kumimoji="1" lang="en-US" altLang="zh-CN" sz="32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spcBef>
                <a:spcPct val="50000"/>
              </a:spcBef>
            </a:pPr>
            <a:r>
              <a:rPr kumimoji="1" lang="zh-CN" altLang="en-US" sz="3200" b="1" dirty="0"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kumimoji="1" lang="en-US" altLang="zh-CN" sz="3200" b="1" dirty="0">
                <a:latin typeface="+mn-lt"/>
                <a:ea typeface="+mn-ea"/>
                <a:cs typeface="+mn-ea"/>
                <a:sym typeface="+mn-lt"/>
              </a:rPr>
              <a:t>(n-2).180=4×360</a:t>
            </a:r>
          </a:p>
          <a:p>
            <a:pPr defTabSz="914377">
              <a:spcBef>
                <a:spcPct val="50000"/>
              </a:spcBef>
            </a:pPr>
            <a:r>
              <a:rPr kumimoji="1" lang="zh-CN" altLang="en-US" sz="3200" b="1" dirty="0">
                <a:latin typeface="+mn-lt"/>
                <a:ea typeface="+mn-ea"/>
                <a:cs typeface="+mn-ea"/>
                <a:sym typeface="+mn-lt"/>
              </a:rPr>
              <a:t>解得：</a:t>
            </a:r>
            <a:r>
              <a:rPr kumimoji="1" lang="en-US" altLang="zh-CN" sz="3200" b="1" dirty="0">
                <a:latin typeface="+mn-lt"/>
                <a:ea typeface="+mn-ea"/>
                <a:cs typeface="+mn-ea"/>
                <a:sym typeface="+mn-lt"/>
              </a:rPr>
              <a:t>n=10</a:t>
            </a:r>
          </a:p>
          <a:p>
            <a:pPr defTabSz="914377">
              <a:spcBef>
                <a:spcPct val="50000"/>
              </a:spcBef>
            </a:pPr>
            <a:r>
              <a:rPr kumimoji="1" lang="zh-CN" altLang="en-US" sz="3200" b="1" dirty="0">
                <a:latin typeface="+mn-lt"/>
                <a:ea typeface="+mn-ea"/>
                <a:cs typeface="+mn-ea"/>
                <a:sym typeface="+mn-lt"/>
              </a:rPr>
              <a:t>答：这个多边形是十边形</a:t>
            </a:r>
          </a:p>
          <a:p>
            <a:pPr defTabSz="914377">
              <a:spcBef>
                <a:spcPct val="50000"/>
              </a:spcBef>
            </a:pPr>
            <a:endParaRPr kumimoji="1" lang="en-US" altLang="zh-CN" sz="32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4061A18-4AC4-4ADD-BB19-DE19610F3747}"/>
              </a:ext>
            </a:extLst>
          </p:cNvPr>
          <p:cNvSpPr txBox="1"/>
          <p:nvPr/>
        </p:nvSpPr>
        <p:spPr>
          <a:xfrm>
            <a:off x="694985" y="458812"/>
            <a:ext cx="622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94985" y="1492687"/>
            <a:ext cx="10521563" cy="1315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800" b="1" dirty="0">
                <a:cs typeface="+mn-ea"/>
                <a:sym typeface="+mn-lt"/>
              </a:rPr>
              <a:t>例</a:t>
            </a:r>
            <a:r>
              <a:rPr lang="en-US" altLang="zh-CN" sz="2800" b="1" dirty="0">
                <a:cs typeface="+mn-ea"/>
                <a:sym typeface="+mn-lt"/>
              </a:rPr>
              <a:t>5.</a:t>
            </a:r>
            <a:r>
              <a:rPr lang="zh-CN" altLang="en-US" sz="2800" b="1" dirty="0">
                <a:cs typeface="+mn-ea"/>
                <a:sym typeface="+mn-lt"/>
              </a:rPr>
              <a:t>如果一个多边形的每一个外角等于</a:t>
            </a:r>
            <a:r>
              <a:rPr lang="en-US" altLang="zh-CN" sz="2800" b="1" dirty="0">
                <a:cs typeface="+mn-ea"/>
                <a:sym typeface="+mn-lt"/>
              </a:rPr>
              <a:t>30°,</a:t>
            </a:r>
            <a:r>
              <a:rPr lang="zh-CN" altLang="en-US" sz="2800" b="1" dirty="0">
                <a:cs typeface="+mn-ea"/>
                <a:sym typeface="+mn-lt"/>
              </a:rPr>
              <a:t>则这个多边形的边数是多少？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85373" y="3019030"/>
            <a:ext cx="9753599" cy="294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解：由题意得，多边形的内角为</a:t>
            </a:r>
            <a:r>
              <a:rPr lang="en-US" altLang="zh-CN" sz="2400" dirty="0">
                <a:cs typeface="+mn-ea"/>
                <a:sym typeface="+mn-lt"/>
              </a:rPr>
              <a:t>150°</a:t>
            </a:r>
            <a:r>
              <a:rPr lang="zh-CN" altLang="en-US" sz="2400" dirty="0">
                <a:cs typeface="+mn-ea"/>
                <a:sym typeface="+mn-lt"/>
              </a:rPr>
              <a:t>，</a:t>
            </a:r>
            <a:endParaRPr lang="en-US" altLang="zh-CN" sz="2400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	n</a:t>
            </a:r>
            <a:r>
              <a:rPr lang="zh-CN" altLang="en-US" sz="2400" dirty="0">
                <a:cs typeface="+mn-ea"/>
                <a:sym typeface="+mn-lt"/>
              </a:rPr>
              <a:t>边形的内角和为</a:t>
            </a:r>
            <a:r>
              <a:rPr lang="en-US" altLang="zh-CN" sz="2400" dirty="0">
                <a:cs typeface="+mn-ea"/>
                <a:sym typeface="+mn-lt"/>
              </a:rPr>
              <a:t>150°×n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	</a:t>
            </a:r>
            <a:r>
              <a:rPr lang="zh-CN" altLang="en-US" sz="2400" dirty="0">
                <a:cs typeface="+mn-ea"/>
                <a:sym typeface="+mn-lt"/>
              </a:rPr>
              <a:t>则（</a:t>
            </a:r>
            <a:r>
              <a:rPr lang="en-US" altLang="zh-CN" sz="2400" dirty="0">
                <a:cs typeface="+mn-ea"/>
                <a:sym typeface="+mn-lt"/>
              </a:rPr>
              <a:t>n-2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en-US" altLang="zh-CN" sz="2400" dirty="0">
                <a:cs typeface="+mn-ea"/>
                <a:sym typeface="+mn-lt"/>
              </a:rPr>
              <a:t>×180°=150°×n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	</a:t>
            </a:r>
            <a:r>
              <a:rPr lang="zh-CN" altLang="en-US" sz="2400" dirty="0">
                <a:cs typeface="+mn-ea"/>
                <a:sym typeface="+mn-lt"/>
              </a:rPr>
              <a:t>即</a:t>
            </a:r>
            <a:r>
              <a:rPr lang="en-US" altLang="zh-CN" sz="2400" dirty="0">
                <a:cs typeface="+mn-ea"/>
                <a:sym typeface="+mn-lt"/>
              </a:rPr>
              <a:t>n=12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8B14CB6-B2A6-487C-A10B-4B59C6BCE150}"/>
              </a:ext>
            </a:extLst>
          </p:cNvPr>
          <p:cNvSpPr txBox="1"/>
          <p:nvPr/>
        </p:nvSpPr>
        <p:spPr>
          <a:xfrm>
            <a:off x="694985" y="458812"/>
            <a:ext cx="622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927B5BB-BA76-4336-AB76-80BD7A52C783}"/>
              </a:ext>
            </a:extLst>
          </p:cNvPr>
          <p:cNvSpPr txBox="1"/>
          <p:nvPr/>
        </p:nvSpPr>
        <p:spPr>
          <a:xfrm>
            <a:off x="694985" y="45881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19010EA-A75A-45CD-BAFF-547E43ED7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285" y="1708201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CC00FF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C34A7077-4CF0-47F2-BA79-DABBFC55D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285" y="2640378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理解多边形、正多边形以及多边形的内角、外角、对交线等概念。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会用不同的方法探索多边形的内角和，并能利用多边形内角和公式解决问题。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63CFC2E4-F78A-4E3E-99B8-94D943B38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285" y="4115268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CC00FF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D986ECAD-1B6B-499A-8484-F4BFC7594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285" y="5047444"/>
            <a:ext cx="736951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探索多边形的内角和。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难点：探索多边形内角和时，如何把多边形转化为三角形。</a:t>
            </a:r>
          </a:p>
        </p:txBody>
      </p:sp>
    </p:spTree>
    <p:extLst>
      <p:ext uri="{BB962C8B-B14F-4D97-AF65-F5344CB8AC3E}">
        <p14:creationId xmlns:p14="http://schemas.microsoft.com/office/powerpoint/2010/main" val="11605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9017" y="1521472"/>
            <a:ext cx="10807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kumimoji="1" lang="zh-CN" altLang="en-US" sz="2400" b="1" dirty="0">
                <a:latin typeface="+mn-lt"/>
                <a:ea typeface="+mn-ea"/>
                <a:cs typeface="+mn-ea"/>
                <a:sym typeface="+mn-lt"/>
              </a:rPr>
              <a:t>例</a:t>
            </a:r>
            <a:r>
              <a:rPr kumimoji="1" lang="en-US" altLang="zh-CN" sz="2400" b="1" dirty="0">
                <a:latin typeface="+mn-lt"/>
                <a:ea typeface="+mn-ea"/>
                <a:cs typeface="+mn-ea"/>
                <a:sym typeface="+mn-lt"/>
              </a:rPr>
              <a:t>6.</a:t>
            </a:r>
            <a:r>
              <a:rPr kumimoji="1" lang="zh-CN" altLang="en-US" sz="2400" b="1" dirty="0">
                <a:latin typeface="+mn-lt"/>
                <a:ea typeface="+mn-ea"/>
                <a:cs typeface="+mn-ea"/>
                <a:sym typeface="+mn-lt"/>
              </a:rPr>
              <a:t>有一六边形，截去一个三角形，内角和会发生怎样变化？请画图说明。</a:t>
            </a: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959EA9E8-B202-4A25-9B38-82BD476DB1C5}"/>
              </a:ext>
            </a:extLst>
          </p:cNvPr>
          <p:cNvGrpSpPr/>
          <p:nvPr/>
        </p:nvGrpSpPr>
        <p:grpSpPr>
          <a:xfrm>
            <a:off x="1581168" y="2677887"/>
            <a:ext cx="9029663" cy="3321368"/>
            <a:chOff x="569361" y="2590800"/>
            <a:chExt cx="11482941" cy="4223753"/>
          </a:xfrm>
        </p:grpSpPr>
        <p:grpSp>
          <p:nvGrpSpPr>
            <p:cNvPr id="6" name="Group 3"/>
            <p:cNvGrpSpPr/>
            <p:nvPr/>
          </p:nvGrpSpPr>
          <p:grpSpPr bwMode="auto">
            <a:xfrm>
              <a:off x="1199456" y="2590800"/>
              <a:ext cx="2743200" cy="2743200"/>
              <a:chOff x="960" y="1584"/>
              <a:chExt cx="1584" cy="1536"/>
            </a:xfrm>
            <a:solidFill>
              <a:schemeClr val="tx2">
                <a:lumMod val="10000"/>
                <a:lumOff val="90000"/>
              </a:schemeClr>
            </a:solidFill>
          </p:grpSpPr>
          <p:sp>
            <p:nvSpPr>
              <p:cNvPr id="7" name="AutoShape 4"/>
              <p:cNvSpPr>
                <a:spLocks noChangeArrowheads="1"/>
              </p:cNvSpPr>
              <p:nvPr/>
            </p:nvSpPr>
            <p:spPr bwMode="auto">
              <a:xfrm>
                <a:off x="960" y="1776"/>
                <a:ext cx="1344" cy="1344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/>
                <a:endParaRPr lang="zh-CN" altLang="zh-CN" sz="20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1008" y="1584"/>
                <a:ext cx="1536" cy="100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dash"/>
                <a:round/>
              </a:ln>
            </p:spPr>
            <p:txBody>
              <a:bodyPr wrap="none"/>
              <a:lstStyle/>
              <a:p>
                <a:pPr defTabSz="914377"/>
                <a:endParaRPr lang="zh-CN" altLang="en-US" sz="1200">
                  <a:cs typeface="+mn-ea"/>
                  <a:sym typeface="+mn-lt"/>
                </a:endParaRPr>
              </a:p>
            </p:txBody>
          </p:sp>
        </p:grp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69361" y="6079329"/>
              <a:ext cx="3580057" cy="665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kumimoji="1" lang="zh-CN" altLang="en-US" sz="2800" b="1" dirty="0">
                  <a:latin typeface="+mn-lt"/>
                  <a:ea typeface="+mn-ea"/>
                  <a:cs typeface="+mn-ea"/>
                  <a:sym typeface="+mn-lt"/>
                </a:rPr>
                <a:t>内角和减少</a:t>
              </a:r>
              <a:r>
                <a:rPr kumimoji="1" lang="en-US" altLang="zh-CN" sz="2800" b="1" dirty="0">
                  <a:latin typeface="+mn-lt"/>
                  <a:ea typeface="+mn-ea"/>
                  <a:cs typeface="+mn-ea"/>
                  <a:sym typeface="+mn-lt"/>
                </a:rPr>
                <a:t>180</a:t>
              </a:r>
              <a:r>
                <a:rPr kumimoji="1" lang="en-US" altLang="zh-CN" sz="2800" b="1" baseline="30000" dirty="0"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  <p:grpSp>
          <p:nvGrpSpPr>
            <p:cNvPr id="10" name="Group 7"/>
            <p:cNvGrpSpPr/>
            <p:nvPr/>
          </p:nvGrpSpPr>
          <p:grpSpPr bwMode="auto">
            <a:xfrm>
              <a:off x="4619567" y="2666583"/>
              <a:ext cx="3251200" cy="2844800"/>
              <a:chOff x="2256" y="1584"/>
              <a:chExt cx="1536" cy="1344"/>
            </a:xfrm>
            <a:solidFill>
              <a:schemeClr val="tx2">
                <a:lumMod val="10000"/>
                <a:lumOff val="90000"/>
              </a:schemeClr>
            </a:solidFill>
          </p:grpSpPr>
          <p:sp>
            <p:nvSpPr>
              <p:cNvPr id="11" name="AutoShape 8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1200" cy="1200"/>
              </a:xfrm>
              <a:prstGeom prst="hexagon">
                <a:avLst>
                  <a:gd name="adj" fmla="val 25000"/>
                  <a:gd name="vf" fmla="val 11547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/>
                <a:endParaRPr lang="zh-CN" altLang="zh-CN" sz="20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2256" y="1584"/>
                <a:ext cx="1536" cy="576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dash"/>
                <a:round/>
              </a:ln>
            </p:spPr>
            <p:txBody>
              <a:bodyPr wrap="none"/>
              <a:lstStyle/>
              <a:p>
                <a:pPr defTabSz="914377"/>
                <a:endParaRPr lang="zh-CN" altLang="en-US" sz="1200">
                  <a:cs typeface="+mn-ea"/>
                  <a:sym typeface="+mn-lt"/>
                </a:endParaRPr>
              </a:p>
            </p:txBody>
          </p:sp>
        </p:grp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751061" y="6079329"/>
              <a:ext cx="2579141" cy="665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kumimoji="1" lang="zh-CN" altLang="en-US" sz="2800" b="1" dirty="0">
                  <a:latin typeface="+mn-lt"/>
                  <a:ea typeface="+mn-ea"/>
                  <a:cs typeface="+mn-ea"/>
                  <a:sym typeface="+mn-lt"/>
                </a:rPr>
                <a:t>内角和不变</a:t>
              </a:r>
              <a:endParaRPr kumimoji="1" lang="zh-CN" altLang="en-US" sz="2800" b="1" baseline="300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4" name="Group 11"/>
            <p:cNvGrpSpPr/>
            <p:nvPr/>
          </p:nvGrpSpPr>
          <p:grpSpPr bwMode="auto">
            <a:xfrm>
              <a:off x="8464551" y="2598672"/>
              <a:ext cx="3048000" cy="2946400"/>
              <a:chOff x="4032" y="1488"/>
              <a:chExt cx="1440" cy="1392"/>
            </a:xfrm>
            <a:solidFill>
              <a:schemeClr val="tx2">
                <a:lumMod val="10000"/>
                <a:lumOff val="90000"/>
              </a:schemeClr>
            </a:solidFill>
          </p:grpSpPr>
          <p:sp>
            <p:nvSpPr>
              <p:cNvPr id="15" name="AutoShape 12"/>
              <p:cNvSpPr>
                <a:spLocks noChangeArrowheads="1"/>
              </p:cNvSpPr>
              <p:nvPr/>
            </p:nvSpPr>
            <p:spPr bwMode="auto">
              <a:xfrm>
                <a:off x="4032" y="1680"/>
                <a:ext cx="1248" cy="1200"/>
              </a:xfrm>
              <a:prstGeom prst="hexagon">
                <a:avLst>
                  <a:gd name="adj" fmla="val 26000"/>
                  <a:gd name="vf" fmla="val 115470"/>
                </a:avLst>
              </a:prstGeom>
              <a:grpFill/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/>
                <a:endParaRPr lang="zh-CN" altLang="zh-CN" sz="20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4464" y="1488"/>
                <a:ext cx="1008" cy="768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prstDash val="dash"/>
                <a:round/>
              </a:ln>
            </p:spPr>
            <p:txBody>
              <a:bodyPr wrap="none"/>
              <a:lstStyle/>
              <a:p>
                <a:pPr defTabSz="914377"/>
                <a:endParaRPr lang="zh-CN" altLang="en-US" sz="1200">
                  <a:cs typeface="+mn-ea"/>
                  <a:sym typeface="+mn-lt"/>
                </a:endParaRPr>
              </a:p>
            </p:txBody>
          </p:sp>
        </p:grp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8464551" y="6149179"/>
              <a:ext cx="3580057" cy="665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kumimoji="1" lang="zh-CN" altLang="en-US" sz="2800" b="1" dirty="0">
                  <a:latin typeface="+mn-lt"/>
                  <a:ea typeface="+mn-ea"/>
                  <a:cs typeface="+mn-ea"/>
                  <a:sym typeface="+mn-lt"/>
                </a:rPr>
                <a:t>内角和增加</a:t>
              </a:r>
              <a:r>
                <a:rPr kumimoji="1" lang="en-US" altLang="zh-CN" sz="2800" b="1" dirty="0">
                  <a:latin typeface="+mn-lt"/>
                  <a:ea typeface="+mn-ea"/>
                  <a:cs typeface="+mn-ea"/>
                  <a:sym typeface="+mn-lt"/>
                </a:rPr>
                <a:t>180</a:t>
              </a:r>
              <a:r>
                <a:rPr kumimoji="1" lang="en-US" altLang="zh-CN" sz="2800" b="1" baseline="30000" dirty="0"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199457" y="5520508"/>
              <a:ext cx="2972077" cy="508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zh-CN" altLang="en-US" sz="2000" dirty="0">
                  <a:cs typeface="+mn-ea"/>
                  <a:sym typeface="+mn-lt"/>
                </a:rPr>
                <a:t>变为五边形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195583" y="5547035"/>
              <a:ext cx="2972077" cy="508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zh-CN" altLang="en-US" sz="2000" dirty="0">
                  <a:cs typeface="+mn-ea"/>
                  <a:sym typeface="+mn-lt"/>
                </a:rPr>
                <a:t>边数不变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9080225" y="5533626"/>
              <a:ext cx="2972077" cy="508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zh-CN" altLang="en-US" sz="2000" dirty="0">
                  <a:cs typeface="+mn-ea"/>
                  <a:sym typeface="+mn-lt"/>
                </a:rPr>
                <a:t>变为七边形</a:t>
              </a: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F441EA29-D749-42E3-8EAD-7678DF52CD22}"/>
              </a:ext>
            </a:extLst>
          </p:cNvPr>
          <p:cNvSpPr txBox="1"/>
          <p:nvPr/>
        </p:nvSpPr>
        <p:spPr>
          <a:xfrm>
            <a:off x="694985" y="458812"/>
            <a:ext cx="6226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提高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>
            <a:extLst>
              <a:ext uri="{FF2B5EF4-FFF2-40B4-BE49-F238E27FC236}">
                <a16:creationId xmlns:a16="http://schemas.microsoft.com/office/drawing/2014/main" id="{8CFF2B8E-791B-4426-B23B-843BB199431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2" r="24252"/>
          <a:stretch>
            <a:fillRect/>
          </a:stretch>
        </p:blipFill>
        <p:spPr>
          <a:xfrm>
            <a:off x="7235209" y="1061122"/>
            <a:ext cx="4093385" cy="5118005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4FD09A2-52B3-40BB-B91C-FBF4FD55C8C6}"/>
              </a:ext>
            </a:extLst>
          </p:cNvPr>
          <p:cNvSpPr/>
          <p:nvPr/>
        </p:nvSpPr>
        <p:spPr>
          <a:xfrm>
            <a:off x="290946" y="6179127"/>
            <a:ext cx="415636" cy="41563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941688D-F88C-461C-A709-EC0B9CD93F9E}"/>
              </a:ext>
            </a:extLst>
          </p:cNvPr>
          <p:cNvSpPr/>
          <p:nvPr/>
        </p:nvSpPr>
        <p:spPr>
          <a:xfrm rot="2700000">
            <a:off x="9103667" y="4890219"/>
            <a:ext cx="1411532" cy="1411536"/>
          </a:xfrm>
          <a:custGeom>
            <a:avLst/>
            <a:gdLst>
              <a:gd name="connsiteX0" fmla="*/ 4394611 w 5336720"/>
              <a:gd name="connsiteY0" fmla="*/ 0 h 5336735"/>
              <a:gd name="connsiteX1" fmla="*/ 5336720 w 5336720"/>
              <a:gd name="connsiteY1" fmla="*/ 0 h 5336735"/>
              <a:gd name="connsiteX2" fmla="*/ 5022687 w 5336720"/>
              <a:gd name="connsiteY2" fmla="*/ 314033 h 5336735"/>
              <a:gd name="connsiteX3" fmla="*/ 4708644 w 5336720"/>
              <a:gd name="connsiteY3" fmla="*/ 314033 h 5336735"/>
              <a:gd name="connsiteX4" fmla="*/ 4708644 w 5336720"/>
              <a:gd name="connsiteY4" fmla="*/ 627804 h 5336735"/>
              <a:gd name="connsiteX5" fmla="*/ 4708918 w 5336720"/>
              <a:gd name="connsiteY5" fmla="*/ 627803 h 5336735"/>
              <a:gd name="connsiteX6" fmla="*/ 4394885 w 5336720"/>
              <a:gd name="connsiteY6" fmla="*/ 941836 h 5336735"/>
              <a:gd name="connsiteX7" fmla="*/ 4394884 w 5336720"/>
              <a:gd name="connsiteY7" fmla="*/ 941836 h 5336735"/>
              <a:gd name="connsiteX8" fmla="*/ 4394611 w 5336720"/>
              <a:gd name="connsiteY8" fmla="*/ 942109 h 5336735"/>
              <a:gd name="connsiteX9" fmla="*/ 4394611 w 5336720"/>
              <a:gd name="connsiteY9" fmla="*/ 941836 h 5336735"/>
              <a:gd name="connsiteX10" fmla="*/ 4080842 w 5336720"/>
              <a:gd name="connsiteY10" fmla="*/ 941836 h 5336735"/>
              <a:gd name="connsiteX11" fmla="*/ 4080842 w 5336720"/>
              <a:gd name="connsiteY11" fmla="*/ 1255608 h 5336735"/>
              <a:gd name="connsiteX12" fmla="*/ 4081117 w 5336720"/>
              <a:gd name="connsiteY12" fmla="*/ 1255608 h 5336735"/>
              <a:gd name="connsiteX13" fmla="*/ 3767084 w 5336720"/>
              <a:gd name="connsiteY13" fmla="*/ 1569640 h 5336735"/>
              <a:gd name="connsiteX14" fmla="*/ 3767081 w 5336720"/>
              <a:gd name="connsiteY14" fmla="*/ 1569640 h 5336735"/>
              <a:gd name="connsiteX15" fmla="*/ 3766809 w 5336720"/>
              <a:gd name="connsiteY15" fmla="*/ 1569912 h 5336735"/>
              <a:gd name="connsiteX16" fmla="*/ 3766809 w 5336720"/>
              <a:gd name="connsiteY16" fmla="*/ 1569641 h 5336735"/>
              <a:gd name="connsiteX17" fmla="*/ 3453041 w 5336720"/>
              <a:gd name="connsiteY17" fmla="*/ 1569640 h 5336735"/>
              <a:gd name="connsiteX18" fmla="*/ 3453041 w 5336720"/>
              <a:gd name="connsiteY18" fmla="*/ 1883411 h 5336735"/>
              <a:gd name="connsiteX19" fmla="*/ 3453315 w 5336720"/>
              <a:gd name="connsiteY19" fmla="*/ 1883411 h 5336735"/>
              <a:gd name="connsiteX20" fmla="*/ 3139282 w 5336720"/>
              <a:gd name="connsiteY20" fmla="*/ 2197444 h 5336735"/>
              <a:gd name="connsiteX21" fmla="*/ 3139281 w 5336720"/>
              <a:gd name="connsiteY21" fmla="*/ 2197444 h 5336735"/>
              <a:gd name="connsiteX22" fmla="*/ 3139008 w 5336720"/>
              <a:gd name="connsiteY22" fmla="*/ 2197716 h 5336735"/>
              <a:gd name="connsiteX23" fmla="*/ 3139008 w 5336720"/>
              <a:gd name="connsiteY23" fmla="*/ 2197444 h 5336735"/>
              <a:gd name="connsiteX24" fmla="*/ 2825239 w 5336720"/>
              <a:gd name="connsiteY24" fmla="*/ 2197444 h 5336735"/>
              <a:gd name="connsiteX25" fmla="*/ 2825239 w 5336720"/>
              <a:gd name="connsiteY25" fmla="*/ 2511216 h 5336735"/>
              <a:gd name="connsiteX26" fmla="*/ 2825513 w 5336720"/>
              <a:gd name="connsiteY26" fmla="*/ 2511216 h 5336735"/>
              <a:gd name="connsiteX27" fmla="*/ 2511480 w 5336720"/>
              <a:gd name="connsiteY27" fmla="*/ 2825248 h 5336735"/>
              <a:gd name="connsiteX28" fmla="*/ 2511477 w 5336720"/>
              <a:gd name="connsiteY28" fmla="*/ 2825248 h 5336735"/>
              <a:gd name="connsiteX29" fmla="*/ 2511206 w 5336720"/>
              <a:gd name="connsiteY29" fmla="*/ 2825520 h 5336735"/>
              <a:gd name="connsiteX30" fmla="*/ 2511206 w 5336720"/>
              <a:gd name="connsiteY30" fmla="*/ 2825248 h 5336735"/>
              <a:gd name="connsiteX31" fmla="*/ 2197437 w 5336720"/>
              <a:gd name="connsiteY31" fmla="*/ 2825248 h 5336735"/>
              <a:gd name="connsiteX32" fmla="*/ 2197437 w 5336720"/>
              <a:gd name="connsiteY32" fmla="*/ 3139019 h 5336735"/>
              <a:gd name="connsiteX33" fmla="*/ 2197711 w 5336720"/>
              <a:gd name="connsiteY33" fmla="*/ 3139019 h 5336735"/>
              <a:gd name="connsiteX34" fmla="*/ 1883678 w 5336720"/>
              <a:gd name="connsiteY34" fmla="*/ 3453051 h 5336735"/>
              <a:gd name="connsiteX35" fmla="*/ 1883677 w 5336720"/>
              <a:gd name="connsiteY35" fmla="*/ 3453051 h 5336735"/>
              <a:gd name="connsiteX36" fmla="*/ 1883404 w 5336720"/>
              <a:gd name="connsiteY36" fmla="*/ 3453324 h 5336735"/>
              <a:gd name="connsiteX37" fmla="*/ 1883404 w 5336720"/>
              <a:gd name="connsiteY37" fmla="*/ 3453051 h 5336735"/>
              <a:gd name="connsiteX38" fmla="*/ 1569636 w 5336720"/>
              <a:gd name="connsiteY38" fmla="*/ 3453051 h 5336735"/>
              <a:gd name="connsiteX39" fmla="*/ 1569636 w 5336720"/>
              <a:gd name="connsiteY39" fmla="*/ 3766822 h 5336735"/>
              <a:gd name="connsiteX40" fmla="*/ 1569910 w 5336720"/>
              <a:gd name="connsiteY40" fmla="*/ 3766822 h 5336735"/>
              <a:gd name="connsiteX41" fmla="*/ 1255877 w 5336720"/>
              <a:gd name="connsiteY41" fmla="*/ 4080855 h 5336735"/>
              <a:gd name="connsiteX42" fmla="*/ 1255874 w 5336720"/>
              <a:gd name="connsiteY42" fmla="*/ 4080855 h 5336735"/>
              <a:gd name="connsiteX43" fmla="*/ 1255602 w 5336720"/>
              <a:gd name="connsiteY43" fmla="*/ 4081128 h 5336735"/>
              <a:gd name="connsiteX44" fmla="*/ 1255602 w 5336720"/>
              <a:gd name="connsiteY44" fmla="*/ 4080855 h 5336735"/>
              <a:gd name="connsiteX45" fmla="*/ 941834 w 5336720"/>
              <a:gd name="connsiteY45" fmla="*/ 4080855 h 5336735"/>
              <a:gd name="connsiteX46" fmla="*/ 941834 w 5336720"/>
              <a:gd name="connsiteY46" fmla="*/ 4394625 h 5336735"/>
              <a:gd name="connsiteX47" fmla="*/ 942109 w 5336720"/>
              <a:gd name="connsiteY47" fmla="*/ 4394626 h 5336735"/>
              <a:gd name="connsiteX48" fmla="*/ 628075 w 5336720"/>
              <a:gd name="connsiteY48" fmla="*/ 4708659 h 5336735"/>
              <a:gd name="connsiteX49" fmla="*/ 628074 w 5336720"/>
              <a:gd name="connsiteY49" fmla="*/ 4708659 h 5336735"/>
              <a:gd name="connsiteX50" fmla="*/ 627801 w 5336720"/>
              <a:gd name="connsiteY50" fmla="*/ 4708932 h 5336735"/>
              <a:gd name="connsiteX51" fmla="*/ 627801 w 5336720"/>
              <a:gd name="connsiteY51" fmla="*/ 4708659 h 5336735"/>
              <a:gd name="connsiteX52" fmla="*/ 314032 w 5336720"/>
              <a:gd name="connsiteY52" fmla="*/ 4708659 h 5336735"/>
              <a:gd name="connsiteX53" fmla="*/ 314033 w 5336720"/>
              <a:gd name="connsiteY53" fmla="*/ 5022702 h 5336735"/>
              <a:gd name="connsiteX54" fmla="*/ 0 w 5336720"/>
              <a:gd name="connsiteY54" fmla="*/ 5336735 h 5336735"/>
              <a:gd name="connsiteX55" fmla="*/ 0 w 5336720"/>
              <a:gd name="connsiteY55" fmla="*/ 4394626 h 5336735"/>
              <a:gd name="connsiteX56" fmla="*/ 627801 w 5336720"/>
              <a:gd name="connsiteY56" fmla="*/ 4394625 h 5336735"/>
              <a:gd name="connsiteX57" fmla="*/ 627801 w 5336720"/>
              <a:gd name="connsiteY57" fmla="*/ 3766823 h 5336735"/>
              <a:gd name="connsiteX58" fmla="*/ 1255602 w 5336720"/>
              <a:gd name="connsiteY58" fmla="*/ 3766823 h 5336735"/>
              <a:gd name="connsiteX59" fmla="*/ 1255603 w 5336720"/>
              <a:gd name="connsiteY59" fmla="*/ 3139018 h 5336735"/>
              <a:gd name="connsiteX60" fmla="*/ 1883404 w 5336720"/>
              <a:gd name="connsiteY60" fmla="*/ 3139019 h 5336735"/>
              <a:gd name="connsiteX61" fmla="*/ 1883404 w 5336720"/>
              <a:gd name="connsiteY61" fmla="*/ 2511216 h 5336735"/>
              <a:gd name="connsiteX62" fmla="*/ 2511206 w 5336720"/>
              <a:gd name="connsiteY62" fmla="*/ 2511216 h 5336735"/>
              <a:gd name="connsiteX63" fmla="*/ 2511206 w 5336720"/>
              <a:gd name="connsiteY63" fmla="*/ 1883411 h 5336735"/>
              <a:gd name="connsiteX64" fmla="*/ 3139008 w 5336720"/>
              <a:gd name="connsiteY64" fmla="*/ 1883411 h 5336735"/>
              <a:gd name="connsiteX65" fmla="*/ 3139008 w 5336720"/>
              <a:gd name="connsiteY65" fmla="*/ 1255607 h 5336735"/>
              <a:gd name="connsiteX66" fmla="*/ 3766809 w 5336720"/>
              <a:gd name="connsiteY66" fmla="*/ 1255608 h 5336735"/>
              <a:gd name="connsiteX67" fmla="*/ 3766809 w 5336720"/>
              <a:gd name="connsiteY67" fmla="*/ 627803 h 5336735"/>
              <a:gd name="connsiteX68" fmla="*/ 4394611 w 5336720"/>
              <a:gd name="connsiteY68" fmla="*/ 627803 h 533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336720" h="5336735">
                <a:moveTo>
                  <a:pt x="4394611" y="0"/>
                </a:moveTo>
                <a:lnTo>
                  <a:pt x="5336720" y="0"/>
                </a:lnTo>
                <a:lnTo>
                  <a:pt x="5022687" y="314033"/>
                </a:lnTo>
                <a:lnTo>
                  <a:pt x="4708644" y="314033"/>
                </a:lnTo>
                <a:lnTo>
                  <a:pt x="4708644" y="627804"/>
                </a:lnTo>
                <a:lnTo>
                  <a:pt x="4708918" y="627803"/>
                </a:lnTo>
                <a:lnTo>
                  <a:pt x="4394885" y="941836"/>
                </a:lnTo>
                <a:lnTo>
                  <a:pt x="4394884" y="941836"/>
                </a:lnTo>
                <a:lnTo>
                  <a:pt x="4394611" y="942109"/>
                </a:lnTo>
                <a:lnTo>
                  <a:pt x="4394611" y="941836"/>
                </a:lnTo>
                <a:lnTo>
                  <a:pt x="4080842" y="941836"/>
                </a:lnTo>
                <a:lnTo>
                  <a:pt x="4080842" y="1255608"/>
                </a:lnTo>
                <a:lnTo>
                  <a:pt x="4081117" y="1255608"/>
                </a:lnTo>
                <a:lnTo>
                  <a:pt x="3767084" y="1569640"/>
                </a:lnTo>
                <a:lnTo>
                  <a:pt x="3767081" y="1569640"/>
                </a:lnTo>
                <a:lnTo>
                  <a:pt x="3766809" y="1569912"/>
                </a:lnTo>
                <a:lnTo>
                  <a:pt x="3766809" y="1569641"/>
                </a:lnTo>
                <a:lnTo>
                  <a:pt x="3453041" y="1569640"/>
                </a:lnTo>
                <a:lnTo>
                  <a:pt x="3453041" y="1883411"/>
                </a:lnTo>
                <a:lnTo>
                  <a:pt x="3453315" y="1883411"/>
                </a:lnTo>
                <a:lnTo>
                  <a:pt x="3139282" y="2197444"/>
                </a:lnTo>
                <a:lnTo>
                  <a:pt x="3139281" y="2197444"/>
                </a:lnTo>
                <a:lnTo>
                  <a:pt x="3139008" y="2197716"/>
                </a:lnTo>
                <a:lnTo>
                  <a:pt x="3139008" y="2197444"/>
                </a:lnTo>
                <a:lnTo>
                  <a:pt x="2825239" y="2197444"/>
                </a:lnTo>
                <a:lnTo>
                  <a:pt x="2825239" y="2511216"/>
                </a:lnTo>
                <a:lnTo>
                  <a:pt x="2825513" y="2511216"/>
                </a:lnTo>
                <a:lnTo>
                  <a:pt x="2511480" y="2825248"/>
                </a:lnTo>
                <a:lnTo>
                  <a:pt x="2511477" y="2825248"/>
                </a:lnTo>
                <a:lnTo>
                  <a:pt x="2511206" y="2825520"/>
                </a:lnTo>
                <a:lnTo>
                  <a:pt x="2511206" y="2825248"/>
                </a:lnTo>
                <a:lnTo>
                  <a:pt x="2197437" y="2825248"/>
                </a:lnTo>
                <a:lnTo>
                  <a:pt x="2197437" y="3139019"/>
                </a:lnTo>
                <a:lnTo>
                  <a:pt x="2197711" y="3139019"/>
                </a:lnTo>
                <a:lnTo>
                  <a:pt x="1883678" y="3453051"/>
                </a:lnTo>
                <a:lnTo>
                  <a:pt x="1883677" y="3453051"/>
                </a:lnTo>
                <a:lnTo>
                  <a:pt x="1883404" y="3453324"/>
                </a:lnTo>
                <a:lnTo>
                  <a:pt x="1883404" y="3453051"/>
                </a:lnTo>
                <a:lnTo>
                  <a:pt x="1569636" y="3453051"/>
                </a:lnTo>
                <a:lnTo>
                  <a:pt x="1569636" y="3766822"/>
                </a:lnTo>
                <a:lnTo>
                  <a:pt x="1569910" y="3766822"/>
                </a:lnTo>
                <a:lnTo>
                  <a:pt x="1255877" y="4080855"/>
                </a:lnTo>
                <a:lnTo>
                  <a:pt x="1255874" y="4080855"/>
                </a:lnTo>
                <a:lnTo>
                  <a:pt x="1255602" y="4081128"/>
                </a:lnTo>
                <a:lnTo>
                  <a:pt x="1255602" y="4080855"/>
                </a:lnTo>
                <a:lnTo>
                  <a:pt x="941834" y="4080855"/>
                </a:lnTo>
                <a:lnTo>
                  <a:pt x="941834" y="4394625"/>
                </a:lnTo>
                <a:lnTo>
                  <a:pt x="942109" y="4394626"/>
                </a:lnTo>
                <a:lnTo>
                  <a:pt x="628075" y="4708659"/>
                </a:lnTo>
                <a:lnTo>
                  <a:pt x="628074" y="4708659"/>
                </a:lnTo>
                <a:lnTo>
                  <a:pt x="627801" y="4708932"/>
                </a:lnTo>
                <a:lnTo>
                  <a:pt x="627801" y="4708659"/>
                </a:lnTo>
                <a:lnTo>
                  <a:pt x="314032" y="4708659"/>
                </a:lnTo>
                <a:lnTo>
                  <a:pt x="314033" y="5022702"/>
                </a:lnTo>
                <a:lnTo>
                  <a:pt x="0" y="5336735"/>
                </a:lnTo>
                <a:lnTo>
                  <a:pt x="0" y="4394626"/>
                </a:lnTo>
                <a:lnTo>
                  <a:pt x="627801" y="4394625"/>
                </a:lnTo>
                <a:lnTo>
                  <a:pt x="627801" y="3766823"/>
                </a:lnTo>
                <a:lnTo>
                  <a:pt x="1255602" y="3766823"/>
                </a:lnTo>
                <a:lnTo>
                  <a:pt x="1255603" y="3139018"/>
                </a:lnTo>
                <a:lnTo>
                  <a:pt x="1883404" y="3139019"/>
                </a:lnTo>
                <a:lnTo>
                  <a:pt x="1883404" y="2511216"/>
                </a:lnTo>
                <a:lnTo>
                  <a:pt x="2511206" y="2511216"/>
                </a:lnTo>
                <a:lnTo>
                  <a:pt x="2511206" y="1883411"/>
                </a:lnTo>
                <a:lnTo>
                  <a:pt x="3139008" y="1883411"/>
                </a:lnTo>
                <a:lnTo>
                  <a:pt x="3139008" y="1255607"/>
                </a:lnTo>
                <a:lnTo>
                  <a:pt x="3766809" y="1255608"/>
                </a:lnTo>
                <a:lnTo>
                  <a:pt x="3766809" y="627803"/>
                </a:lnTo>
                <a:lnTo>
                  <a:pt x="4394611" y="6278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0D0C95-42E7-49BA-8522-D182AF755E2F}"/>
              </a:ext>
            </a:extLst>
          </p:cNvPr>
          <p:cNvSpPr/>
          <p:nvPr/>
        </p:nvSpPr>
        <p:spPr>
          <a:xfrm>
            <a:off x="180108" y="207818"/>
            <a:ext cx="332509" cy="3325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9E9AF2-B51E-4F25-9A86-7FEC2445F008}"/>
              </a:ext>
            </a:extLst>
          </p:cNvPr>
          <p:cNvSpPr/>
          <p:nvPr/>
        </p:nvSpPr>
        <p:spPr>
          <a:xfrm>
            <a:off x="10390909" y="6608618"/>
            <a:ext cx="1565563" cy="24938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BDC922-EE0F-44C9-9A00-0FA283554D91}"/>
              </a:ext>
            </a:extLst>
          </p:cNvPr>
          <p:cNvSpPr txBox="1"/>
          <p:nvPr/>
        </p:nvSpPr>
        <p:spPr>
          <a:xfrm rot="5400000">
            <a:off x="-928483" y="3290500"/>
            <a:ext cx="2605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1200" spc="600" dirty="0">
                <a:solidFill>
                  <a:prstClr val="black"/>
                </a:solidFill>
                <a:cs typeface="+mn-ea"/>
                <a:sym typeface="+mn-lt"/>
              </a:rPr>
              <a:t>人教版 数学八年级上册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4812530-3BCB-4072-B6FB-47ACD84BA44E}"/>
              </a:ext>
            </a:extLst>
          </p:cNvPr>
          <p:cNvSpPr/>
          <p:nvPr/>
        </p:nvSpPr>
        <p:spPr>
          <a:xfrm rot="8100000">
            <a:off x="11528636" y="404684"/>
            <a:ext cx="715971" cy="715973"/>
          </a:xfrm>
          <a:custGeom>
            <a:avLst/>
            <a:gdLst>
              <a:gd name="connsiteX0" fmla="*/ 4394611 w 5336720"/>
              <a:gd name="connsiteY0" fmla="*/ 0 h 5336735"/>
              <a:gd name="connsiteX1" fmla="*/ 5336720 w 5336720"/>
              <a:gd name="connsiteY1" fmla="*/ 0 h 5336735"/>
              <a:gd name="connsiteX2" fmla="*/ 5022687 w 5336720"/>
              <a:gd name="connsiteY2" fmla="*/ 314033 h 5336735"/>
              <a:gd name="connsiteX3" fmla="*/ 4708644 w 5336720"/>
              <a:gd name="connsiteY3" fmla="*/ 314033 h 5336735"/>
              <a:gd name="connsiteX4" fmla="*/ 4708644 w 5336720"/>
              <a:gd name="connsiteY4" fmla="*/ 627804 h 5336735"/>
              <a:gd name="connsiteX5" fmla="*/ 4708918 w 5336720"/>
              <a:gd name="connsiteY5" fmla="*/ 627803 h 5336735"/>
              <a:gd name="connsiteX6" fmla="*/ 4394885 w 5336720"/>
              <a:gd name="connsiteY6" fmla="*/ 941836 h 5336735"/>
              <a:gd name="connsiteX7" fmla="*/ 4394884 w 5336720"/>
              <a:gd name="connsiteY7" fmla="*/ 941836 h 5336735"/>
              <a:gd name="connsiteX8" fmla="*/ 4394611 w 5336720"/>
              <a:gd name="connsiteY8" fmla="*/ 942109 h 5336735"/>
              <a:gd name="connsiteX9" fmla="*/ 4394611 w 5336720"/>
              <a:gd name="connsiteY9" fmla="*/ 941836 h 5336735"/>
              <a:gd name="connsiteX10" fmla="*/ 4080842 w 5336720"/>
              <a:gd name="connsiteY10" fmla="*/ 941836 h 5336735"/>
              <a:gd name="connsiteX11" fmla="*/ 4080842 w 5336720"/>
              <a:gd name="connsiteY11" fmla="*/ 1255608 h 5336735"/>
              <a:gd name="connsiteX12" fmla="*/ 4081117 w 5336720"/>
              <a:gd name="connsiteY12" fmla="*/ 1255608 h 5336735"/>
              <a:gd name="connsiteX13" fmla="*/ 3767084 w 5336720"/>
              <a:gd name="connsiteY13" fmla="*/ 1569640 h 5336735"/>
              <a:gd name="connsiteX14" fmla="*/ 3767081 w 5336720"/>
              <a:gd name="connsiteY14" fmla="*/ 1569640 h 5336735"/>
              <a:gd name="connsiteX15" fmla="*/ 3766809 w 5336720"/>
              <a:gd name="connsiteY15" fmla="*/ 1569912 h 5336735"/>
              <a:gd name="connsiteX16" fmla="*/ 3766809 w 5336720"/>
              <a:gd name="connsiteY16" fmla="*/ 1569641 h 5336735"/>
              <a:gd name="connsiteX17" fmla="*/ 3453041 w 5336720"/>
              <a:gd name="connsiteY17" fmla="*/ 1569640 h 5336735"/>
              <a:gd name="connsiteX18" fmla="*/ 3453041 w 5336720"/>
              <a:gd name="connsiteY18" fmla="*/ 1883411 h 5336735"/>
              <a:gd name="connsiteX19" fmla="*/ 3453315 w 5336720"/>
              <a:gd name="connsiteY19" fmla="*/ 1883411 h 5336735"/>
              <a:gd name="connsiteX20" fmla="*/ 3139282 w 5336720"/>
              <a:gd name="connsiteY20" fmla="*/ 2197444 h 5336735"/>
              <a:gd name="connsiteX21" fmla="*/ 3139281 w 5336720"/>
              <a:gd name="connsiteY21" fmla="*/ 2197444 h 5336735"/>
              <a:gd name="connsiteX22" fmla="*/ 3139008 w 5336720"/>
              <a:gd name="connsiteY22" fmla="*/ 2197716 h 5336735"/>
              <a:gd name="connsiteX23" fmla="*/ 3139008 w 5336720"/>
              <a:gd name="connsiteY23" fmla="*/ 2197444 h 5336735"/>
              <a:gd name="connsiteX24" fmla="*/ 2825239 w 5336720"/>
              <a:gd name="connsiteY24" fmla="*/ 2197444 h 5336735"/>
              <a:gd name="connsiteX25" fmla="*/ 2825239 w 5336720"/>
              <a:gd name="connsiteY25" fmla="*/ 2511216 h 5336735"/>
              <a:gd name="connsiteX26" fmla="*/ 2825513 w 5336720"/>
              <a:gd name="connsiteY26" fmla="*/ 2511216 h 5336735"/>
              <a:gd name="connsiteX27" fmla="*/ 2511480 w 5336720"/>
              <a:gd name="connsiteY27" fmla="*/ 2825248 h 5336735"/>
              <a:gd name="connsiteX28" fmla="*/ 2511477 w 5336720"/>
              <a:gd name="connsiteY28" fmla="*/ 2825248 h 5336735"/>
              <a:gd name="connsiteX29" fmla="*/ 2511206 w 5336720"/>
              <a:gd name="connsiteY29" fmla="*/ 2825520 h 5336735"/>
              <a:gd name="connsiteX30" fmla="*/ 2511206 w 5336720"/>
              <a:gd name="connsiteY30" fmla="*/ 2825248 h 5336735"/>
              <a:gd name="connsiteX31" fmla="*/ 2197437 w 5336720"/>
              <a:gd name="connsiteY31" fmla="*/ 2825248 h 5336735"/>
              <a:gd name="connsiteX32" fmla="*/ 2197437 w 5336720"/>
              <a:gd name="connsiteY32" fmla="*/ 3139019 h 5336735"/>
              <a:gd name="connsiteX33" fmla="*/ 2197711 w 5336720"/>
              <a:gd name="connsiteY33" fmla="*/ 3139019 h 5336735"/>
              <a:gd name="connsiteX34" fmla="*/ 1883678 w 5336720"/>
              <a:gd name="connsiteY34" fmla="*/ 3453051 h 5336735"/>
              <a:gd name="connsiteX35" fmla="*/ 1883677 w 5336720"/>
              <a:gd name="connsiteY35" fmla="*/ 3453051 h 5336735"/>
              <a:gd name="connsiteX36" fmla="*/ 1883404 w 5336720"/>
              <a:gd name="connsiteY36" fmla="*/ 3453324 h 5336735"/>
              <a:gd name="connsiteX37" fmla="*/ 1883404 w 5336720"/>
              <a:gd name="connsiteY37" fmla="*/ 3453051 h 5336735"/>
              <a:gd name="connsiteX38" fmla="*/ 1569636 w 5336720"/>
              <a:gd name="connsiteY38" fmla="*/ 3453051 h 5336735"/>
              <a:gd name="connsiteX39" fmla="*/ 1569636 w 5336720"/>
              <a:gd name="connsiteY39" fmla="*/ 3766822 h 5336735"/>
              <a:gd name="connsiteX40" fmla="*/ 1569910 w 5336720"/>
              <a:gd name="connsiteY40" fmla="*/ 3766822 h 5336735"/>
              <a:gd name="connsiteX41" fmla="*/ 1255877 w 5336720"/>
              <a:gd name="connsiteY41" fmla="*/ 4080855 h 5336735"/>
              <a:gd name="connsiteX42" fmla="*/ 1255874 w 5336720"/>
              <a:gd name="connsiteY42" fmla="*/ 4080855 h 5336735"/>
              <a:gd name="connsiteX43" fmla="*/ 1255602 w 5336720"/>
              <a:gd name="connsiteY43" fmla="*/ 4081128 h 5336735"/>
              <a:gd name="connsiteX44" fmla="*/ 1255602 w 5336720"/>
              <a:gd name="connsiteY44" fmla="*/ 4080855 h 5336735"/>
              <a:gd name="connsiteX45" fmla="*/ 941834 w 5336720"/>
              <a:gd name="connsiteY45" fmla="*/ 4080855 h 5336735"/>
              <a:gd name="connsiteX46" fmla="*/ 941834 w 5336720"/>
              <a:gd name="connsiteY46" fmla="*/ 4394625 h 5336735"/>
              <a:gd name="connsiteX47" fmla="*/ 942109 w 5336720"/>
              <a:gd name="connsiteY47" fmla="*/ 4394626 h 5336735"/>
              <a:gd name="connsiteX48" fmla="*/ 628075 w 5336720"/>
              <a:gd name="connsiteY48" fmla="*/ 4708659 h 5336735"/>
              <a:gd name="connsiteX49" fmla="*/ 628074 w 5336720"/>
              <a:gd name="connsiteY49" fmla="*/ 4708659 h 5336735"/>
              <a:gd name="connsiteX50" fmla="*/ 627801 w 5336720"/>
              <a:gd name="connsiteY50" fmla="*/ 4708932 h 5336735"/>
              <a:gd name="connsiteX51" fmla="*/ 627801 w 5336720"/>
              <a:gd name="connsiteY51" fmla="*/ 4708659 h 5336735"/>
              <a:gd name="connsiteX52" fmla="*/ 314032 w 5336720"/>
              <a:gd name="connsiteY52" fmla="*/ 4708659 h 5336735"/>
              <a:gd name="connsiteX53" fmla="*/ 314033 w 5336720"/>
              <a:gd name="connsiteY53" fmla="*/ 5022702 h 5336735"/>
              <a:gd name="connsiteX54" fmla="*/ 0 w 5336720"/>
              <a:gd name="connsiteY54" fmla="*/ 5336735 h 5336735"/>
              <a:gd name="connsiteX55" fmla="*/ 0 w 5336720"/>
              <a:gd name="connsiteY55" fmla="*/ 4394626 h 5336735"/>
              <a:gd name="connsiteX56" fmla="*/ 627801 w 5336720"/>
              <a:gd name="connsiteY56" fmla="*/ 4394625 h 5336735"/>
              <a:gd name="connsiteX57" fmla="*/ 627801 w 5336720"/>
              <a:gd name="connsiteY57" fmla="*/ 3766823 h 5336735"/>
              <a:gd name="connsiteX58" fmla="*/ 1255602 w 5336720"/>
              <a:gd name="connsiteY58" fmla="*/ 3766823 h 5336735"/>
              <a:gd name="connsiteX59" fmla="*/ 1255603 w 5336720"/>
              <a:gd name="connsiteY59" fmla="*/ 3139018 h 5336735"/>
              <a:gd name="connsiteX60" fmla="*/ 1883404 w 5336720"/>
              <a:gd name="connsiteY60" fmla="*/ 3139019 h 5336735"/>
              <a:gd name="connsiteX61" fmla="*/ 1883404 w 5336720"/>
              <a:gd name="connsiteY61" fmla="*/ 2511216 h 5336735"/>
              <a:gd name="connsiteX62" fmla="*/ 2511206 w 5336720"/>
              <a:gd name="connsiteY62" fmla="*/ 2511216 h 5336735"/>
              <a:gd name="connsiteX63" fmla="*/ 2511206 w 5336720"/>
              <a:gd name="connsiteY63" fmla="*/ 1883411 h 5336735"/>
              <a:gd name="connsiteX64" fmla="*/ 3139008 w 5336720"/>
              <a:gd name="connsiteY64" fmla="*/ 1883411 h 5336735"/>
              <a:gd name="connsiteX65" fmla="*/ 3139008 w 5336720"/>
              <a:gd name="connsiteY65" fmla="*/ 1255607 h 5336735"/>
              <a:gd name="connsiteX66" fmla="*/ 3766809 w 5336720"/>
              <a:gd name="connsiteY66" fmla="*/ 1255608 h 5336735"/>
              <a:gd name="connsiteX67" fmla="*/ 3766809 w 5336720"/>
              <a:gd name="connsiteY67" fmla="*/ 627803 h 5336735"/>
              <a:gd name="connsiteX68" fmla="*/ 4394611 w 5336720"/>
              <a:gd name="connsiteY68" fmla="*/ 627803 h 533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336720" h="5336735">
                <a:moveTo>
                  <a:pt x="4394611" y="0"/>
                </a:moveTo>
                <a:lnTo>
                  <a:pt x="5336720" y="0"/>
                </a:lnTo>
                <a:lnTo>
                  <a:pt x="5022687" y="314033"/>
                </a:lnTo>
                <a:lnTo>
                  <a:pt x="4708644" y="314033"/>
                </a:lnTo>
                <a:lnTo>
                  <a:pt x="4708644" y="627804"/>
                </a:lnTo>
                <a:lnTo>
                  <a:pt x="4708918" y="627803"/>
                </a:lnTo>
                <a:lnTo>
                  <a:pt x="4394885" y="941836"/>
                </a:lnTo>
                <a:lnTo>
                  <a:pt x="4394884" y="941836"/>
                </a:lnTo>
                <a:lnTo>
                  <a:pt x="4394611" y="942109"/>
                </a:lnTo>
                <a:lnTo>
                  <a:pt x="4394611" y="941836"/>
                </a:lnTo>
                <a:lnTo>
                  <a:pt x="4080842" y="941836"/>
                </a:lnTo>
                <a:lnTo>
                  <a:pt x="4080842" y="1255608"/>
                </a:lnTo>
                <a:lnTo>
                  <a:pt x="4081117" y="1255608"/>
                </a:lnTo>
                <a:lnTo>
                  <a:pt x="3767084" y="1569640"/>
                </a:lnTo>
                <a:lnTo>
                  <a:pt x="3767081" y="1569640"/>
                </a:lnTo>
                <a:lnTo>
                  <a:pt x="3766809" y="1569912"/>
                </a:lnTo>
                <a:lnTo>
                  <a:pt x="3766809" y="1569641"/>
                </a:lnTo>
                <a:lnTo>
                  <a:pt x="3453041" y="1569640"/>
                </a:lnTo>
                <a:lnTo>
                  <a:pt x="3453041" y="1883411"/>
                </a:lnTo>
                <a:lnTo>
                  <a:pt x="3453315" y="1883411"/>
                </a:lnTo>
                <a:lnTo>
                  <a:pt x="3139282" y="2197444"/>
                </a:lnTo>
                <a:lnTo>
                  <a:pt x="3139281" y="2197444"/>
                </a:lnTo>
                <a:lnTo>
                  <a:pt x="3139008" y="2197716"/>
                </a:lnTo>
                <a:lnTo>
                  <a:pt x="3139008" y="2197444"/>
                </a:lnTo>
                <a:lnTo>
                  <a:pt x="2825239" y="2197444"/>
                </a:lnTo>
                <a:lnTo>
                  <a:pt x="2825239" y="2511216"/>
                </a:lnTo>
                <a:lnTo>
                  <a:pt x="2825513" y="2511216"/>
                </a:lnTo>
                <a:lnTo>
                  <a:pt x="2511480" y="2825248"/>
                </a:lnTo>
                <a:lnTo>
                  <a:pt x="2511477" y="2825248"/>
                </a:lnTo>
                <a:lnTo>
                  <a:pt x="2511206" y="2825520"/>
                </a:lnTo>
                <a:lnTo>
                  <a:pt x="2511206" y="2825248"/>
                </a:lnTo>
                <a:lnTo>
                  <a:pt x="2197437" y="2825248"/>
                </a:lnTo>
                <a:lnTo>
                  <a:pt x="2197437" y="3139019"/>
                </a:lnTo>
                <a:lnTo>
                  <a:pt x="2197711" y="3139019"/>
                </a:lnTo>
                <a:lnTo>
                  <a:pt x="1883678" y="3453051"/>
                </a:lnTo>
                <a:lnTo>
                  <a:pt x="1883677" y="3453051"/>
                </a:lnTo>
                <a:lnTo>
                  <a:pt x="1883404" y="3453324"/>
                </a:lnTo>
                <a:lnTo>
                  <a:pt x="1883404" y="3453051"/>
                </a:lnTo>
                <a:lnTo>
                  <a:pt x="1569636" y="3453051"/>
                </a:lnTo>
                <a:lnTo>
                  <a:pt x="1569636" y="3766822"/>
                </a:lnTo>
                <a:lnTo>
                  <a:pt x="1569910" y="3766822"/>
                </a:lnTo>
                <a:lnTo>
                  <a:pt x="1255877" y="4080855"/>
                </a:lnTo>
                <a:lnTo>
                  <a:pt x="1255874" y="4080855"/>
                </a:lnTo>
                <a:lnTo>
                  <a:pt x="1255602" y="4081128"/>
                </a:lnTo>
                <a:lnTo>
                  <a:pt x="1255602" y="4080855"/>
                </a:lnTo>
                <a:lnTo>
                  <a:pt x="941834" y="4080855"/>
                </a:lnTo>
                <a:lnTo>
                  <a:pt x="941834" y="4394625"/>
                </a:lnTo>
                <a:lnTo>
                  <a:pt x="942109" y="4394626"/>
                </a:lnTo>
                <a:lnTo>
                  <a:pt x="628075" y="4708659"/>
                </a:lnTo>
                <a:lnTo>
                  <a:pt x="628074" y="4708659"/>
                </a:lnTo>
                <a:lnTo>
                  <a:pt x="627801" y="4708932"/>
                </a:lnTo>
                <a:lnTo>
                  <a:pt x="627801" y="4708659"/>
                </a:lnTo>
                <a:lnTo>
                  <a:pt x="314032" y="4708659"/>
                </a:lnTo>
                <a:lnTo>
                  <a:pt x="314033" y="5022702"/>
                </a:lnTo>
                <a:lnTo>
                  <a:pt x="0" y="5336735"/>
                </a:lnTo>
                <a:lnTo>
                  <a:pt x="0" y="4394626"/>
                </a:lnTo>
                <a:lnTo>
                  <a:pt x="627801" y="4394625"/>
                </a:lnTo>
                <a:lnTo>
                  <a:pt x="627801" y="3766823"/>
                </a:lnTo>
                <a:lnTo>
                  <a:pt x="1255602" y="3766823"/>
                </a:lnTo>
                <a:lnTo>
                  <a:pt x="1255603" y="3139018"/>
                </a:lnTo>
                <a:lnTo>
                  <a:pt x="1883404" y="3139019"/>
                </a:lnTo>
                <a:lnTo>
                  <a:pt x="1883404" y="2511216"/>
                </a:lnTo>
                <a:lnTo>
                  <a:pt x="2511206" y="2511216"/>
                </a:lnTo>
                <a:lnTo>
                  <a:pt x="2511206" y="1883411"/>
                </a:lnTo>
                <a:lnTo>
                  <a:pt x="3139008" y="1883411"/>
                </a:lnTo>
                <a:lnTo>
                  <a:pt x="3139008" y="1255607"/>
                </a:lnTo>
                <a:lnTo>
                  <a:pt x="3766809" y="1255608"/>
                </a:lnTo>
                <a:lnTo>
                  <a:pt x="3766809" y="627803"/>
                </a:lnTo>
                <a:lnTo>
                  <a:pt x="4394611" y="6278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Rectangle: Rounded Corners 40">
            <a:extLst>
              <a:ext uri="{FF2B5EF4-FFF2-40B4-BE49-F238E27FC236}">
                <a16:creationId xmlns:a16="http://schemas.microsoft.com/office/drawing/2014/main" id="{8ED3AFF0-10B3-4353-ABC1-3E3F2B59170B}"/>
              </a:ext>
            </a:extLst>
          </p:cNvPr>
          <p:cNvSpPr>
            <a:spLocks/>
          </p:cNvSpPr>
          <p:nvPr/>
        </p:nvSpPr>
        <p:spPr bwMode="auto">
          <a:xfrm rot="16200000">
            <a:off x="1586364" y="47227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Rectangle: Rounded Corners 43">
            <a:extLst>
              <a:ext uri="{FF2B5EF4-FFF2-40B4-BE49-F238E27FC236}">
                <a16:creationId xmlns:a16="http://schemas.microsoft.com/office/drawing/2014/main" id="{517473DE-4DEF-467E-AAA0-AB62A7770A9B}"/>
              </a:ext>
            </a:extLst>
          </p:cNvPr>
          <p:cNvSpPr>
            <a:spLocks/>
          </p:cNvSpPr>
          <p:nvPr/>
        </p:nvSpPr>
        <p:spPr bwMode="auto">
          <a:xfrm rot="16200000">
            <a:off x="3277229" y="47227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5D540B2F-1042-443F-B1A8-68C59F917240}"/>
              </a:ext>
            </a:extLst>
          </p:cNvPr>
          <p:cNvGrpSpPr/>
          <p:nvPr/>
        </p:nvGrpSpPr>
        <p:grpSpPr>
          <a:xfrm>
            <a:off x="831725" y="2929124"/>
            <a:ext cx="5746876" cy="1564178"/>
            <a:chOff x="1510350" y="2906239"/>
            <a:chExt cx="4580731" cy="1246778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12AD9C01-C6F5-48F2-BC39-8A60ADA4D3F4}"/>
                </a:ext>
              </a:extLst>
            </p:cNvPr>
            <p:cNvSpPr/>
            <p:nvPr/>
          </p:nvSpPr>
          <p:spPr bwMode="auto">
            <a:xfrm>
              <a:off x="1510350" y="2906239"/>
              <a:ext cx="4580731" cy="6133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6418F8BC-3F6A-484E-BFE2-DF4982968720}"/>
                </a:ext>
              </a:extLst>
            </p:cNvPr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3600" dirty="0">
                <a:cs typeface="+mn-ea"/>
                <a:sym typeface="+mn-lt"/>
              </a:endParaRP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9AEFCDCC-1BF6-41AE-9602-AE9ED68E8296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445621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1F64E720-3AB1-4594-86EA-9AB57FB28447}"/>
              </a:ext>
            </a:extLst>
          </p:cNvPr>
          <p:cNvSpPr/>
          <p:nvPr/>
        </p:nvSpPr>
        <p:spPr bwMode="auto">
          <a:xfrm>
            <a:off x="908268" y="2134388"/>
            <a:ext cx="3634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第十一章 三角形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CA0EBF0-0113-4A12-88ED-84C21663AE4D}"/>
              </a:ext>
            </a:extLst>
          </p:cNvPr>
          <p:cNvSpPr txBox="1"/>
          <p:nvPr/>
        </p:nvSpPr>
        <p:spPr>
          <a:xfrm>
            <a:off x="908268" y="4424331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59C9EC90-F494-4E77-AD82-4A37303EA80A}"/>
              </a:ext>
            </a:extLst>
          </p:cNvPr>
          <p:cNvSpPr/>
          <p:nvPr/>
        </p:nvSpPr>
        <p:spPr>
          <a:xfrm>
            <a:off x="908268" y="3883517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18CD9D3-926F-4AE2-A3E1-8034F152AC40}"/>
              </a:ext>
            </a:extLst>
          </p:cNvPr>
          <p:cNvSpPr txBox="1"/>
          <p:nvPr/>
        </p:nvSpPr>
        <p:spPr>
          <a:xfrm>
            <a:off x="1052722" y="5301213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52E724D-1A8A-420E-8A2E-5E979A6FCD03}"/>
              </a:ext>
            </a:extLst>
          </p:cNvPr>
          <p:cNvSpPr txBox="1"/>
          <p:nvPr/>
        </p:nvSpPr>
        <p:spPr>
          <a:xfrm>
            <a:off x="2743587" y="5301213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FC94631D-D399-45D3-9904-A9CE28BA8C7D}"/>
              </a:ext>
            </a:extLst>
          </p:cNvPr>
          <p:cNvSpPr/>
          <p:nvPr/>
        </p:nvSpPr>
        <p:spPr>
          <a:xfrm>
            <a:off x="1047371" y="540327"/>
            <a:ext cx="1121978" cy="369332"/>
          </a:xfrm>
          <a:prstGeom prst="rect">
            <a:avLst/>
          </a:prstGeom>
          <a:solidFill>
            <a:srgbClr val="CC00FF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189312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/>
        </p:nvSpPr>
        <p:spPr>
          <a:xfrm>
            <a:off x="1126034" y="2226492"/>
            <a:ext cx="1828800" cy="195248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07840" y="2226493"/>
            <a:ext cx="2386148" cy="1950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梯形 6"/>
          <p:cNvSpPr/>
          <p:nvPr/>
        </p:nvSpPr>
        <p:spPr>
          <a:xfrm>
            <a:off x="8151499" y="2436238"/>
            <a:ext cx="2732076" cy="1530675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9950" y="4592460"/>
            <a:ext cx="556710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dirty="0">
                <a:solidFill>
                  <a:prstClr val="black"/>
                </a:solidFill>
                <a:cs typeface="+mn-ea"/>
                <a:sym typeface="+mn-lt"/>
              </a:rPr>
              <a:t>三角形的内角和为</a:t>
            </a:r>
            <a:r>
              <a:rPr lang="en-US" altLang="zh-CN" sz="2133" u="sng" dirty="0">
                <a:solidFill>
                  <a:prstClr val="black"/>
                </a:solidFill>
                <a:cs typeface="+mn-ea"/>
                <a:sym typeface="+mn-lt"/>
              </a:rPr>
              <a:t>_______</a:t>
            </a:r>
            <a:r>
              <a:rPr lang="zh-CN" altLang="en-US" sz="2133" u="sng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58865" y="4592460"/>
            <a:ext cx="556710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dirty="0">
                <a:solidFill>
                  <a:prstClr val="black"/>
                </a:solidFill>
                <a:cs typeface="+mn-ea"/>
                <a:sym typeface="+mn-lt"/>
              </a:rPr>
              <a:t>长方形的内角和为</a:t>
            </a:r>
            <a:r>
              <a:rPr lang="en-US" altLang="zh-CN" sz="2133" u="sng" dirty="0">
                <a:solidFill>
                  <a:prstClr val="black"/>
                </a:solidFill>
                <a:cs typeface="+mn-ea"/>
                <a:sym typeface="+mn-lt"/>
              </a:rPr>
              <a:t>_______</a:t>
            </a:r>
            <a:r>
              <a:rPr lang="zh-CN" altLang="en-US" sz="2133" u="sng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709917" y="4592460"/>
            <a:ext cx="412959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dirty="0">
                <a:solidFill>
                  <a:prstClr val="black"/>
                </a:solidFill>
                <a:cs typeface="+mn-ea"/>
                <a:sym typeface="+mn-lt"/>
              </a:rPr>
              <a:t>任意四边形的内角和为</a:t>
            </a:r>
            <a:r>
              <a:rPr lang="en-US" altLang="zh-CN" sz="2133" u="sng" dirty="0">
                <a:solidFill>
                  <a:prstClr val="black"/>
                </a:solidFill>
                <a:cs typeface="+mn-ea"/>
                <a:sym typeface="+mn-lt"/>
              </a:rPr>
              <a:t>_______</a:t>
            </a:r>
            <a:r>
              <a:rPr lang="zh-CN" altLang="en-US" sz="2133" u="sng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954835" y="4512779"/>
            <a:ext cx="12289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180°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97368" y="4510386"/>
            <a:ext cx="12289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360°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610527" y="4510384"/>
            <a:ext cx="12289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？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C9756D3-00F0-49FB-AEFA-8F454ED16980}"/>
              </a:ext>
            </a:extLst>
          </p:cNvPr>
          <p:cNvSpPr txBox="1"/>
          <p:nvPr/>
        </p:nvSpPr>
        <p:spPr>
          <a:xfrm>
            <a:off x="694985" y="45881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746244" y="1777204"/>
            <a:ext cx="3852091" cy="2225401"/>
            <a:chOff x="545275" y="1341328"/>
            <a:chExt cx="2889068" cy="1669051"/>
          </a:xfrm>
        </p:grpSpPr>
        <p:sp>
          <p:nvSpPr>
            <p:cNvPr id="8" name="梯形 7"/>
            <p:cNvSpPr/>
            <p:nvPr/>
          </p:nvSpPr>
          <p:spPr>
            <a:xfrm>
              <a:off x="888075" y="1585374"/>
              <a:ext cx="2049057" cy="1148006"/>
            </a:xfrm>
            <a:prstGeom prst="trapezoi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90303" y="1341328"/>
              <a:ext cx="2939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58291" y="1341328"/>
              <a:ext cx="2939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45275" y="2733380"/>
              <a:ext cx="2939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140429" y="2733380"/>
              <a:ext cx="2939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056985" y="1761960"/>
            <a:ext cx="2672329" cy="2227712"/>
            <a:chOff x="792738" y="1321470"/>
            <a:chExt cx="2004247" cy="1670784"/>
          </a:xfrm>
        </p:grpSpPr>
        <p:cxnSp>
          <p:nvCxnSpPr>
            <p:cNvPr id="7" name="直接连接符 6"/>
            <p:cNvCxnSpPr/>
            <p:nvPr/>
          </p:nvCxnSpPr>
          <p:spPr>
            <a:xfrm flipV="1">
              <a:off x="888075" y="1585374"/>
              <a:ext cx="1770216" cy="1148006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弧形 12"/>
            <p:cNvSpPr/>
            <p:nvPr/>
          </p:nvSpPr>
          <p:spPr>
            <a:xfrm>
              <a:off x="792738" y="2299686"/>
              <a:ext cx="384067" cy="461712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弧形 13"/>
            <p:cNvSpPr/>
            <p:nvPr/>
          </p:nvSpPr>
          <p:spPr>
            <a:xfrm>
              <a:off x="984771" y="2530542"/>
              <a:ext cx="384067" cy="461712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弧形 14"/>
            <p:cNvSpPr/>
            <p:nvPr/>
          </p:nvSpPr>
          <p:spPr>
            <a:xfrm rot="10293671">
              <a:off x="2120242" y="1321470"/>
              <a:ext cx="384067" cy="461712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弧形 15"/>
            <p:cNvSpPr/>
            <p:nvPr/>
          </p:nvSpPr>
          <p:spPr>
            <a:xfrm rot="9248355">
              <a:off x="2412918" y="1424565"/>
              <a:ext cx="384067" cy="461712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49065" y="2068830"/>
              <a:ext cx="2939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403685" y="2400236"/>
              <a:ext cx="2939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82148" y="1639296"/>
              <a:ext cx="2939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415497" y="1926989"/>
              <a:ext cx="2939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4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4467274" y="1372939"/>
            <a:ext cx="6853869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 连接四边形的任意对角线，将其分为两个三角形，而三角形的内角和为</a:t>
            </a:r>
            <a:r>
              <a:rPr lang="en-US" altLang="zh-CN" sz="2000" dirty="0">
                <a:cs typeface="+mn-ea"/>
                <a:sym typeface="+mn-lt"/>
              </a:rPr>
              <a:t>180°</a:t>
            </a:r>
            <a:r>
              <a:rPr lang="zh-CN" altLang="en-US" sz="2000" dirty="0">
                <a:cs typeface="+mn-ea"/>
                <a:sym typeface="+mn-lt"/>
              </a:rPr>
              <a:t>，那么任意四边形的内角和是</a:t>
            </a:r>
            <a:r>
              <a:rPr lang="en-US" altLang="zh-CN" sz="2000" dirty="0">
                <a:cs typeface="+mn-ea"/>
                <a:sym typeface="+mn-lt"/>
              </a:rPr>
              <a:t>360°</a:t>
            </a:r>
            <a:r>
              <a:rPr lang="zh-CN" altLang="en-US" sz="2000" dirty="0">
                <a:cs typeface="+mn-ea"/>
                <a:sym typeface="+mn-lt"/>
              </a:rPr>
              <a:t>吗？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474519" y="2608119"/>
            <a:ext cx="6533381" cy="3658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30000"/>
              </a:lnSpc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证明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：在四边形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中，连接对角线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，则四边形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被分为△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BCD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两个三角形。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3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由此可得，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3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ABD+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ACD</a:t>
            </a:r>
          </a:p>
          <a:p>
            <a:pPr defTabSz="914377">
              <a:lnSpc>
                <a:spcPct val="13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</a:p>
          <a:p>
            <a:pPr defTabSz="914377">
              <a:lnSpc>
                <a:spcPct val="13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=(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1)+(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4)</a:t>
            </a:r>
          </a:p>
          <a:p>
            <a:pPr defTabSz="914377">
              <a:lnSpc>
                <a:spcPct val="13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而∠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1=180°</a:t>
            </a:r>
          </a:p>
          <a:p>
            <a:pPr defTabSz="914377">
              <a:lnSpc>
                <a:spcPct val="13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4=180°</a:t>
            </a:r>
          </a:p>
          <a:p>
            <a:pPr defTabSz="914377">
              <a:lnSpc>
                <a:spcPct val="13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所以∠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ABD+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D+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ACD=180°+180°=360°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97427" y="4259925"/>
            <a:ext cx="2732076" cy="379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1867" b="1" dirty="0">
                <a:solidFill>
                  <a:prstClr val="black"/>
                </a:solidFill>
                <a:cs typeface="+mn-ea"/>
                <a:sym typeface="+mn-lt"/>
              </a:rPr>
              <a:t>通过三角形内角和定理</a:t>
            </a:r>
          </a:p>
        </p:txBody>
      </p:sp>
      <p:cxnSp>
        <p:nvCxnSpPr>
          <p:cNvPr id="28" name="直接箭头连接符 27"/>
          <p:cNvCxnSpPr/>
          <p:nvPr/>
        </p:nvCxnSpPr>
        <p:spPr>
          <a:xfrm>
            <a:off x="2263465" y="4768347"/>
            <a:ext cx="0" cy="964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694885" y="5831310"/>
            <a:ext cx="3064656" cy="379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1867" b="1" dirty="0">
                <a:solidFill>
                  <a:prstClr val="black"/>
                </a:solidFill>
                <a:cs typeface="+mn-ea"/>
                <a:sym typeface="+mn-lt"/>
              </a:rPr>
              <a:t>任意四边形内角和是</a:t>
            </a:r>
            <a:r>
              <a:rPr lang="en-US" altLang="zh-CN" sz="1867" b="1" dirty="0">
                <a:solidFill>
                  <a:prstClr val="black"/>
                </a:solidFill>
                <a:cs typeface="+mn-ea"/>
                <a:sym typeface="+mn-lt"/>
              </a:rPr>
              <a:t>360°</a:t>
            </a:r>
            <a:endParaRPr lang="zh-CN" altLang="en-US" sz="1867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871581" y="5042325"/>
            <a:ext cx="81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证明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95B77C96-C7BC-4064-B81C-B25CC3B59CC6}"/>
              </a:ext>
            </a:extLst>
          </p:cNvPr>
          <p:cNvSpPr txBox="1"/>
          <p:nvPr/>
        </p:nvSpPr>
        <p:spPr>
          <a:xfrm>
            <a:off x="694985" y="45881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9" grpId="0" animBg="1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9"/>
          <p:cNvSpPr/>
          <p:nvPr/>
        </p:nvSpPr>
        <p:spPr>
          <a:xfrm>
            <a:off x="1427191" y="1602894"/>
            <a:ext cx="2663825" cy="2016125"/>
          </a:xfrm>
          <a:prstGeom prst="pentagon">
            <a:avLst/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914377"/>
            <a:endParaRPr lang="zh-CN" altLang="en-US" sz="135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Line 41"/>
          <p:cNvSpPr/>
          <p:nvPr/>
        </p:nvSpPr>
        <p:spPr>
          <a:xfrm>
            <a:off x="1410712" y="2370257"/>
            <a:ext cx="2152045" cy="1214703"/>
          </a:xfrm>
          <a:prstGeom prst="line">
            <a:avLst/>
          </a:prstGeom>
          <a:ln w="38100" cap="flat" cmpd="sng"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Line 42"/>
          <p:cNvSpPr/>
          <p:nvPr/>
        </p:nvSpPr>
        <p:spPr>
          <a:xfrm flipV="1">
            <a:off x="1410713" y="2367943"/>
            <a:ext cx="2663825" cy="2315"/>
          </a:xfrm>
          <a:prstGeom prst="line">
            <a:avLst/>
          </a:prstGeom>
          <a:ln w="38100" cap="flat" cmpd="sng">
            <a:solidFill>
              <a:schemeClr val="hlink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46681" y="1000551"/>
            <a:ext cx="391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77985" y="2014214"/>
            <a:ext cx="391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87503" y="3594219"/>
            <a:ext cx="391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92653" y="3594219"/>
            <a:ext cx="39188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66212" y="2077476"/>
            <a:ext cx="34740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57701" y="1836346"/>
            <a:ext cx="609022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证明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任意五边形的内角和等于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540°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757701" y="2580242"/>
            <a:ext cx="6732845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通过任意顶点连接对角线，将五边形分为三个三角形。</a:t>
            </a:r>
          </a:p>
        </p:txBody>
      </p:sp>
      <p:sp>
        <p:nvSpPr>
          <p:cNvPr id="15" name="AutoShape 47"/>
          <p:cNvSpPr/>
          <p:nvPr/>
        </p:nvSpPr>
        <p:spPr>
          <a:xfrm rot="-1001955">
            <a:off x="1499660" y="4524573"/>
            <a:ext cx="2447925" cy="1654175"/>
          </a:xfrm>
          <a:prstGeom prst="hexagon">
            <a:avLst>
              <a:gd name="adj" fmla="val 36996"/>
              <a:gd name="vf" fmla="val 115470"/>
            </a:avLst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914377"/>
            <a:endParaRPr lang="zh-CN" altLang="en-US" sz="135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Line 49"/>
          <p:cNvSpPr/>
          <p:nvPr/>
        </p:nvSpPr>
        <p:spPr>
          <a:xfrm>
            <a:off x="1931460" y="4740471"/>
            <a:ext cx="1584325" cy="1223963"/>
          </a:xfrm>
          <a:prstGeom prst="line">
            <a:avLst/>
          </a:prstGeom>
          <a:ln w="38100" cap="flat" cmpd="sng"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Line 51"/>
          <p:cNvSpPr/>
          <p:nvPr/>
        </p:nvSpPr>
        <p:spPr>
          <a:xfrm>
            <a:off x="1931460" y="4740473"/>
            <a:ext cx="431800" cy="1584325"/>
          </a:xfrm>
          <a:prstGeom prst="line">
            <a:avLst/>
          </a:prstGeom>
          <a:ln w="38100" cap="flat" cmpd="sng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Line 52"/>
          <p:cNvSpPr/>
          <p:nvPr/>
        </p:nvSpPr>
        <p:spPr>
          <a:xfrm>
            <a:off x="1931460" y="4740473"/>
            <a:ext cx="1943100" cy="287337"/>
          </a:xfrm>
          <a:prstGeom prst="line">
            <a:avLst/>
          </a:prstGeom>
          <a:ln w="28575" cap="flat" cmpd="sng">
            <a:solidFill>
              <a:schemeClr val="hlink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57701" y="4914222"/>
            <a:ext cx="609022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证明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: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任意五边形的内角和等于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720°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757701" y="5735041"/>
            <a:ext cx="714736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通过任意顶点连接对角线，将六边形分为</a:t>
            </a:r>
            <a:r>
              <a:rPr lang="zh-CN" altLang="en-US" sz="2133" b="1" u="sng" dirty="0">
                <a:solidFill>
                  <a:srgbClr val="FF0000"/>
                </a:solidFill>
                <a:cs typeface="+mn-ea"/>
                <a:sym typeface="+mn-lt"/>
              </a:rPr>
              <a:t>    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个三角形。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A11504EE-C6D3-485D-84EF-E4BA9DFBE082}"/>
              </a:ext>
            </a:extLst>
          </p:cNvPr>
          <p:cNvSpPr txBox="1"/>
          <p:nvPr/>
        </p:nvSpPr>
        <p:spPr>
          <a:xfrm>
            <a:off x="694985" y="45881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7" name="Text Box 21"/>
          <p:cNvSpPr txBox="1"/>
          <p:nvPr/>
        </p:nvSpPr>
        <p:spPr>
          <a:xfrm>
            <a:off x="767443" y="3296921"/>
            <a:ext cx="10504715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2000" dirty="0">
                <a:solidFill>
                  <a:srgbClr val="D9BE02"/>
                </a:solidFill>
                <a:cs typeface="+mn-ea"/>
                <a:sym typeface="+mn-lt"/>
              </a:rPr>
              <a:t>四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边形从一个顶点出发，能引出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条对角线，内角和为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3318" name="Text Box 22"/>
          <p:cNvSpPr txBox="1"/>
          <p:nvPr/>
        </p:nvSpPr>
        <p:spPr>
          <a:xfrm>
            <a:off x="767443" y="3886201"/>
            <a:ext cx="10388237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2000" dirty="0">
                <a:solidFill>
                  <a:srgbClr val="FF3300"/>
                </a:solidFill>
                <a:cs typeface="+mn-ea"/>
                <a:sym typeface="+mn-lt"/>
              </a:rPr>
              <a:t>五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边形从一个顶点出发，能引出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条对角线，内角和为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3319" name="Text Box 23"/>
          <p:cNvSpPr txBox="1"/>
          <p:nvPr/>
        </p:nvSpPr>
        <p:spPr>
          <a:xfrm>
            <a:off x="782637" y="4487682"/>
            <a:ext cx="9754735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2000" dirty="0">
                <a:solidFill>
                  <a:srgbClr val="FF3300"/>
                </a:solidFill>
                <a:cs typeface="+mn-ea"/>
                <a:sym typeface="+mn-lt"/>
              </a:rPr>
              <a:t>六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边形从一个顶点出发，能引出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条对角线，内角和为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3320" name="Text Box 24"/>
          <p:cNvSpPr txBox="1"/>
          <p:nvPr/>
        </p:nvSpPr>
        <p:spPr>
          <a:xfrm>
            <a:off x="818274" y="5374598"/>
            <a:ext cx="10024701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altLang="zh-CN" sz="2000" i="1" dirty="0">
                <a:solidFill>
                  <a:srgbClr val="FF3300"/>
                </a:solidFill>
                <a:cs typeface="+mn-ea"/>
                <a:sym typeface="+mn-lt"/>
              </a:rPr>
              <a:t>n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边形从一个顶点出发，能引出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条对角线，内角和为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____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3321" name="Text Box 25"/>
          <p:cNvSpPr txBox="1"/>
          <p:nvPr/>
        </p:nvSpPr>
        <p:spPr>
          <a:xfrm>
            <a:off x="2063751" y="4865300"/>
            <a:ext cx="80010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                             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183322" name="Text Box 26"/>
          <p:cNvSpPr txBox="1"/>
          <p:nvPr/>
        </p:nvSpPr>
        <p:spPr>
          <a:xfrm>
            <a:off x="4367978" y="3213394"/>
            <a:ext cx="5334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83323" name="Text Box 27"/>
          <p:cNvSpPr txBox="1"/>
          <p:nvPr/>
        </p:nvSpPr>
        <p:spPr>
          <a:xfrm>
            <a:off x="4407449" y="3798845"/>
            <a:ext cx="5334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83324" name="Text Box 28"/>
          <p:cNvSpPr txBox="1"/>
          <p:nvPr/>
        </p:nvSpPr>
        <p:spPr>
          <a:xfrm flipH="1">
            <a:off x="4432536" y="4409145"/>
            <a:ext cx="40163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83325" name="Text Box 29"/>
          <p:cNvSpPr txBox="1"/>
          <p:nvPr/>
        </p:nvSpPr>
        <p:spPr>
          <a:xfrm>
            <a:off x="4359079" y="5304738"/>
            <a:ext cx="1219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/>
            <a:r>
              <a:rPr lang="en-US" altLang="zh-CN" sz="2400" i="1" dirty="0">
                <a:solidFill>
                  <a:srgbClr val="FF3300"/>
                </a:solidFill>
                <a:cs typeface="+mn-ea"/>
                <a:sym typeface="+mn-lt"/>
              </a:rPr>
              <a:t>n</a:t>
            </a:r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-3</a:t>
            </a:r>
          </a:p>
        </p:txBody>
      </p:sp>
      <p:sp>
        <p:nvSpPr>
          <p:cNvPr id="15372" name="AutoShape 35"/>
          <p:cNvSpPr/>
          <p:nvPr/>
        </p:nvSpPr>
        <p:spPr>
          <a:xfrm>
            <a:off x="2063751" y="1557339"/>
            <a:ext cx="2016125" cy="1512887"/>
          </a:xfrm>
          <a:custGeom>
            <a:avLst/>
            <a:gdLst>
              <a:gd name="txL" fmla="*/ 3952 w 21600"/>
              <a:gd name="txT" fmla="*/ 3952 h 21600"/>
              <a:gd name="txR" fmla="*/ 17648 w 21600"/>
              <a:gd name="txB" fmla="*/ 17648 h 2160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1749981680" y="2147483647"/>
              </a:cxn>
              <a:cxn ang="0">
                <a:pos x="2147483647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4303" y="21600"/>
                </a:lnTo>
                <a:lnTo>
                  <a:pt x="17297" y="21600"/>
                </a:lnTo>
                <a:lnTo>
                  <a:pt x="21600" y="0"/>
                </a:lnTo>
                <a:close/>
              </a:path>
            </a:pathLst>
          </a:custGeom>
          <a:noFill/>
          <a:ln w="38100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defTabSz="914377"/>
            <a:endParaRPr lang="zh-CN" altLang="en-US" sz="1353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373" name="AutoShape 39"/>
          <p:cNvSpPr/>
          <p:nvPr/>
        </p:nvSpPr>
        <p:spPr>
          <a:xfrm>
            <a:off x="4583114" y="981076"/>
            <a:ext cx="2663825" cy="2016125"/>
          </a:xfrm>
          <a:prstGeom prst="pentagon">
            <a:avLst/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914377"/>
            <a:endParaRPr lang="zh-CN" altLang="en-US" sz="135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3337" name="Line 41"/>
          <p:cNvSpPr/>
          <p:nvPr/>
        </p:nvSpPr>
        <p:spPr>
          <a:xfrm>
            <a:off x="4583113" y="1773237"/>
            <a:ext cx="2160587" cy="1223963"/>
          </a:xfrm>
          <a:prstGeom prst="line">
            <a:avLst/>
          </a:prstGeom>
          <a:ln w="38100" cap="flat" cmpd="sng"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3338" name="Line 42"/>
          <p:cNvSpPr/>
          <p:nvPr/>
        </p:nvSpPr>
        <p:spPr>
          <a:xfrm>
            <a:off x="4583114" y="1773239"/>
            <a:ext cx="2665412" cy="0"/>
          </a:xfrm>
          <a:prstGeom prst="line">
            <a:avLst/>
          </a:prstGeom>
          <a:ln w="38100" cap="flat" cmpd="sng">
            <a:solidFill>
              <a:schemeClr val="hlink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3341" name="Line 45"/>
          <p:cNvSpPr/>
          <p:nvPr/>
        </p:nvSpPr>
        <p:spPr>
          <a:xfrm flipH="1">
            <a:off x="2495551" y="1557339"/>
            <a:ext cx="1584325" cy="1511300"/>
          </a:xfrm>
          <a:prstGeom prst="line">
            <a:avLst/>
          </a:prstGeom>
          <a:ln w="38100" cap="flat" cmpd="sng">
            <a:solidFill>
              <a:schemeClr val="hlink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377" name="AutoShape 47"/>
          <p:cNvSpPr/>
          <p:nvPr/>
        </p:nvSpPr>
        <p:spPr>
          <a:xfrm rot="-1001955">
            <a:off x="7608888" y="1341439"/>
            <a:ext cx="2447925" cy="1654175"/>
          </a:xfrm>
          <a:prstGeom prst="hexagon">
            <a:avLst>
              <a:gd name="adj" fmla="val 36996"/>
              <a:gd name="vf" fmla="val 115470"/>
            </a:avLst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914377"/>
            <a:endParaRPr lang="zh-CN" altLang="en-US" sz="135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3345" name="Line 49"/>
          <p:cNvSpPr/>
          <p:nvPr/>
        </p:nvSpPr>
        <p:spPr>
          <a:xfrm>
            <a:off x="8040688" y="1557337"/>
            <a:ext cx="1584325" cy="1223963"/>
          </a:xfrm>
          <a:prstGeom prst="line">
            <a:avLst/>
          </a:prstGeom>
          <a:ln w="38100" cap="flat" cmpd="sng">
            <a:solidFill>
              <a:schemeClr val="tx2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3347" name="Line 51"/>
          <p:cNvSpPr/>
          <p:nvPr/>
        </p:nvSpPr>
        <p:spPr>
          <a:xfrm>
            <a:off x="8040688" y="1557339"/>
            <a:ext cx="431800" cy="1584325"/>
          </a:xfrm>
          <a:prstGeom prst="line">
            <a:avLst/>
          </a:prstGeom>
          <a:ln w="38100" cap="flat" cmpd="sng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3348" name="Line 52"/>
          <p:cNvSpPr/>
          <p:nvPr/>
        </p:nvSpPr>
        <p:spPr>
          <a:xfrm>
            <a:off x="8040689" y="1557340"/>
            <a:ext cx="1943100" cy="287337"/>
          </a:xfrm>
          <a:prstGeom prst="line">
            <a:avLst/>
          </a:prstGeom>
          <a:ln w="28575" cap="flat" cmpd="sng">
            <a:solidFill>
              <a:schemeClr val="hlink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Text Box 26"/>
          <p:cNvSpPr txBox="1"/>
          <p:nvPr/>
        </p:nvSpPr>
        <p:spPr>
          <a:xfrm>
            <a:off x="6940960" y="3182043"/>
            <a:ext cx="154311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360°</a:t>
            </a:r>
          </a:p>
        </p:txBody>
      </p:sp>
      <p:sp>
        <p:nvSpPr>
          <p:cNvPr id="24" name="Text Box 26"/>
          <p:cNvSpPr txBox="1"/>
          <p:nvPr/>
        </p:nvSpPr>
        <p:spPr>
          <a:xfrm>
            <a:off x="6940960" y="3773108"/>
            <a:ext cx="154311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540°</a:t>
            </a:r>
          </a:p>
        </p:txBody>
      </p:sp>
      <p:sp>
        <p:nvSpPr>
          <p:cNvPr id="25" name="Text Box 26"/>
          <p:cNvSpPr txBox="1"/>
          <p:nvPr/>
        </p:nvSpPr>
        <p:spPr>
          <a:xfrm>
            <a:off x="6940960" y="4367828"/>
            <a:ext cx="154311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720°</a:t>
            </a:r>
          </a:p>
        </p:txBody>
      </p:sp>
      <p:sp>
        <p:nvSpPr>
          <p:cNvPr id="26" name="Text Box 29"/>
          <p:cNvSpPr txBox="1"/>
          <p:nvPr/>
        </p:nvSpPr>
        <p:spPr>
          <a:xfrm>
            <a:off x="6997451" y="5257296"/>
            <a:ext cx="366571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 n-2 </a:t>
            </a:r>
            <a:r>
              <a:rPr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×180°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191013" y="6005562"/>
            <a:ext cx="521201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多边形内角和公式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 n-2 </a:t>
            </a:r>
            <a:r>
              <a:rPr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×180°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DAD0514-698B-4885-BB56-B29A847A9C9A}"/>
              </a:ext>
            </a:extLst>
          </p:cNvPr>
          <p:cNvSpPr txBox="1"/>
          <p:nvPr/>
        </p:nvSpPr>
        <p:spPr>
          <a:xfrm>
            <a:off x="694985" y="45881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18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18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1000"/>
                                        <p:tgtEl>
                                          <p:spTgt spid="18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7" grpId="0"/>
      <p:bldP spid="183318" grpId="0"/>
      <p:bldP spid="183319" grpId="0"/>
      <p:bldP spid="183320" grpId="0"/>
      <p:bldP spid="183321" grpId="0"/>
      <p:bldP spid="183322" grpId="0"/>
      <p:bldP spid="183323" grpId="0"/>
      <p:bldP spid="183324" grpId="0"/>
      <p:bldP spid="183325" grpId="0"/>
      <p:bldP spid="23" grpId="0"/>
      <p:bldP spid="24" grpId="0"/>
      <p:bldP spid="25" grpId="0"/>
      <p:bldP spid="26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037011" y="1415353"/>
            <a:ext cx="65004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"/>
            <a:r>
              <a:rPr kumimoji="1" lang="zh-CN" altLang="en-US" sz="2400" b="1" dirty="0">
                <a:cs typeface="+mn-ea"/>
                <a:sym typeface="+mn-lt"/>
              </a:rPr>
              <a:t>你还有其他的方法将多边形分割成三角形吗？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AC32066F-B63D-4A06-9325-85D1CA25251F}"/>
              </a:ext>
            </a:extLst>
          </p:cNvPr>
          <p:cNvGrpSpPr/>
          <p:nvPr/>
        </p:nvGrpSpPr>
        <p:grpSpPr>
          <a:xfrm>
            <a:off x="1142704" y="2253690"/>
            <a:ext cx="6042391" cy="4173932"/>
            <a:chOff x="803005" y="1735352"/>
            <a:chExt cx="7312297" cy="5051151"/>
          </a:xfrm>
        </p:grpSpPr>
        <p:grpSp>
          <p:nvGrpSpPr>
            <p:cNvPr id="30" name="组合 29"/>
            <p:cNvGrpSpPr/>
            <p:nvPr/>
          </p:nvGrpSpPr>
          <p:grpSpPr>
            <a:xfrm>
              <a:off x="803005" y="3023427"/>
              <a:ext cx="3852091" cy="2225401"/>
              <a:chOff x="545275" y="1341328"/>
              <a:chExt cx="2889068" cy="1669051"/>
            </a:xfrm>
          </p:grpSpPr>
          <p:sp>
            <p:nvSpPr>
              <p:cNvPr id="31" name="梯形 30"/>
              <p:cNvSpPr/>
              <p:nvPr/>
            </p:nvSpPr>
            <p:spPr>
              <a:xfrm>
                <a:off x="888075" y="1585374"/>
                <a:ext cx="2049057" cy="1148006"/>
              </a:xfrm>
              <a:prstGeom prst="trapezoid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790303" y="1341328"/>
                <a:ext cx="2939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2658291" y="1341328"/>
                <a:ext cx="2939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545275" y="2733380"/>
                <a:ext cx="2939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3140429" y="2733380"/>
                <a:ext cx="2939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D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100528" y="3007285"/>
              <a:ext cx="2672329" cy="2227712"/>
              <a:chOff x="792738" y="1321470"/>
              <a:chExt cx="2004247" cy="1670784"/>
            </a:xfrm>
          </p:grpSpPr>
          <p:cxnSp>
            <p:nvCxnSpPr>
              <p:cNvPr id="37" name="直接连接符 36"/>
              <p:cNvCxnSpPr/>
              <p:nvPr/>
            </p:nvCxnSpPr>
            <p:spPr>
              <a:xfrm flipV="1">
                <a:off x="888075" y="1585374"/>
                <a:ext cx="1770216" cy="1148006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弧形 37"/>
              <p:cNvSpPr/>
              <p:nvPr/>
            </p:nvSpPr>
            <p:spPr>
              <a:xfrm>
                <a:off x="792738" y="2299686"/>
                <a:ext cx="384067" cy="46171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弧形 38"/>
              <p:cNvSpPr/>
              <p:nvPr/>
            </p:nvSpPr>
            <p:spPr>
              <a:xfrm>
                <a:off x="984771" y="2530542"/>
                <a:ext cx="384067" cy="46171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弧形 39"/>
              <p:cNvSpPr/>
              <p:nvPr/>
            </p:nvSpPr>
            <p:spPr>
              <a:xfrm rot="10293671">
                <a:off x="2120242" y="1321470"/>
                <a:ext cx="384067" cy="46171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弧形 40"/>
              <p:cNvSpPr/>
              <p:nvPr/>
            </p:nvSpPr>
            <p:spPr>
              <a:xfrm rot="9248355">
                <a:off x="2412918" y="1424565"/>
                <a:ext cx="384067" cy="46171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1149065" y="2068830"/>
                <a:ext cx="2939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1403685" y="2400236"/>
                <a:ext cx="2939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1782148" y="1639296"/>
                <a:ext cx="2939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415497" y="1926989"/>
                <a:ext cx="29391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6" name="箭头: 右 45"/>
            <p:cNvSpPr/>
            <p:nvPr/>
          </p:nvSpPr>
          <p:spPr>
            <a:xfrm>
              <a:off x="3656091" y="2178323"/>
              <a:ext cx="892552" cy="766355"/>
            </a:xfrm>
            <a:prstGeom prst="rightArrow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7" name="箭头: 右 46"/>
            <p:cNvSpPr/>
            <p:nvPr/>
          </p:nvSpPr>
          <p:spPr>
            <a:xfrm>
              <a:off x="3604689" y="5493831"/>
              <a:ext cx="892552" cy="766355"/>
            </a:xfrm>
            <a:prstGeom prst="rightArrow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4187487" y="1735352"/>
              <a:ext cx="3852091" cy="2225401"/>
              <a:chOff x="3140615" y="1301514"/>
              <a:chExt cx="2889068" cy="1669051"/>
            </a:xfrm>
          </p:grpSpPr>
          <p:grpSp>
            <p:nvGrpSpPr>
              <p:cNvPr id="48" name="组合 47"/>
              <p:cNvGrpSpPr/>
              <p:nvPr/>
            </p:nvGrpSpPr>
            <p:grpSpPr>
              <a:xfrm>
                <a:off x="3140615" y="1301514"/>
                <a:ext cx="2889068" cy="1669051"/>
                <a:chOff x="545275" y="1341328"/>
                <a:chExt cx="2889068" cy="1669051"/>
              </a:xfrm>
            </p:grpSpPr>
            <p:sp>
              <p:nvSpPr>
                <p:cNvPr id="49" name="梯形 48"/>
                <p:cNvSpPr/>
                <p:nvPr/>
              </p:nvSpPr>
              <p:spPr>
                <a:xfrm>
                  <a:off x="888075" y="1585374"/>
                  <a:ext cx="2049057" cy="1148006"/>
                </a:xfrm>
                <a:prstGeom prst="trapezoid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377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文本框 49"/>
                <p:cNvSpPr txBox="1"/>
                <p:nvPr/>
              </p:nvSpPr>
              <p:spPr>
                <a:xfrm>
                  <a:off x="790303" y="1341328"/>
                  <a:ext cx="2939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A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文本框 50"/>
                <p:cNvSpPr txBox="1"/>
                <p:nvPr/>
              </p:nvSpPr>
              <p:spPr>
                <a:xfrm>
                  <a:off x="2658291" y="1341328"/>
                  <a:ext cx="2939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B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文本框 51"/>
                <p:cNvSpPr txBox="1"/>
                <p:nvPr/>
              </p:nvSpPr>
              <p:spPr>
                <a:xfrm>
                  <a:off x="545275" y="2733380"/>
                  <a:ext cx="2939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C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文本框 52"/>
                <p:cNvSpPr txBox="1"/>
                <p:nvPr/>
              </p:nvSpPr>
              <p:spPr>
                <a:xfrm>
                  <a:off x="3140429" y="2733380"/>
                  <a:ext cx="2939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D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61" name="直接连接符 60"/>
              <p:cNvCxnSpPr>
                <a:endCxn id="49" idx="2"/>
              </p:cNvCxnSpPr>
              <p:nvPr/>
            </p:nvCxnSpPr>
            <p:spPr>
              <a:xfrm>
                <a:off x="3777329" y="1545560"/>
                <a:ext cx="730615" cy="114800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/>
              <p:cNvCxnSpPr/>
              <p:nvPr/>
            </p:nvCxnSpPr>
            <p:spPr>
              <a:xfrm flipH="1">
                <a:off x="4528102" y="1527161"/>
                <a:ext cx="733343" cy="115036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组合 4"/>
            <p:cNvGrpSpPr/>
            <p:nvPr/>
          </p:nvGrpSpPr>
          <p:grpSpPr>
            <a:xfrm>
              <a:off x="4263211" y="4561102"/>
              <a:ext cx="3852091" cy="2225401"/>
              <a:chOff x="3197408" y="3420827"/>
              <a:chExt cx="2889068" cy="1669051"/>
            </a:xfrm>
          </p:grpSpPr>
          <p:grpSp>
            <p:nvGrpSpPr>
              <p:cNvPr id="54" name="组合 53"/>
              <p:cNvGrpSpPr/>
              <p:nvPr/>
            </p:nvGrpSpPr>
            <p:grpSpPr>
              <a:xfrm>
                <a:off x="3197408" y="3420827"/>
                <a:ext cx="2889068" cy="1669051"/>
                <a:chOff x="545275" y="1341328"/>
                <a:chExt cx="2889068" cy="1669051"/>
              </a:xfrm>
            </p:grpSpPr>
            <p:sp>
              <p:nvSpPr>
                <p:cNvPr id="55" name="梯形 54"/>
                <p:cNvSpPr/>
                <p:nvPr/>
              </p:nvSpPr>
              <p:spPr>
                <a:xfrm>
                  <a:off x="888075" y="1585374"/>
                  <a:ext cx="2049057" cy="1148006"/>
                </a:xfrm>
                <a:prstGeom prst="trapezoid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377"/>
                  <a:endParaRPr lang="zh-CN" altLang="en-US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文本框 55"/>
                <p:cNvSpPr txBox="1"/>
                <p:nvPr/>
              </p:nvSpPr>
              <p:spPr>
                <a:xfrm>
                  <a:off x="790303" y="1341328"/>
                  <a:ext cx="2939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A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文本框 56"/>
                <p:cNvSpPr txBox="1"/>
                <p:nvPr/>
              </p:nvSpPr>
              <p:spPr>
                <a:xfrm>
                  <a:off x="2658291" y="1341328"/>
                  <a:ext cx="2939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B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文本框 57"/>
                <p:cNvSpPr txBox="1"/>
                <p:nvPr/>
              </p:nvSpPr>
              <p:spPr>
                <a:xfrm>
                  <a:off x="545275" y="2733380"/>
                  <a:ext cx="2939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C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文本框 58"/>
                <p:cNvSpPr txBox="1"/>
                <p:nvPr/>
              </p:nvSpPr>
              <p:spPr>
                <a:xfrm>
                  <a:off x="3140429" y="2733380"/>
                  <a:ext cx="29391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en-US" altLang="zh-CN" dirty="0">
                      <a:solidFill>
                        <a:prstClr val="black"/>
                      </a:solidFill>
                      <a:cs typeface="+mn-ea"/>
                      <a:sym typeface="+mn-lt"/>
                    </a:rPr>
                    <a:t>D</a:t>
                  </a:r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67" name="直接连接符 66"/>
              <p:cNvCxnSpPr/>
              <p:nvPr/>
            </p:nvCxnSpPr>
            <p:spPr>
              <a:xfrm>
                <a:off x="3835184" y="3682236"/>
                <a:ext cx="905135" cy="6027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 flipH="1">
                <a:off x="3554409" y="4284972"/>
                <a:ext cx="1185910" cy="52790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 flipH="1">
                <a:off x="4740319" y="3674476"/>
                <a:ext cx="554370" cy="61049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 flipH="1" flipV="1">
                <a:off x="4740319" y="4284972"/>
                <a:ext cx="848947" cy="52701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弧形 78"/>
            <p:cNvSpPr/>
            <p:nvPr/>
          </p:nvSpPr>
          <p:spPr>
            <a:xfrm rot="17455846">
              <a:off x="5544021" y="3333057"/>
              <a:ext cx="974153" cy="780147"/>
            </a:xfrm>
            <a:prstGeom prst="arc">
              <a:avLst>
                <a:gd name="adj1" fmla="val 16200000"/>
                <a:gd name="adj2" fmla="val 3015015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6136795" y="5551659"/>
              <a:ext cx="325349" cy="32534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1" name="文本框 80"/>
          <p:cNvSpPr txBox="1"/>
          <p:nvPr/>
        </p:nvSpPr>
        <p:spPr>
          <a:xfrm>
            <a:off x="6671224" y="2558881"/>
            <a:ext cx="5375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边形内角和：</a:t>
            </a:r>
            <a:endParaRPr lang="en-US" altLang="zh-CN" sz="2400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n-1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×180°-180°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6755543" y="5268150"/>
            <a:ext cx="5375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边形内角和：</a:t>
            </a:r>
            <a:endParaRPr lang="en-US" altLang="zh-CN" sz="2400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n×180°-360°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00CEDB9B-6C9A-400B-AA84-700CAF5C5A16}"/>
              </a:ext>
            </a:extLst>
          </p:cNvPr>
          <p:cNvSpPr txBox="1"/>
          <p:nvPr/>
        </p:nvSpPr>
        <p:spPr>
          <a:xfrm>
            <a:off x="694985" y="45881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扩展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935023" y="1669398"/>
            <a:ext cx="11423649" cy="678625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>
              <a:buNone/>
            </a:pP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：求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八边形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的内角和的度数。 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935023" y="2604832"/>
            <a:ext cx="10562167" cy="164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解：（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×180°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＝（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×180°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1080°</a:t>
            </a: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答：八边形的内角和为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1080°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 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E7B96CA-B3E7-4C9B-87F9-B2BB89FE3F76}"/>
              </a:ext>
            </a:extLst>
          </p:cNvPr>
          <p:cNvSpPr txBox="1"/>
          <p:nvPr/>
        </p:nvSpPr>
        <p:spPr>
          <a:xfrm>
            <a:off x="694985" y="45881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81742" y="1250592"/>
            <a:ext cx="9967181" cy="5384800"/>
          </a:xfrm>
          <a:prstGeom prst="rect">
            <a:avLst/>
          </a:prstGeom>
        </p:spPr>
        <p:txBody>
          <a:bodyPr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defTabSz="1219170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例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：填空</a:t>
            </a:r>
            <a:b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）十二边形的内角和等于</a:t>
            </a:r>
            <a:r>
              <a:rPr lang="zh-CN" altLang="en-US" sz="2400" b="1" u="sng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   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b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）已知一个多边形的内角和等于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2340°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，它的边数是</a:t>
            </a:r>
            <a:r>
              <a:rPr lang="zh-CN" altLang="en-US" sz="2400" b="1" u="sng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   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b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）小明在计算多边形的内角和时求得的度数是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1000°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，他的答案正确吗？为什么？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58040" y="2163328"/>
            <a:ext cx="1210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1800°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663578" y="2908061"/>
            <a:ext cx="1210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15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23357" y="4429293"/>
            <a:ext cx="3881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n-1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×180°=1000°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1456267" y="5461260"/>
                <a:ext cx="5415265" cy="684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2667" b="1" dirty="0">
                    <a:solidFill>
                      <a:srgbClr val="FF0000"/>
                    </a:solidFill>
                    <a:cs typeface="+mn-ea"/>
                    <a:sym typeface="+mn-lt"/>
                  </a:rPr>
                  <a:t>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𝟔𝟖</m:t>
                        </m:r>
                      </m:num>
                      <m:den>
                        <m:r>
                          <a:rPr lang="en-US" altLang="zh-CN" sz="2667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 不能化简为整数，所以不正确</a:t>
                </a: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267" y="5461260"/>
                <a:ext cx="5415265" cy="684867"/>
              </a:xfrm>
              <a:prstGeom prst="rect">
                <a:avLst/>
              </a:prstGeom>
              <a:blipFill>
                <a:blip r:embed="rId3"/>
                <a:stretch>
                  <a:fillRect l="-2140" r="-1689" b="-10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30A2088C-16DE-4812-95AA-90D518AAF053}"/>
              </a:ext>
            </a:extLst>
          </p:cNvPr>
          <p:cNvSpPr txBox="1"/>
          <p:nvPr/>
        </p:nvSpPr>
        <p:spPr>
          <a:xfrm>
            <a:off x="694985" y="458812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CC00FF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ungu ara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900CC"/>
      </a:accent1>
      <a:accent2>
        <a:srgbClr val="CC00CC"/>
      </a:accent2>
      <a:accent3>
        <a:srgbClr val="CC00FF"/>
      </a:accent3>
      <a:accent4>
        <a:srgbClr val="CC00FF"/>
      </a:accent4>
      <a:accent5>
        <a:srgbClr val="CC00CC"/>
      </a:accent5>
      <a:accent6>
        <a:srgbClr val="9900CC"/>
      </a:accent6>
      <a:hlink>
        <a:srgbClr val="0563C1"/>
      </a:hlink>
      <a:folHlink>
        <a:srgbClr val="954F72"/>
      </a:folHlink>
    </a:clrScheme>
    <a:fontScheme name="xjh03nlx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1549</Words>
  <Application>Microsoft Office PowerPoint</Application>
  <PresentationFormat>宽屏</PresentationFormat>
  <Paragraphs>218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阿里巴巴普惠体 R</vt:lpstr>
      <vt:lpstr>思源黑体 CN Light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2020-04-05T14:31:13Z</dcterms:created>
  <dcterms:modified xsi:type="dcterms:W3CDTF">2021-01-09T09:42:12Z</dcterms:modified>
</cp:coreProperties>
</file>