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62" r:id="rId2"/>
    <p:sldId id="264" r:id="rId3"/>
    <p:sldId id="465" r:id="rId4"/>
    <p:sldId id="471" r:id="rId5"/>
    <p:sldId id="485" r:id="rId6"/>
    <p:sldId id="486" r:id="rId7"/>
    <p:sldId id="487" r:id="rId8"/>
    <p:sldId id="488" r:id="rId9"/>
    <p:sldId id="489" r:id="rId10"/>
    <p:sldId id="472" r:id="rId11"/>
    <p:sldId id="474" r:id="rId12"/>
    <p:sldId id="482" r:id="rId13"/>
    <p:sldId id="475" r:id="rId14"/>
    <p:sldId id="490" r:id="rId15"/>
    <p:sldId id="493" r:id="rId16"/>
    <p:sldId id="491" r:id="rId17"/>
    <p:sldId id="287" r:id="rId18"/>
    <p:sldId id="492" r:id="rId19"/>
    <p:sldId id="265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3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0AB27AEB-F07B-42E0-8CB9-11AF77AA59F8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Regular" panose="020B0500000000000000" pitchFamily="34" charset="-122"/>
                <a:ea typeface="思源黑体 CN Regular" panose="020B0500000000000000" pitchFamily="34" charset="-122"/>
              </a:defRPr>
            </a:lvl1pPr>
          </a:lstStyle>
          <a:p>
            <a:fld id="{D5800EB0-039E-41DB-B685-4D8C4FD698A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4441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Regular" panose="020B0500000000000000" pitchFamily="34" charset="-122"/>
        <a:ea typeface="思源黑体 CN Regular" panose="020B05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47765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19701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16437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5553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48333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37738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2727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64015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21286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9237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33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7675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0601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3855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5832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248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75928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1305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E6DAF3-FB38-4995-B3D2-2702E9FEA6F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14287" y="755072"/>
            <a:ext cx="4807528" cy="5347855"/>
          </a:xfrm>
          <a:custGeom>
            <a:avLst/>
            <a:gdLst>
              <a:gd name="connsiteX0" fmla="*/ 3165778 w 4807528"/>
              <a:gd name="connsiteY0" fmla="*/ 4689761 h 5347855"/>
              <a:gd name="connsiteX1" fmla="*/ 3449797 w 4807528"/>
              <a:gd name="connsiteY1" fmla="*/ 4973780 h 5347855"/>
              <a:gd name="connsiteX2" fmla="*/ 3165778 w 4807528"/>
              <a:gd name="connsiteY2" fmla="*/ 5257799 h 5347855"/>
              <a:gd name="connsiteX3" fmla="*/ 2881759 w 4807528"/>
              <a:gd name="connsiteY3" fmla="*/ 4973780 h 5347855"/>
              <a:gd name="connsiteX4" fmla="*/ 3165778 w 4807528"/>
              <a:gd name="connsiteY4" fmla="*/ 4689761 h 5347855"/>
              <a:gd name="connsiteX5" fmla="*/ 4080181 w 4807528"/>
              <a:gd name="connsiteY5" fmla="*/ 4218708 h 5347855"/>
              <a:gd name="connsiteX6" fmla="*/ 4211801 w 4807528"/>
              <a:gd name="connsiteY6" fmla="*/ 4350328 h 5347855"/>
              <a:gd name="connsiteX7" fmla="*/ 4080181 w 4807528"/>
              <a:gd name="connsiteY7" fmla="*/ 4481948 h 5347855"/>
              <a:gd name="connsiteX8" fmla="*/ 3948561 w 4807528"/>
              <a:gd name="connsiteY8" fmla="*/ 4350328 h 5347855"/>
              <a:gd name="connsiteX9" fmla="*/ 4080181 w 4807528"/>
              <a:gd name="connsiteY9" fmla="*/ 4218708 h 5347855"/>
              <a:gd name="connsiteX10" fmla="*/ 4669000 w 4807528"/>
              <a:gd name="connsiteY10" fmla="*/ 498764 h 5347855"/>
              <a:gd name="connsiteX11" fmla="*/ 4800620 w 4807528"/>
              <a:gd name="connsiteY11" fmla="*/ 630385 h 5347855"/>
              <a:gd name="connsiteX12" fmla="*/ 4669000 w 4807528"/>
              <a:gd name="connsiteY12" fmla="*/ 762005 h 5347855"/>
              <a:gd name="connsiteX13" fmla="*/ 4537380 w 4807528"/>
              <a:gd name="connsiteY13" fmla="*/ 630385 h 5347855"/>
              <a:gd name="connsiteX14" fmla="*/ 4669000 w 4807528"/>
              <a:gd name="connsiteY14" fmla="*/ 498764 h 5347855"/>
              <a:gd name="connsiteX15" fmla="*/ 2618510 w 4807528"/>
              <a:gd name="connsiteY15" fmla="*/ 1 h 5347855"/>
              <a:gd name="connsiteX16" fmla="*/ 4807528 w 4807528"/>
              <a:gd name="connsiteY16" fmla="*/ 2189018 h 5347855"/>
              <a:gd name="connsiteX17" fmla="*/ 2618510 w 4807528"/>
              <a:gd name="connsiteY17" fmla="*/ 4378036 h 5347855"/>
              <a:gd name="connsiteX18" fmla="*/ 2394696 w 4807528"/>
              <a:gd name="connsiteY18" fmla="*/ 4366735 h 5347855"/>
              <a:gd name="connsiteX19" fmla="*/ 2250841 w 4807528"/>
              <a:gd name="connsiteY19" fmla="*/ 4344780 h 5347855"/>
              <a:gd name="connsiteX20" fmla="*/ 2235352 w 4807528"/>
              <a:gd name="connsiteY20" fmla="*/ 4446272 h 5347855"/>
              <a:gd name="connsiteX21" fmla="*/ 1129146 w 4807528"/>
              <a:gd name="connsiteY21" fmla="*/ 5347855 h 5347855"/>
              <a:gd name="connsiteX22" fmla="*/ 0 w 4807528"/>
              <a:gd name="connsiteY22" fmla="*/ 4218709 h 5347855"/>
              <a:gd name="connsiteX23" fmla="*/ 590928 w 4807528"/>
              <a:gd name="connsiteY23" fmla="*/ 3225845 h 5347855"/>
              <a:gd name="connsiteX24" fmla="*/ 671763 w 4807528"/>
              <a:gd name="connsiteY24" fmla="*/ 3186905 h 5347855"/>
              <a:gd name="connsiteX25" fmla="*/ 601516 w 4807528"/>
              <a:gd name="connsiteY25" fmla="*/ 3041083 h 5347855"/>
              <a:gd name="connsiteX26" fmla="*/ 429492 w 4807528"/>
              <a:gd name="connsiteY26" fmla="*/ 2189018 h 5347855"/>
              <a:gd name="connsiteX27" fmla="*/ 2618510 w 4807528"/>
              <a:gd name="connsiteY27" fmla="*/ 1 h 5347855"/>
              <a:gd name="connsiteX28" fmla="*/ 955981 w 4807528"/>
              <a:gd name="connsiteY28" fmla="*/ 0 h 5347855"/>
              <a:gd name="connsiteX29" fmla="*/ 1087601 w 4807528"/>
              <a:gd name="connsiteY29" fmla="*/ 131620 h 5347855"/>
              <a:gd name="connsiteX30" fmla="*/ 955981 w 4807528"/>
              <a:gd name="connsiteY30" fmla="*/ 263240 h 5347855"/>
              <a:gd name="connsiteX31" fmla="*/ 824361 w 4807528"/>
              <a:gd name="connsiteY31" fmla="*/ 131620 h 5347855"/>
              <a:gd name="connsiteX32" fmla="*/ 955981 w 4807528"/>
              <a:gd name="connsiteY32" fmla="*/ 0 h 534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807528" h="5347855">
                <a:moveTo>
                  <a:pt x="3165778" y="4689761"/>
                </a:moveTo>
                <a:cubicBezTo>
                  <a:pt x="3322637" y="4689761"/>
                  <a:pt x="3449797" y="4816921"/>
                  <a:pt x="3449797" y="4973780"/>
                </a:cubicBezTo>
                <a:cubicBezTo>
                  <a:pt x="3449797" y="5130639"/>
                  <a:pt x="3322637" y="5257799"/>
                  <a:pt x="3165778" y="5257799"/>
                </a:cubicBezTo>
                <a:cubicBezTo>
                  <a:pt x="3008919" y="5257799"/>
                  <a:pt x="2881759" y="5130639"/>
                  <a:pt x="2881759" y="4973780"/>
                </a:cubicBezTo>
                <a:cubicBezTo>
                  <a:pt x="2881759" y="4816921"/>
                  <a:pt x="3008919" y="4689761"/>
                  <a:pt x="3165778" y="4689761"/>
                </a:cubicBezTo>
                <a:close/>
                <a:moveTo>
                  <a:pt x="4080181" y="4218708"/>
                </a:moveTo>
                <a:cubicBezTo>
                  <a:pt x="4152873" y="4218708"/>
                  <a:pt x="4211801" y="4277636"/>
                  <a:pt x="4211801" y="4350328"/>
                </a:cubicBezTo>
                <a:cubicBezTo>
                  <a:pt x="4211801" y="4423020"/>
                  <a:pt x="4152873" y="4481948"/>
                  <a:pt x="4080181" y="4481948"/>
                </a:cubicBezTo>
                <a:cubicBezTo>
                  <a:pt x="4007489" y="4481948"/>
                  <a:pt x="3948561" y="4423020"/>
                  <a:pt x="3948561" y="4350328"/>
                </a:cubicBezTo>
                <a:cubicBezTo>
                  <a:pt x="3948561" y="4277636"/>
                  <a:pt x="4007489" y="4218708"/>
                  <a:pt x="4080181" y="4218708"/>
                </a:cubicBezTo>
                <a:close/>
                <a:moveTo>
                  <a:pt x="4669000" y="498764"/>
                </a:moveTo>
                <a:cubicBezTo>
                  <a:pt x="4741692" y="498764"/>
                  <a:pt x="4800620" y="557693"/>
                  <a:pt x="4800620" y="630385"/>
                </a:cubicBezTo>
                <a:cubicBezTo>
                  <a:pt x="4800620" y="703076"/>
                  <a:pt x="4741692" y="762005"/>
                  <a:pt x="4669000" y="762005"/>
                </a:cubicBezTo>
                <a:cubicBezTo>
                  <a:pt x="4596308" y="762005"/>
                  <a:pt x="4537380" y="703076"/>
                  <a:pt x="4537380" y="630385"/>
                </a:cubicBezTo>
                <a:cubicBezTo>
                  <a:pt x="4537380" y="557693"/>
                  <a:pt x="4596308" y="498764"/>
                  <a:pt x="4669000" y="498764"/>
                </a:cubicBezTo>
                <a:close/>
                <a:moveTo>
                  <a:pt x="2618510" y="1"/>
                </a:moveTo>
                <a:cubicBezTo>
                  <a:pt x="3827471" y="1"/>
                  <a:pt x="4807528" y="980057"/>
                  <a:pt x="4807528" y="2189018"/>
                </a:cubicBezTo>
                <a:cubicBezTo>
                  <a:pt x="4807528" y="3397979"/>
                  <a:pt x="3827471" y="4378036"/>
                  <a:pt x="2618510" y="4378036"/>
                </a:cubicBezTo>
                <a:cubicBezTo>
                  <a:pt x="2542950" y="4378036"/>
                  <a:pt x="2468284" y="4374208"/>
                  <a:pt x="2394696" y="4366735"/>
                </a:cubicBezTo>
                <a:lnTo>
                  <a:pt x="2250841" y="4344780"/>
                </a:lnTo>
                <a:lnTo>
                  <a:pt x="2235352" y="4446272"/>
                </a:lnTo>
                <a:cubicBezTo>
                  <a:pt x="2130063" y="4960804"/>
                  <a:pt x="1674805" y="5347855"/>
                  <a:pt x="1129146" y="5347855"/>
                </a:cubicBezTo>
                <a:cubicBezTo>
                  <a:pt x="505536" y="5347855"/>
                  <a:pt x="0" y="4842319"/>
                  <a:pt x="0" y="4218709"/>
                </a:cubicBezTo>
                <a:cubicBezTo>
                  <a:pt x="0" y="3789977"/>
                  <a:pt x="238945" y="3417054"/>
                  <a:pt x="590928" y="3225845"/>
                </a:cubicBezTo>
                <a:lnTo>
                  <a:pt x="671763" y="3186905"/>
                </a:lnTo>
                <a:lnTo>
                  <a:pt x="601516" y="3041083"/>
                </a:lnTo>
                <a:cubicBezTo>
                  <a:pt x="490746" y="2779192"/>
                  <a:pt x="429492" y="2491258"/>
                  <a:pt x="429492" y="2189018"/>
                </a:cubicBezTo>
                <a:cubicBezTo>
                  <a:pt x="429492" y="980057"/>
                  <a:pt x="1409549" y="1"/>
                  <a:pt x="2618510" y="1"/>
                </a:cubicBezTo>
                <a:close/>
                <a:moveTo>
                  <a:pt x="955981" y="0"/>
                </a:moveTo>
                <a:cubicBezTo>
                  <a:pt x="1028673" y="0"/>
                  <a:pt x="1087601" y="58928"/>
                  <a:pt x="1087601" y="131620"/>
                </a:cubicBezTo>
                <a:cubicBezTo>
                  <a:pt x="1087601" y="204312"/>
                  <a:pt x="1028673" y="263240"/>
                  <a:pt x="955981" y="263240"/>
                </a:cubicBezTo>
                <a:cubicBezTo>
                  <a:pt x="883289" y="263240"/>
                  <a:pt x="824361" y="204312"/>
                  <a:pt x="824361" y="131620"/>
                </a:cubicBezTo>
                <a:cubicBezTo>
                  <a:pt x="824361" y="58928"/>
                  <a:pt x="883289" y="0"/>
                  <a:pt x="95598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025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7E294946-2CE5-464F-91FF-665C06757FA0}"/>
              </a:ext>
            </a:extLst>
          </p:cNvPr>
          <p:cNvCxnSpPr/>
          <p:nvPr userDrawn="1"/>
        </p:nvCxnSpPr>
        <p:spPr>
          <a:xfrm>
            <a:off x="704850" y="774700"/>
            <a:ext cx="10782300" cy="0"/>
          </a:xfrm>
          <a:prstGeom prst="line">
            <a:avLst/>
          </a:prstGeom>
          <a:ln>
            <a:solidFill>
              <a:srgbClr val="00BBFE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箭头: V 形 6">
            <a:extLst>
              <a:ext uri="{FF2B5EF4-FFF2-40B4-BE49-F238E27FC236}">
                <a16:creationId xmlns:a16="http://schemas.microsoft.com/office/drawing/2014/main" id="{74753542-5C2D-4ADA-8BA3-194FD95F2EB2}"/>
              </a:ext>
            </a:extLst>
          </p:cNvPr>
          <p:cNvSpPr/>
          <p:nvPr userDrawn="1"/>
        </p:nvSpPr>
        <p:spPr>
          <a:xfrm>
            <a:off x="704850" y="298450"/>
            <a:ext cx="330200" cy="336550"/>
          </a:xfrm>
          <a:prstGeom prst="chevron">
            <a:avLst>
              <a:gd name="adj" fmla="val 5384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箭头: V 形 7">
            <a:extLst>
              <a:ext uri="{FF2B5EF4-FFF2-40B4-BE49-F238E27FC236}">
                <a16:creationId xmlns:a16="http://schemas.microsoft.com/office/drawing/2014/main" id="{1BC3A5B2-7C0A-425C-B845-3AC4A6412B88}"/>
              </a:ext>
            </a:extLst>
          </p:cNvPr>
          <p:cNvSpPr/>
          <p:nvPr userDrawn="1"/>
        </p:nvSpPr>
        <p:spPr>
          <a:xfrm>
            <a:off x="927100" y="298450"/>
            <a:ext cx="330200" cy="336550"/>
          </a:xfrm>
          <a:prstGeom prst="chevron">
            <a:avLst>
              <a:gd name="adj" fmla="val 5384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86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821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810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8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CEE6A9-B75A-4B57-9369-3A9301FA1724}"/>
              </a:ext>
            </a:extLst>
          </p:cNvPr>
          <p:cNvSpPr/>
          <p:nvPr/>
        </p:nvSpPr>
        <p:spPr>
          <a:xfrm>
            <a:off x="7205598" y="1931080"/>
            <a:ext cx="4977785" cy="4977883"/>
          </a:xfrm>
          <a:custGeom>
            <a:avLst/>
            <a:gdLst>
              <a:gd name="connsiteX0" fmla="*/ 4114719 w 4114719"/>
              <a:gd name="connsiteY0" fmla="*/ 0 h 4114800"/>
              <a:gd name="connsiteX1" fmla="*/ 4114719 w 4114719"/>
              <a:gd name="connsiteY1" fmla="*/ 4114800 h 4114800"/>
              <a:gd name="connsiteX2" fmla="*/ 0 w 4114719"/>
              <a:gd name="connsiteY2" fmla="*/ 4089002 h 4114800"/>
              <a:gd name="connsiteX3" fmla="*/ 4114719 w 4114719"/>
              <a:gd name="connsiteY3" fmla="*/ 0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719" h="4114800">
                <a:moveTo>
                  <a:pt x="4114719" y="0"/>
                </a:moveTo>
                <a:lnTo>
                  <a:pt x="4114719" y="4114800"/>
                </a:lnTo>
                <a:lnTo>
                  <a:pt x="0" y="4089002"/>
                </a:lnTo>
                <a:cubicBezTo>
                  <a:pt x="14185" y="1826573"/>
                  <a:pt x="1852246" y="0"/>
                  <a:pt x="411471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9C3DB25-4860-47B2-9FC9-EB5C662C565B}"/>
              </a:ext>
            </a:extLst>
          </p:cNvPr>
          <p:cNvSpPr/>
          <p:nvPr/>
        </p:nvSpPr>
        <p:spPr>
          <a:xfrm>
            <a:off x="6763785" y="1444056"/>
            <a:ext cx="4248915" cy="4726458"/>
          </a:xfrm>
          <a:custGeom>
            <a:avLst/>
            <a:gdLst>
              <a:gd name="connsiteX0" fmla="*/ 3165778 w 4807528"/>
              <a:gd name="connsiteY0" fmla="*/ 4689761 h 5347855"/>
              <a:gd name="connsiteX1" fmla="*/ 3449797 w 4807528"/>
              <a:gd name="connsiteY1" fmla="*/ 4973780 h 5347855"/>
              <a:gd name="connsiteX2" fmla="*/ 3165778 w 4807528"/>
              <a:gd name="connsiteY2" fmla="*/ 5257799 h 5347855"/>
              <a:gd name="connsiteX3" fmla="*/ 2881759 w 4807528"/>
              <a:gd name="connsiteY3" fmla="*/ 4973780 h 5347855"/>
              <a:gd name="connsiteX4" fmla="*/ 3165778 w 4807528"/>
              <a:gd name="connsiteY4" fmla="*/ 4689761 h 5347855"/>
              <a:gd name="connsiteX5" fmla="*/ 4080181 w 4807528"/>
              <a:gd name="connsiteY5" fmla="*/ 4218708 h 5347855"/>
              <a:gd name="connsiteX6" fmla="*/ 4211801 w 4807528"/>
              <a:gd name="connsiteY6" fmla="*/ 4350328 h 5347855"/>
              <a:gd name="connsiteX7" fmla="*/ 4080181 w 4807528"/>
              <a:gd name="connsiteY7" fmla="*/ 4481948 h 5347855"/>
              <a:gd name="connsiteX8" fmla="*/ 3948561 w 4807528"/>
              <a:gd name="connsiteY8" fmla="*/ 4350328 h 5347855"/>
              <a:gd name="connsiteX9" fmla="*/ 4080181 w 4807528"/>
              <a:gd name="connsiteY9" fmla="*/ 4218708 h 5347855"/>
              <a:gd name="connsiteX10" fmla="*/ 4669000 w 4807528"/>
              <a:gd name="connsiteY10" fmla="*/ 498764 h 5347855"/>
              <a:gd name="connsiteX11" fmla="*/ 4800620 w 4807528"/>
              <a:gd name="connsiteY11" fmla="*/ 630385 h 5347855"/>
              <a:gd name="connsiteX12" fmla="*/ 4669000 w 4807528"/>
              <a:gd name="connsiteY12" fmla="*/ 762005 h 5347855"/>
              <a:gd name="connsiteX13" fmla="*/ 4537380 w 4807528"/>
              <a:gd name="connsiteY13" fmla="*/ 630385 h 5347855"/>
              <a:gd name="connsiteX14" fmla="*/ 4669000 w 4807528"/>
              <a:gd name="connsiteY14" fmla="*/ 498764 h 5347855"/>
              <a:gd name="connsiteX15" fmla="*/ 2618510 w 4807528"/>
              <a:gd name="connsiteY15" fmla="*/ 1 h 5347855"/>
              <a:gd name="connsiteX16" fmla="*/ 4807528 w 4807528"/>
              <a:gd name="connsiteY16" fmla="*/ 2189018 h 5347855"/>
              <a:gd name="connsiteX17" fmla="*/ 2618510 w 4807528"/>
              <a:gd name="connsiteY17" fmla="*/ 4378036 h 5347855"/>
              <a:gd name="connsiteX18" fmla="*/ 2394696 w 4807528"/>
              <a:gd name="connsiteY18" fmla="*/ 4366735 h 5347855"/>
              <a:gd name="connsiteX19" fmla="*/ 2250841 w 4807528"/>
              <a:gd name="connsiteY19" fmla="*/ 4344780 h 5347855"/>
              <a:gd name="connsiteX20" fmla="*/ 2235352 w 4807528"/>
              <a:gd name="connsiteY20" fmla="*/ 4446272 h 5347855"/>
              <a:gd name="connsiteX21" fmla="*/ 1129146 w 4807528"/>
              <a:gd name="connsiteY21" fmla="*/ 5347855 h 5347855"/>
              <a:gd name="connsiteX22" fmla="*/ 0 w 4807528"/>
              <a:gd name="connsiteY22" fmla="*/ 4218709 h 5347855"/>
              <a:gd name="connsiteX23" fmla="*/ 590928 w 4807528"/>
              <a:gd name="connsiteY23" fmla="*/ 3225845 h 5347855"/>
              <a:gd name="connsiteX24" fmla="*/ 671763 w 4807528"/>
              <a:gd name="connsiteY24" fmla="*/ 3186905 h 5347855"/>
              <a:gd name="connsiteX25" fmla="*/ 601516 w 4807528"/>
              <a:gd name="connsiteY25" fmla="*/ 3041083 h 5347855"/>
              <a:gd name="connsiteX26" fmla="*/ 429492 w 4807528"/>
              <a:gd name="connsiteY26" fmla="*/ 2189018 h 5347855"/>
              <a:gd name="connsiteX27" fmla="*/ 2618510 w 4807528"/>
              <a:gd name="connsiteY27" fmla="*/ 1 h 5347855"/>
              <a:gd name="connsiteX28" fmla="*/ 955981 w 4807528"/>
              <a:gd name="connsiteY28" fmla="*/ 0 h 5347855"/>
              <a:gd name="connsiteX29" fmla="*/ 1087601 w 4807528"/>
              <a:gd name="connsiteY29" fmla="*/ 131620 h 5347855"/>
              <a:gd name="connsiteX30" fmla="*/ 955981 w 4807528"/>
              <a:gd name="connsiteY30" fmla="*/ 263240 h 5347855"/>
              <a:gd name="connsiteX31" fmla="*/ 824361 w 4807528"/>
              <a:gd name="connsiteY31" fmla="*/ 131620 h 5347855"/>
              <a:gd name="connsiteX32" fmla="*/ 955981 w 4807528"/>
              <a:gd name="connsiteY32" fmla="*/ 0 h 534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807528" h="5347855">
                <a:moveTo>
                  <a:pt x="3165778" y="4689761"/>
                </a:moveTo>
                <a:cubicBezTo>
                  <a:pt x="3322637" y="4689761"/>
                  <a:pt x="3449797" y="4816921"/>
                  <a:pt x="3449797" y="4973780"/>
                </a:cubicBezTo>
                <a:cubicBezTo>
                  <a:pt x="3449797" y="5130639"/>
                  <a:pt x="3322637" y="5257799"/>
                  <a:pt x="3165778" y="5257799"/>
                </a:cubicBezTo>
                <a:cubicBezTo>
                  <a:pt x="3008919" y="5257799"/>
                  <a:pt x="2881759" y="5130639"/>
                  <a:pt x="2881759" y="4973780"/>
                </a:cubicBezTo>
                <a:cubicBezTo>
                  <a:pt x="2881759" y="4816921"/>
                  <a:pt x="3008919" y="4689761"/>
                  <a:pt x="3165778" y="4689761"/>
                </a:cubicBezTo>
                <a:close/>
                <a:moveTo>
                  <a:pt x="4080181" y="4218708"/>
                </a:moveTo>
                <a:cubicBezTo>
                  <a:pt x="4152873" y="4218708"/>
                  <a:pt x="4211801" y="4277636"/>
                  <a:pt x="4211801" y="4350328"/>
                </a:cubicBezTo>
                <a:cubicBezTo>
                  <a:pt x="4211801" y="4423020"/>
                  <a:pt x="4152873" y="4481948"/>
                  <a:pt x="4080181" y="4481948"/>
                </a:cubicBezTo>
                <a:cubicBezTo>
                  <a:pt x="4007489" y="4481948"/>
                  <a:pt x="3948561" y="4423020"/>
                  <a:pt x="3948561" y="4350328"/>
                </a:cubicBezTo>
                <a:cubicBezTo>
                  <a:pt x="3948561" y="4277636"/>
                  <a:pt x="4007489" y="4218708"/>
                  <a:pt x="4080181" y="4218708"/>
                </a:cubicBezTo>
                <a:close/>
                <a:moveTo>
                  <a:pt x="4669000" y="498764"/>
                </a:moveTo>
                <a:cubicBezTo>
                  <a:pt x="4741692" y="498764"/>
                  <a:pt x="4800620" y="557693"/>
                  <a:pt x="4800620" y="630385"/>
                </a:cubicBezTo>
                <a:cubicBezTo>
                  <a:pt x="4800620" y="703076"/>
                  <a:pt x="4741692" y="762005"/>
                  <a:pt x="4669000" y="762005"/>
                </a:cubicBezTo>
                <a:cubicBezTo>
                  <a:pt x="4596308" y="762005"/>
                  <a:pt x="4537380" y="703076"/>
                  <a:pt x="4537380" y="630385"/>
                </a:cubicBezTo>
                <a:cubicBezTo>
                  <a:pt x="4537380" y="557693"/>
                  <a:pt x="4596308" y="498764"/>
                  <a:pt x="4669000" y="498764"/>
                </a:cubicBezTo>
                <a:close/>
                <a:moveTo>
                  <a:pt x="2618510" y="1"/>
                </a:moveTo>
                <a:cubicBezTo>
                  <a:pt x="3827471" y="1"/>
                  <a:pt x="4807528" y="980057"/>
                  <a:pt x="4807528" y="2189018"/>
                </a:cubicBezTo>
                <a:cubicBezTo>
                  <a:pt x="4807528" y="3397979"/>
                  <a:pt x="3827471" y="4378036"/>
                  <a:pt x="2618510" y="4378036"/>
                </a:cubicBezTo>
                <a:cubicBezTo>
                  <a:pt x="2542950" y="4378036"/>
                  <a:pt x="2468284" y="4374208"/>
                  <a:pt x="2394696" y="4366735"/>
                </a:cubicBezTo>
                <a:lnTo>
                  <a:pt x="2250841" y="4344780"/>
                </a:lnTo>
                <a:lnTo>
                  <a:pt x="2235352" y="4446272"/>
                </a:lnTo>
                <a:cubicBezTo>
                  <a:pt x="2130063" y="4960804"/>
                  <a:pt x="1674805" y="5347855"/>
                  <a:pt x="1129146" y="5347855"/>
                </a:cubicBezTo>
                <a:cubicBezTo>
                  <a:pt x="505536" y="5347855"/>
                  <a:pt x="0" y="4842319"/>
                  <a:pt x="0" y="4218709"/>
                </a:cubicBezTo>
                <a:cubicBezTo>
                  <a:pt x="0" y="3789977"/>
                  <a:pt x="238945" y="3417054"/>
                  <a:pt x="590928" y="3225845"/>
                </a:cubicBezTo>
                <a:lnTo>
                  <a:pt x="671763" y="3186905"/>
                </a:lnTo>
                <a:lnTo>
                  <a:pt x="601516" y="3041083"/>
                </a:lnTo>
                <a:cubicBezTo>
                  <a:pt x="490746" y="2779192"/>
                  <a:pt x="429492" y="2491258"/>
                  <a:pt x="429492" y="2189018"/>
                </a:cubicBezTo>
                <a:cubicBezTo>
                  <a:pt x="429492" y="980057"/>
                  <a:pt x="1409549" y="1"/>
                  <a:pt x="2618510" y="1"/>
                </a:cubicBezTo>
                <a:close/>
                <a:moveTo>
                  <a:pt x="955981" y="0"/>
                </a:moveTo>
                <a:cubicBezTo>
                  <a:pt x="1028673" y="0"/>
                  <a:pt x="1087601" y="58928"/>
                  <a:pt x="1087601" y="131620"/>
                </a:cubicBezTo>
                <a:cubicBezTo>
                  <a:pt x="1087601" y="204312"/>
                  <a:pt x="1028673" y="263240"/>
                  <a:pt x="955981" y="263240"/>
                </a:cubicBezTo>
                <a:cubicBezTo>
                  <a:pt x="883289" y="263240"/>
                  <a:pt x="824361" y="204312"/>
                  <a:pt x="824361" y="131620"/>
                </a:cubicBezTo>
                <a:cubicBezTo>
                  <a:pt x="824361" y="58928"/>
                  <a:pt x="883289" y="0"/>
                  <a:pt x="9559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381C738-5348-480B-8F45-35C376B2BE61}"/>
              </a:ext>
            </a:extLst>
          </p:cNvPr>
          <p:cNvSpPr/>
          <p:nvPr/>
        </p:nvSpPr>
        <p:spPr>
          <a:xfrm>
            <a:off x="11365605" y="328706"/>
            <a:ext cx="522514" cy="52251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92200" sx="102000" sy="102000" algn="ctr" rotWithShape="0">
              <a:schemeClr val="lt1">
                <a:alpha val="5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ADE347E5-97F1-4F84-A3E3-814B7E4709EE}"/>
              </a:ext>
            </a:extLst>
          </p:cNvPr>
          <p:cNvSpPr/>
          <p:nvPr/>
        </p:nvSpPr>
        <p:spPr>
          <a:xfrm>
            <a:off x="-144146" y="6234167"/>
            <a:ext cx="1303219" cy="301206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800100" sx="102000" sy="102000" algn="ctr" rotWithShape="0">
              <a:schemeClr val="lt1">
                <a:alpha val="6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6" name="Group 10">
            <a:extLst>
              <a:ext uri="{FF2B5EF4-FFF2-40B4-BE49-F238E27FC236}">
                <a16:creationId xmlns:a16="http://schemas.microsoft.com/office/drawing/2014/main" id="{EC22FC0B-062F-4F42-84A8-FA851563BC17}"/>
              </a:ext>
            </a:extLst>
          </p:cNvPr>
          <p:cNvGrpSpPr/>
          <p:nvPr/>
        </p:nvGrpSpPr>
        <p:grpSpPr>
          <a:xfrm>
            <a:off x="3456660" y="2880648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7" name="Freeform 134">
              <a:extLst>
                <a:ext uri="{FF2B5EF4-FFF2-40B4-BE49-F238E27FC236}">
                  <a16:creationId xmlns:a16="http://schemas.microsoft.com/office/drawing/2014/main" id="{484C3079-ADB4-40F9-81C6-3682227109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Freeform 135">
              <a:extLst>
                <a:ext uri="{FF2B5EF4-FFF2-40B4-BE49-F238E27FC236}">
                  <a16:creationId xmlns:a16="http://schemas.microsoft.com/office/drawing/2014/main" id="{1FA8379F-3F42-4DED-B3D8-E5F7D0F5AC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1" name="TextBox 9">
            <a:extLst>
              <a:ext uri="{FF2B5EF4-FFF2-40B4-BE49-F238E27FC236}">
                <a16:creationId xmlns:a16="http://schemas.microsoft.com/office/drawing/2014/main" id="{99D1A28F-9E95-45E5-9460-AAAAC8EA3B61}"/>
              </a:ext>
            </a:extLst>
          </p:cNvPr>
          <p:cNvSpPr txBox="1"/>
          <p:nvPr/>
        </p:nvSpPr>
        <p:spPr>
          <a:xfrm>
            <a:off x="880166" y="1306555"/>
            <a:ext cx="7812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72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INTEGRALFORM</a:t>
            </a:r>
            <a:endParaRPr kumimoji="0" lang="en-US" sz="72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Rectangle: Rounded Corners 40">
            <a:extLst>
              <a:ext uri="{FF2B5EF4-FFF2-40B4-BE49-F238E27FC236}">
                <a16:creationId xmlns:a16="http://schemas.microsoft.com/office/drawing/2014/main" id="{9F2F0334-DE2E-41FD-A78D-14764406027D}"/>
              </a:ext>
            </a:extLst>
          </p:cNvPr>
          <p:cNvSpPr>
            <a:spLocks/>
          </p:cNvSpPr>
          <p:nvPr/>
        </p:nvSpPr>
        <p:spPr bwMode="auto">
          <a:xfrm rot="16200000">
            <a:off x="1171870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rgbClr val="00BBFE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Rectangle: Rounded Corners 43">
            <a:extLst>
              <a:ext uri="{FF2B5EF4-FFF2-40B4-BE49-F238E27FC236}">
                <a16:creationId xmlns:a16="http://schemas.microsoft.com/office/drawing/2014/main" id="{7F9695EF-853C-49E3-A9D1-AF3F2A4F89EC}"/>
              </a:ext>
            </a:extLst>
          </p:cNvPr>
          <p:cNvSpPr>
            <a:spLocks/>
          </p:cNvSpPr>
          <p:nvPr/>
        </p:nvSpPr>
        <p:spPr bwMode="auto">
          <a:xfrm rot="16200000">
            <a:off x="2862735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2FE64F99-608C-4478-BC55-F024FDCD15A9}"/>
              </a:ext>
            </a:extLst>
          </p:cNvPr>
          <p:cNvSpPr/>
          <p:nvPr/>
        </p:nvSpPr>
        <p:spPr bwMode="auto">
          <a:xfrm>
            <a:off x="592843" y="2624843"/>
            <a:ext cx="62861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en-US" altLang="zh-CN" sz="3600" b="1" kern="100" dirty="0">
                <a:cs typeface="+mn-ea"/>
                <a:sym typeface="+mn-lt"/>
              </a:rPr>
              <a:t>14.1.4 </a:t>
            </a:r>
            <a:r>
              <a:rPr lang="zh-CN" altLang="en-US" sz="3600" b="1" kern="100" dirty="0">
                <a:cs typeface="+mn-ea"/>
                <a:sym typeface="+mn-lt"/>
              </a:rPr>
              <a:t>多项式与多项式相乘</a:t>
            </a: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BAF13F9A-5FDE-4003-80C9-2CE7D57A40E2}"/>
              </a:ext>
            </a:extLst>
          </p:cNvPr>
          <p:cNvSpPr/>
          <p:nvPr/>
        </p:nvSpPr>
        <p:spPr>
          <a:xfrm>
            <a:off x="621493" y="3525271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E0D4D3F6-D4A8-4B8A-8BE9-762B7215A730}"/>
              </a:ext>
            </a:extLst>
          </p:cNvPr>
          <p:cNvCxnSpPr>
            <a:cxnSpLocks/>
          </p:cNvCxnSpPr>
          <p:nvPr/>
        </p:nvCxnSpPr>
        <p:spPr>
          <a:xfrm>
            <a:off x="621493" y="3431794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7" name="矩形 36">
            <a:extLst>
              <a:ext uri="{FF2B5EF4-FFF2-40B4-BE49-F238E27FC236}">
                <a16:creationId xmlns:a16="http://schemas.microsoft.com/office/drawing/2014/main" id="{87EE341D-1303-47EE-94FD-BB1E8E401988}"/>
              </a:ext>
            </a:extLst>
          </p:cNvPr>
          <p:cNvSpPr/>
          <p:nvPr/>
        </p:nvSpPr>
        <p:spPr bwMode="auto">
          <a:xfrm>
            <a:off x="621493" y="2037672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C6BE4531-FA4B-433A-A3C0-B368E266A002}"/>
              </a:ext>
            </a:extLst>
          </p:cNvPr>
          <p:cNvSpPr txBox="1"/>
          <p:nvPr/>
        </p:nvSpPr>
        <p:spPr>
          <a:xfrm>
            <a:off x="621493" y="4102632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BB3344ED-7838-43D2-A30D-D05F614BB815}"/>
              </a:ext>
            </a:extLst>
          </p:cNvPr>
          <p:cNvSpPr/>
          <p:nvPr/>
        </p:nvSpPr>
        <p:spPr>
          <a:xfrm>
            <a:off x="621493" y="3561818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F2FA80F0-CCFD-4C49-85DE-5E136301FF27}"/>
              </a:ext>
            </a:extLst>
          </p:cNvPr>
          <p:cNvSpPr txBox="1"/>
          <p:nvPr/>
        </p:nvSpPr>
        <p:spPr>
          <a:xfrm>
            <a:off x="638227" y="5047489"/>
            <a:ext cx="14068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FB844A8F-482C-428E-A93C-4EDA30D31290}"/>
              </a:ext>
            </a:extLst>
          </p:cNvPr>
          <p:cNvSpPr txBox="1"/>
          <p:nvPr/>
        </p:nvSpPr>
        <p:spPr>
          <a:xfrm>
            <a:off x="2329093" y="5047489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8AF7A367-BC30-4CAF-A06C-23CFA6E9EE2B}"/>
              </a:ext>
            </a:extLst>
          </p:cNvPr>
          <p:cNvSpPr/>
          <p:nvPr/>
        </p:nvSpPr>
        <p:spPr>
          <a:xfrm>
            <a:off x="684122" y="346018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chemeClr val="lt1">
                <a:alpha val="25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8" name="图片占位符 7">
            <a:extLst>
              <a:ext uri="{FF2B5EF4-FFF2-40B4-BE49-F238E27FC236}">
                <a16:creationId xmlns:a16="http://schemas.microsoft.com/office/drawing/2014/main" id="{C9CDD708-F8C1-414E-A02B-24383FBD9E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7" r="20547"/>
          <a:stretch>
            <a:fillRect/>
          </a:stretch>
        </p:blipFill>
        <p:spPr>
          <a:xfrm>
            <a:off x="7003322" y="1946383"/>
            <a:ext cx="3553703" cy="3953111"/>
          </a:xfrm>
        </p:spPr>
      </p:pic>
    </p:spTree>
    <p:extLst>
      <p:ext uri="{BB962C8B-B14F-4D97-AF65-F5344CB8AC3E}">
        <p14:creationId xmlns:p14="http://schemas.microsoft.com/office/powerpoint/2010/main" val="38240039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33" grpId="0" animBg="1"/>
      <p:bldP spid="34" grpId="0"/>
      <p:bldP spid="35" grpId="0"/>
      <p:bldP spid="37" grpId="0"/>
      <p:bldP spid="38" grpId="0"/>
      <p:bldP spid="39" grpId="0"/>
      <p:bldP spid="40" grpId="0"/>
      <p:bldP spid="4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4C40166D-516B-466C-8991-A96852046F4A}"/>
              </a:ext>
            </a:extLst>
          </p:cNvPr>
          <p:cNvSpPr/>
          <p:nvPr/>
        </p:nvSpPr>
        <p:spPr>
          <a:xfrm>
            <a:off x="843857" y="1168808"/>
            <a:ext cx="10357543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 fontAlgn="base">
              <a:lnSpc>
                <a:spcPct val="150000"/>
              </a:lnSpc>
              <a:spcAft>
                <a:spcPct val="0"/>
              </a:spcAft>
              <a:defRPr/>
            </a:pPr>
            <a:r>
              <a:rPr lang="zh-CN" altLang="en-US" sz="2400" b="1" noProof="1"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   多项式与多项式相乘</a:t>
            </a:r>
            <a:r>
              <a:rPr lang="en-US" altLang="zh-CN" sz="2400" b="1" noProof="1"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,</a:t>
            </a:r>
            <a:r>
              <a:rPr lang="zh-CN" altLang="en-US" sz="2400" b="1" noProof="1"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先用</a:t>
            </a:r>
            <a:r>
              <a:rPr lang="zh-CN" altLang="en-US" sz="24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一个多项式的每一项</a:t>
            </a:r>
            <a:r>
              <a:rPr lang="zh-CN" altLang="en-US" sz="2400" b="1" noProof="1"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乘</a:t>
            </a:r>
            <a:r>
              <a:rPr lang="zh-CN" altLang="en-US" sz="24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另一个多项式的每一项</a:t>
            </a:r>
            <a:r>
              <a:rPr lang="en-US" altLang="zh-CN" sz="2400" b="1" noProof="1">
                <a:solidFill>
                  <a:srgbClr val="50742F">
                    <a:lumMod val="50000"/>
                  </a:srgbClr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,</a:t>
            </a:r>
            <a:r>
              <a:rPr lang="zh-CN" altLang="en-US" sz="2400" b="1" noProof="1"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再把</a:t>
            </a:r>
            <a:r>
              <a:rPr lang="zh-CN" altLang="en-US" sz="24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cs typeface="+mn-ea"/>
                <a:sym typeface="+mn-lt"/>
              </a:rPr>
              <a:t>所得的积相加</a:t>
            </a:r>
            <a:r>
              <a:rPr lang="zh-CN" altLang="en-US" sz="24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。</a:t>
            </a:r>
            <a:endParaRPr kumimoji="1" lang="en-US" altLang="zh-CN" sz="2400" b="1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740CC31-FCAC-4FAC-ABF0-6240EBFF7B37}"/>
              </a:ext>
            </a:extLst>
          </p:cNvPr>
          <p:cNvSpPr/>
          <p:nvPr/>
        </p:nvSpPr>
        <p:spPr>
          <a:xfrm>
            <a:off x="2746109" y="2824800"/>
            <a:ext cx="4652236" cy="754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en-US" altLang="zh-CN" sz="3200" b="1" dirty="0">
                <a:cs typeface="+mn-ea"/>
                <a:sym typeface="+mn-lt"/>
              </a:rPr>
              <a:t>(</a:t>
            </a:r>
            <a:r>
              <a:rPr lang="en-US" altLang="zh-CN" sz="3200" b="1" dirty="0" err="1">
                <a:cs typeface="+mn-ea"/>
                <a:sym typeface="+mn-lt"/>
              </a:rPr>
              <a:t>a+b</a:t>
            </a:r>
            <a:r>
              <a:rPr lang="en-US" altLang="zh-CN" sz="3200" b="1" dirty="0">
                <a:cs typeface="+mn-ea"/>
                <a:sym typeface="+mn-lt"/>
              </a:rPr>
              <a:t>)•(</a:t>
            </a:r>
            <a:r>
              <a:rPr lang="en-US" altLang="zh-CN" sz="3200" b="1" dirty="0" err="1">
                <a:cs typeface="+mn-ea"/>
                <a:sym typeface="+mn-lt"/>
              </a:rPr>
              <a:t>m+n</a:t>
            </a:r>
            <a:r>
              <a:rPr lang="en-US" altLang="zh-CN" sz="3200" b="1" dirty="0">
                <a:cs typeface="+mn-ea"/>
                <a:sym typeface="+mn-lt"/>
              </a:rPr>
              <a:t>)=   +    +    +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F23277D-5A3E-4499-8597-6A0BE4984CA4}"/>
              </a:ext>
            </a:extLst>
          </p:cNvPr>
          <p:cNvSpPr/>
          <p:nvPr/>
        </p:nvSpPr>
        <p:spPr>
          <a:xfrm>
            <a:off x="5255106" y="2919551"/>
            <a:ext cx="877163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b="1" dirty="0">
                <a:cs typeface="+mn-ea"/>
                <a:sym typeface="+mn-lt"/>
              </a:rPr>
              <a:t>am</a:t>
            </a:r>
            <a:endParaRPr lang="zh-CN" altLang="en-US" sz="3733" dirty="0">
              <a:cs typeface="+mn-ea"/>
              <a:sym typeface="+mn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9E982BD9-17EA-413D-919C-E4F03A3640B2}"/>
              </a:ext>
            </a:extLst>
          </p:cNvPr>
          <p:cNvSpPr/>
          <p:nvPr/>
        </p:nvSpPr>
        <p:spPr>
          <a:xfrm>
            <a:off x="7260438" y="2938090"/>
            <a:ext cx="902811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b="1" dirty="0" err="1">
                <a:cs typeface="+mn-ea"/>
                <a:sym typeface="+mn-lt"/>
              </a:rPr>
              <a:t>bm</a:t>
            </a:r>
            <a:endParaRPr lang="zh-CN" altLang="en-US" sz="3733" dirty="0"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9F20D73F-B716-4AAA-8FFF-F22D0AA427A3}"/>
              </a:ext>
            </a:extLst>
          </p:cNvPr>
          <p:cNvSpPr/>
          <p:nvPr/>
        </p:nvSpPr>
        <p:spPr>
          <a:xfrm>
            <a:off x="6159501" y="2919551"/>
            <a:ext cx="742511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b="1" dirty="0">
                <a:cs typeface="+mn-ea"/>
                <a:sym typeface="+mn-lt"/>
              </a:rPr>
              <a:t>an</a:t>
            </a:r>
            <a:endParaRPr lang="zh-CN" altLang="en-US" sz="3733" dirty="0">
              <a:cs typeface="+mn-ea"/>
              <a:sym typeface="+mn-lt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BC6ACC6B-CC8C-4920-BB36-145871A1FBD4}"/>
              </a:ext>
            </a:extLst>
          </p:cNvPr>
          <p:cNvSpPr/>
          <p:nvPr/>
        </p:nvSpPr>
        <p:spPr>
          <a:xfrm>
            <a:off x="8290843" y="2943326"/>
            <a:ext cx="768159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b="1" dirty="0">
                <a:cs typeface="+mn-ea"/>
                <a:sym typeface="+mn-lt"/>
              </a:rPr>
              <a:t>bn</a:t>
            </a:r>
            <a:endParaRPr lang="zh-CN" altLang="en-US" sz="3733" dirty="0">
              <a:cs typeface="+mn-ea"/>
              <a:sym typeface="+mn-lt"/>
            </a:endParaRPr>
          </a:p>
        </p:txBody>
      </p:sp>
      <p:sp>
        <p:nvSpPr>
          <p:cNvPr id="16" name="空心弧 15">
            <a:extLst>
              <a:ext uri="{FF2B5EF4-FFF2-40B4-BE49-F238E27FC236}">
                <a16:creationId xmlns:a16="http://schemas.microsoft.com/office/drawing/2014/main" id="{0819A0B3-33C0-4350-8149-518BC19EEF3F}"/>
              </a:ext>
            </a:extLst>
          </p:cNvPr>
          <p:cNvSpPr/>
          <p:nvPr/>
        </p:nvSpPr>
        <p:spPr>
          <a:xfrm>
            <a:off x="3096385" y="2824799"/>
            <a:ext cx="1178896" cy="9475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空心弧 16">
            <a:extLst>
              <a:ext uri="{FF2B5EF4-FFF2-40B4-BE49-F238E27FC236}">
                <a16:creationId xmlns:a16="http://schemas.microsoft.com/office/drawing/2014/main" id="{C1C8EC81-4F25-457F-8715-FDF77391AA7B}"/>
              </a:ext>
            </a:extLst>
          </p:cNvPr>
          <p:cNvSpPr/>
          <p:nvPr/>
        </p:nvSpPr>
        <p:spPr>
          <a:xfrm>
            <a:off x="3096385" y="2599635"/>
            <a:ext cx="1672623" cy="15536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" name="空心弧 17">
            <a:extLst>
              <a:ext uri="{FF2B5EF4-FFF2-40B4-BE49-F238E27FC236}">
                <a16:creationId xmlns:a16="http://schemas.microsoft.com/office/drawing/2014/main" id="{CE73E7BC-66DC-4743-8478-D2192962712B}"/>
              </a:ext>
            </a:extLst>
          </p:cNvPr>
          <p:cNvSpPr/>
          <p:nvPr/>
        </p:nvSpPr>
        <p:spPr>
          <a:xfrm rot="10800000">
            <a:off x="3588714" y="3493472"/>
            <a:ext cx="823789" cy="155371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9" name="空心弧 18">
            <a:extLst>
              <a:ext uri="{FF2B5EF4-FFF2-40B4-BE49-F238E27FC236}">
                <a16:creationId xmlns:a16="http://schemas.microsoft.com/office/drawing/2014/main" id="{540849B4-1846-45EF-A72A-42432B7FF2A7}"/>
              </a:ext>
            </a:extLst>
          </p:cNvPr>
          <p:cNvSpPr/>
          <p:nvPr/>
        </p:nvSpPr>
        <p:spPr>
          <a:xfrm rot="10800000">
            <a:off x="3588712" y="3702747"/>
            <a:ext cx="1260904" cy="155371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4D239748-2ECA-472C-A777-987978E56181}"/>
              </a:ext>
            </a:extLst>
          </p:cNvPr>
          <p:cNvSpPr/>
          <p:nvPr/>
        </p:nvSpPr>
        <p:spPr>
          <a:xfrm>
            <a:off x="1025787" y="4548688"/>
            <a:ext cx="10140425" cy="1235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注意事项</a:t>
            </a:r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r>
              <a:rPr lang="zh-CN" altLang="en-US" sz="2000" b="1" dirty="0">
                <a:solidFill>
                  <a:srgbClr val="002060"/>
                </a:solidFill>
                <a:cs typeface="+mn-ea"/>
                <a:sym typeface="+mn-lt"/>
              </a:rPr>
              <a:t>多项式与多项式相乘时，</a:t>
            </a:r>
            <a:r>
              <a:rPr lang="zh-CN" altLang="en-US" sz="2000" b="1" dirty="0">
                <a:solidFill>
                  <a:srgbClr val="C00000"/>
                </a:solidFill>
                <a:cs typeface="+mn-ea"/>
                <a:sym typeface="+mn-lt"/>
              </a:rPr>
              <a:t>多项式的每一项都应该带上它前面的正负号</a:t>
            </a:r>
            <a:r>
              <a:rPr lang="zh-CN" altLang="en-US" sz="2000" b="1" dirty="0">
                <a:solidFill>
                  <a:srgbClr val="002060"/>
                </a:solidFill>
                <a:cs typeface="+mn-ea"/>
                <a:sym typeface="+mn-lt"/>
              </a:rPr>
              <a:t>。多项式是单项式的和，每一项都包括前面的符号，在</a:t>
            </a: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计算时一定要注意确定各项的符号</a:t>
            </a:r>
            <a:r>
              <a:rPr lang="zh-CN" altLang="en-US" sz="2000" b="1" dirty="0">
                <a:solidFill>
                  <a:srgbClr val="002060"/>
                </a:solidFill>
                <a:cs typeface="+mn-ea"/>
                <a:sym typeface="+mn-lt"/>
              </a:rPr>
              <a:t>。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59593E36-4024-49A0-AC61-35D611F77347}"/>
              </a:ext>
            </a:extLst>
          </p:cNvPr>
          <p:cNvSpPr txBox="1"/>
          <p:nvPr/>
        </p:nvSpPr>
        <p:spPr>
          <a:xfrm>
            <a:off x="1380858" y="249195"/>
            <a:ext cx="427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多项式乘以多项式法则</a:t>
            </a:r>
          </a:p>
        </p:txBody>
      </p:sp>
    </p:spTree>
    <p:extLst>
      <p:ext uri="{BB962C8B-B14F-4D97-AF65-F5344CB8AC3E}">
        <p14:creationId xmlns:p14="http://schemas.microsoft.com/office/powerpoint/2010/main" val="124995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CEB68889-6FF4-482D-AB40-D99C7BD57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14320"/>
              </p:ext>
            </p:extLst>
          </p:nvPr>
        </p:nvGraphicFramePr>
        <p:xfrm>
          <a:off x="1775791" y="1202470"/>
          <a:ext cx="8921130" cy="430842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460565">
                  <a:extLst>
                    <a:ext uri="{9D8B030D-6E8A-4147-A177-3AD203B41FA5}">
                      <a16:colId xmlns:a16="http://schemas.microsoft.com/office/drawing/2014/main" val="910432950"/>
                    </a:ext>
                  </a:extLst>
                </a:gridCol>
                <a:gridCol w="4460565">
                  <a:extLst>
                    <a:ext uri="{9D8B030D-6E8A-4147-A177-3AD203B41FA5}">
                      <a16:colId xmlns:a16="http://schemas.microsoft.com/office/drawing/2014/main" val="2681409053"/>
                    </a:ext>
                  </a:extLst>
                </a:gridCol>
              </a:tblGrid>
              <a:tr h="61548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多项式</a:t>
                      </a:r>
                      <a:r>
                        <a:rPr lang="en-US" altLang="zh-CN" sz="3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×</a:t>
                      </a:r>
                      <a:r>
                        <a:rPr lang="zh-CN" altLang="en-US" sz="3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多项式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运算结果（</a:t>
                      </a:r>
                      <a:r>
                        <a:rPr lang="zh-CN" altLang="en-US" sz="3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注意符号</a:t>
                      </a:r>
                      <a:r>
                        <a:rPr lang="zh-CN" altLang="en-US" sz="32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）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913021044"/>
                  </a:ext>
                </a:extLst>
              </a:tr>
              <a:tr h="61548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noProof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 (2x+1)(2x+3) </a:t>
                      </a:r>
                      <a:endParaRPr lang="zh-CN" altLang="en-US" sz="3200" i="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258290049"/>
                  </a:ext>
                </a:extLst>
              </a:tr>
              <a:tr h="6154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b="1" noProof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(m+2n)(m+3n)</a:t>
                      </a:r>
                      <a:r>
                        <a:rPr lang="en-US" altLang="zh-CN" sz="2400" i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 </a:t>
                      </a:r>
                      <a:endParaRPr lang="zh-CN" altLang="en-US" sz="3200" i="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786497796"/>
                  </a:ext>
                </a:extLst>
              </a:tr>
              <a:tr h="6154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b="1" noProof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(a+3b)(a-3b )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430482195"/>
                  </a:ext>
                </a:extLst>
              </a:tr>
              <a:tr h="61548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noProof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(x+2)(x+3) </a:t>
                      </a:r>
                      <a:endParaRPr lang="zh-CN" altLang="en-US" sz="3200" i="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188322182"/>
                  </a:ext>
                </a:extLst>
              </a:tr>
              <a:tr h="6154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b="1" noProof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(x</a:t>
                      </a:r>
                      <a:r>
                        <a:rPr lang="en-US" altLang="zh-CN" sz="3200" b="1" noProof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-</a:t>
                      </a:r>
                      <a:r>
                        <a:rPr lang="en-US" altLang="zh-CN" sz="2400" b="1" noProof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4)(x+1)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672935983"/>
                  </a:ext>
                </a:extLst>
              </a:tr>
              <a:tr h="61548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noProof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(y+4)(y</a:t>
                      </a:r>
                      <a:r>
                        <a:rPr lang="en-US" altLang="zh-CN" sz="3200" b="1" noProof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-</a:t>
                      </a:r>
                      <a:r>
                        <a:rPr lang="en-US" altLang="zh-CN" sz="2400" b="1" noProof="1">
                          <a:latin typeface="+mn-lt"/>
                          <a:ea typeface="+mn-ea"/>
                          <a:cs typeface="+mn-ea"/>
                          <a:sym typeface="+mn-lt"/>
                        </a:rPr>
                        <a:t>2) </a:t>
                      </a:r>
                      <a:endParaRPr lang="zh-CN" altLang="en-US" sz="3200" i="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zh-CN" altLang="en-US" sz="32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583971059"/>
                  </a:ext>
                </a:extLst>
              </a:tr>
            </a:tbl>
          </a:graphicData>
        </a:graphic>
      </p:graphicFrame>
      <p:sp>
        <p:nvSpPr>
          <p:cNvPr id="10" name="Text Box 22">
            <a:extLst>
              <a:ext uri="{FF2B5EF4-FFF2-40B4-BE49-F238E27FC236}">
                <a16:creationId xmlns:a16="http://schemas.microsoft.com/office/drawing/2014/main" id="{F1579E43-261F-4EF8-AFE9-73A4456EF421}"/>
              </a:ext>
            </a:extLst>
          </p:cNvPr>
          <p:cNvSpPr txBox="1"/>
          <p:nvPr/>
        </p:nvSpPr>
        <p:spPr>
          <a:xfrm>
            <a:off x="7622943" y="1802438"/>
            <a:ext cx="1868307" cy="50276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2667" dirty="0">
                <a:solidFill>
                  <a:srgbClr val="FF3300"/>
                </a:solidFill>
                <a:cs typeface="+mn-ea"/>
                <a:sym typeface="+mn-lt"/>
              </a:rPr>
              <a:t>4x</a:t>
            </a:r>
            <a:r>
              <a:rPr lang="en-US" altLang="zh-CN" sz="2667" baseline="30000" dirty="0">
                <a:solidFill>
                  <a:srgbClr val="FF3300"/>
                </a:solidFill>
                <a:cs typeface="+mn-ea"/>
                <a:sym typeface="+mn-lt"/>
              </a:rPr>
              <a:t>2</a:t>
            </a:r>
            <a:r>
              <a:rPr lang="en-US" altLang="zh-CN" sz="2667" dirty="0">
                <a:solidFill>
                  <a:srgbClr val="FF3300"/>
                </a:solidFill>
                <a:cs typeface="+mn-ea"/>
                <a:sym typeface="+mn-lt"/>
              </a:rPr>
              <a:t>+8x+3</a:t>
            </a:r>
            <a:endParaRPr lang="en-US" altLang="zh-CN" sz="2667" baseline="30000" dirty="0">
              <a:solidFill>
                <a:srgbClr val="FF3300"/>
              </a:solidFill>
              <a:cs typeface="+mn-ea"/>
              <a:sym typeface="+mn-lt"/>
            </a:endParaRPr>
          </a:p>
        </p:txBody>
      </p:sp>
      <p:sp>
        <p:nvSpPr>
          <p:cNvPr id="11" name="Text Box 23">
            <a:extLst>
              <a:ext uri="{FF2B5EF4-FFF2-40B4-BE49-F238E27FC236}">
                <a16:creationId xmlns:a16="http://schemas.microsoft.com/office/drawing/2014/main" id="{B6704D7E-1E90-4E8C-868C-A825972AC740}"/>
              </a:ext>
            </a:extLst>
          </p:cNvPr>
          <p:cNvSpPr txBox="1"/>
          <p:nvPr/>
        </p:nvSpPr>
        <p:spPr>
          <a:xfrm>
            <a:off x="7622943" y="2430298"/>
            <a:ext cx="1868308" cy="91319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2667" dirty="0">
                <a:solidFill>
                  <a:srgbClr val="FF3300"/>
                </a:solidFill>
                <a:cs typeface="+mn-ea"/>
                <a:sym typeface="+mn-lt"/>
              </a:rPr>
              <a:t>m</a:t>
            </a:r>
            <a:r>
              <a:rPr lang="en-US" altLang="zh-CN" sz="2667" baseline="30000" dirty="0">
                <a:solidFill>
                  <a:srgbClr val="FF3300"/>
                </a:solidFill>
                <a:cs typeface="+mn-ea"/>
                <a:sym typeface="+mn-lt"/>
              </a:rPr>
              <a:t>2</a:t>
            </a:r>
            <a:r>
              <a:rPr lang="en-US" altLang="zh-CN" sz="2667" dirty="0">
                <a:solidFill>
                  <a:srgbClr val="FF3300"/>
                </a:solidFill>
                <a:cs typeface="+mn-ea"/>
                <a:sym typeface="+mn-lt"/>
              </a:rPr>
              <a:t>+5nm+6n</a:t>
            </a:r>
            <a:r>
              <a:rPr lang="en-US" altLang="zh-CN" sz="2667" baseline="30000" dirty="0">
                <a:solidFill>
                  <a:srgbClr val="FF330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12" name="Text Box 24">
            <a:extLst>
              <a:ext uri="{FF2B5EF4-FFF2-40B4-BE49-F238E27FC236}">
                <a16:creationId xmlns:a16="http://schemas.microsoft.com/office/drawing/2014/main" id="{979C1B71-378A-4F54-91B8-C67511D4641F}"/>
              </a:ext>
            </a:extLst>
          </p:cNvPr>
          <p:cNvSpPr txBox="1"/>
          <p:nvPr/>
        </p:nvSpPr>
        <p:spPr>
          <a:xfrm>
            <a:off x="7913505" y="3088485"/>
            <a:ext cx="1225456" cy="50276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2667" dirty="0">
                <a:solidFill>
                  <a:srgbClr val="FF3300"/>
                </a:solidFill>
                <a:cs typeface="+mn-ea"/>
                <a:sym typeface="+mn-lt"/>
              </a:rPr>
              <a:t>a</a:t>
            </a:r>
            <a:r>
              <a:rPr lang="en-US" altLang="zh-CN" sz="2667" baseline="30000" dirty="0">
                <a:solidFill>
                  <a:srgbClr val="FF3300"/>
                </a:solidFill>
                <a:cs typeface="+mn-ea"/>
                <a:sym typeface="+mn-lt"/>
              </a:rPr>
              <a:t>2</a:t>
            </a:r>
            <a:r>
              <a:rPr lang="en-US" altLang="zh-CN" sz="2667" dirty="0">
                <a:solidFill>
                  <a:srgbClr val="FF3300"/>
                </a:solidFill>
                <a:cs typeface="+mn-ea"/>
                <a:sym typeface="+mn-lt"/>
              </a:rPr>
              <a:t>-9b</a:t>
            </a:r>
            <a:r>
              <a:rPr lang="en-US" altLang="zh-CN" sz="2667" baseline="30000" dirty="0">
                <a:solidFill>
                  <a:srgbClr val="FF3300"/>
                </a:solidFill>
                <a:cs typeface="+mn-ea"/>
                <a:sym typeface="+mn-lt"/>
              </a:rPr>
              <a:t>2</a:t>
            </a:r>
          </a:p>
        </p:txBody>
      </p:sp>
      <p:sp>
        <p:nvSpPr>
          <p:cNvPr id="13" name="Text Box 25">
            <a:extLst>
              <a:ext uri="{FF2B5EF4-FFF2-40B4-BE49-F238E27FC236}">
                <a16:creationId xmlns:a16="http://schemas.microsoft.com/office/drawing/2014/main" id="{C47730C9-761A-46FB-B56E-D2EF5A700D55}"/>
              </a:ext>
            </a:extLst>
          </p:cNvPr>
          <p:cNvSpPr txBox="1"/>
          <p:nvPr/>
        </p:nvSpPr>
        <p:spPr>
          <a:xfrm>
            <a:off x="7746403" y="3642113"/>
            <a:ext cx="3094183" cy="50276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2667" dirty="0">
                <a:solidFill>
                  <a:srgbClr val="FF3300"/>
                </a:solidFill>
                <a:cs typeface="+mn-ea"/>
                <a:sym typeface="+mn-lt"/>
              </a:rPr>
              <a:t>x</a:t>
            </a:r>
            <a:r>
              <a:rPr lang="en-US" altLang="zh-CN" sz="2667" baseline="30000" dirty="0">
                <a:solidFill>
                  <a:srgbClr val="FF3300"/>
                </a:solidFill>
                <a:cs typeface="+mn-ea"/>
                <a:sym typeface="+mn-lt"/>
              </a:rPr>
              <a:t>2</a:t>
            </a:r>
            <a:r>
              <a:rPr lang="en-US" altLang="zh-CN" sz="2667" dirty="0">
                <a:solidFill>
                  <a:srgbClr val="FF3300"/>
                </a:solidFill>
                <a:cs typeface="+mn-ea"/>
                <a:sym typeface="+mn-lt"/>
              </a:rPr>
              <a:t>+5x+6</a:t>
            </a:r>
            <a:endParaRPr lang="en-US" altLang="zh-CN" sz="2667" baseline="30000" dirty="0">
              <a:solidFill>
                <a:srgbClr val="FF3300"/>
              </a:solidFill>
              <a:cs typeface="+mn-ea"/>
              <a:sym typeface="+mn-lt"/>
            </a:endParaRPr>
          </a:p>
        </p:txBody>
      </p:sp>
      <p:sp>
        <p:nvSpPr>
          <p:cNvPr id="14" name="Text Box 27">
            <a:extLst>
              <a:ext uri="{FF2B5EF4-FFF2-40B4-BE49-F238E27FC236}">
                <a16:creationId xmlns:a16="http://schemas.microsoft.com/office/drawing/2014/main" id="{0294FC46-3EE8-40CA-B97D-3460EEEF83E2}"/>
              </a:ext>
            </a:extLst>
          </p:cNvPr>
          <p:cNvSpPr txBox="1"/>
          <p:nvPr/>
        </p:nvSpPr>
        <p:spPr>
          <a:xfrm>
            <a:off x="7746403" y="4306233"/>
            <a:ext cx="2078693" cy="50276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2667" dirty="0">
                <a:solidFill>
                  <a:srgbClr val="FF3300"/>
                </a:solidFill>
                <a:cs typeface="+mn-ea"/>
                <a:sym typeface="+mn-lt"/>
              </a:rPr>
              <a:t>x</a:t>
            </a:r>
            <a:r>
              <a:rPr lang="en-US" altLang="zh-CN" sz="2667" baseline="30000" dirty="0">
                <a:solidFill>
                  <a:srgbClr val="FF3300"/>
                </a:solidFill>
                <a:cs typeface="+mn-ea"/>
                <a:sym typeface="+mn-lt"/>
              </a:rPr>
              <a:t>2</a:t>
            </a:r>
            <a:r>
              <a:rPr lang="en-US" altLang="zh-CN" sz="2667" dirty="0">
                <a:solidFill>
                  <a:srgbClr val="FF3300"/>
                </a:solidFill>
                <a:cs typeface="+mn-ea"/>
                <a:sym typeface="+mn-lt"/>
              </a:rPr>
              <a:t>-3x-4</a:t>
            </a:r>
            <a:endParaRPr lang="en-US" altLang="zh-CN" sz="2667" baseline="30000" dirty="0">
              <a:solidFill>
                <a:srgbClr val="FF3300"/>
              </a:solidFill>
              <a:cs typeface="+mn-ea"/>
              <a:sym typeface="+mn-lt"/>
            </a:endParaRPr>
          </a:p>
        </p:txBody>
      </p:sp>
      <p:sp>
        <p:nvSpPr>
          <p:cNvPr id="15" name="Text Box 29">
            <a:extLst>
              <a:ext uri="{FF2B5EF4-FFF2-40B4-BE49-F238E27FC236}">
                <a16:creationId xmlns:a16="http://schemas.microsoft.com/office/drawing/2014/main" id="{24A6138D-B8EA-4E0F-8C51-285576CE4AFD}"/>
              </a:ext>
            </a:extLst>
          </p:cNvPr>
          <p:cNvSpPr txBox="1"/>
          <p:nvPr/>
        </p:nvSpPr>
        <p:spPr>
          <a:xfrm>
            <a:off x="7746403" y="4908564"/>
            <a:ext cx="3263900" cy="502766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en-US" altLang="zh-CN" sz="2667" dirty="0">
                <a:solidFill>
                  <a:srgbClr val="FF3300"/>
                </a:solidFill>
                <a:cs typeface="+mn-ea"/>
                <a:sym typeface="+mn-lt"/>
              </a:rPr>
              <a:t>y</a:t>
            </a:r>
            <a:r>
              <a:rPr lang="en-US" altLang="zh-CN" sz="2667" baseline="30000" dirty="0">
                <a:solidFill>
                  <a:srgbClr val="FF3300"/>
                </a:solidFill>
                <a:cs typeface="+mn-ea"/>
                <a:sym typeface="+mn-lt"/>
              </a:rPr>
              <a:t>2</a:t>
            </a:r>
            <a:r>
              <a:rPr lang="en-US" altLang="zh-CN" sz="2667" dirty="0">
                <a:solidFill>
                  <a:srgbClr val="FF3300"/>
                </a:solidFill>
                <a:cs typeface="+mn-ea"/>
                <a:sym typeface="+mn-lt"/>
              </a:rPr>
              <a:t>+2y-8</a:t>
            </a:r>
            <a:endParaRPr lang="en-US" altLang="zh-CN" sz="2667" baseline="30000" dirty="0">
              <a:solidFill>
                <a:srgbClr val="FF3300"/>
              </a:solidFill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683D3BEC-93E4-43FE-A037-E515CABEE3DA}"/>
              </a:ext>
            </a:extLst>
          </p:cNvPr>
          <p:cNvSpPr txBox="1"/>
          <p:nvPr/>
        </p:nvSpPr>
        <p:spPr>
          <a:xfrm>
            <a:off x="4182645" y="5578676"/>
            <a:ext cx="4374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观察运算结果你发现了什么？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DF9E4FDA-72FE-44BF-8C5F-26B95C56D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6753" y="5975495"/>
            <a:ext cx="1011920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914377">
              <a:spcBef>
                <a:spcPct val="50000"/>
              </a:spcBef>
            </a:pPr>
            <a:r>
              <a:rPr lang="en-US" altLang="zh-CN" sz="3200" dirty="0">
                <a:latin typeface="+mn-lt"/>
                <a:ea typeface="+mn-ea"/>
                <a:cs typeface="+mn-ea"/>
                <a:sym typeface="+mn-lt"/>
              </a:rPr>
              <a:t> (</a:t>
            </a:r>
            <a:r>
              <a:rPr lang="en-US" altLang="zh-CN" sz="3200" dirty="0" err="1">
                <a:latin typeface="+mn-lt"/>
                <a:ea typeface="+mn-ea"/>
                <a:cs typeface="+mn-ea"/>
                <a:sym typeface="+mn-lt"/>
              </a:rPr>
              <a:t>x+p</a:t>
            </a:r>
            <a:r>
              <a:rPr lang="en-US" altLang="zh-CN" sz="3200" dirty="0">
                <a:latin typeface="+mn-lt"/>
                <a:ea typeface="+mn-ea"/>
                <a:cs typeface="+mn-ea"/>
                <a:sym typeface="+mn-lt"/>
              </a:rPr>
              <a:t>)(</a:t>
            </a:r>
            <a:r>
              <a:rPr lang="en-US" altLang="zh-CN" sz="3200" dirty="0" err="1">
                <a:latin typeface="+mn-lt"/>
                <a:ea typeface="+mn-ea"/>
                <a:cs typeface="+mn-ea"/>
                <a:sym typeface="+mn-lt"/>
              </a:rPr>
              <a:t>x+q</a:t>
            </a:r>
            <a:r>
              <a:rPr lang="en-US" altLang="zh-CN" sz="3200" dirty="0">
                <a:latin typeface="+mn-lt"/>
                <a:ea typeface="+mn-ea"/>
                <a:cs typeface="+mn-ea"/>
                <a:sym typeface="+mn-lt"/>
              </a:rPr>
              <a:t>)=x</a:t>
            </a:r>
            <a:r>
              <a:rPr lang="en-US" altLang="zh-CN" sz="3200" baseline="3000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3200" dirty="0">
                <a:latin typeface="+mn-lt"/>
                <a:ea typeface="+mn-ea"/>
                <a:cs typeface="+mn-ea"/>
                <a:sym typeface="+mn-lt"/>
              </a:rPr>
              <a:t>+(</a:t>
            </a:r>
            <a:r>
              <a:rPr lang="en-US" altLang="zh-CN" sz="3200" dirty="0" err="1">
                <a:latin typeface="+mn-lt"/>
                <a:ea typeface="+mn-ea"/>
                <a:cs typeface="+mn-ea"/>
                <a:sym typeface="+mn-lt"/>
              </a:rPr>
              <a:t>p+q</a:t>
            </a:r>
            <a:r>
              <a:rPr lang="en-US" altLang="zh-CN" sz="32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en-US" altLang="zh-CN" sz="3200" dirty="0" err="1">
                <a:latin typeface="+mn-lt"/>
                <a:ea typeface="+mn-ea"/>
                <a:cs typeface="+mn-ea"/>
                <a:sym typeface="+mn-lt"/>
              </a:rPr>
              <a:t>x+pq</a:t>
            </a:r>
            <a:endParaRPr lang="en-US" altLang="zh-CN" sz="32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B71A8A94-F9A3-4134-9893-045ABBF5D513}"/>
              </a:ext>
            </a:extLst>
          </p:cNvPr>
          <p:cNvSpPr txBox="1"/>
          <p:nvPr/>
        </p:nvSpPr>
        <p:spPr>
          <a:xfrm>
            <a:off x="1380858" y="249195"/>
            <a:ext cx="427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试一试</a:t>
            </a:r>
          </a:p>
        </p:txBody>
      </p:sp>
    </p:spTree>
    <p:extLst>
      <p:ext uri="{BB962C8B-B14F-4D97-AF65-F5344CB8AC3E}">
        <p14:creationId xmlns:p14="http://schemas.microsoft.com/office/powerpoint/2010/main" val="347880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36866">
            <a:extLst>
              <a:ext uri="{FF2B5EF4-FFF2-40B4-BE49-F238E27FC236}">
                <a16:creationId xmlns:a16="http://schemas.microsoft.com/office/drawing/2014/main" id="{E455BF31-A1E8-46A3-8CF5-06FBAA201277}"/>
              </a:ext>
            </a:extLst>
          </p:cNvPr>
          <p:cNvSpPr txBox="1">
            <a:spLocks/>
          </p:cNvSpPr>
          <p:nvPr/>
        </p:nvSpPr>
        <p:spPr>
          <a:xfrm>
            <a:off x="1117600" y="1124744"/>
            <a:ext cx="8595696" cy="6807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170">
              <a:lnSpc>
                <a:spcPct val="150000"/>
              </a:lnSpc>
              <a:buNone/>
            </a:pPr>
            <a:r>
              <a:rPr lang="zh-CN" altLang="en-US" sz="2400" noProof="1">
                <a:solidFill>
                  <a:prstClr val="black"/>
                </a:solidFill>
                <a:cs typeface="+mn-ea"/>
                <a:sym typeface="+mn-lt"/>
              </a:rPr>
              <a:t>确定下列各式中未知数的值</a:t>
            </a:r>
            <a:r>
              <a:rPr lang="en-US" altLang="zh-CN" sz="2400" noProof="1">
                <a:solidFill>
                  <a:prstClr val="black"/>
                </a:solidFill>
                <a:cs typeface="+mn-ea"/>
                <a:sym typeface="+mn-lt"/>
              </a:rPr>
              <a:t>:</a:t>
            </a:r>
          </a:p>
          <a:p>
            <a:pPr marL="812780" indent="-812780" defTabSz="1219170">
              <a:lnSpc>
                <a:spcPct val="150000"/>
              </a:lnSpc>
              <a:buNone/>
            </a:pPr>
            <a:r>
              <a:rPr lang="en-US" altLang="zh-CN" sz="2400" noProof="1">
                <a:solidFill>
                  <a:prstClr val="black"/>
                </a:solidFill>
                <a:cs typeface="+mn-ea"/>
                <a:sym typeface="+mn-lt"/>
              </a:rPr>
              <a:t>(1)  (x+4)(x+9) = x</a:t>
            </a:r>
            <a:r>
              <a:rPr lang="en-US" altLang="zh-CN" sz="2400" baseline="30000" noProof="1">
                <a:solidFill>
                  <a:prstClr val="black"/>
                </a:solidFill>
                <a:cs typeface="+mn-ea"/>
                <a:sym typeface="+mn-lt"/>
              </a:rPr>
              <a:t>2 </a:t>
            </a:r>
            <a:r>
              <a:rPr lang="en-US" altLang="zh-CN" sz="2400" noProof="1">
                <a:solidFill>
                  <a:prstClr val="black"/>
                </a:solidFill>
                <a:cs typeface="+mn-ea"/>
                <a:sym typeface="+mn-lt"/>
              </a:rPr>
              <a:t>+ m x + 36</a:t>
            </a:r>
          </a:p>
          <a:p>
            <a:pPr marL="812780" indent="-812780" defTabSz="1219170">
              <a:lnSpc>
                <a:spcPct val="150000"/>
              </a:lnSpc>
              <a:buNone/>
            </a:pPr>
            <a:r>
              <a:rPr lang="en-US" altLang="zh-CN" sz="2400" noProof="1">
                <a:solidFill>
                  <a:prstClr val="black"/>
                </a:solidFill>
                <a:cs typeface="+mn-ea"/>
                <a:sym typeface="+mn-lt"/>
              </a:rPr>
              <a:t>(2)  (x-2)(x-18) = x + m x + 36</a:t>
            </a:r>
          </a:p>
          <a:p>
            <a:pPr marL="812780" indent="-812780" defTabSz="1219170">
              <a:lnSpc>
                <a:spcPct val="150000"/>
              </a:lnSpc>
              <a:buNone/>
            </a:pPr>
            <a:r>
              <a:rPr lang="en-US" altLang="zh-CN" sz="2400" noProof="1">
                <a:solidFill>
                  <a:prstClr val="black"/>
                </a:solidFill>
                <a:cs typeface="+mn-ea"/>
                <a:sym typeface="+mn-lt"/>
              </a:rPr>
              <a:t>(3)  (x+3)(x+p) = x + m x + 36</a:t>
            </a:r>
          </a:p>
          <a:p>
            <a:pPr marL="812780" indent="-812780" defTabSz="1219170">
              <a:lnSpc>
                <a:spcPct val="150000"/>
              </a:lnSpc>
              <a:buNone/>
            </a:pPr>
            <a:r>
              <a:rPr lang="en-US" altLang="zh-CN" sz="2400" noProof="1">
                <a:solidFill>
                  <a:prstClr val="black"/>
                </a:solidFill>
                <a:cs typeface="+mn-ea"/>
                <a:sym typeface="+mn-lt"/>
              </a:rPr>
              <a:t>(4)  (x-6) (x-p) = x + m x + 36</a:t>
            </a:r>
          </a:p>
          <a:p>
            <a:pPr marL="812780" indent="-812780" defTabSz="1219170">
              <a:lnSpc>
                <a:spcPct val="150000"/>
              </a:lnSpc>
              <a:buNone/>
            </a:pPr>
            <a:r>
              <a:rPr lang="en-US" altLang="zh-CN" sz="2400" noProof="1">
                <a:solidFill>
                  <a:prstClr val="black"/>
                </a:solidFill>
                <a:cs typeface="+mn-ea"/>
                <a:sym typeface="+mn-lt"/>
              </a:rPr>
              <a:t>(5)  (x+p)(x+q) = x + m x + 36  (p</a:t>
            </a:r>
            <a:r>
              <a:rPr lang="zh-CN" altLang="en-US" sz="2400" noProof="1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400" noProof="1">
                <a:solidFill>
                  <a:prstClr val="black"/>
                </a:solidFill>
                <a:cs typeface="+mn-ea"/>
                <a:sym typeface="+mn-lt"/>
              </a:rPr>
              <a:t>q</a:t>
            </a:r>
            <a:r>
              <a:rPr lang="zh-CN" altLang="en-US" sz="2400" noProof="1">
                <a:solidFill>
                  <a:prstClr val="black"/>
                </a:solidFill>
                <a:cs typeface="+mn-ea"/>
                <a:sym typeface="+mn-lt"/>
              </a:rPr>
              <a:t>为正整数</a:t>
            </a:r>
            <a:r>
              <a:rPr lang="en-US" altLang="zh-CN" sz="2400" noProof="1">
                <a:solidFill>
                  <a:prstClr val="black"/>
                </a:solidFill>
                <a:cs typeface="+mn-ea"/>
                <a:sym typeface="+mn-lt"/>
              </a:rPr>
              <a:t>)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8FF86738-A188-4E54-BED7-5A4E7A0A5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1660" y="1862327"/>
            <a:ext cx="314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m=13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49001C31-AC50-43AC-A388-78FADD5D5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1660" y="2564952"/>
            <a:ext cx="314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m=-20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33B8464F-0BED-477D-A47B-23C301B8D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1660" y="3178891"/>
            <a:ext cx="4165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p=12, m=15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68993D9E-AB6C-4098-9913-8EDF12741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1660" y="3765025"/>
            <a:ext cx="4572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4) p=-6, m=-12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ED05D274-7046-48F2-A63B-1484E4CC1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600" y="4975326"/>
            <a:ext cx="5283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5</a:t>
            </a:r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p=4,q=9,m=13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4A09CAD-1B78-44FD-8D77-BD7D67279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0646" y="4943009"/>
            <a:ext cx="4267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p=2,q=18,m=20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AF0686D2-E1A5-494C-9CFE-703A86BE2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2642" y="5573196"/>
            <a:ext cx="4876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p=3,q=12,m=15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DBE47EC6-3F03-4B43-B309-3A5049246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1767" y="5543464"/>
            <a:ext cx="4470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p=6,q=6,m=12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7B0D7891-5E30-490D-B18C-35279FB2E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2642" y="6123217"/>
            <a:ext cx="4876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p=1,q=36,m=37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50C0ABBD-06B6-4398-8EE1-9899FED38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1767" y="6093485"/>
            <a:ext cx="4470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p=36,q=1,m=37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9CCEBE06-C939-4002-B314-153BBD36A1DF}"/>
              </a:ext>
            </a:extLst>
          </p:cNvPr>
          <p:cNvSpPr txBox="1"/>
          <p:nvPr/>
        </p:nvSpPr>
        <p:spPr>
          <a:xfrm>
            <a:off x="1380858" y="249195"/>
            <a:ext cx="427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随堂测试</a:t>
            </a:r>
          </a:p>
        </p:txBody>
      </p:sp>
    </p:spTree>
    <p:extLst>
      <p:ext uri="{BB962C8B-B14F-4D97-AF65-F5344CB8AC3E}">
        <p14:creationId xmlns:p14="http://schemas.microsoft.com/office/powerpoint/2010/main" val="28421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6980DBF9-2E37-46F8-AD95-2740D1234F26}"/>
                  </a:ext>
                </a:extLst>
              </p:cNvPr>
              <p:cNvSpPr/>
              <p:nvPr/>
            </p:nvSpPr>
            <p:spPr>
              <a:xfrm>
                <a:off x="1028163" y="919170"/>
                <a:ext cx="11375435" cy="7570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．已知：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r>
                      <a:rPr lang="en-US" altLang="zh-CN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r>
                      <a:rPr lang="en-US" altLang="zh-CN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zh-CN" sz="20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𝑎𝑏</m:t>
                    </m:r>
                    <m:r>
                      <a:rPr lang="en-US" altLang="zh-CN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=2</m:t>
                    </m:r>
                  </m:oMath>
                </a14:m>
                <a:r>
                  <a:rPr lang="zh-CN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，化简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</m:t>
                    </m:r>
                    <m:r>
                      <a:rPr lang="en-US" altLang="zh-CN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r>
                      <a:rPr lang="zh-CN" altLang="en-US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1)(</m:t>
                    </m:r>
                    <m:r>
                      <a:rPr lang="en-US" altLang="zh-CN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r>
                      <a:rPr lang="zh-CN" altLang="en-US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1)</m:t>
                    </m:r>
                  </m:oMath>
                </a14:m>
                <a:r>
                  <a:rPr lang="zh-CN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的结果是</a:t>
                </a:r>
                <a:r>
                  <a:rPr lang="en-US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__________</a:t>
                </a:r>
                <a:r>
                  <a:rPr lang="zh-CN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6980DBF9-2E37-46F8-AD95-2740D1234F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163" y="919170"/>
                <a:ext cx="11375435" cy="757067"/>
              </a:xfrm>
              <a:prstGeom prst="rect">
                <a:avLst/>
              </a:prstGeom>
              <a:blipFill>
                <a:blip r:embed="rId3"/>
                <a:stretch>
                  <a:fillRect l="-589" b="-48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942DAD7A-75E2-422A-84EA-F33E40CB8B7C}"/>
                  </a:ext>
                </a:extLst>
              </p:cNvPr>
              <p:cNvSpPr/>
              <p:nvPr/>
            </p:nvSpPr>
            <p:spPr>
              <a:xfrm>
                <a:off x="1380858" y="2086784"/>
                <a:ext cx="6096000" cy="393319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∵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𝑏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𝑎𝑏</m:t>
                    </m:r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=2</m:t>
                    </m:r>
                  </m:oMath>
                </a14:m>
                <a:endParaRPr lang="zh-CN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∴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−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）（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b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−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ab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−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−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b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＋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endParaRPr lang="zh-CN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ab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−（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＋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b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）＋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endParaRPr lang="zh-CN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＝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−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＋</a:t>
                </a:r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endParaRPr lang="zh-CN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r>
                          <a:rPr lang="en-US" altLang="zh-CN" sz="20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endParaRPr lang="zh-CN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9" name="矩形 8">
                <a:extLst>
                  <a:ext uri="{FF2B5EF4-FFF2-40B4-BE49-F238E27FC236}">
                    <a16:creationId xmlns:a16="http://schemas.microsoft.com/office/drawing/2014/main" id="{942DAD7A-75E2-422A-84EA-F33E40CB8B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0858" y="2086784"/>
                <a:ext cx="6096000" cy="3933193"/>
              </a:xfrm>
              <a:prstGeom prst="rect">
                <a:avLst/>
              </a:prstGeom>
              <a:blipFill>
                <a:blip r:embed="rId4"/>
                <a:stretch>
                  <a:fillRect l="-11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C5B8ED33-85F2-4F5A-ADEB-725772BFBBE5}"/>
                  </a:ext>
                </a:extLst>
              </p:cNvPr>
              <p:cNvSpPr/>
              <p:nvPr/>
            </p:nvSpPr>
            <p:spPr>
              <a:xfrm>
                <a:off x="8136001" y="919170"/>
                <a:ext cx="383438" cy="6297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zh-CN" sz="1867" i="1" kern="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en-US" altLang="zh-CN" sz="1867" i="1" kern="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num>
                        <m:den>
                          <m:r>
                            <a:rPr lang="en-US" altLang="zh-CN" sz="1867" i="1" kern="10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C5B8ED33-85F2-4F5A-ADEB-725772BFBB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6001" y="919170"/>
                <a:ext cx="383438" cy="6297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D2781C4E-2BEB-4ECF-A680-7C856E2D7ADD}"/>
              </a:ext>
            </a:extLst>
          </p:cNvPr>
          <p:cNvSpPr txBox="1"/>
          <p:nvPr/>
        </p:nvSpPr>
        <p:spPr>
          <a:xfrm>
            <a:off x="1380858" y="249195"/>
            <a:ext cx="427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探索提高</a:t>
            </a:r>
          </a:p>
        </p:txBody>
      </p:sp>
    </p:spTree>
    <p:extLst>
      <p:ext uri="{BB962C8B-B14F-4D97-AF65-F5344CB8AC3E}">
        <p14:creationId xmlns:p14="http://schemas.microsoft.com/office/powerpoint/2010/main" val="322161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E3693C4-ADE2-46BC-87C8-44356D837214}"/>
              </a:ext>
            </a:extLst>
          </p:cNvPr>
          <p:cNvSpPr/>
          <p:nvPr/>
        </p:nvSpPr>
        <p:spPr>
          <a:xfrm>
            <a:off x="1103446" y="1082995"/>
            <a:ext cx="106453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2</a:t>
            </a:r>
            <a:r>
              <a:rPr lang="zh-CN" altLang="zh-CN" sz="2400" kern="100" dirty="0">
                <a:cs typeface="+mn-ea"/>
                <a:sym typeface="+mn-lt"/>
              </a:rPr>
              <a:t>．（</a:t>
            </a:r>
            <a:r>
              <a:rPr lang="en-US" altLang="zh-CN" sz="2400" kern="100" dirty="0">
                <a:cs typeface="+mn-ea"/>
                <a:sym typeface="+mn-lt"/>
              </a:rPr>
              <a:t>2019·</a:t>
            </a:r>
            <a:r>
              <a:rPr lang="zh-CN" altLang="zh-CN" sz="2400" kern="100" dirty="0">
                <a:cs typeface="+mn-ea"/>
                <a:sym typeface="+mn-lt"/>
              </a:rPr>
              <a:t>南通市崇川学校初二月考）</a:t>
            </a:r>
            <a:endParaRPr lang="en-US" altLang="zh-CN" sz="2400" kern="100" dirty="0"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设</a:t>
            </a:r>
            <a:r>
              <a:rPr lang="en-US" altLang="zh-CN" sz="2400" kern="100" dirty="0">
                <a:cs typeface="+mn-ea"/>
                <a:sym typeface="+mn-lt"/>
              </a:rPr>
              <a:t>(1+x)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en-US" altLang="zh-CN" sz="2400" kern="100" dirty="0">
                <a:cs typeface="+mn-ea"/>
                <a:sym typeface="+mn-lt"/>
              </a:rPr>
              <a:t>(1</a:t>
            </a:r>
            <a:r>
              <a:rPr lang="zh-CN" altLang="zh-CN" sz="2400" kern="100" dirty="0">
                <a:cs typeface="+mn-ea"/>
                <a:sym typeface="+mn-lt"/>
              </a:rPr>
              <a:t>−</a:t>
            </a:r>
            <a:r>
              <a:rPr lang="en-US" altLang="zh-CN" sz="2400" kern="100" dirty="0">
                <a:cs typeface="+mn-ea"/>
                <a:sym typeface="+mn-lt"/>
              </a:rPr>
              <a:t>x)=a+bx+cx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en-US" altLang="zh-CN" sz="2400" kern="100" dirty="0">
                <a:cs typeface="+mn-ea"/>
                <a:sym typeface="+mn-lt"/>
              </a:rPr>
              <a:t>+dx</a:t>
            </a:r>
            <a:r>
              <a:rPr lang="en-US" altLang="zh-CN" sz="2400" kern="100" baseline="30000" dirty="0">
                <a:cs typeface="+mn-ea"/>
                <a:sym typeface="+mn-lt"/>
              </a:rPr>
              <a:t>3</a:t>
            </a:r>
            <a:r>
              <a:rPr lang="zh-CN" altLang="zh-CN" sz="2400" kern="100" dirty="0">
                <a:cs typeface="+mn-ea"/>
                <a:sym typeface="+mn-lt"/>
              </a:rPr>
              <a:t>，则</a:t>
            </a:r>
            <a:r>
              <a:rPr lang="en-US" altLang="zh-CN" sz="2400" kern="100" dirty="0" err="1">
                <a:cs typeface="+mn-ea"/>
                <a:sym typeface="+mn-lt"/>
              </a:rPr>
              <a:t>a+b+c+d</a:t>
            </a:r>
            <a:r>
              <a:rPr lang="en-US" altLang="zh-CN" sz="2400" kern="100" dirty="0">
                <a:cs typeface="+mn-ea"/>
                <a:sym typeface="+mn-lt"/>
              </a:rPr>
              <a:t>=___.</a:t>
            </a:r>
            <a:endParaRPr lang="zh-CN" altLang="zh-CN" sz="2400" kern="100" dirty="0"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199D522-9DAF-4472-BFEF-A3E3A9691D68}"/>
              </a:ext>
            </a:extLst>
          </p:cNvPr>
          <p:cNvSpPr/>
          <p:nvPr/>
        </p:nvSpPr>
        <p:spPr>
          <a:xfrm>
            <a:off x="1103445" y="2478961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377" fontAlgn="ctr">
              <a:lnSpc>
                <a:spcPct val="20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【详解】</a:t>
            </a:r>
          </a:p>
          <a:p>
            <a:pPr defTabSz="914377" fontAlgn="ctr">
              <a:lnSpc>
                <a:spcPct val="20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当</a:t>
            </a:r>
            <a:r>
              <a:rPr lang="en-US" altLang="zh-CN" sz="2400" kern="100" dirty="0">
                <a:cs typeface="+mn-ea"/>
                <a:sym typeface="+mn-lt"/>
              </a:rPr>
              <a:t>x=1</a:t>
            </a:r>
            <a:r>
              <a:rPr lang="zh-CN" altLang="zh-CN" sz="2400" kern="100" dirty="0">
                <a:cs typeface="+mn-ea"/>
                <a:sym typeface="+mn-lt"/>
              </a:rPr>
              <a:t>时</a:t>
            </a:r>
            <a:r>
              <a:rPr lang="en-US" altLang="zh-CN" sz="2400" kern="100" dirty="0">
                <a:cs typeface="+mn-ea"/>
                <a:sym typeface="+mn-lt"/>
              </a:rPr>
              <a:t>,</a:t>
            </a:r>
            <a:r>
              <a:rPr lang="zh-CN" altLang="zh-CN" sz="2400" kern="100" dirty="0">
                <a:cs typeface="+mn-ea"/>
                <a:sym typeface="+mn-lt"/>
              </a:rPr>
              <a:t>有</a:t>
            </a:r>
            <a:r>
              <a:rPr lang="en-US" altLang="zh-CN" sz="2400" kern="100" dirty="0">
                <a:cs typeface="+mn-ea"/>
                <a:sym typeface="+mn-lt"/>
              </a:rPr>
              <a:t>(1+1)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en-US" altLang="zh-CN" sz="2400" kern="100" dirty="0">
                <a:cs typeface="+mn-ea"/>
                <a:sym typeface="+mn-lt"/>
              </a:rPr>
              <a:t>(1</a:t>
            </a:r>
            <a:r>
              <a:rPr lang="zh-CN" altLang="zh-CN" sz="2400" kern="100" dirty="0">
                <a:cs typeface="+mn-ea"/>
                <a:sym typeface="+mn-lt"/>
              </a:rPr>
              <a:t>−</a:t>
            </a:r>
            <a:r>
              <a:rPr lang="en-US" altLang="zh-CN" sz="2400" kern="100" dirty="0">
                <a:cs typeface="+mn-ea"/>
                <a:sym typeface="+mn-lt"/>
              </a:rPr>
              <a:t>1)=</a:t>
            </a:r>
            <a:r>
              <a:rPr lang="en-US" altLang="zh-CN" sz="2400" kern="100" dirty="0" err="1">
                <a:cs typeface="+mn-ea"/>
                <a:sym typeface="+mn-lt"/>
              </a:rPr>
              <a:t>a+b+c+d</a:t>
            </a:r>
            <a:r>
              <a:rPr lang="zh-CN" altLang="zh-CN" sz="2400" kern="100" dirty="0">
                <a:cs typeface="+mn-ea"/>
                <a:sym typeface="+mn-lt"/>
              </a:rPr>
              <a:t>，</a:t>
            </a:r>
          </a:p>
          <a:p>
            <a:pPr defTabSz="914377" fontAlgn="ctr">
              <a:lnSpc>
                <a:spcPct val="20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∴</a:t>
            </a:r>
            <a:r>
              <a:rPr lang="en-US" altLang="zh-CN" sz="2400" kern="100" dirty="0" err="1">
                <a:cs typeface="+mn-ea"/>
                <a:sym typeface="+mn-lt"/>
              </a:rPr>
              <a:t>a+b+c+d</a:t>
            </a:r>
            <a:r>
              <a:rPr lang="en-US" altLang="zh-CN" sz="2400" kern="100" dirty="0">
                <a:cs typeface="+mn-ea"/>
                <a:sym typeface="+mn-lt"/>
              </a:rPr>
              <a:t>=0.</a:t>
            </a:r>
            <a:endParaRPr lang="zh-CN" altLang="zh-CN" sz="2400" kern="100" dirty="0"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309DF25-3F55-49FE-8298-F311C483FE96}"/>
              </a:ext>
            </a:extLst>
          </p:cNvPr>
          <p:cNvSpPr/>
          <p:nvPr/>
        </p:nvSpPr>
        <p:spPr>
          <a:xfrm>
            <a:off x="7148645" y="1808959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400" b="1" kern="100" dirty="0">
                <a:solidFill>
                  <a:prstClr val="black"/>
                </a:solidFill>
                <a:cs typeface="+mn-ea"/>
                <a:sym typeface="+mn-lt"/>
              </a:rPr>
              <a:t>0</a:t>
            </a:r>
            <a:endParaRPr lang="zh-CN" altLang="en-US" sz="24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46208D7B-66B5-4330-A0AE-E8DC36F0A78E}"/>
              </a:ext>
            </a:extLst>
          </p:cNvPr>
          <p:cNvSpPr txBox="1"/>
          <p:nvPr/>
        </p:nvSpPr>
        <p:spPr>
          <a:xfrm>
            <a:off x="1380858" y="249195"/>
            <a:ext cx="427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探索提高</a:t>
            </a:r>
          </a:p>
        </p:txBody>
      </p:sp>
    </p:spTree>
    <p:extLst>
      <p:ext uri="{BB962C8B-B14F-4D97-AF65-F5344CB8AC3E}">
        <p14:creationId xmlns:p14="http://schemas.microsoft.com/office/powerpoint/2010/main" val="329785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10455DA4-EB71-4697-84B9-D83CDA128D0A}"/>
              </a:ext>
            </a:extLst>
          </p:cNvPr>
          <p:cNvSpPr/>
          <p:nvPr/>
        </p:nvSpPr>
        <p:spPr>
          <a:xfrm>
            <a:off x="1103445" y="1131434"/>
            <a:ext cx="102221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．（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2019·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邹平市明集镇初级中学初二月考）三角形底边长是（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en-US" altLang="zh-CN" sz="2000" i="1" kern="100" dirty="0">
                <a:solidFill>
                  <a:prstClr val="black"/>
                </a:solidFill>
                <a:cs typeface="+mn-ea"/>
                <a:sym typeface="+mn-lt"/>
              </a:rPr>
              <a:t>m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－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en-US" altLang="zh-CN" sz="2000" i="1" kern="100" dirty="0">
                <a:solidFill>
                  <a:prstClr val="black"/>
                </a:solidFill>
                <a:cs typeface="+mn-ea"/>
                <a:sym typeface="+mn-lt"/>
              </a:rPr>
              <a:t>n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),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底边上的高是（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000" i="1" kern="100" dirty="0">
                <a:solidFill>
                  <a:prstClr val="black"/>
                </a:solidFill>
                <a:cs typeface="+mn-ea"/>
                <a:sym typeface="+mn-lt"/>
              </a:rPr>
              <a:t>m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＋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en-US" altLang="zh-CN" sz="2000" i="1" kern="100" dirty="0">
                <a:solidFill>
                  <a:prstClr val="black"/>
                </a:solidFill>
                <a:cs typeface="+mn-ea"/>
                <a:sym typeface="+mn-lt"/>
              </a:rPr>
              <a:t>n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) 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，则这个三角形的面积是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_____</a:t>
            </a:r>
            <a:endParaRPr lang="zh-CN" altLang="zh-CN" sz="20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F749580E-58DC-46AF-9699-B302D0E3C6D8}"/>
                  </a:ext>
                </a:extLst>
              </p:cNvPr>
              <p:cNvSpPr/>
              <p:nvPr/>
            </p:nvSpPr>
            <p:spPr>
              <a:xfrm>
                <a:off x="5168104" y="1607872"/>
                <a:ext cx="2092817" cy="609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377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5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𝑚</m:t>
                          </m:r>
                        </m:e>
                        <m:sup>
                          <m:r>
                            <a:rPr lang="zh-CN" altLang="en-US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  <m:r>
                        <a:rPr lang="zh-CN" altLang="en-US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+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fPr>
                        <m:num>
                          <m:r>
                            <a:rPr lang="zh-CN" altLang="en-US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7</m:t>
                          </m:r>
                        </m:num>
                        <m:den>
                          <m:r>
                            <a:rPr lang="zh-CN" altLang="en-US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den>
                      </m:f>
                      <m:r>
                        <a:rPr lang="zh-CN" altLang="en-US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𝑚𝑛</m:t>
                      </m:r>
                      <m:r>
                        <a:rPr lang="zh-CN" altLang="en-US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−6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𝑛</m:t>
                          </m:r>
                        </m:e>
                        <m:sup>
                          <m:r>
                            <a:rPr lang="zh-CN" altLang="en-US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F749580E-58DC-46AF-9699-B302D0E3C6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104" y="1607872"/>
                <a:ext cx="2092817" cy="6090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1B5F6434-A9EA-441A-BEED-406C89ED0246}"/>
                  </a:ext>
                </a:extLst>
              </p:cNvPr>
              <p:cNvSpPr/>
              <p:nvPr/>
            </p:nvSpPr>
            <p:spPr>
              <a:xfrm>
                <a:off x="1448920" y="2355852"/>
                <a:ext cx="9375749" cy="18944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20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200000"/>
                  </a:lnSpc>
                </a:pPr>
                <a:r>
                  <a:rPr lang="zh-CN" altLang="zh-CN" sz="24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解：根据题意得：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(5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𝑚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−4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𝑛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)(2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𝑚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+3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𝑛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)=5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+</m:t>
                    </m:r>
                    <m:f>
                      <m:f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7</m:t>
                        </m:r>
                      </m:num>
                      <m:den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𝑚𝑛</m:t>
                    </m:r>
                    <m:r>
                      <a:rPr lang="zh-CN" altLang="en-US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−</m:t>
                    </m:r>
                    <m:r>
                      <a:rPr lang="en-US" altLang="zh-CN" sz="24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6</m:t>
                    </m:r>
                    <m:sSup>
                      <m:sSupPr>
                        <m:ctrlPr>
                          <a:rPr lang="zh-CN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𝑛</m:t>
                        </m:r>
                      </m:e>
                      <m:sup>
                        <m:r>
                          <a:rPr lang="en-US" altLang="zh-CN" sz="2400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sup>
                    </m:sSup>
                  </m:oMath>
                </a14:m>
                <a:endParaRPr lang="zh-CN" altLang="zh-CN" sz="24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1B5F6434-A9EA-441A-BEED-406C89ED02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8920" y="2355852"/>
                <a:ext cx="9375749" cy="1894493"/>
              </a:xfrm>
              <a:prstGeom prst="rect">
                <a:avLst/>
              </a:prstGeom>
              <a:blipFill>
                <a:blip r:embed="rId4"/>
                <a:stretch>
                  <a:fillRect l="-1040" b="-22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>
            <a:extLst>
              <a:ext uri="{FF2B5EF4-FFF2-40B4-BE49-F238E27FC236}">
                <a16:creationId xmlns:a16="http://schemas.microsoft.com/office/drawing/2014/main" id="{D1B9AD0E-E525-4645-8F68-6E489564A972}"/>
              </a:ext>
            </a:extLst>
          </p:cNvPr>
          <p:cNvSpPr txBox="1"/>
          <p:nvPr/>
        </p:nvSpPr>
        <p:spPr>
          <a:xfrm>
            <a:off x="1380858" y="249195"/>
            <a:ext cx="427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探索提高</a:t>
            </a:r>
          </a:p>
        </p:txBody>
      </p:sp>
    </p:spTree>
    <p:extLst>
      <p:ext uri="{BB962C8B-B14F-4D97-AF65-F5344CB8AC3E}">
        <p14:creationId xmlns:p14="http://schemas.microsoft.com/office/powerpoint/2010/main" val="164177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CBB126B7-89E9-457D-8EA3-8EF5A57DAB0D}"/>
              </a:ext>
            </a:extLst>
          </p:cNvPr>
          <p:cNvSpPr/>
          <p:nvPr/>
        </p:nvSpPr>
        <p:spPr>
          <a:xfrm>
            <a:off x="987860" y="1168809"/>
            <a:ext cx="10992544" cy="1323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．（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2018·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四川省金堂实验中学初一月考）要使多项式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mx</a:t>
            </a:r>
            <a:r>
              <a:rPr lang="en-US" altLang="zh-CN" sz="2667" kern="100" baseline="30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+3nxy</a:t>
            </a:r>
            <a:r>
              <a:rPr lang="en-US" altLang="zh-CN" sz="2667" kern="1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+2x</a:t>
            </a:r>
            <a:r>
              <a:rPr lang="en-US" altLang="zh-CN" sz="2667" kern="100" baseline="30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－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xy</a:t>
            </a:r>
            <a:r>
              <a:rPr lang="en-US" altLang="zh-CN" sz="2667" kern="100" baseline="30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+y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不含三次项，则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2m+3n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的值为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________.</a:t>
            </a:r>
            <a:endParaRPr lang="zh-CN" altLang="zh-CN" sz="2667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A80175C-BAF5-4C01-BFDA-715F2DF8500C}"/>
              </a:ext>
            </a:extLst>
          </p:cNvPr>
          <p:cNvSpPr/>
          <p:nvPr/>
        </p:nvSpPr>
        <p:spPr>
          <a:xfrm>
            <a:off x="6699587" y="1989545"/>
            <a:ext cx="492443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-3</a:t>
            </a:r>
            <a:endParaRPr lang="zh-CN" altLang="en-US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F60CB5C-A96D-4927-927E-CD7926BBCACF}"/>
              </a:ext>
            </a:extLst>
          </p:cNvPr>
          <p:cNvSpPr/>
          <p:nvPr/>
        </p:nvSpPr>
        <p:spPr>
          <a:xfrm>
            <a:off x="987860" y="2950454"/>
            <a:ext cx="86689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【详解】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∵mx</a:t>
            </a:r>
            <a:r>
              <a:rPr lang="en-US" altLang="zh-CN" sz="2400" kern="100" baseline="30000" dirty="0">
                <a:cs typeface="+mn-ea"/>
                <a:sym typeface="+mn-lt"/>
              </a:rPr>
              <a:t>3</a:t>
            </a:r>
            <a:r>
              <a:rPr lang="en-US" altLang="zh-CN" sz="2400" kern="100" dirty="0">
                <a:cs typeface="+mn-ea"/>
                <a:sym typeface="+mn-lt"/>
              </a:rPr>
              <a:t>+3nxy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en-US" altLang="zh-CN" sz="2400" kern="100" dirty="0">
                <a:cs typeface="+mn-ea"/>
                <a:sym typeface="+mn-lt"/>
              </a:rPr>
              <a:t>+2x</a:t>
            </a:r>
            <a:r>
              <a:rPr lang="en-US" altLang="zh-CN" sz="2400" kern="100" baseline="30000" dirty="0">
                <a:cs typeface="+mn-ea"/>
                <a:sym typeface="+mn-lt"/>
              </a:rPr>
              <a:t>3</a:t>
            </a:r>
            <a:r>
              <a:rPr lang="zh-CN" altLang="zh-CN" sz="2400" kern="100" dirty="0">
                <a:cs typeface="+mn-ea"/>
                <a:sym typeface="+mn-lt"/>
              </a:rPr>
              <a:t>－</a:t>
            </a:r>
            <a:r>
              <a:rPr lang="en-US" altLang="zh-CN" sz="2400" kern="100" dirty="0">
                <a:cs typeface="+mn-ea"/>
                <a:sym typeface="+mn-lt"/>
              </a:rPr>
              <a:t>xy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en-US" altLang="zh-CN" sz="2400" kern="100" dirty="0">
                <a:cs typeface="+mn-ea"/>
                <a:sym typeface="+mn-lt"/>
              </a:rPr>
              <a:t>+y=</a:t>
            </a:r>
            <a:r>
              <a:rPr lang="zh-CN" altLang="zh-CN" sz="2400" kern="100" dirty="0">
                <a:cs typeface="+mn-ea"/>
                <a:sym typeface="+mn-lt"/>
              </a:rPr>
              <a:t>（</a:t>
            </a:r>
            <a:r>
              <a:rPr lang="en-US" altLang="zh-CN" sz="2400" kern="100" dirty="0">
                <a:cs typeface="+mn-ea"/>
                <a:sym typeface="+mn-lt"/>
              </a:rPr>
              <a:t>m+2</a:t>
            </a:r>
            <a:r>
              <a:rPr lang="zh-CN" altLang="zh-CN" sz="2400" kern="100" dirty="0">
                <a:cs typeface="+mn-ea"/>
                <a:sym typeface="+mn-lt"/>
              </a:rPr>
              <a:t>）</a:t>
            </a:r>
            <a:r>
              <a:rPr lang="en-US" altLang="zh-CN" sz="2400" kern="100" dirty="0">
                <a:cs typeface="+mn-ea"/>
                <a:sym typeface="+mn-lt"/>
              </a:rPr>
              <a:t>x</a:t>
            </a:r>
            <a:r>
              <a:rPr lang="en-US" altLang="zh-CN" sz="2400" kern="100" baseline="30000" dirty="0">
                <a:cs typeface="+mn-ea"/>
                <a:sym typeface="+mn-lt"/>
              </a:rPr>
              <a:t>3</a:t>
            </a:r>
            <a:r>
              <a:rPr lang="en-US" altLang="zh-CN" sz="2400" kern="100" dirty="0">
                <a:cs typeface="+mn-ea"/>
                <a:sym typeface="+mn-lt"/>
              </a:rPr>
              <a:t>+(3n-1)xy</a:t>
            </a:r>
            <a:r>
              <a:rPr lang="en-US" altLang="zh-CN" sz="2400" kern="100" baseline="30000" dirty="0">
                <a:cs typeface="+mn-ea"/>
                <a:sym typeface="+mn-lt"/>
              </a:rPr>
              <a:t>2</a:t>
            </a:r>
            <a:r>
              <a:rPr lang="en-US" altLang="zh-CN" sz="2400" kern="100" dirty="0">
                <a:cs typeface="+mn-ea"/>
                <a:sym typeface="+mn-lt"/>
              </a:rPr>
              <a:t>+y</a:t>
            </a:r>
            <a:r>
              <a:rPr lang="zh-CN" altLang="zh-CN" sz="2400" kern="100" dirty="0">
                <a:cs typeface="+mn-ea"/>
                <a:sym typeface="+mn-lt"/>
              </a:rPr>
              <a:t>不含三次项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∴m+2=0</a:t>
            </a:r>
            <a:r>
              <a:rPr lang="zh-CN" altLang="zh-CN" sz="2400" kern="100" dirty="0">
                <a:cs typeface="+mn-ea"/>
                <a:sym typeface="+mn-lt"/>
              </a:rPr>
              <a:t>，</a:t>
            </a:r>
            <a:r>
              <a:rPr lang="en-US" altLang="zh-CN" sz="2400" kern="100" dirty="0">
                <a:cs typeface="+mn-ea"/>
                <a:sym typeface="+mn-lt"/>
              </a:rPr>
              <a:t>3n-1=0</a:t>
            </a:r>
            <a:r>
              <a:rPr lang="zh-CN" altLang="zh-CN" sz="2400" kern="100" dirty="0">
                <a:cs typeface="+mn-ea"/>
                <a:sym typeface="+mn-lt"/>
              </a:rPr>
              <a:t>，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∴m=-2, 3n=1</a:t>
            </a:r>
            <a:endParaRPr lang="zh-CN" altLang="zh-CN" sz="2400" kern="100" dirty="0"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en-US" altLang="zh-CN" sz="2400" kern="100" dirty="0">
                <a:cs typeface="+mn-ea"/>
                <a:sym typeface="+mn-lt"/>
              </a:rPr>
              <a:t>∴2m+3n=-4+1=-3</a:t>
            </a:r>
            <a:endParaRPr lang="zh-CN" altLang="zh-CN" sz="2400" kern="100" dirty="0"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C6293AA-DA15-4CBC-8697-2B2B4E6FDA4B}"/>
              </a:ext>
            </a:extLst>
          </p:cNvPr>
          <p:cNvSpPr txBox="1"/>
          <p:nvPr/>
        </p:nvSpPr>
        <p:spPr>
          <a:xfrm>
            <a:off x="1380858" y="249195"/>
            <a:ext cx="427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探索提高</a:t>
            </a:r>
          </a:p>
        </p:txBody>
      </p:sp>
    </p:spTree>
    <p:extLst>
      <p:ext uri="{BB962C8B-B14F-4D97-AF65-F5344CB8AC3E}">
        <p14:creationId xmlns:p14="http://schemas.microsoft.com/office/powerpoint/2010/main" val="412642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93D74069-E3E2-425F-A71C-7D5867FD5925}"/>
              </a:ext>
            </a:extLst>
          </p:cNvPr>
          <p:cNvSpPr/>
          <p:nvPr/>
        </p:nvSpPr>
        <p:spPr>
          <a:xfrm>
            <a:off x="1131525" y="1130045"/>
            <a:ext cx="10758193" cy="1323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．（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2019·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长春市第四十七中学初二月考）已知：</a:t>
            </a:r>
            <a:r>
              <a:rPr lang="en-US" altLang="zh-CN" sz="2667" i="1" kern="100" dirty="0" err="1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2667" kern="100" dirty="0" err="1">
                <a:solidFill>
                  <a:prstClr val="black"/>
                </a:solidFill>
                <a:cs typeface="+mn-ea"/>
                <a:sym typeface="+mn-lt"/>
              </a:rPr>
              <a:t>+</a:t>
            </a:r>
            <a:r>
              <a:rPr lang="en-US" altLang="zh-CN" sz="2667" i="1" kern="100" dirty="0" err="1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=-1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667" i="1" kern="100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=1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，化简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(</a:t>
            </a:r>
            <a:r>
              <a:rPr lang="en-US" altLang="zh-CN" sz="2667" i="1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-2)(</a:t>
            </a:r>
            <a:r>
              <a:rPr lang="en-US" altLang="zh-CN" sz="2667" i="1" kern="1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-2)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的结果是</a:t>
            </a:r>
            <a:r>
              <a:rPr lang="en-US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______</a:t>
            </a:r>
            <a:r>
              <a:rPr lang="zh-CN" altLang="zh-CN" sz="2667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015692B9-DB85-44D5-A232-B33487934B69}"/>
              </a:ext>
            </a:extLst>
          </p:cNvPr>
          <p:cNvSpPr/>
          <p:nvPr/>
        </p:nvSpPr>
        <p:spPr>
          <a:xfrm>
            <a:off x="4723657" y="196614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7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8592F55-8DE8-4435-A0FC-B2612407C625}"/>
              </a:ext>
            </a:extLst>
          </p:cNvPr>
          <p:cNvSpPr/>
          <p:nvPr/>
        </p:nvSpPr>
        <p:spPr>
          <a:xfrm>
            <a:off x="1131525" y="2863548"/>
            <a:ext cx="6096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zh-CN" altLang="zh-CN" sz="2000" kern="100" dirty="0">
                <a:cs typeface="+mn-ea"/>
                <a:sym typeface="+mn-lt"/>
              </a:rPr>
              <a:t>【详解】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sz="2000" kern="100" dirty="0">
                <a:cs typeface="+mn-ea"/>
                <a:sym typeface="+mn-lt"/>
              </a:rPr>
              <a:t>解：当</a:t>
            </a:r>
            <a:r>
              <a:rPr lang="en-US" altLang="zh-CN" sz="2000" kern="100" dirty="0">
                <a:cs typeface="+mn-ea"/>
                <a:sym typeface="+mn-lt"/>
              </a:rPr>
              <a:t>a</a:t>
            </a:r>
            <a:r>
              <a:rPr lang="zh-CN" altLang="zh-CN" sz="2000" kern="100" dirty="0">
                <a:cs typeface="+mn-ea"/>
                <a:sym typeface="+mn-lt"/>
              </a:rPr>
              <a:t>＋</a:t>
            </a:r>
            <a:r>
              <a:rPr lang="en-US" altLang="zh-CN" sz="2000" kern="100" dirty="0">
                <a:cs typeface="+mn-ea"/>
                <a:sym typeface="+mn-lt"/>
              </a:rPr>
              <a:t>b</a:t>
            </a:r>
            <a:r>
              <a:rPr lang="zh-CN" altLang="zh-CN" sz="2000" kern="100" dirty="0">
                <a:cs typeface="+mn-ea"/>
                <a:sym typeface="+mn-lt"/>
              </a:rPr>
              <a:t>＝−</a:t>
            </a:r>
            <a:r>
              <a:rPr lang="en-US" altLang="zh-CN" sz="2000" kern="100" dirty="0">
                <a:cs typeface="+mn-ea"/>
                <a:sym typeface="+mn-lt"/>
              </a:rPr>
              <a:t>1</a:t>
            </a:r>
            <a:r>
              <a:rPr lang="zh-CN" altLang="zh-CN" sz="2000" kern="100" dirty="0">
                <a:cs typeface="+mn-ea"/>
                <a:sym typeface="+mn-lt"/>
              </a:rPr>
              <a:t>，</a:t>
            </a:r>
            <a:r>
              <a:rPr lang="en-US" altLang="zh-CN" sz="2000" kern="100" dirty="0">
                <a:cs typeface="+mn-ea"/>
                <a:sym typeface="+mn-lt"/>
              </a:rPr>
              <a:t>ab</a:t>
            </a:r>
            <a:r>
              <a:rPr lang="zh-CN" altLang="zh-CN" sz="2000" kern="100" dirty="0">
                <a:cs typeface="+mn-ea"/>
                <a:sym typeface="+mn-lt"/>
              </a:rPr>
              <a:t>＝</a:t>
            </a:r>
            <a:r>
              <a:rPr lang="en-US" altLang="zh-CN" sz="2000" kern="100" dirty="0">
                <a:cs typeface="+mn-ea"/>
                <a:sym typeface="+mn-lt"/>
              </a:rPr>
              <a:t>1</a:t>
            </a:r>
            <a:r>
              <a:rPr lang="zh-CN" altLang="zh-CN" sz="2000" kern="100" dirty="0">
                <a:cs typeface="+mn-ea"/>
                <a:sym typeface="+mn-lt"/>
              </a:rPr>
              <a:t>时，</a:t>
            </a:r>
            <a:br>
              <a:rPr lang="en-US" altLang="zh-CN" sz="2000" kern="100" dirty="0">
                <a:cs typeface="+mn-ea"/>
                <a:sym typeface="+mn-lt"/>
              </a:rPr>
            </a:br>
            <a:r>
              <a:rPr lang="zh-CN" altLang="zh-CN" sz="2000" kern="100" dirty="0">
                <a:cs typeface="+mn-ea"/>
                <a:sym typeface="+mn-lt"/>
              </a:rPr>
              <a:t>原式＝</a:t>
            </a:r>
            <a:r>
              <a:rPr lang="en-US" altLang="zh-CN" sz="2000" kern="100" dirty="0">
                <a:cs typeface="+mn-ea"/>
                <a:sym typeface="+mn-lt"/>
              </a:rPr>
              <a:t>ab</a:t>
            </a:r>
            <a:r>
              <a:rPr lang="zh-CN" altLang="zh-CN" sz="2000" kern="100" dirty="0">
                <a:cs typeface="+mn-ea"/>
                <a:sym typeface="+mn-lt"/>
              </a:rPr>
              <a:t>−</a:t>
            </a:r>
            <a:r>
              <a:rPr lang="en-US" altLang="zh-CN" sz="2000" kern="100" dirty="0">
                <a:cs typeface="+mn-ea"/>
                <a:sym typeface="+mn-lt"/>
              </a:rPr>
              <a:t>2a</a:t>
            </a:r>
            <a:r>
              <a:rPr lang="zh-CN" altLang="zh-CN" sz="2000" kern="100" dirty="0">
                <a:cs typeface="+mn-ea"/>
                <a:sym typeface="+mn-lt"/>
              </a:rPr>
              <a:t>−</a:t>
            </a:r>
            <a:r>
              <a:rPr lang="en-US" altLang="zh-CN" sz="2000" kern="100" dirty="0">
                <a:cs typeface="+mn-ea"/>
                <a:sym typeface="+mn-lt"/>
              </a:rPr>
              <a:t>2b</a:t>
            </a:r>
            <a:r>
              <a:rPr lang="zh-CN" altLang="zh-CN" sz="2000" kern="100" dirty="0">
                <a:cs typeface="+mn-ea"/>
                <a:sym typeface="+mn-lt"/>
              </a:rPr>
              <a:t>＋</a:t>
            </a:r>
            <a:r>
              <a:rPr lang="en-US" altLang="zh-CN" sz="2000" kern="100" dirty="0">
                <a:cs typeface="+mn-ea"/>
                <a:sym typeface="+mn-lt"/>
              </a:rPr>
              <a:t>4</a:t>
            </a:r>
            <a:br>
              <a:rPr lang="en-US" altLang="zh-CN" sz="2000" kern="100" dirty="0">
                <a:cs typeface="+mn-ea"/>
                <a:sym typeface="+mn-lt"/>
              </a:rPr>
            </a:br>
            <a:r>
              <a:rPr lang="zh-CN" altLang="zh-CN" sz="2000" kern="100" dirty="0">
                <a:cs typeface="+mn-ea"/>
                <a:sym typeface="+mn-lt"/>
              </a:rPr>
              <a:t>＝</a:t>
            </a:r>
            <a:r>
              <a:rPr lang="en-US" altLang="zh-CN" sz="2000" kern="100" dirty="0">
                <a:cs typeface="+mn-ea"/>
                <a:sym typeface="+mn-lt"/>
              </a:rPr>
              <a:t>ab</a:t>
            </a:r>
            <a:r>
              <a:rPr lang="zh-CN" altLang="zh-CN" sz="2000" kern="100" dirty="0">
                <a:cs typeface="+mn-ea"/>
                <a:sym typeface="+mn-lt"/>
              </a:rPr>
              <a:t>−</a:t>
            </a:r>
            <a:r>
              <a:rPr lang="en-US" altLang="zh-CN" sz="2000" kern="100" dirty="0">
                <a:cs typeface="+mn-ea"/>
                <a:sym typeface="+mn-lt"/>
              </a:rPr>
              <a:t>2</a:t>
            </a:r>
            <a:r>
              <a:rPr lang="zh-CN" altLang="zh-CN" sz="2000" kern="100" dirty="0">
                <a:cs typeface="+mn-ea"/>
                <a:sym typeface="+mn-lt"/>
              </a:rPr>
              <a:t>（</a:t>
            </a:r>
            <a:r>
              <a:rPr lang="en-US" altLang="zh-CN" sz="2000" kern="100" dirty="0">
                <a:cs typeface="+mn-ea"/>
                <a:sym typeface="+mn-lt"/>
              </a:rPr>
              <a:t>a</a:t>
            </a:r>
            <a:r>
              <a:rPr lang="zh-CN" altLang="zh-CN" sz="2000" kern="100" dirty="0">
                <a:cs typeface="+mn-ea"/>
                <a:sym typeface="+mn-lt"/>
              </a:rPr>
              <a:t>＋</a:t>
            </a:r>
            <a:r>
              <a:rPr lang="en-US" altLang="zh-CN" sz="2000" kern="100" dirty="0">
                <a:cs typeface="+mn-ea"/>
                <a:sym typeface="+mn-lt"/>
              </a:rPr>
              <a:t>b</a:t>
            </a:r>
            <a:r>
              <a:rPr lang="zh-CN" altLang="zh-CN" sz="2000" kern="100" dirty="0">
                <a:cs typeface="+mn-ea"/>
                <a:sym typeface="+mn-lt"/>
              </a:rPr>
              <a:t>）＋</a:t>
            </a:r>
            <a:r>
              <a:rPr lang="en-US" altLang="zh-CN" sz="2000" kern="100" dirty="0">
                <a:cs typeface="+mn-ea"/>
                <a:sym typeface="+mn-lt"/>
              </a:rPr>
              <a:t>4</a:t>
            </a:r>
            <a:br>
              <a:rPr lang="en-US" altLang="zh-CN" sz="2000" kern="100" dirty="0">
                <a:cs typeface="+mn-ea"/>
                <a:sym typeface="+mn-lt"/>
              </a:rPr>
            </a:br>
            <a:r>
              <a:rPr lang="zh-CN" altLang="zh-CN" sz="2000" kern="100" dirty="0">
                <a:cs typeface="+mn-ea"/>
                <a:sym typeface="+mn-lt"/>
              </a:rPr>
              <a:t>＝</a:t>
            </a:r>
            <a:r>
              <a:rPr lang="en-US" altLang="zh-CN" sz="2000" kern="100" dirty="0">
                <a:cs typeface="+mn-ea"/>
                <a:sym typeface="+mn-lt"/>
              </a:rPr>
              <a:t>1</a:t>
            </a:r>
            <a:r>
              <a:rPr lang="zh-CN" altLang="zh-CN" sz="2000" kern="100" dirty="0">
                <a:cs typeface="+mn-ea"/>
                <a:sym typeface="+mn-lt"/>
              </a:rPr>
              <a:t>−</a:t>
            </a:r>
            <a:r>
              <a:rPr lang="en-US" altLang="zh-CN" sz="2000" kern="100" dirty="0">
                <a:cs typeface="+mn-ea"/>
                <a:sym typeface="+mn-lt"/>
              </a:rPr>
              <a:t>2</a:t>
            </a:r>
            <a:r>
              <a:rPr lang="zh-CN" altLang="zh-CN" sz="2000" kern="100" dirty="0">
                <a:cs typeface="+mn-ea"/>
                <a:sym typeface="+mn-lt"/>
              </a:rPr>
              <a:t>×（−</a:t>
            </a:r>
            <a:r>
              <a:rPr lang="en-US" altLang="zh-CN" sz="2000" kern="100" dirty="0">
                <a:cs typeface="+mn-ea"/>
                <a:sym typeface="+mn-lt"/>
              </a:rPr>
              <a:t>1</a:t>
            </a:r>
            <a:r>
              <a:rPr lang="zh-CN" altLang="zh-CN" sz="2000" kern="100" dirty="0">
                <a:cs typeface="+mn-ea"/>
                <a:sym typeface="+mn-lt"/>
              </a:rPr>
              <a:t>）＋</a:t>
            </a:r>
            <a:r>
              <a:rPr lang="en-US" altLang="zh-CN" sz="2000" kern="100" dirty="0">
                <a:cs typeface="+mn-ea"/>
                <a:sym typeface="+mn-lt"/>
              </a:rPr>
              <a:t>4</a:t>
            </a:r>
            <a:br>
              <a:rPr lang="en-US" altLang="zh-CN" sz="2000" kern="100" dirty="0">
                <a:cs typeface="+mn-ea"/>
                <a:sym typeface="+mn-lt"/>
              </a:rPr>
            </a:br>
            <a:r>
              <a:rPr lang="zh-CN" altLang="zh-CN" sz="2000" kern="100" dirty="0">
                <a:cs typeface="+mn-ea"/>
                <a:sym typeface="+mn-lt"/>
              </a:rPr>
              <a:t>＝</a:t>
            </a:r>
            <a:r>
              <a:rPr lang="en-US" altLang="zh-CN" sz="2000" kern="100" dirty="0">
                <a:cs typeface="+mn-ea"/>
                <a:sym typeface="+mn-lt"/>
              </a:rPr>
              <a:t>1</a:t>
            </a:r>
            <a:r>
              <a:rPr lang="zh-CN" altLang="zh-CN" sz="2000" kern="100" dirty="0">
                <a:cs typeface="+mn-ea"/>
                <a:sym typeface="+mn-lt"/>
              </a:rPr>
              <a:t>＋</a:t>
            </a:r>
            <a:r>
              <a:rPr lang="en-US" altLang="zh-CN" sz="2000" kern="100" dirty="0">
                <a:cs typeface="+mn-ea"/>
                <a:sym typeface="+mn-lt"/>
              </a:rPr>
              <a:t>2</a:t>
            </a:r>
            <a:r>
              <a:rPr lang="zh-CN" altLang="zh-CN" sz="2000" kern="100" dirty="0">
                <a:cs typeface="+mn-ea"/>
                <a:sym typeface="+mn-lt"/>
              </a:rPr>
              <a:t>＋</a:t>
            </a:r>
            <a:r>
              <a:rPr lang="en-US" altLang="zh-CN" sz="2000" kern="100" dirty="0">
                <a:cs typeface="+mn-ea"/>
                <a:sym typeface="+mn-lt"/>
              </a:rPr>
              <a:t>4</a:t>
            </a:r>
            <a:br>
              <a:rPr lang="en-US" altLang="zh-CN" sz="2000" kern="100" dirty="0">
                <a:cs typeface="+mn-ea"/>
                <a:sym typeface="+mn-lt"/>
              </a:rPr>
            </a:br>
            <a:r>
              <a:rPr lang="zh-CN" altLang="zh-CN" sz="2000" kern="100" dirty="0">
                <a:cs typeface="+mn-ea"/>
                <a:sym typeface="+mn-lt"/>
              </a:rPr>
              <a:t>＝</a:t>
            </a:r>
            <a:r>
              <a:rPr lang="en-US" altLang="zh-CN" sz="2000" kern="100" dirty="0">
                <a:cs typeface="+mn-ea"/>
                <a:sym typeface="+mn-lt"/>
              </a:rPr>
              <a:t>7</a:t>
            </a:r>
            <a:r>
              <a:rPr lang="zh-CN" altLang="zh-CN" sz="2000" kern="100" dirty="0">
                <a:cs typeface="+mn-ea"/>
                <a:sym typeface="+mn-lt"/>
              </a:rPr>
              <a:t>，故答案为：</a:t>
            </a:r>
            <a:r>
              <a:rPr lang="en-US" altLang="zh-CN" sz="2000" kern="100" dirty="0">
                <a:cs typeface="+mn-ea"/>
                <a:sym typeface="+mn-lt"/>
              </a:rPr>
              <a:t>7</a:t>
            </a:r>
            <a:r>
              <a:rPr lang="zh-CN" altLang="zh-CN" kern="100" dirty="0">
                <a:cs typeface="+mn-ea"/>
                <a:sym typeface="+mn-lt"/>
              </a:rPr>
              <a:t>．</a:t>
            </a:r>
            <a:endParaRPr lang="zh-CN" altLang="zh-CN" sz="1400" kern="100" dirty="0"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EDB8A706-78FC-43A4-BADF-6D5B186AF2B9}"/>
              </a:ext>
            </a:extLst>
          </p:cNvPr>
          <p:cNvSpPr txBox="1"/>
          <p:nvPr/>
        </p:nvSpPr>
        <p:spPr>
          <a:xfrm>
            <a:off x="1380858" y="249195"/>
            <a:ext cx="427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探索提高</a:t>
            </a:r>
          </a:p>
        </p:txBody>
      </p:sp>
    </p:spTree>
    <p:extLst>
      <p:ext uri="{BB962C8B-B14F-4D97-AF65-F5344CB8AC3E}">
        <p14:creationId xmlns:p14="http://schemas.microsoft.com/office/powerpoint/2010/main" val="216290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CEE6A9-B75A-4B57-9369-3A9301FA1724}"/>
              </a:ext>
            </a:extLst>
          </p:cNvPr>
          <p:cNvSpPr/>
          <p:nvPr/>
        </p:nvSpPr>
        <p:spPr>
          <a:xfrm>
            <a:off x="7205598" y="1931080"/>
            <a:ext cx="4977785" cy="4977883"/>
          </a:xfrm>
          <a:custGeom>
            <a:avLst/>
            <a:gdLst>
              <a:gd name="connsiteX0" fmla="*/ 4114719 w 4114719"/>
              <a:gd name="connsiteY0" fmla="*/ 0 h 4114800"/>
              <a:gd name="connsiteX1" fmla="*/ 4114719 w 4114719"/>
              <a:gd name="connsiteY1" fmla="*/ 4114800 h 4114800"/>
              <a:gd name="connsiteX2" fmla="*/ 0 w 4114719"/>
              <a:gd name="connsiteY2" fmla="*/ 4089002 h 4114800"/>
              <a:gd name="connsiteX3" fmla="*/ 4114719 w 4114719"/>
              <a:gd name="connsiteY3" fmla="*/ 0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719" h="4114800">
                <a:moveTo>
                  <a:pt x="4114719" y="0"/>
                </a:moveTo>
                <a:lnTo>
                  <a:pt x="4114719" y="4114800"/>
                </a:lnTo>
                <a:lnTo>
                  <a:pt x="0" y="4089002"/>
                </a:lnTo>
                <a:cubicBezTo>
                  <a:pt x="14185" y="1826573"/>
                  <a:pt x="1852246" y="0"/>
                  <a:pt x="411471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9C3DB25-4860-47B2-9FC9-EB5C662C565B}"/>
              </a:ext>
            </a:extLst>
          </p:cNvPr>
          <p:cNvSpPr/>
          <p:nvPr/>
        </p:nvSpPr>
        <p:spPr>
          <a:xfrm>
            <a:off x="6763785" y="1444056"/>
            <a:ext cx="4248915" cy="4726458"/>
          </a:xfrm>
          <a:custGeom>
            <a:avLst/>
            <a:gdLst>
              <a:gd name="connsiteX0" fmla="*/ 3165778 w 4807528"/>
              <a:gd name="connsiteY0" fmla="*/ 4689761 h 5347855"/>
              <a:gd name="connsiteX1" fmla="*/ 3449797 w 4807528"/>
              <a:gd name="connsiteY1" fmla="*/ 4973780 h 5347855"/>
              <a:gd name="connsiteX2" fmla="*/ 3165778 w 4807528"/>
              <a:gd name="connsiteY2" fmla="*/ 5257799 h 5347855"/>
              <a:gd name="connsiteX3" fmla="*/ 2881759 w 4807528"/>
              <a:gd name="connsiteY3" fmla="*/ 4973780 h 5347855"/>
              <a:gd name="connsiteX4" fmla="*/ 3165778 w 4807528"/>
              <a:gd name="connsiteY4" fmla="*/ 4689761 h 5347855"/>
              <a:gd name="connsiteX5" fmla="*/ 4080181 w 4807528"/>
              <a:gd name="connsiteY5" fmla="*/ 4218708 h 5347855"/>
              <a:gd name="connsiteX6" fmla="*/ 4211801 w 4807528"/>
              <a:gd name="connsiteY6" fmla="*/ 4350328 h 5347855"/>
              <a:gd name="connsiteX7" fmla="*/ 4080181 w 4807528"/>
              <a:gd name="connsiteY7" fmla="*/ 4481948 h 5347855"/>
              <a:gd name="connsiteX8" fmla="*/ 3948561 w 4807528"/>
              <a:gd name="connsiteY8" fmla="*/ 4350328 h 5347855"/>
              <a:gd name="connsiteX9" fmla="*/ 4080181 w 4807528"/>
              <a:gd name="connsiteY9" fmla="*/ 4218708 h 5347855"/>
              <a:gd name="connsiteX10" fmla="*/ 4669000 w 4807528"/>
              <a:gd name="connsiteY10" fmla="*/ 498764 h 5347855"/>
              <a:gd name="connsiteX11" fmla="*/ 4800620 w 4807528"/>
              <a:gd name="connsiteY11" fmla="*/ 630385 h 5347855"/>
              <a:gd name="connsiteX12" fmla="*/ 4669000 w 4807528"/>
              <a:gd name="connsiteY12" fmla="*/ 762005 h 5347855"/>
              <a:gd name="connsiteX13" fmla="*/ 4537380 w 4807528"/>
              <a:gd name="connsiteY13" fmla="*/ 630385 h 5347855"/>
              <a:gd name="connsiteX14" fmla="*/ 4669000 w 4807528"/>
              <a:gd name="connsiteY14" fmla="*/ 498764 h 5347855"/>
              <a:gd name="connsiteX15" fmla="*/ 2618510 w 4807528"/>
              <a:gd name="connsiteY15" fmla="*/ 1 h 5347855"/>
              <a:gd name="connsiteX16" fmla="*/ 4807528 w 4807528"/>
              <a:gd name="connsiteY16" fmla="*/ 2189018 h 5347855"/>
              <a:gd name="connsiteX17" fmla="*/ 2618510 w 4807528"/>
              <a:gd name="connsiteY17" fmla="*/ 4378036 h 5347855"/>
              <a:gd name="connsiteX18" fmla="*/ 2394696 w 4807528"/>
              <a:gd name="connsiteY18" fmla="*/ 4366735 h 5347855"/>
              <a:gd name="connsiteX19" fmla="*/ 2250841 w 4807528"/>
              <a:gd name="connsiteY19" fmla="*/ 4344780 h 5347855"/>
              <a:gd name="connsiteX20" fmla="*/ 2235352 w 4807528"/>
              <a:gd name="connsiteY20" fmla="*/ 4446272 h 5347855"/>
              <a:gd name="connsiteX21" fmla="*/ 1129146 w 4807528"/>
              <a:gd name="connsiteY21" fmla="*/ 5347855 h 5347855"/>
              <a:gd name="connsiteX22" fmla="*/ 0 w 4807528"/>
              <a:gd name="connsiteY22" fmla="*/ 4218709 h 5347855"/>
              <a:gd name="connsiteX23" fmla="*/ 590928 w 4807528"/>
              <a:gd name="connsiteY23" fmla="*/ 3225845 h 5347855"/>
              <a:gd name="connsiteX24" fmla="*/ 671763 w 4807528"/>
              <a:gd name="connsiteY24" fmla="*/ 3186905 h 5347855"/>
              <a:gd name="connsiteX25" fmla="*/ 601516 w 4807528"/>
              <a:gd name="connsiteY25" fmla="*/ 3041083 h 5347855"/>
              <a:gd name="connsiteX26" fmla="*/ 429492 w 4807528"/>
              <a:gd name="connsiteY26" fmla="*/ 2189018 h 5347855"/>
              <a:gd name="connsiteX27" fmla="*/ 2618510 w 4807528"/>
              <a:gd name="connsiteY27" fmla="*/ 1 h 5347855"/>
              <a:gd name="connsiteX28" fmla="*/ 955981 w 4807528"/>
              <a:gd name="connsiteY28" fmla="*/ 0 h 5347855"/>
              <a:gd name="connsiteX29" fmla="*/ 1087601 w 4807528"/>
              <a:gd name="connsiteY29" fmla="*/ 131620 h 5347855"/>
              <a:gd name="connsiteX30" fmla="*/ 955981 w 4807528"/>
              <a:gd name="connsiteY30" fmla="*/ 263240 h 5347855"/>
              <a:gd name="connsiteX31" fmla="*/ 824361 w 4807528"/>
              <a:gd name="connsiteY31" fmla="*/ 131620 h 5347855"/>
              <a:gd name="connsiteX32" fmla="*/ 955981 w 4807528"/>
              <a:gd name="connsiteY32" fmla="*/ 0 h 534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807528" h="5347855">
                <a:moveTo>
                  <a:pt x="3165778" y="4689761"/>
                </a:moveTo>
                <a:cubicBezTo>
                  <a:pt x="3322637" y="4689761"/>
                  <a:pt x="3449797" y="4816921"/>
                  <a:pt x="3449797" y="4973780"/>
                </a:cubicBezTo>
                <a:cubicBezTo>
                  <a:pt x="3449797" y="5130639"/>
                  <a:pt x="3322637" y="5257799"/>
                  <a:pt x="3165778" y="5257799"/>
                </a:cubicBezTo>
                <a:cubicBezTo>
                  <a:pt x="3008919" y="5257799"/>
                  <a:pt x="2881759" y="5130639"/>
                  <a:pt x="2881759" y="4973780"/>
                </a:cubicBezTo>
                <a:cubicBezTo>
                  <a:pt x="2881759" y="4816921"/>
                  <a:pt x="3008919" y="4689761"/>
                  <a:pt x="3165778" y="4689761"/>
                </a:cubicBezTo>
                <a:close/>
                <a:moveTo>
                  <a:pt x="4080181" y="4218708"/>
                </a:moveTo>
                <a:cubicBezTo>
                  <a:pt x="4152873" y="4218708"/>
                  <a:pt x="4211801" y="4277636"/>
                  <a:pt x="4211801" y="4350328"/>
                </a:cubicBezTo>
                <a:cubicBezTo>
                  <a:pt x="4211801" y="4423020"/>
                  <a:pt x="4152873" y="4481948"/>
                  <a:pt x="4080181" y="4481948"/>
                </a:cubicBezTo>
                <a:cubicBezTo>
                  <a:pt x="4007489" y="4481948"/>
                  <a:pt x="3948561" y="4423020"/>
                  <a:pt x="3948561" y="4350328"/>
                </a:cubicBezTo>
                <a:cubicBezTo>
                  <a:pt x="3948561" y="4277636"/>
                  <a:pt x="4007489" y="4218708"/>
                  <a:pt x="4080181" y="4218708"/>
                </a:cubicBezTo>
                <a:close/>
                <a:moveTo>
                  <a:pt x="4669000" y="498764"/>
                </a:moveTo>
                <a:cubicBezTo>
                  <a:pt x="4741692" y="498764"/>
                  <a:pt x="4800620" y="557693"/>
                  <a:pt x="4800620" y="630385"/>
                </a:cubicBezTo>
                <a:cubicBezTo>
                  <a:pt x="4800620" y="703076"/>
                  <a:pt x="4741692" y="762005"/>
                  <a:pt x="4669000" y="762005"/>
                </a:cubicBezTo>
                <a:cubicBezTo>
                  <a:pt x="4596308" y="762005"/>
                  <a:pt x="4537380" y="703076"/>
                  <a:pt x="4537380" y="630385"/>
                </a:cubicBezTo>
                <a:cubicBezTo>
                  <a:pt x="4537380" y="557693"/>
                  <a:pt x="4596308" y="498764"/>
                  <a:pt x="4669000" y="498764"/>
                </a:cubicBezTo>
                <a:close/>
                <a:moveTo>
                  <a:pt x="2618510" y="1"/>
                </a:moveTo>
                <a:cubicBezTo>
                  <a:pt x="3827471" y="1"/>
                  <a:pt x="4807528" y="980057"/>
                  <a:pt x="4807528" y="2189018"/>
                </a:cubicBezTo>
                <a:cubicBezTo>
                  <a:pt x="4807528" y="3397979"/>
                  <a:pt x="3827471" y="4378036"/>
                  <a:pt x="2618510" y="4378036"/>
                </a:cubicBezTo>
                <a:cubicBezTo>
                  <a:pt x="2542950" y="4378036"/>
                  <a:pt x="2468284" y="4374208"/>
                  <a:pt x="2394696" y="4366735"/>
                </a:cubicBezTo>
                <a:lnTo>
                  <a:pt x="2250841" y="4344780"/>
                </a:lnTo>
                <a:lnTo>
                  <a:pt x="2235352" y="4446272"/>
                </a:lnTo>
                <a:cubicBezTo>
                  <a:pt x="2130063" y="4960804"/>
                  <a:pt x="1674805" y="5347855"/>
                  <a:pt x="1129146" y="5347855"/>
                </a:cubicBezTo>
                <a:cubicBezTo>
                  <a:pt x="505536" y="5347855"/>
                  <a:pt x="0" y="4842319"/>
                  <a:pt x="0" y="4218709"/>
                </a:cubicBezTo>
                <a:cubicBezTo>
                  <a:pt x="0" y="3789977"/>
                  <a:pt x="238945" y="3417054"/>
                  <a:pt x="590928" y="3225845"/>
                </a:cubicBezTo>
                <a:lnTo>
                  <a:pt x="671763" y="3186905"/>
                </a:lnTo>
                <a:lnTo>
                  <a:pt x="601516" y="3041083"/>
                </a:lnTo>
                <a:cubicBezTo>
                  <a:pt x="490746" y="2779192"/>
                  <a:pt x="429492" y="2491258"/>
                  <a:pt x="429492" y="2189018"/>
                </a:cubicBezTo>
                <a:cubicBezTo>
                  <a:pt x="429492" y="980057"/>
                  <a:pt x="1409549" y="1"/>
                  <a:pt x="2618510" y="1"/>
                </a:cubicBezTo>
                <a:close/>
                <a:moveTo>
                  <a:pt x="955981" y="0"/>
                </a:moveTo>
                <a:cubicBezTo>
                  <a:pt x="1028673" y="0"/>
                  <a:pt x="1087601" y="58928"/>
                  <a:pt x="1087601" y="131620"/>
                </a:cubicBezTo>
                <a:cubicBezTo>
                  <a:pt x="1087601" y="204312"/>
                  <a:pt x="1028673" y="263240"/>
                  <a:pt x="955981" y="263240"/>
                </a:cubicBezTo>
                <a:cubicBezTo>
                  <a:pt x="883289" y="263240"/>
                  <a:pt x="824361" y="204312"/>
                  <a:pt x="824361" y="131620"/>
                </a:cubicBezTo>
                <a:cubicBezTo>
                  <a:pt x="824361" y="58928"/>
                  <a:pt x="883289" y="0"/>
                  <a:pt x="9559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381C738-5348-480B-8F45-35C376B2BE61}"/>
              </a:ext>
            </a:extLst>
          </p:cNvPr>
          <p:cNvSpPr/>
          <p:nvPr/>
        </p:nvSpPr>
        <p:spPr>
          <a:xfrm>
            <a:off x="11365605" y="328706"/>
            <a:ext cx="522514" cy="52251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92200" sx="102000" sy="102000" algn="ctr" rotWithShape="0">
              <a:schemeClr val="lt1">
                <a:alpha val="5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ADE347E5-97F1-4F84-A3E3-814B7E4709EE}"/>
              </a:ext>
            </a:extLst>
          </p:cNvPr>
          <p:cNvSpPr/>
          <p:nvPr/>
        </p:nvSpPr>
        <p:spPr>
          <a:xfrm>
            <a:off x="-144146" y="6234167"/>
            <a:ext cx="1303219" cy="301206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800100" sx="102000" sy="102000" algn="ctr" rotWithShape="0">
              <a:schemeClr val="lt1">
                <a:alpha val="6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6" name="Group 10">
            <a:extLst>
              <a:ext uri="{FF2B5EF4-FFF2-40B4-BE49-F238E27FC236}">
                <a16:creationId xmlns:a16="http://schemas.microsoft.com/office/drawing/2014/main" id="{EC22FC0B-062F-4F42-84A8-FA851563BC17}"/>
              </a:ext>
            </a:extLst>
          </p:cNvPr>
          <p:cNvGrpSpPr/>
          <p:nvPr/>
        </p:nvGrpSpPr>
        <p:grpSpPr>
          <a:xfrm>
            <a:off x="3456660" y="2880648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7" name="Freeform 134">
              <a:extLst>
                <a:ext uri="{FF2B5EF4-FFF2-40B4-BE49-F238E27FC236}">
                  <a16:creationId xmlns:a16="http://schemas.microsoft.com/office/drawing/2014/main" id="{484C3079-ADB4-40F9-81C6-3682227109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Freeform 135">
              <a:extLst>
                <a:ext uri="{FF2B5EF4-FFF2-40B4-BE49-F238E27FC236}">
                  <a16:creationId xmlns:a16="http://schemas.microsoft.com/office/drawing/2014/main" id="{1FA8379F-3F42-4DED-B3D8-E5F7D0F5AC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1" name="TextBox 9">
            <a:extLst>
              <a:ext uri="{FF2B5EF4-FFF2-40B4-BE49-F238E27FC236}">
                <a16:creationId xmlns:a16="http://schemas.microsoft.com/office/drawing/2014/main" id="{99D1A28F-9E95-45E5-9460-AAAAC8EA3B61}"/>
              </a:ext>
            </a:extLst>
          </p:cNvPr>
          <p:cNvSpPr txBox="1"/>
          <p:nvPr/>
        </p:nvSpPr>
        <p:spPr>
          <a:xfrm>
            <a:off x="880166" y="1306555"/>
            <a:ext cx="78124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80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INTEGRALFORM</a:t>
            </a:r>
            <a:endParaRPr kumimoji="0" lang="en-US" sz="80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Rectangle: Rounded Corners 40">
            <a:extLst>
              <a:ext uri="{FF2B5EF4-FFF2-40B4-BE49-F238E27FC236}">
                <a16:creationId xmlns:a16="http://schemas.microsoft.com/office/drawing/2014/main" id="{9F2F0334-DE2E-41FD-A78D-14764406027D}"/>
              </a:ext>
            </a:extLst>
          </p:cNvPr>
          <p:cNvSpPr>
            <a:spLocks/>
          </p:cNvSpPr>
          <p:nvPr/>
        </p:nvSpPr>
        <p:spPr bwMode="auto">
          <a:xfrm rot="16200000">
            <a:off x="1171870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rgbClr val="00BBFE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Rectangle: Rounded Corners 43">
            <a:extLst>
              <a:ext uri="{FF2B5EF4-FFF2-40B4-BE49-F238E27FC236}">
                <a16:creationId xmlns:a16="http://schemas.microsoft.com/office/drawing/2014/main" id="{7F9695EF-853C-49E3-A9D1-AF3F2A4F89EC}"/>
              </a:ext>
            </a:extLst>
          </p:cNvPr>
          <p:cNvSpPr>
            <a:spLocks/>
          </p:cNvSpPr>
          <p:nvPr/>
        </p:nvSpPr>
        <p:spPr bwMode="auto">
          <a:xfrm rot="16200000">
            <a:off x="2862735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2FE64F99-608C-4478-BC55-F024FDCD15A9}"/>
              </a:ext>
            </a:extLst>
          </p:cNvPr>
          <p:cNvSpPr/>
          <p:nvPr/>
        </p:nvSpPr>
        <p:spPr bwMode="auto">
          <a:xfrm>
            <a:off x="592843" y="2592516"/>
            <a:ext cx="6286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800" b="1" kern="100" dirty="0">
                <a:cs typeface="+mn-ea"/>
                <a:sym typeface="+mn-lt"/>
              </a:rPr>
              <a:t>感谢各位的仔细聆听</a:t>
            </a: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BAF13F9A-5FDE-4003-80C9-2CE7D57A40E2}"/>
              </a:ext>
            </a:extLst>
          </p:cNvPr>
          <p:cNvSpPr/>
          <p:nvPr/>
        </p:nvSpPr>
        <p:spPr>
          <a:xfrm>
            <a:off x="621493" y="3525271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E0D4D3F6-D4A8-4B8A-8BE9-762B7215A730}"/>
              </a:ext>
            </a:extLst>
          </p:cNvPr>
          <p:cNvCxnSpPr>
            <a:cxnSpLocks/>
          </p:cNvCxnSpPr>
          <p:nvPr/>
        </p:nvCxnSpPr>
        <p:spPr>
          <a:xfrm>
            <a:off x="621493" y="3431794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7" name="矩形 36">
            <a:extLst>
              <a:ext uri="{FF2B5EF4-FFF2-40B4-BE49-F238E27FC236}">
                <a16:creationId xmlns:a16="http://schemas.microsoft.com/office/drawing/2014/main" id="{87EE341D-1303-47EE-94FD-BB1E8E401988}"/>
              </a:ext>
            </a:extLst>
          </p:cNvPr>
          <p:cNvSpPr/>
          <p:nvPr/>
        </p:nvSpPr>
        <p:spPr bwMode="auto">
          <a:xfrm>
            <a:off x="621493" y="2037672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C6BE4531-FA4B-433A-A3C0-B368E266A002}"/>
              </a:ext>
            </a:extLst>
          </p:cNvPr>
          <p:cNvSpPr txBox="1"/>
          <p:nvPr/>
        </p:nvSpPr>
        <p:spPr>
          <a:xfrm>
            <a:off x="621493" y="4102632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BB3344ED-7838-43D2-A30D-D05F614BB815}"/>
              </a:ext>
            </a:extLst>
          </p:cNvPr>
          <p:cNvSpPr/>
          <p:nvPr/>
        </p:nvSpPr>
        <p:spPr>
          <a:xfrm>
            <a:off x="621493" y="3561818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F2FA80F0-CCFD-4C49-85DE-5E136301FF27}"/>
              </a:ext>
            </a:extLst>
          </p:cNvPr>
          <p:cNvSpPr txBox="1"/>
          <p:nvPr/>
        </p:nvSpPr>
        <p:spPr>
          <a:xfrm>
            <a:off x="638227" y="5047489"/>
            <a:ext cx="14068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FB844A8F-482C-428E-A93C-4EDA30D31290}"/>
              </a:ext>
            </a:extLst>
          </p:cNvPr>
          <p:cNvSpPr txBox="1"/>
          <p:nvPr/>
        </p:nvSpPr>
        <p:spPr>
          <a:xfrm>
            <a:off x="2329093" y="5047489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8AF7A367-BC30-4CAF-A06C-23CFA6E9EE2B}"/>
              </a:ext>
            </a:extLst>
          </p:cNvPr>
          <p:cNvSpPr/>
          <p:nvPr/>
        </p:nvSpPr>
        <p:spPr>
          <a:xfrm>
            <a:off x="684122" y="346018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chemeClr val="lt1">
                <a:alpha val="25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8" name="图片占位符 7">
            <a:extLst>
              <a:ext uri="{FF2B5EF4-FFF2-40B4-BE49-F238E27FC236}">
                <a16:creationId xmlns:a16="http://schemas.microsoft.com/office/drawing/2014/main" id="{C9CDD708-F8C1-414E-A02B-24383FBD9E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7" r="20547"/>
          <a:stretch>
            <a:fillRect/>
          </a:stretch>
        </p:blipFill>
        <p:spPr>
          <a:xfrm>
            <a:off x="7003322" y="1946383"/>
            <a:ext cx="3553703" cy="3953111"/>
          </a:xfrm>
        </p:spPr>
      </p:pic>
    </p:spTree>
    <p:extLst>
      <p:ext uri="{BB962C8B-B14F-4D97-AF65-F5344CB8AC3E}">
        <p14:creationId xmlns:p14="http://schemas.microsoft.com/office/powerpoint/2010/main" val="19389195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6EBC4BED-FDDB-4CF7-A4CD-C4A9A24E0A5F}"/>
              </a:ext>
            </a:extLst>
          </p:cNvPr>
          <p:cNvSpPr txBox="1"/>
          <p:nvPr/>
        </p:nvSpPr>
        <p:spPr>
          <a:xfrm>
            <a:off x="1380858" y="249195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BFE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79578D4C-F38D-4294-B391-EEDB285FD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674" y="1646472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BFE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1D75F6D7-082A-4C54-BDD1-BDE882F93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674" y="2538836"/>
            <a:ext cx="10348517" cy="1012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、探索并了解多项式乘以多项式的法则。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、灵活运用多项式乘以多项式的法则进行运算。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1DCC100A-C117-432F-BB39-12A1ECC9E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674" y="3969425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BFE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0161F0B0-43DE-432D-B84C-4B6EA2946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674" y="4861788"/>
            <a:ext cx="10348517" cy="1121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多项式乘以多项式的法则运用。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多项式乘以多项式法则的推导。</a:t>
            </a:r>
          </a:p>
        </p:txBody>
      </p:sp>
    </p:spTree>
    <p:extLst>
      <p:ext uri="{BB962C8B-B14F-4D97-AF65-F5344CB8AC3E}">
        <p14:creationId xmlns:p14="http://schemas.microsoft.com/office/powerpoint/2010/main" val="129718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45EB283B-29EE-47B5-9961-A7D55FD3D30E}"/>
              </a:ext>
            </a:extLst>
          </p:cNvPr>
          <p:cNvSpPr txBox="1"/>
          <p:nvPr/>
        </p:nvSpPr>
        <p:spPr>
          <a:xfrm>
            <a:off x="1101271" y="1669143"/>
            <a:ext cx="23251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单项式概念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34BFAC8-8917-4333-BC62-4F473FC04FBC}"/>
              </a:ext>
            </a:extLst>
          </p:cNvPr>
          <p:cNvSpPr txBox="1"/>
          <p:nvPr/>
        </p:nvSpPr>
        <p:spPr>
          <a:xfrm>
            <a:off x="1101269" y="2202623"/>
            <a:ext cx="23251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单项式系数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AA271FB-BF71-4D2C-9801-BE39CA9B4DDC}"/>
              </a:ext>
            </a:extLst>
          </p:cNvPr>
          <p:cNvSpPr txBox="1"/>
          <p:nvPr/>
        </p:nvSpPr>
        <p:spPr>
          <a:xfrm>
            <a:off x="1101269" y="2728587"/>
            <a:ext cx="23251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单项式次数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6871DF0-41C2-4A8C-B186-3B71F0F8C039}"/>
              </a:ext>
            </a:extLst>
          </p:cNvPr>
          <p:cNvSpPr/>
          <p:nvPr/>
        </p:nvSpPr>
        <p:spPr>
          <a:xfrm>
            <a:off x="2989082" y="1708831"/>
            <a:ext cx="7556877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667" b="1" dirty="0">
                <a:solidFill>
                  <a:srgbClr val="00BBFE"/>
                </a:solidFill>
                <a:cs typeface="+mn-ea"/>
                <a:sym typeface="+mn-lt"/>
              </a:rPr>
              <a:t>由数字与字母、字母与字母的乘积组成的式子。</a:t>
            </a:r>
            <a:endParaRPr lang="zh-CN" altLang="en-US" sz="2667" dirty="0">
              <a:solidFill>
                <a:srgbClr val="00BBFE"/>
              </a:solidFill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56F7E49-A172-4DA5-82FA-88607EC11FAB}"/>
              </a:ext>
            </a:extLst>
          </p:cNvPr>
          <p:cNvSpPr/>
          <p:nvPr/>
        </p:nvSpPr>
        <p:spPr>
          <a:xfrm>
            <a:off x="2989082" y="2768275"/>
            <a:ext cx="5099473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667" b="1" dirty="0">
                <a:solidFill>
                  <a:srgbClr val="00BBFE"/>
                </a:solidFill>
                <a:cs typeface="+mn-ea"/>
                <a:sym typeface="+mn-lt"/>
              </a:rPr>
              <a:t>单项式中所有字母的指数的和。</a:t>
            </a:r>
            <a:endParaRPr lang="zh-CN" altLang="en-US" sz="2667" dirty="0">
              <a:solidFill>
                <a:srgbClr val="00BBFE"/>
              </a:solidFill>
              <a:cs typeface="+mn-ea"/>
              <a:sym typeface="+mn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4DA526A-FF72-4655-9BDE-48A165F7B2F4}"/>
              </a:ext>
            </a:extLst>
          </p:cNvPr>
          <p:cNvSpPr/>
          <p:nvPr/>
        </p:nvSpPr>
        <p:spPr>
          <a:xfrm>
            <a:off x="2989081" y="2235917"/>
            <a:ext cx="3695242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667" b="1" dirty="0">
                <a:solidFill>
                  <a:srgbClr val="00BBFE"/>
                </a:solidFill>
                <a:cs typeface="+mn-ea"/>
                <a:sym typeface="+mn-lt"/>
              </a:rPr>
              <a:t>单项式中的数字因数。</a:t>
            </a:r>
            <a:endParaRPr lang="zh-CN" altLang="en-US" sz="2667" dirty="0">
              <a:solidFill>
                <a:srgbClr val="00BBFE"/>
              </a:solidFill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1A3122D0-2250-42DC-A1C8-CD913DEF24D9}"/>
              </a:ext>
            </a:extLst>
          </p:cNvPr>
          <p:cNvSpPr txBox="1"/>
          <p:nvPr/>
        </p:nvSpPr>
        <p:spPr>
          <a:xfrm>
            <a:off x="1101271" y="3875255"/>
            <a:ext cx="23251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多项式概念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9B833692-2A7F-4848-8C15-E3CE671367BB}"/>
              </a:ext>
            </a:extLst>
          </p:cNvPr>
          <p:cNvSpPr txBox="1"/>
          <p:nvPr/>
        </p:nvSpPr>
        <p:spPr>
          <a:xfrm>
            <a:off x="1101269" y="4408735"/>
            <a:ext cx="23251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多项式的项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6F68F04A-6485-43EB-AD91-6C668EA43811}"/>
              </a:ext>
            </a:extLst>
          </p:cNvPr>
          <p:cNvSpPr txBox="1"/>
          <p:nvPr/>
        </p:nvSpPr>
        <p:spPr>
          <a:xfrm>
            <a:off x="1101268" y="4934699"/>
            <a:ext cx="2721432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多项式的常数项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D498315-A858-45B8-B4A3-5B959AC1535F}"/>
              </a:ext>
            </a:extLst>
          </p:cNvPr>
          <p:cNvSpPr/>
          <p:nvPr/>
        </p:nvSpPr>
        <p:spPr>
          <a:xfrm>
            <a:off x="2989082" y="3905629"/>
            <a:ext cx="5099473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667" b="1" dirty="0">
                <a:solidFill>
                  <a:srgbClr val="00BBFE"/>
                </a:solidFill>
                <a:cs typeface="+mn-ea"/>
                <a:sym typeface="+mn-lt"/>
              </a:rPr>
              <a:t>由几个单项式的和组成的式子。</a:t>
            </a:r>
            <a:endParaRPr lang="zh-CN" altLang="en-US" sz="2667" dirty="0">
              <a:solidFill>
                <a:srgbClr val="00BBFE"/>
              </a:solidFill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249159B-DEA3-4090-AB47-A5E2AF027743}"/>
              </a:ext>
            </a:extLst>
          </p:cNvPr>
          <p:cNvSpPr/>
          <p:nvPr/>
        </p:nvSpPr>
        <p:spPr>
          <a:xfrm>
            <a:off x="3596391" y="4946772"/>
            <a:ext cx="2642070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667" b="1" dirty="0">
                <a:solidFill>
                  <a:srgbClr val="00BBFE"/>
                </a:solidFill>
                <a:cs typeface="+mn-ea"/>
                <a:sym typeface="+mn-lt"/>
              </a:rPr>
              <a:t>不含字母的项。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B35EE68A-5652-45D3-8196-22342948E33A}"/>
              </a:ext>
            </a:extLst>
          </p:cNvPr>
          <p:cNvSpPr/>
          <p:nvPr/>
        </p:nvSpPr>
        <p:spPr>
          <a:xfrm>
            <a:off x="2973837" y="4439109"/>
            <a:ext cx="2291012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667" b="1" dirty="0">
                <a:solidFill>
                  <a:srgbClr val="00BBFE"/>
                </a:solidFill>
                <a:cs typeface="+mn-ea"/>
                <a:sym typeface="+mn-lt"/>
              </a:rPr>
              <a:t>每个单项式。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FB603FD8-F177-46E2-BC70-43FD7E98C309}"/>
              </a:ext>
            </a:extLst>
          </p:cNvPr>
          <p:cNvSpPr txBox="1"/>
          <p:nvPr/>
        </p:nvSpPr>
        <p:spPr>
          <a:xfrm>
            <a:off x="1101269" y="5475695"/>
            <a:ext cx="232518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多项式次数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：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1660996-BFD1-4958-AB1F-C139EEA063CE}"/>
              </a:ext>
            </a:extLst>
          </p:cNvPr>
          <p:cNvSpPr/>
          <p:nvPr/>
        </p:nvSpPr>
        <p:spPr>
          <a:xfrm>
            <a:off x="2973838" y="5506069"/>
            <a:ext cx="4748416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2667" b="1" dirty="0">
                <a:solidFill>
                  <a:srgbClr val="00BBFE"/>
                </a:solidFill>
                <a:cs typeface="+mn-ea"/>
                <a:sym typeface="+mn-lt"/>
              </a:rPr>
              <a:t>多项式里次数最高项的次数。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82ACFE5D-780A-4207-9C22-289F0355ADAF}"/>
              </a:ext>
            </a:extLst>
          </p:cNvPr>
          <p:cNvSpPr txBox="1"/>
          <p:nvPr/>
        </p:nvSpPr>
        <p:spPr>
          <a:xfrm>
            <a:off x="1380858" y="249195"/>
            <a:ext cx="427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单项式和多项式知识点回顾</a:t>
            </a:r>
          </a:p>
        </p:txBody>
      </p:sp>
    </p:spTree>
    <p:extLst>
      <p:ext uri="{BB962C8B-B14F-4D97-AF65-F5344CB8AC3E}">
        <p14:creationId xmlns:p14="http://schemas.microsoft.com/office/powerpoint/2010/main" val="179775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>
            <a:extLst>
              <a:ext uri="{FF2B5EF4-FFF2-40B4-BE49-F238E27FC236}">
                <a16:creationId xmlns:a16="http://schemas.microsoft.com/office/drawing/2014/main" id="{A3C83C91-4D5F-438C-8590-D87BFAA9CE46}"/>
              </a:ext>
            </a:extLst>
          </p:cNvPr>
          <p:cNvSpPr txBox="1"/>
          <p:nvPr/>
        </p:nvSpPr>
        <p:spPr>
          <a:xfrm>
            <a:off x="816737" y="1152032"/>
            <a:ext cx="10332145" cy="96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    为了扩大绿地面积，要把街心花园的一块长为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10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米，宽为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米的长方形绿地，加长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米，加宽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米，求扩大后的绿地面积？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7F7B145-8CB5-4CE1-959E-5D2A3B25223F}"/>
              </a:ext>
            </a:extLst>
          </p:cNvPr>
          <p:cNvSpPr/>
          <p:nvPr/>
        </p:nvSpPr>
        <p:spPr>
          <a:xfrm>
            <a:off x="943980" y="3299918"/>
            <a:ext cx="1741793" cy="11882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97A1E66-D39C-428B-9EA5-E9C19D2695C3}"/>
              </a:ext>
            </a:extLst>
          </p:cNvPr>
          <p:cNvSpPr/>
          <p:nvPr/>
        </p:nvSpPr>
        <p:spPr>
          <a:xfrm>
            <a:off x="454102" y="3645716"/>
            <a:ext cx="317716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1867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43025A2C-0261-452E-9951-9D704A9A8B18}"/>
              </a:ext>
            </a:extLst>
          </p:cNvPr>
          <p:cNvSpPr/>
          <p:nvPr/>
        </p:nvSpPr>
        <p:spPr>
          <a:xfrm>
            <a:off x="1540161" y="5052865"/>
            <a:ext cx="450764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1867" dirty="0">
                <a:solidFill>
                  <a:prstClr val="black"/>
                </a:solidFill>
                <a:cs typeface="+mn-ea"/>
                <a:sym typeface="+mn-lt"/>
              </a:rPr>
              <a:t>10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0DF1E97A-232A-44B8-B447-6143046E602B}"/>
              </a:ext>
            </a:extLst>
          </p:cNvPr>
          <p:cNvSpPr/>
          <p:nvPr/>
        </p:nvSpPr>
        <p:spPr>
          <a:xfrm>
            <a:off x="3031818" y="5027871"/>
            <a:ext cx="317716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1867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027421F-3CFD-4753-96BF-F10ED9E51521}"/>
              </a:ext>
            </a:extLst>
          </p:cNvPr>
          <p:cNvSpPr txBox="1"/>
          <p:nvPr/>
        </p:nvSpPr>
        <p:spPr>
          <a:xfrm>
            <a:off x="4748082" y="2445038"/>
            <a:ext cx="6400800" cy="1048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方法一：加宽之后的原长变为</a:t>
            </a:r>
            <a:r>
              <a:rPr lang="en-US" altLang="zh-CN" sz="2000" b="1" dirty="0">
                <a:cs typeface="+mn-ea"/>
                <a:sym typeface="+mn-lt"/>
              </a:rPr>
              <a:t>13</a:t>
            </a:r>
            <a:r>
              <a:rPr lang="zh-CN" altLang="en-US" sz="2000" b="1" dirty="0">
                <a:cs typeface="+mn-ea"/>
                <a:sym typeface="+mn-lt"/>
              </a:rPr>
              <a:t>米，原宽为</a:t>
            </a:r>
            <a:r>
              <a:rPr lang="en-US" altLang="zh-CN" sz="2000" b="1" dirty="0">
                <a:cs typeface="+mn-ea"/>
                <a:sym typeface="+mn-lt"/>
              </a:rPr>
              <a:t>9</a:t>
            </a:r>
            <a:r>
              <a:rPr lang="zh-CN" altLang="en-US" sz="2000" b="1" dirty="0">
                <a:cs typeface="+mn-ea"/>
                <a:sym typeface="+mn-lt"/>
              </a:rPr>
              <a:t>米，</a:t>
            </a:r>
            <a:endParaRPr lang="en-US" altLang="zh-CN" sz="2000" b="1" dirty="0">
              <a:cs typeface="+mn-ea"/>
              <a:sym typeface="+mn-lt"/>
            </a:endParaRPr>
          </a:p>
          <a:p>
            <a:pPr algn="ctr" defTabSz="914377">
              <a:lnSpc>
                <a:spcPct val="150000"/>
              </a:lnSpc>
            </a:pPr>
            <a:r>
              <a:rPr lang="en-US" altLang="zh-CN" sz="2400" b="1" dirty="0">
                <a:cs typeface="+mn-ea"/>
                <a:sym typeface="+mn-lt"/>
              </a:rPr>
              <a:t>S=13×9=117</a:t>
            </a:r>
            <a:r>
              <a:rPr lang="zh-CN" altLang="en-US" sz="2400" b="1" dirty="0">
                <a:cs typeface="+mn-ea"/>
                <a:sym typeface="+mn-lt"/>
              </a:rPr>
              <a:t>㎡     ①</a:t>
            </a:r>
          </a:p>
        </p:txBody>
      </p:sp>
      <p:sp>
        <p:nvSpPr>
          <p:cNvPr id="10" name="右大括号 9">
            <a:extLst>
              <a:ext uri="{FF2B5EF4-FFF2-40B4-BE49-F238E27FC236}">
                <a16:creationId xmlns:a16="http://schemas.microsoft.com/office/drawing/2014/main" id="{C5E43966-2137-4F3B-B593-5014978B0D37}"/>
              </a:ext>
            </a:extLst>
          </p:cNvPr>
          <p:cNvSpPr/>
          <p:nvPr/>
        </p:nvSpPr>
        <p:spPr>
          <a:xfrm rot="5400000">
            <a:off x="2260510" y="4120907"/>
            <a:ext cx="165245" cy="279830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7CC37424-CB9F-433E-A504-C4AEB7D989FE}"/>
              </a:ext>
            </a:extLst>
          </p:cNvPr>
          <p:cNvSpPr/>
          <p:nvPr/>
        </p:nvSpPr>
        <p:spPr>
          <a:xfrm>
            <a:off x="2102469" y="5674923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13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9FF6FE47-E2D4-440E-A70E-3DC2722BE271}"/>
              </a:ext>
            </a:extLst>
          </p:cNvPr>
          <p:cNvSpPr txBox="1"/>
          <p:nvPr/>
        </p:nvSpPr>
        <p:spPr>
          <a:xfrm>
            <a:off x="4748082" y="3683940"/>
            <a:ext cx="7194784" cy="2063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方法二：加长加宽之后现有绿地变为由四个长方形组成的区域</a:t>
            </a:r>
            <a:endParaRPr lang="en-US" altLang="zh-CN" sz="2000" b="1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400" b="1" dirty="0">
                <a:cs typeface="+mn-ea"/>
                <a:sym typeface="+mn-lt"/>
              </a:rPr>
              <a:t>     S=S</a:t>
            </a:r>
            <a:r>
              <a:rPr lang="en-US" altLang="zh-CN" sz="2400" b="1" baseline="-25000" dirty="0">
                <a:cs typeface="+mn-ea"/>
                <a:sym typeface="+mn-lt"/>
              </a:rPr>
              <a:t>1</a:t>
            </a:r>
            <a:r>
              <a:rPr lang="en-US" altLang="zh-CN" sz="2400" b="1" dirty="0">
                <a:cs typeface="+mn-ea"/>
                <a:sym typeface="+mn-lt"/>
              </a:rPr>
              <a:t>+S</a:t>
            </a:r>
            <a:r>
              <a:rPr lang="en-US" altLang="zh-CN" sz="2400" b="1" baseline="-25000" dirty="0">
                <a:cs typeface="+mn-ea"/>
                <a:sym typeface="+mn-lt"/>
              </a:rPr>
              <a:t>2</a:t>
            </a:r>
            <a:r>
              <a:rPr lang="en-US" altLang="zh-CN" sz="2400" b="1" dirty="0">
                <a:cs typeface="+mn-ea"/>
                <a:sym typeface="+mn-lt"/>
              </a:rPr>
              <a:t>+S</a:t>
            </a:r>
            <a:r>
              <a:rPr lang="en-US" altLang="zh-CN" sz="2400" b="1" baseline="-25000" dirty="0">
                <a:cs typeface="+mn-ea"/>
                <a:sym typeface="+mn-lt"/>
              </a:rPr>
              <a:t>3</a:t>
            </a:r>
            <a:r>
              <a:rPr lang="en-US" altLang="zh-CN" sz="2400" b="1" dirty="0">
                <a:cs typeface="+mn-ea"/>
                <a:sym typeface="+mn-lt"/>
              </a:rPr>
              <a:t>+S</a:t>
            </a:r>
            <a:r>
              <a:rPr lang="en-US" altLang="zh-CN" sz="2400" b="1" baseline="-25000" dirty="0">
                <a:cs typeface="+mn-ea"/>
                <a:sym typeface="+mn-lt"/>
              </a:rPr>
              <a:t>4 </a:t>
            </a:r>
            <a:r>
              <a:rPr lang="en-US" altLang="zh-CN" sz="2400" b="1" dirty="0">
                <a:cs typeface="+mn-ea"/>
                <a:sym typeface="+mn-lt"/>
              </a:rPr>
              <a:t>=5×10+5×3+4×10+4×3</a:t>
            </a:r>
          </a:p>
          <a:p>
            <a:pPr defTabSz="914377">
              <a:lnSpc>
                <a:spcPct val="150000"/>
              </a:lnSpc>
            </a:pPr>
            <a:r>
              <a:rPr lang="en-US" altLang="zh-CN" sz="2400" b="1" dirty="0">
                <a:cs typeface="+mn-ea"/>
                <a:sym typeface="+mn-lt"/>
              </a:rPr>
              <a:t>                                =50+15+40+12=117</a:t>
            </a:r>
            <a:r>
              <a:rPr lang="zh-CN" altLang="en-US" sz="2400" b="1" dirty="0">
                <a:cs typeface="+mn-ea"/>
                <a:sym typeface="+mn-lt"/>
              </a:rPr>
              <a:t> ㎡      ②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B3269CF-C619-4DBA-A633-471A32F3C752}"/>
              </a:ext>
            </a:extLst>
          </p:cNvPr>
          <p:cNvSpPr/>
          <p:nvPr/>
        </p:nvSpPr>
        <p:spPr>
          <a:xfrm>
            <a:off x="2699369" y="4470921"/>
            <a:ext cx="1052503" cy="5617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72B90F12-D9BC-4F59-8A98-0B5695D37A40}"/>
              </a:ext>
            </a:extLst>
          </p:cNvPr>
          <p:cNvSpPr/>
          <p:nvPr/>
        </p:nvSpPr>
        <p:spPr>
          <a:xfrm>
            <a:off x="943980" y="4486679"/>
            <a:ext cx="1755389" cy="5459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A2C8B8C-5209-47EC-8E7B-2808840D9FFF}"/>
              </a:ext>
            </a:extLst>
          </p:cNvPr>
          <p:cNvSpPr/>
          <p:nvPr/>
        </p:nvSpPr>
        <p:spPr>
          <a:xfrm>
            <a:off x="2681763" y="3298435"/>
            <a:ext cx="1060524" cy="118824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2E60BFB7-041D-4BBB-B690-A24D6ADEAEB1}"/>
              </a:ext>
            </a:extLst>
          </p:cNvPr>
          <p:cNvSpPr/>
          <p:nvPr/>
        </p:nvSpPr>
        <p:spPr>
          <a:xfrm>
            <a:off x="418645" y="4532969"/>
            <a:ext cx="317716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1867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5" name="右大括号 24">
            <a:extLst>
              <a:ext uri="{FF2B5EF4-FFF2-40B4-BE49-F238E27FC236}">
                <a16:creationId xmlns:a16="http://schemas.microsoft.com/office/drawing/2014/main" id="{6208A319-4A11-4A51-B706-7C2B34EF8AD0}"/>
              </a:ext>
            </a:extLst>
          </p:cNvPr>
          <p:cNvSpPr/>
          <p:nvPr/>
        </p:nvSpPr>
        <p:spPr>
          <a:xfrm>
            <a:off x="3908941" y="3320144"/>
            <a:ext cx="162964" cy="173272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0D10C66F-F163-4CC7-8261-DBD1044764A9}"/>
              </a:ext>
            </a:extLst>
          </p:cNvPr>
          <p:cNvSpPr/>
          <p:nvPr/>
        </p:nvSpPr>
        <p:spPr>
          <a:xfrm>
            <a:off x="4151851" y="398644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9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6C8D702-6E3F-459D-9C31-19B3EC635036}"/>
              </a:ext>
            </a:extLst>
          </p:cNvPr>
          <p:cNvSpPr/>
          <p:nvPr/>
        </p:nvSpPr>
        <p:spPr>
          <a:xfrm>
            <a:off x="2989089" y="3645715"/>
            <a:ext cx="433132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1867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7" b="1" baseline="-25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7C1182DE-CF62-4293-8A3A-76E8C572E989}"/>
              </a:ext>
            </a:extLst>
          </p:cNvPr>
          <p:cNvSpPr/>
          <p:nvPr/>
        </p:nvSpPr>
        <p:spPr>
          <a:xfrm>
            <a:off x="1570810" y="3645716"/>
            <a:ext cx="433132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1867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7" b="1" baseline="-250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5F259C56-3621-41BD-9729-DAC80FB744D7}"/>
              </a:ext>
            </a:extLst>
          </p:cNvPr>
          <p:cNvSpPr/>
          <p:nvPr/>
        </p:nvSpPr>
        <p:spPr>
          <a:xfrm>
            <a:off x="1564739" y="4532969"/>
            <a:ext cx="433132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1867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7" b="1" baseline="-250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C8E4FAF0-20FF-4491-8F08-2A0C14AD306D}"/>
              </a:ext>
            </a:extLst>
          </p:cNvPr>
          <p:cNvSpPr/>
          <p:nvPr/>
        </p:nvSpPr>
        <p:spPr>
          <a:xfrm>
            <a:off x="3026569" y="4532968"/>
            <a:ext cx="433132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1867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7" b="1" baseline="-25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EAA4595C-464D-4130-8C29-5489F79CBCBC}"/>
              </a:ext>
            </a:extLst>
          </p:cNvPr>
          <p:cNvSpPr txBox="1"/>
          <p:nvPr/>
        </p:nvSpPr>
        <p:spPr>
          <a:xfrm>
            <a:off x="1380858" y="249195"/>
            <a:ext cx="427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情景思考</a:t>
            </a:r>
          </a:p>
        </p:txBody>
      </p:sp>
    </p:spTree>
    <p:extLst>
      <p:ext uri="{BB962C8B-B14F-4D97-AF65-F5344CB8AC3E}">
        <p14:creationId xmlns:p14="http://schemas.microsoft.com/office/powerpoint/2010/main" val="3364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22" grpId="0"/>
      <p:bldP spid="25" grpId="0" animBg="1"/>
      <p:bldP spid="26" grpId="0"/>
      <p:bldP spid="5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>
            <a:extLst>
              <a:ext uri="{FF2B5EF4-FFF2-40B4-BE49-F238E27FC236}">
                <a16:creationId xmlns:a16="http://schemas.microsoft.com/office/drawing/2014/main" id="{A3C83C91-4D5F-438C-8590-D87BFAA9CE46}"/>
              </a:ext>
            </a:extLst>
          </p:cNvPr>
          <p:cNvSpPr txBox="1"/>
          <p:nvPr/>
        </p:nvSpPr>
        <p:spPr>
          <a:xfrm>
            <a:off x="753237" y="1152032"/>
            <a:ext cx="10332145" cy="96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    为了扩大绿地面积，要把街心花园的一块长为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10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米，宽为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米的长方形绿地，加长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米，加宽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米，求扩大后的绿地面积？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7F7B145-8CB5-4CE1-959E-5D2A3B25223F}"/>
              </a:ext>
            </a:extLst>
          </p:cNvPr>
          <p:cNvSpPr/>
          <p:nvPr/>
        </p:nvSpPr>
        <p:spPr>
          <a:xfrm>
            <a:off x="983004" y="3299918"/>
            <a:ext cx="1741793" cy="11882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97A1E66-D39C-428B-9EA5-E9C19D2695C3}"/>
              </a:ext>
            </a:extLst>
          </p:cNvPr>
          <p:cNvSpPr/>
          <p:nvPr/>
        </p:nvSpPr>
        <p:spPr>
          <a:xfrm>
            <a:off x="493126" y="3645716"/>
            <a:ext cx="317716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1867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43025A2C-0261-452E-9951-9D704A9A8B18}"/>
              </a:ext>
            </a:extLst>
          </p:cNvPr>
          <p:cNvSpPr/>
          <p:nvPr/>
        </p:nvSpPr>
        <p:spPr>
          <a:xfrm>
            <a:off x="1579185" y="5052865"/>
            <a:ext cx="450764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1867" dirty="0">
                <a:solidFill>
                  <a:prstClr val="black"/>
                </a:solidFill>
                <a:cs typeface="+mn-ea"/>
                <a:sym typeface="+mn-lt"/>
              </a:rPr>
              <a:t>10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0DF1E97A-232A-44B8-B447-6143046E602B}"/>
              </a:ext>
            </a:extLst>
          </p:cNvPr>
          <p:cNvSpPr/>
          <p:nvPr/>
        </p:nvSpPr>
        <p:spPr>
          <a:xfrm>
            <a:off x="3070842" y="5027871"/>
            <a:ext cx="317716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1867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027421F-3CFD-4753-96BF-F10ED9E51521}"/>
              </a:ext>
            </a:extLst>
          </p:cNvPr>
          <p:cNvSpPr txBox="1"/>
          <p:nvPr/>
        </p:nvSpPr>
        <p:spPr>
          <a:xfrm>
            <a:off x="4846681" y="2792581"/>
            <a:ext cx="7663521" cy="919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方法三：加长加宽之后现有绿地变为由两个长方形组成的区域</a:t>
            </a:r>
            <a:endParaRPr lang="en-US" altLang="zh-CN" b="1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                        S=S</a:t>
            </a:r>
            <a:r>
              <a:rPr lang="en-US" altLang="zh-CN" sz="2000" b="1" baseline="-25000" dirty="0">
                <a:cs typeface="+mn-ea"/>
                <a:sym typeface="+mn-lt"/>
              </a:rPr>
              <a:t>1</a:t>
            </a:r>
            <a:r>
              <a:rPr lang="en-US" altLang="zh-CN" sz="2000" b="1" dirty="0">
                <a:cs typeface="+mn-ea"/>
                <a:sym typeface="+mn-lt"/>
              </a:rPr>
              <a:t>+S</a:t>
            </a:r>
            <a:r>
              <a:rPr lang="en-US" altLang="zh-CN" sz="2000" b="1" baseline="-25000" dirty="0">
                <a:cs typeface="+mn-ea"/>
                <a:sym typeface="+mn-lt"/>
              </a:rPr>
              <a:t>2 </a:t>
            </a:r>
            <a:r>
              <a:rPr lang="en-US" altLang="zh-CN" sz="2000" b="1" dirty="0">
                <a:cs typeface="+mn-ea"/>
                <a:sym typeface="+mn-lt"/>
              </a:rPr>
              <a:t>=5×13 + 4×13=117</a:t>
            </a:r>
            <a:r>
              <a:rPr lang="zh-CN" altLang="en-US" sz="2000" b="1" dirty="0">
                <a:cs typeface="+mn-ea"/>
                <a:sym typeface="+mn-lt"/>
              </a:rPr>
              <a:t>㎡     ③</a:t>
            </a:r>
          </a:p>
        </p:txBody>
      </p:sp>
      <p:sp>
        <p:nvSpPr>
          <p:cNvPr id="10" name="右大括号 9">
            <a:extLst>
              <a:ext uri="{FF2B5EF4-FFF2-40B4-BE49-F238E27FC236}">
                <a16:creationId xmlns:a16="http://schemas.microsoft.com/office/drawing/2014/main" id="{C5E43966-2137-4F3B-B593-5014978B0D37}"/>
              </a:ext>
            </a:extLst>
          </p:cNvPr>
          <p:cNvSpPr/>
          <p:nvPr/>
        </p:nvSpPr>
        <p:spPr>
          <a:xfrm rot="5400000">
            <a:off x="2299534" y="4120907"/>
            <a:ext cx="165245" cy="279830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7CC37424-CB9F-433E-A504-C4AEB7D989FE}"/>
              </a:ext>
            </a:extLst>
          </p:cNvPr>
          <p:cNvSpPr/>
          <p:nvPr/>
        </p:nvSpPr>
        <p:spPr>
          <a:xfrm>
            <a:off x="2141493" y="5674923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13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9FF6FE47-E2D4-440E-A70E-3DC2722BE271}"/>
              </a:ext>
            </a:extLst>
          </p:cNvPr>
          <p:cNvSpPr txBox="1"/>
          <p:nvPr/>
        </p:nvSpPr>
        <p:spPr>
          <a:xfrm>
            <a:off x="4846681" y="3989527"/>
            <a:ext cx="7412938" cy="919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方法四：加长加宽之后现有绿地变为由两个长方形组成的区域</a:t>
            </a:r>
            <a:endParaRPr lang="en-US" altLang="zh-CN" b="1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              S=S</a:t>
            </a:r>
            <a:r>
              <a:rPr lang="en-US" altLang="zh-CN" sz="2000" b="1" baseline="-25000" dirty="0">
                <a:cs typeface="+mn-ea"/>
                <a:sym typeface="+mn-lt"/>
              </a:rPr>
              <a:t>3</a:t>
            </a:r>
            <a:r>
              <a:rPr lang="en-US" altLang="zh-CN" sz="2000" b="1" dirty="0">
                <a:cs typeface="+mn-ea"/>
                <a:sym typeface="+mn-lt"/>
              </a:rPr>
              <a:t>+S</a:t>
            </a:r>
            <a:r>
              <a:rPr lang="en-US" altLang="zh-CN" sz="2000" b="1" baseline="-25000" dirty="0">
                <a:cs typeface="+mn-ea"/>
                <a:sym typeface="+mn-lt"/>
              </a:rPr>
              <a:t>4 </a:t>
            </a:r>
            <a:r>
              <a:rPr lang="en-US" altLang="zh-CN" sz="2000" b="1" dirty="0">
                <a:cs typeface="+mn-ea"/>
                <a:sym typeface="+mn-lt"/>
              </a:rPr>
              <a:t>=9×10+3×9=90+27=117</a:t>
            </a:r>
            <a:r>
              <a:rPr lang="zh-CN" altLang="en-US" sz="2000" b="1" dirty="0">
                <a:cs typeface="+mn-ea"/>
                <a:sym typeface="+mn-lt"/>
              </a:rPr>
              <a:t> ㎡      ④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B3269CF-C619-4DBA-A633-471A32F3C752}"/>
              </a:ext>
            </a:extLst>
          </p:cNvPr>
          <p:cNvSpPr/>
          <p:nvPr/>
        </p:nvSpPr>
        <p:spPr>
          <a:xfrm>
            <a:off x="2738393" y="4470921"/>
            <a:ext cx="1030119" cy="5617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72B90F12-D9BC-4F59-8A98-0B5695D37A40}"/>
              </a:ext>
            </a:extLst>
          </p:cNvPr>
          <p:cNvSpPr/>
          <p:nvPr/>
        </p:nvSpPr>
        <p:spPr>
          <a:xfrm>
            <a:off x="983004" y="4486679"/>
            <a:ext cx="1755389" cy="5459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A2C8B8C-5209-47EC-8E7B-2808840D9FFF}"/>
              </a:ext>
            </a:extLst>
          </p:cNvPr>
          <p:cNvSpPr/>
          <p:nvPr/>
        </p:nvSpPr>
        <p:spPr>
          <a:xfrm>
            <a:off x="2720787" y="3309420"/>
            <a:ext cx="1060524" cy="117725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2E60BFB7-041D-4BBB-B690-A24D6ADEAEB1}"/>
              </a:ext>
            </a:extLst>
          </p:cNvPr>
          <p:cNvSpPr/>
          <p:nvPr/>
        </p:nvSpPr>
        <p:spPr>
          <a:xfrm>
            <a:off x="457669" y="4532969"/>
            <a:ext cx="317716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1867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5" name="右大括号 24">
            <a:extLst>
              <a:ext uri="{FF2B5EF4-FFF2-40B4-BE49-F238E27FC236}">
                <a16:creationId xmlns:a16="http://schemas.microsoft.com/office/drawing/2014/main" id="{6208A319-4A11-4A51-B706-7C2B34EF8AD0}"/>
              </a:ext>
            </a:extLst>
          </p:cNvPr>
          <p:cNvSpPr/>
          <p:nvPr/>
        </p:nvSpPr>
        <p:spPr>
          <a:xfrm>
            <a:off x="3947965" y="3320144"/>
            <a:ext cx="162964" cy="173272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0D10C66F-F163-4CC7-8261-DBD1044764A9}"/>
              </a:ext>
            </a:extLst>
          </p:cNvPr>
          <p:cNvSpPr/>
          <p:nvPr/>
        </p:nvSpPr>
        <p:spPr>
          <a:xfrm>
            <a:off x="4190875" y="398644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9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0CA7578-755B-4624-9699-A1E3FB925918}"/>
              </a:ext>
            </a:extLst>
          </p:cNvPr>
          <p:cNvSpPr/>
          <p:nvPr/>
        </p:nvSpPr>
        <p:spPr>
          <a:xfrm>
            <a:off x="970205" y="3298435"/>
            <a:ext cx="2798307" cy="11882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US" altLang="zh-CN" sz="1867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7" b="1" baseline="-250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38516D89-CCF7-4E70-A50E-517A2128708E}"/>
              </a:ext>
            </a:extLst>
          </p:cNvPr>
          <p:cNvSpPr/>
          <p:nvPr/>
        </p:nvSpPr>
        <p:spPr>
          <a:xfrm>
            <a:off x="970205" y="4478603"/>
            <a:ext cx="2798307" cy="577173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US" altLang="zh-CN" sz="1867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7" b="1" baseline="-25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9BACAA9-A0E0-4817-972C-1DCC81DEFFC4}"/>
              </a:ext>
            </a:extLst>
          </p:cNvPr>
          <p:cNvSpPr/>
          <p:nvPr/>
        </p:nvSpPr>
        <p:spPr>
          <a:xfrm>
            <a:off x="970205" y="3294608"/>
            <a:ext cx="1737783" cy="174309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US" altLang="zh-CN" sz="1867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7" b="1" baseline="-250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B9D8DA3F-01B8-42EF-B2EB-93AAADF82002}"/>
              </a:ext>
            </a:extLst>
          </p:cNvPr>
          <p:cNvSpPr/>
          <p:nvPr/>
        </p:nvSpPr>
        <p:spPr>
          <a:xfrm>
            <a:off x="2707989" y="3304719"/>
            <a:ext cx="1049781" cy="174309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US" altLang="zh-CN" sz="1867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7" b="1" baseline="-25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9FEBB45A-DE25-46C8-AD33-5FFA40827740}"/>
              </a:ext>
            </a:extLst>
          </p:cNvPr>
          <p:cNvSpPr txBox="1"/>
          <p:nvPr/>
        </p:nvSpPr>
        <p:spPr>
          <a:xfrm>
            <a:off x="1380858" y="249195"/>
            <a:ext cx="427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情景思考</a:t>
            </a:r>
          </a:p>
        </p:txBody>
      </p:sp>
    </p:spTree>
    <p:extLst>
      <p:ext uri="{BB962C8B-B14F-4D97-AF65-F5344CB8AC3E}">
        <p14:creationId xmlns:p14="http://schemas.microsoft.com/office/powerpoint/2010/main" val="300757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2" grpId="0"/>
      <p:bldP spid="6" grpId="0" animBg="1"/>
      <p:bldP spid="6" grpId="1" animBg="1"/>
      <p:bldP spid="30" grpId="0" animBg="1"/>
      <p:bldP spid="30" grpId="1" animBg="1"/>
      <p:bldP spid="12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>
            <a:extLst>
              <a:ext uri="{FF2B5EF4-FFF2-40B4-BE49-F238E27FC236}">
                <a16:creationId xmlns:a16="http://schemas.microsoft.com/office/drawing/2014/main" id="{A3C83C91-4D5F-438C-8590-D87BFAA9CE46}"/>
              </a:ext>
            </a:extLst>
          </p:cNvPr>
          <p:cNvSpPr txBox="1"/>
          <p:nvPr/>
        </p:nvSpPr>
        <p:spPr>
          <a:xfrm>
            <a:off x="702437" y="1152032"/>
            <a:ext cx="10332145" cy="96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    为了扩大绿地面积，要把街心花园的一块长为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米，宽为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p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米的长方形绿地，加长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米，加宽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q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米，求扩大后的绿地面积？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7F7B145-8CB5-4CE1-959E-5D2A3B25223F}"/>
              </a:ext>
            </a:extLst>
          </p:cNvPr>
          <p:cNvSpPr/>
          <p:nvPr/>
        </p:nvSpPr>
        <p:spPr>
          <a:xfrm>
            <a:off x="908873" y="3299918"/>
            <a:ext cx="1741793" cy="11882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97A1E66-D39C-428B-9EA5-E9C19D2695C3}"/>
              </a:ext>
            </a:extLst>
          </p:cNvPr>
          <p:cNvSpPr/>
          <p:nvPr/>
        </p:nvSpPr>
        <p:spPr>
          <a:xfrm>
            <a:off x="418995" y="364571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p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43025A2C-0261-452E-9951-9D704A9A8B18}"/>
              </a:ext>
            </a:extLst>
          </p:cNvPr>
          <p:cNvSpPr/>
          <p:nvPr/>
        </p:nvSpPr>
        <p:spPr>
          <a:xfrm>
            <a:off x="1505054" y="505286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0DF1E97A-232A-44B8-B447-6143046E602B}"/>
              </a:ext>
            </a:extLst>
          </p:cNvPr>
          <p:cNvSpPr/>
          <p:nvPr/>
        </p:nvSpPr>
        <p:spPr>
          <a:xfrm>
            <a:off x="2996711" y="502787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027421F-3CFD-4753-96BF-F10ED9E51521}"/>
              </a:ext>
            </a:extLst>
          </p:cNvPr>
          <p:cNvSpPr txBox="1"/>
          <p:nvPr/>
        </p:nvSpPr>
        <p:spPr>
          <a:xfrm>
            <a:off x="4947758" y="2860306"/>
            <a:ext cx="6860704" cy="919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方法一：加宽之后的原长变为</a:t>
            </a:r>
            <a:r>
              <a:rPr lang="en-US" altLang="zh-CN" b="1" dirty="0">
                <a:cs typeface="+mn-ea"/>
                <a:sym typeface="+mn-lt"/>
              </a:rPr>
              <a:t>(</a:t>
            </a:r>
            <a:r>
              <a:rPr lang="en-US" altLang="zh-CN" b="1" dirty="0" err="1">
                <a:cs typeface="+mn-ea"/>
                <a:sym typeface="+mn-lt"/>
              </a:rPr>
              <a:t>a+b</a:t>
            </a:r>
            <a:r>
              <a:rPr lang="en-US" altLang="zh-CN" b="1" dirty="0">
                <a:cs typeface="+mn-ea"/>
                <a:sym typeface="+mn-lt"/>
              </a:rPr>
              <a:t>)</a:t>
            </a:r>
            <a:r>
              <a:rPr lang="zh-CN" altLang="en-US" b="1" dirty="0">
                <a:cs typeface="+mn-ea"/>
                <a:sym typeface="+mn-lt"/>
              </a:rPr>
              <a:t>米，原宽为</a:t>
            </a:r>
            <a:r>
              <a:rPr lang="en-US" altLang="zh-CN" b="1" dirty="0">
                <a:cs typeface="+mn-ea"/>
                <a:sym typeface="+mn-lt"/>
              </a:rPr>
              <a:t>(</a:t>
            </a:r>
            <a:r>
              <a:rPr lang="en-US" altLang="zh-CN" b="1" dirty="0" err="1">
                <a:cs typeface="+mn-ea"/>
                <a:sym typeface="+mn-lt"/>
              </a:rPr>
              <a:t>p+q</a:t>
            </a:r>
            <a:r>
              <a:rPr lang="en-US" altLang="zh-CN" b="1" dirty="0">
                <a:cs typeface="+mn-ea"/>
                <a:sym typeface="+mn-lt"/>
              </a:rPr>
              <a:t>)</a:t>
            </a:r>
            <a:r>
              <a:rPr lang="zh-CN" altLang="en-US" b="1" dirty="0">
                <a:cs typeface="+mn-ea"/>
                <a:sym typeface="+mn-lt"/>
              </a:rPr>
              <a:t>米，</a:t>
            </a:r>
            <a:endParaRPr lang="en-US" altLang="zh-CN" b="1" dirty="0">
              <a:cs typeface="+mn-ea"/>
              <a:sym typeface="+mn-lt"/>
            </a:endParaRPr>
          </a:p>
          <a:p>
            <a:pPr algn="ctr" defTabSz="914377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S= (</a:t>
            </a:r>
            <a:r>
              <a:rPr lang="en-US" altLang="zh-CN" sz="2000" b="1" dirty="0" err="1">
                <a:cs typeface="+mn-ea"/>
                <a:sym typeface="+mn-lt"/>
              </a:rPr>
              <a:t>a+b</a:t>
            </a:r>
            <a:r>
              <a:rPr lang="en-US" altLang="zh-CN" sz="2000" b="1" dirty="0">
                <a:cs typeface="+mn-ea"/>
                <a:sym typeface="+mn-lt"/>
              </a:rPr>
              <a:t>) (</a:t>
            </a:r>
            <a:r>
              <a:rPr lang="en-US" altLang="zh-CN" sz="2000" b="1" dirty="0" err="1">
                <a:cs typeface="+mn-ea"/>
                <a:sym typeface="+mn-lt"/>
              </a:rPr>
              <a:t>p+q</a:t>
            </a:r>
            <a:r>
              <a:rPr lang="en-US" altLang="zh-CN" sz="2000" b="1" dirty="0">
                <a:cs typeface="+mn-ea"/>
                <a:sym typeface="+mn-lt"/>
              </a:rPr>
              <a:t>) </a:t>
            </a:r>
            <a:r>
              <a:rPr lang="zh-CN" altLang="en-US" sz="2000" b="1" dirty="0">
                <a:cs typeface="+mn-ea"/>
                <a:sym typeface="+mn-lt"/>
              </a:rPr>
              <a:t>㎡     ①</a:t>
            </a:r>
          </a:p>
        </p:txBody>
      </p:sp>
      <p:sp>
        <p:nvSpPr>
          <p:cNvPr id="10" name="右大括号 9">
            <a:extLst>
              <a:ext uri="{FF2B5EF4-FFF2-40B4-BE49-F238E27FC236}">
                <a16:creationId xmlns:a16="http://schemas.microsoft.com/office/drawing/2014/main" id="{C5E43966-2137-4F3B-B593-5014978B0D37}"/>
              </a:ext>
            </a:extLst>
          </p:cNvPr>
          <p:cNvSpPr/>
          <p:nvPr/>
        </p:nvSpPr>
        <p:spPr>
          <a:xfrm rot="5400000">
            <a:off x="2225403" y="4120907"/>
            <a:ext cx="165245" cy="279830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7CC37424-CB9F-433E-A504-C4AEB7D989FE}"/>
              </a:ext>
            </a:extLst>
          </p:cNvPr>
          <p:cNvSpPr/>
          <p:nvPr/>
        </p:nvSpPr>
        <p:spPr>
          <a:xfrm>
            <a:off x="2067362" y="5674923"/>
            <a:ext cx="681597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133" b="1" dirty="0" err="1">
                <a:solidFill>
                  <a:srgbClr val="FF0000"/>
                </a:solidFill>
                <a:cs typeface="+mn-ea"/>
                <a:sym typeface="+mn-lt"/>
              </a:rPr>
              <a:t>a+b</a:t>
            </a:r>
            <a:endParaRPr lang="zh-CN" altLang="en-US" sz="2133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9FF6FE47-E2D4-440E-A70E-3DC2722BE271}"/>
              </a:ext>
            </a:extLst>
          </p:cNvPr>
          <p:cNvSpPr txBox="1"/>
          <p:nvPr/>
        </p:nvSpPr>
        <p:spPr>
          <a:xfrm>
            <a:off x="4897654" y="4187517"/>
            <a:ext cx="7828003" cy="919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方法二：加长加宽之后现有绿地变为由四个长方形组成的区域</a:t>
            </a:r>
            <a:endParaRPr lang="en-US" altLang="zh-CN" b="1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               S=S</a:t>
            </a:r>
            <a:r>
              <a:rPr lang="en-US" altLang="zh-CN" sz="2000" b="1" baseline="-25000" dirty="0">
                <a:cs typeface="+mn-ea"/>
                <a:sym typeface="+mn-lt"/>
              </a:rPr>
              <a:t>1</a:t>
            </a:r>
            <a:r>
              <a:rPr lang="en-US" altLang="zh-CN" sz="2000" b="1" dirty="0">
                <a:cs typeface="+mn-ea"/>
                <a:sym typeface="+mn-lt"/>
              </a:rPr>
              <a:t>+S</a:t>
            </a:r>
            <a:r>
              <a:rPr lang="en-US" altLang="zh-CN" sz="2000" b="1" baseline="-25000" dirty="0">
                <a:cs typeface="+mn-ea"/>
                <a:sym typeface="+mn-lt"/>
              </a:rPr>
              <a:t>2</a:t>
            </a:r>
            <a:r>
              <a:rPr lang="en-US" altLang="zh-CN" sz="2000" b="1" dirty="0">
                <a:cs typeface="+mn-ea"/>
                <a:sym typeface="+mn-lt"/>
              </a:rPr>
              <a:t>+S</a:t>
            </a:r>
            <a:r>
              <a:rPr lang="en-US" altLang="zh-CN" sz="2000" b="1" baseline="-25000" dirty="0">
                <a:cs typeface="+mn-ea"/>
                <a:sym typeface="+mn-lt"/>
              </a:rPr>
              <a:t>3</a:t>
            </a:r>
            <a:r>
              <a:rPr lang="en-US" altLang="zh-CN" sz="2000" b="1" dirty="0">
                <a:cs typeface="+mn-ea"/>
                <a:sym typeface="+mn-lt"/>
              </a:rPr>
              <a:t>+S</a:t>
            </a:r>
            <a:r>
              <a:rPr lang="en-US" altLang="zh-CN" sz="2000" b="1" baseline="-25000" dirty="0">
                <a:cs typeface="+mn-ea"/>
                <a:sym typeface="+mn-lt"/>
              </a:rPr>
              <a:t>4 </a:t>
            </a:r>
            <a:r>
              <a:rPr lang="en-US" altLang="zh-CN" sz="2000" b="1" dirty="0">
                <a:cs typeface="+mn-ea"/>
                <a:sym typeface="+mn-lt"/>
              </a:rPr>
              <a:t>= </a:t>
            </a:r>
            <a:r>
              <a:rPr lang="en-US" altLang="zh-CN" sz="2000" b="1" dirty="0" err="1">
                <a:cs typeface="+mn-ea"/>
                <a:sym typeface="+mn-lt"/>
              </a:rPr>
              <a:t>ap+bp+aq+bq</a:t>
            </a:r>
            <a:r>
              <a:rPr lang="en-US" altLang="zh-CN" sz="2000" b="1" dirty="0">
                <a:cs typeface="+mn-ea"/>
                <a:sym typeface="+mn-lt"/>
              </a:rPr>
              <a:t> </a:t>
            </a:r>
            <a:r>
              <a:rPr lang="zh-CN" altLang="en-US" sz="2000" b="1" dirty="0">
                <a:cs typeface="+mn-ea"/>
                <a:sym typeface="+mn-lt"/>
              </a:rPr>
              <a:t>㎡      ②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B3269CF-C619-4DBA-A633-471A32F3C752}"/>
              </a:ext>
            </a:extLst>
          </p:cNvPr>
          <p:cNvSpPr/>
          <p:nvPr/>
        </p:nvSpPr>
        <p:spPr>
          <a:xfrm>
            <a:off x="2664262" y="4470921"/>
            <a:ext cx="1052503" cy="5617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72B90F12-D9BC-4F59-8A98-0B5695D37A40}"/>
              </a:ext>
            </a:extLst>
          </p:cNvPr>
          <p:cNvSpPr/>
          <p:nvPr/>
        </p:nvSpPr>
        <p:spPr>
          <a:xfrm>
            <a:off x="908873" y="4486679"/>
            <a:ext cx="1755389" cy="5459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A2C8B8C-5209-47EC-8E7B-2808840D9FFF}"/>
              </a:ext>
            </a:extLst>
          </p:cNvPr>
          <p:cNvSpPr/>
          <p:nvPr/>
        </p:nvSpPr>
        <p:spPr>
          <a:xfrm>
            <a:off x="2646656" y="3298435"/>
            <a:ext cx="1060524" cy="118824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2E60BFB7-041D-4BBB-B690-A24D6ADEAEB1}"/>
              </a:ext>
            </a:extLst>
          </p:cNvPr>
          <p:cNvSpPr/>
          <p:nvPr/>
        </p:nvSpPr>
        <p:spPr>
          <a:xfrm>
            <a:off x="383538" y="453296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q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5" name="右大括号 24">
            <a:extLst>
              <a:ext uri="{FF2B5EF4-FFF2-40B4-BE49-F238E27FC236}">
                <a16:creationId xmlns:a16="http://schemas.microsoft.com/office/drawing/2014/main" id="{6208A319-4A11-4A51-B706-7C2B34EF8AD0}"/>
              </a:ext>
            </a:extLst>
          </p:cNvPr>
          <p:cNvSpPr/>
          <p:nvPr/>
        </p:nvSpPr>
        <p:spPr>
          <a:xfrm>
            <a:off x="3873834" y="3320144"/>
            <a:ext cx="162964" cy="173272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0D10C66F-F163-4CC7-8261-DBD1044764A9}"/>
              </a:ext>
            </a:extLst>
          </p:cNvPr>
          <p:cNvSpPr/>
          <p:nvPr/>
        </p:nvSpPr>
        <p:spPr>
          <a:xfrm>
            <a:off x="4116745" y="3986448"/>
            <a:ext cx="696024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133" b="1" dirty="0" err="1">
                <a:solidFill>
                  <a:srgbClr val="FF0000"/>
                </a:solidFill>
                <a:cs typeface="+mn-ea"/>
                <a:sym typeface="+mn-lt"/>
              </a:rPr>
              <a:t>p+q</a:t>
            </a:r>
            <a:endParaRPr lang="zh-CN" altLang="en-US" sz="2133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6C8D702-6E3F-459D-9C31-19B3EC635036}"/>
              </a:ext>
            </a:extLst>
          </p:cNvPr>
          <p:cNvSpPr/>
          <p:nvPr/>
        </p:nvSpPr>
        <p:spPr>
          <a:xfrm>
            <a:off x="2953982" y="3645715"/>
            <a:ext cx="433132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1867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7" b="1" baseline="-25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7C1182DE-CF62-4293-8A3A-76E8C572E989}"/>
              </a:ext>
            </a:extLst>
          </p:cNvPr>
          <p:cNvSpPr/>
          <p:nvPr/>
        </p:nvSpPr>
        <p:spPr>
          <a:xfrm>
            <a:off x="1535703" y="3645716"/>
            <a:ext cx="433132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1867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7" b="1" baseline="-250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5F259C56-3621-41BD-9729-DAC80FB744D7}"/>
              </a:ext>
            </a:extLst>
          </p:cNvPr>
          <p:cNvSpPr/>
          <p:nvPr/>
        </p:nvSpPr>
        <p:spPr>
          <a:xfrm>
            <a:off x="1529632" y="4532969"/>
            <a:ext cx="433132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1867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7" b="1" baseline="-250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C8E4FAF0-20FF-4491-8F08-2A0C14AD306D}"/>
              </a:ext>
            </a:extLst>
          </p:cNvPr>
          <p:cNvSpPr/>
          <p:nvPr/>
        </p:nvSpPr>
        <p:spPr>
          <a:xfrm>
            <a:off x="2991462" y="4532968"/>
            <a:ext cx="433132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1867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7" b="1" baseline="-25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C81D93BE-4AAF-46C3-94EE-8A3E6AA2ED26}"/>
              </a:ext>
            </a:extLst>
          </p:cNvPr>
          <p:cNvSpPr txBox="1"/>
          <p:nvPr/>
        </p:nvSpPr>
        <p:spPr>
          <a:xfrm>
            <a:off x="1380858" y="249195"/>
            <a:ext cx="427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情景思考</a:t>
            </a:r>
          </a:p>
        </p:txBody>
      </p:sp>
    </p:spTree>
    <p:extLst>
      <p:ext uri="{BB962C8B-B14F-4D97-AF65-F5344CB8AC3E}">
        <p14:creationId xmlns:p14="http://schemas.microsoft.com/office/powerpoint/2010/main" val="23187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22" grpId="0"/>
      <p:bldP spid="25" grpId="0" animBg="1"/>
      <p:bldP spid="26" grpId="0"/>
      <p:bldP spid="5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>
            <a:extLst>
              <a:ext uri="{FF2B5EF4-FFF2-40B4-BE49-F238E27FC236}">
                <a16:creationId xmlns:a16="http://schemas.microsoft.com/office/drawing/2014/main" id="{A3C83C91-4D5F-438C-8590-D87BFAA9CE46}"/>
              </a:ext>
            </a:extLst>
          </p:cNvPr>
          <p:cNvSpPr txBox="1"/>
          <p:nvPr/>
        </p:nvSpPr>
        <p:spPr>
          <a:xfrm>
            <a:off x="727837" y="1152032"/>
            <a:ext cx="10332145" cy="96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    为了扩大绿地面积，要把街心花园的一块长为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10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米，宽为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米的长方形绿地，加长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米，加宽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米，求扩大后的绿地面积？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7F7B145-8CB5-4CE1-959E-5D2A3B25223F}"/>
              </a:ext>
            </a:extLst>
          </p:cNvPr>
          <p:cNvSpPr/>
          <p:nvPr/>
        </p:nvSpPr>
        <p:spPr>
          <a:xfrm>
            <a:off x="845945" y="3299918"/>
            <a:ext cx="1741793" cy="11882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97A1E66-D39C-428B-9EA5-E9C19D2695C3}"/>
              </a:ext>
            </a:extLst>
          </p:cNvPr>
          <p:cNvSpPr/>
          <p:nvPr/>
        </p:nvSpPr>
        <p:spPr>
          <a:xfrm>
            <a:off x="356067" y="364571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p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43025A2C-0261-452E-9951-9D704A9A8B18}"/>
              </a:ext>
            </a:extLst>
          </p:cNvPr>
          <p:cNvSpPr/>
          <p:nvPr/>
        </p:nvSpPr>
        <p:spPr>
          <a:xfrm>
            <a:off x="1442126" y="505286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0DF1E97A-232A-44B8-B447-6143046E602B}"/>
              </a:ext>
            </a:extLst>
          </p:cNvPr>
          <p:cNvSpPr/>
          <p:nvPr/>
        </p:nvSpPr>
        <p:spPr>
          <a:xfrm>
            <a:off x="2933783" y="502787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2027421F-3CFD-4753-96BF-F10ED9E51521}"/>
              </a:ext>
            </a:extLst>
          </p:cNvPr>
          <p:cNvSpPr txBox="1"/>
          <p:nvPr/>
        </p:nvSpPr>
        <p:spPr>
          <a:xfrm>
            <a:off x="4671566" y="2948599"/>
            <a:ext cx="8243709" cy="919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方法三：加长加宽之后现有绿地变为由两个长方形组成的区域</a:t>
            </a:r>
            <a:endParaRPr lang="en-US" altLang="zh-CN" b="1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         S=S</a:t>
            </a:r>
            <a:r>
              <a:rPr lang="en-US" altLang="zh-CN" sz="2000" b="1" baseline="-25000" dirty="0">
                <a:cs typeface="+mn-ea"/>
                <a:sym typeface="+mn-lt"/>
              </a:rPr>
              <a:t>1</a:t>
            </a:r>
            <a:r>
              <a:rPr lang="en-US" altLang="zh-CN" sz="2000" b="1" dirty="0">
                <a:cs typeface="+mn-ea"/>
                <a:sym typeface="+mn-lt"/>
              </a:rPr>
              <a:t>+S</a:t>
            </a:r>
            <a:r>
              <a:rPr lang="en-US" altLang="zh-CN" sz="2000" b="1" baseline="-25000" dirty="0">
                <a:cs typeface="+mn-ea"/>
                <a:sym typeface="+mn-lt"/>
              </a:rPr>
              <a:t>2 </a:t>
            </a:r>
            <a:r>
              <a:rPr lang="en-US" altLang="zh-CN" sz="2000" b="1" dirty="0">
                <a:cs typeface="+mn-ea"/>
                <a:sym typeface="+mn-lt"/>
              </a:rPr>
              <a:t>=p(</a:t>
            </a:r>
            <a:r>
              <a:rPr lang="en-US" altLang="zh-CN" sz="2000" b="1" dirty="0" err="1">
                <a:cs typeface="+mn-ea"/>
                <a:sym typeface="+mn-lt"/>
              </a:rPr>
              <a:t>a+b</a:t>
            </a:r>
            <a:r>
              <a:rPr lang="en-US" altLang="zh-CN" sz="2000" b="1" dirty="0">
                <a:cs typeface="+mn-ea"/>
                <a:sym typeface="+mn-lt"/>
              </a:rPr>
              <a:t>)+q(</a:t>
            </a:r>
            <a:r>
              <a:rPr lang="en-US" altLang="zh-CN" sz="2000" b="1" dirty="0" err="1">
                <a:cs typeface="+mn-ea"/>
                <a:sym typeface="+mn-lt"/>
              </a:rPr>
              <a:t>a+b</a:t>
            </a:r>
            <a:r>
              <a:rPr lang="en-US" altLang="zh-CN" sz="2000" b="1" dirty="0">
                <a:cs typeface="+mn-ea"/>
                <a:sym typeface="+mn-lt"/>
              </a:rPr>
              <a:t>)= </a:t>
            </a:r>
            <a:r>
              <a:rPr lang="en-US" altLang="zh-CN" sz="2000" b="1" dirty="0" err="1">
                <a:cs typeface="+mn-ea"/>
                <a:sym typeface="+mn-lt"/>
              </a:rPr>
              <a:t>ap+bp+aq+bq</a:t>
            </a:r>
            <a:r>
              <a:rPr lang="zh-CN" altLang="en-US" sz="2000" b="1" dirty="0">
                <a:cs typeface="+mn-ea"/>
                <a:sym typeface="+mn-lt"/>
              </a:rPr>
              <a:t> ㎡     ③</a:t>
            </a:r>
          </a:p>
        </p:txBody>
      </p:sp>
      <p:sp>
        <p:nvSpPr>
          <p:cNvPr id="10" name="右大括号 9">
            <a:extLst>
              <a:ext uri="{FF2B5EF4-FFF2-40B4-BE49-F238E27FC236}">
                <a16:creationId xmlns:a16="http://schemas.microsoft.com/office/drawing/2014/main" id="{C5E43966-2137-4F3B-B593-5014978B0D37}"/>
              </a:ext>
            </a:extLst>
          </p:cNvPr>
          <p:cNvSpPr/>
          <p:nvPr/>
        </p:nvSpPr>
        <p:spPr>
          <a:xfrm rot="5400000">
            <a:off x="2162475" y="4120907"/>
            <a:ext cx="165245" cy="279830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7CC37424-CB9F-433E-A504-C4AEB7D989FE}"/>
              </a:ext>
            </a:extLst>
          </p:cNvPr>
          <p:cNvSpPr/>
          <p:nvPr/>
        </p:nvSpPr>
        <p:spPr>
          <a:xfrm>
            <a:off x="2004434" y="5674923"/>
            <a:ext cx="619080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1867" b="1" dirty="0" err="1">
                <a:solidFill>
                  <a:srgbClr val="FF0000"/>
                </a:solidFill>
                <a:cs typeface="+mn-ea"/>
                <a:sym typeface="+mn-lt"/>
              </a:rPr>
              <a:t>a+b</a:t>
            </a:r>
            <a:endParaRPr lang="zh-CN" altLang="en-US" sz="1867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9FF6FE47-E2D4-440E-A70E-3DC2722BE271}"/>
              </a:ext>
            </a:extLst>
          </p:cNvPr>
          <p:cNvSpPr txBox="1"/>
          <p:nvPr/>
        </p:nvSpPr>
        <p:spPr>
          <a:xfrm>
            <a:off x="4630753" y="4108196"/>
            <a:ext cx="7974155" cy="919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b="1" dirty="0">
                <a:cs typeface="+mn-ea"/>
                <a:sym typeface="+mn-lt"/>
              </a:rPr>
              <a:t>方法四：加长加宽之后现有绿地变为由两个长方形组成的区域</a:t>
            </a:r>
            <a:endParaRPr lang="en-US" altLang="zh-CN" b="1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        S=S</a:t>
            </a:r>
            <a:r>
              <a:rPr lang="en-US" altLang="zh-CN" sz="2000" b="1" baseline="-25000" dirty="0">
                <a:cs typeface="+mn-ea"/>
                <a:sym typeface="+mn-lt"/>
              </a:rPr>
              <a:t>3</a:t>
            </a:r>
            <a:r>
              <a:rPr lang="en-US" altLang="zh-CN" sz="2000" b="1" dirty="0">
                <a:cs typeface="+mn-ea"/>
                <a:sym typeface="+mn-lt"/>
              </a:rPr>
              <a:t>+S</a:t>
            </a:r>
            <a:r>
              <a:rPr lang="en-US" altLang="zh-CN" sz="2000" b="1" baseline="-25000" dirty="0">
                <a:cs typeface="+mn-ea"/>
                <a:sym typeface="+mn-lt"/>
              </a:rPr>
              <a:t>4 </a:t>
            </a:r>
            <a:r>
              <a:rPr lang="en-US" altLang="zh-CN" sz="2000" b="1" dirty="0">
                <a:cs typeface="+mn-ea"/>
                <a:sym typeface="+mn-lt"/>
              </a:rPr>
              <a:t>= a(</a:t>
            </a:r>
            <a:r>
              <a:rPr lang="en-US" altLang="zh-CN" sz="2000" b="1" dirty="0" err="1">
                <a:cs typeface="+mn-ea"/>
                <a:sym typeface="+mn-lt"/>
              </a:rPr>
              <a:t>p+q</a:t>
            </a:r>
            <a:r>
              <a:rPr lang="en-US" altLang="zh-CN" sz="2000" b="1" dirty="0">
                <a:cs typeface="+mn-ea"/>
                <a:sym typeface="+mn-lt"/>
              </a:rPr>
              <a:t>) + b(</a:t>
            </a:r>
            <a:r>
              <a:rPr lang="en-US" altLang="zh-CN" sz="2000" b="1" dirty="0" err="1">
                <a:cs typeface="+mn-ea"/>
                <a:sym typeface="+mn-lt"/>
              </a:rPr>
              <a:t>p+q</a:t>
            </a:r>
            <a:r>
              <a:rPr lang="en-US" altLang="zh-CN" sz="2000" b="1" dirty="0">
                <a:cs typeface="+mn-ea"/>
                <a:sym typeface="+mn-lt"/>
              </a:rPr>
              <a:t>) = </a:t>
            </a:r>
            <a:r>
              <a:rPr lang="en-US" altLang="zh-CN" sz="2000" b="1" dirty="0" err="1">
                <a:cs typeface="+mn-ea"/>
                <a:sym typeface="+mn-lt"/>
              </a:rPr>
              <a:t>ap+bp+aq+bq</a:t>
            </a:r>
            <a:r>
              <a:rPr lang="zh-CN" altLang="en-US" sz="2000" b="1" dirty="0">
                <a:cs typeface="+mn-ea"/>
                <a:sym typeface="+mn-lt"/>
              </a:rPr>
              <a:t> ㎡      ④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B3269CF-C619-4DBA-A633-471A32F3C752}"/>
              </a:ext>
            </a:extLst>
          </p:cNvPr>
          <p:cNvSpPr/>
          <p:nvPr/>
        </p:nvSpPr>
        <p:spPr>
          <a:xfrm>
            <a:off x="2601334" y="4470921"/>
            <a:ext cx="1030119" cy="5617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72B90F12-D9BC-4F59-8A98-0B5695D37A40}"/>
              </a:ext>
            </a:extLst>
          </p:cNvPr>
          <p:cNvSpPr/>
          <p:nvPr/>
        </p:nvSpPr>
        <p:spPr>
          <a:xfrm>
            <a:off x="845945" y="4486679"/>
            <a:ext cx="1755389" cy="5459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A2C8B8C-5209-47EC-8E7B-2808840D9FFF}"/>
              </a:ext>
            </a:extLst>
          </p:cNvPr>
          <p:cNvSpPr/>
          <p:nvPr/>
        </p:nvSpPr>
        <p:spPr>
          <a:xfrm>
            <a:off x="2583728" y="3309420"/>
            <a:ext cx="1060524" cy="117725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2E60BFB7-041D-4BBB-B690-A24D6ADEAEB1}"/>
              </a:ext>
            </a:extLst>
          </p:cNvPr>
          <p:cNvSpPr/>
          <p:nvPr/>
        </p:nvSpPr>
        <p:spPr>
          <a:xfrm>
            <a:off x="320610" y="453296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q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5" name="右大括号 24">
            <a:extLst>
              <a:ext uri="{FF2B5EF4-FFF2-40B4-BE49-F238E27FC236}">
                <a16:creationId xmlns:a16="http://schemas.microsoft.com/office/drawing/2014/main" id="{6208A319-4A11-4A51-B706-7C2B34EF8AD0}"/>
              </a:ext>
            </a:extLst>
          </p:cNvPr>
          <p:cNvSpPr/>
          <p:nvPr/>
        </p:nvSpPr>
        <p:spPr>
          <a:xfrm>
            <a:off x="3810906" y="3320144"/>
            <a:ext cx="162964" cy="173272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0D10C66F-F163-4CC7-8261-DBD1044764A9}"/>
              </a:ext>
            </a:extLst>
          </p:cNvPr>
          <p:cNvSpPr/>
          <p:nvPr/>
        </p:nvSpPr>
        <p:spPr>
          <a:xfrm>
            <a:off x="4091814" y="3960968"/>
            <a:ext cx="635110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1867" b="1" dirty="0" err="1">
                <a:solidFill>
                  <a:srgbClr val="FF0000"/>
                </a:solidFill>
                <a:cs typeface="+mn-ea"/>
                <a:sym typeface="+mn-lt"/>
              </a:rPr>
              <a:t>p+q</a:t>
            </a:r>
            <a:endParaRPr lang="zh-CN" altLang="en-US" sz="1867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0CA7578-755B-4624-9699-A1E3FB925918}"/>
              </a:ext>
            </a:extLst>
          </p:cNvPr>
          <p:cNvSpPr/>
          <p:nvPr/>
        </p:nvSpPr>
        <p:spPr>
          <a:xfrm>
            <a:off x="833146" y="3298435"/>
            <a:ext cx="2798307" cy="11882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US" altLang="zh-CN" sz="1867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7" b="1" baseline="-250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38516D89-CCF7-4E70-A50E-517A2128708E}"/>
              </a:ext>
            </a:extLst>
          </p:cNvPr>
          <p:cNvSpPr/>
          <p:nvPr/>
        </p:nvSpPr>
        <p:spPr>
          <a:xfrm>
            <a:off x="833146" y="4478603"/>
            <a:ext cx="2798307" cy="577173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US" altLang="zh-CN" sz="1867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7" b="1" baseline="-25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9BACAA9-A0E0-4817-972C-1DCC81DEFFC4}"/>
              </a:ext>
            </a:extLst>
          </p:cNvPr>
          <p:cNvSpPr/>
          <p:nvPr/>
        </p:nvSpPr>
        <p:spPr>
          <a:xfrm>
            <a:off x="833146" y="3294608"/>
            <a:ext cx="1737783" cy="174309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US" altLang="zh-CN" sz="1867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7" b="1" baseline="-250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B9D8DA3F-01B8-42EF-B2EB-93AAADF82002}"/>
              </a:ext>
            </a:extLst>
          </p:cNvPr>
          <p:cNvSpPr/>
          <p:nvPr/>
        </p:nvSpPr>
        <p:spPr>
          <a:xfrm>
            <a:off x="2570930" y="3304719"/>
            <a:ext cx="1049781" cy="174309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US" altLang="zh-CN" sz="1867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7" b="1" baseline="-25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23E3E0B5-0C71-47C7-9B88-572AE28F3ECA}"/>
              </a:ext>
            </a:extLst>
          </p:cNvPr>
          <p:cNvSpPr txBox="1"/>
          <p:nvPr/>
        </p:nvSpPr>
        <p:spPr>
          <a:xfrm>
            <a:off x="1380858" y="249195"/>
            <a:ext cx="427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情景思考</a:t>
            </a:r>
          </a:p>
        </p:txBody>
      </p:sp>
    </p:spTree>
    <p:extLst>
      <p:ext uri="{BB962C8B-B14F-4D97-AF65-F5344CB8AC3E}">
        <p14:creationId xmlns:p14="http://schemas.microsoft.com/office/powerpoint/2010/main" val="362558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2" grpId="0"/>
      <p:bldP spid="6" grpId="0" animBg="1"/>
      <p:bldP spid="6" grpId="1" animBg="1"/>
      <p:bldP spid="30" grpId="0" animBg="1"/>
      <p:bldP spid="30" grpId="1" animBg="1"/>
      <p:bldP spid="12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>
            <a:extLst>
              <a:ext uri="{FF2B5EF4-FFF2-40B4-BE49-F238E27FC236}">
                <a16:creationId xmlns:a16="http://schemas.microsoft.com/office/drawing/2014/main" id="{A3C83C91-4D5F-438C-8590-D87BFAA9CE46}"/>
              </a:ext>
            </a:extLst>
          </p:cNvPr>
          <p:cNvSpPr txBox="1"/>
          <p:nvPr/>
        </p:nvSpPr>
        <p:spPr>
          <a:xfrm>
            <a:off x="753237" y="1152032"/>
            <a:ext cx="10332145" cy="96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        为了扩大绿地面积，要把街心花园的一块长为</a:t>
            </a:r>
            <a:r>
              <a:rPr lang="en-US" altLang="zh-CN" sz="2000" dirty="0">
                <a:cs typeface="+mn-ea"/>
                <a:sym typeface="+mn-lt"/>
              </a:rPr>
              <a:t>a</a:t>
            </a:r>
            <a:r>
              <a:rPr lang="zh-CN" altLang="en-US" sz="2000" dirty="0">
                <a:cs typeface="+mn-ea"/>
                <a:sym typeface="+mn-lt"/>
              </a:rPr>
              <a:t>米，宽为</a:t>
            </a:r>
            <a:r>
              <a:rPr lang="en-US" altLang="zh-CN" sz="2000" dirty="0">
                <a:cs typeface="+mn-ea"/>
                <a:sym typeface="+mn-lt"/>
              </a:rPr>
              <a:t>p</a:t>
            </a:r>
            <a:r>
              <a:rPr lang="zh-CN" altLang="en-US" sz="2000" dirty="0">
                <a:cs typeface="+mn-ea"/>
                <a:sym typeface="+mn-lt"/>
              </a:rPr>
              <a:t>米的长方形绿地，加长</a:t>
            </a:r>
            <a:r>
              <a:rPr lang="en-US" altLang="zh-CN" sz="2000" dirty="0">
                <a:cs typeface="+mn-ea"/>
                <a:sym typeface="+mn-lt"/>
              </a:rPr>
              <a:t>b</a:t>
            </a:r>
            <a:r>
              <a:rPr lang="zh-CN" altLang="en-US" sz="2000" dirty="0">
                <a:cs typeface="+mn-ea"/>
                <a:sym typeface="+mn-lt"/>
              </a:rPr>
              <a:t>米，加宽</a:t>
            </a:r>
            <a:r>
              <a:rPr lang="en-US" altLang="zh-CN" sz="2000" dirty="0">
                <a:cs typeface="+mn-ea"/>
                <a:sym typeface="+mn-lt"/>
              </a:rPr>
              <a:t>q</a:t>
            </a:r>
            <a:r>
              <a:rPr lang="zh-CN" altLang="en-US" sz="2000" dirty="0">
                <a:cs typeface="+mn-ea"/>
                <a:sym typeface="+mn-lt"/>
              </a:rPr>
              <a:t>米，求扩大后的绿地面积？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7F7B145-8CB5-4CE1-959E-5D2A3B25223F}"/>
              </a:ext>
            </a:extLst>
          </p:cNvPr>
          <p:cNvSpPr/>
          <p:nvPr/>
        </p:nvSpPr>
        <p:spPr>
          <a:xfrm>
            <a:off x="1278572" y="2910399"/>
            <a:ext cx="1741793" cy="11882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97A1E66-D39C-428B-9EA5-E9C19D2695C3}"/>
              </a:ext>
            </a:extLst>
          </p:cNvPr>
          <p:cNvSpPr/>
          <p:nvPr/>
        </p:nvSpPr>
        <p:spPr>
          <a:xfrm>
            <a:off x="788694" y="325619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p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43025A2C-0261-452E-9951-9D704A9A8B18}"/>
              </a:ext>
            </a:extLst>
          </p:cNvPr>
          <p:cNvSpPr/>
          <p:nvPr/>
        </p:nvSpPr>
        <p:spPr>
          <a:xfrm>
            <a:off x="1874753" y="466334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0DF1E97A-232A-44B8-B447-6143046E602B}"/>
              </a:ext>
            </a:extLst>
          </p:cNvPr>
          <p:cNvSpPr/>
          <p:nvPr/>
        </p:nvSpPr>
        <p:spPr>
          <a:xfrm>
            <a:off x="3366410" y="463835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右大括号 9">
            <a:extLst>
              <a:ext uri="{FF2B5EF4-FFF2-40B4-BE49-F238E27FC236}">
                <a16:creationId xmlns:a16="http://schemas.microsoft.com/office/drawing/2014/main" id="{C5E43966-2137-4F3B-B593-5014978B0D37}"/>
              </a:ext>
            </a:extLst>
          </p:cNvPr>
          <p:cNvSpPr/>
          <p:nvPr/>
        </p:nvSpPr>
        <p:spPr>
          <a:xfrm rot="5400000">
            <a:off x="2595102" y="3731388"/>
            <a:ext cx="165245" cy="279830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7CC37424-CB9F-433E-A504-C4AEB7D989FE}"/>
              </a:ext>
            </a:extLst>
          </p:cNvPr>
          <p:cNvSpPr/>
          <p:nvPr/>
        </p:nvSpPr>
        <p:spPr>
          <a:xfrm>
            <a:off x="2437061" y="5285404"/>
            <a:ext cx="681597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133" b="1" dirty="0" err="1">
                <a:solidFill>
                  <a:srgbClr val="FF0000"/>
                </a:solidFill>
                <a:cs typeface="+mn-ea"/>
                <a:sym typeface="+mn-lt"/>
              </a:rPr>
              <a:t>a+b</a:t>
            </a:r>
            <a:endParaRPr lang="zh-CN" altLang="en-US" sz="2133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7B3269CF-C619-4DBA-A633-471A32F3C752}"/>
              </a:ext>
            </a:extLst>
          </p:cNvPr>
          <p:cNvSpPr/>
          <p:nvPr/>
        </p:nvSpPr>
        <p:spPr>
          <a:xfrm>
            <a:off x="3033961" y="4081402"/>
            <a:ext cx="1052503" cy="5617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72B90F12-D9BC-4F59-8A98-0B5695D37A40}"/>
              </a:ext>
            </a:extLst>
          </p:cNvPr>
          <p:cNvSpPr/>
          <p:nvPr/>
        </p:nvSpPr>
        <p:spPr>
          <a:xfrm>
            <a:off x="1278572" y="4097160"/>
            <a:ext cx="1755389" cy="5459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A2C8B8C-5209-47EC-8E7B-2808840D9FFF}"/>
              </a:ext>
            </a:extLst>
          </p:cNvPr>
          <p:cNvSpPr/>
          <p:nvPr/>
        </p:nvSpPr>
        <p:spPr>
          <a:xfrm>
            <a:off x="3016355" y="2908916"/>
            <a:ext cx="1060524" cy="118824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2E60BFB7-041D-4BBB-B690-A24D6ADEAEB1}"/>
              </a:ext>
            </a:extLst>
          </p:cNvPr>
          <p:cNvSpPr/>
          <p:nvPr/>
        </p:nvSpPr>
        <p:spPr>
          <a:xfrm>
            <a:off x="753237" y="414345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q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5" name="右大括号 24">
            <a:extLst>
              <a:ext uri="{FF2B5EF4-FFF2-40B4-BE49-F238E27FC236}">
                <a16:creationId xmlns:a16="http://schemas.microsoft.com/office/drawing/2014/main" id="{6208A319-4A11-4A51-B706-7C2B34EF8AD0}"/>
              </a:ext>
            </a:extLst>
          </p:cNvPr>
          <p:cNvSpPr/>
          <p:nvPr/>
        </p:nvSpPr>
        <p:spPr>
          <a:xfrm>
            <a:off x="4243533" y="2930625"/>
            <a:ext cx="162964" cy="173272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0D10C66F-F163-4CC7-8261-DBD1044764A9}"/>
              </a:ext>
            </a:extLst>
          </p:cNvPr>
          <p:cNvSpPr/>
          <p:nvPr/>
        </p:nvSpPr>
        <p:spPr>
          <a:xfrm>
            <a:off x="4486444" y="3596929"/>
            <a:ext cx="696024" cy="420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133" b="1" dirty="0" err="1">
                <a:solidFill>
                  <a:srgbClr val="FF0000"/>
                </a:solidFill>
                <a:cs typeface="+mn-ea"/>
                <a:sym typeface="+mn-lt"/>
              </a:rPr>
              <a:t>p+q</a:t>
            </a:r>
            <a:endParaRPr lang="zh-CN" altLang="en-US" sz="2133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6C8D702-6E3F-459D-9C31-19B3EC635036}"/>
              </a:ext>
            </a:extLst>
          </p:cNvPr>
          <p:cNvSpPr/>
          <p:nvPr/>
        </p:nvSpPr>
        <p:spPr>
          <a:xfrm>
            <a:off x="3323681" y="3256196"/>
            <a:ext cx="433132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1867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7" b="1" baseline="-2500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7C1182DE-CF62-4293-8A3A-76E8C572E989}"/>
              </a:ext>
            </a:extLst>
          </p:cNvPr>
          <p:cNvSpPr/>
          <p:nvPr/>
        </p:nvSpPr>
        <p:spPr>
          <a:xfrm>
            <a:off x="1905402" y="3256197"/>
            <a:ext cx="433132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1867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7" b="1" baseline="-250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5F259C56-3621-41BD-9729-DAC80FB744D7}"/>
              </a:ext>
            </a:extLst>
          </p:cNvPr>
          <p:cNvSpPr/>
          <p:nvPr/>
        </p:nvSpPr>
        <p:spPr>
          <a:xfrm>
            <a:off x="1899331" y="4143450"/>
            <a:ext cx="433132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1867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7" b="1" baseline="-250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C8E4FAF0-20FF-4491-8F08-2A0C14AD306D}"/>
              </a:ext>
            </a:extLst>
          </p:cNvPr>
          <p:cNvSpPr/>
          <p:nvPr/>
        </p:nvSpPr>
        <p:spPr>
          <a:xfrm>
            <a:off x="3361161" y="4143449"/>
            <a:ext cx="433132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1867" b="1" dirty="0">
                <a:solidFill>
                  <a:srgbClr val="FF0000"/>
                </a:solidFill>
                <a:cs typeface="+mn-ea"/>
                <a:sym typeface="+mn-lt"/>
              </a:rPr>
              <a:t>S</a:t>
            </a:r>
            <a:r>
              <a:rPr lang="en-US" altLang="zh-CN" sz="1867" b="1" baseline="-25000" dirty="0">
                <a:solidFill>
                  <a:srgbClr val="FF0000"/>
                </a:solidFill>
                <a:cs typeface="+mn-ea"/>
                <a:sym typeface="+mn-lt"/>
              </a:rPr>
              <a:t>4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EF0D4D1E-759B-4E97-A6A5-73EAC22396E3}"/>
              </a:ext>
            </a:extLst>
          </p:cNvPr>
          <p:cNvSpPr txBox="1"/>
          <p:nvPr/>
        </p:nvSpPr>
        <p:spPr>
          <a:xfrm>
            <a:off x="5262415" y="3429000"/>
            <a:ext cx="7193868" cy="1039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         由于①②③④表示同一个数量，所以</a:t>
            </a:r>
            <a:endParaRPr lang="en-US" altLang="zh-CN" sz="2000" b="1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400" b="1" dirty="0">
                <a:cs typeface="+mn-ea"/>
                <a:sym typeface="+mn-lt"/>
              </a:rPr>
              <a:t>       (</a:t>
            </a:r>
            <a:r>
              <a:rPr lang="en-US" altLang="zh-CN" sz="2400" b="1" dirty="0" err="1">
                <a:cs typeface="+mn-ea"/>
                <a:sym typeface="+mn-lt"/>
              </a:rPr>
              <a:t>a+b</a:t>
            </a:r>
            <a:r>
              <a:rPr lang="en-US" altLang="zh-CN" sz="2400" b="1" dirty="0">
                <a:cs typeface="+mn-ea"/>
                <a:sym typeface="+mn-lt"/>
              </a:rPr>
              <a:t>) (</a:t>
            </a:r>
            <a:r>
              <a:rPr lang="en-US" altLang="zh-CN" sz="2400" b="1" dirty="0" err="1">
                <a:cs typeface="+mn-ea"/>
                <a:sym typeface="+mn-lt"/>
              </a:rPr>
              <a:t>p+q</a:t>
            </a:r>
            <a:r>
              <a:rPr lang="en-US" altLang="zh-CN" sz="2400" b="1" dirty="0">
                <a:cs typeface="+mn-ea"/>
                <a:sym typeface="+mn-lt"/>
              </a:rPr>
              <a:t>)=</a:t>
            </a:r>
            <a:r>
              <a:rPr lang="en-US" altLang="zh-CN" sz="2400" b="1" dirty="0" err="1">
                <a:cs typeface="+mn-ea"/>
                <a:sym typeface="+mn-lt"/>
              </a:rPr>
              <a:t>ap+bp+aq+bq</a:t>
            </a:r>
            <a:r>
              <a:rPr lang="zh-CN" altLang="en-US" sz="2400" b="1" dirty="0">
                <a:cs typeface="+mn-ea"/>
                <a:sym typeface="+mn-lt"/>
              </a:rPr>
              <a:t> </a:t>
            </a:r>
            <a:endParaRPr lang="en-US" altLang="zh-CN" sz="2400" b="1" dirty="0"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309AFCC9-0749-4A1A-995F-7DD1B4891EAA}"/>
              </a:ext>
            </a:extLst>
          </p:cNvPr>
          <p:cNvSpPr txBox="1"/>
          <p:nvPr/>
        </p:nvSpPr>
        <p:spPr>
          <a:xfrm>
            <a:off x="1380858" y="249195"/>
            <a:ext cx="427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情景思考</a:t>
            </a:r>
          </a:p>
        </p:txBody>
      </p:sp>
    </p:spTree>
    <p:extLst>
      <p:ext uri="{BB962C8B-B14F-4D97-AF65-F5344CB8AC3E}">
        <p14:creationId xmlns:p14="http://schemas.microsoft.com/office/powerpoint/2010/main" val="367392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DBC944E-67BE-4BBD-B254-D23B47546195}"/>
              </a:ext>
            </a:extLst>
          </p:cNvPr>
          <p:cNvSpPr/>
          <p:nvPr/>
        </p:nvSpPr>
        <p:spPr>
          <a:xfrm>
            <a:off x="1068741" y="1259492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zh-CN" altLang="en-US" sz="3200" b="1" dirty="0">
                <a:cs typeface="+mn-ea"/>
                <a:sym typeface="+mn-lt"/>
              </a:rPr>
              <a:t>计算：</a:t>
            </a:r>
            <a:r>
              <a:rPr lang="en-US" altLang="zh-CN" sz="3200" b="1" dirty="0">
                <a:cs typeface="+mn-ea"/>
                <a:sym typeface="+mn-lt"/>
              </a:rPr>
              <a:t>(</a:t>
            </a:r>
            <a:r>
              <a:rPr lang="en-US" altLang="zh-CN" sz="3200" b="1" dirty="0" err="1">
                <a:cs typeface="+mn-ea"/>
                <a:sym typeface="+mn-lt"/>
              </a:rPr>
              <a:t>a+b</a:t>
            </a:r>
            <a:r>
              <a:rPr lang="en-US" altLang="zh-CN" sz="3200" b="1" dirty="0">
                <a:cs typeface="+mn-ea"/>
                <a:sym typeface="+mn-lt"/>
              </a:rPr>
              <a:t>)•(</a:t>
            </a:r>
            <a:r>
              <a:rPr lang="en-US" altLang="zh-CN" sz="3200" b="1" dirty="0" err="1">
                <a:cs typeface="+mn-ea"/>
                <a:sym typeface="+mn-lt"/>
              </a:rPr>
              <a:t>m+n</a:t>
            </a:r>
            <a:r>
              <a:rPr lang="en-US" altLang="zh-CN" sz="3200" b="1" dirty="0">
                <a:cs typeface="+mn-ea"/>
                <a:sym typeface="+mn-lt"/>
              </a:rPr>
              <a:t>)=</a:t>
            </a:r>
            <a:r>
              <a:rPr lang="zh-CN" altLang="en-US" sz="3200" b="1" dirty="0">
                <a:cs typeface="+mn-ea"/>
                <a:sym typeface="+mn-lt"/>
              </a:rPr>
              <a:t>？</a:t>
            </a:r>
            <a:endParaRPr lang="zh-CN" altLang="en-US" sz="3200" dirty="0"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A6B1B2C-A50D-41D4-9B4F-548E91E3FA70}"/>
              </a:ext>
            </a:extLst>
          </p:cNvPr>
          <p:cNvSpPr txBox="1"/>
          <p:nvPr/>
        </p:nvSpPr>
        <p:spPr>
          <a:xfrm>
            <a:off x="3434212" y="249195"/>
            <a:ext cx="679518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dirty="0">
                <a:cs typeface="+mn-ea"/>
                <a:sym typeface="+mn-lt"/>
              </a:rPr>
              <a:t>问题：你还记得单项式乘以多项式的方法吗？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8E2994C7-16C9-4A31-92A8-988E8526067A}"/>
              </a:ext>
            </a:extLst>
          </p:cNvPr>
          <p:cNvSpPr txBox="1"/>
          <p:nvPr/>
        </p:nvSpPr>
        <p:spPr>
          <a:xfrm>
            <a:off x="900643" y="5489535"/>
            <a:ext cx="7768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解题关键</a:t>
            </a:r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】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多项式相乘时，把多项式转变为单项式。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5C267F7-6CE4-4AC2-B222-0EDC1AB16C82}"/>
              </a:ext>
            </a:extLst>
          </p:cNvPr>
          <p:cNvSpPr txBox="1"/>
          <p:nvPr/>
        </p:nvSpPr>
        <p:spPr>
          <a:xfrm>
            <a:off x="1068741" y="1982894"/>
            <a:ext cx="9058355" cy="3076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zh-CN" altLang="en-US" sz="2000" dirty="0">
                <a:cs typeface="+mn-ea"/>
                <a:sym typeface="+mn-lt"/>
              </a:rPr>
              <a:t>设</a:t>
            </a:r>
            <a:r>
              <a:rPr lang="en-US" altLang="zh-CN" sz="2000" dirty="0">
                <a:cs typeface="+mn-ea"/>
                <a:sym typeface="+mn-lt"/>
              </a:rPr>
              <a:t>x=</a:t>
            </a:r>
            <a:r>
              <a:rPr lang="en-US" altLang="zh-CN" sz="2000" b="1" dirty="0">
                <a:cs typeface="+mn-ea"/>
                <a:sym typeface="+mn-lt"/>
              </a:rPr>
              <a:t>(</a:t>
            </a:r>
            <a:r>
              <a:rPr lang="en-US" altLang="zh-CN" sz="2000" b="1" dirty="0" err="1">
                <a:cs typeface="+mn-ea"/>
                <a:sym typeface="+mn-lt"/>
              </a:rPr>
              <a:t>a+b</a:t>
            </a:r>
            <a:r>
              <a:rPr lang="en-US" altLang="zh-CN" sz="2000" b="1" dirty="0">
                <a:cs typeface="+mn-ea"/>
                <a:sym typeface="+mn-lt"/>
              </a:rPr>
              <a:t>),</a:t>
            </a:r>
          </a:p>
          <a:p>
            <a:pPr defTabSz="914377">
              <a:lnSpc>
                <a:spcPct val="200000"/>
              </a:lnSpc>
            </a:pPr>
            <a:r>
              <a:rPr lang="zh-CN" altLang="en-US" sz="2000" b="1" dirty="0">
                <a:cs typeface="+mn-ea"/>
                <a:sym typeface="+mn-lt"/>
              </a:rPr>
              <a:t>则原式变为：</a:t>
            </a:r>
            <a:r>
              <a:rPr lang="en-US" altLang="zh-CN" sz="2000" b="1" dirty="0">
                <a:cs typeface="+mn-ea"/>
                <a:sym typeface="+mn-lt"/>
              </a:rPr>
              <a:t>x(</a:t>
            </a:r>
            <a:r>
              <a:rPr lang="en-US" altLang="zh-CN" sz="2000" b="1" dirty="0" err="1">
                <a:cs typeface="+mn-ea"/>
                <a:sym typeface="+mn-lt"/>
              </a:rPr>
              <a:t>m+n</a:t>
            </a:r>
            <a:r>
              <a:rPr lang="en-US" altLang="zh-CN" sz="2000" b="1" dirty="0">
                <a:cs typeface="+mn-ea"/>
                <a:sym typeface="+mn-lt"/>
              </a:rPr>
              <a:t>)=</a:t>
            </a:r>
            <a:r>
              <a:rPr lang="en-US" altLang="zh-CN" sz="2000" b="1" dirty="0" err="1">
                <a:cs typeface="+mn-ea"/>
                <a:sym typeface="+mn-lt"/>
              </a:rPr>
              <a:t>xm+xn</a:t>
            </a:r>
            <a:r>
              <a:rPr lang="zh-CN" altLang="en-US" sz="2000" b="1" dirty="0">
                <a:cs typeface="+mn-ea"/>
                <a:sym typeface="+mn-lt"/>
              </a:rPr>
              <a:t>，</a:t>
            </a:r>
            <a:endParaRPr lang="en-US" altLang="zh-CN" sz="2000" b="1" dirty="0">
              <a:cs typeface="+mn-ea"/>
              <a:sym typeface="+mn-lt"/>
            </a:endParaRPr>
          </a:p>
          <a:p>
            <a:pPr defTabSz="914377">
              <a:lnSpc>
                <a:spcPct val="200000"/>
              </a:lnSpc>
            </a:pPr>
            <a:r>
              <a:rPr lang="zh-CN" altLang="en-US" sz="2000" b="1" dirty="0">
                <a:cs typeface="+mn-ea"/>
                <a:sym typeface="+mn-lt"/>
              </a:rPr>
              <a:t>再将</a:t>
            </a:r>
            <a:r>
              <a:rPr lang="en-US" altLang="zh-CN" sz="2000" dirty="0">
                <a:cs typeface="+mn-ea"/>
                <a:sym typeface="+mn-lt"/>
              </a:rPr>
              <a:t>x=</a:t>
            </a:r>
            <a:r>
              <a:rPr lang="en-US" altLang="zh-CN" sz="2000" b="1" dirty="0">
                <a:cs typeface="+mn-ea"/>
                <a:sym typeface="+mn-lt"/>
              </a:rPr>
              <a:t>(</a:t>
            </a:r>
            <a:r>
              <a:rPr lang="en-US" altLang="zh-CN" sz="2000" b="1" dirty="0" err="1">
                <a:cs typeface="+mn-ea"/>
                <a:sym typeface="+mn-lt"/>
              </a:rPr>
              <a:t>a+b</a:t>
            </a:r>
            <a:r>
              <a:rPr lang="en-US" altLang="zh-CN" sz="2000" b="1" dirty="0">
                <a:cs typeface="+mn-ea"/>
                <a:sym typeface="+mn-lt"/>
              </a:rPr>
              <a:t>)</a:t>
            </a:r>
            <a:r>
              <a:rPr lang="zh-CN" altLang="en-US" sz="2000" b="1" dirty="0">
                <a:cs typeface="+mn-ea"/>
                <a:sym typeface="+mn-lt"/>
              </a:rPr>
              <a:t>带入原式</a:t>
            </a:r>
            <a:r>
              <a:rPr lang="en-US" altLang="zh-CN" sz="2000" b="1" dirty="0">
                <a:cs typeface="+mn-ea"/>
                <a:sym typeface="+mn-lt"/>
              </a:rPr>
              <a:t>,</a:t>
            </a:r>
          </a:p>
          <a:p>
            <a:pPr defTabSz="914377">
              <a:lnSpc>
                <a:spcPct val="200000"/>
              </a:lnSpc>
            </a:pPr>
            <a:r>
              <a:rPr lang="zh-CN" altLang="en-US" sz="2000" b="1" dirty="0">
                <a:cs typeface="+mn-ea"/>
                <a:sym typeface="+mn-lt"/>
              </a:rPr>
              <a:t>得，</a:t>
            </a:r>
            <a:r>
              <a:rPr lang="en-US" altLang="zh-CN" sz="2000" b="1" dirty="0">
                <a:cs typeface="+mn-ea"/>
                <a:sym typeface="+mn-lt"/>
              </a:rPr>
              <a:t>x(</a:t>
            </a:r>
            <a:r>
              <a:rPr lang="en-US" altLang="zh-CN" sz="2000" b="1" dirty="0" err="1">
                <a:cs typeface="+mn-ea"/>
                <a:sym typeface="+mn-lt"/>
              </a:rPr>
              <a:t>m+n</a:t>
            </a:r>
            <a:r>
              <a:rPr lang="en-US" altLang="zh-CN" sz="2000" b="1" dirty="0">
                <a:cs typeface="+mn-ea"/>
                <a:sym typeface="+mn-lt"/>
              </a:rPr>
              <a:t>)=</a:t>
            </a:r>
            <a:r>
              <a:rPr lang="en-US" altLang="zh-CN" sz="2000" b="1" dirty="0" err="1">
                <a:cs typeface="+mn-ea"/>
                <a:sym typeface="+mn-lt"/>
              </a:rPr>
              <a:t>xm+xn</a:t>
            </a:r>
            <a:r>
              <a:rPr lang="en-US" altLang="zh-CN" sz="2000" b="1" dirty="0">
                <a:cs typeface="+mn-ea"/>
                <a:sym typeface="+mn-lt"/>
              </a:rPr>
              <a:t>=m(</a:t>
            </a:r>
            <a:r>
              <a:rPr lang="en-US" altLang="zh-CN" sz="2000" b="1" dirty="0" err="1">
                <a:cs typeface="+mn-ea"/>
                <a:sym typeface="+mn-lt"/>
              </a:rPr>
              <a:t>a+b</a:t>
            </a:r>
            <a:r>
              <a:rPr lang="en-US" altLang="zh-CN" sz="2000" b="1" dirty="0">
                <a:cs typeface="+mn-ea"/>
                <a:sym typeface="+mn-lt"/>
              </a:rPr>
              <a:t>)+n(</a:t>
            </a:r>
            <a:r>
              <a:rPr lang="en-US" altLang="zh-CN" sz="2000" b="1" dirty="0" err="1">
                <a:cs typeface="+mn-ea"/>
                <a:sym typeface="+mn-lt"/>
              </a:rPr>
              <a:t>a+b</a:t>
            </a:r>
            <a:r>
              <a:rPr lang="en-US" altLang="zh-CN" sz="2000" b="1" dirty="0">
                <a:cs typeface="+mn-ea"/>
                <a:sym typeface="+mn-lt"/>
              </a:rPr>
              <a:t>)=</a:t>
            </a:r>
            <a:r>
              <a:rPr lang="en-US" altLang="zh-CN" sz="2000" b="1" dirty="0" err="1">
                <a:cs typeface="+mn-ea"/>
                <a:sym typeface="+mn-lt"/>
              </a:rPr>
              <a:t>am+bm+an+bn</a:t>
            </a:r>
            <a:r>
              <a:rPr lang="en-US" altLang="zh-CN" sz="2000" b="1" dirty="0">
                <a:cs typeface="+mn-ea"/>
                <a:sym typeface="+mn-lt"/>
              </a:rPr>
              <a:t>,</a:t>
            </a:r>
          </a:p>
          <a:p>
            <a:pPr defTabSz="914377">
              <a:lnSpc>
                <a:spcPct val="200000"/>
              </a:lnSpc>
            </a:pPr>
            <a:r>
              <a:rPr lang="zh-CN" altLang="en-US" sz="2000" b="1" dirty="0">
                <a:cs typeface="+mn-ea"/>
                <a:sym typeface="+mn-lt"/>
              </a:rPr>
              <a:t>∴</a:t>
            </a:r>
            <a:r>
              <a:rPr lang="en-US" altLang="zh-CN" sz="2000" b="1" dirty="0">
                <a:cs typeface="+mn-ea"/>
                <a:sym typeface="+mn-lt"/>
              </a:rPr>
              <a:t> (</a:t>
            </a:r>
            <a:r>
              <a:rPr lang="en-US" altLang="zh-CN" sz="2000" b="1" dirty="0" err="1">
                <a:cs typeface="+mn-ea"/>
                <a:sym typeface="+mn-lt"/>
              </a:rPr>
              <a:t>a+b</a:t>
            </a:r>
            <a:r>
              <a:rPr lang="en-US" altLang="zh-CN" sz="2000" b="1" dirty="0">
                <a:cs typeface="+mn-ea"/>
                <a:sym typeface="+mn-lt"/>
              </a:rPr>
              <a:t>)•(</a:t>
            </a:r>
            <a:r>
              <a:rPr lang="en-US" altLang="zh-CN" sz="2000" b="1" dirty="0" err="1">
                <a:cs typeface="+mn-ea"/>
                <a:sym typeface="+mn-lt"/>
              </a:rPr>
              <a:t>m+n</a:t>
            </a:r>
            <a:r>
              <a:rPr lang="en-US" altLang="zh-CN" sz="2000" b="1" dirty="0">
                <a:cs typeface="+mn-ea"/>
                <a:sym typeface="+mn-lt"/>
              </a:rPr>
              <a:t>)= </a:t>
            </a:r>
            <a:r>
              <a:rPr lang="en-US" altLang="zh-CN" sz="2000" b="1" dirty="0" err="1">
                <a:cs typeface="+mn-ea"/>
                <a:sym typeface="+mn-lt"/>
              </a:rPr>
              <a:t>am+bm+an+bn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B398D01D-6044-49C5-8F86-695892005BBF}"/>
              </a:ext>
            </a:extLst>
          </p:cNvPr>
          <p:cNvSpPr txBox="1"/>
          <p:nvPr/>
        </p:nvSpPr>
        <p:spPr>
          <a:xfrm>
            <a:off x="1380858" y="249195"/>
            <a:ext cx="427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探索思考</a:t>
            </a:r>
          </a:p>
        </p:txBody>
      </p:sp>
    </p:spTree>
    <p:extLst>
      <p:ext uri="{BB962C8B-B14F-4D97-AF65-F5344CB8AC3E}">
        <p14:creationId xmlns:p14="http://schemas.microsoft.com/office/powerpoint/2010/main" val="373182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Custom 2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FCDFF"/>
      </a:accent1>
      <a:accent2>
        <a:srgbClr val="00BBFE"/>
      </a:accent2>
      <a:accent3>
        <a:srgbClr val="00B0F0"/>
      </a:accent3>
      <a:accent4>
        <a:srgbClr val="00A4DE"/>
      </a:accent4>
      <a:accent5>
        <a:srgbClr val="5B9BD5"/>
      </a:accent5>
      <a:accent6>
        <a:srgbClr val="00A4DE"/>
      </a:accent6>
      <a:hlink>
        <a:srgbClr val="0563C1"/>
      </a:hlink>
      <a:folHlink>
        <a:srgbClr val="954F72"/>
      </a:folHlink>
    </a:clrScheme>
    <a:fontScheme name="zti2h1nh">
      <a:majorFont>
        <a:latin typeface="Arial" panose="020F0302020204030204"/>
        <a:ea typeface="思源黑体 CN Regular"/>
        <a:cs typeface=""/>
      </a:majorFont>
      <a:minorFont>
        <a:latin typeface="Arial" panose="020F0502020204030204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1950</Words>
  <Application>Microsoft Office PowerPoint</Application>
  <PresentationFormat>宽屏</PresentationFormat>
  <Paragraphs>227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4" baseType="lpstr">
      <vt:lpstr>思源黑体 CN Light</vt:lpstr>
      <vt:lpstr>思源黑体 CN Regular</vt:lpstr>
      <vt:lpstr>Arial</vt:lpstr>
      <vt:lpstr>Cambria Math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3</cp:revision>
  <dcterms:created xsi:type="dcterms:W3CDTF">2020-04-06T07:52:29Z</dcterms:created>
  <dcterms:modified xsi:type="dcterms:W3CDTF">2021-01-09T09:42:25Z</dcterms:modified>
</cp:coreProperties>
</file>