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1" r:id="rId2"/>
    <p:sldId id="263" r:id="rId3"/>
    <p:sldId id="419" r:id="rId4"/>
    <p:sldId id="421" r:id="rId5"/>
    <p:sldId id="422" r:id="rId6"/>
    <p:sldId id="423" r:id="rId7"/>
    <p:sldId id="424" r:id="rId8"/>
    <p:sldId id="410" r:id="rId9"/>
    <p:sldId id="425" r:id="rId10"/>
    <p:sldId id="426" r:id="rId11"/>
    <p:sldId id="427" r:id="rId12"/>
    <p:sldId id="428" r:id="rId13"/>
    <p:sldId id="429" r:id="rId14"/>
    <p:sldId id="430" r:id="rId15"/>
    <p:sldId id="431" r:id="rId16"/>
    <p:sldId id="432" r:id="rId17"/>
    <p:sldId id="287" r:id="rId18"/>
    <p:sldId id="262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F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10723482-F8FF-4B90-90DA-23F381BEA39E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2AB7C4D4-99E5-4B80-8BFC-A1053B74EB7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0738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0241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6109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78755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1049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0005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44834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73699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178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4163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1559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5947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6147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2421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9881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3681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3592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7910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04F4D65F-AC64-4104-BAE7-513E36166B8C}"/>
              </a:ext>
            </a:extLst>
          </p:cNvPr>
          <p:cNvSpPr/>
          <p:nvPr userDrawn="1"/>
        </p:nvSpPr>
        <p:spPr>
          <a:xfrm>
            <a:off x="752475" y="469900"/>
            <a:ext cx="114300" cy="654050"/>
          </a:xfrm>
          <a:prstGeom prst="rect">
            <a:avLst/>
          </a:prstGeom>
          <a:solidFill>
            <a:schemeClr val="accent2"/>
          </a:solidFill>
          <a:ln>
            <a:solidFill>
              <a:srgbClr val="F26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61CD6FF-6CD1-46E6-9082-36173952152B}"/>
              </a:ext>
            </a:extLst>
          </p:cNvPr>
          <p:cNvCxnSpPr>
            <a:cxnSpLocks/>
            <a:stCxn id="3" idx="2"/>
          </p:cNvCxnSpPr>
          <p:nvPr userDrawn="1"/>
        </p:nvCxnSpPr>
        <p:spPr>
          <a:xfrm>
            <a:off x="809625" y="1123950"/>
            <a:ext cx="106299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079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7978968" y="2"/>
            <a:ext cx="4213032" cy="4887117"/>
          </a:xfrm>
          <a:custGeom>
            <a:avLst/>
            <a:gdLst>
              <a:gd name="connsiteX0" fmla="*/ 4213032 w 4213032"/>
              <a:gd name="connsiteY0" fmla="*/ 0 h 4887117"/>
              <a:gd name="connsiteX1" fmla="*/ 4213032 w 4213032"/>
              <a:gd name="connsiteY1" fmla="*/ 4887117 h 4887117"/>
              <a:gd name="connsiteX2" fmla="*/ 0 w 4213032"/>
              <a:gd name="connsiteY2" fmla="*/ 2443558 h 488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3032" h="4887117">
                <a:moveTo>
                  <a:pt x="4213032" y="0"/>
                </a:moveTo>
                <a:lnTo>
                  <a:pt x="4213032" y="4887117"/>
                </a:lnTo>
                <a:lnTo>
                  <a:pt x="0" y="244355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7011622" y="1934695"/>
            <a:ext cx="4213031" cy="4887117"/>
          </a:xfrm>
          <a:custGeom>
            <a:avLst/>
            <a:gdLst>
              <a:gd name="connsiteX0" fmla="*/ 0 w 4213031"/>
              <a:gd name="connsiteY0" fmla="*/ 0 h 4887117"/>
              <a:gd name="connsiteX1" fmla="*/ 4213031 w 4213031"/>
              <a:gd name="connsiteY1" fmla="*/ 2443559 h 4887117"/>
              <a:gd name="connsiteX2" fmla="*/ 0 w 4213031"/>
              <a:gd name="connsiteY2" fmla="*/ 4887117 h 488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3031" h="4887117">
                <a:moveTo>
                  <a:pt x="0" y="0"/>
                </a:moveTo>
                <a:lnTo>
                  <a:pt x="4213031" y="2443559"/>
                </a:lnTo>
                <a:lnTo>
                  <a:pt x="0" y="488711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4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698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009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8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占位符 27">
            <a:extLst>
              <a:ext uri="{FF2B5EF4-FFF2-40B4-BE49-F238E27FC236}">
                <a16:creationId xmlns:a16="http://schemas.microsoft.com/office/drawing/2014/main" id="{7CAE828C-CCDE-47CE-BE0A-318E6EF5508C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60" r="25760"/>
          <a:stretch>
            <a:fillRect/>
          </a:stretch>
        </p:blipFill>
        <p:spPr/>
      </p:pic>
      <p:pic>
        <p:nvPicPr>
          <p:cNvPr id="30" name="图片占位符 29">
            <a:extLst>
              <a:ext uri="{FF2B5EF4-FFF2-40B4-BE49-F238E27FC236}">
                <a16:creationId xmlns:a16="http://schemas.microsoft.com/office/drawing/2014/main" id="{64AEC505-41F8-476F-B177-922071D818C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51" t="48885" r="9861" b="1"/>
          <a:stretch/>
        </p:blipFill>
        <p:spPr>
          <a:xfrm>
            <a:off x="7011622" y="1934695"/>
            <a:ext cx="4213031" cy="4887117"/>
          </a:xfrm>
        </p:spPr>
      </p:pic>
      <p:sp>
        <p:nvSpPr>
          <p:cNvPr id="23" name="Isosceles Triangle 22"/>
          <p:cNvSpPr/>
          <p:nvPr/>
        </p:nvSpPr>
        <p:spPr>
          <a:xfrm>
            <a:off x="7899400" y="-10375"/>
            <a:ext cx="4254500" cy="2374900"/>
          </a:xfrm>
          <a:custGeom>
            <a:avLst/>
            <a:gdLst>
              <a:gd name="connsiteX0" fmla="*/ 0 w 2501900"/>
              <a:gd name="connsiteY0" fmla="*/ 1742225 h 1742225"/>
              <a:gd name="connsiteX1" fmla="*/ 1250950 w 2501900"/>
              <a:gd name="connsiteY1" fmla="*/ 0 h 1742225"/>
              <a:gd name="connsiteX2" fmla="*/ 2501900 w 2501900"/>
              <a:gd name="connsiteY2" fmla="*/ 1742225 h 1742225"/>
              <a:gd name="connsiteX3" fmla="*/ 0 w 2501900"/>
              <a:gd name="connsiteY3" fmla="*/ 1742225 h 1742225"/>
              <a:gd name="connsiteX0" fmla="*/ 0 w 4851400"/>
              <a:gd name="connsiteY0" fmla="*/ 2159000 h 2159000"/>
              <a:gd name="connsiteX1" fmla="*/ 1250950 w 4851400"/>
              <a:gd name="connsiteY1" fmla="*/ 416775 h 2159000"/>
              <a:gd name="connsiteX2" fmla="*/ 4851400 w 4851400"/>
              <a:gd name="connsiteY2" fmla="*/ 0 h 2159000"/>
              <a:gd name="connsiteX3" fmla="*/ 0 w 4851400"/>
              <a:gd name="connsiteY3" fmla="*/ 2159000 h 2159000"/>
              <a:gd name="connsiteX0" fmla="*/ 0 w 4254500"/>
              <a:gd name="connsiteY0" fmla="*/ 2374900 h 2374900"/>
              <a:gd name="connsiteX1" fmla="*/ 654050 w 4254500"/>
              <a:gd name="connsiteY1" fmla="*/ 416775 h 2374900"/>
              <a:gd name="connsiteX2" fmla="*/ 4254500 w 4254500"/>
              <a:gd name="connsiteY2" fmla="*/ 0 h 2374900"/>
              <a:gd name="connsiteX3" fmla="*/ 0 w 4254500"/>
              <a:gd name="connsiteY3" fmla="*/ 2374900 h 2374900"/>
              <a:gd name="connsiteX0" fmla="*/ 0 w 4254500"/>
              <a:gd name="connsiteY0" fmla="*/ 2374900 h 2374900"/>
              <a:gd name="connsiteX1" fmla="*/ 196850 w 4254500"/>
              <a:gd name="connsiteY1" fmla="*/ 1712175 h 2374900"/>
              <a:gd name="connsiteX2" fmla="*/ 4254500 w 4254500"/>
              <a:gd name="connsiteY2" fmla="*/ 0 h 2374900"/>
              <a:gd name="connsiteX3" fmla="*/ 0 w 4254500"/>
              <a:gd name="connsiteY3" fmla="*/ 2374900 h 237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54500" h="2374900">
                <a:moveTo>
                  <a:pt x="0" y="2374900"/>
                </a:moveTo>
                <a:lnTo>
                  <a:pt x="196850" y="1712175"/>
                </a:lnTo>
                <a:lnTo>
                  <a:pt x="4254500" y="0"/>
                </a:lnTo>
                <a:lnTo>
                  <a:pt x="0" y="23749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Isosceles Triangle 22">
            <a:extLst>
              <a:ext uri="{FF2B5EF4-FFF2-40B4-BE49-F238E27FC236}">
                <a16:creationId xmlns:a16="http://schemas.microsoft.com/office/drawing/2014/main" id="{D233EF12-B9F4-43E4-9E21-ACE123D3A241}"/>
              </a:ext>
            </a:extLst>
          </p:cNvPr>
          <p:cNvSpPr/>
          <p:nvPr/>
        </p:nvSpPr>
        <p:spPr>
          <a:xfrm rot="10680000">
            <a:off x="6971251" y="4545179"/>
            <a:ext cx="4454945" cy="2235763"/>
          </a:xfrm>
          <a:custGeom>
            <a:avLst/>
            <a:gdLst>
              <a:gd name="connsiteX0" fmla="*/ 0 w 2501900"/>
              <a:gd name="connsiteY0" fmla="*/ 1742225 h 1742225"/>
              <a:gd name="connsiteX1" fmla="*/ 1250950 w 2501900"/>
              <a:gd name="connsiteY1" fmla="*/ 0 h 1742225"/>
              <a:gd name="connsiteX2" fmla="*/ 2501900 w 2501900"/>
              <a:gd name="connsiteY2" fmla="*/ 1742225 h 1742225"/>
              <a:gd name="connsiteX3" fmla="*/ 0 w 2501900"/>
              <a:gd name="connsiteY3" fmla="*/ 1742225 h 1742225"/>
              <a:gd name="connsiteX0" fmla="*/ 0 w 4851400"/>
              <a:gd name="connsiteY0" fmla="*/ 2159000 h 2159000"/>
              <a:gd name="connsiteX1" fmla="*/ 1250950 w 4851400"/>
              <a:gd name="connsiteY1" fmla="*/ 416775 h 2159000"/>
              <a:gd name="connsiteX2" fmla="*/ 4851400 w 4851400"/>
              <a:gd name="connsiteY2" fmla="*/ 0 h 2159000"/>
              <a:gd name="connsiteX3" fmla="*/ 0 w 4851400"/>
              <a:gd name="connsiteY3" fmla="*/ 2159000 h 2159000"/>
              <a:gd name="connsiteX0" fmla="*/ 0 w 4254500"/>
              <a:gd name="connsiteY0" fmla="*/ 2374900 h 2374900"/>
              <a:gd name="connsiteX1" fmla="*/ 654050 w 4254500"/>
              <a:gd name="connsiteY1" fmla="*/ 416775 h 2374900"/>
              <a:gd name="connsiteX2" fmla="*/ 4254500 w 4254500"/>
              <a:gd name="connsiteY2" fmla="*/ 0 h 2374900"/>
              <a:gd name="connsiteX3" fmla="*/ 0 w 4254500"/>
              <a:gd name="connsiteY3" fmla="*/ 2374900 h 2374900"/>
              <a:gd name="connsiteX0" fmla="*/ 0 w 4254500"/>
              <a:gd name="connsiteY0" fmla="*/ 2374900 h 2374900"/>
              <a:gd name="connsiteX1" fmla="*/ 196850 w 4254500"/>
              <a:gd name="connsiteY1" fmla="*/ 1712175 h 2374900"/>
              <a:gd name="connsiteX2" fmla="*/ 4254500 w 4254500"/>
              <a:gd name="connsiteY2" fmla="*/ 0 h 2374900"/>
              <a:gd name="connsiteX3" fmla="*/ 0 w 4254500"/>
              <a:gd name="connsiteY3" fmla="*/ 2374900 h 237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54500" h="2374900">
                <a:moveTo>
                  <a:pt x="0" y="2374900"/>
                </a:moveTo>
                <a:lnTo>
                  <a:pt x="196850" y="1712175"/>
                </a:lnTo>
                <a:lnTo>
                  <a:pt x="4254500" y="0"/>
                </a:lnTo>
                <a:lnTo>
                  <a:pt x="0" y="23749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0">
            <a:extLst>
              <a:ext uri="{FF2B5EF4-FFF2-40B4-BE49-F238E27FC236}">
                <a16:creationId xmlns:a16="http://schemas.microsoft.com/office/drawing/2014/main" id="{16E261A5-0F5C-4DFE-B370-7E1084FEC3C9}"/>
              </a:ext>
            </a:extLst>
          </p:cNvPr>
          <p:cNvSpPr>
            <a:spLocks/>
          </p:cNvSpPr>
          <p:nvPr/>
        </p:nvSpPr>
        <p:spPr bwMode="auto">
          <a:xfrm rot="16200000">
            <a:off x="1036693" y="463400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Rectangle: Rounded Corners 43">
            <a:extLst>
              <a:ext uri="{FF2B5EF4-FFF2-40B4-BE49-F238E27FC236}">
                <a16:creationId xmlns:a16="http://schemas.microsoft.com/office/drawing/2014/main" id="{FCAA2AE8-0FE3-47D3-A5B6-7668FFDD4695}"/>
              </a:ext>
            </a:extLst>
          </p:cNvPr>
          <p:cNvSpPr>
            <a:spLocks/>
          </p:cNvSpPr>
          <p:nvPr/>
        </p:nvSpPr>
        <p:spPr bwMode="auto">
          <a:xfrm rot="16200000">
            <a:off x="2727558" y="463400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EA14DBD9-47FA-490D-8A65-85198F3D3E47}"/>
              </a:ext>
            </a:extLst>
          </p:cNvPr>
          <p:cNvSpPr/>
          <p:nvPr/>
        </p:nvSpPr>
        <p:spPr bwMode="auto">
          <a:xfrm>
            <a:off x="486316" y="2844609"/>
            <a:ext cx="6286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3600" b="1" kern="100" dirty="0">
                <a:cs typeface="+mn-ea"/>
                <a:sym typeface="+mn-lt"/>
              </a:rPr>
              <a:t>13.1.2 </a:t>
            </a:r>
            <a:r>
              <a:rPr lang="zh-CN" altLang="en-US" sz="3600" b="1" kern="100" dirty="0">
                <a:cs typeface="+mn-ea"/>
                <a:sym typeface="+mn-lt"/>
              </a:rPr>
              <a:t>线段垂直平分线的性质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778600B0-2B39-498F-B4B5-30B384DD5FC7}"/>
              </a:ext>
            </a:extLst>
          </p:cNvPr>
          <p:cNvSpPr/>
          <p:nvPr/>
        </p:nvSpPr>
        <p:spPr>
          <a:xfrm>
            <a:off x="486316" y="3690225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0FE66C93-1F80-43F0-98C6-37D80F4D487B}"/>
              </a:ext>
            </a:extLst>
          </p:cNvPr>
          <p:cNvCxnSpPr>
            <a:cxnSpLocks/>
          </p:cNvCxnSpPr>
          <p:nvPr/>
        </p:nvCxnSpPr>
        <p:spPr>
          <a:xfrm>
            <a:off x="486316" y="3596748"/>
            <a:ext cx="559066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6BCEAB03-8E5B-45EB-9383-11B0E8D3CFC4}"/>
              </a:ext>
            </a:extLst>
          </p:cNvPr>
          <p:cNvSpPr/>
          <p:nvPr/>
        </p:nvSpPr>
        <p:spPr bwMode="auto">
          <a:xfrm>
            <a:off x="486316" y="2145374"/>
            <a:ext cx="3198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</a:t>
            </a:r>
            <a:r>
              <a:rPr lang="en-US" altLang="zh-CN" sz="3600" b="1" kern="100" dirty="0">
                <a:cs typeface="+mn-ea"/>
                <a:sym typeface="+mn-lt"/>
              </a:rPr>
              <a:t>13</a:t>
            </a:r>
            <a:r>
              <a:rPr lang="zh-CN" altLang="en-US" sz="3600" b="1" kern="100" dirty="0">
                <a:cs typeface="+mn-ea"/>
                <a:sym typeface="+mn-lt"/>
              </a:rPr>
              <a:t>章 轴对称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C4982B3D-D0BB-4B72-AE7B-98BDAA953A53}"/>
              </a:ext>
            </a:extLst>
          </p:cNvPr>
          <p:cNvSpPr txBox="1"/>
          <p:nvPr/>
        </p:nvSpPr>
        <p:spPr>
          <a:xfrm>
            <a:off x="486316" y="4267586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7FD33470-D57C-43C9-B015-91BEE5EEF6B9}"/>
              </a:ext>
            </a:extLst>
          </p:cNvPr>
          <p:cNvSpPr/>
          <p:nvPr/>
        </p:nvSpPr>
        <p:spPr>
          <a:xfrm>
            <a:off x="486316" y="3726772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6ED9DE4C-51FC-4C89-B1FD-A54F3D0408E3}"/>
              </a:ext>
            </a:extLst>
          </p:cNvPr>
          <p:cNvSpPr txBox="1"/>
          <p:nvPr/>
        </p:nvSpPr>
        <p:spPr>
          <a:xfrm>
            <a:off x="503051" y="5212443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C5A40635-524F-4A9E-8DBB-39C5E2F82702}"/>
              </a:ext>
            </a:extLst>
          </p:cNvPr>
          <p:cNvSpPr txBox="1"/>
          <p:nvPr/>
        </p:nvSpPr>
        <p:spPr>
          <a:xfrm>
            <a:off x="2193916" y="5212443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1E10F96B-22C5-4DCF-BBBB-C3C6E8A2DB95}"/>
              </a:ext>
            </a:extLst>
          </p:cNvPr>
          <p:cNvSpPr/>
          <p:nvPr/>
        </p:nvSpPr>
        <p:spPr>
          <a:xfrm>
            <a:off x="486316" y="320010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844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/>
      <p:bldP spid="35" grpId="0"/>
      <p:bldP spid="37" grpId="0"/>
      <p:bldP spid="38" grpId="0"/>
      <p:bldP spid="39" grpId="0"/>
      <p:bldP spid="40" grpId="0"/>
      <p:bldP spid="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035EADA4-3FD9-480C-987C-6B579297A3B5}"/>
              </a:ext>
            </a:extLst>
          </p:cNvPr>
          <p:cNvSpPr txBox="1"/>
          <p:nvPr/>
        </p:nvSpPr>
        <p:spPr>
          <a:xfrm>
            <a:off x="968399" y="1368124"/>
            <a:ext cx="9903519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如图，点</a:t>
            </a:r>
            <a:r>
              <a:rPr lang="en-US" altLang="zh-CN" sz="2000" b="1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b="1">
                <a:solidFill>
                  <a:prstClr val="black"/>
                </a:solidFill>
                <a:cs typeface="+mn-ea"/>
                <a:sym typeface="+mn-lt"/>
              </a:rPr>
              <a:t>和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点</a:t>
            </a:r>
            <a:r>
              <a:rPr lang="en-US" altLang="zh-CN" sz="2000" b="1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000" b="1">
                <a:solidFill>
                  <a:prstClr val="black"/>
                </a:solidFill>
                <a:cs typeface="+mn-ea"/>
                <a:sym typeface="+mn-lt"/>
              </a:rPr>
              <a:t>关于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某条直线成轴对称，你能作出这条对称轴吗？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26F12FDF-6816-405B-BC60-3B1B3DBBFE3F}"/>
              </a:ext>
            </a:extLst>
          </p:cNvPr>
          <p:cNvSpPr txBox="1"/>
          <p:nvPr/>
        </p:nvSpPr>
        <p:spPr>
          <a:xfrm>
            <a:off x="1025185" y="1943352"/>
            <a:ext cx="10668000" cy="87844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zh-CN" altLang="en-US" b="1" dirty="0">
                <a:cs typeface="+mn-ea"/>
                <a:sym typeface="+mn-lt"/>
              </a:rPr>
              <a:t>分析</a:t>
            </a:r>
            <a:r>
              <a:rPr lang="en-US" altLang="zh-CN" b="1" dirty="0">
                <a:cs typeface="+mn-ea"/>
                <a:sym typeface="+mn-lt"/>
              </a:rPr>
              <a:t>:</a:t>
            </a:r>
            <a:r>
              <a:rPr lang="zh-CN" altLang="en-US" b="1" dirty="0">
                <a:cs typeface="+mn-ea"/>
                <a:sym typeface="+mn-lt"/>
              </a:rPr>
              <a:t>我们只要连接点</a:t>
            </a:r>
            <a:r>
              <a:rPr lang="en-US" altLang="zh-CN" b="1" dirty="0">
                <a:cs typeface="+mn-ea"/>
                <a:sym typeface="+mn-lt"/>
              </a:rPr>
              <a:t>A</a:t>
            </a:r>
            <a:r>
              <a:rPr lang="zh-CN" altLang="en-US" b="1" dirty="0">
                <a:cs typeface="+mn-ea"/>
                <a:sym typeface="+mn-lt"/>
              </a:rPr>
              <a:t>和点</a:t>
            </a:r>
            <a:r>
              <a:rPr lang="en-US" altLang="zh-CN" b="1" dirty="0">
                <a:cs typeface="+mn-ea"/>
                <a:sym typeface="+mn-lt"/>
              </a:rPr>
              <a:t>B</a:t>
            </a:r>
            <a:r>
              <a:rPr lang="zh-CN" altLang="en-US" b="1" dirty="0">
                <a:cs typeface="+mn-ea"/>
                <a:sym typeface="+mn-lt"/>
              </a:rPr>
              <a:t>，画出线段</a:t>
            </a:r>
            <a:r>
              <a:rPr lang="en-US" altLang="zh-CN" b="1" dirty="0">
                <a:cs typeface="+mn-ea"/>
                <a:sym typeface="+mn-lt"/>
              </a:rPr>
              <a:t>AB</a:t>
            </a:r>
            <a:r>
              <a:rPr lang="zh-CN" altLang="en-US" b="1" dirty="0">
                <a:cs typeface="+mn-ea"/>
                <a:sym typeface="+mn-lt"/>
              </a:rPr>
              <a:t>的垂直平分线，就可以得到点</a:t>
            </a:r>
            <a:r>
              <a:rPr lang="en-US" altLang="zh-CN" b="1" dirty="0">
                <a:cs typeface="+mn-ea"/>
                <a:sym typeface="+mn-lt"/>
              </a:rPr>
              <a:t>A</a:t>
            </a:r>
            <a:r>
              <a:rPr lang="zh-CN" altLang="en-US" b="1" dirty="0">
                <a:cs typeface="+mn-ea"/>
                <a:sym typeface="+mn-lt"/>
              </a:rPr>
              <a:t>和</a:t>
            </a:r>
            <a:r>
              <a:rPr lang="en-US" altLang="zh-CN" b="1" dirty="0">
                <a:cs typeface="+mn-ea"/>
                <a:sym typeface="+mn-lt"/>
              </a:rPr>
              <a:t>B</a:t>
            </a:r>
            <a:r>
              <a:rPr lang="zh-CN" altLang="en-US" b="1" dirty="0">
                <a:cs typeface="+mn-ea"/>
                <a:sym typeface="+mn-lt"/>
              </a:rPr>
              <a:t>的对称轴。而由两点确定一条直线和线段垂直平分线的性质，只要作出到点</a:t>
            </a:r>
            <a:r>
              <a:rPr lang="en-US" altLang="zh-CN" b="1" dirty="0">
                <a:cs typeface="+mn-ea"/>
                <a:sym typeface="+mn-lt"/>
              </a:rPr>
              <a:t>A</a:t>
            </a:r>
            <a:r>
              <a:rPr lang="zh-CN" altLang="en-US" b="1" dirty="0">
                <a:cs typeface="+mn-ea"/>
                <a:sym typeface="+mn-lt"/>
              </a:rPr>
              <a:t>，</a:t>
            </a:r>
            <a:r>
              <a:rPr lang="en-US" altLang="zh-CN" b="1" dirty="0">
                <a:cs typeface="+mn-ea"/>
                <a:sym typeface="+mn-lt"/>
              </a:rPr>
              <a:t>B</a:t>
            </a:r>
            <a:r>
              <a:rPr lang="zh-CN" altLang="en-US" b="1" dirty="0">
                <a:cs typeface="+mn-ea"/>
                <a:sym typeface="+mn-lt"/>
              </a:rPr>
              <a:t>距离相等的两点即可。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1758BC70-0678-4CFF-B670-666DC45E9580}"/>
              </a:ext>
            </a:extLst>
          </p:cNvPr>
          <p:cNvSpPr txBox="1"/>
          <p:nvPr/>
        </p:nvSpPr>
        <p:spPr>
          <a:xfrm>
            <a:off x="406400" y="3759201"/>
            <a:ext cx="1930400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endParaRPr lang="zh-CN" altLang="zh-CN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63D101CE-E99B-4CED-B5E3-3C0E5E4223B9}"/>
              </a:ext>
            </a:extLst>
          </p:cNvPr>
          <p:cNvSpPr txBox="1"/>
          <p:nvPr/>
        </p:nvSpPr>
        <p:spPr>
          <a:xfrm>
            <a:off x="1179177" y="5118300"/>
            <a:ext cx="538480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000" dirty="0">
                <a:cs typeface="+mn-ea"/>
                <a:sym typeface="+mn-lt"/>
              </a:rPr>
              <a:t>3</a:t>
            </a:r>
            <a:r>
              <a:rPr lang="zh-CN" altLang="en-US" sz="2000" dirty="0">
                <a:cs typeface="+mn-ea"/>
                <a:sym typeface="+mn-lt"/>
              </a:rPr>
              <a:t>、 作直线</a:t>
            </a:r>
            <a:r>
              <a:rPr lang="en-US" altLang="zh-CN" sz="2000" dirty="0">
                <a:cs typeface="+mn-ea"/>
                <a:sym typeface="+mn-lt"/>
              </a:rPr>
              <a:t>CD</a:t>
            </a:r>
            <a:r>
              <a:rPr lang="zh-CN" altLang="en-US" sz="2000" dirty="0">
                <a:cs typeface="+mn-ea"/>
                <a:sym typeface="+mn-lt"/>
              </a:rPr>
              <a:t>。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6328DD45-BE92-4536-A250-A8C086059C18}"/>
              </a:ext>
            </a:extLst>
          </p:cNvPr>
          <p:cNvSpPr txBox="1"/>
          <p:nvPr/>
        </p:nvSpPr>
        <p:spPr>
          <a:xfrm>
            <a:off x="1179177" y="5731515"/>
            <a:ext cx="6400800" cy="50276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667" dirty="0">
                <a:solidFill>
                  <a:srgbClr val="FF3300"/>
                </a:solidFill>
                <a:cs typeface="+mn-ea"/>
                <a:sym typeface="+mn-lt"/>
              </a:rPr>
              <a:t>CD</a:t>
            </a:r>
            <a:r>
              <a:rPr lang="zh-CN" altLang="en-US" sz="2667" dirty="0">
                <a:solidFill>
                  <a:srgbClr val="FF3300"/>
                </a:solidFill>
                <a:cs typeface="+mn-ea"/>
                <a:sym typeface="+mn-lt"/>
              </a:rPr>
              <a:t>就是所求的直线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8BAB54D8-A141-4141-AA67-1A829EAEF93E}"/>
              </a:ext>
            </a:extLst>
          </p:cNvPr>
          <p:cNvSpPr txBox="1"/>
          <p:nvPr/>
        </p:nvSpPr>
        <p:spPr>
          <a:xfrm>
            <a:off x="406400" y="3132531"/>
            <a:ext cx="508000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作法：</a:t>
            </a:r>
            <a:r>
              <a:rPr lang="en-US" altLang="zh-CN" sz="2000" dirty="0">
                <a:cs typeface="+mn-ea"/>
                <a:sym typeface="+mn-lt"/>
              </a:rPr>
              <a:t>1</a:t>
            </a:r>
            <a:r>
              <a:rPr lang="zh-CN" altLang="en-US" sz="2000" dirty="0">
                <a:cs typeface="+mn-ea"/>
                <a:sym typeface="+mn-lt"/>
              </a:rPr>
              <a:t>、连接</a:t>
            </a:r>
            <a:r>
              <a:rPr lang="en-US" altLang="zh-CN" sz="2000" dirty="0">
                <a:cs typeface="+mn-ea"/>
                <a:sym typeface="+mn-lt"/>
              </a:rPr>
              <a:t>AB</a:t>
            </a:r>
          </a:p>
        </p:txBody>
      </p:sp>
      <p:sp>
        <p:nvSpPr>
          <p:cNvPr id="12" name="Arc 10">
            <a:extLst>
              <a:ext uri="{FF2B5EF4-FFF2-40B4-BE49-F238E27FC236}">
                <a16:creationId xmlns:a16="http://schemas.microsoft.com/office/drawing/2014/main" id="{CBACDDF6-73C7-4C96-9E7F-CD654E514778}"/>
              </a:ext>
            </a:extLst>
          </p:cNvPr>
          <p:cNvSpPr/>
          <p:nvPr/>
        </p:nvSpPr>
        <p:spPr>
          <a:xfrm rot="21289556" flipV="1">
            <a:off x="8618297" y="5386934"/>
            <a:ext cx="243564" cy="367607"/>
          </a:xfrm>
          <a:custGeom>
            <a:avLst/>
            <a:gdLst>
              <a:gd name="txL" fmla="*/ 0 w 16867"/>
              <a:gd name="txT" fmla="*/ 0 h 21600"/>
              <a:gd name="txR" fmla="*/ 16867 w 16867"/>
              <a:gd name="txB" fmla="*/ 21600 h 21600"/>
            </a:gdLst>
            <a:ahLst/>
            <a:cxnLst>
              <a:cxn ang="0">
                <a:pos x="-9" y="0"/>
              </a:cxn>
              <a:cxn ang="0">
                <a:pos x="147638" y="136428"/>
              </a:cxn>
              <a:cxn ang="0">
                <a:pos x="-9" y="0"/>
              </a:cxn>
              <a:cxn ang="0">
                <a:pos x="147638" y="136428"/>
              </a:cxn>
              <a:cxn ang="0">
                <a:pos x="0" y="363538"/>
              </a:cxn>
            </a:cxnLst>
            <a:rect l="txL" t="txT" r="txR" b="txB"/>
            <a:pathLst>
              <a:path w="16867" h="21600" fill="none">
                <a:moveTo>
                  <a:pt x="-1" y="0"/>
                </a:moveTo>
                <a:cubicBezTo>
                  <a:pt x="6561" y="0"/>
                  <a:pt x="12767" y="2982"/>
                  <a:pt x="16867" y="8106"/>
                </a:cubicBezTo>
              </a:path>
              <a:path w="16867" h="21600" stroke="0">
                <a:moveTo>
                  <a:pt x="-1" y="0"/>
                </a:moveTo>
                <a:cubicBezTo>
                  <a:pt x="6561" y="0"/>
                  <a:pt x="12767" y="2982"/>
                  <a:pt x="16867" y="8106"/>
                </a:cubicBezTo>
                <a:lnTo>
                  <a:pt x="0" y="21600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Arc 11">
            <a:extLst>
              <a:ext uri="{FF2B5EF4-FFF2-40B4-BE49-F238E27FC236}">
                <a16:creationId xmlns:a16="http://schemas.microsoft.com/office/drawing/2014/main" id="{16979BA9-95C9-43E1-8824-5CD5BA542322}"/>
              </a:ext>
            </a:extLst>
          </p:cNvPr>
          <p:cNvSpPr/>
          <p:nvPr/>
        </p:nvSpPr>
        <p:spPr>
          <a:xfrm rot="4341489" flipV="1">
            <a:off x="8773982" y="5458699"/>
            <a:ext cx="206624" cy="380741"/>
          </a:xfrm>
          <a:custGeom>
            <a:avLst/>
            <a:gdLst>
              <a:gd name="txL" fmla="*/ 0 w 16867"/>
              <a:gd name="txT" fmla="*/ 0 h 21600"/>
              <a:gd name="txR" fmla="*/ 16867 w 16867"/>
              <a:gd name="txB" fmla="*/ 21600 h 21600"/>
            </a:gdLst>
            <a:ahLst/>
            <a:cxnLst>
              <a:cxn ang="0">
                <a:pos x="-9" y="0"/>
              </a:cxn>
              <a:cxn ang="0">
                <a:pos x="146050" y="138810"/>
              </a:cxn>
              <a:cxn ang="0">
                <a:pos x="-9" y="0"/>
              </a:cxn>
              <a:cxn ang="0">
                <a:pos x="146050" y="138810"/>
              </a:cxn>
              <a:cxn ang="0">
                <a:pos x="0" y="369887"/>
              </a:cxn>
            </a:cxnLst>
            <a:rect l="txL" t="txT" r="txR" b="txB"/>
            <a:pathLst>
              <a:path w="16867" h="21600" fill="none">
                <a:moveTo>
                  <a:pt x="-1" y="0"/>
                </a:moveTo>
                <a:cubicBezTo>
                  <a:pt x="6561" y="0"/>
                  <a:pt x="12767" y="2982"/>
                  <a:pt x="16867" y="8106"/>
                </a:cubicBezTo>
              </a:path>
              <a:path w="16867" h="21600" stroke="0">
                <a:moveTo>
                  <a:pt x="-1" y="0"/>
                </a:moveTo>
                <a:cubicBezTo>
                  <a:pt x="6561" y="0"/>
                  <a:pt x="12767" y="2982"/>
                  <a:pt x="16867" y="8106"/>
                </a:cubicBezTo>
                <a:lnTo>
                  <a:pt x="0" y="21600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54149C7A-C705-4454-A528-8727098F76BE}"/>
              </a:ext>
            </a:extLst>
          </p:cNvPr>
          <p:cNvSpPr/>
          <p:nvPr/>
        </p:nvSpPr>
        <p:spPr>
          <a:xfrm>
            <a:off x="7939316" y="4847771"/>
            <a:ext cx="1581151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Arc 13">
            <a:extLst>
              <a:ext uri="{FF2B5EF4-FFF2-40B4-BE49-F238E27FC236}">
                <a16:creationId xmlns:a16="http://schemas.microsoft.com/office/drawing/2014/main" id="{8C64E2AA-D5B0-4986-8A19-C96D78E69DA2}"/>
              </a:ext>
            </a:extLst>
          </p:cNvPr>
          <p:cNvSpPr/>
          <p:nvPr/>
        </p:nvSpPr>
        <p:spPr>
          <a:xfrm rot="21222886">
            <a:off x="8648364" y="3596815"/>
            <a:ext cx="196851" cy="484717"/>
          </a:xfrm>
          <a:custGeom>
            <a:avLst/>
            <a:gdLst>
              <a:gd name="txL" fmla="*/ 0 w 16869"/>
              <a:gd name="txT" fmla="*/ 0 h 21600"/>
              <a:gd name="txR" fmla="*/ 16869 w 16869"/>
              <a:gd name="txB" fmla="*/ 21600 h 21600"/>
            </a:gdLst>
            <a:ahLst/>
            <a:cxnLst>
              <a:cxn ang="0">
                <a:pos x="-9" y="0"/>
              </a:cxn>
              <a:cxn ang="0">
                <a:pos x="147638" y="136478"/>
              </a:cxn>
              <a:cxn ang="0">
                <a:pos x="-9" y="0"/>
              </a:cxn>
              <a:cxn ang="0">
                <a:pos x="147638" y="136478"/>
              </a:cxn>
              <a:cxn ang="0">
                <a:pos x="0" y="363538"/>
              </a:cxn>
            </a:cxnLst>
            <a:rect l="txL" t="txT" r="txR" b="txB"/>
            <a:pathLst>
              <a:path w="16869" h="21600" fill="none">
                <a:moveTo>
                  <a:pt x="-1" y="0"/>
                </a:moveTo>
                <a:cubicBezTo>
                  <a:pt x="6563" y="0"/>
                  <a:pt x="12770" y="2984"/>
                  <a:pt x="16869" y="8109"/>
                </a:cubicBezTo>
              </a:path>
              <a:path w="16869" h="21600" stroke="0">
                <a:moveTo>
                  <a:pt x="-1" y="0"/>
                </a:moveTo>
                <a:cubicBezTo>
                  <a:pt x="6563" y="0"/>
                  <a:pt x="12770" y="2984"/>
                  <a:pt x="16869" y="8109"/>
                </a:cubicBezTo>
                <a:lnTo>
                  <a:pt x="0" y="21600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Arc 14">
            <a:extLst>
              <a:ext uri="{FF2B5EF4-FFF2-40B4-BE49-F238E27FC236}">
                <a16:creationId xmlns:a16="http://schemas.microsoft.com/office/drawing/2014/main" id="{BCD59337-514F-419A-9875-2D967DD15AB2}"/>
              </a:ext>
            </a:extLst>
          </p:cNvPr>
          <p:cNvSpPr/>
          <p:nvPr/>
        </p:nvSpPr>
        <p:spPr>
          <a:xfrm rot="17736184">
            <a:off x="8730573" y="3565326"/>
            <a:ext cx="239183" cy="289984"/>
          </a:xfrm>
          <a:custGeom>
            <a:avLst/>
            <a:gdLst>
              <a:gd name="txL" fmla="*/ 0 w 20725"/>
              <a:gd name="txT" fmla="*/ 0 h 21600"/>
              <a:gd name="txR" fmla="*/ 20725 w 20725"/>
              <a:gd name="txB" fmla="*/ 21600 h 21600"/>
            </a:gdLst>
            <a:ahLst/>
            <a:cxnLst>
              <a:cxn ang="0">
                <a:pos x="0" y="3494"/>
              </a:cxn>
              <a:cxn ang="0">
                <a:pos x="33393" y="0"/>
              </a:cxn>
              <a:cxn ang="0">
                <a:pos x="179388" y="81618"/>
              </a:cxn>
              <a:cxn ang="0">
                <a:pos x="0" y="3494"/>
              </a:cxn>
              <a:cxn ang="0">
                <a:pos x="33393" y="0"/>
              </a:cxn>
              <a:cxn ang="0">
                <a:pos x="179388" y="81618"/>
              </a:cxn>
              <a:cxn ang="0">
                <a:pos x="33393" y="217487"/>
              </a:cxn>
            </a:cxnLst>
            <a:rect l="txL" t="txT" r="txR" b="txB"/>
            <a:pathLst>
              <a:path w="20725" h="21600" fill="none">
                <a:moveTo>
                  <a:pt x="0" y="347"/>
                </a:moveTo>
                <a:cubicBezTo>
                  <a:pt x="1273" y="116"/>
                  <a:pt x="2564" y="-1"/>
                  <a:pt x="3858" y="0"/>
                </a:cubicBezTo>
                <a:cubicBezTo>
                  <a:pt x="10419" y="0"/>
                  <a:pt x="16625" y="2982"/>
                  <a:pt x="20725" y="8106"/>
                </a:cubicBezTo>
              </a:path>
              <a:path w="20725" h="21600" stroke="0">
                <a:moveTo>
                  <a:pt x="0" y="347"/>
                </a:moveTo>
                <a:cubicBezTo>
                  <a:pt x="1273" y="116"/>
                  <a:pt x="2564" y="-1"/>
                  <a:pt x="3858" y="0"/>
                </a:cubicBezTo>
                <a:cubicBezTo>
                  <a:pt x="10419" y="0"/>
                  <a:pt x="16625" y="2982"/>
                  <a:pt x="20725" y="8106"/>
                </a:cubicBezTo>
                <a:lnTo>
                  <a:pt x="3858" y="21600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ECB465DD-7CC2-4F86-B448-C58501538950}"/>
              </a:ext>
            </a:extLst>
          </p:cNvPr>
          <p:cNvSpPr/>
          <p:nvPr/>
        </p:nvSpPr>
        <p:spPr>
          <a:xfrm>
            <a:off x="8752115" y="3222172"/>
            <a:ext cx="0" cy="280881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450A5422-1CFE-4BF9-A038-EB089D59562A}"/>
              </a:ext>
            </a:extLst>
          </p:cNvPr>
          <p:cNvSpPr txBox="1"/>
          <p:nvPr/>
        </p:nvSpPr>
        <p:spPr>
          <a:xfrm>
            <a:off x="9076002" y="3245093"/>
            <a:ext cx="592667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0E4D5C66-E6CA-41FF-8DB7-44F022879028}"/>
              </a:ext>
            </a:extLst>
          </p:cNvPr>
          <p:cNvSpPr txBox="1"/>
          <p:nvPr/>
        </p:nvSpPr>
        <p:spPr>
          <a:xfrm>
            <a:off x="8955316" y="5762172"/>
            <a:ext cx="497417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</a:p>
        </p:txBody>
      </p:sp>
      <p:sp>
        <p:nvSpPr>
          <p:cNvPr id="21" name="Text Box 5">
            <a:extLst>
              <a:ext uri="{FF2B5EF4-FFF2-40B4-BE49-F238E27FC236}">
                <a16:creationId xmlns:a16="http://schemas.microsoft.com/office/drawing/2014/main" id="{FB97A289-5AAA-44A3-AD67-4EBB8B749FF0}"/>
              </a:ext>
            </a:extLst>
          </p:cNvPr>
          <p:cNvSpPr txBox="1"/>
          <p:nvPr/>
        </p:nvSpPr>
        <p:spPr>
          <a:xfrm>
            <a:off x="1199457" y="3636144"/>
            <a:ext cx="4089516" cy="142750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dirty="0">
                <a:cs typeface="+mn-ea"/>
                <a:sym typeface="+mn-lt"/>
              </a:rPr>
              <a:t>2</a:t>
            </a:r>
            <a:r>
              <a:rPr lang="zh-CN" altLang="en-US" sz="2000" dirty="0">
                <a:cs typeface="+mn-ea"/>
                <a:sym typeface="+mn-lt"/>
              </a:rPr>
              <a:t>、分别以点</a:t>
            </a:r>
            <a:r>
              <a:rPr lang="en-US" altLang="zh-CN" sz="2000" dirty="0">
                <a:cs typeface="+mn-ea"/>
                <a:sym typeface="+mn-lt"/>
              </a:rPr>
              <a:t>A</a:t>
            </a:r>
            <a:r>
              <a:rPr lang="zh-CN" altLang="en-US" sz="2000" dirty="0">
                <a:cs typeface="+mn-ea"/>
                <a:sym typeface="+mn-lt"/>
              </a:rPr>
              <a:t>、</a:t>
            </a:r>
            <a:r>
              <a:rPr lang="en-US" altLang="zh-CN" sz="2000" dirty="0">
                <a:cs typeface="+mn-ea"/>
                <a:sym typeface="+mn-lt"/>
              </a:rPr>
              <a:t>B</a:t>
            </a:r>
            <a:r>
              <a:rPr lang="zh-CN" altLang="en-US" sz="2000" dirty="0">
                <a:cs typeface="+mn-ea"/>
                <a:sym typeface="+mn-lt"/>
              </a:rPr>
              <a:t>为圆心，大于的长为半径作弧（为什么），两弧相交于</a:t>
            </a:r>
            <a:r>
              <a:rPr lang="en-US" altLang="zh-CN" sz="2000" dirty="0">
                <a:cs typeface="+mn-ea"/>
                <a:sym typeface="+mn-lt"/>
              </a:rPr>
              <a:t>C</a:t>
            </a:r>
            <a:r>
              <a:rPr lang="zh-CN" altLang="en-US" sz="2000" dirty="0">
                <a:cs typeface="+mn-ea"/>
                <a:sym typeface="+mn-lt"/>
              </a:rPr>
              <a:t>、</a:t>
            </a:r>
            <a:r>
              <a:rPr lang="en-US" altLang="zh-CN" sz="2000" dirty="0">
                <a:cs typeface="+mn-ea"/>
                <a:sym typeface="+mn-lt"/>
              </a:rPr>
              <a:t>D</a:t>
            </a:r>
            <a:r>
              <a:rPr lang="zh-CN" altLang="en-US" sz="2000" dirty="0">
                <a:cs typeface="+mn-ea"/>
                <a:sym typeface="+mn-lt"/>
              </a:rPr>
              <a:t>两点</a:t>
            </a:r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66C575C9-DC42-491E-A12F-8909FE75B6D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7780" y="4039331"/>
            <a:ext cx="3263900" cy="1651000"/>
          </a:xfrm>
          <a:prstGeom prst="rect">
            <a:avLst/>
          </a:prstGeom>
        </p:spPr>
      </p:pic>
      <p:sp>
        <p:nvSpPr>
          <p:cNvPr id="22" name="文本框 21">
            <a:extLst>
              <a:ext uri="{FF2B5EF4-FFF2-40B4-BE49-F238E27FC236}">
                <a16:creationId xmlns:a16="http://schemas.microsoft.com/office/drawing/2014/main" id="{1EE315EA-3419-4F03-9F5B-8C16DB34C31A}"/>
              </a:ext>
            </a:extLst>
          </p:cNvPr>
          <p:cNvSpPr txBox="1"/>
          <p:nvPr/>
        </p:nvSpPr>
        <p:spPr>
          <a:xfrm>
            <a:off x="1025185" y="442822"/>
            <a:ext cx="839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尺规作图</a:t>
            </a:r>
          </a:p>
        </p:txBody>
      </p:sp>
    </p:spTree>
    <p:extLst>
      <p:ext uri="{BB962C8B-B14F-4D97-AF65-F5344CB8AC3E}">
        <p14:creationId xmlns:p14="http://schemas.microsoft.com/office/powerpoint/2010/main" val="160473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8" grpId="0"/>
      <p:bldP spid="19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2">
            <a:extLst>
              <a:ext uri="{FF2B5EF4-FFF2-40B4-BE49-F238E27FC236}">
                <a16:creationId xmlns:a16="http://schemas.microsoft.com/office/drawing/2014/main" id="{E3799012-09EB-48FD-AAA0-BE8C484BA018}"/>
              </a:ext>
            </a:extLst>
          </p:cNvPr>
          <p:cNvGrpSpPr/>
          <p:nvPr/>
        </p:nvGrpSpPr>
        <p:grpSpPr>
          <a:xfrm>
            <a:off x="1138855" y="1514089"/>
            <a:ext cx="10217150" cy="4538135"/>
            <a:chOff x="689" y="935"/>
            <a:chExt cx="4827" cy="2144"/>
          </a:xfrm>
        </p:grpSpPr>
        <p:sp>
          <p:nvSpPr>
            <p:cNvPr id="22" name="Text Box 3">
              <a:extLst>
                <a:ext uri="{FF2B5EF4-FFF2-40B4-BE49-F238E27FC236}">
                  <a16:creationId xmlns:a16="http://schemas.microsoft.com/office/drawing/2014/main" id="{6D8FB61D-6085-44D1-A707-62F663D2C4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9" y="935"/>
              <a:ext cx="4322" cy="39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1219170">
                <a:defRPr/>
              </a:pPr>
              <a:r>
                <a:rPr lang="en-US" altLang="zh-CN" sz="2400" b="1" dirty="0">
                  <a:solidFill>
                    <a:srgbClr val="000000"/>
                  </a:solidFill>
                  <a:cs typeface="+mn-ea"/>
                  <a:sym typeface="+mn-lt"/>
                </a:rPr>
                <a:t>1.</a:t>
              </a:r>
              <a:r>
                <a:rPr lang="zh-CN" altLang="en-US" sz="2400" b="1" dirty="0">
                  <a:solidFill>
                    <a:srgbClr val="000000"/>
                  </a:solidFill>
                  <a:cs typeface="+mn-ea"/>
                  <a:sym typeface="+mn-lt"/>
                </a:rPr>
                <a:t>如图，若</a:t>
              </a:r>
              <a:r>
                <a:rPr lang="en-US" altLang="zh-CN" sz="2400" b="1" dirty="0">
                  <a:solidFill>
                    <a:srgbClr val="000000"/>
                  </a:solidFill>
                  <a:cs typeface="+mn-ea"/>
                  <a:sym typeface="+mn-lt"/>
                </a:rPr>
                <a:t>AC=12</a:t>
              </a:r>
              <a:r>
                <a:rPr lang="zh-CN" altLang="en-US" sz="2400" b="1" dirty="0">
                  <a:solidFill>
                    <a:srgbClr val="000000"/>
                  </a:solidFill>
                  <a:cs typeface="+mn-ea"/>
                  <a:sym typeface="+mn-lt"/>
                </a:rPr>
                <a:t>，</a:t>
              </a:r>
              <a:r>
                <a:rPr lang="en-US" altLang="zh-CN" sz="2400" b="1" dirty="0">
                  <a:solidFill>
                    <a:srgbClr val="000000"/>
                  </a:solidFill>
                  <a:cs typeface="+mn-ea"/>
                  <a:sym typeface="+mn-lt"/>
                </a:rPr>
                <a:t>BC=7</a:t>
              </a:r>
              <a:r>
                <a:rPr lang="zh-CN" altLang="en-US" sz="2400" b="1" dirty="0">
                  <a:solidFill>
                    <a:srgbClr val="000000"/>
                  </a:solidFill>
                  <a:cs typeface="+mn-ea"/>
                  <a:sym typeface="+mn-lt"/>
                </a:rPr>
                <a:t>，</a:t>
              </a:r>
              <a:r>
                <a:rPr lang="en-US" altLang="zh-CN" sz="2400" b="1" dirty="0">
                  <a:solidFill>
                    <a:srgbClr val="000000"/>
                  </a:solidFill>
                  <a:cs typeface="+mn-ea"/>
                  <a:sym typeface="+mn-lt"/>
                </a:rPr>
                <a:t>AB</a:t>
              </a:r>
              <a:r>
                <a:rPr lang="zh-CN" altLang="en-US" sz="2400" b="1" dirty="0">
                  <a:solidFill>
                    <a:srgbClr val="000000"/>
                  </a:solidFill>
                  <a:cs typeface="+mn-ea"/>
                  <a:sym typeface="+mn-lt"/>
                </a:rPr>
                <a:t>的垂直平分线交</a:t>
              </a:r>
              <a:r>
                <a:rPr lang="en-US" altLang="zh-CN" sz="2400" b="1" dirty="0">
                  <a:solidFill>
                    <a:srgbClr val="000000"/>
                  </a:solidFill>
                  <a:cs typeface="+mn-ea"/>
                  <a:sym typeface="+mn-lt"/>
                </a:rPr>
                <a:t>AB</a:t>
              </a:r>
              <a:r>
                <a:rPr lang="zh-CN" altLang="en-US" sz="2400" b="1" dirty="0">
                  <a:solidFill>
                    <a:srgbClr val="000000"/>
                  </a:solidFill>
                  <a:cs typeface="+mn-ea"/>
                  <a:sym typeface="+mn-lt"/>
                </a:rPr>
                <a:t>于</a:t>
              </a:r>
              <a:r>
                <a:rPr lang="en-US" altLang="zh-CN" sz="2400" b="1" dirty="0">
                  <a:solidFill>
                    <a:srgbClr val="000000"/>
                  </a:solidFill>
                  <a:cs typeface="+mn-ea"/>
                  <a:sym typeface="+mn-lt"/>
                </a:rPr>
                <a:t>E</a:t>
              </a:r>
              <a:r>
                <a:rPr lang="zh-CN" altLang="en-US" sz="2400" b="1" dirty="0">
                  <a:solidFill>
                    <a:srgbClr val="000000"/>
                  </a:solidFill>
                  <a:cs typeface="+mn-ea"/>
                  <a:sym typeface="+mn-lt"/>
                </a:rPr>
                <a:t>，交</a:t>
              </a:r>
              <a:r>
                <a:rPr lang="en-US" altLang="zh-CN" sz="2400" b="1" dirty="0">
                  <a:solidFill>
                    <a:srgbClr val="000000"/>
                  </a:solidFill>
                  <a:cs typeface="+mn-ea"/>
                  <a:sym typeface="+mn-lt"/>
                </a:rPr>
                <a:t>AC</a:t>
              </a:r>
              <a:r>
                <a:rPr lang="zh-CN" altLang="en-US" sz="2400" b="1" dirty="0">
                  <a:solidFill>
                    <a:srgbClr val="000000"/>
                  </a:solidFill>
                  <a:cs typeface="+mn-ea"/>
                  <a:sym typeface="+mn-lt"/>
                </a:rPr>
                <a:t>于</a:t>
              </a:r>
              <a:r>
                <a:rPr lang="en-US" altLang="zh-CN" sz="2400" b="1" dirty="0">
                  <a:solidFill>
                    <a:srgbClr val="000000"/>
                  </a:solidFill>
                  <a:cs typeface="+mn-ea"/>
                  <a:sym typeface="+mn-lt"/>
                </a:rPr>
                <a:t>D</a:t>
              </a:r>
              <a:r>
                <a:rPr lang="zh-CN" altLang="en-US" sz="2400" b="1" dirty="0">
                  <a:solidFill>
                    <a:srgbClr val="000000"/>
                  </a:solidFill>
                  <a:cs typeface="+mn-ea"/>
                  <a:sym typeface="+mn-lt"/>
                </a:rPr>
                <a:t>，求△</a:t>
              </a:r>
              <a:r>
                <a:rPr lang="en-US" altLang="zh-CN" sz="2400" b="1" dirty="0">
                  <a:solidFill>
                    <a:srgbClr val="000000"/>
                  </a:solidFill>
                  <a:cs typeface="+mn-ea"/>
                  <a:sym typeface="+mn-lt"/>
                </a:rPr>
                <a:t>BCD</a:t>
              </a:r>
              <a:r>
                <a:rPr lang="zh-CN" altLang="en-US" sz="2400" b="1" dirty="0">
                  <a:solidFill>
                    <a:srgbClr val="000000"/>
                  </a:solidFill>
                  <a:cs typeface="+mn-ea"/>
                  <a:sym typeface="+mn-lt"/>
                </a:rPr>
                <a:t>的周长。</a:t>
              </a:r>
            </a:p>
          </p:txBody>
        </p:sp>
        <p:grpSp>
          <p:nvGrpSpPr>
            <p:cNvPr id="23" name="Group 15">
              <a:extLst>
                <a:ext uri="{FF2B5EF4-FFF2-40B4-BE49-F238E27FC236}">
                  <a16:creationId xmlns:a16="http://schemas.microsoft.com/office/drawing/2014/main" id="{1EA8F7FB-F170-4241-8E9A-2779A3DC68FB}"/>
                </a:ext>
              </a:extLst>
            </p:cNvPr>
            <p:cNvGrpSpPr/>
            <p:nvPr/>
          </p:nvGrpSpPr>
          <p:grpSpPr>
            <a:xfrm>
              <a:off x="4105" y="1344"/>
              <a:ext cx="1411" cy="1735"/>
              <a:chOff x="3379" y="1706"/>
              <a:chExt cx="1411" cy="1735"/>
            </a:xfrm>
          </p:grpSpPr>
          <p:sp>
            <p:nvSpPr>
              <p:cNvPr id="24" name="AutoShape 5">
                <a:extLst>
                  <a:ext uri="{FF2B5EF4-FFF2-40B4-BE49-F238E27FC236}">
                    <a16:creationId xmlns:a16="http://schemas.microsoft.com/office/drawing/2014/main" id="{F30DEE02-54ED-455B-96E1-51B0B64B87ED}"/>
                  </a:ext>
                </a:extLst>
              </p:cNvPr>
              <p:cNvSpPr/>
              <p:nvPr/>
            </p:nvSpPr>
            <p:spPr>
              <a:xfrm>
                <a:off x="3606" y="1888"/>
                <a:ext cx="952" cy="1406"/>
              </a:xfrm>
              <a:prstGeom prst="triangle">
                <a:avLst>
                  <a:gd name="adj" fmla="val 50000"/>
                </a:avLst>
              </a:prstGeom>
              <a:noFill/>
              <a:ln w="2857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defTabSz="914377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Line 6">
                <a:extLst>
                  <a:ext uri="{FF2B5EF4-FFF2-40B4-BE49-F238E27FC236}">
                    <a16:creationId xmlns:a16="http://schemas.microsoft.com/office/drawing/2014/main" id="{42C70465-B45C-4367-AAAF-BF2B57E6E950}"/>
                  </a:ext>
                </a:extLst>
              </p:cNvPr>
              <p:cNvSpPr/>
              <p:nvPr/>
            </p:nvSpPr>
            <p:spPr>
              <a:xfrm>
                <a:off x="3379" y="2478"/>
                <a:ext cx="1270" cy="408"/>
              </a:xfrm>
              <a:prstGeom prst="line">
                <a:avLst/>
              </a:prstGeom>
              <a:ln w="28575" cap="flat" cmpd="sng">
                <a:solidFill>
                  <a:srgbClr val="FF33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Line 7">
                <a:extLst>
                  <a:ext uri="{FF2B5EF4-FFF2-40B4-BE49-F238E27FC236}">
                    <a16:creationId xmlns:a16="http://schemas.microsoft.com/office/drawing/2014/main" id="{E1D23930-92F9-499E-AC64-A63DA8AC58E9}"/>
                  </a:ext>
                </a:extLst>
              </p:cNvPr>
              <p:cNvSpPr/>
              <p:nvPr/>
            </p:nvSpPr>
            <p:spPr>
              <a:xfrm flipH="1">
                <a:off x="3606" y="2795"/>
                <a:ext cx="771" cy="499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Freeform 9">
                <a:extLst>
                  <a:ext uri="{FF2B5EF4-FFF2-40B4-BE49-F238E27FC236}">
                    <a16:creationId xmlns:a16="http://schemas.microsoft.com/office/drawing/2014/main" id="{D762E811-A85D-4DF4-B9D1-25AA1012E0A1}"/>
                  </a:ext>
                </a:extLst>
              </p:cNvPr>
              <p:cNvSpPr/>
              <p:nvPr/>
            </p:nvSpPr>
            <p:spPr>
              <a:xfrm>
                <a:off x="3851" y="2560"/>
                <a:ext cx="91" cy="90"/>
              </a:xfrm>
              <a:custGeom>
                <a:avLst/>
                <a:gdLst>
                  <a:gd name="txL" fmla="*/ 0 w 91"/>
                  <a:gd name="txT" fmla="*/ 0 h 90"/>
                  <a:gd name="txR" fmla="*/ 91 w 91"/>
                  <a:gd name="txB" fmla="*/ 90 h 90"/>
                </a:gdLst>
                <a:ahLst/>
                <a:cxnLst>
                  <a:cxn ang="0">
                    <a:pos x="0" y="0"/>
                  </a:cxn>
                  <a:cxn ang="0">
                    <a:pos x="91" y="45"/>
                  </a:cxn>
                  <a:cxn ang="0">
                    <a:pos x="46" y="90"/>
                  </a:cxn>
                </a:cxnLst>
                <a:rect l="txL" t="txT" r="txR" b="txB"/>
                <a:pathLst>
                  <a:path w="91" h="90">
                    <a:moveTo>
                      <a:pt x="0" y="0"/>
                    </a:moveTo>
                    <a:lnTo>
                      <a:pt x="91" y="45"/>
                    </a:lnTo>
                    <a:lnTo>
                      <a:pt x="46" y="90"/>
                    </a:lnTo>
                  </a:path>
                </a:pathLst>
              </a:custGeom>
              <a:noFill/>
              <a:ln w="19050" cap="flat" cmpd="sng">
                <a:solidFill>
                  <a:schemeClr val="tx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Text Box 10">
                <a:extLst>
                  <a:ext uri="{FF2B5EF4-FFF2-40B4-BE49-F238E27FC236}">
                    <a16:creationId xmlns:a16="http://schemas.microsoft.com/office/drawing/2014/main" id="{2DBAA134-94BC-449E-A49B-6A291A1BD735}"/>
                  </a:ext>
                </a:extLst>
              </p:cNvPr>
              <p:cNvSpPr txBox="1"/>
              <p:nvPr/>
            </p:nvSpPr>
            <p:spPr>
              <a:xfrm>
                <a:off x="4377" y="2568"/>
                <a:ext cx="204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D</a:t>
                </a:r>
              </a:p>
            </p:txBody>
          </p:sp>
          <p:sp>
            <p:nvSpPr>
              <p:cNvPr id="29" name="Text Box 11">
                <a:extLst>
                  <a:ext uri="{FF2B5EF4-FFF2-40B4-BE49-F238E27FC236}">
                    <a16:creationId xmlns:a16="http://schemas.microsoft.com/office/drawing/2014/main" id="{83C90F08-8216-4BAA-A802-AA68BDB49E8F}"/>
                  </a:ext>
                </a:extLst>
              </p:cNvPr>
              <p:cNvSpPr txBox="1"/>
              <p:nvPr/>
            </p:nvSpPr>
            <p:spPr>
              <a:xfrm>
                <a:off x="4558" y="3180"/>
                <a:ext cx="232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914377"/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C</a:t>
                </a:r>
              </a:p>
            </p:txBody>
          </p:sp>
          <p:sp>
            <p:nvSpPr>
              <p:cNvPr id="30" name="Text Box 12">
                <a:extLst>
                  <a:ext uri="{FF2B5EF4-FFF2-40B4-BE49-F238E27FC236}">
                    <a16:creationId xmlns:a16="http://schemas.microsoft.com/office/drawing/2014/main" id="{F92E9993-2294-42C3-8A76-EE4291C56E1F}"/>
                  </a:ext>
                </a:extLst>
              </p:cNvPr>
              <p:cNvSpPr txBox="1"/>
              <p:nvPr/>
            </p:nvSpPr>
            <p:spPr>
              <a:xfrm>
                <a:off x="3379" y="3203"/>
                <a:ext cx="204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B</a:t>
                </a:r>
              </a:p>
            </p:txBody>
          </p:sp>
          <p:sp>
            <p:nvSpPr>
              <p:cNvPr id="31" name="Text Box 13">
                <a:extLst>
                  <a:ext uri="{FF2B5EF4-FFF2-40B4-BE49-F238E27FC236}">
                    <a16:creationId xmlns:a16="http://schemas.microsoft.com/office/drawing/2014/main" id="{00203217-466F-402C-9498-AE916F1A0AB9}"/>
                  </a:ext>
                </a:extLst>
              </p:cNvPr>
              <p:cNvSpPr txBox="1"/>
              <p:nvPr/>
            </p:nvSpPr>
            <p:spPr>
              <a:xfrm>
                <a:off x="3560" y="2523"/>
                <a:ext cx="195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E</a:t>
                </a:r>
              </a:p>
            </p:txBody>
          </p:sp>
          <p:sp>
            <p:nvSpPr>
              <p:cNvPr id="32" name="Text Box 14">
                <a:extLst>
                  <a:ext uri="{FF2B5EF4-FFF2-40B4-BE49-F238E27FC236}">
                    <a16:creationId xmlns:a16="http://schemas.microsoft.com/office/drawing/2014/main" id="{0522DDA5-54A0-4946-B604-878E3BCABC5A}"/>
                  </a:ext>
                </a:extLst>
              </p:cNvPr>
              <p:cNvSpPr txBox="1"/>
              <p:nvPr/>
            </p:nvSpPr>
            <p:spPr>
              <a:xfrm>
                <a:off x="4059" y="1706"/>
                <a:ext cx="204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A</a:t>
                </a:r>
              </a:p>
            </p:txBody>
          </p:sp>
        </p:grpSp>
      </p:grpSp>
      <p:grpSp>
        <p:nvGrpSpPr>
          <p:cNvPr id="33" name="Group 23">
            <a:extLst>
              <a:ext uri="{FF2B5EF4-FFF2-40B4-BE49-F238E27FC236}">
                <a16:creationId xmlns:a16="http://schemas.microsoft.com/office/drawing/2014/main" id="{DF2FD477-FE70-433B-B666-300515C49BE4}"/>
              </a:ext>
            </a:extLst>
          </p:cNvPr>
          <p:cNvGrpSpPr/>
          <p:nvPr/>
        </p:nvGrpSpPr>
        <p:grpSpPr>
          <a:xfrm>
            <a:off x="1138855" y="2673486"/>
            <a:ext cx="7391400" cy="3689351"/>
            <a:chOff x="431" y="1748"/>
            <a:chExt cx="3492" cy="1743"/>
          </a:xfrm>
        </p:grpSpPr>
        <p:sp>
          <p:nvSpPr>
            <p:cNvPr id="34" name="Text Box 16">
              <a:extLst>
                <a:ext uri="{FF2B5EF4-FFF2-40B4-BE49-F238E27FC236}">
                  <a16:creationId xmlns:a16="http://schemas.microsoft.com/office/drawing/2014/main" id="{44731F1B-EF69-42B4-9AD1-BB30B933BEC1}"/>
                </a:ext>
              </a:extLst>
            </p:cNvPr>
            <p:cNvSpPr txBox="1"/>
            <p:nvPr/>
          </p:nvSpPr>
          <p:spPr>
            <a:xfrm>
              <a:off x="431" y="1748"/>
              <a:ext cx="609" cy="23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377"/>
              <a:r>
                <a:rPr lang="zh-CN" altLang="en-US" sz="2667" b="1" dirty="0">
                  <a:solidFill>
                    <a:prstClr val="black"/>
                  </a:solidFill>
                  <a:cs typeface="+mn-ea"/>
                  <a:sym typeface="+mn-lt"/>
                </a:rPr>
                <a:t>解：</a:t>
              </a:r>
            </a:p>
          </p:txBody>
        </p:sp>
        <p:sp>
          <p:nvSpPr>
            <p:cNvPr id="35" name="Text Box 17">
              <a:extLst>
                <a:ext uri="{FF2B5EF4-FFF2-40B4-BE49-F238E27FC236}">
                  <a16:creationId xmlns:a16="http://schemas.microsoft.com/office/drawing/2014/main" id="{EBA70B22-DF69-425D-B098-F6D51948BC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4" y="1799"/>
              <a:ext cx="3029" cy="169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  <a:defRPr/>
              </a:pPr>
              <a:r>
                <a:rPr lang="en-US" altLang="zh-CN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∵ED</a:t>
              </a:r>
              <a:r>
                <a:rPr lang="zh-CN" altLang="en-US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是线段</a:t>
              </a:r>
              <a:r>
                <a:rPr lang="en-US" altLang="zh-CN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AB</a:t>
              </a:r>
              <a:r>
                <a:rPr lang="zh-CN" altLang="en-US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的垂直平分线</a:t>
              </a:r>
            </a:p>
            <a:p>
              <a:pPr defTabSz="1219170">
                <a:spcBef>
                  <a:spcPct val="50000"/>
                </a:spcBef>
                <a:defRPr/>
              </a:pPr>
              <a:r>
                <a:rPr lang="zh-CN" altLang="en-US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∴</a:t>
              </a:r>
            </a:p>
            <a:p>
              <a:pPr defTabSz="1219170">
                <a:spcBef>
                  <a:spcPct val="50000"/>
                </a:spcBef>
                <a:defRPr/>
              </a:pPr>
              <a:r>
                <a:rPr lang="zh-CN" altLang="en-US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∵ △</a:t>
              </a:r>
              <a:r>
                <a:rPr lang="en-US" altLang="zh-CN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BCD</a:t>
              </a:r>
              <a:r>
                <a:rPr lang="zh-CN" altLang="en-US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的周长</a:t>
              </a:r>
              <a:r>
                <a:rPr lang="en-US" altLang="zh-CN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=BD+DC+BC</a:t>
              </a:r>
            </a:p>
            <a:p>
              <a:pPr defTabSz="1219170">
                <a:spcBef>
                  <a:spcPct val="50000"/>
                </a:spcBef>
                <a:defRPr/>
              </a:pPr>
              <a:r>
                <a:rPr lang="en-US" altLang="zh-CN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∴ △BCD</a:t>
              </a:r>
              <a:r>
                <a:rPr lang="zh-CN" altLang="en-US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的周长</a:t>
              </a:r>
              <a:r>
                <a:rPr lang="en-US" altLang="zh-CN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=</a:t>
              </a:r>
            </a:p>
            <a:p>
              <a:pPr defTabSz="1219170">
                <a:spcBef>
                  <a:spcPct val="50000"/>
                </a:spcBef>
                <a:defRPr/>
              </a:pPr>
              <a:r>
                <a:rPr lang="en-US" altLang="zh-CN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              =</a:t>
              </a:r>
            </a:p>
            <a:p>
              <a:pPr defTabSz="1219170">
                <a:spcBef>
                  <a:spcPct val="50000"/>
                </a:spcBef>
                <a:defRPr/>
              </a:pPr>
              <a:r>
                <a:rPr lang="en-US" altLang="zh-CN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              =</a:t>
              </a:r>
            </a:p>
          </p:txBody>
        </p:sp>
      </p:grpSp>
      <p:sp>
        <p:nvSpPr>
          <p:cNvPr id="36" name="Text Box 18">
            <a:extLst>
              <a:ext uri="{FF2B5EF4-FFF2-40B4-BE49-F238E27FC236}">
                <a16:creationId xmlns:a16="http://schemas.microsoft.com/office/drawing/2014/main" id="{849BE5DE-6CC7-472A-98CE-EBB72C437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2687" y="3429000"/>
            <a:ext cx="1372492" cy="5027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defTabSz="1219170">
              <a:defRPr/>
            </a:pPr>
            <a:r>
              <a:rPr lang="en-US" altLang="zh-CN" sz="2667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BD=AD</a:t>
            </a:r>
          </a:p>
        </p:txBody>
      </p:sp>
      <p:sp>
        <p:nvSpPr>
          <p:cNvPr id="37" name="Text Box 19">
            <a:extLst>
              <a:ext uri="{FF2B5EF4-FFF2-40B4-BE49-F238E27FC236}">
                <a16:creationId xmlns:a16="http://schemas.microsoft.com/office/drawing/2014/main" id="{D644B8DF-59EB-4C8E-84CF-DE59B680B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5735" y="4586952"/>
            <a:ext cx="2066591" cy="5027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defTabSz="1219170">
              <a:defRPr/>
            </a:pPr>
            <a:r>
              <a:rPr lang="en-US" altLang="zh-CN" sz="2667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AD+DC+BC</a:t>
            </a:r>
          </a:p>
        </p:txBody>
      </p:sp>
      <p:sp>
        <p:nvSpPr>
          <p:cNvPr id="38" name="Text Box 20">
            <a:extLst>
              <a:ext uri="{FF2B5EF4-FFF2-40B4-BE49-F238E27FC236}">
                <a16:creationId xmlns:a16="http://schemas.microsoft.com/office/drawing/2014/main" id="{58CF71C8-9550-48B5-9C2C-F5DB19F1B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5735" y="5209213"/>
            <a:ext cx="1372492" cy="5027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defTabSz="1219170">
              <a:defRPr/>
            </a:pPr>
            <a:r>
              <a:rPr lang="en-US" altLang="zh-CN" sz="2667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AC+BC</a:t>
            </a:r>
          </a:p>
        </p:txBody>
      </p:sp>
      <p:sp>
        <p:nvSpPr>
          <p:cNvPr id="39" name="Text Box 21">
            <a:extLst>
              <a:ext uri="{FF2B5EF4-FFF2-40B4-BE49-F238E27FC236}">
                <a16:creationId xmlns:a16="http://schemas.microsoft.com/office/drawing/2014/main" id="{764B1EA1-B015-430C-BFBB-7E2D29D8B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7645" y="5800841"/>
            <a:ext cx="1539204" cy="5027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defTabSz="1219170">
              <a:defRPr/>
            </a:pPr>
            <a:r>
              <a:rPr lang="en-US" altLang="zh-CN" sz="2667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12+7=19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A37963F8-876E-458B-B22B-8037330507CE}"/>
              </a:ext>
            </a:extLst>
          </p:cNvPr>
          <p:cNvSpPr txBox="1"/>
          <p:nvPr/>
        </p:nvSpPr>
        <p:spPr>
          <a:xfrm>
            <a:off x="1025185" y="442822"/>
            <a:ext cx="839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404123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CA4487B6-738E-4EAC-BD21-AEB5A3CC2EDD}"/>
              </a:ext>
            </a:extLst>
          </p:cNvPr>
          <p:cNvSpPr/>
          <p:nvPr/>
        </p:nvSpPr>
        <p:spPr>
          <a:xfrm>
            <a:off x="1199456" y="1248350"/>
            <a:ext cx="10878971" cy="1550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377">
              <a:lnSpc>
                <a:spcPct val="150000"/>
              </a:lnSpc>
              <a:spcBef>
                <a:spcPct val="20000"/>
              </a:spcBef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如图，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AD⊥BC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BD =DC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，点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C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在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AE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的垂直平分线上，</a:t>
            </a:r>
            <a:endParaRPr lang="en-US" altLang="zh-CN" sz="20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algn="just" defTabSz="914377">
              <a:lnSpc>
                <a:spcPct val="150000"/>
              </a:lnSpc>
              <a:spcBef>
                <a:spcPct val="20000"/>
              </a:spcBef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1)AB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CE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的长度有什么关系？</a:t>
            </a:r>
            <a:endParaRPr lang="en-US" altLang="zh-CN" sz="20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algn="just" defTabSz="914377">
              <a:lnSpc>
                <a:spcPct val="150000"/>
              </a:lnSpc>
              <a:spcBef>
                <a:spcPct val="20000"/>
              </a:spcBef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2)AB + BD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与 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DE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有什么关系？</a:t>
            </a:r>
          </a:p>
        </p:txBody>
      </p:sp>
      <p:grpSp>
        <p:nvGrpSpPr>
          <p:cNvPr id="6" name="Group 6">
            <a:extLst>
              <a:ext uri="{FF2B5EF4-FFF2-40B4-BE49-F238E27FC236}">
                <a16:creationId xmlns:a16="http://schemas.microsoft.com/office/drawing/2014/main" id="{4221F930-C11D-484D-9D6F-064896448D4A}"/>
              </a:ext>
            </a:extLst>
          </p:cNvPr>
          <p:cNvGrpSpPr>
            <a:grpSpLocks/>
          </p:cNvGrpSpPr>
          <p:nvPr/>
        </p:nvGrpSpPr>
        <p:grpSpPr bwMode="auto">
          <a:xfrm>
            <a:off x="1025185" y="3320058"/>
            <a:ext cx="4102039" cy="2414299"/>
            <a:chOff x="0" y="-237"/>
            <a:chExt cx="2964" cy="2206"/>
          </a:xfrm>
        </p:grpSpPr>
        <p:sp>
          <p:nvSpPr>
            <p:cNvPr id="7" name="AutoShape 7">
              <a:extLst>
                <a:ext uri="{FF2B5EF4-FFF2-40B4-BE49-F238E27FC236}">
                  <a16:creationId xmlns:a16="http://schemas.microsoft.com/office/drawing/2014/main" id="{C55B44A3-9758-44D7-96B1-0BF2878E9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323"/>
              <a:ext cx="1232" cy="1066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" name="Line 8">
              <a:extLst>
                <a:ext uri="{FF2B5EF4-FFF2-40B4-BE49-F238E27FC236}">
                  <a16:creationId xmlns:a16="http://schemas.microsoft.com/office/drawing/2014/main" id="{40C8FDB6-A9D9-4C1B-AE5F-85014EB5A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" y="1387"/>
              <a:ext cx="25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Line 9">
              <a:extLst>
                <a:ext uri="{FF2B5EF4-FFF2-40B4-BE49-F238E27FC236}">
                  <a16:creationId xmlns:a16="http://schemas.microsoft.com/office/drawing/2014/main" id="{D2BB1340-BA7E-4B25-9489-C367C02F03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8" y="339"/>
              <a:ext cx="0" cy="10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BB9DD27F-BF66-4A6F-AEB6-2B5A18C44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" y="-237"/>
              <a:ext cx="447" cy="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r>
                <a:rPr lang="en-US" altLang="zh-CN" sz="3733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 </a:t>
              </a:r>
              <a:endParaRPr lang="zh-CN" altLang="en-US" sz="3733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E5171E81-218B-4418-B5AC-A8D3BBF2E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360"/>
              <a:ext cx="460" cy="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r>
                <a:rPr lang="en-US" altLang="zh-CN" sz="3733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 </a:t>
              </a:r>
              <a:endParaRPr lang="zh-CN" altLang="en-US" sz="3733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47C16C0E-3677-4202-8CF0-99947A9B5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7" y="1360"/>
              <a:ext cx="480" cy="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r>
                <a:rPr lang="en-US" altLang="zh-CN" sz="3733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</a:t>
              </a:r>
              <a:endParaRPr lang="zh-CN" altLang="en-US" sz="3733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34B9EAE7-B345-46B8-8486-2E45C42BF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" y="1360"/>
              <a:ext cx="480" cy="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r>
                <a:rPr lang="en-US" altLang="zh-CN" sz="3733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D </a:t>
              </a:r>
              <a:endParaRPr lang="zh-CN" altLang="en-US" sz="3733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CD7F6C3F-6333-4603-98D7-48B68D9C3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9" y="1299"/>
              <a:ext cx="88" cy="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5" name="Line 15">
              <a:extLst>
                <a:ext uri="{FF2B5EF4-FFF2-40B4-BE49-F238E27FC236}">
                  <a16:creationId xmlns:a16="http://schemas.microsoft.com/office/drawing/2014/main" id="{53BA4FD0-DC90-4093-BECF-1012CA8D47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0" y="315"/>
              <a:ext cx="1952" cy="10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Rectangle 16">
              <a:extLst>
                <a:ext uri="{FF2B5EF4-FFF2-40B4-BE49-F238E27FC236}">
                  <a16:creationId xmlns:a16="http://schemas.microsoft.com/office/drawing/2014/main" id="{21412F7A-D279-4CDF-A34F-507F6C663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4" y="1360"/>
              <a:ext cx="460" cy="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r>
                <a:rPr lang="en-US" altLang="zh-CN" sz="3733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E </a:t>
              </a:r>
              <a:endParaRPr lang="zh-CN" altLang="en-US" sz="3733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7" name="Rectangle 10">
            <a:extLst>
              <a:ext uri="{FF2B5EF4-FFF2-40B4-BE49-F238E27FC236}">
                <a16:creationId xmlns:a16="http://schemas.microsoft.com/office/drawing/2014/main" id="{A472FD77-FB1F-4E2A-B34B-3C6E0817B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8891" y="3877708"/>
            <a:ext cx="389241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spcBef>
                <a:spcPct val="20000"/>
              </a:spcBef>
            </a:pP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1)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解：</a:t>
            </a:r>
            <a:endParaRPr lang="en-US" altLang="zh-CN" sz="2000" b="1" dirty="0">
              <a:latin typeface="+mn-lt"/>
              <a:ea typeface="+mn-ea"/>
              <a:cs typeface="+mn-ea"/>
              <a:sym typeface="+mn-lt"/>
            </a:endParaRPr>
          </a:p>
          <a:p>
            <a:pPr defTabSz="914377" eaLnBrk="1" hangingPunct="1">
              <a:spcBef>
                <a:spcPct val="20000"/>
              </a:spcBef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∵　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AD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⊥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BC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BD 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DC</a:t>
            </a:r>
            <a:endParaRPr lang="zh-CN" altLang="en-US" sz="2000" b="1" dirty="0">
              <a:latin typeface="+mn-lt"/>
              <a:ea typeface="+mn-ea"/>
              <a:cs typeface="+mn-ea"/>
              <a:sym typeface="+mn-lt"/>
            </a:endParaRPr>
          </a:p>
          <a:p>
            <a:pPr defTabSz="914377">
              <a:spcBef>
                <a:spcPct val="20000"/>
              </a:spcBef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∴　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AD 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是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BC 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的垂直平分线    </a:t>
            </a:r>
          </a:p>
          <a:p>
            <a:pPr defTabSz="914377">
              <a:spcBef>
                <a:spcPct val="20000"/>
              </a:spcBef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∴　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AB 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AC</a:t>
            </a:r>
            <a:endParaRPr lang="zh-CN" altLang="en-US" sz="2000" b="1" dirty="0">
              <a:latin typeface="+mn-lt"/>
              <a:ea typeface="+mn-ea"/>
              <a:cs typeface="+mn-ea"/>
              <a:sym typeface="+mn-lt"/>
            </a:endParaRPr>
          </a:p>
          <a:p>
            <a:pPr defTabSz="914377">
              <a:spcBef>
                <a:spcPct val="20000"/>
              </a:spcBef>
            </a:pP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∵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　点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C 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AE 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的垂直平分线上</a:t>
            </a:r>
          </a:p>
          <a:p>
            <a:pPr defTabSz="914377">
              <a:spcBef>
                <a:spcPct val="20000"/>
              </a:spcBef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∴　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AC 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CE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． ∴　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AB 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AC 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CE</a:t>
            </a:r>
            <a:endParaRPr lang="zh-CN" altLang="en-US" sz="2000" b="1" i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3384C6E0-CCEB-4F85-9F98-81F7D37AA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5586" y="1859572"/>
            <a:ext cx="3435138" cy="207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2)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解：</a:t>
            </a:r>
            <a:endParaRPr lang="en-US" altLang="zh-CN" sz="2000" b="1" dirty="0">
              <a:latin typeface="+mn-lt"/>
              <a:ea typeface="+mn-ea"/>
              <a:cs typeface="+mn-ea"/>
              <a:sym typeface="+mn-lt"/>
            </a:endParaRPr>
          </a:p>
          <a:p>
            <a:pPr defTabSz="914377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∵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AB 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CE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BD 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DC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  <a:endParaRPr lang="en-US" altLang="zh-CN" sz="2000" b="1" dirty="0">
              <a:latin typeface="+mn-lt"/>
              <a:ea typeface="+mn-ea"/>
              <a:cs typeface="+mn-ea"/>
              <a:sym typeface="+mn-lt"/>
            </a:endParaRPr>
          </a:p>
          <a:p>
            <a:pPr defTabSz="914377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∴　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AB 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+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BD 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CD 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+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CE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．</a:t>
            </a:r>
          </a:p>
          <a:p>
            <a:pPr defTabSz="914377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  即　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AB 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+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BD 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DE 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．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4A72E59-A442-4C95-83E3-31BD118678B4}"/>
              </a:ext>
            </a:extLst>
          </p:cNvPr>
          <p:cNvSpPr txBox="1"/>
          <p:nvPr/>
        </p:nvSpPr>
        <p:spPr>
          <a:xfrm>
            <a:off x="1025185" y="442822"/>
            <a:ext cx="839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270549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CCA57C10-236B-4135-8F6E-56077826A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279" y="1495092"/>
            <a:ext cx="11684489" cy="525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189" indent="-457189" defTabSz="914377" eaLnBrk="1" hangingPunct="1">
              <a:spcBef>
                <a:spcPct val="20000"/>
              </a:spcBef>
            </a:pP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如图，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 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AC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MB 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MC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．直线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AM 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是线段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BC 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的垂直平分线吗？</a:t>
            </a:r>
          </a:p>
        </p:txBody>
      </p:sp>
      <p:grpSp>
        <p:nvGrpSpPr>
          <p:cNvPr id="6" name="Group 6">
            <a:extLst>
              <a:ext uri="{FF2B5EF4-FFF2-40B4-BE49-F238E27FC236}">
                <a16:creationId xmlns:a16="http://schemas.microsoft.com/office/drawing/2014/main" id="{3EA97A1F-87EA-48F8-9E8A-3FC8AF222E53}"/>
              </a:ext>
            </a:extLst>
          </p:cNvPr>
          <p:cNvGrpSpPr>
            <a:grpSpLocks/>
          </p:cNvGrpSpPr>
          <p:nvPr/>
        </p:nvGrpSpPr>
        <p:grpSpPr bwMode="auto">
          <a:xfrm>
            <a:off x="921279" y="2426317"/>
            <a:ext cx="3162249" cy="3728215"/>
            <a:chOff x="0" y="0"/>
            <a:chExt cx="1855" cy="2187"/>
          </a:xfrm>
        </p:grpSpPr>
        <p:sp>
          <p:nvSpPr>
            <p:cNvPr id="7" name="AutoShape 7">
              <a:extLst>
                <a:ext uri="{FF2B5EF4-FFF2-40B4-BE49-F238E27FC236}">
                  <a16:creationId xmlns:a16="http://schemas.microsoft.com/office/drawing/2014/main" id="{A498368E-B0D0-4582-93C2-F3C8DDD980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" y="323"/>
              <a:ext cx="1504" cy="1584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" name="Line 8">
              <a:extLst>
                <a:ext uri="{FF2B5EF4-FFF2-40B4-BE49-F238E27FC236}">
                  <a16:creationId xmlns:a16="http://schemas.microsoft.com/office/drawing/2014/main" id="{FD2A9944-3860-4201-90D0-22F0DC65DA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2" y="347"/>
              <a:ext cx="0" cy="15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Line 9">
              <a:extLst>
                <a:ext uri="{FF2B5EF4-FFF2-40B4-BE49-F238E27FC236}">
                  <a16:creationId xmlns:a16="http://schemas.microsoft.com/office/drawing/2014/main" id="{154CC20B-0966-4173-A62F-5DA6F5383D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8" y="1363"/>
              <a:ext cx="744" cy="53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C7EF15DD-ED96-4245-8A68-0EDE58AD61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4" y="1355"/>
              <a:ext cx="760" cy="55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986F429B-E78E-413F-82B8-7CFA9938B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" y="0"/>
              <a:ext cx="292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r>
                <a:rPr lang="en-US" altLang="zh-CN" sz="3733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 </a:t>
              </a:r>
              <a:endParaRPr lang="zh-CN" altLang="en-US" sz="3733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FFB5FCE5-3A21-40C7-848E-EF6CF6097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64"/>
              <a:ext cx="301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r>
                <a:rPr lang="en-US" altLang="zh-CN" sz="3733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 </a:t>
              </a:r>
              <a:endParaRPr lang="zh-CN" altLang="en-US" sz="3733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D89C928B-25A5-46AD-A15E-CFFA20DD6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1" y="1872"/>
              <a:ext cx="314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r>
                <a:rPr lang="en-US" altLang="zh-CN" sz="3733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</a:t>
              </a:r>
              <a:endParaRPr lang="zh-CN" altLang="en-US" sz="3733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B8E6D2A5-D26D-4BB8-924B-601CA7485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" y="1872"/>
              <a:ext cx="314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r>
                <a:rPr lang="en-US" altLang="zh-CN" sz="3733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D </a:t>
              </a:r>
              <a:endParaRPr lang="zh-CN" altLang="en-US" sz="3733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A496CA82-45A1-45E6-94F6-B13B9533B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" y="1112"/>
              <a:ext cx="339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r>
                <a:rPr lang="en-US" altLang="zh-CN" sz="3733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M </a:t>
              </a:r>
              <a:endParaRPr lang="zh-CN" altLang="en-US" sz="3733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6" name="Rectangle 6">
            <a:extLst>
              <a:ext uri="{FF2B5EF4-FFF2-40B4-BE49-F238E27FC236}">
                <a16:creationId xmlns:a16="http://schemas.microsoft.com/office/drawing/2014/main" id="{5CC91FFF-DBED-4873-9309-A02D89D50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9298" y="2135352"/>
            <a:ext cx="7118351" cy="4279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解：</a:t>
            </a:r>
            <a:endParaRPr lang="en-US" altLang="zh-CN" sz="2400" b="1" dirty="0">
              <a:latin typeface="+mn-lt"/>
              <a:ea typeface="+mn-ea"/>
              <a:cs typeface="+mn-ea"/>
              <a:sym typeface="+mn-lt"/>
            </a:endParaRPr>
          </a:p>
          <a:p>
            <a:pPr defTabSz="914377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∵　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AB 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AC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，</a:t>
            </a:r>
          </a:p>
          <a:p>
            <a:pPr defTabSz="914377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∴　点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A 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BC 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的垂直平分线．</a:t>
            </a:r>
          </a:p>
          <a:p>
            <a:pPr defTabSz="914377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∵　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MB 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MC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，</a:t>
            </a:r>
          </a:p>
          <a:p>
            <a:pPr defTabSz="914377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∵　点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M 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BC 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的垂直平分线上∴　直线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AM 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是线段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BC 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的垂直  </a:t>
            </a:r>
          </a:p>
          <a:p>
            <a:pPr defTabSz="914377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    平分线．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56B07962-77C4-4EA3-BE24-862C39AC57A2}"/>
              </a:ext>
            </a:extLst>
          </p:cNvPr>
          <p:cNvSpPr txBox="1"/>
          <p:nvPr/>
        </p:nvSpPr>
        <p:spPr>
          <a:xfrm>
            <a:off x="1025185" y="442822"/>
            <a:ext cx="839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363598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06BD2A77-5254-4F6C-A0AD-7A0B52662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539" y="1516928"/>
            <a:ext cx="11946467" cy="4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189" indent="-457189" defTabSz="914377" eaLnBrk="1" hangingPunct="1">
              <a:spcBef>
                <a:spcPct val="20000"/>
              </a:spcBef>
            </a:pP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4.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如图，过点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 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画∠</a:t>
            </a:r>
            <a:r>
              <a:rPr lang="en-GB" altLang="en-US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AOB 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两边的垂线，并和同桌交流你的作图过程．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E6B6AD7-D7BD-45D8-B2B9-65D1BD971E02}"/>
              </a:ext>
            </a:extLst>
          </p:cNvPr>
          <p:cNvGrpSpPr>
            <a:grpSpLocks/>
          </p:cNvGrpSpPr>
          <p:nvPr/>
        </p:nvGrpSpPr>
        <p:grpSpPr bwMode="auto">
          <a:xfrm>
            <a:off x="1387345" y="2388787"/>
            <a:ext cx="4480055" cy="3106606"/>
            <a:chOff x="0" y="0"/>
            <a:chExt cx="2877" cy="1995"/>
          </a:xfrm>
        </p:grpSpPr>
        <p:sp>
          <p:nvSpPr>
            <p:cNvPr id="7" name="Line 6">
              <a:extLst>
                <a:ext uri="{FF2B5EF4-FFF2-40B4-BE49-F238E27FC236}">
                  <a16:creationId xmlns:a16="http://schemas.microsoft.com/office/drawing/2014/main" id="{7F86D792-8AC0-4637-9B2C-03F7C751A1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" y="1851"/>
              <a:ext cx="2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Line 7">
              <a:extLst>
                <a:ext uri="{FF2B5EF4-FFF2-40B4-BE49-F238E27FC236}">
                  <a16:creationId xmlns:a16="http://schemas.microsoft.com/office/drawing/2014/main" id="{846CD1C1-D64F-43F6-BE88-0C5DFC2957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0" y="307"/>
              <a:ext cx="1240" cy="1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497743C-4C55-4850-972E-E8B55427E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0" y="1347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FA23C32-2F7B-43E9-95D7-6C3EE8A0D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" y="0"/>
              <a:ext cx="292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r>
                <a:rPr lang="en-GB" altLang="en-US" sz="3733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 </a:t>
              </a:r>
              <a:endParaRPr lang="zh-CN" altLang="en-US" sz="3733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7B04FC0-A225-49DE-AEAE-142DBF57F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6" y="1672"/>
              <a:ext cx="301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r>
                <a:rPr lang="en-GB" altLang="en-US" sz="3733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 </a:t>
              </a:r>
              <a:endParaRPr lang="zh-CN" altLang="en-US" sz="3733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336FEDC-BFBA-4512-9ACC-7C2EA2CB0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680"/>
              <a:ext cx="326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r>
                <a:rPr lang="en-GB" altLang="en-US" sz="3733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O </a:t>
              </a:r>
              <a:endParaRPr lang="zh-CN" altLang="en-US" sz="3733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393692-5C73-4454-9F03-FFC8E7DA7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6" y="1184"/>
              <a:ext cx="292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r>
                <a:rPr lang="en-GB" altLang="en-US" sz="3733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P </a:t>
              </a:r>
              <a:endParaRPr lang="zh-CN" altLang="en-US" sz="3733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4" name="文本框 13">
            <a:extLst>
              <a:ext uri="{FF2B5EF4-FFF2-40B4-BE49-F238E27FC236}">
                <a16:creationId xmlns:a16="http://schemas.microsoft.com/office/drawing/2014/main" id="{AA9E84B5-BC97-4F38-877E-48638A0D458B}"/>
              </a:ext>
            </a:extLst>
          </p:cNvPr>
          <p:cNvSpPr txBox="1"/>
          <p:nvPr/>
        </p:nvSpPr>
        <p:spPr>
          <a:xfrm>
            <a:off x="7163727" y="3628962"/>
            <a:ext cx="4057299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3733" dirty="0">
                <a:solidFill>
                  <a:srgbClr val="FF0000"/>
                </a:solidFill>
                <a:cs typeface="+mn-ea"/>
                <a:sym typeface="+mn-lt"/>
              </a:rPr>
              <a:t>与第十页方法类似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DCAE226-515A-425A-9C23-7943DC058D67}"/>
              </a:ext>
            </a:extLst>
          </p:cNvPr>
          <p:cNvSpPr txBox="1"/>
          <p:nvPr/>
        </p:nvSpPr>
        <p:spPr>
          <a:xfrm>
            <a:off x="1025185" y="442822"/>
            <a:ext cx="839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2263352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6AC8675D-AEF3-40B8-B024-D9BAAF2B41F1}"/>
              </a:ext>
            </a:extLst>
          </p:cNvPr>
          <p:cNvSpPr txBox="1">
            <a:spLocks noRot="1"/>
          </p:cNvSpPr>
          <p:nvPr/>
        </p:nvSpPr>
        <p:spPr>
          <a:xfrm>
            <a:off x="1204086" y="1683159"/>
            <a:ext cx="11387667" cy="5592233"/>
          </a:xfrm>
          <a:prstGeom prst="rect">
            <a:avLst/>
          </a:prstGeom>
          <a:ln/>
        </p:spPr>
        <p:txBody>
          <a:bodyPr vert="horz" wrap="square" lIns="121920" tIns="60960" rIns="121920" bIns="6096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170" eaLnBrk="1" hangingPunct="1">
              <a:buNone/>
            </a:pP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5.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你能作出五角星的其它对称轴吗？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53AF005C-28E9-49D5-BC51-C378298693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5786" y="2761811"/>
            <a:ext cx="4216400" cy="365336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B39E1C79-1C55-4609-95A4-15D9C9500103}"/>
              </a:ext>
            </a:extLst>
          </p:cNvPr>
          <p:cNvSpPr txBox="1"/>
          <p:nvPr/>
        </p:nvSpPr>
        <p:spPr>
          <a:xfrm>
            <a:off x="1025185" y="442822"/>
            <a:ext cx="839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2891896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25B91879-31B1-4DF3-8B1F-F29B0FD0AE09}"/>
              </a:ext>
            </a:extLst>
          </p:cNvPr>
          <p:cNvSpPr txBox="1">
            <a:spLocks noRot="1"/>
          </p:cNvSpPr>
          <p:nvPr/>
        </p:nvSpPr>
        <p:spPr>
          <a:xfrm>
            <a:off x="743187" y="1191703"/>
            <a:ext cx="11567583" cy="1567830"/>
          </a:xfrm>
          <a:prstGeom prst="rect">
            <a:avLst/>
          </a:prstGeom>
          <a:ln/>
        </p:spPr>
        <p:txBody>
          <a:bodyPr vert="horz" wrap="square" lIns="121920" tIns="60960" rIns="121920" bIns="6096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1219170" eaLnBrk="1" hangingPunct="1">
              <a:buNone/>
            </a:pPr>
            <a:endParaRPr lang="zh-CN" altLang="en-US" sz="44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marL="0" indent="0" defTabSz="1219170" eaLnBrk="1" hangingPunct="1">
              <a:buNone/>
            </a:pP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6.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请找出一点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P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，使点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P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到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，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B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两点的距离相等，并且点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P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在∠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ACB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的平分线上。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3CBF0602-5CD0-4048-A529-4FBF9DC561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3787" y="2759533"/>
            <a:ext cx="6705600" cy="3606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F7116821-AC9A-4D1D-8A29-8F679658A3E0}"/>
              </a:ext>
            </a:extLst>
          </p:cNvPr>
          <p:cNvSpPr txBox="1"/>
          <p:nvPr/>
        </p:nvSpPr>
        <p:spPr>
          <a:xfrm>
            <a:off x="1025185" y="442822"/>
            <a:ext cx="839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4131127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占位符 27">
            <a:extLst>
              <a:ext uri="{FF2B5EF4-FFF2-40B4-BE49-F238E27FC236}">
                <a16:creationId xmlns:a16="http://schemas.microsoft.com/office/drawing/2014/main" id="{7CAE828C-CCDE-47CE-BE0A-318E6EF5508C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60" r="25760"/>
          <a:stretch>
            <a:fillRect/>
          </a:stretch>
        </p:blipFill>
        <p:spPr/>
      </p:pic>
      <p:pic>
        <p:nvPicPr>
          <p:cNvPr id="30" name="图片占位符 29">
            <a:extLst>
              <a:ext uri="{FF2B5EF4-FFF2-40B4-BE49-F238E27FC236}">
                <a16:creationId xmlns:a16="http://schemas.microsoft.com/office/drawing/2014/main" id="{64AEC505-41F8-476F-B177-922071D818C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51" t="48885" r="9861" b="1"/>
          <a:stretch/>
        </p:blipFill>
        <p:spPr>
          <a:xfrm>
            <a:off x="7011622" y="1934695"/>
            <a:ext cx="4213031" cy="4887117"/>
          </a:xfrm>
        </p:spPr>
      </p:pic>
      <p:sp>
        <p:nvSpPr>
          <p:cNvPr id="23" name="Isosceles Triangle 22"/>
          <p:cNvSpPr/>
          <p:nvPr/>
        </p:nvSpPr>
        <p:spPr>
          <a:xfrm>
            <a:off x="7899400" y="-10375"/>
            <a:ext cx="4254500" cy="2374900"/>
          </a:xfrm>
          <a:custGeom>
            <a:avLst/>
            <a:gdLst>
              <a:gd name="connsiteX0" fmla="*/ 0 w 2501900"/>
              <a:gd name="connsiteY0" fmla="*/ 1742225 h 1742225"/>
              <a:gd name="connsiteX1" fmla="*/ 1250950 w 2501900"/>
              <a:gd name="connsiteY1" fmla="*/ 0 h 1742225"/>
              <a:gd name="connsiteX2" fmla="*/ 2501900 w 2501900"/>
              <a:gd name="connsiteY2" fmla="*/ 1742225 h 1742225"/>
              <a:gd name="connsiteX3" fmla="*/ 0 w 2501900"/>
              <a:gd name="connsiteY3" fmla="*/ 1742225 h 1742225"/>
              <a:gd name="connsiteX0" fmla="*/ 0 w 4851400"/>
              <a:gd name="connsiteY0" fmla="*/ 2159000 h 2159000"/>
              <a:gd name="connsiteX1" fmla="*/ 1250950 w 4851400"/>
              <a:gd name="connsiteY1" fmla="*/ 416775 h 2159000"/>
              <a:gd name="connsiteX2" fmla="*/ 4851400 w 4851400"/>
              <a:gd name="connsiteY2" fmla="*/ 0 h 2159000"/>
              <a:gd name="connsiteX3" fmla="*/ 0 w 4851400"/>
              <a:gd name="connsiteY3" fmla="*/ 2159000 h 2159000"/>
              <a:gd name="connsiteX0" fmla="*/ 0 w 4254500"/>
              <a:gd name="connsiteY0" fmla="*/ 2374900 h 2374900"/>
              <a:gd name="connsiteX1" fmla="*/ 654050 w 4254500"/>
              <a:gd name="connsiteY1" fmla="*/ 416775 h 2374900"/>
              <a:gd name="connsiteX2" fmla="*/ 4254500 w 4254500"/>
              <a:gd name="connsiteY2" fmla="*/ 0 h 2374900"/>
              <a:gd name="connsiteX3" fmla="*/ 0 w 4254500"/>
              <a:gd name="connsiteY3" fmla="*/ 2374900 h 2374900"/>
              <a:gd name="connsiteX0" fmla="*/ 0 w 4254500"/>
              <a:gd name="connsiteY0" fmla="*/ 2374900 h 2374900"/>
              <a:gd name="connsiteX1" fmla="*/ 196850 w 4254500"/>
              <a:gd name="connsiteY1" fmla="*/ 1712175 h 2374900"/>
              <a:gd name="connsiteX2" fmla="*/ 4254500 w 4254500"/>
              <a:gd name="connsiteY2" fmla="*/ 0 h 2374900"/>
              <a:gd name="connsiteX3" fmla="*/ 0 w 4254500"/>
              <a:gd name="connsiteY3" fmla="*/ 2374900 h 237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54500" h="2374900">
                <a:moveTo>
                  <a:pt x="0" y="2374900"/>
                </a:moveTo>
                <a:lnTo>
                  <a:pt x="196850" y="1712175"/>
                </a:lnTo>
                <a:lnTo>
                  <a:pt x="4254500" y="0"/>
                </a:lnTo>
                <a:lnTo>
                  <a:pt x="0" y="23749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Isosceles Triangle 22">
            <a:extLst>
              <a:ext uri="{FF2B5EF4-FFF2-40B4-BE49-F238E27FC236}">
                <a16:creationId xmlns:a16="http://schemas.microsoft.com/office/drawing/2014/main" id="{D233EF12-B9F4-43E4-9E21-ACE123D3A241}"/>
              </a:ext>
            </a:extLst>
          </p:cNvPr>
          <p:cNvSpPr/>
          <p:nvPr/>
        </p:nvSpPr>
        <p:spPr>
          <a:xfrm rot="10680000">
            <a:off x="6971251" y="4545179"/>
            <a:ext cx="4454945" cy="2235763"/>
          </a:xfrm>
          <a:custGeom>
            <a:avLst/>
            <a:gdLst>
              <a:gd name="connsiteX0" fmla="*/ 0 w 2501900"/>
              <a:gd name="connsiteY0" fmla="*/ 1742225 h 1742225"/>
              <a:gd name="connsiteX1" fmla="*/ 1250950 w 2501900"/>
              <a:gd name="connsiteY1" fmla="*/ 0 h 1742225"/>
              <a:gd name="connsiteX2" fmla="*/ 2501900 w 2501900"/>
              <a:gd name="connsiteY2" fmla="*/ 1742225 h 1742225"/>
              <a:gd name="connsiteX3" fmla="*/ 0 w 2501900"/>
              <a:gd name="connsiteY3" fmla="*/ 1742225 h 1742225"/>
              <a:gd name="connsiteX0" fmla="*/ 0 w 4851400"/>
              <a:gd name="connsiteY0" fmla="*/ 2159000 h 2159000"/>
              <a:gd name="connsiteX1" fmla="*/ 1250950 w 4851400"/>
              <a:gd name="connsiteY1" fmla="*/ 416775 h 2159000"/>
              <a:gd name="connsiteX2" fmla="*/ 4851400 w 4851400"/>
              <a:gd name="connsiteY2" fmla="*/ 0 h 2159000"/>
              <a:gd name="connsiteX3" fmla="*/ 0 w 4851400"/>
              <a:gd name="connsiteY3" fmla="*/ 2159000 h 2159000"/>
              <a:gd name="connsiteX0" fmla="*/ 0 w 4254500"/>
              <a:gd name="connsiteY0" fmla="*/ 2374900 h 2374900"/>
              <a:gd name="connsiteX1" fmla="*/ 654050 w 4254500"/>
              <a:gd name="connsiteY1" fmla="*/ 416775 h 2374900"/>
              <a:gd name="connsiteX2" fmla="*/ 4254500 w 4254500"/>
              <a:gd name="connsiteY2" fmla="*/ 0 h 2374900"/>
              <a:gd name="connsiteX3" fmla="*/ 0 w 4254500"/>
              <a:gd name="connsiteY3" fmla="*/ 2374900 h 2374900"/>
              <a:gd name="connsiteX0" fmla="*/ 0 w 4254500"/>
              <a:gd name="connsiteY0" fmla="*/ 2374900 h 2374900"/>
              <a:gd name="connsiteX1" fmla="*/ 196850 w 4254500"/>
              <a:gd name="connsiteY1" fmla="*/ 1712175 h 2374900"/>
              <a:gd name="connsiteX2" fmla="*/ 4254500 w 4254500"/>
              <a:gd name="connsiteY2" fmla="*/ 0 h 2374900"/>
              <a:gd name="connsiteX3" fmla="*/ 0 w 4254500"/>
              <a:gd name="connsiteY3" fmla="*/ 2374900 h 237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54500" h="2374900">
                <a:moveTo>
                  <a:pt x="0" y="2374900"/>
                </a:moveTo>
                <a:lnTo>
                  <a:pt x="196850" y="1712175"/>
                </a:lnTo>
                <a:lnTo>
                  <a:pt x="4254500" y="0"/>
                </a:lnTo>
                <a:lnTo>
                  <a:pt x="0" y="23749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0">
            <a:extLst>
              <a:ext uri="{FF2B5EF4-FFF2-40B4-BE49-F238E27FC236}">
                <a16:creationId xmlns:a16="http://schemas.microsoft.com/office/drawing/2014/main" id="{16E261A5-0F5C-4DFE-B370-7E1084FEC3C9}"/>
              </a:ext>
            </a:extLst>
          </p:cNvPr>
          <p:cNvSpPr>
            <a:spLocks/>
          </p:cNvSpPr>
          <p:nvPr/>
        </p:nvSpPr>
        <p:spPr bwMode="auto">
          <a:xfrm rot="16200000">
            <a:off x="1036693" y="463400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Rectangle: Rounded Corners 43">
            <a:extLst>
              <a:ext uri="{FF2B5EF4-FFF2-40B4-BE49-F238E27FC236}">
                <a16:creationId xmlns:a16="http://schemas.microsoft.com/office/drawing/2014/main" id="{FCAA2AE8-0FE3-47D3-A5B6-7668FFDD4695}"/>
              </a:ext>
            </a:extLst>
          </p:cNvPr>
          <p:cNvSpPr>
            <a:spLocks/>
          </p:cNvSpPr>
          <p:nvPr/>
        </p:nvSpPr>
        <p:spPr bwMode="auto">
          <a:xfrm rot="16200000">
            <a:off x="2727558" y="463400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EA14DBD9-47FA-490D-8A65-85198F3D3E47}"/>
              </a:ext>
            </a:extLst>
          </p:cNvPr>
          <p:cNvSpPr/>
          <p:nvPr/>
        </p:nvSpPr>
        <p:spPr bwMode="auto">
          <a:xfrm>
            <a:off x="486316" y="2720856"/>
            <a:ext cx="56703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4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778600B0-2B39-498F-B4B5-30B384DD5FC7}"/>
              </a:ext>
            </a:extLst>
          </p:cNvPr>
          <p:cNvSpPr/>
          <p:nvPr/>
        </p:nvSpPr>
        <p:spPr>
          <a:xfrm>
            <a:off x="486316" y="3690225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0FE66C93-1F80-43F0-98C6-37D80F4D487B}"/>
              </a:ext>
            </a:extLst>
          </p:cNvPr>
          <p:cNvCxnSpPr>
            <a:cxnSpLocks/>
          </p:cNvCxnSpPr>
          <p:nvPr/>
        </p:nvCxnSpPr>
        <p:spPr>
          <a:xfrm>
            <a:off x="486316" y="3596748"/>
            <a:ext cx="559066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6BCEAB03-8E5B-45EB-9383-11B0E8D3CFC4}"/>
              </a:ext>
            </a:extLst>
          </p:cNvPr>
          <p:cNvSpPr/>
          <p:nvPr/>
        </p:nvSpPr>
        <p:spPr bwMode="auto">
          <a:xfrm>
            <a:off x="486316" y="1980872"/>
            <a:ext cx="3198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</a:t>
            </a:r>
            <a:r>
              <a:rPr lang="en-US" altLang="zh-CN" sz="3600" b="1" kern="100" dirty="0">
                <a:cs typeface="+mn-ea"/>
                <a:sym typeface="+mn-lt"/>
              </a:rPr>
              <a:t>13</a:t>
            </a:r>
            <a:r>
              <a:rPr lang="zh-CN" altLang="en-US" sz="3600" b="1" kern="100" dirty="0">
                <a:cs typeface="+mn-ea"/>
                <a:sym typeface="+mn-lt"/>
              </a:rPr>
              <a:t>章 轴对称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C4982B3D-D0BB-4B72-AE7B-98BDAA953A53}"/>
              </a:ext>
            </a:extLst>
          </p:cNvPr>
          <p:cNvSpPr txBox="1"/>
          <p:nvPr/>
        </p:nvSpPr>
        <p:spPr>
          <a:xfrm>
            <a:off x="486316" y="4267586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7FD33470-D57C-43C9-B015-91BEE5EEF6B9}"/>
              </a:ext>
            </a:extLst>
          </p:cNvPr>
          <p:cNvSpPr/>
          <p:nvPr/>
        </p:nvSpPr>
        <p:spPr>
          <a:xfrm>
            <a:off x="486316" y="3726772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6ED9DE4C-51FC-4C89-B1FD-A54F3D0408E3}"/>
              </a:ext>
            </a:extLst>
          </p:cNvPr>
          <p:cNvSpPr txBox="1"/>
          <p:nvPr/>
        </p:nvSpPr>
        <p:spPr>
          <a:xfrm>
            <a:off x="503051" y="5212443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C5A40635-524F-4A9E-8DBB-39C5E2F82702}"/>
              </a:ext>
            </a:extLst>
          </p:cNvPr>
          <p:cNvSpPr txBox="1"/>
          <p:nvPr/>
        </p:nvSpPr>
        <p:spPr>
          <a:xfrm>
            <a:off x="2193916" y="5212443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1E10F96B-22C5-4DCF-BBBB-C3C6E8A2DB95}"/>
              </a:ext>
            </a:extLst>
          </p:cNvPr>
          <p:cNvSpPr/>
          <p:nvPr/>
        </p:nvSpPr>
        <p:spPr>
          <a:xfrm>
            <a:off x="486316" y="320010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0567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A31762DD-91CD-4909-8ADA-A5AFA4B74A98}"/>
              </a:ext>
            </a:extLst>
          </p:cNvPr>
          <p:cNvSpPr txBox="1"/>
          <p:nvPr/>
        </p:nvSpPr>
        <p:spPr>
          <a:xfrm>
            <a:off x="1025185" y="44282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2B28086D-618C-4598-823E-87DA98C98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185" y="1800426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A963EE41-EB72-45D2-B586-4F448D59D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185" y="2550931"/>
            <a:ext cx="10348517" cy="1566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能够识别简单的轴对称图形、成轴对称的图形及其对称轴、对称点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能指出轴对称图形和成轴对称的    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  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图形的对称轴。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 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能说出轴对称图形与成轴对称的图形的区别与联系。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460D7B35-69B3-4B86-AE7E-B1175186F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185" y="4393658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2E1C052B-4A7B-4666-9A3E-FACF6969F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185" y="5144162"/>
            <a:ext cx="103485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轴对称图形及成轴对称的图形的区别与联系。</a:t>
            </a:r>
          </a:p>
        </p:txBody>
      </p:sp>
    </p:spTree>
    <p:extLst>
      <p:ext uri="{BB962C8B-B14F-4D97-AF65-F5344CB8AC3E}">
        <p14:creationId xmlns:p14="http://schemas.microsoft.com/office/powerpoint/2010/main" val="219049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>
            <a:extLst>
              <a:ext uri="{FF2B5EF4-FFF2-40B4-BE49-F238E27FC236}">
                <a16:creationId xmlns:a16="http://schemas.microsoft.com/office/drawing/2014/main" id="{39EC2C9A-D21C-4C7F-9C80-1605942A0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76" y="1282559"/>
            <a:ext cx="10823333" cy="105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　如图，直线</a:t>
            </a:r>
            <a:r>
              <a:rPr lang="en-US" altLang="zh-CN" sz="2000" i="1" dirty="0">
                <a:latin typeface="+mn-lt"/>
                <a:ea typeface="+mn-ea"/>
                <a:cs typeface="+mn-ea"/>
                <a:sym typeface="+mn-lt"/>
              </a:rPr>
              <a:t>l 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垂直平分线段</a:t>
            </a:r>
            <a:r>
              <a:rPr lang="en-US" altLang="zh-CN" sz="2000" i="1" dirty="0"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i="1" dirty="0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sz="2000" baseline="-2500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i="1" dirty="0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sz="2000" baseline="-250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i="1" dirty="0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sz="2000" baseline="-25000" dirty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000" b="1" baseline="-250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…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是</a:t>
            </a:r>
            <a:r>
              <a:rPr lang="en-US" altLang="zh-CN" sz="2000" i="1" dirty="0">
                <a:latin typeface="+mn-lt"/>
                <a:ea typeface="+mn-ea"/>
                <a:cs typeface="+mn-ea"/>
                <a:sym typeface="+mn-lt"/>
              </a:rPr>
              <a:t>l 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上的点，请猜想点</a:t>
            </a:r>
            <a:r>
              <a:rPr lang="en-US" altLang="zh-CN" sz="2000" i="1" dirty="0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sz="2000" baseline="-2500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i="1" dirty="0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sz="2000" baseline="-250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i="1" dirty="0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sz="2000" baseline="-25000" dirty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000" b="1" baseline="-250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… 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到点</a:t>
            </a:r>
            <a:r>
              <a:rPr lang="en-US" altLang="zh-CN" sz="2000" i="1" dirty="0">
                <a:latin typeface="+mn-lt"/>
                <a:ea typeface="+mn-ea"/>
                <a:cs typeface="+mn-ea"/>
                <a:sym typeface="+mn-lt"/>
              </a:rPr>
              <a:t>A 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与点</a:t>
            </a:r>
            <a:r>
              <a:rPr lang="en-US" altLang="zh-CN" sz="2000" i="1" dirty="0">
                <a:latin typeface="+mn-lt"/>
                <a:ea typeface="+mn-ea"/>
                <a:cs typeface="+mn-ea"/>
                <a:sym typeface="+mn-lt"/>
              </a:rPr>
              <a:t>B 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的距离之间的数量关系</a:t>
            </a:r>
            <a:r>
              <a:rPr lang="zh-CN" altLang="en-US" sz="2000" dirty="0">
                <a:latin typeface="+mn-lt"/>
                <a:ea typeface="+mn-ea"/>
                <a:cs typeface="+mn-ea"/>
                <a:sym typeface="+mn-lt"/>
              </a:rPr>
              <a:t>．</a:t>
            </a:r>
          </a:p>
        </p:txBody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246342A0-1FA5-4971-B44B-A2CDCF9C5279}"/>
              </a:ext>
            </a:extLst>
          </p:cNvPr>
          <p:cNvGrpSpPr>
            <a:grpSpLocks/>
          </p:cNvGrpSpPr>
          <p:nvPr/>
        </p:nvGrpSpPr>
        <p:grpSpPr bwMode="auto">
          <a:xfrm>
            <a:off x="777876" y="2389603"/>
            <a:ext cx="3654115" cy="4255327"/>
            <a:chOff x="0" y="0"/>
            <a:chExt cx="2180" cy="2471"/>
          </a:xfrm>
        </p:grpSpPr>
        <p:pic>
          <p:nvPicPr>
            <p:cNvPr id="7" name="Picture 8">
              <a:extLst>
                <a:ext uri="{FF2B5EF4-FFF2-40B4-BE49-F238E27FC236}">
                  <a16:creationId xmlns:a16="http://schemas.microsoft.com/office/drawing/2014/main" id="{8821279B-59F9-42DA-A3B4-38EEDE6BC1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" y="0"/>
              <a:ext cx="1764" cy="2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5D1800FA-408C-4FBA-B7FA-166F3FDF8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316"/>
              <a:ext cx="300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r>
                <a:rPr lang="en-US" altLang="zh-CN" sz="3733" i="1">
                  <a:solidFill>
                    <a:srgbClr val="004646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  <a:endParaRPr lang="zh-CN" altLang="en-US" sz="3733" i="1">
                <a:solidFill>
                  <a:srgbClr val="004646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" name="Rectangle 10">
              <a:extLst>
                <a:ext uri="{FF2B5EF4-FFF2-40B4-BE49-F238E27FC236}">
                  <a16:creationId xmlns:a16="http://schemas.microsoft.com/office/drawing/2014/main" id="{B94666DF-CC31-445B-8CA8-9531A84DE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" y="1316"/>
              <a:ext cx="300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r>
                <a:rPr lang="en-US" altLang="zh-CN" sz="3733" i="1">
                  <a:solidFill>
                    <a:srgbClr val="004646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A9D9BB41-6B2C-4079-8C22-3E595E208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" y="2084"/>
              <a:ext cx="173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r>
                <a:rPr lang="en-US" altLang="zh-CN" sz="3733" i="1">
                  <a:solidFill>
                    <a:srgbClr val="004646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endParaRPr lang="zh-CN" altLang="en-US" sz="3733" i="1">
                <a:solidFill>
                  <a:srgbClr val="004646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" name="Rectangle 12">
              <a:extLst>
                <a:ext uri="{FF2B5EF4-FFF2-40B4-BE49-F238E27FC236}">
                  <a16:creationId xmlns:a16="http://schemas.microsoft.com/office/drawing/2014/main" id="{7AE2CA75-09F1-4F3C-962A-78E2583C7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" y="948"/>
              <a:ext cx="407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r>
                <a:rPr lang="en-US" altLang="zh-CN" sz="3733" i="1">
                  <a:solidFill>
                    <a:srgbClr val="004646"/>
                  </a:solidFill>
                  <a:latin typeface="+mn-lt"/>
                  <a:ea typeface="+mn-ea"/>
                  <a:cs typeface="+mn-ea"/>
                  <a:sym typeface="+mn-lt"/>
                </a:rPr>
                <a:t>P</a:t>
              </a:r>
              <a:r>
                <a:rPr lang="en-US" altLang="zh-CN" sz="3733" baseline="-25000">
                  <a:solidFill>
                    <a:srgbClr val="004646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  <a:endParaRPr lang="zh-CN" altLang="en-US" sz="3733" baseline="-25000">
                <a:solidFill>
                  <a:srgbClr val="004646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Rectangle 13">
              <a:extLst>
                <a:ext uri="{FF2B5EF4-FFF2-40B4-BE49-F238E27FC236}">
                  <a16:creationId xmlns:a16="http://schemas.microsoft.com/office/drawing/2014/main" id="{9DBF721E-B10C-4847-8405-46173EE94F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4" y="500"/>
              <a:ext cx="407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r>
                <a:rPr lang="en-US" altLang="zh-CN" sz="3733" i="1" dirty="0">
                  <a:solidFill>
                    <a:srgbClr val="004646"/>
                  </a:solidFill>
                  <a:latin typeface="+mn-lt"/>
                  <a:ea typeface="+mn-ea"/>
                  <a:cs typeface="+mn-ea"/>
                  <a:sym typeface="+mn-lt"/>
                </a:rPr>
                <a:t>P</a:t>
              </a:r>
              <a:r>
                <a:rPr lang="en-US" altLang="zh-CN" sz="3733" baseline="-25000" dirty="0">
                  <a:solidFill>
                    <a:srgbClr val="004646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  <a:endParaRPr lang="zh-CN" altLang="en-US" sz="3733" baseline="-25000" dirty="0">
                <a:solidFill>
                  <a:srgbClr val="004646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" name="Rectangle 14">
              <a:extLst>
                <a:ext uri="{FF2B5EF4-FFF2-40B4-BE49-F238E27FC236}">
                  <a16:creationId xmlns:a16="http://schemas.microsoft.com/office/drawing/2014/main" id="{7C09BFA2-335A-4223-A380-DEFC025DA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" y="108"/>
              <a:ext cx="407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r>
                <a:rPr lang="en-US" altLang="zh-CN" sz="3733" i="1">
                  <a:solidFill>
                    <a:srgbClr val="004646"/>
                  </a:solidFill>
                  <a:latin typeface="+mn-lt"/>
                  <a:ea typeface="+mn-ea"/>
                  <a:cs typeface="+mn-ea"/>
                  <a:sym typeface="+mn-lt"/>
                </a:rPr>
                <a:t>P</a:t>
              </a:r>
              <a:r>
                <a:rPr lang="en-US" altLang="zh-CN" sz="3733" baseline="-25000">
                  <a:solidFill>
                    <a:srgbClr val="004646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  <a:endParaRPr lang="zh-CN" altLang="en-US" sz="3733" baseline="-25000">
                <a:solidFill>
                  <a:srgbClr val="004646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4" name="直角三角形 13">
            <a:extLst>
              <a:ext uri="{FF2B5EF4-FFF2-40B4-BE49-F238E27FC236}">
                <a16:creationId xmlns:a16="http://schemas.microsoft.com/office/drawing/2014/main" id="{FCAF0FF7-A3DF-4365-9E97-DD15E63119E9}"/>
              </a:ext>
            </a:extLst>
          </p:cNvPr>
          <p:cNvSpPr/>
          <p:nvPr/>
        </p:nvSpPr>
        <p:spPr>
          <a:xfrm>
            <a:off x="2571410" y="3715602"/>
            <a:ext cx="1357721" cy="1238400"/>
          </a:xfrm>
          <a:prstGeom prst="rt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直角三角形 14">
            <a:extLst>
              <a:ext uri="{FF2B5EF4-FFF2-40B4-BE49-F238E27FC236}">
                <a16:creationId xmlns:a16="http://schemas.microsoft.com/office/drawing/2014/main" id="{4C5F7B71-8239-4FCF-8F9C-EB5A8867A5F5}"/>
              </a:ext>
            </a:extLst>
          </p:cNvPr>
          <p:cNvSpPr/>
          <p:nvPr/>
        </p:nvSpPr>
        <p:spPr>
          <a:xfrm flipH="1">
            <a:off x="1207821" y="3720929"/>
            <a:ext cx="1357721" cy="1238400"/>
          </a:xfrm>
          <a:prstGeom prst="rt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" name="直角三角形 15">
            <a:extLst>
              <a:ext uri="{FF2B5EF4-FFF2-40B4-BE49-F238E27FC236}">
                <a16:creationId xmlns:a16="http://schemas.microsoft.com/office/drawing/2014/main" id="{2B7F0040-B016-4549-ABB7-AAC134F0EAA2}"/>
              </a:ext>
            </a:extLst>
          </p:cNvPr>
          <p:cNvSpPr/>
          <p:nvPr/>
        </p:nvSpPr>
        <p:spPr>
          <a:xfrm>
            <a:off x="2565542" y="3008693"/>
            <a:ext cx="1357721" cy="1955963"/>
          </a:xfrm>
          <a:prstGeom prst="rtTriangl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直角三角形 16">
            <a:extLst>
              <a:ext uri="{FF2B5EF4-FFF2-40B4-BE49-F238E27FC236}">
                <a16:creationId xmlns:a16="http://schemas.microsoft.com/office/drawing/2014/main" id="{0698AB7F-4912-4BF4-ACA8-06C78E3BFE01}"/>
              </a:ext>
            </a:extLst>
          </p:cNvPr>
          <p:cNvSpPr/>
          <p:nvPr/>
        </p:nvSpPr>
        <p:spPr>
          <a:xfrm flipH="1">
            <a:off x="1226495" y="3009419"/>
            <a:ext cx="1357721" cy="1955963"/>
          </a:xfrm>
          <a:prstGeom prst="rtTriangl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D11337FD-4782-463C-9A92-8C5E3E2B9BE8}"/>
              </a:ext>
            </a:extLst>
          </p:cNvPr>
          <p:cNvSpPr txBox="1"/>
          <p:nvPr/>
        </p:nvSpPr>
        <p:spPr>
          <a:xfrm>
            <a:off x="5967141" y="2804239"/>
            <a:ext cx="3744084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3733" dirty="0">
                <a:solidFill>
                  <a:prstClr val="black"/>
                </a:solidFill>
                <a:cs typeface="+mn-ea"/>
                <a:sym typeface="+mn-lt"/>
              </a:rPr>
              <a:t>相等</a:t>
            </a:r>
          </a:p>
        </p:txBody>
      </p:sp>
      <p:sp>
        <p:nvSpPr>
          <p:cNvPr id="19" name="TextBox 20">
            <a:extLst>
              <a:ext uri="{FF2B5EF4-FFF2-40B4-BE49-F238E27FC236}">
                <a16:creationId xmlns:a16="http://schemas.microsoft.com/office/drawing/2014/main" id="{877D436A-FF5B-4408-A694-70FF45E76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422" y="5880877"/>
            <a:ext cx="9440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lang="en-US" altLang="zh-CN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</a:t>
            </a:r>
            <a:endParaRPr lang="zh-CN" altLang="en-US" sz="32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AF9DE0B3-329B-43C8-9863-DBA226A6E1DF}"/>
              </a:ext>
            </a:extLst>
          </p:cNvPr>
          <p:cNvSpPr/>
          <p:nvPr/>
        </p:nvSpPr>
        <p:spPr>
          <a:xfrm>
            <a:off x="4869505" y="3525454"/>
            <a:ext cx="6096000" cy="146367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377">
              <a:lnSpc>
                <a:spcPct val="200000"/>
              </a:lnSpc>
              <a:spcBef>
                <a:spcPct val="20000"/>
              </a:spcBef>
            </a:pP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问题：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请在图中的直线</a:t>
            </a:r>
            <a:r>
              <a:rPr lang="en-US" altLang="zh-CN" sz="2400" i="1" dirty="0">
                <a:solidFill>
                  <a:prstClr val="black"/>
                </a:solidFill>
                <a:cs typeface="+mn-ea"/>
                <a:sym typeface="+mn-lt"/>
              </a:rPr>
              <a:t>l 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上任取一点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P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，那么这一点与线段</a:t>
            </a:r>
            <a:r>
              <a:rPr lang="en-US" altLang="zh-CN" sz="2400" i="1" dirty="0">
                <a:solidFill>
                  <a:prstClr val="black"/>
                </a:solidFill>
                <a:cs typeface="+mn-ea"/>
                <a:sym typeface="+mn-lt"/>
              </a:rPr>
              <a:t>AB 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两个端点的距离相等吗？ 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908E7211-228D-4A99-9BCE-6ABA45B10852}"/>
              </a:ext>
            </a:extLst>
          </p:cNvPr>
          <p:cNvSpPr txBox="1"/>
          <p:nvPr/>
        </p:nvSpPr>
        <p:spPr>
          <a:xfrm>
            <a:off x="5791461" y="5447754"/>
            <a:ext cx="425208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133" dirty="0">
                <a:solidFill>
                  <a:srgbClr val="FF0000"/>
                </a:solidFill>
                <a:cs typeface="+mn-ea"/>
                <a:sym typeface="+mn-lt"/>
              </a:rPr>
              <a:t>你能通过三角形全等尝试证明吗？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1CCE1D5F-5753-47E6-97CF-0B465EAA7A92}"/>
              </a:ext>
            </a:extLst>
          </p:cNvPr>
          <p:cNvSpPr txBox="1"/>
          <p:nvPr/>
        </p:nvSpPr>
        <p:spPr>
          <a:xfrm>
            <a:off x="1025185" y="44282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讨论</a:t>
            </a:r>
          </a:p>
        </p:txBody>
      </p:sp>
    </p:spTree>
    <p:extLst>
      <p:ext uri="{BB962C8B-B14F-4D97-AF65-F5344CB8AC3E}">
        <p14:creationId xmlns:p14="http://schemas.microsoft.com/office/powerpoint/2010/main" val="377129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5" grpId="1" animBg="1"/>
      <p:bldP spid="16" grpId="0" animBg="1"/>
      <p:bldP spid="17" grpId="0" animBg="1"/>
      <p:bldP spid="17" grpId="1" animBg="1"/>
      <p:bldP spid="18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BD03130A-B107-492E-B32C-E77FF3D1B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305" y="1432355"/>
            <a:ext cx="11876616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spcBef>
                <a:spcPct val="2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　　已知：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如图，直线</a:t>
            </a:r>
            <a:r>
              <a:rPr lang="en-US" altLang="zh-CN" sz="2400" i="1" dirty="0" err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  <a:r>
              <a:rPr lang="en-US" altLang="zh-CN" sz="2400" b="1" dirty="0" err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⊥</a:t>
            </a:r>
            <a:r>
              <a:rPr lang="en-US" altLang="zh-CN" sz="2400" i="1" dirty="0" err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，垂足为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AC 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CB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，点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 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l 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上．</a:t>
            </a:r>
          </a:p>
          <a:p>
            <a:pPr defTabSz="914377" eaLnBrk="1" hangingPunct="1">
              <a:spcBef>
                <a:spcPct val="2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　　求证：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PA 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PB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．</a:t>
            </a:r>
            <a:endParaRPr lang="en-US" altLang="zh-CN" sz="24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6" name="Group 6">
            <a:extLst>
              <a:ext uri="{FF2B5EF4-FFF2-40B4-BE49-F238E27FC236}">
                <a16:creationId xmlns:a16="http://schemas.microsoft.com/office/drawing/2014/main" id="{BEAE97D1-70AB-4EFC-84A7-B3A30ED9B98A}"/>
              </a:ext>
            </a:extLst>
          </p:cNvPr>
          <p:cNvGrpSpPr>
            <a:grpSpLocks/>
          </p:cNvGrpSpPr>
          <p:nvPr/>
        </p:nvGrpSpPr>
        <p:grpSpPr bwMode="auto">
          <a:xfrm>
            <a:off x="932478" y="2887234"/>
            <a:ext cx="3476464" cy="3025180"/>
            <a:chOff x="0" y="0"/>
            <a:chExt cx="2489" cy="1764"/>
          </a:xfrm>
        </p:grpSpPr>
        <p:pic>
          <p:nvPicPr>
            <p:cNvPr id="7" name="Picture 7">
              <a:extLst>
                <a:ext uri="{FF2B5EF4-FFF2-40B4-BE49-F238E27FC236}">
                  <a16:creationId xmlns:a16="http://schemas.microsoft.com/office/drawing/2014/main" id="{054CC2B4-DA2F-4ECA-B500-F6699BF8CC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" y="53"/>
              <a:ext cx="1994" cy="1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52A8B134-C918-429F-A337-83DF22DE6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112"/>
              <a:ext cx="361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r>
                <a:rPr lang="en-US" altLang="zh-CN" sz="3733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  <a:endParaRPr lang="zh-CN" altLang="en-US" sz="3733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2AB5EF62-A247-4539-A911-645741B06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8" y="1104"/>
              <a:ext cx="361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r>
                <a:rPr lang="en-US" altLang="zh-CN" sz="3733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  <a:endParaRPr lang="zh-CN" altLang="en-US" sz="3733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45E6B981-11BF-4EF1-B9FC-5832B49C3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" y="323"/>
              <a:ext cx="361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r>
                <a:rPr lang="en-US" altLang="zh-CN" sz="3733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P</a:t>
              </a:r>
              <a:endParaRPr lang="zh-CN" altLang="en-US" sz="3733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05BA1169-1955-4DCE-AC26-0163102EB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" y="1375"/>
              <a:ext cx="380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r>
                <a:rPr lang="en-US" altLang="zh-CN" sz="3733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endParaRPr lang="zh-CN" altLang="en-US" sz="3733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E22A8362-EFF6-44BE-86FA-FCAA3B2BA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0"/>
              <a:ext cx="208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r>
                <a:rPr lang="en-US" altLang="zh-CN" sz="3733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endParaRPr lang="zh-CN" altLang="en-US" sz="3733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3" name="Rectangle 13">
            <a:extLst>
              <a:ext uri="{FF2B5EF4-FFF2-40B4-BE49-F238E27FC236}">
                <a16:creationId xmlns:a16="http://schemas.microsoft.com/office/drawing/2014/main" id="{0E693141-93FF-4F6F-8815-44B0E524D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0161" y="2245367"/>
            <a:ext cx="6985000" cy="3725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355591" defTabSz="914377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证明：</a:t>
            </a:r>
            <a:endParaRPr lang="en-US" altLang="zh-CN" sz="2400" b="1" dirty="0">
              <a:latin typeface="+mn-lt"/>
              <a:ea typeface="+mn-ea"/>
              <a:cs typeface="+mn-ea"/>
              <a:sym typeface="+mn-lt"/>
            </a:endParaRPr>
          </a:p>
          <a:p>
            <a:pPr indent="355591" defTabSz="914377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∵　</a:t>
            </a:r>
            <a:r>
              <a:rPr lang="en-US" altLang="zh-CN" sz="2400" b="1" i="1" dirty="0" err="1">
                <a:latin typeface="+mn-lt"/>
                <a:ea typeface="+mn-ea"/>
                <a:cs typeface="+mn-ea"/>
                <a:sym typeface="+mn-lt"/>
              </a:rPr>
              <a:t>l</a:t>
            </a:r>
            <a:r>
              <a:rPr lang="en-US" altLang="zh-CN" sz="2400" b="1" dirty="0" err="1">
                <a:latin typeface="+mn-lt"/>
                <a:ea typeface="+mn-ea"/>
                <a:cs typeface="+mn-ea"/>
                <a:sym typeface="+mn-lt"/>
              </a:rPr>
              <a:t>⊥</a:t>
            </a:r>
            <a:r>
              <a:rPr lang="en-US" altLang="zh-CN" sz="2400" b="1" i="1" dirty="0" err="1"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，</a:t>
            </a:r>
          </a:p>
          <a:p>
            <a:pPr indent="355591" defTabSz="914377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∴  ∠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PCA 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=∠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PCB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．</a:t>
            </a:r>
          </a:p>
          <a:p>
            <a:pPr indent="355591" defTabSz="914377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又  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AC 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CB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PC 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PC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，</a:t>
            </a:r>
            <a:endParaRPr lang="en-US" altLang="zh-CN" sz="2400" b="1" dirty="0">
              <a:latin typeface="+mn-lt"/>
              <a:ea typeface="+mn-ea"/>
              <a:cs typeface="+mn-ea"/>
              <a:sym typeface="+mn-lt"/>
            </a:endParaRPr>
          </a:p>
          <a:p>
            <a:pPr indent="355591" defTabSz="914377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∴  △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PCA 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≌△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PCB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SAS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）</a:t>
            </a:r>
            <a:endParaRPr lang="en-US" altLang="zh-CN" sz="2400" b="1" dirty="0">
              <a:latin typeface="+mn-lt"/>
              <a:ea typeface="+mn-ea"/>
              <a:cs typeface="+mn-ea"/>
              <a:sym typeface="+mn-lt"/>
            </a:endParaRPr>
          </a:p>
          <a:p>
            <a:pPr indent="355591" defTabSz="914377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∴  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PA 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PB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．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4C457B49-AB38-4F9C-9820-DC4DD557B333}"/>
              </a:ext>
            </a:extLst>
          </p:cNvPr>
          <p:cNvSpPr txBox="1"/>
          <p:nvPr/>
        </p:nvSpPr>
        <p:spPr>
          <a:xfrm>
            <a:off x="1025185" y="44282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证明</a:t>
            </a:r>
          </a:p>
        </p:txBody>
      </p:sp>
    </p:spTree>
    <p:extLst>
      <p:ext uri="{BB962C8B-B14F-4D97-AF65-F5344CB8AC3E}">
        <p14:creationId xmlns:p14="http://schemas.microsoft.com/office/powerpoint/2010/main" val="386331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C4DAAEF-27B0-47BE-80FF-2CD291999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779" y="1402545"/>
            <a:ext cx="9707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914377" eaLnBrk="1" hangingPunct="1">
              <a:spcBef>
                <a:spcPct val="20000"/>
              </a:spcBef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线段垂直平分线上的点与这条线段两个端点的距离相等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．</a:t>
            </a:r>
          </a:p>
        </p:txBody>
      </p:sp>
      <p:grpSp>
        <p:nvGrpSpPr>
          <p:cNvPr id="6" name="Group 27">
            <a:extLst>
              <a:ext uri="{FF2B5EF4-FFF2-40B4-BE49-F238E27FC236}">
                <a16:creationId xmlns:a16="http://schemas.microsoft.com/office/drawing/2014/main" id="{8B4955CF-1370-4F18-9538-BE4F00BD24E5}"/>
              </a:ext>
            </a:extLst>
          </p:cNvPr>
          <p:cNvGrpSpPr/>
          <p:nvPr/>
        </p:nvGrpSpPr>
        <p:grpSpPr>
          <a:xfrm>
            <a:off x="1025185" y="2201794"/>
            <a:ext cx="3080507" cy="4100570"/>
            <a:chOff x="3249" y="864"/>
            <a:chExt cx="2511" cy="3456"/>
          </a:xfrm>
        </p:grpSpPr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FC0C69E2-75CF-4DE6-B3CD-8C231C15052F}"/>
                </a:ext>
              </a:extLst>
            </p:cNvPr>
            <p:cNvGrpSpPr/>
            <p:nvPr/>
          </p:nvGrpSpPr>
          <p:grpSpPr>
            <a:xfrm>
              <a:off x="3249" y="864"/>
              <a:ext cx="2511" cy="3456"/>
              <a:chOff x="3249" y="864"/>
              <a:chExt cx="2511" cy="3456"/>
            </a:xfrm>
          </p:grpSpPr>
          <p:sp>
            <p:nvSpPr>
              <p:cNvPr id="10" name="Line 6">
                <a:extLst>
                  <a:ext uri="{FF2B5EF4-FFF2-40B4-BE49-F238E27FC236}">
                    <a16:creationId xmlns:a16="http://schemas.microsoft.com/office/drawing/2014/main" id="{A39773E3-6F7B-4E10-A7EE-215A28D30040}"/>
                  </a:ext>
                </a:extLst>
              </p:cNvPr>
              <p:cNvSpPr/>
              <p:nvPr/>
            </p:nvSpPr>
            <p:spPr>
              <a:xfrm>
                <a:off x="3537" y="3168"/>
                <a:ext cx="1968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" name="Line 7">
                <a:extLst>
                  <a:ext uri="{FF2B5EF4-FFF2-40B4-BE49-F238E27FC236}">
                    <a16:creationId xmlns:a16="http://schemas.microsoft.com/office/drawing/2014/main" id="{23BFF5E1-B784-433D-B395-C799750337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45" y="912"/>
                <a:ext cx="0" cy="3408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21917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b="1">
                  <a:ln w="18000">
                    <a:solidFill>
                      <a:srgbClr val="268868">
                        <a:satMod val="140000"/>
                      </a:srgb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grpSp>
            <p:nvGrpSpPr>
              <p:cNvPr id="12" name="Group 8">
                <a:extLst>
                  <a:ext uri="{FF2B5EF4-FFF2-40B4-BE49-F238E27FC236}">
                    <a16:creationId xmlns:a16="http://schemas.microsoft.com/office/drawing/2014/main" id="{000A46D4-61FD-4687-B4C3-830E4B479EC5}"/>
                  </a:ext>
                </a:extLst>
              </p:cNvPr>
              <p:cNvGrpSpPr/>
              <p:nvPr/>
            </p:nvGrpSpPr>
            <p:grpSpPr>
              <a:xfrm>
                <a:off x="3249" y="3120"/>
                <a:ext cx="2511" cy="398"/>
                <a:chOff x="2496" y="2976"/>
                <a:chExt cx="2511" cy="398"/>
              </a:xfrm>
            </p:grpSpPr>
            <p:sp>
              <p:nvSpPr>
                <p:cNvPr id="20" name="Text Box 9">
                  <a:extLst>
                    <a:ext uri="{FF2B5EF4-FFF2-40B4-BE49-F238E27FC236}">
                      <a16:creationId xmlns:a16="http://schemas.microsoft.com/office/drawing/2014/main" id="{894A936C-07FD-4DE8-ACB4-56261BC6110B}"/>
                    </a:ext>
                  </a:extLst>
                </p:cNvPr>
                <p:cNvSpPr txBox="1"/>
                <p:nvPr/>
              </p:nvSpPr>
              <p:spPr>
                <a:xfrm>
                  <a:off x="2496" y="2976"/>
                  <a:ext cx="255" cy="39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defTabSz="914377"/>
                  <a:r>
                    <a:rPr lang="en-US" altLang="zh-CN" sz="3200" dirty="0">
                      <a:solidFill>
                        <a:prstClr val="black"/>
                      </a:solidFill>
                      <a:cs typeface="+mn-ea"/>
                      <a:sym typeface="+mn-lt"/>
                    </a:rPr>
                    <a:t>A</a:t>
                  </a:r>
                </a:p>
              </p:txBody>
            </p:sp>
            <p:sp>
              <p:nvSpPr>
                <p:cNvPr id="21" name="Text Box 10">
                  <a:extLst>
                    <a:ext uri="{FF2B5EF4-FFF2-40B4-BE49-F238E27FC236}">
                      <a16:creationId xmlns:a16="http://schemas.microsoft.com/office/drawing/2014/main" id="{77E452EB-0740-485E-BA8D-990814B64AB7}"/>
                    </a:ext>
                  </a:extLst>
                </p:cNvPr>
                <p:cNvSpPr txBox="1"/>
                <p:nvPr/>
              </p:nvSpPr>
              <p:spPr>
                <a:xfrm>
                  <a:off x="4752" y="2976"/>
                  <a:ext cx="255" cy="39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defTabSz="914377"/>
                  <a:r>
                    <a:rPr lang="en-US" altLang="zh-CN" sz="3200" dirty="0">
                      <a:solidFill>
                        <a:prstClr val="black"/>
                      </a:solidFill>
                      <a:cs typeface="+mn-ea"/>
                      <a:sym typeface="+mn-lt"/>
                    </a:rPr>
                    <a:t>B</a:t>
                  </a:r>
                </a:p>
              </p:txBody>
            </p:sp>
          </p:grpSp>
          <p:sp>
            <p:nvSpPr>
              <p:cNvPr id="13" name="Oval 11">
                <a:extLst>
                  <a:ext uri="{FF2B5EF4-FFF2-40B4-BE49-F238E27FC236}">
                    <a16:creationId xmlns:a16="http://schemas.microsoft.com/office/drawing/2014/main" id="{2DB0FDFF-D9EC-4218-A221-D6B8673B706E}"/>
                  </a:ext>
                </a:extLst>
              </p:cNvPr>
              <p:cNvSpPr/>
              <p:nvPr/>
            </p:nvSpPr>
            <p:spPr>
              <a:xfrm>
                <a:off x="4519" y="1607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defTabSz="914377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Line 12">
                <a:extLst>
                  <a:ext uri="{FF2B5EF4-FFF2-40B4-BE49-F238E27FC236}">
                    <a16:creationId xmlns:a16="http://schemas.microsoft.com/office/drawing/2014/main" id="{2DA8ED8F-A6F4-4D2E-9414-5713209EA3F7}"/>
                  </a:ext>
                </a:extLst>
              </p:cNvPr>
              <p:cNvSpPr/>
              <p:nvPr/>
            </p:nvSpPr>
            <p:spPr>
              <a:xfrm flipV="1">
                <a:off x="3537" y="1632"/>
                <a:ext cx="1008" cy="153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" name="Line 13">
                <a:extLst>
                  <a:ext uri="{FF2B5EF4-FFF2-40B4-BE49-F238E27FC236}">
                    <a16:creationId xmlns:a16="http://schemas.microsoft.com/office/drawing/2014/main" id="{01EA370A-AE08-4448-9F5A-79E57FE2A35D}"/>
                  </a:ext>
                </a:extLst>
              </p:cNvPr>
              <p:cNvSpPr/>
              <p:nvPr/>
            </p:nvSpPr>
            <p:spPr>
              <a:xfrm>
                <a:off x="4545" y="1632"/>
                <a:ext cx="960" cy="153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Text Box 14">
                <a:extLst>
                  <a:ext uri="{FF2B5EF4-FFF2-40B4-BE49-F238E27FC236}">
                    <a16:creationId xmlns:a16="http://schemas.microsoft.com/office/drawing/2014/main" id="{C77274DD-31D9-4BAA-BAB3-52EE22621852}"/>
                  </a:ext>
                </a:extLst>
              </p:cNvPr>
              <p:cNvSpPr txBox="1"/>
              <p:nvPr/>
            </p:nvSpPr>
            <p:spPr>
              <a:xfrm>
                <a:off x="4257" y="1440"/>
                <a:ext cx="302" cy="39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P</a:t>
                </a:r>
              </a:p>
            </p:txBody>
          </p:sp>
          <p:grpSp>
            <p:nvGrpSpPr>
              <p:cNvPr id="17" name="Group 15">
                <a:extLst>
                  <a:ext uri="{FF2B5EF4-FFF2-40B4-BE49-F238E27FC236}">
                    <a16:creationId xmlns:a16="http://schemas.microsoft.com/office/drawing/2014/main" id="{68D02900-985C-41A5-BB7E-82FAB6B81303}"/>
                  </a:ext>
                </a:extLst>
              </p:cNvPr>
              <p:cNvGrpSpPr/>
              <p:nvPr/>
            </p:nvGrpSpPr>
            <p:grpSpPr>
              <a:xfrm>
                <a:off x="4545" y="864"/>
                <a:ext cx="394" cy="3118"/>
                <a:chOff x="4272" y="672"/>
                <a:chExt cx="394" cy="3118"/>
              </a:xfrm>
            </p:grpSpPr>
            <p:sp>
              <p:nvSpPr>
                <p:cNvPr id="18" name="Text Box 16">
                  <a:extLst>
                    <a:ext uri="{FF2B5EF4-FFF2-40B4-BE49-F238E27FC236}">
                      <a16:creationId xmlns:a16="http://schemas.microsoft.com/office/drawing/2014/main" id="{DAC8C2C0-F43E-4DC4-A1DE-34B87254BAA7}"/>
                    </a:ext>
                  </a:extLst>
                </p:cNvPr>
                <p:cNvSpPr txBox="1"/>
                <p:nvPr/>
              </p:nvSpPr>
              <p:spPr>
                <a:xfrm>
                  <a:off x="4272" y="672"/>
                  <a:ext cx="346" cy="39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defTabSz="914377"/>
                  <a:r>
                    <a:rPr lang="en-US" altLang="zh-CN" sz="3200" i="1" dirty="0">
                      <a:solidFill>
                        <a:prstClr val="black"/>
                      </a:solidFill>
                      <a:cs typeface="+mn-ea"/>
                      <a:sym typeface="+mn-lt"/>
                    </a:rPr>
                    <a:t>M</a:t>
                  </a:r>
                </a:p>
              </p:txBody>
            </p:sp>
            <p:sp>
              <p:nvSpPr>
                <p:cNvPr id="19" name="Text Box 17">
                  <a:extLst>
                    <a:ext uri="{FF2B5EF4-FFF2-40B4-BE49-F238E27FC236}">
                      <a16:creationId xmlns:a16="http://schemas.microsoft.com/office/drawing/2014/main" id="{5BF5FD3A-CB63-450F-AE8B-C85DB2760132}"/>
                    </a:ext>
                  </a:extLst>
                </p:cNvPr>
                <p:cNvSpPr txBox="1"/>
                <p:nvPr/>
              </p:nvSpPr>
              <p:spPr>
                <a:xfrm>
                  <a:off x="4350" y="3392"/>
                  <a:ext cx="316" cy="39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defTabSz="914377"/>
                  <a:r>
                    <a:rPr lang="en-US" altLang="zh-CN" sz="3200" i="1" dirty="0">
                      <a:solidFill>
                        <a:prstClr val="black"/>
                      </a:solidFill>
                      <a:cs typeface="+mn-ea"/>
                      <a:sym typeface="+mn-lt"/>
                    </a:rPr>
                    <a:t>N</a:t>
                  </a:r>
                </a:p>
              </p:txBody>
            </p:sp>
          </p:grpSp>
        </p:grpSp>
        <p:sp>
          <p:nvSpPr>
            <p:cNvPr id="8" name="Line 25">
              <a:extLst>
                <a:ext uri="{FF2B5EF4-FFF2-40B4-BE49-F238E27FC236}">
                  <a16:creationId xmlns:a16="http://schemas.microsoft.com/office/drawing/2014/main" id="{F34E2B95-66E3-4730-AE11-ACFDE6F2BDD7}"/>
                </a:ext>
              </a:extLst>
            </p:cNvPr>
            <p:cNvSpPr/>
            <p:nvPr/>
          </p:nvSpPr>
          <p:spPr>
            <a:xfrm>
              <a:off x="4558" y="3022"/>
              <a:ext cx="13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Line 26">
              <a:extLst>
                <a:ext uri="{FF2B5EF4-FFF2-40B4-BE49-F238E27FC236}">
                  <a16:creationId xmlns:a16="http://schemas.microsoft.com/office/drawing/2014/main" id="{11DB0E3F-C453-4860-BB16-2ED45F4A42B3}"/>
                </a:ext>
              </a:extLst>
            </p:cNvPr>
            <p:cNvSpPr/>
            <p:nvPr/>
          </p:nvSpPr>
          <p:spPr>
            <a:xfrm>
              <a:off x="4694" y="3022"/>
              <a:ext cx="0" cy="13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2" name="Text Box 24">
            <a:extLst>
              <a:ext uri="{FF2B5EF4-FFF2-40B4-BE49-F238E27FC236}">
                <a16:creationId xmlns:a16="http://schemas.microsoft.com/office/drawing/2014/main" id="{4FE12D51-4679-40C6-8984-E0D8DA11497C}"/>
              </a:ext>
            </a:extLst>
          </p:cNvPr>
          <p:cNvSpPr txBox="1"/>
          <p:nvPr/>
        </p:nvSpPr>
        <p:spPr>
          <a:xfrm>
            <a:off x="5300345" y="3027077"/>
            <a:ext cx="6197600" cy="181588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800" b="1" dirty="0">
                <a:cs typeface="+mn-ea"/>
                <a:sym typeface="+mn-lt"/>
              </a:rPr>
              <a:t>几何语言叙述</a:t>
            </a:r>
            <a:r>
              <a:rPr lang="en-US" altLang="zh-CN" sz="2800" b="1" dirty="0">
                <a:cs typeface="+mn-ea"/>
                <a:sym typeface="+mn-lt"/>
              </a:rPr>
              <a:t>:</a:t>
            </a:r>
          </a:p>
          <a:p>
            <a:pPr defTabSz="914377">
              <a:spcBef>
                <a:spcPct val="50000"/>
              </a:spcBef>
            </a:pPr>
            <a:r>
              <a:rPr lang="en-US" altLang="zh-CN" sz="2800" b="1" dirty="0">
                <a:cs typeface="+mn-ea"/>
                <a:sym typeface="+mn-lt"/>
              </a:rPr>
              <a:t>∵</a:t>
            </a:r>
            <a:r>
              <a:rPr lang="zh-CN" altLang="en-US" sz="2800" b="1" i="1" dirty="0">
                <a:cs typeface="+mn-ea"/>
                <a:sym typeface="+mn-lt"/>
              </a:rPr>
              <a:t>点</a:t>
            </a:r>
            <a:r>
              <a:rPr lang="en-US" altLang="zh-CN" sz="2800" b="1" i="1" dirty="0">
                <a:cs typeface="+mn-ea"/>
                <a:sym typeface="+mn-lt"/>
              </a:rPr>
              <a:t>P</a:t>
            </a:r>
            <a:r>
              <a:rPr lang="zh-CN" altLang="en-US" sz="2800" b="1" i="1" dirty="0">
                <a:cs typeface="+mn-ea"/>
                <a:sym typeface="+mn-lt"/>
              </a:rPr>
              <a:t>在线段</a:t>
            </a:r>
            <a:r>
              <a:rPr lang="en-US" altLang="zh-CN" sz="2800" b="1" i="1" dirty="0">
                <a:cs typeface="+mn-ea"/>
                <a:sym typeface="+mn-lt"/>
              </a:rPr>
              <a:t>AB</a:t>
            </a:r>
            <a:r>
              <a:rPr lang="zh-CN" altLang="en-US" sz="2800" b="1" i="1" dirty="0">
                <a:cs typeface="+mn-ea"/>
                <a:sym typeface="+mn-lt"/>
              </a:rPr>
              <a:t>的垂直平分线上</a:t>
            </a:r>
          </a:p>
          <a:p>
            <a:pPr defTabSz="914377">
              <a:spcBef>
                <a:spcPct val="50000"/>
              </a:spcBef>
            </a:pPr>
            <a:r>
              <a:rPr lang="zh-CN" altLang="en-US" sz="2800" b="1" dirty="0">
                <a:cs typeface="+mn-ea"/>
                <a:sym typeface="+mn-lt"/>
              </a:rPr>
              <a:t>∴ </a:t>
            </a:r>
            <a:r>
              <a:rPr lang="en-US" altLang="zh-CN" sz="2800" b="1" i="1" dirty="0">
                <a:cs typeface="+mn-ea"/>
                <a:sym typeface="+mn-lt"/>
              </a:rPr>
              <a:t>PA=PB</a:t>
            </a:r>
            <a:endParaRPr lang="zh-CN" altLang="en-US" sz="1050" b="1" i="1" dirty="0"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54575625-EE53-4F0F-9550-02716B6F50DD}"/>
              </a:ext>
            </a:extLst>
          </p:cNvPr>
          <p:cNvSpPr txBox="1"/>
          <p:nvPr/>
        </p:nvSpPr>
        <p:spPr>
          <a:xfrm>
            <a:off x="1025185" y="442822"/>
            <a:ext cx="839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线段垂直平分线的性质</a:t>
            </a:r>
          </a:p>
        </p:txBody>
      </p:sp>
    </p:spTree>
    <p:extLst>
      <p:ext uri="{BB962C8B-B14F-4D97-AF65-F5344CB8AC3E}">
        <p14:creationId xmlns:p14="http://schemas.microsoft.com/office/powerpoint/2010/main" val="1533986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>
            <a:extLst>
              <a:ext uri="{FF2B5EF4-FFF2-40B4-BE49-F238E27FC236}">
                <a16:creationId xmlns:a16="http://schemas.microsoft.com/office/drawing/2014/main" id="{E1895D42-25DB-41AF-B352-2267345AA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712" y="1372846"/>
            <a:ext cx="127646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spcBef>
                <a:spcPct val="20000"/>
              </a:spcBef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反过来，如果</a:t>
            </a:r>
            <a:r>
              <a:rPr lang="en-US" altLang="zh-CN" sz="20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PA 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PB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，那么点</a:t>
            </a:r>
            <a:r>
              <a:rPr lang="en-US" altLang="zh-CN" sz="20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 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是否在线段</a:t>
            </a:r>
            <a:r>
              <a:rPr lang="en-US" altLang="zh-CN" sz="20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 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的垂直平分线上呢？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128F79F-215B-45AB-9886-20C159BEC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712" y="1954832"/>
            <a:ext cx="1033356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619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0" defTabSz="914377" eaLnBrk="1" hangingPunct="1"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已知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：如下图，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PA 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PB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．</a:t>
            </a:r>
          </a:p>
          <a:p>
            <a:pPr indent="0" defTabSz="914377"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求证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：点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 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在线段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 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的垂直平分线上．</a:t>
            </a: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E8CD33D4-6F2D-4250-A049-F5F3A6E3D3C7}"/>
              </a:ext>
            </a:extLst>
          </p:cNvPr>
          <p:cNvGrpSpPr/>
          <p:nvPr/>
        </p:nvGrpSpPr>
        <p:grpSpPr>
          <a:xfrm>
            <a:off x="832712" y="2912708"/>
            <a:ext cx="3648519" cy="3556482"/>
            <a:chOff x="724511" y="2556057"/>
            <a:chExt cx="2736389" cy="2667361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25D3E60-7BB9-4C3D-AD6E-7F5B3AB567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4511" y="2556057"/>
              <a:ext cx="2736389" cy="2422087"/>
              <a:chOff x="0" y="0"/>
              <a:chExt cx="1965" cy="1885"/>
            </a:xfrm>
          </p:grpSpPr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F672A216-568D-4E76-ADD1-444B370F12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0" y="0"/>
                <a:ext cx="271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r>
                  <a:rPr lang="en-US" altLang="zh-CN" sz="3733" i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P</a:t>
                </a:r>
                <a:endParaRPr lang="zh-CN" altLang="en-US" sz="3733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5101A0E2-3509-4763-A7A3-23D9A7F95C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480"/>
                <a:ext cx="271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r>
                  <a:rPr lang="en-US" altLang="zh-CN" sz="3733" i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A</a:t>
                </a:r>
                <a:endParaRPr lang="zh-CN" altLang="en-US" sz="3733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953F951E-4E90-4275-AAE8-FC7F0DABB5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2" y="1496"/>
                <a:ext cx="343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r>
                  <a:rPr lang="en-US" altLang="zh-CN" sz="3733" i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B </a:t>
                </a:r>
                <a:endParaRPr lang="zh-CN" altLang="en-US" sz="3733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5" name="Line 13">
                <a:extLst>
                  <a:ext uri="{FF2B5EF4-FFF2-40B4-BE49-F238E27FC236}">
                    <a16:creationId xmlns:a16="http://schemas.microsoft.com/office/drawing/2014/main" id="{2D70B58B-3D65-4339-9CFD-9C55247DFB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42" y="327"/>
                <a:ext cx="0" cy="13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0" name="Rectangle 15">
              <a:extLst>
                <a:ext uri="{FF2B5EF4-FFF2-40B4-BE49-F238E27FC236}">
                  <a16:creationId xmlns:a16="http://schemas.microsoft.com/office/drawing/2014/main" id="{81F59332-6C08-4B6D-A4BD-74386C488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249" y="4723329"/>
              <a:ext cx="497973" cy="500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r>
                <a:rPr lang="en-US" altLang="zh-CN" sz="3733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</a:t>
              </a:r>
              <a:endParaRPr lang="zh-CN" altLang="en-US" sz="3733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" name="Rectangle 14">
              <a:extLst>
                <a:ext uri="{FF2B5EF4-FFF2-40B4-BE49-F238E27FC236}">
                  <a16:creationId xmlns:a16="http://schemas.microsoft.com/office/drawing/2014/main" id="{6DB21947-0320-419E-8487-F0A6D95C0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1610" y="4554761"/>
              <a:ext cx="144827" cy="133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0" name="等腰三角形 19">
            <a:extLst>
              <a:ext uri="{FF2B5EF4-FFF2-40B4-BE49-F238E27FC236}">
                <a16:creationId xmlns:a16="http://schemas.microsoft.com/office/drawing/2014/main" id="{EA1B65A8-76E1-4184-999F-6D3B547A740D}"/>
              </a:ext>
            </a:extLst>
          </p:cNvPr>
          <p:cNvSpPr/>
          <p:nvPr/>
        </p:nvSpPr>
        <p:spPr>
          <a:xfrm>
            <a:off x="1554431" y="3472936"/>
            <a:ext cx="2021260" cy="2302589"/>
          </a:xfrm>
          <a:prstGeom prst="triangle">
            <a:avLst>
              <a:gd name="adj" fmla="val 505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B5664E78-6C13-419E-9502-C33A36B77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4037" y="2262568"/>
            <a:ext cx="8381841" cy="416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2619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349242" defTabSz="914377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证明：如图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作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PC⊥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 </a:t>
            </a:r>
            <a:endParaRPr lang="zh-CN" altLang="en-US" sz="20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indent="349242" defTabSz="914377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则∠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PCA 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PCB 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=90°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．</a:t>
            </a:r>
          </a:p>
          <a:p>
            <a:pPr indent="349242" defTabSz="914377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lang="en-US" altLang="zh-CN" sz="2000" b="1" dirty="0" err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Rt△</a:t>
            </a:r>
            <a:r>
              <a:rPr lang="en-US" altLang="zh-CN" sz="2000" b="1" i="1" dirty="0" err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PCA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lang="en-US" altLang="zh-CN" sz="2000" b="1" dirty="0" err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Rt△</a:t>
            </a:r>
            <a:r>
              <a:rPr lang="en-US" altLang="zh-CN" sz="2000" b="1" i="1" dirty="0" err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PCB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中，</a:t>
            </a:r>
          </a:p>
          <a:p>
            <a:pPr indent="349242" defTabSz="914377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∵　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PA 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PB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PC 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PC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</a:p>
          <a:p>
            <a:pPr indent="349242" defTabSz="914377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∴  </a:t>
            </a:r>
            <a:r>
              <a:rPr lang="en-US" altLang="zh-CN" sz="2000" b="1" dirty="0" err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Rt△</a:t>
            </a:r>
            <a:r>
              <a:rPr lang="en-US" altLang="zh-CN" sz="2000" b="1" i="1" dirty="0" err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PCA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≌</a:t>
            </a:r>
            <a:r>
              <a:rPr lang="en-US" altLang="zh-CN" sz="2000" b="1" dirty="0" err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Rt△</a:t>
            </a:r>
            <a:r>
              <a:rPr lang="en-US" altLang="zh-CN" sz="2000" b="1" i="1" dirty="0" err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PCB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HL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）．</a:t>
            </a:r>
          </a:p>
          <a:p>
            <a:pPr indent="349242" defTabSz="914377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∴  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AC 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BC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．</a:t>
            </a:r>
          </a:p>
          <a:p>
            <a:pPr indent="349242" defTabSz="914377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又  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PC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⊥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</a:p>
          <a:p>
            <a:pPr indent="349242" defTabSz="914377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∴  点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 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在线段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 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的垂直平分线上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F2AB80B6-56C5-4B50-86E8-C9B47958D664}"/>
              </a:ext>
            </a:extLst>
          </p:cNvPr>
          <p:cNvSpPr txBox="1"/>
          <p:nvPr/>
        </p:nvSpPr>
        <p:spPr>
          <a:xfrm>
            <a:off x="1025185" y="442822"/>
            <a:ext cx="839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429317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>
            <a:extLst>
              <a:ext uri="{FF2B5EF4-FFF2-40B4-BE49-F238E27FC236}">
                <a16:creationId xmlns:a16="http://schemas.microsoft.com/office/drawing/2014/main" id="{614DBECC-C26C-472C-8C48-BAFB8C5A3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787" y="2985685"/>
            <a:ext cx="7454900" cy="2601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lnSpc>
                <a:spcPct val="200000"/>
              </a:lnSpc>
              <a:spcBef>
                <a:spcPct val="20000"/>
              </a:spcBef>
            </a:pPr>
            <a:r>
              <a:rPr lang="zh-CN" altLang="en-US" sz="2667" b="1" dirty="0">
                <a:latin typeface="+mn-lt"/>
                <a:ea typeface="+mn-ea"/>
                <a:cs typeface="+mn-ea"/>
                <a:sym typeface="+mn-lt"/>
              </a:rPr>
              <a:t>用几何符号表示为</a:t>
            </a:r>
            <a:r>
              <a:rPr lang="zh-CN" altLang="en-US" sz="2667" dirty="0">
                <a:latin typeface="+mn-lt"/>
                <a:ea typeface="+mn-ea"/>
                <a:cs typeface="+mn-ea"/>
                <a:sym typeface="+mn-lt"/>
              </a:rPr>
              <a:t>：</a:t>
            </a:r>
          </a:p>
          <a:p>
            <a:pPr defTabSz="914377" eaLnBrk="1" hangingPunct="1">
              <a:lnSpc>
                <a:spcPct val="200000"/>
              </a:lnSpc>
              <a:spcBef>
                <a:spcPct val="20000"/>
              </a:spcBef>
            </a:pPr>
            <a:r>
              <a:rPr lang="en-US" altLang="zh-CN" sz="2667" b="1" dirty="0">
                <a:latin typeface="+mn-lt"/>
                <a:ea typeface="+mn-ea"/>
                <a:cs typeface="+mn-ea"/>
                <a:sym typeface="+mn-lt"/>
              </a:rPr>
              <a:t>∵</a:t>
            </a:r>
            <a:r>
              <a:rPr lang="zh-CN" altLang="en-US" sz="2667" b="1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sz="2667" i="1" dirty="0">
                <a:latin typeface="+mn-lt"/>
                <a:ea typeface="+mn-ea"/>
                <a:cs typeface="+mn-ea"/>
                <a:sym typeface="+mn-lt"/>
              </a:rPr>
              <a:t>PA </a:t>
            </a:r>
            <a:r>
              <a:rPr lang="en-US" altLang="zh-CN" sz="2667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667" i="1" dirty="0">
                <a:latin typeface="+mn-lt"/>
                <a:ea typeface="+mn-ea"/>
                <a:cs typeface="+mn-ea"/>
                <a:sym typeface="+mn-lt"/>
              </a:rPr>
              <a:t>PB</a:t>
            </a:r>
            <a:r>
              <a:rPr lang="zh-CN" altLang="en-US" sz="2667" b="1" dirty="0">
                <a:latin typeface="+mn-lt"/>
                <a:ea typeface="+mn-ea"/>
                <a:cs typeface="+mn-ea"/>
                <a:sym typeface="+mn-lt"/>
              </a:rPr>
              <a:t>，</a:t>
            </a:r>
          </a:p>
          <a:p>
            <a:pPr defTabSz="914377" eaLnBrk="1" hangingPunct="1">
              <a:lnSpc>
                <a:spcPct val="200000"/>
              </a:lnSpc>
              <a:spcBef>
                <a:spcPct val="20000"/>
              </a:spcBef>
            </a:pPr>
            <a:r>
              <a:rPr lang="zh-CN" altLang="en-US" sz="2667" b="1" dirty="0">
                <a:latin typeface="+mn-lt"/>
                <a:ea typeface="+mn-ea"/>
                <a:cs typeface="+mn-ea"/>
                <a:sym typeface="+mn-lt"/>
              </a:rPr>
              <a:t>∴　点</a:t>
            </a:r>
            <a:r>
              <a:rPr lang="en-US" altLang="zh-CN" sz="2667" i="1" dirty="0">
                <a:latin typeface="+mn-lt"/>
                <a:ea typeface="+mn-ea"/>
                <a:cs typeface="+mn-ea"/>
                <a:sym typeface="+mn-lt"/>
              </a:rPr>
              <a:t>P </a:t>
            </a:r>
            <a:r>
              <a:rPr lang="zh-CN" altLang="en-US" sz="2667" b="1" dirty="0"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lang="en-US" altLang="zh-CN" sz="2667" i="1" dirty="0">
                <a:latin typeface="+mn-lt"/>
                <a:ea typeface="+mn-ea"/>
                <a:cs typeface="+mn-ea"/>
                <a:sym typeface="+mn-lt"/>
              </a:rPr>
              <a:t>AB </a:t>
            </a:r>
            <a:r>
              <a:rPr lang="zh-CN" altLang="en-US" sz="2667" b="1" dirty="0">
                <a:latin typeface="+mn-lt"/>
                <a:ea typeface="+mn-ea"/>
                <a:cs typeface="+mn-ea"/>
                <a:sym typeface="+mn-lt"/>
              </a:rPr>
              <a:t>的垂直平分线上．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9E8406F5-975D-4505-A343-AB18A7AE4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21" y="1549044"/>
            <a:ext cx="106801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spcBef>
                <a:spcPct val="20000"/>
              </a:spcBef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　与一条线段两个端点距离相等的点，在这条线段的垂直平分线上．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C4B3B38-0B27-4B2A-9E21-41D2A421CBB1}"/>
              </a:ext>
            </a:extLst>
          </p:cNvPr>
          <p:cNvGrpSpPr>
            <a:grpSpLocks/>
          </p:cNvGrpSpPr>
          <p:nvPr/>
        </p:nvGrpSpPr>
        <p:grpSpPr bwMode="auto">
          <a:xfrm>
            <a:off x="1398288" y="2572370"/>
            <a:ext cx="3540325" cy="3511678"/>
            <a:chOff x="0" y="0"/>
            <a:chExt cx="1978" cy="201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8E3D2D6-464B-46D7-81F3-89D861C863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1978" cy="1878"/>
              <a:chOff x="0" y="0"/>
              <a:chExt cx="1978" cy="1878"/>
            </a:xfrm>
          </p:grpSpPr>
          <p:sp>
            <p:nvSpPr>
              <p:cNvPr id="10" name="AutoShape 8">
                <a:extLst>
                  <a:ext uri="{FF2B5EF4-FFF2-40B4-BE49-F238E27FC236}">
                    <a16:creationId xmlns:a16="http://schemas.microsoft.com/office/drawing/2014/main" id="{F33B7B46-60D8-4AA6-AE7D-1DF8BC2211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" y="307"/>
                <a:ext cx="1336" cy="1352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endParaRPr lang="zh-CN" altLang="en-US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30021697-1EDB-4B76-B534-357A5A3E5F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0" y="0"/>
                <a:ext cx="281" cy="3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r>
                  <a:rPr lang="en-US" altLang="zh-CN" sz="3733" i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P</a:t>
                </a:r>
                <a:endParaRPr lang="zh-CN" altLang="en-US" sz="3733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9E150B48-7CCF-4D01-92DF-4E2F9BAC4D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480"/>
                <a:ext cx="281" cy="3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r>
                  <a:rPr lang="en-US" altLang="zh-CN" sz="3733" i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A</a:t>
                </a:r>
                <a:endParaRPr lang="zh-CN" altLang="en-US" sz="3733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6408D464-9AFF-44E3-B8FD-E926084EA3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2" y="1496"/>
                <a:ext cx="356" cy="3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r>
                  <a:rPr lang="en-US" altLang="zh-CN" sz="3733" i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B </a:t>
                </a:r>
                <a:endParaRPr lang="zh-CN" altLang="en-US" sz="3733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4" name="Line 12">
                <a:extLst>
                  <a:ext uri="{FF2B5EF4-FFF2-40B4-BE49-F238E27FC236}">
                    <a16:creationId xmlns:a16="http://schemas.microsoft.com/office/drawing/2014/main" id="{B9C95057-5267-4928-8D5A-DD0F2D453E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42" y="307"/>
                <a:ext cx="0" cy="13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884F1FFC-CB17-468B-9857-AAA1F4A877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2" y="1555"/>
                <a:ext cx="104" cy="10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9" name="Rectangle 14">
              <a:extLst>
                <a:ext uri="{FF2B5EF4-FFF2-40B4-BE49-F238E27FC236}">
                  <a16:creationId xmlns:a16="http://schemas.microsoft.com/office/drawing/2014/main" id="{69E49F03-DACD-436E-9BC8-155C072355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" y="1632"/>
              <a:ext cx="371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r>
                <a:rPr lang="en-US" altLang="zh-CN" sz="3733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</a:t>
              </a:r>
              <a:endParaRPr lang="zh-CN" altLang="en-US" sz="3733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088847C2-5959-4F2E-B02B-70430248A13E}"/>
              </a:ext>
            </a:extLst>
          </p:cNvPr>
          <p:cNvSpPr txBox="1"/>
          <p:nvPr/>
        </p:nvSpPr>
        <p:spPr>
          <a:xfrm>
            <a:off x="1025185" y="442822"/>
            <a:ext cx="839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垂直平分线的判定</a:t>
            </a:r>
          </a:p>
        </p:txBody>
      </p:sp>
    </p:spTree>
    <p:extLst>
      <p:ext uri="{BB962C8B-B14F-4D97-AF65-F5344CB8AC3E}">
        <p14:creationId xmlns:p14="http://schemas.microsoft.com/office/powerpoint/2010/main" val="3823455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C6E8DBF-FDF6-4827-9182-3A74B655C057}"/>
              </a:ext>
            </a:extLst>
          </p:cNvPr>
          <p:cNvSpPr/>
          <p:nvPr/>
        </p:nvSpPr>
        <p:spPr>
          <a:xfrm>
            <a:off x="846549" y="1356609"/>
            <a:ext cx="12226164" cy="1427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   如何用尺规作图的方法经过直线外一点作已知直线的垂线？</a:t>
            </a:r>
            <a:endParaRPr lang="en-US" altLang="zh-CN" sz="2000" b="1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已知：直线</a:t>
            </a:r>
            <a:r>
              <a:rPr lang="en-US" altLang="zh-CN" sz="2000" b="1" dirty="0">
                <a:cs typeface="+mn-ea"/>
                <a:sym typeface="+mn-lt"/>
              </a:rPr>
              <a:t>AB</a:t>
            </a:r>
            <a:r>
              <a:rPr lang="zh-CN" altLang="en-US" sz="2000" b="1" dirty="0">
                <a:cs typeface="+mn-ea"/>
                <a:sym typeface="+mn-lt"/>
              </a:rPr>
              <a:t>和直线外一点</a:t>
            </a:r>
            <a:r>
              <a:rPr lang="en-US" altLang="zh-CN" sz="2000" b="1" dirty="0">
                <a:cs typeface="+mn-ea"/>
                <a:sym typeface="+mn-lt"/>
              </a:rPr>
              <a:t>C.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求作</a:t>
            </a:r>
            <a:r>
              <a:rPr lang="en-US" altLang="zh-CN" sz="2000" b="1" dirty="0">
                <a:cs typeface="+mn-ea"/>
                <a:sym typeface="+mn-lt"/>
              </a:rPr>
              <a:t>: AB</a:t>
            </a:r>
            <a:r>
              <a:rPr lang="zh-CN" altLang="en-US" sz="2000" b="1" dirty="0">
                <a:cs typeface="+mn-ea"/>
                <a:sym typeface="+mn-lt"/>
              </a:rPr>
              <a:t>的垂线，使它经过点</a:t>
            </a:r>
            <a:r>
              <a:rPr lang="en-US" altLang="zh-CN" sz="2000" b="1" dirty="0">
                <a:cs typeface="+mn-ea"/>
                <a:sym typeface="+mn-lt"/>
              </a:rPr>
              <a:t>C.</a:t>
            </a:r>
            <a:endParaRPr lang="zh-CN" altLang="en-US" sz="2000" dirty="0">
              <a:cs typeface="+mn-ea"/>
              <a:sym typeface="+mn-lt"/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A1FDC019-8834-4AA7-B255-A7F22E8EB6F6}"/>
              </a:ext>
            </a:extLst>
          </p:cNvPr>
          <p:cNvCxnSpPr/>
          <p:nvPr/>
        </p:nvCxnSpPr>
        <p:spPr>
          <a:xfrm>
            <a:off x="1000167" y="5320145"/>
            <a:ext cx="1954751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椭圆 12">
            <a:extLst>
              <a:ext uri="{FF2B5EF4-FFF2-40B4-BE49-F238E27FC236}">
                <a16:creationId xmlns:a16="http://schemas.microsoft.com/office/drawing/2014/main" id="{5934AEA3-D79D-4D0F-8B7A-B3CF8B26F053}"/>
              </a:ext>
            </a:extLst>
          </p:cNvPr>
          <p:cNvSpPr/>
          <p:nvPr/>
        </p:nvSpPr>
        <p:spPr>
          <a:xfrm>
            <a:off x="1923900" y="3888295"/>
            <a:ext cx="60959" cy="71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00001C9F-E599-4160-A612-2D02752F82D1}"/>
              </a:ext>
            </a:extLst>
          </p:cNvPr>
          <p:cNvSpPr txBox="1"/>
          <p:nvPr/>
        </p:nvSpPr>
        <p:spPr>
          <a:xfrm>
            <a:off x="647505" y="5131737"/>
            <a:ext cx="352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E5F0134-10BC-4C15-BF0E-13B63924E2F6}"/>
              </a:ext>
            </a:extLst>
          </p:cNvPr>
          <p:cNvSpPr txBox="1"/>
          <p:nvPr/>
        </p:nvSpPr>
        <p:spPr>
          <a:xfrm>
            <a:off x="2971925" y="5152944"/>
            <a:ext cx="352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4BB68656-CDEC-4757-8F4A-03AFB793DD5E}"/>
              </a:ext>
            </a:extLst>
          </p:cNvPr>
          <p:cNvSpPr txBox="1"/>
          <p:nvPr/>
        </p:nvSpPr>
        <p:spPr>
          <a:xfrm>
            <a:off x="2145476" y="3638173"/>
            <a:ext cx="352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DA56A3B1-818B-4622-BAF8-99BF115B7D95}"/>
              </a:ext>
            </a:extLst>
          </p:cNvPr>
          <p:cNvSpPr/>
          <p:nvPr/>
        </p:nvSpPr>
        <p:spPr>
          <a:xfrm>
            <a:off x="1490364" y="5513160"/>
            <a:ext cx="60959" cy="71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2C518471-58EF-4D49-8FC8-598299B7BD08}"/>
              </a:ext>
            </a:extLst>
          </p:cNvPr>
          <p:cNvSpPr txBox="1"/>
          <p:nvPr/>
        </p:nvSpPr>
        <p:spPr>
          <a:xfrm>
            <a:off x="1530668" y="5584747"/>
            <a:ext cx="352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k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E71F0A6F-EFC6-4591-A6E6-5437F687D711}"/>
              </a:ext>
            </a:extLst>
          </p:cNvPr>
          <p:cNvSpPr txBox="1"/>
          <p:nvPr/>
        </p:nvSpPr>
        <p:spPr>
          <a:xfrm>
            <a:off x="3682762" y="3101784"/>
            <a:ext cx="7436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作法：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任意取一点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K </a:t>
            </a:r>
            <a:r>
              <a:rPr lang="zh-CN" altLang="en-US" sz="2000" i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使点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K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与点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C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在直线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两旁</a:t>
            </a:r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  <a:p>
            <a:pPr defTabSz="914377"/>
            <a:endParaRPr lang="zh-CN" altLang="en-US" sz="16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FE4DF1F-4ADF-4EC8-8CC4-9BEFCB8A0E7C}"/>
              </a:ext>
            </a:extLst>
          </p:cNvPr>
          <p:cNvSpPr txBox="1"/>
          <p:nvPr/>
        </p:nvSpPr>
        <p:spPr>
          <a:xfrm>
            <a:off x="3682762" y="3583144"/>
            <a:ext cx="8718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      2.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以点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为圆心，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CK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长为半径作弧，交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于点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和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E</a:t>
            </a:r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  <a:p>
            <a:pPr defTabSz="914377"/>
            <a:endParaRPr lang="zh-CN" altLang="en-US" sz="16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弧形 21">
            <a:extLst>
              <a:ext uri="{FF2B5EF4-FFF2-40B4-BE49-F238E27FC236}">
                <a16:creationId xmlns:a16="http://schemas.microsoft.com/office/drawing/2014/main" id="{7D2EDBD0-1ECB-42FC-9D75-6D1BCD05D56C}"/>
              </a:ext>
            </a:extLst>
          </p:cNvPr>
          <p:cNvSpPr/>
          <p:nvPr/>
        </p:nvSpPr>
        <p:spPr>
          <a:xfrm rot="8187502">
            <a:off x="691455" y="3146875"/>
            <a:ext cx="2531324" cy="2379783"/>
          </a:xfrm>
          <a:prstGeom prst="arc">
            <a:avLst>
              <a:gd name="adj1" fmla="val 16058277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3475196D-B5DA-4BA7-B726-1AC6D41F221F}"/>
              </a:ext>
            </a:extLst>
          </p:cNvPr>
          <p:cNvSpPr txBox="1"/>
          <p:nvPr/>
        </p:nvSpPr>
        <p:spPr>
          <a:xfrm>
            <a:off x="969531" y="4828457"/>
            <a:ext cx="352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7758268F-3941-437B-8D92-8CCA923FA5C5}"/>
              </a:ext>
            </a:extLst>
          </p:cNvPr>
          <p:cNvSpPr txBox="1"/>
          <p:nvPr/>
        </p:nvSpPr>
        <p:spPr>
          <a:xfrm>
            <a:off x="2420769" y="4874247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7"/>
            <a:r>
              <a:rPr lang="en-US" altLang="zh-CN">
                <a:solidFill>
                  <a:prstClr val="black"/>
                </a:solidFill>
                <a:cs typeface="+mn-ea"/>
                <a:sym typeface="+mn-lt"/>
              </a:rPr>
              <a:t>E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6605F3DF-F18A-4EB1-85C6-AF493E58BED4}"/>
                  </a:ext>
                </a:extLst>
              </p:cNvPr>
              <p:cNvSpPr txBox="1"/>
              <p:nvPr/>
            </p:nvSpPr>
            <p:spPr>
              <a:xfrm>
                <a:off x="3672932" y="4018935"/>
                <a:ext cx="8718731" cy="1120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      3. </a:t>
                </a:r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分别以点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D</a:t>
                </a:r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和点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E</a:t>
                </a:r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为圆心，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大于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DE</a:t>
                </a:r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长为半径作弧，</a:t>
                </a:r>
                <a:endParaRPr lang="en-US" altLang="zh-CN" sz="20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/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         </a:t>
                </a:r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两弧相交于点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F</a:t>
                </a:r>
                <a:r>
                  <a:rPr lang="zh-CN" altLang="en-US" b="1" dirty="0">
                    <a:solidFill>
                      <a:prstClr val="black"/>
                    </a:solidFill>
                    <a:cs typeface="+mn-ea"/>
                    <a:sym typeface="+mn-lt"/>
                  </a:rPr>
                  <a:t>。</a:t>
                </a:r>
              </a:p>
              <a:p>
                <a:pPr defTabSz="914377"/>
                <a:endParaRPr lang="zh-CN" altLang="en-US" sz="16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6605F3DF-F18A-4EB1-85C6-AF493E58BE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932" y="4018935"/>
                <a:ext cx="8718731" cy="11202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弧形 27">
            <a:extLst>
              <a:ext uri="{FF2B5EF4-FFF2-40B4-BE49-F238E27FC236}">
                <a16:creationId xmlns:a16="http://schemas.microsoft.com/office/drawing/2014/main" id="{8BEEC3DC-B49F-4404-BF82-D3FCFE24806B}"/>
              </a:ext>
            </a:extLst>
          </p:cNvPr>
          <p:cNvSpPr/>
          <p:nvPr/>
        </p:nvSpPr>
        <p:spPr>
          <a:xfrm rot="6322987">
            <a:off x="1646456" y="5753668"/>
            <a:ext cx="456949" cy="435477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9" name="弧形 28">
            <a:extLst>
              <a:ext uri="{FF2B5EF4-FFF2-40B4-BE49-F238E27FC236}">
                <a16:creationId xmlns:a16="http://schemas.microsoft.com/office/drawing/2014/main" id="{42A49FD0-1DFC-48FD-803C-59A9ABC7BC9F}"/>
              </a:ext>
            </a:extLst>
          </p:cNvPr>
          <p:cNvSpPr/>
          <p:nvPr/>
        </p:nvSpPr>
        <p:spPr>
          <a:xfrm rot="11036257">
            <a:off x="1917001" y="5810280"/>
            <a:ext cx="456949" cy="435477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18AF85B1-A5FB-4F66-AFB8-0253A6D3B5F5}"/>
              </a:ext>
            </a:extLst>
          </p:cNvPr>
          <p:cNvSpPr txBox="1"/>
          <p:nvPr/>
        </p:nvSpPr>
        <p:spPr>
          <a:xfrm>
            <a:off x="2164736" y="6089051"/>
            <a:ext cx="352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F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BAC63775-2692-4688-9147-9C8D9179BC02}"/>
              </a:ext>
            </a:extLst>
          </p:cNvPr>
          <p:cNvCxnSpPr/>
          <p:nvPr/>
        </p:nvCxnSpPr>
        <p:spPr>
          <a:xfrm>
            <a:off x="1954378" y="3333021"/>
            <a:ext cx="23163" cy="315614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3" name="文本框 32">
            <a:extLst>
              <a:ext uri="{FF2B5EF4-FFF2-40B4-BE49-F238E27FC236}">
                <a16:creationId xmlns:a16="http://schemas.microsoft.com/office/drawing/2014/main" id="{7A7CADE9-9656-4EC5-8EA8-6EDF642E57A8}"/>
              </a:ext>
            </a:extLst>
          </p:cNvPr>
          <p:cNvSpPr txBox="1"/>
          <p:nvPr/>
        </p:nvSpPr>
        <p:spPr>
          <a:xfrm>
            <a:off x="3706489" y="4930586"/>
            <a:ext cx="8718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      4.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作直线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CF</a:t>
            </a:r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  <a:p>
            <a:pPr defTabSz="914377"/>
            <a:endParaRPr lang="zh-CN" altLang="en-US" sz="16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4" name="Text Box 7">
            <a:extLst>
              <a:ext uri="{FF2B5EF4-FFF2-40B4-BE49-F238E27FC236}">
                <a16:creationId xmlns:a16="http://schemas.microsoft.com/office/drawing/2014/main" id="{F5CC4A9A-E7AB-4E47-AF20-6466FB769D02}"/>
              </a:ext>
            </a:extLst>
          </p:cNvPr>
          <p:cNvSpPr txBox="1"/>
          <p:nvPr/>
        </p:nvSpPr>
        <p:spPr>
          <a:xfrm>
            <a:off x="4620501" y="5489896"/>
            <a:ext cx="64008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400" dirty="0">
                <a:solidFill>
                  <a:srgbClr val="FF3300"/>
                </a:solidFill>
                <a:cs typeface="+mn-ea"/>
                <a:sym typeface="+mn-lt"/>
              </a:rPr>
              <a:t>CF</a:t>
            </a:r>
            <a:r>
              <a:rPr lang="zh-CN" altLang="en-US" sz="2400" dirty="0">
                <a:solidFill>
                  <a:srgbClr val="FF3300"/>
                </a:solidFill>
                <a:cs typeface="+mn-ea"/>
                <a:sym typeface="+mn-lt"/>
              </a:rPr>
              <a:t>就是所求的直线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A1748800-D3D6-4BBE-9F0F-FE6654FAB80D}"/>
              </a:ext>
            </a:extLst>
          </p:cNvPr>
          <p:cNvSpPr txBox="1"/>
          <p:nvPr/>
        </p:nvSpPr>
        <p:spPr>
          <a:xfrm>
            <a:off x="1025185" y="442822"/>
            <a:ext cx="839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尺规作图</a:t>
            </a:r>
          </a:p>
        </p:txBody>
      </p:sp>
    </p:spTree>
    <p:extLst>
      <p:ext uri="{BB962C8B-B14F-4D97-AF65-F5344CB8AC3E}">
        <p14:creationId xmlns:p14="http://schemas.microsoft.com/office/powerpoint/2010/main" val="82149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21" grpId="0"/>
      <p:bldP spid="22" grpId="0" animBg="1"/>
      <p:bldP spid="24" grpId="0"/>
      <p:bldP spid="26" grpId="0"/>
      <p:bldP spid="27" grpId="0"/>
      <p:bldP spid="28" grpId="0" animBg="1"/>
      <p:bldP spid="29" grpId="0" animBg="1"/>
      <p:bldP spid="30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AC56D5B5-E341-4D56-910B-7676673535CD}"/>
              </a:ext>
            </a:extLst>
          </p:cNvPr>
          <p:cNvSpPr/>
          <p:nvPr/>
        </p:nvSpPr>
        <p:spPr>
          <a:xfrm>
            <a:off x="757950" y="1410529"/>
            <a:ext cx="10693811" cy="1058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   </a:t>
            </a:r>
            <a:r>
              <a:rPr lang="zh-CN" altLang="en-US" sz="2000" dirty="0">
                <a:cs typeface="+mn-ea"/>
                <a:sym typeface="+mn-lt"/>
              </a:rPr>
              <a:t>有时我们感觉两个平面图形是轴对称图形，如何验证呢？不折叠图形，你能准确地作出轴对称图形的对称轴吗？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6" name="五边形 5">
            <a:extLst>
              <a:ext uri="{FF2B5EF4-FFF2-40B4-BE49-F238E27FC236}">
                <a16:creationId xmlns:a16="http://schemas.microsoft.com/office/drawing/2014/main" id="{BC7741D6-A11A-46A0-84B2-B84560D3A637}"/>
              </a:ext>
            </a:extLst>
          </p:cNvPr>
          <p:cNvSpPr/>
          <p:nvPr/>
        </p:nvSpPr>
        <p:spPr>
          <a:xfrm>
            <a:off x="2205289" y="3374271"/>
            <a:ext cx="2035444" cy="1784040"/>
          </a:xfrm>
          <a:prstGeom prst="pen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直接连接符 19462">
            <a:extLst>
              <a:ext uri="{FF2B5EF4-FFF2-40B4-BE49-F238E27FC236}">
                <a16:creationId xmlns:a16="http://schemas.microsoft.com/office/drawing/2014/main" id="{5316F466-05C8-467E-9847-962604BA4B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4007" y="2376719"/>
            <a:ext cx="0" cy="4129617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直接连接符 19462">
            <a:extLst>
              <a:ext uri="{FF2B5EF4-FFF2-40B4-BE49-F238E27FC236}">
                <a16:creationId xmlns:a16="http://schemas.microsoft.com/office/drawing/2014/main" id="{2F709E54-6D2A-4B68-B30F-3ACB70B874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5289" y="4074059"/>
            <a:ext cx="2035444" cy="11096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F148034-7A32-4A69-9EB8-98E4354C7E6A}"/>
              </a:ext>
            </a:extLst>
          </p:cNvPr>
          <p:cNvSpPr txBox="1"/>
          <p:nvPr/>
        </p:nvSpPr>
        <p:spPr>
          <a:xfrm>
            <a:off x="1569869" y="3807319"/>
            <a:ext cx="63542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6637EE4-9EEA-41A8-9315-5B7249641528}"/>
              </a:ext>
            </a:extLst>
          </p:cNvPr>
          <p:cNvSpPr txBox="1"/>
          <p:nvPr/>
        </p:nvSpPr>
        <p:spPr>
          <a:xfrm>
            <a:off x="2039982" y="5138423"/>
            <a:ext cx="63542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7E2D5CA-A403-4CE0-95E7-2CD2984C36DC}"/>
              </a:ext>
            </a:extLst>
          </p:cNvPr>
          <p:cNvSpPr txBox="1"/>
          <p:nvPr/>
        </p:nvSpPr>
        <p:spPr>
          <a:xfrm>
            <a:off x="4297549" y="3801383"/>
            <a:ext cx="63542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A’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BE20C34-A66D-4DD6-920F-7011A2AFD73F}"/>
              </a:ext>
            </a:extLst>
          </p:cNvPr>
          <p:cNvSpPr txBox="1"/>
          <p:nvPr/>
        </p:nvSpPr>
        <p:spPr>
          <a:xfrm>
            <a:off x="3924309" y="5138423"/>
            <a:ext cx="63542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B’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E14F33F-0151-4DEE-8619-465D369D5D14}"/>
              </a:ext>
            </a:extLst>
          </p:cNvPr>
          <p:cNvSpPr txBox="1"/>
          <p:nvPr/>
        </p:nvSpPr>
        <p:spPr>
          <a:xfrm>
            <a:off x="5709769" y="3020991"/>
            <a:ext cx="5259681" cy="2202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只要找到一对对应点，作出连接它们的线段的垂直平分线，就可以得到这两个图形的对称轴。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061D1010-6E10-4E9F-A4D8-5DDEA63B5547}"/>
              </a:ext>
            </a:extLst>
          </p:cNvPr>
          <p:cNvSpPr txBox="1"/>
          <p:nvPr/>
        </p:nvSpPr>
        <p:spPr>
          <a:xfrm>
            <a:off x="1025185" y="442822"/>
            <a:ext cx="4241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136105188"/>
      </p:ext>
    </p:extLst>
  </p:cSld>
  <p:clrMapOvr>
    <a:masterClrMapping/>
  </p:clrMapOvr>
</p:sld>
</file>

<file path=ppt/theme/theme1.xml><?xml version="1.0" encoding="utf-8"?>
<a:theme xmlns:a="http://schemas.openxmlformats.org/drawingml/2006/main" name="办公资源网：www.bangongziyuan.com">
  <a:themeElements>
    <a:clrScheme name="Red">
      <a:dk1>
        <a:sysClr val="windowText" lastClr="000000"/>
      </a:dk1>
      <a:lt1>
        <a:sysClr val="window" lastClr="FFFFFF"/>
      </a:lt1>
      <a:dk2>
        <a:srgbClr val="FF3737"/>
      </a:dk2>
      <a:lt2>
        <a:srgbClr val="FF5D47"/>
      </a:lt2>
      <a:accent1>
        <a:srgbClr val="FF806E"/>
      </a:accent1>
      <a:accent2>
        <a:srgbClr val="F26F5D"/>
      </a:accent2>
      <a:accent3>
        <a:srgbClr val="A31F0D"/>
      </a:accent3>
      <a:accent4>
        <a:srgbClr val="FF5D47"/>
      </a:accent4>
      <a:accent5>
        <a:srgbClr val="FF8170"/>
      </a:accent5>
      <a:accent6>
        <a:srgbClr val="F9C5BE"/>
      </a:accent6>
      <a:hlink>
        <a:srgbClr val="FF6566"/>
      </a:hlink>
      <a:folHlink>
        <a:srgbClr val="6F0D00"/>
      </a:folHlink>
    </a:clrScheme>
    <a:fontScheme name="jbzfvvo3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1403</Words>
  <Application>Microsoft Office PowerPoint</Application>
  <PresentationFormat>宽屏</PresentationFormat>
  <Paragraphs>200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阿里巴巴普惠体 R</vt:lpstr>
      <vt:lpstr>思源黑体 CN Light</vt:lpstr>
      <vt:lpstr>Arial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2020-04-06T06:27:43Z</dcterms:created>
  <dcterms:modified xsi:type="dcterms:W3CDTF">2021-01-09T09:44:48Z</dcterms:modified>
</cp:coreProperties>
</file>