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0" r:id="rId2"/>
    <p:sldId id="272" r:id="rId3"/>
    <p:sldId id="471" r:id="rId4"/>
    <p:sldId id="552" r:id="rId5"/>
    <p:sldId id="543" r:id="rId6"/>
    <p:sldId id="553" r:id="rId7"/>
    <p:sldId id="544" r:id="rId8"/>
    <p:sldId id="547" r:id="rId9"/>
    <p:sldId id="546" r:id="rId10"/>
    <p:sldId id="538" r:id="rId11"/>
    <p:sldId id="554" r:id="rId12"/>
    <p:sldId id="540" r:id="rId13"/>
    <p:sldId id="549" r:id="rId14"/>
    <p:sldId id="550" r:id="rId15"/>
    <p:sldId id="287" r:id="rId16"/>
    <p:sldId id="27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7A65405D-2C33-48F9-B92E-68777347C593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A190DDAC-FD0C-40AF-A187-B90D01752D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526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598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59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491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912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639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727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98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31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397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5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221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5800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6196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107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605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15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91E4009-DBB3-4AEC-AA90-FDBBB0D17083}"/>
              </a:ext>
            </a:extLst>
          </p:cNvPr>
          <p:cNvSpPr/>
          <p:nvPr userDrawn="1"/>
        </p:nvSpPr>
        <p:spPr>
          <a:xfrm>
            <a:off x="0" y="333829"/>
            <a:ext cx="435429" cy="6676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85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42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92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583F2AE-43A3-4C79-9A8A-D972F1165692}"/>
              </a:ext>
            </a:extLst>
          </p:cNvPr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4C5BA81-977C-4B3F-8CB5-E6CFA061CC18}"/>
              </a:ext>
            </a:extLst>
          </p:cNvPr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F86C212-DA91-4D6E-AADE-CC6459C87068}"/>
              </a:ext>
            </a:extLst>
          </p:cNvPr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DFD274-A28B-48B2-9784-72B5C0262CF0}"/>
              </a:ext>
            </a:extLst>
          </p:cNvPr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>
            <a:extLst>
              <a:ext uri="{FF2B5EF4-FFF2-40B4-BE49-F238E27FC236}">
                <a16:creationId xmlns:a16="http://schemas.microsoft.com/office/drawing/2014/main" id="{BE74037E-E372-4921-8580-51F2CCD5467D}"/>
              </a:ext>
            </a:extLst>
          </p:cNvPr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>
              <a:extLst>
                <a:ext uri="{FF2B5EF4-FFF2-40B4-BE49-F238E27FC236}">
                  <a16:creationId xmlns:a16="http://schemas.microsoft.com/office/drawing/2014/main" id="{8E9BD58D-6EC9-4F3A-B59C-866248ED86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>
              <a:extLst>
                <a:ext uri="{FF2B5EF4-FFF2-40B4-BE49-F238E27FC236}">
                  <a16:creationId xmlns:a16="http://schemas.microsoft.com/office/drawing/2014/main" id="{601660DB-CBFE-4179-B710-49F455B445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>
            <a:extLst>
              <a:ext uri="{FF2B5EF4-FFF2-40B4-BE49-F238E27FC236}">
                <a16:creationId xmlns:a16="http://schemas.microsoft.com/office/drawing/2014/main" id="{0DD6DD09-15C7-4F37-A6D4-BECDFF13570C}"/>
              </a:ext>
            </a:extLst>
          </p:cNvPr>
          <p:cNvSpPr>
            <a:spLocks/>
          </p:cNvSpPr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>
            <a:extLst>
              <a:ext uri="{FF2B5EF4-FFF2-40B4-BE49-F238E27FC236}">
                <a16:creationId xmlns:a16="http://schemas.microsoft.com/office/drawing/2014/main" id="{6F310809-5434-4C5E-B5D8-140F71B82D6D}"/>
              </a:ext>
            </a:extLst>
          </p:cNvPr>
          <p:cNvSpPr>
            <a:spLocks/>
          </p:cNvSpPr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4B040E6-E18A-415D-8A76-3DF78EE33ABA}"/>
              </a:ext>
            </a:extLst>
          </p:cNvPr>
          <p:cNvSpPr/>
          <p:nvPr/>
        </p:nvSpPr>
        <p:spPr bwMode="auto">
          <a:xfrm>
            <a:off x="5449489" y="2892519"/>
            <a:ext cx="628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3600" b="1" kern="100" dirty="0">
                <a:cs typeface="+mn-ea"/>
                <a:sym typeface="+mn-lt"/>
              </a:rPr>
              <a:t>14.3.2-2 </a:t>
            </a:r>
            <a:r>
              <a:rPr lang="zh-CN" altLang="en-US" sz="3600" b="1" kern="100" dirty="0">
                <a:cs typeface="+mn-ea"/>
                <a:sym typeface="+mn-lt"/>
              </a:rPr>
              <a:t>公式法（完全平方）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D0A2651-CDD5-43B8-82F5-0B4591262043}"/>
              </a:ext>
            </a:extLst>
          </p:cNvPr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AD4BFB04-A4B1-4CAC-83D8-58B01AD08E01}"/>
              </a:ext>
            </a:extLst>
          </p:cNvPr>
          <p:cNvCxnSpPr>
            <a:cxnSpLocks/>
          </p:cNvCxnSpPr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6C7CCE15-9499-424F-8F2A-FB24045FB6A0}"/>
              </a:ext>
            </a:extLst>
          </p:cNvPr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45081E5F-97F3-4193-AE29-0419679DA318}"/>
              </a:ext>
            </a:extLst>
          </p:cNvPr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3662A69-1D0E-49A9-94F1-7FF5095FEA79}"/>
              </a:ext>
            </a:extLst>
          </p:cNvPr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A735FC42-113E-4BAE-85AF-7F626EAFAD8F}"/>
              </a:ext>
            </a:extLst>
          </p:cNvPr>
          <p:cNvSpPr txBox="1"/>
          <p:nvPr/>
        </p:nvSpPr>
        <p:spPr>
          <a:xfrm>
            <a:off x="5494873" y="5285113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241458FB-7041-465A-82CC-83BC56343B90}"/>
              </a:ext>
            </a:extLst>
          </p:cNvPr>
          <p:cNvSpPr txBox="1"/>
          <p:nvPr/>
        </p:nvSpPr>
        <p:spPr>
          <a:xfrm>
            <a:off x="7185739" y="528511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06A5786-7DD5-4334-871D-6C95B11E02D5}"/>
              </a:ext>
            </a:extLst>
          </p:cNvPr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374703E-24BA-44D1-B0C7-FBE50BCD5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7" grpId="0" animBg="1"/>
      <p:bldP spid="28" grpId="0" animBg="1"/>
      <p:bldP spid="29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1AE39CC-67E6-44ED-AE34-22D7C9C618D6}"/>
              </a:ext>
            </a:extLst>
          </p:cNvPr>
          <p:cNvSpPr/>
          <p:nvPr/>
        </p:nvSpPr>
        <p:spPr>
          <a:xfrm>
            <a:off x="987640" y="1140843"/>
            <a:ext cx="112043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．若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，则代数式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8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16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+16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8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____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C939901-CB7D-4FBE-8DF5-3A5FAB890576}"/>
              </a:ext>
            </a:extLst>
          </p:cNvPr>
          <p:cNvSpPr/>
          <p:nvPr/>
        </p:nvSpPr>
        <p:spPr>
          <a:xfrm>
            <a:off x="667657" y="2259450"/>
            <a:ext cx="10736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8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800" kern="100" dirty="0">
                <a:cs typeface="+mn-ea"/>
                <a:sym typeface="+mn-lt"/>
              </a:rPr>
              <a:t>4</a:t>
            </a:r>
            <a:r>
              <a:rPr lang="en-US" altLang="zh-CN" sz="2800" i="1" kern="100" dirty="0">
                <a:cs typeface="+mn-ea"/>
                <a:sym typeface="+mn-lt"/>
              </a:rPr>
              <a:t>a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zh-CN" altLang="zh-CN" sz="2800" kern="100" dirty="0">
                <a:cs typeface="+mn-ea"/>
                <a:sym typeface="+mn-lt"/>
              </a:rPr>
              <a:t>－</a:t>
            </a:r>
            <a:r>
              <a:rPr lang="en-US" altLang="zh-CN" sz="2800" kern="100" dirty="0">
                <a:cs typeface="+mn-ea"/>
                <a:sym typeface="+mn-lt"/>
              </a:rPr>
              <a:t>16</a:t>
            </a:r>
            <a:r>
              <a:rPr lang="en-US" altLang="zh-CN" sz="2800" i="1" kern="100" dirty="0">
                <a:cs typeface="+mn-ea"/>
                <a:sym typeface="+mn-lt"/>
              </a:rPr>
              <a:t>ab</a:t>
            </a:r>
            <a:r>
              <a:rPr lang="en-US" altLang="zh-CN" sz="2800" kern="100" dirty="0">
                <a:cs typeface="+mn-ea"/>
                <a:sym typeface="+mn-lt"/>
              </a:rPr>
              <a:t>+16</a:t>
            </a:r>
            <a:r>
              <a:rPr lang="en-US" altLang="zh-CN" sz="2800" i="1" kern="100" dirty="0">
                <a:cs typeface="+mn-ea"/>
                <a:sym typeface="+mn-lt"/>
              </a:rPr>
              <a:t>b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en-US" altLang="zh-CN" sz="2800" kern="100" dirty="0">
                <a:cs typeface="+mn-ea"/>
                <a:sym typeface="+mn-lt"/>
              </a:rPr>
              <a:t>=4</a:t>
            </a:r>
            <a:r>
              <a:rPr lang="zh-CN" altLang="zh-CN" sz="2800" kern="100" dirty="0">
                <a:cs typeface="+mn-ea"/>
                <a:sym typeface="+mn-lt"/>
              </a:rPr>
              <a:t>（</a:t>
            </a:r>
            <a:r>
              <a:rPr lang="en-US" altLang="zh-CN" sz="2800" i="1" kern="100" dirty="0">
                <a:cs typeface="+mn-ea"/>
                <a:sym typeface="+mn-lt"/>
              </a:rPr>
              <a:t>a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zh-CN" altLang="zh-CN" sz="2800" kern="100" dirty="0">
                <a:cs typeface="+mn-ea"/>
                <a:sym typeface="+mn-lt"/>
              </a:rPr>
              <a:t>－</a:t>
            </a:r>
            <a:r>
              <a:rPr lang="en-US" altLang="zh-CN" sz="2800" kern="100" dirty="0">
                <a:cs typeface="+mn-ea"/>
                <a:sym typeface="+mn-lt"/>
              </a:rPr>
              <a:t>4</a:t>
            </a:r>
            <a:r>
              <a:rPr lang="en-US" altLang="zh-CN" sz="2800" i="1" kern="100" dirty="0">
                <a:cs typeface="+mn-ea"/>
                <a:sym typeface="+mn-lt"/>
              </a:rPr>
              <a:t>ab</a:t>
            </a:r>
            <a:r>
              <a:rPr lang="en-US" altLang="zh-CN" sz="2800" kern="100" dirty="0">
                <a:cs typeface="+mn-ea"/>
                <a:sym typeface="+mn-lt"/>
              </a:rPr>
              <a:t>+4</a:t>
            </a:r>
            <a:r>
              <a:rPr lang="en-US" altLang="zh-CN" sz="2800" i="1" kern="100" dirty="0">
                <a:cs typeface="+mn-ea"/>
                <a:sym typeface="+mn-lt"/>
              </a:rPr>
              <a:t>b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zh-CN" altLang="zh-CN" sz="2800" kern="100" dirty="0">
                <a:cs typeface="+mn-ea"/>
                <a:sym typeface="+mn-lt"/>
              </a:rPr>
              <a:t>）</a:t>
            </a:r>
            <a:r>
              <a:rPr lang="en-US" altLang="zh-CN" sz="2800" kern="100" dirty="0">
                <a:cs typeface="+mn-ea"/>
                <a:sym typeface="+mn-lt"/>
              </a:rPr>
              <a:t>=4</a:t>
            </a:r>
            <a:r>
              <a:rPr lang="zh-CN" altLang="zh-CN" sz="2800" kern="100" dirty="0">
                <a:cs typeface="+mn-ea"/>
                <a:sym typeface="+mn-lt"/>
              </a:rPr>
              <a:t>（</a:t>
            </a:r>
            <a:r>
              <a:rPr lang="en-US" altLang="zh-CN" sz="2800" kern="100" dirty="0">
                <a:cs typeface="+mn-ea"/>
                <a:sym typeface="+mn-lt"/>
              </a:rPr>
              <a:t>a-2b</a:t>
            </a:r>
            <a:r>
              <a:rPr lang="zh-CN" altLang="zh-CN" sz="2800" kern="100" dirty="0">
                <a:cs typeface="+mn-ea"/>
                <a:sym typeface="+mn-lt"/>
              </a:rPr>
              <a:t>）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en-US" altLang="zh-CN" sz="2800" kern="100" dirty="0">
                <a:cs typeface="+mn-ea"/>
                <a:sym typeface="+mn-lt"/>
              </a:rPr>
              <a:t>=4×</a:t>
            </a:r>
            <a:r>
              <a:rPr lang="zh-CN" altLang="zh-CN" sz="2800" kern="100" dirty="0">
                <a:cs typeface="+mn-ea"/>
                <a:sym typeface="+mn-lt"/>
              </a:rPr>
              <a:t>（</a:t>
            </a:r>
            <a:r>
              <a:rPr lang="en-US" altLang="zh-CN" sz="2800" kern="100" dirty="0">
                <a:cs typeface="+mn-ea"/>
                <a:sym typeface="+mn-lt"/>
              </a:rPr>
              <a:t>-2</a:t>
            </a:r>
            <a:r>
              <a:rPr lang="zh-CN" altLang="zh-CN" sz="2800" kern="100" dirty="0">
                <a:cs typeface="+mn-ea"/>
                <a:sym typeface="+mn-lt"/>
              </a:rPr>
              <a:t>）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en-US" altLang="zh-CN" sz="2800" kern="100" dirty="0">
                <a:cs typeface="+mn-ea"/>
                <a:sym typeface="+mn-lt"/>
              </a:rPr>
              <a:t>=16.</a:t>
            </a:r>
            <a:endParaRPr lang="zh-CN" altLang="zh-CN" sz="2800" kern="100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86D36DE-6A9A-4C29-A032-BE694C67032B}"/>
              </a:ext>
            </a:extLst>
          </p:cNvPr>
          <p:cNvSpPr/>
          <p:nvPr/>
        </p:nvSpPr>
        <p:spPr>
          <a:xfrm>
            <a:off x="9178989" y="1212721"/>
            <a:ext cx="716863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kern="100" dirty="0">
                <a:solidFill>
                  <a:srgbClr val="FF0000"/>
                </a:solidFill>
                <a:cs typeface="+mn-ea"/>
                <a:sym typeface="+mn-lt"/>
              </a:rPr>
              <a:t>16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A2783AF-65F5-4F86-8ACC-D31CD06A8ED2}"/>
              </a:ext>
            </a:extLst>
          </p:cNvPr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156953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EC31FA61-49F5-44D7-AC47-B88F0662D183}"/>
                  </a:ext>
                </a:extLst>
              </p:cNvPr>
              <p:cNvSpPr/>
              <p:nvPr/>
            </p:nvSpPr>
            <p:spPr>
              <a:xfrm>
                <a:off x="562695" y="1082995"/>
                <a:ext cx="8386655" cy="753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．在实数范围内因式分解：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1=</m:t>
                    </m:r>
                  </m:oMath>
                </a14:m>
                <a:r>
                  <a:rPr lang="en-US" altLang="zh-CN" sz="2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______.</a:t>
                </a:r>
                <a:endParaRPr lang="zh-CN" altLang="zh-CN" sz="28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EC31FA61-49F5-44D7-AC47-B88F0662D1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95" y="1082995"/>
                <a:ext cx="8386655" cy="753283"/>
              </a:xfrm>
              <a:prstGeom prst="rect">
                <a:avLst/>
              </a:prstGeom>
              <a:blipFill>
                <a:blip r:embed="rId3"/>
                <a:stretch>
                  <a:fillRect l="-1453" r="-145" b="-219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7EDC6558-2870-4335-8E11-2D47BA14A1FE}"/>
                  </a:ext>
                </a:extLst>
              </p:cNvPr>
              <p:cNvSpPr/>
              <p:nvPr/>
            </p:nvSpPr>
            <p:spPr>
              <a:xfrm>
                <a:off x="720458" y="2058697"/>
                <a:ext cx="8475672" cy="4135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sSup>
                      <m:sSup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1=2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⋅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den>
                        </m:f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den>
                        </m:f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  <m:r>
                                  <a:rPr lang="zh-CN" altLang="en-US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zh-CN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  <m:r>
                                  <a:rPr lang="zh-CN" altLang="en-US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zh-CN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zh-CN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zh-CN" altLang="zh-CN" sz="2000" i="1" kern="1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CN" sz="2000" i="1" kern="1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  <m:r>
                              <a:rPr lang="zh-CN" altLang="en-US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7EDC6558-2870-4335-8E11-2D47BA14A1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58" y="2058697"/>
                <a:ext cx="8475672" cy="4135940"/>
              </a:xfrm>
              <a:prstGeom prst="rect">
                <a:avLst/>
              </a:prstGeom>
              <a:blipFill>
                <a:blip r:embed="rId4"/>
                <a:stretch>
                  <a:fillRect l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4514EB4-DE98-40C0-BA32-F11769DA0BAA}"/>
                  </a:ext>
                </a:extLst>
              </p:cNvPr>
              <p:cNvSpPr/>
              <p:nvPr/>
            </p:nvSpPr>
            <p:spPr>
              <a:xfrm>
                <a:off x="7421624" y="1003485"/>
                <a:ext cx="3259161" cy="7713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67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d>
                        <m:dPr>
                          <m:ctrlPr>
                            <a:rPr lang="zh-CN" altLang="zh-CN" sz="1867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en-US" altLang="zh-CN" sz="1867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867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zh-CN" sz="1867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fPr>
                            <m:num>
                              <m:r>
                                <a:rPr lang="en-US" altLang="zh-CN" sz="1867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zh-CN" altLang="zh-CN" sz="1867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sz="1867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sz="1867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zh-CN" altLang="zh-CN" sz="1867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en-US" altLang="zh-CN" sz="1867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867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zh-CN" sz="1867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fPr>
                            <m:num>
                              <m:r>
                                <a:rPr lang="en-US" altLang="zh-CN" sz="1867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  <m:r>
                                <a:rPr lang="zh-CN" altLang="en-US" sz="1867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zh-CN" altLang="zh-CN" sz="1867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sz="1867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sz="1867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4514EB4-DE98-40C0-BA32-F11769DA0B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624" y="1003485"/>
                <a:ext cx="3259161" cy="7713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7817F296-F75F-47DA-8A15-A1651507A427}"/>
              </a:ext>
            </a:extLst>
          </p:cNvPr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61720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68DCDB50-B369-41F9-834E-F16374F77E8D}"/>
                  </a:ext>
                </a:extLst>
              </p:cNvPr>
              <p:cNvSpPr/>
              <p:nvPr/>
            </p:nvSpPr>
            <p:spPr>
              <a:xfrm>
                <a:off x="950340" y="1092072"/>
                <a:ext cx="7090403" cy="1155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．因式分解：（</a:t>
                </a: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kern="1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+2x=_____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68DCDB50-B369-41F9-834E-F16374F77E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40" y="1092072"/>
                <a:ext cx="7090403" cy="1155829"/>
              </a:xfrm>
              <a:prstGeom prst="rect">
                <a:avLst/>
              </a:prstGeom>
              <a:blipFill>
                <a:blip r:embed="rId3"/>
                <a:stretch>
                  <a:fillRect l="-2236" r="-1204" b="-68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E3D8E864-0B28-44C6-80F6-A0C7B1A043FB}"/>
                  </a:ext>
                </a:extLst>
              </p:cNvPr>
              <p:cNvSpPr/>
              <p:nvPr/>
            </p:nvSpPr>
            <p:spPr>
              <a:xfrm>
                <a:off x="6096000" y="1332733"/>
                <a:ext cx="1503938" cy="682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x+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667" baseline="30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endParaRPr lang="zh-CN" altLang="en-US" sz="2667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E3D8E864-0B28-44C6-80F6-A0C7B1A043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332733"/>
                <a:ext cx="1503938" cy="682944"/>
              </a:xfrm>
              <a:prstGeom prst="rect">
                <a:avLst/>
              </a:prstGeom>
              <a:blipFill>
                <a:blip r:embed="rId4"/>
                <a:stretch>
                  <a:fillRect l="-7692" r="-2429" b="-10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04212DE5-AA76-4192-885B-06843CBA7A91}"/>
                  </a:ext>
                </a:extLst>
              </p:cNvPr>
              <p:cNvSpPr/>
              <p:nvPr/>
            </p:nvSpPr>
            <p:spPr>
              <a:xfrm>
                <a:off x="950340" y="2594444"/>
                <a:ext cx="7797075" cy="1669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解：原式</a:t>
                </a: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=x</a:t>
                </a:r>
                <a:r>
                  <a:rPr lang="en-US" altLang="zh-CN" sz="28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x+2x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x+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8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04212DE5-AA76-4192-885B-06843CBA7A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40" y="2594444"/>
                <a:ext cx="7797075" cy="1669111"/>
              </a:xfrm>
              <a:prstGeom prst="rect">
                <a:avLst/>
              </a:prstGeom>
              <a:blipFill>
                <a:blip r:embed="rId5"/>
                <a:stretch>
                  <a:fillRect l="-1642" b="-40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B20D0687-B532-4998-8130-07E7B82435BB}"/>
              </a:ext>
            </a:extLst>
          </p:cNvPr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01041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0BDAF6CA-B622-49F0-9659-0AD5381FF066}"/>
                  </a:ext>
                </a:extLst>
              </p:cNvPr>
              <p:cNvSpPr/>
              <p:nvPr/>
            </p:nvSpPr>
            <p:spPr>
              <a:xfrm>
                <a:off x="624269" y="1082995"/>
                <a:ext cx="11025052" cy="847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+10=0</m:t>
                    </m:r>
                  </m:oMath>
                </a14:m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________.</a:t>
                </a:r>
                <a:endParaRPr lang="zh-CN" altLang="zh-CN" sz="32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0BDAF6CA-B622-49F0-9659-0AD5381FF0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69" y="1082995"/>
                <a:ext cx="11025052" cy="847733"/>
              </a:xfrm>
              <a:prstGeom prst="rect">
                <a:avLst/>
              </a:prstGeom>
              <a:blipFill>
                <a:blip r:embed="rId3"/>
                <a:stretch>
                  <a:fillRect l="-1382" b="-223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A1418AE-0097-4A2E-91C0-C1AFA9378653}"/>
                  </a:ext>
                </a:extLst>
              </p:cNvPr>
              <p:cNvSpPr/>
              <p:nvPr/>
            </p:nvSpPr>
            <p:spPr>
              <a:xfrm>
                <a:off x="1046330" y="2207723"/>
                <a:ext cx="9775525" cy="3823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+10=0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整理得：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+1)+(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+9)=0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=0,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+1=0,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3=0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=−1,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=−1+3=2</m:t>
                    </m:r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A1418AE-0097-4A2E-91C0-C1AFA93786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330" y="2207723"/>
                <a:ext cx="9775525" cy="3823162"/>
              </a:xfrm>
              <a:prstGeom prst="rect">
                <a:avLst/>
              </a:prstGeom>
              <a:blipFill>
                <a:blip r:embed="rId4"/>
                <a:stretch>
                  <a:fillRect l="-998" b="-27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F0EA1A18-03C4-4680-9914-616A08424184}"/>
                  </a:ext>
                </a:extLst>
              </p:cNvPr>
              <p:cNvSpPr/>
              <p:nvPr/>
            </p:nvSpPr>
            <p:spPr>
              <a:xfrm>
                <a:off x="9607185" y="1228138"/>
                <a:ext cx="526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F0EA1A18-03C4-4680-9914-616A084241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7185" y="1228138"/>
                <a:ext cx="5261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B06D102E-CA12-4E93-AEF4-A75F00AAA067}"/>
              </a:ext>
            </a:extLst>
          </p:cNvPr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5852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03EF5909-1F22-4CA0-B1C7-4F85441CDABF}"/>
              </a:ext>
            </a:extLst>
          </p:cNvPr>
          <p:cNvSpPr/>
          <p:nvPr/>
        </p:nvSpPr>
        <p:spPr>
          <a:xfrm>
            <a:off x="989146" y="1393105"/>
            <a:ext cx="99918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．多项式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+2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+1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的公因式是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______ 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A85C1A21-91A2-4AF9-A6E8-6F50E61544ED}"/>
                  </a:ext>
                </a:extLst>
              </p:cNvPr>
              <p:cNvSpPr/>
              <p:nvPr/>
            </p:nvSpPr>
            <p:spPr>
              <a:xfrm>
                <a:off x="887186" y="2316719"/>
                <a:ext cx="10189029" cy="38358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32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r>
                        <a:rPr lang="zh-CN" altLang="en-US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sSup>
                        <m:sSupPr>
                          <m:ctrlPr>
                            <a:rPr lang="zh-CN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en-US" altLang="zh-CN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sSup>
                        <m:sSupPr>
                          <m:ctrlPr>
                            <a:rPr lang="zh-CN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en-US" altLang="zh-CN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en-US" altLang="zh-CN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en-US" altLang="zh-CN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+1)</m:t>
                      </m:r>
                    </m:oMath>
                  </m:oMathPara>
                </a14:m>
                <a:endParaRPr lang="zh-CN" altLang="zh-CN" sz="32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+1=(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</m:t>
                    </m:r>
                    <m:sSup>
                      <m:sSupPr>
                        <m:ctrlPr>
                          <a:rPr lang="zh-CN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32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1=(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1)(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+1)</m:t>
                    </m:r>
                  </m:oMath>
                </a14:m>
                <a:r>
                  <a:rPr lang="en-US" altLang="zh-CN" sz="32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32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32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由分解的结果可知，公因式为</a:t>
                </a:r>
                <a14:m>
                  <m:oMath xmlns:m="http://schemas.openxmlformats.org/officeDocument/2006/math"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</m:t>
                    </m:r>
                  </m:oMath>
                </a14:m>
                <a:endParaRPr lang="zh-CN" altLang="zh-CN" sz="32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A85C1A21-91A2-4AF9-A6E8-6F50E61544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86" y="2316719"/>
                <a:ext cx="10189029" cy="3835858"/>
              </a:xfrm>
              <a:prstGeom prst="rect">
                <a:avLst/>
              </a:prstGeom>
              <a:blipFill>
                <a:blip r:embed="rId3"/>
                <a:stretch>
                  <a:fillRect l="-1556" b="-42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D499A9A-4D2F-438B-AF33-560929F0C324}"/>
                  </a:ext>
                </a:extLst>
              </p:cNvPr>
              <p:cNvSpPr/>
              <p:nvPr/>
            </p:nvSpPr>
            <p:spPr>
              <a:xfrm>
                <a:off x="8854060" y="1591895"/>
                <a:ext cx="1068177" cy="502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7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en-US" altLang="zh-CN" sz="2667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D499A9A-4D2F-438B-AF33-560929F0C3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4060" y="1591895"/>
                <a:ext cx="1068177" cy="502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82425F0C-ACB0-4BE6-B02D-BC3EE4FED7E3}"/>
              </a:ext>
            </a:extLst>
          </p:cNvPr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217394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583F2AE-43A3-4C79-9A8A-D972F1165692}"/>
              </a:ext>
            </a:extLst>
          </p:cNvPr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4C5BA81-977C-4B3F-8CB5-E6CFA061CC18}"/>
              </a:ext>
            </a:extLst>
          </p:cNvPr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F86C212-DA91-4D6E-AADE-CC6459C87068}"/>
              </a:ext>
            </a:extLst>
          </p:cNvPr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DFD274-A28B-48B2-9784-72B5C0262CF0}"/>
              </a:ext>
            </a:extLst>
          </p:cNvPr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>
            <a:extLst>
              <a:ext uri="{FF2B5EF4-FFF2-40B4-BE49-F238E27FC236}">
                <a16:creationId xmlns:a16="http://schemas.microsoft.com/office/drawing/2014/main" id="{BE74037E-E372-4921-8580-51F2CCD5467D}"/>
              </a:ext>
            </a:extLst>
          </p:cNvPr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>
              <a:extLst>
                <a:ext uri="{FF2B5EF4-FFF2-40B4-BE49-F238E27FC236}">
                  <a16:creationId xmlns:a16="http://schemas.microsoft.com/office/drawing/2014/main" id="{8E9BD58D-6EC9-4F3A-B59C-866248ED86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>
              <a:extLst>
                <a:ext uri="{FF2B5EF4-FFF2-40B4-BE49-F238E27FC236}">
                  <a16:creationId xmlns:a16="http://schemas.microsoft.com/office/drawing/2014/main" id="{601660DB-CBFE-4179-B710-49F455B445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>
            <a:extLst>
              <a:ext uri="{FF2B5EF4-FFF2-40B4-BE49-F238E27FC236}">
                <a16:creationId xmlns:a16="http://schemas.microsoft.com/office/drawing/2014/main" id="{0DD6DD09-15C7-4F37-A6D4-BECDFF13570C}"/>
              </a:ext>
            </a:extLst>
          </p:cNvPr>
          <p:cNvSpPr>
            <a:spLocks/>
          </p:cNvSpPr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>
            <a:extLst>
              <a:ext uri="{FF2B5EF4-FFF2-40B4-BE49-F238E27FC236}">
                <a16:creationId xmlns:a16="http://schemas.microsoft.com/office/drawing/2014/main" id="{6F310809-5434-4C5E-B5D8-140F71B82D6D}"/>
              </a:ext>
            </a:extLst>
          </p:cNvPr>
          <p:cNvSpPr>
            <a:spLocks/>
          </p:cNvSpPr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4B040E6-E18A-415D-8A76-3DF78EE33ABA}"/>
              </a:ext>
            </a:extLst>
          </p:cNvPr>
          <p:cNvSpPr/>
          <p:nvPr/>
        </p:nvSpPr>
        <p:spPr bwMode="auto">
          <a:xfrm>
            <a:off x="5449489" y="2843417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D0A2651-CDD5-43B8-82F5-0B4591262043}"/>
              </a:ext>
            </a:extLst>
          </p:cNvPr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AD4BFB04-A4B1-4CAC-83D8-58B01AD08E01}"/>
              </a:ext>
            </a:extLst>
          </p:cNvPr>
          <p:cNvCxnSpPr>
            <a:cxnSpLocks/>
          </p:cNvCxnSpPr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6C7CCE15-9499-424F-8F2A-FB24045FB6A0}"/>
              </a:ext>
            </a:extLst>
          </p:cNvPr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45081E5F-97F3-4193-AE29-0419679DA318}"/>
              </a:ext>
            </a:extLst>
          </p:cNvPr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3662A69-1D0E-49A9-94F1-7FF5095FEA79}"/>
              </a:ext>
            </a:extLst>
          </p:cNvPr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A735FC42-113E-4BAE-85AF-7F626EAFAD8F}"/>
              </a:ext>
            </a:extLst>
          </p:cNvPr>
          <p:cNvSpPr txBox="1"/>
          <p:nvPr/>
        </p:nvSpPr>
        <p:spPr>
          <a:xfrm>
            <a:off x="5494873" y="5285113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241458FB-7041-465A-82CC-83BC56343B90}"/>
              </a:ext>
            </a:extLst>
          </p:cNvPr>
          <p:cNvSpPr txBox="1"/>
          <p:nvPr/>
        </p:nvSpPr>
        <p:spPr>
          <a:xfrm>
            <a:off x="7185739" y="528511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06A5786-7DD5-4334-871D-6C95B11E02D5}"/>
              </a:ext>
            </a:extLst>
          </p:cNvPr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374703E-24BA-44D1-B0C7-FBE50BCD5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5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245DAC4C-C1F9-46B8-8AE6-4A7E3A7BED95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78D25B2-8121-43B9-AAF3-034FA35FB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180829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1E4D975-8827-487C-9DA5-200E1E340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2533808"/>
            <a:ext cx="10348517" cy="157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、理解完全平方公式的特点。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、能熟练地运用完全平方公式分解因式。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、会用完全平方公式分解因式。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874CF2C4-3655-43DB-989A-80EDBC6A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435852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70741FEA-8212-47B0-A4AF-C633C2E53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5084037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会用完全平方公式分解因式。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难点：灵活运用完全平方公式分解因式解决实际问题。</a:t>
            </a:r>
          </a:p>
        </p:txBody>
      </p:sp>
    </p:spTree>
    <p:extLst>
      <p:ext uri="{BB962C8B-B14F-4D97-AF65-F5344CB8AC3E}">
        <p14:creationId xmlns:p14="http://schemas.microsoft.com/office/powerpoint/2010/main" val="3618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7A425BCD-42C6-401D-8D02-25E82B7814B4}"/>
              </a:ext>
            </a:extLst>
          </p:cNvPr>
          <p:cNvSpPr txBox="1"/>
          <p:nvPr/>
        </p:nvSpPr>
        <p:spPr>
          <a:xfrm>
            <a:off x="647345" y="1251337"/>
            <a:ext cx="997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多项式有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-2ab+b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和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+2ab+b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什么特点？你能将它分解因式吗？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282FF5D-382D-48FF-BA30-428F84A170C3}"/>
              </a:ext>
            </a:extLst>
          </p:cNvPr>
          <p:cNvSpPr txBox="1"/>
          <p:nvPr/>
        </p:nvSpPr>
        <p:spPr>
          <a:xfrm>
            <a:off x="647345" y="1902562"/>
            <a:ext cx="513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E7268A"/>
                </a:solidFill>
                <a:cs typeface="+mn-ea"/>
                <a:sym typeface="+mn-lt"/>
              </a:rPr>
              <a:t>是两个数的和或差的平方形式。</a:t>
            </a:r>
            <a:endParaRPr lang="zh-CN" altLang="en-US" sz="2400" dirty="0">
              <a:solidFill>
                <a:srgbClr val="E7268A"/>
              </a:solidFill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2DB6800-20DF-44F6-A1E3-9EB55C6A196F}"/>
              </a:ext>
            </a:extLst>
          </p:cNvPr>
          <p:cNvSpPr/>
          <p:nvPr/>
        </p:nvSpPr>
        <p:spPr>
          <a:xfrm>
            <a:off x="3922059" y="3268322"/>
            <a:ext cx="3603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)=(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513ABA0-1A67-4B76-BC7D-B6EFAE430DA0}"/>
              </a:ext>
            </a:extLst>
          </p:cNvPr>
          <p:cNvSpPr/>
          <p:nvPr/>
        </p:nvSpPr>
        <p:spPr>
          <a:xfrm>
            <a:off x="647345" y="3305050"/>
            <a:ext cx="2108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dirty="0">
                <a:cs typeface="+mn-ea"/>
                <a:sym typeface="+mn-lt"/>
              </a:rPr>
              <a:t>a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r>
              <a:rPr lang="en-US" altLang="zh-CN" sz="3200" dirty="0">
                <a:cs typeface="+mn-ea"/>
                <a:sym typeface="+mn-lt"/>
              </a:rPr>
              <a:t>+2ab+b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en-US" altLang="zh-CN" sz="3200" dirty="0">
              <a:cs typeface="+mn-ea"/>
              <a:sym typeface="+mn-lt"/>
            </a:endParaRPr>
          </a:p>
        </p:txBody>
      </p:sp>
      <p:sp>
        <p:nvSpPr>
          <p:cNvPr id="27" name="箭头: 上弧形 26">
            <a:extLst>
              <a:ext uri="{FF2B5EF4-FFF2-40B4-BE49-F238E27FC236}">
                <a16:creationId xmlns:a16="http://schemas.microsoft.com/office/drawing/2014/main" id="{78F53C44-1405-4FAA-9F24-4D0C594E1792}"/>
              </a:ext>
            </a:extLst>
          </p:cNvPr>
          <p:cNvSpPr/>
          <p:nvPr/>
        </p:nvSpPr>
        <p:spPr>
          <a:xfrm>
            <a:off x="1723834" y="3089707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箭头: 上弧形 27">
            <a:extLst>
              <a:ext uri="{FF2B5EF4-FFF2-40B4-BE49-F238E27FC236}">
                <a16:creationId xmlns:a16="http://schemas.microsoft.com/office/drawing/2014/main" id="{BC08F880-F290-440E-94C3-BB85E3435ED8}"/>
              </a:ext>
            </a:extLst>
          </p:cNvPr>
          <p:cNvSpPr/>
          <p:nvPr/>
        </p:nvSpPr>
        <p:spPr>
          <a:xfrm rot="10800000">
            <a:off x="1696127" y="3847146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A65FB93-E609-4D3D-B4F4-5A29D92B32D2}"/>
              </a:ext>
            </a:extLst>
          </p:cNvPr>
          <p:cNvSpPr txBox="1"/>
          <p:nvPr/>
        </p:nvSpPr>
        <p:spPr>
          <a:xfrm>
            <a:off x="2751606" y="3056385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29B2117-18CE-4D9F-AD8E-87C42101FD37}"/>
              </a:ext>
            </a:extLst>
          </p:cNvPr>
          <p:cNvSpPr txBox="1"/>
          <p:nvPr/>
        </p:nvSpPr>
        <p:spPr>
          <a:xfrm>
            <a:off x="2751606" y="3743372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整式分解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DDB267B-0175-4E9E-BDCF-4900FED47ED3}"/>
              </a:ext>
            </a:extLst>
          </p:cNvPr>
          <p:cNvSpPr/>
          <p:nvPr/>
        </p:nvSpPr>
        <p:spPr>
          <a:xfrm>
            <a:off x="254793" y="5946130"/>
            <a:ext cx="11591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2000" b="1" dirty="0">
                <a:cs typeface="+mn-ea"/>
                <a:sym typeface="+mn-lt"/>
              </a:rPr>
              <a:t>两个数的平方加上（或减去）这两个数的2倍，等于这两个数的和（或差）的平方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39126F7-20B7-4E4E-B586-F4A462DF5B3C}"/>
              </a:ext>
            </a:extLst>
          </p:cNvPr>
          <p:cNvSpPr/>
          <p:nvPr/>
        </p:nvSpPr>
        <p:spPr>
          <a:xfrm>
            <a:off x="3540449" y="2012487"/>
            <a:ext cx="8305360" cy="115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200000"/>
              </a:lnSpc>
            </a:pPr>
            <a:r>
              <a:rPr lang="zh-CN" altLang="en-US" sz="1867" b="1" dirty="0">
                <a:cs typeface="+mn-ea"/>
                <a:sym typeface="+mn-lt"/>
              </a:rPr>
              <a:t>我们把</a:t>
            </a:r>
            <a:r>
              <a:rPr lang="en-US" altLang="zh-CN" sz="1867" b="1" dirty="0">
                <a:cs typeface="+mn-ea"/>
                <a:sym typeface="+mn-lt"/>
              </a:rPr>
              <a:t>a</a:t>
            </a:r>
            <a:r>
              <a:rPr lang="en-US" altLang="zh-CN" sz="1867" baseline="30000" dirty="0">
                <a:cs typeface="+mn-ea"/>
                <a:sym typeface="+mn-lt"/>
              </a:rPr>
              <a:t>2</a:t>
            </a:r>
            <a:r>
              <a:rPr lang="en-US" altLang="zh-CN" sz="1867" b="1" dirty="0">
                <a:cs typeface="+mn-ea"/>
                <a:sym typeface="+mn-lt"/>
              </a:rPr>
              <a:t>-2ab+b</a:t>
            </a:r>
            <a:r>
              <a:rPr lang="en-US" altLang="zh-CN" sz="1867" baseline="30000" dirty="0">
                <a:cs typeface="+mn-ea"/>
                <a:sym typeface="+mn-lt"/>
              </a:rPr>
              <a:t>2</a:t>
            </a:r>
            <a:r>
              <a:rPr lang="zh-CN" altLang="en-US" sz="1867" b="1" dirty="0">
                <a:cs typeface="+mn-ea"/>
                <a:sym typeface="+mn-lt"/>
              </a:rPr>
              <a:t>和</a:t>
            </a:r>
            <a:r>
              <a:rPr lang="en-US" altLang="zh-CN" sz="1867" b="1" dirty="0">
                <a:cs typeface="+mn-ea"/>
                <a:sym typeface="+mn-lt"/>
              </a:rPr>
              <a:t>a</a:t>
            </a:r>
            <a:r>
              <a:rPr lang="en-US" altLang="zh-CN" sz="1867" baseline="30000" dirty="0">
                <a:cs typeface="+mn-ea"/>
                <a:sym typeface="+mn-lt"/>
              </a:rPr>
              <a:t>2</a:t>
            </a:r>
            <a:r>
              <a:rPr lang="en-US" altLang="zh-CN" sz="1867" b="1" dirty="0">
                <a:cs typeface="+mn-ea"/>
                <a:sym typeface="+mn-lt"/>
              </a:rPr>
              <a:t>+2ab+b</a:t>
            </a:r>
            <a:r>
              <a:rPr lang="en-US" altLang="zh-CN" sz="1867" baseline="30000" dirty="0">
                <a:cs typeface="+mn-ea"/>
                <a:sym typeface="+mn-lt"/>
              </a:rPr>
              <a:t>2</a:t>
            </a:r>
            <a:r>
              <a:rPr lang="zh-CN" altLang="en-US" sz="1867" b="1" dirty="0">
                <a:cs typeface="+mn-ea"/>
                <a:sym typeface="+mn-lt"/>
              </a:rPr>
              <a:t>这样的式子</a:t>
            </a:r>
            <a:endParaRPr lang="en-US" altLang="zh-CN" sz="1867" b="1" dirty="0">
              <a:cs typeface="+mn-ea"/>
              <a:sym typeface="+mn-lt"/>
            </a:endParaRPr>
          </a:p>
          <a:p>
            <a:pPr algn="ctr" defTabSz="914377">
              <a:lnSpc>
                <a:spcPct val="200000"/>
              </a:lnSpc>
            </a:pPr>
            <a:r>
              <a:rPr lang="zh-CN" altLang="en-US" sz="1867" b="1" dirty="0">
                <a:cs typeface="+mn-ea"/>
                <a:sym typeface="+mn-lt"/>
              </a:rPr>
              <a:t>叫做完全平方式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E34B447-B0FC-40DF-BABD-83E4E5BF83F3}"/>
              </a:ext>
            </a:extLst>
          </p:cNvPr>
          <p:cNvSpPr/>
          <p:nvPr/>
        </p:nvSpPr>
        <p:spPr>
          <a:xfrm>
            <a:off x="3920727" y="4592396"/>
            <a:ext cx="3366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(a-b)(a-b)=(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60FE89-BF1A-4FDC-A559-D63A8EDBBAA4}"/>
              </a:ext>
            </a:extLst>
          </p:cNvPr>
          <p:cNvSpPr/>
          <p:nvPr/>
        </p:nvSpPr>
        <p:spPr>
          <a:xfrm>
            <a:off x="662040" y="4646596"/>
            <a:ext cx="2004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dirty="0">
                <a:cs typeface="+mn-ea"/>
                <a:sym typeface="+mn-lt"/>
              </a:rPr>
              <a:t>a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r>
              <a:rPr lang="en-US" altLang="zh-CN" sz="3200" dirty="0">
                <a:cs typeface="+mn-ea"/>
                <a:sym typeface="+mn-lt"/>
              </a:rPr>
              <a:t>-2ab+b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en-US" altLang="zh-CN" sz="3200" dirty="0">
              <a:cs typeface="+mn-ea"/>
              <a:sym typeface="+mn-lt"/>
            </a:endParaRPr>
          </a:p>
        </p:txBody>
      </p:sp>
      <p:sp>
        <p:nvSpPr>
          <p:cNvPr id="20" name="箭头: 上弧形 19">
            <a:extLst>
              <a:ext uri="{FF2B5EF4-FFF2-40B4-BE49-F238E27FC236}">
                <a16:creationId xmlns:a16="http://schemas.microsoft.com/office/drawing/2014/main" id="{07BC9746-7695-495E-A0DF-CB6CAFBCF123}"/>
              </a:ext>
            </a:extLst>
          </p:cNvPr>
          <p:cNvSpPr/>
          <p:nvPr/>
        </p:nvSpPr>
        <p:spPr>
          <a:xfrm>
            <a:off x="1738528" y="4431253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箭头: 上弧形 20">
            <a:extLst>
              <a:ext uri="{FF2B5EF4-FFF2-40B4-BE49-F238E27FC236}">
                <a16:creationId xmlns:a16="http://schemas.microsoft.com/office/drawing/2014/main" id="{9E0F6A94-32E7-4065-BD96-7C5D3477A762}"/>
              </a:ext>
            </a:extLst>
          </p:cNvPr>
          <p:cNvSpPr/>
          <p:nvPr/>
        </p:nvSpPr>
        <p:spPr>
          <a:xfrm rot="10800000">
            <a:off x="1710822" y="5188691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1241CD4-6AE1-462A-B892-C8F0B21A2CD9}"/>
              </a:ext>
            </a:extLst>
          </p:cNvPr>
          <p:cNvSpPr txBox="1"/>
          <p:nvPr/>
        </p:nvSpPr>
        <p:spPr>
          <a:xfrm>
            <a:off x="2766300" y="4397930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653A1E2-92AD-44B7-A033-C83610069407}"/>
              </a:ext>
            </a:extLst>
          </p:cNvPr>
          <p:cNvSpPr txBox="1"/>
          <p:nvPr/>
        </p:nvSpPr>
        <p:spPr>
          <a:xfrm>
            <a:off x="2766300" y="5084917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整式分解</a:t>
            </a: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32D2958C-1C20-4B9B-9040-56939A073937}"/>
              </a:ext>
            </a:extLst>
          </p:cNvPr>
          <p:cNvSpPr/>
          <p:nvPr/>
        </p:nvSpPr>
        <p:spPr>
          <a:xfrm>
            <a:off x="7807131" y="3783925"/>
            <a:ext cx="293303" cy="13632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D72C3B5-0F2B-43C9-99FD-860053743628}"/>
              </a:ext>
            </a:extLst>
          </p:cNvPr>
          <p:cNvSpPr txBox="1"/>
          <p:nvPr/>
        </p:nvSpPr>
        <p:spPr>
          <a:xfrm>
            <a:off x="8318738" y="4060469"/>
            <a:ext cx="1666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srgbClr val="E7268A"/>
                </a:solidFill>
                <a:cs typeface="+mn-ea"/>
                <a:sym typeface="+mn-lt"/>
              </a:rPr>
              <a:t>利用完全平方公式将多项式因式分解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480E95E-41D4-4190-B5B6-0BA3EFB405C1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思考探究</a:t>
            </a:r>
          </a:p>
        </p:txBody>
      </p:sp>
    </p:spTree>
    <p:extLst>
      <p:ext uri="{BB962C8B-B14F-4D97-AF65-F5344CB8AC3E}">
        <p14:creationId xmlns:p14="http://schemas.microsoft.com/office/powerpoint/2010/main" val="336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27" grpId="0" animBg="1"/>
      <p:bldP spid="28" grpId="0" animBg="1"/>
      <p:bldP spid="29" grpId="0"/>
      <p:bldP spid="30" grpId="0"/>
      <p:bldP spid="8" grpId="0"/>
      <p:bldP spid="9" grpId="0"/>
      <p:bldP spid="17" grpId="0"/>
      <p:bldP spid="18" grpId="0"/>
      <p:bldP spid="20" grpId="0" animBg="1"/>
      <p:bldP spid="21" grpId="0" animBg="1"/>
      <p:bldP spid="22" grpId="0"/>
      <p:bldP spid="23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6120AA4-B050-4097-809B-411A5D35F934}"/>
                  </a:ext>
                </a:extLst>
              </p:cNvPr>
              <p:cNvSpPr txBox="1"/>
              <p:nvPr/>
            </p:nvSpPr>
            <p:spPr>
              <a:xfrm>
                <a:off x="720458" y="1384914"/>
                <a:ext cx="10517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尝试</a:t>
                </a:r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用提公因式法计算：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a</m:t>
                    </m:r>
                    <m:r>
                      <m:rPr>
                        <m:nor/>
                      </m:rPr>
                      <a:rPr lang="en-US" altLang="zh-CN" sz="2400" baseline="30000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+2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ab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b</m:t>
                    </m:r>
                    <m:r>
                      <m:rPr>
                        <m:nor/>
                      </m:rPr>
                      <a:rPr lang="en-US" altLang="zh-CN" sz="2400" baseline="30000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m:t>2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？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a</m:t>
                    </m:r>
                    <m:r>
                      <m:rPr>
                        <m:nor/>
                      </m:rPr>
                      <a:rPr lang="en-US" altLang="zh-CN" sz="2400" baseline="30000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sz="2400" i="1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ab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cs typeface="+mn-ea"/>
                        <a:sym typeface="+mn-lt"/>
                      </a:rPr>
                      <m:t>b</m:t>
                    </m:r>
                    <m:r>
                      <m:rPr>
                        <m:nor/>
                      </m:rPr>
                      <a:rPr lang="en-US" altLang="zh-CN" sz="2400" baseline="30000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m:t>2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？</a:t>
                </a:r>
                <a:endParaRPr lang="en-US" altLang="zh-CN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6120AA4-B050-4097-809B-411A5D35F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58" y="1384914"/>
                <a:ext cx="10517948" cy="461665"/>
              </a:xfrm>
              <a:prstGeom prst="rect">
                <a:avLst/>
              </a:prstGeom>
              <a:blipFill>
                <a:blip r:embed="rId3"/>
                <a:stretch>
                  <a:fillRect l="-869" t="-10526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A190544F-3374-4DFB-BE38-FE325D307655}"/>
                  </a:ext>
                </a:extLst>
              </p:cNvPr>
              <p:cNvSpPr/>
              <p:nvPr/>
            </p:nvSpPr>
            <p:spPr>
              <a:xfrm>
                <a:off x="1327299" y="2057502"/>
                <a:ext cx="3565104" cy="4459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+2ab+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+ab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=a(</a:t>
                </a:r>
                <a:r>
                  <a:rPr lang="en-US" altLang="zh-CN" sz="24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)+b(</a:t>
                </a:r>
                <a:r>
                  <a:rPr lang="en-US" altLang="zh-CN" sz="24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400" b="1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)(</a:t>
                </a:r>
                <a:r>
                  <a:rPr lang="en-US" altLang="zh-CN" sz="2400" b="1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A190544F-3374-4DFB-BE38-FE325D3076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299" y="2057502"/>
                <a:ext cx="3565104" cy="4459682"/>
              </a:xfrm>
              <a:prstGeom prst="rect">
                <a:avLst/>
              </a:prstGeom>
              <a:blipFill>
                <a:blip r:embed="rId4"/>
                <a:stretch>
                  <a:fillRect l="-27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09A533D9-E643-4F07-9B95-20CC95993CBB}"/>
                  </a:ext>
                </a:extLst>
              </p:cNvPr>
              <p:cNvSpPr/>
              <p:nvPr/>
            </p:nvSpPr>
            <p:spPr>
              <a:xfrm>
                <a:off x="5922742" y="2066391"/>
                <a:ext cx="4000420" cy="4459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-2ab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-ab-ab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=a(a-b)-b(a-b)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(a-b)(a-b)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09A533D9-E643-4F07-9B95-20CC95993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742" y="2066391"/>
                <a:ext cx="4000420" cy="4459682"/>
              </a:xfrm>
              <a:prstGeom prst="rect">
                <a:avLst/>
              </a:prstGeom>
              <a:blipFill>
                <a:blip r:embed="rId5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FE32B936-EE51-4C96-BA96-61B4D01D1358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思考探究</a:t>
            </a:r>
          </a:p>
        </p:txBody>
      </p:sp>
    </p:spTree>
    <p:extLst>
      <p:ext uri="{BB962C8B-B14F-4D97-AF65-F5344CB8AC3E}">
        <p14:creationId xmlns:p14="http://schemas.microsoft.com/office/powerpoint/2010/main" val="35222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C6E08A44-7660-4754-A600-8FBB41119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198" y="1220246"/>
            <a:ext cx="92604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对照完全平方公式将下面多项式分解因式</a:t>
            </a:r>
          </a:p>
          <a:p>
            <a:pPr marL="609585" indent="-609585" defTabSz="914377">
              <a:spcBef>
                <a:spcPct val="50000"/>
              </a:spcBef>
              <a:buFontTx/>
              <a:buAutoNum type="arabicParenBoth"/>
            </a:pPr>
            <a:r>
              <a:rPr lang="en-US" altLang="zh-CN" sz="2400" dirty="0">
                <a:cs typeface="+mn-ea"/>
                <a:sym typeface="+mn-lt"/>
              </a:rPr>
              <a:t>4x²+12x+9      (2)16x²+24x+9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B2C82B5-D70B-49C3-9B95-DC6E889FE8FF}"/>
              </a:ext>
            </a:extLst>
          </p:cNvPr>
          <p:cNvSpPr/>
          <p:nvPr/>
        </p:nvSpPr>
        <p:spPr>
          <a:xfrm>
            <a:off x="1014294" y="2858040"/>
            <a:ext cx="2416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800" dirty="0">
                <a:cs typeface="+mn-ea"/>
                <a:sym typeface="+mn-lt"/>
              </a:rPr>
              <a:t>1)4x²+12x+9=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791AEF6-20F9-4E49-96B6-717FFFD379E4}"/>
              </a:ext>
            </a:extLst>
          </p:cNvPr>
          <p:cNvSpPr/>
          <p:nvPr/>
        </p:nvSpPr>
        <p:spPr>
          <a:xfrm>
            <a:off x="3862964" y="2772829"/>
            <a:ext cx="448712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cs typeface="+mn-ea"/>
                <a:sym typeface="+mn-lt"/>
              </a:rPr>
              <a:t>(2x)²+2×2x×3+3²=</a:t>
            </a:r>
            <a:endParaRPr lang="zh-CN" altLang="en-US" sz="3733" dirty="0">
              <a:cs typeface="+mn-ea"/>
              <a:sym typeface="+mn-lt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1C3972D2-3546-443C-951E-1DF9DBBAFC79}"/>
              </a:ext>
            </a:extLst>
          </p:cNvPr>
          <p:cNvCxnSpPr>
            <a:cxnSpLocks/>
          </p:cNvCxnSpPr>
          <p:nvPr/>
        </p:nvCxnSpPr>
        <p:spPr>
          <a:xfrm>
            <a:off x="4503562" y="340897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4E92D404-BFED-41BC-B733-FA1EB1DE80C7}"/>
              </a:ext>
            </a:extLst>
          </p:cNvPr>
          <p:cNvCxnSpPr>
            <a:cxnSpLocks/>
          </p:cNvCxnSpPr>
          <p:nvPr/>
        </p:nvCxnSpPr>
        <p:spPr>
          <a:xfrm>
            <a:off x="5523190" y="340897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4635753F-CB2E-4FA1-B8F0-1788C44E8323}"/>
              </a:ext>
            </a:extLst>
          </p:cNvPr>
          <p:cNvSpPr/>
          <p:nvPr/>
        </p:nvSpPr>
        <p:spPr>
          <a:xfrm>
            <a:off x="4152346" y="4012857"/>
            <a:ext cx="3738524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4267" b="1" dirty="0">
                <a:cs typeface="+mn-ea"/>
                <a:sym typeface="+mn-lt"/>
              </a:rPr>
              <a:t>a</a:t>
            </a:r>
            <a:r>
              <a:rPr lang="en-US" altLang="zh-CN" sz="4267" baseline="30000" dirty="0">
                <a:cs typeface="+mn-ea"/>
                <a:sym typeface="+mn-lt"/>
              </a:rPr>
              <a:t>2  </a:t>
            </a:r>
            <a:r>
              <a:rPr lang="en-US" altLang="zh-CN" sz="4267" b="1" dirty="0">
                <a:cs typeface="+mn-ea"/>
                <a:sym typeface="+mn-lt"/>
              </a:rPr>
              <a:t>+2• a• b+b</a:t>
            </a:r>
            <a:r>
              <a:rPr lang="en-US" altLang="zh-CN" sz="4267" baseline="30000" dirty="0">
                <a:cs typeface="+mn-ea"/>
                <a:sym typeface="+mn-lt"/>
              </a:rPr>
              <a:t>2</a:t>
            </a:r>
            <a:endParaRPr lang="en-US" altLang="zh-CN" sz="4267" dirty="0"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DD1CF81-BD01-42EC-A7DA-14CA8382B0D2}"/>
              </a:ext>
            </a:extLst>
          </p:cNvPr>
          <p:cNvSpPr/>
          <p:nvPr/>
        </p:nvSpPr>
        <p:spPr>
          <a:xfrm>
            <a:off x="7895002" y="4071769"/>
            <a:ext cx="2111475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4267" b="1" dirty="0">
                <a:cs typeface="+mn-ea"/>
                <a:sym typeface="+mn-lt"/>
              </a:rPr>
              <a:t>=(</a:t>
            </a:r>
            <a:r>
              <a:rPr lang="en-US" altLang="zh-CN" sz="4267" b="1" dirty="0" err="1">
                <a:cs typeface="+mn-ea"/>
                <a:sym typeface="+mn-lt"/>
              </a:rPr>
              <a:t>a+b</a:t>
            </a:r>
            <a:r>
              <a:rPr lang="en-US" altLang="zh-CN" sz="4267" b="1" dirty="0">
                <a:cs typeface="+mn-ea"/>
                <a:sym typeface="+mn-lt"/>
              </a:rPr>
              <a:t>)</a:t>
            </a:r>
            <a:r>
              <a:rPr lang="en-US" altLang="zh-CN" sz="4267" b="1" baseline="30000" dirty="0">
                <a:cs typeface="+mn-ea"/>
                <a:sym typeface="+mn-lt"/>
              </a:rPr>
              <a:t>2</a:t>
            </a:r>
            <a:endParaRPr lang="zh-CN" altLang="en-US" sz="4267" b="1" dirty="0">
              <a:cs typeface="+mn-ea"/>
              <a:sym typeface="+mn-lt"/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09C2A39A-A208-4642-B878-945218A40CC0}"/>
              </a:ext>
            </a:extLst>
          </p:cNvPr>
          <p:cNvCxnSpPr>
            <a:cxnSpLocks/>
          </p:cNvCxnSpPr>
          <p:nvPr/>
        </p:nvCxnSpPr>
        <p:spPr>
          <a:xfrm flipV="1">
            <a:off x="8979470" y="340897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6CE2671D-AD7F-4D8B-81C7-565996B107DB}"/>
              </a:ext>
            </a:extLst>
          </p:cNvPr>
          <p:cNvSpPr/>
          <p:nvPr/>
        </p:nvSpPr>
        <p:spPr>
          <a:xfrm>
            <a:off x="8158144" y="5427449"/>
            <a:ext cx="1741182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cs typeface="+mn-ea"/>
                <a:sym typeface="+mn-lt"/>
              </a:rPr>
              <a:t>(4x+5)²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01AED89-5AEA-45E1-A3DB-7B253CF731FB}"/>
              </a:ext>
            </a:extLst>
          </p:cNvPr>
          <p:cNvSpPr/>
          <p:nvPr/>
        </p:nvSpPr>
        <p:spPr>
          <a:xfrm>
            <a:off x="1014294" y="5544386"/>
            <a:ext cx="2847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800" dirty="0">
                <a:cs typeface="+mn-ea"/>
                <a:sym typeface="+mn-lt"/>
              </a:rPr>
              <a:t>2)16x²+40x+25</a:t>
            </a:r>
            <a:r>
              <a:rPr lang="en-US" altLang="zh-CN" sz="3200" dirty="0">
                <a:cs typeface="+mn-ea"/>
                <a:sym typeface="+mn-lt"/>
              </a:rPr>
              <a:t>=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C39498F-CD78-434A-92D5-D8FD67682507}"/>
              </a:ext>
            </a:extLst>
          </p:cNvPr>
          <p:cNvSpPr txBox="1"/>
          <p:nvPr/>
        </p:nvSpPr>
        <p:spPr>
          <a:xfrm>
            <a:off x="971513" y="2337836"/>
            <a:ext cx="1148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cs typeface="+mn-ea"/>
                <a:sym typeface="+mn-lt"/>
              </a:rPr>
              <a:t>【</a:t>
            </a:r>
            <a:r>
              <a:rPr lang="zh-CN" altLang="en-US" dirty="0">
                <a:cs typeface="+mn-ea"/>
                <a:sym typeface="+mn-lt"/>
              </a:rPr>
              <a:t>解题关键</a:t>
            </a:r>
            <a:r>
              <a:rPr lang="en-US" altLang="zh-CN" dirty="0">
                <a:cs typeface="+mn-ea"/>
                <a:sym typeface="+mn-lt"/>
              </a:rPr>
              <a:t>】</a:t>
            </a:r>
            <a:r>
              <a:rPr lang="zh-CN" altLang="en-US" dirty="0">
                <a:cs typeface="+mn-ea"/>
                <a:sym typeface="+mn-lt"/>
              </a:rPr>
              <a:t>将多项式构建成两个数的完全平方形式，再通过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en-US" altLang="zh-CN" b="1" baseline="30000" dirty="0">
                <a:cs typeface="+mn-ea"/>
                <a:sym typeface="+mn-lt"/>
              </a:rPr>
              <a:t>2</a:t>
            </a:r>
            <a:r>
              <a:rPr lang="en-US" altLang="zh-CN" b="1" dirty="0">
                <a:cs typeface="+mn-ea"/>
                <a:sym typeface="+mn-lt"/>
              </a:rPr>
              <a:t>±2ab+b</a:t>
            </a:r>
            <a:r>
              <a:rPr lang="en-US" altLang="zh-CN" b="1" baseline="30000" dirty="0">
                <a:cs typeface="+mn-ea"/>
                <a:sym typeface="+mn-lt"/>
              </a:rPr>
              <a:t>2</a:t>
            </a:r>
            <a:r>
              <a:rPr lang="en-US" altLang="zh-CN" b="1" dirty="0">
                <a:cs typeface="+mn-ea"/>
                <a:sym typeface="+mn-lt"/>
              </a:rPr>
              <a:t>=</a:t>
            </a:r>
            <a:r>
              <a:rPr lang="zh-CN" altLang="en-US" b="1" dirty="0">
                <a:cs typeface="+mn-ea"/>
                <a:sym typeface="+mn-lt"/>
              </a:rPr>
              <a:t>（</a:t>
            </a:r>
            <a:r>
              <a:rPr lang="en-US" altLang="zh-CN" b="1" dirty="0" err="1">
                <a:cs typeface="+mn-ea"/>
                <a:sym typeface="+mn-lt"/>
              </a:rPr>
              <a:t>a±b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r>
              <a:rPr lang="en-US" altLang="zh-CN" b="1" baseline="30000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分解因式。</a:t>
            </a:r>
            <a:endParaRPr lang="en-US" altLang="zh-CN" dirty="0">
              <a:cs typeface="+mn-ea"/>
              <a:sym typeface="+mn-lt"/>
            </a:endParaRP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A1D27387-130C-45C6-9EED-3DC1AE328DA8}"/>
              </a:ext>
            </a:extLst>
          </p:cNvPr>
          <p:cNvCxnSpPr>
            <a:cxnSpLocks/>
          </p:cNvCxnSpPr>
          <p:nvPr/>
        </p:nvCxnSpPr>
        <p:spPr>
          <a:xfrm>
            <a:off x="6300970" y="340897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52E45F75-3BDF-435A-8E6E-51C4F877901A}"/>
              </a:ext>
            </a:extLst>
          </p:cNvPr>
          <p:cNvCxnSpPr>
            <a:cxnSpLocks/>
          </p:cNvCxnSpPr>
          <p:nvPr/>
        </p:nvCxnSpPr>
        <p:spPr>
          <a:xfrm>
            <a:off x="7156049" y="33794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68FE52AB-87A5-4175-89C8-B26F16134EF0}"/>
              </a:ext>
            </a:extLst>
          </p:cNvPr>
          <p:cNvCxnSpPr>
            <a:cxnSpLocks/>
          </p:cNvCxnSpPr>
          <p:nvPr/>
        </p:nvCxnSpPr>
        <p:spPr>
          <a:xfrm>
            <a:off x="7638141" y="33794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82C45CA2-48D1-4B53-B7E0-9F481BAFCB3A}"/>
              </a:ext>
            </a:extLst>
          </p:cNvPr>
          <p:cNvSpPr/>
          <p:nvPr/>
        </p:nvSpPr>
        <p:spPr>
          <a:xfrm>
            <a:off x="3861548" y="5463239"/>
            <a:ext cx="448712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cs typeface="+mn-ea"/>
                <a:sym typeface="+mn-lt"/>
              </a:rPr>
              <a:t>(4x)²+2×4x×5+5²=</a:t>
            </a:r>
            <a:endParaRPr lang="zh-CN" altLang="en-US" sz="3733" dirty="0">
              <a:cs typeface="+mn-ea"/>
              <a:sym typeface="+mn-lt"/>
            </a:endParaRPr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720A2214-47F9-4DC9-AAB6-2B911AF0ABD4}"/>
              </a:ext>
            </a:extLst>
          </p:cNvPr>
          <p:cNvCxnSpPr>
            <a:cxnSpLocks/>
          </p:cNvCxnSpPr>
          <p:nvPr/>
        </p:nvCxnSpPr>
        <p:spPr>
          <a:xfrm flipV="1">
            <a:off x="4522345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9CA3ED1C-6468-43D5-B9C1-E76EC8AEA444}"/>
              </a:ext>
            </a:extLst>
          </p:cNvPr>
          <p:cNvCxnSpPr>
            <a:cxnSpLocks/>
          </p:cNvCxnSpPr>
          <p:nvPr/>
        </p:nvCxnSpPr>
        <p:spPr>
          <a:xfrm flipV="1">
            <a:off x="5523190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913653DB-40CB-4423-AEE4-80A9F9D1E7CA}"/>
              </a:ext>
            </a:extLst>
          </p:cNvPr>
          <p:cNvCxnSpPr>
            <a:cxnSpLocks/>
          </p:cNvCxnSpPr>
          <p:nvPr/>
        </p:nvCxnSpPr>
        <p:spPr>
          <a:xfrm flipV="1">
            <a:off x="6261977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EB8918EF-6C1E-46F0-9D2A-1840C12BBE04}"/>
              </a:ext>
            </a:extLst>
          </p:cNvPr>
          <p:cNvCxnSpPr>
            <a:cxnSpLocks/>
          </p:cNvCxnSpPr>
          <p:nvPr/>
        </p:nvCxnSpPr>
        <p:spPr>
          <a:xfrm flipV="1">
            <a:off x="7156049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862741C3-67C8-4817-9D2B-25A5F12ACE17}"/>
              </a:ext>
            </a:extLst>
          </p:cNvPr>
          <p:cNvCxnSpPr>
            <a:cxnSpLocks/>
          </p:cNvCxnSpPr>
          <p:nvPr/>
        </p:nvCxnSpPr>
        <p:spPr>
          <a:xfrm flipV="1">
            <a:off x="7650690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C3A61915-C9A0-4F22-9FE0-B869CF530C36}"/>
              </a:ext>
            </a:extLst>
          </p:cNvPr>
          <p:cNvCxnSpPr>
            <a:cxnSpLocks/>
          </p:cNvCxnSpPr>
          <p:nvPr/>
        </p:nvCxnSpPr>
        <p:spPr>
          <a:xfrm>
            <a:off x="8937166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AD05FA1B-AAA5-4EC2-BCF1-B0909876D30D}"/>
              </a:ext>
            </a:extLst>
          </p:cNvPr>
          <p:cNvSpPr/>
          <p:nvPr/>
        </p:nvSpPr>
        <p:spPr>
          <a:xfrm>
            <a:off x="8234889" y="2818089"/>
            <a:ext cx="1741182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cs typeface="+mn-ea"/>
                <a:sym typeface="+mn-lt"/>
              </a:rPr>
              <a:t>(2x+3)²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E65464F-2AAD-4D0F-B6C8-5D8E69B03E8A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分解因式</a:t>
            </a:r>
          </a:p>
        </p:txBody>
      </p:sp>
    </p:spTree>
    <p:extLst>
      <p:ext uri="{BB962C8B-B14F-4D97-AF65-F5344CB8AC3E}">
        <p14:creationId xmlns:p14="http://schemas.microsoft.com/office/powerpoint/2010/main" val="428295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5" grpId="0"/>
      <p:bldP spid="16" grpId="0"/>
      <p:bldP spid="27" grpId="0"/>
      <p:bldP spid="36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C6E08A44-7660-4754-A600-8FBB41119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47" y="1168808"/>
            <a:ext cx="92604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对照完全平方公式将下面多项式分解因式</a:t>
            </a:r>
          </a:p>
          <a:p>
            <a:pPr defTabSz="914377"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(3) x²-x+0.25      (4) x²-6x+9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B2C82B5-D70B-49C3-9B95-DC6E889FE8FF}"/>
              </a:ext>
            </a:extLst>
          </p:cNvPr>
          <p:cNvSpPr/>
          <p:nvPr/>
        </p:nvSpPr>
        <p:spPr>
          <a:xfrm>
            <a:off x="921882" y="2846530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en-US" altLang="zh-CN" sz="2400" dirty="0">
                <a:cs typeface="+mn-ea"/>
                <a:sym typeface="+mn-lt"/>
              </a:rPr>
              <a:t>x²-x+0.25=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791AEF6-20F9-4E49-96B6-717FFFD379E4}"/>
              </a:ext>
            </a:extLst>
          </p:cNvPr>
          <p:cNvSpPr/>
          <p:nvPr/>
        </p:nvSpPr>
        <p:spPr>
          <a:xfrm>
            <a:off x="3057403" y="2746924"/>
            <a:ext cx="463139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cs typeface="+mn-ea"/>
                <a:sym typeface="+mn-lt"/>
              </a:rPr>
              <a:t>(x)²-2×x×0.5+0.5²=</a:t>
            </a:r>
            <a:endParaRPr lang="zh-CN" altLang="en-US" sz="3733" dirty="0">
              <a:cs typeface="+mn-ea"/>
              <a:sym typeface="+mn-lt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1C3972D2-3546-443C-951E-1DF9DBBAFC79}"/>
              </a:ext>
            </a:extLst>
          </p:cNvPr>
          <p:cNvCxnSpPr>
            <a:cxnSpLocks/>
          </p:cNvCxnSpPr>
          <p:nvPr/>
        </p:nvCxnSpPr>
        <p:spPr>
          <a:xfrm>
            <a:off x="3579562" y="343115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4E92D404-BFED-41BC-B733-FA1EB1DE80C7}"/>
              </a:ext>
            </a:extLst>
          </p:cNvPr>
          <p:cNvCxnSpPr>
            <a:cxnSpLocks/>
          </p:cNvCxnSpPr>
          <p:nvPr/>
        </p:nvCxnSpPr>
        <p:spPr>
          <a:xfrm>
            <a:off x="4599190" y="343115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4635753F-CB2E-4FA1-B8F0-1788C44E8323}"/>
              </a:ext>
            </a:extLst>
          </p:cNvPr>
          <p:cNvSpPr/>
          <p:nvPr/>
        </p:nvSpPr>
        <p:spPr>
          <a:xfrm>
            <a:off x="3228346" y="4035029"/>
            <a:ext cx="3818674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4267" b="1" dirty="0">
                <a:cs typeface="+mn-ea"/>
                <a:sym typeface="+mn-lt"/>
              </a:rPr>
              <a:t>a</a:t>
            </a:r>
            <a:r>
              <a:rPr lang="en-US" altLang="zh-CN" sz="4267" baseline="30000" dirty="0">
                <a:cs typeface="+mn-ea"/>
                <a:sym typeface="+mn-lt"/>
              </a:rPr>
              <a:t>2 </a:t>
            </a:r>
            <a:r>
              <a:rPr lang="en-US" altLang="zh-CN" sz="4267" b="1" dirty="0">
                <a:cs typeface="+mn-ea"/>
                <a:sym typeface="+mn-lt"/>
              </a:rPr>
              <a:t>-2• a• b + b</a:t>
            </a:r>
            <a:r>
              <a:rPr lang="en-US" altLang="zh-CN" sz="4267" baseline="30000" dirty="0">
                <a:cs typeface="+mn-ea"/>
                <a:sym typeface="+mn-lt"/>
              </a:rPr>
              <a:t>2</a:t>
            </a:r>
            <a:endParaRPr lang="en-US" altLang="zh-CN" sz="4267" dirty="0"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DD1CF81-BD01-42EC-A7DA-14CA8382B0D2}"/>
              </a:ext>
            </a:extLst>
          </p:cNvPr>
          <p:cNvSpPr/>
          <p:nvPr/>
        </p:nvSpPr>
        <p:spPr>
          <a:xfrm>
            <a:off x="7581364" y="4049913"/>
            <a:ext cx="1895071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4267" b="1" dirty="0">
                <a:cs typeface="+mn-ea"/>
                <a:sym typeface="+mn-lt"/>
              </a:rPr>
              <a:t>=(a-b)</a:t>
            </a:r>
            <a:r>
              <a:rPr lang="en-US" altLang="zh-CN" sz="4267" b="1" baseline="30000" dirty="0">
                <a:cs typeface="+mn-ea"/>
                <a:sym typeface="+mn-lt"/>
              </a:rPr>
              <a:t>2</a:t>
            </a:r>
            <a:endParaRPr lang="zh-CN" altLang="en-US" sz="4267" b="1" dirty="0">
              <a:cs typeface="+mn-ea"/>
              <a:sym typeface="+mn-lt"/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09C2A39A-A208-4642-B878-945218A40CC0}"/>
              </a:ext>
            </a:extLst>
          </p:cNvPr>
          <p:cNvCxnSpPr>
            <a:cxnSpLocks/>
          </p:cNvCxnSpPr>
          <p:nvPr/>
        </p:nvCxnSpPr>
        <p:spPr>
          <a:xfrm flipV="1">
            <a:off x="8623529" y="3330367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6CE2671D-AD7F-4D8B-81C7-565996B107DB}"/>
              </a:ext>
            </a:extLst>
          </p:cNvPr>
          <p:cNvSpPr/>
          <p:nvPr/>
        </p:nvSpPr>
        <p:spPr>
          <a:xfrm>
            <a:off x="7971406" y="5443581"/>
            <a:ext cx="136851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cs typeface="+mn-ea"/>
                <a:sym typeface="+mn-lt"/>
              </a:rPr>
              <a:t>(x-3)²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01AED89-5AEA-45E1-A3DB-7B253CF731FB}"/>
              </a:ext>
            </a:extLst>
          </p:cNvPr>
          <p:cNvSpPr/>
          <p:nvPr/>
        </p:nvSpPr>
        <p:spPr>
          <a:xfrm>
            <a:off x="921882" y="5557891"/>
            <a:ext cx="18742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dirty="0">
                <a:cs typeface="+mn-ea"/>
                <a:sym typeface="+mn-lt"/>
              </a:rPr>
              <a:t>4) x²-6x+9 </a:t>
            </a:r>
            <a:r>
              <a:rPr lang="en-US" altLang="zh-CN" sz="2800" dirty="0">
                <a:cs typeface="+mn-ea"/>
                <a:sym typeface="+mn-lt"/>
              </a:rPr>
              <a:t>=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C39498F-CD78-434A-92D5-D8FD67682507}"/>
              </a:ext>
            </a:extLst>
          </p:cNvPr>
          <p:cNvSpPr txBox="1"/>
          <p:nvPr/>
        </p:nvSpPr>
        <p:spPr>
          <a:xfrm>
            <a:off x="720458" y="2247748"/>
            <a:ext cx="10633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000" dirty="0">
                <a:solidFill>
                  <a:srgbClr val="E7268A"/>
                </a:solidFill>
                <a:cs typeface="+mn-ea"/>
                <a:sym typeface="+mn-lt"/>
              </a:rPr>
              <a:t>【</a:t>
            </a:r>
            <a:r>
              <a:rPr lang="zh-CN" altLang="en-US" sz="2000" dirty="0">
                <a:solidFill>
                  <a:srgbClr val="E7268A"/>
                </a:solidFill>
                <a:cs typeface="+mn-ea"/>
                <a:sym typeface="+mn-lt"/>
              </a:rPr>
              <a:t>解题关键</a:t>
            </a:r>
            <a:r>
              <a:rPr lang="en-US" altLang="zh-CN" sz="2000" dirty="0">
                <a:solidFill>
                  <a:srgbClr val="E7268A"/>
                </a:solidFill>
                <a:cs typeface="+mn-ea"/>
                <a:sym typeface="+mn-lt"/>
              </a:rPr>
              <a:t>】</a:t>
            </a:r>
            <a:r>
              <a:rPr lang="zh-CN" altLang="en-US" sz="2000" dirty="0">
                <a:solidFill>
                  <a:srgbClr val="E7268A"/>
                </a:solidFill>
                <a:cs typeface="+mn-ea"/>
                <a:sym typeface="+mn-lt"/>
              </a:rPr>
              <a:t>将多项式构建成两个数的完全平方形式，再通过</a:t>
            </a:r>
            <a:r>
              <a:rPr lang="en-US" altLang="zh-CN" sz="2000" b="1" dirty="0">
                <a:solidFill>
                  <a:srgbClr val="E7268A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30000" dirty="0">
                <a:solidFill>
                  <a:srgbClr val="E7268A"/>
                </a:solidFill>
                <a:cs typeface="+mn-ea"/>
                <a:sym typeface="+mn-lt"/>
              </a:rPr>
              <a:t>2</a:t>
            </a:r>
            <a:r>
              <a:rPr lang="en-US" altLang="zh-CN" sz="2000" b="1" dirty="0">
                <a:solidFill>
                  <a:srgbClr val="E7268A"/>
                </a:solidFill>
                <a:cs typeface="+mn-ea"/>
                <a:sym typeface="+mn-lt"/>
              </a:rPr>
              <a:t>±2ab+b</a:t>
            </a:r>
            <a:r>
              <a:rPr lang="en-US" altLang="zh-CN" sz="2000" b="1" baseline="30000" dirty="0">
                <a:solidFill>
                  <a:srgbClr val="E7268A"/>
                </a:solidFill>
                <a:cs typeface="+mn-ea"/>
                <a:sym typeface="+mn-lt"/>
              </a:rPr>
              <a:t>2</a:t>
            </a:r>
            <a:r>
              <a:rPr lang="en-US" altLang="zh-CN" sz="2000" b="1" dirty="0">
                <a:solidFill>
                  <a:srgbClr val="E7268A"/>
                </a:solidFill>
                <a:cs typeface="+mn-ea"/>
                <a:sym typeface="+mn-lt"/>
              </a:rPr>
              <a:t>=</a:t>
            </a:r>
            <a:r>
              <a:rPr lang="zh-CN" altLang="en-US" sz="2000" b="1" dirty="0">
                <a:solidFill>
                  <a:srgbClr val="E7268A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 err="1">
                <a:solidFill>
                  <a:srgbClr val="E7268A"/>
                </a:solidFill>
                <a:cs typeface="+mn-ea"/>
                <a:sym typeface="+mn-lt"/>
              </a:rPr>
              <a:t>a±b</a:t>
            </a:r>
            <a:r>
              <a:rPr lang="en-US" altLang="zh-CN" sz="2000" b="1" dirty="0">
                <a:solidFill>
                  <a:srgbClr val="E7268A"/>
                </a:solidFill>
                <a:cs typeface="+mn-ea"/>
                <a:sym typeface="+mn-lt"/>
              </a:rPr>
              <a:t>)</a:t>
            </a:r>
            <a:r>
              <a:rPr lang="en-US" altLang="zh-CN" sz="2000" b="1" baseline="30000" dirty="0">
                <a:solidFill>
                  <a:srgbClr val="E7268A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srgbClr val="E7268A"/>
                </a:solidFill>
                <a:cs typeface="+mn-ea"/>
                <a:sym typeface="+mn-lt"/>
              </a:rPr>
              <a:t>分解因式。</a:t>
            </a:r>
            <a:endParaRPr lang="en-US" altLang="zh-CN" sz="2000" dirty="0">
              <a:solidFill>
                <a:srgbClr val="E7268A"/>
              </a:solidFill>
              <a:cs typeface="+mn-ea"/>
              <a:sym typeface="+mn-lt"/>
            </a:endParaRP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A1D27387-130C-45C6-9EED-3DC1AE328DA8}"/>
              </a:ext>
            </a:extLst>
          </p:cNvPr>
          <p:cNvCxnSpPr>
            <a:cxnSpLocks/>
          </p:cNvCxnSpPr>
          <p:nvPr/>
        </p:nvCxnSpPr>
        <p:spPr>
          <a:xfrm>
            <a:off x="5243422" y="34016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52E45F75-3BDF-435A-8E6E-51C4F877901A}"/>
              </a:ext>
            </a:extLst>
          </p:cNvPr>
          <p:cNvCxnSpPr>
            <a:cxnSpLocks/>
          </p:cNvCxnSpPr>
          <p:nvPr/>
        </p:nvCxnSpPr>
        <p:spPr>
          <a:xfrm>
            <a:off x="6071394" y="3382117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68FE52AB-87A5-4175-89C8-B26F16134EF0}"/>
              </a:ext>
            </a:extLst>
          </p:cNvPr>
          <p:cNvCxnSpPr>
            <a:cxnSpLocks/>
          </p:cNvCxnSpPr>
          <p:nvPr/>
        </p:nvCxnSpPr>
        <p:spPr>
          <a:xfrm>
            <a:off x="7120541" y="3330367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82C45CA2-48D1-4B53-B7E0-9F481BAFCB3A}"/>
              </a:ext>
            </a:extLst>
          </p:cNvPr>
          <p:cNvSpPr/>
          <p:nvPr/>
        </p:nvSpPr>
        <p:spPr>
          <a:xfrm>
            <a:off x="2937549" y="5485411"/>
            <a:ext cx="4262705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cs typeface="+mn-ea"/>
                <a:sym typeface="+mn-lt"/>
              </a:rPr>
              <a:t>(x)²-2× x×3 + 3² =</a:t>
            </a:r>
            <a:endParaRPr lang="zh-CN" altLang="en-US" sz="3733" dirty="0">
              <a:cs typeface="+mn-ea"/>
              <a:sym typeface="+mn-lt"/>
            </a:endParaRPr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720A2214-47F9-4DC9-AAB6-2B911AF0ABD4}"/>
              </a:ext>
            </a:extLst>
          </p:cNvPr>
          <p:cNvCxnSpPr>
            <a:cxnSpLocks/>
          </p:cNvCxnSpPr>
          <p:nvPr/>
        </p:nvCxnSpPr>
        <p:spPr>
          <a:xfrm flipV="1">
            <a:off x="3598345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9CA3ED1C-6468-43D5-B9C1-E76EC8AEA444}"/>
              </a:ext>
            </a:extLst>
          </p:cNvPr>
          <p:cNvCxnSpPr>
            <a:cxnSpLocks/>
          </p:cNvCxnSpPr>
          <p:nvPr/>
        </p:nvCxnSpPr>
        <p:spPr>
          <a:xfrm flipV="1">
            <a:off x="4599190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913653DB-40CB-4423-AEE4-80A9F9D1E7CA}"/>
              </a:ext>
            </a:extLst>
          </p:cNvPr>
          <p:cNvCxnSpPr>
            <a:cxnSpLocks/>
          </p:cNvCxnSpPr>
          <p:nvPr/>
        </p:nvCxnSpPr>
        <p:spPr>
          <a:xfrm flipV="1">
            <a:off x="5337977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EB8918EF-6C1E-46F0-9D2A-1840C12BBE04}"/>
              </a:ext>
            </a:extLst>
          </p:cNvPr>
          <p:cNvCxnSpPr>
            <a:cxnSpLocks/>
          </p:cNvCxnSpPr>
          <p:nvPr/>
        </p:nvCxnSpPr>
        <p:spPr>
          <a:xfrm flipV="1">
            <a:off x="6232049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862741C3-67C8-4817-9D2B-25A5F12ACE17}"/>
              </a:ext>
            </a:extLst>
          </p:cNvPr>
          <p:cNvCxnSpPr>
            <a:cxnSpLocks/>
          </p:cNvCxnSpPr>
          <p:nvPr/>
        </p:nvCxnSpPr>
        <p:spPr>
          <a:xfrm flipV="1">
            <a:off x="7120541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C3A61915-C9A0-4F22-9FE0-B869CF530C36}"/>
              </a:ext>
            </a:extLst>
          </p:cNvPr>
          <p:cNvCxnSpPr>
            <a:cxnSpLocks/>
          </p:cNvCxnSpPr>
          <p:nvPr/>
        </p:nvCxnSpPr>
        <p:spPr>
          <a:xfrm>
            <a:off x="8623529" y="4852003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AD05FA1B-AAA5-4EC2-BCF1-B0909876D30D}"/>
              </a:ext>
            </a:extLst>
          </p:cNvPr>
          <p:cNvSpPr/>
          <p:nvPr/>
        </p:nvSpPr>
        <p:spPr>
          <a:xfrm>
            <a:off x="7818872" y="2711135"/>
            <a:ext cx="1767663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cs typeface="+mn-ea"/>
                <a:sym typeface="+mn-lt"/>
              </a:rPr>
              <a:t>(x-0.5)²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F57E601D-BE88-4924-B951-B0136D9A1164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分解因式</a:t>
            </a:r>
          </a:p>
        </p:txBody>
      </p:sp>
    </p:spTree>
    <p:extLst>
      <p:ext uri="{BB962C8B-B14F-4D97-AF65-F5344CB8AC3E}">
        <p14:creationId xmlns:p14="http://schemas.microsoft.com/office/powerpoint/2010/main" val="26785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5" grpId="0"/>
      <p:bldP spid="16" grpId="0"/>
      <p:bldP spid="36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2DFD2994-7B8D-4791-AF3E-4788AA21C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935" y="1171864"/>
            <a:ext cx="110069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对照完全平方公式将下面多项式分解因式</a:t>
            </a:r>
          </a:p>
          <a:p>
            <a:pPr defTabSz="914377">
              <a:spcBef>
                <a:spcPct val="50000"/>
              </a:spcBef>
            </a:pPr>
            <a:r>
              <a:rPr lang="zh-CN" altLang="en-US" sz="3200" dirty="0">
                <a:cs typeface="+mn-ea"/>
                <a:sym typeface="+mn-lt"/>
              </a:rPr>
              <a:t>（</a:t>
            </a:r>
            <a:r>
              <a:rPr lang="en-US" altLang="zh-CN" sz="3200" dirty="0">
                <a:cs typeface="+mn-ea"/>
                <a:sym typeface="+mn-lt"/>
              </a:rPr>
              <a:t>5</a:t>
            </a:r>
            <a:r>
              <a:rPr lang="zh-CN" altLang="en-US" sz="3200" dirty="0">
                <a:cs typeface="+mn-ea"/>
                <a:sym typeface="+mn-lt"/>
              </a:rPr>
              <a:t>）</a:t>
            </a:r>
            <a:r>
              <a:rPr lang="en-US" altLang="zh-CN" sz="3200" dirty="0">
                <a:cs typeface="+mn-ea"/>
                <a:sym typeface="+mn-lt"/>
              </a:rPr>
              <a:t>-x²+6xy-9y² </a:t>
            </a:r>
            <a:r>
              <a:rPr lang="zh-CN" altLang="en-US" sz="3200" dirty="0">
                <a:cs typeface="+mn-ea"/>
                <a:sym typeface="+mn-lt"/>
              </a:rPr>
              <a:t>（</a:t>
            </a:r>
            <a:r>
              <a:rPr lang="en-US" altLang="zh-CN" sz="3200" dirty="0">
                <a:cs typeface="+mn-ea"/>
                <a:sym typeface="+mn-lt"/>
              </a:rPr>
              <a:t>6</a:t>
            </a:r>
            <a:r>
              <a:rPr lang="zh-CN" altLang="en-US" sz="3200" dirty="0">
                <a:cs typeface="+mn-ea"/>
                <a:sym typeface="+mn-lt"/>
              </a:rPr>
              <a:t>）</a:t>
            </a:r>
            <a:r>
              <a:rPr lang="en-US" altLang="zh-CN" sz="3200" dirty="0">
                <a:cs typeface="+mn-ea"/>
                <a:sym typeface="+mn-lt"/>
              </a:rPr>
              <a:t>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)²-12(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)+36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3424EC5E-D1F7-4985-ACFD-CE26B7C8A021}"/>
              </a:ext>
            </a:extLst>
          </p:cNvPr>
          <p:cNvCxnSpPr>
            <a:cxnSpLocks/>
          </p:cNvCxnSpPr>
          <p:nvPr/>
        </p:nvCxnSpPr>
        <p:spPr>
          <a:xfrm flipV="1">
            <a:off x="2078947" y="2294316"/>
            <a:ext cx="278341" cy="6722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1E06248F-649D-437C-9DC5-89B28854EA86}"/>
              </a:ext>
            </a:extLst>
          </p:cNvPr>
          <p:cNvSpPr txBox="1"/>
          <p:nvPr/>
        </p:nvSpPr>
        <p:spPr>
          <a:xfrm>
            <a:off x="2218117" y="2852919"/>
            <a:ext cx="7755764" cy="69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平方前是负号，我们该如何通过完全平方公式分解因式？</a:t>
            </a:r>
          </a:p>
          <a:p>
            <a:pPr defTabSz="914377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5A776AB-E12F-455D-ADA6-D6100C4C82C1}"/>
              </a:ext>
            </a:extLst>
          </p:cNvPr>
          <p:cNvSpPr/>
          <p:nvPr/>
        </p:nvSpPr>
        <p:spPr>
          <a:xfrm>
            <a:off x="1019935" y="3201701"/>
            <a:ext cx="3159839" cy="2932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5)-x²+6xy-9y²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=-(x²-6xy+9y²)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=-[x²-2×x×3y+(3y)²] 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=-(x-3y)²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03A643E-B3A5-4460-83A8-8CF09F9A176A}"/>
              </a:ext>
            </a:extLst>
          </p:cNvPr>
          <p:cNvSpPr/>
          <p:nvPr/>
        </p:nvSpPr>
        <p:spPr>
          <a:xfrm>
            <a:off x="5733727" y="3201701"/>
            <a:ext cx="3522118" cy="21936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6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en-US" altLang="zh-CN" sz="2400" dirty="0" err="1">
                <a:cs typeface="+mn-ea"/>
                <a:sym typeface="+mn-lt"/>
              </a:rPr>
              <a:t>a+b</a:t>
            </a:r>
            <a:r>
              <a:rPr lang="en-US" altLang="zh-CN" sz="2400" dirty="0">
                <a:cs typeface="+mn-ea"/>
                <a:sym typeface="+mn-lt"/>
              </a:rPr>
              <a:t>)²-12(</a:t>
            </a:r>
            <a:r>
              <a:rPr lang="en-US" altLang="zh-CN" sz="2400" dirty="0" err="1">
                <a:cs typeface="+mn-ea"/>
                <a:sym typeface="+mn-lt"/>
              </a:rPr>
              <a:t>a+b</a:t>
            </a:r>
            <a:r>
              <a:rPr lang="en-US" altLang="zh-CN" sz="2400" dirty="0">
                <a:cs typeface="+mn-ea"/>
                <a:sym typeface="+mn-lt"/>
              </a:rPr>
              <a:t>)+36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 (</a:t>
            </a:r>
            <a:r>
              <a:rPr lang="en-US" altLang="zh-CN" sz="2400" dirty="0" err="1">
                <a:cs typeface="+mn-ea"/>
                <a:sym typeface="+mn-lt"/>
              </a:rPr>
              <a:t>a+b</a:t>
            </a:r>
            <a:r>
              <a:rPr lang="en-US" altLang="zh-CN" sz="2400" dirty="0">
                <a:cs typeface="+mn-ea"/>
                <a:sym typeface="+mn-lt"/>
              </a:rPr>
              <a:t>)²-2×6×(</a:t>
            </a:r>
            <a:r>
              <a:rPr lang="en-US" altLang="zh-CN" sz="2400" dirty="0" err="1">
                <a:cs typeface="+mn-ea"/>
                <a:sym typeface="+mn-lt"/>
              </a:rPr>
              <a:t>a+b</a:t>
            </a:r>
            <a:r>
              <a:rPr lang="en-US" altLang="zh-CN" sz="2400" dirty="0">
                <a:cs typeface="+mn-ea"/>
                <a:sym typeface="+mn-lt"/>
              </a:rPr>
              <a:t>)+6²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 (a+b+6)²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478EA10-67CD-4D63-8D57-D0A8597B89F4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探究</a:t>
            </a:r>
          </a:p>
        </p:txBody>
      </p:sp>
    </p:spTree>
    <p:extLst>
      <p:ext uri="{BB962C8B-B14F-4D97-AF65-F5344CB8AC3E}">
        <p14:creationId xmlns:p14="http://schemas.microsoft.com/office/powerpoint/2010/main" val="416818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13CE9632-E6F7-48DF-BED8-31E827FC41C9}"/>
              </a:ext>
            </a:extLst>
          </p:cNvPr>
          <p:cNvSpPr txBox="1"/>
          <p:nvPr/>
        </p:nvSpPr>
        <p:spPr>
          <a:xfrm>
            <a:off x="720458" y="1270408"/>
            <a:ext cx="12039132" cy="465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【</a:t>
            </a:r>
            <a:r>
              <a:rPr lang="zh-CN" altLang="en-US" sz="2000" dirty="0">
                <a:cs typeface="+mn-ea"/>
                <a:sym typeface="+mn-lt"/>
              </a:rPr>
              <a:t>步骤</a:t>
            </a:r>
            <a:r>
              <a:rPr lang="en-US" altLang="zh-CN" sz="2000" dirty="0">
                <a:cs typeface="+mn-ea"/>
                <a:sym typeface="+mn-lt"/>
              </a:rPr>
              <a:t>】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1.观察平方项的系数，如果是负的，就先</a:t>
            </a:r>
            <a:r>
              <a:rPr lang="zh-CN" altLang="en-US" sz="2000" b="1" dirty="0">
                <a:cs typeface="+mn-ea"/>
                <a:sym typeface="+mn-lt"/>
              </a:rPr>
              <a:t>提负号，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提取负号后，注意符号变化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2.把式子改成为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完全平方</a:t>
            </a:r>
            <a:r>
              <a:rPr lang="en-US" altLang="zh-CN" sz="2000" b="1" dirty="0" err="1">
                <a:cs typeface="+mn-ea"/>
                <a:sym typeface="+mn-lt"/>
              </a:rPr>
              <a:t>的形式</a:t>
            </a:r>
            <a:r>
              <a:rPr lang="en-US" altLang="zh-CN" sz="2000" b="1" dirty="0">
                <a:cs typeface="+mn-ea"/>
                <a:sym typeface="+mn-lt"/>
              </a:rPr>
              <a:t>．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3.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分解因式。</a:t>
            </a:r>
            <a:endParaRPr lang="en-US" altLang="zh-CN" sz="2000" b="1" dirty="0">
              <a:ln w="6350">
                <a:noFill/>
              </a:ln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000" b="1" dirty="0">
              <a:ln w="6350">
                <a:noFill/>
              </a:ln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【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注意事项</a:t>
            </a: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】</a:t>
            </a:r>
            <a:r>
              <a:rPr lang="zh-CN" altLang="en-US" sz="1200" dirty="0">
                <a:cs typeface="+mn-ea"/>
                <a:sym typeface="+mn-lt"/>
              </a:rPr>
              <a:t> </a:t>
            </a:r>
            <a:endParaRPr lang="en-US" altLang="zh-CN" sz="12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1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、注意字母是否相同。</a:t>
            </a:r>
            <a:b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</a:b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2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、是否是头平方尾平方</a:t>
            </a: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2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倍的首尾写中央的形式。</a:t>
            </a:r>
            <a:b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</a:b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3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、头与尾的符号必须相同。</a:t>
            </a:r>
            <a:endParaRPr lang="en-US" altLang="zh-CN" sz="2000" b="1" dirty="0">
              <a:ln w="6350">
                <a:noFill/>
              </a:ln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4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、</a:t>
            </a:r>
            <a:r>
              <a:rPr lang="en-US" altLang="zh-CN" sz="2000" b="1" dirty="0" err="1">
                <a:ln w="6350">
                  <a:noFill/>
                </a:ln>
                <a:cs typeface="+mn-ea"/>
                <a:sym typeface="+mn-lt"/>
              </a:rPr>
              <a:t>分解后括号的项对应的是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平方</a:t>
            </a:r>
            <a:r>
              <a:rPr lang="en-US" altLang="zh-CN" sz="2000" b="1" dirty="0" err="1">
                <a:ln w="6350">
                  <a:noFill/>
                </a:ln>
                <a:cs typeface="+mn-ea"/>
                <a:sym typeface="+mn-lt"/>
              </a:rPr>
              <a:t>下的项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D3E9090-F9E0-469A-B63B-C934C38EEEEA}"/>
              </a:ext>
            </a:extLst>
          </p:cNvPr>
          <p:cNvSpPr txBox="1"/>
          <p:nvPr/>
        </p:nvSpPr>
        <p:spPr>
          <a:xfrm>
            <a:off x="720458" y="340816"/>
            <a:ext cx="11281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利用完全平方公式分解因式的步骤及注意事项</a:t>
            </a:r>
          </a:p>
        </p:txBody>
      </p:sp>
    </p:spTree>
    <p:extLst>
      <p:ext uri="{BB962C8B-B14F-4D97-AF65-F5344CB8AC3E}">
        <p14:creationId xmlns:p14="http://schemas.microsoft.com/office/powerpoint/2010/main" val="25964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DB906EE2-2090-42F9-8DF0-DB81466BF9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7778363"/>
                  </p:ext>
                </p:extLst>
              </p:nvPr>
            </p:nvGraphicFramePr>
            <p:xfrm>
              <a:off x="720458" y="1271440"/>
              <a:ext cx="10607943" cy="4849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4766">
                      <a:extLst>
                        <a:ext uri="{9D8B030D-6E8A-4147-A177-3AD203B41FA5}">
                          <a16:colId xmlns:a16="http://schemas.microsoft.com/office/drawing/2014/main" val="987621757"/>
                        </a:ext>
                      </a:extLst>
                    </a:gridCol>
                    <a:gridCol w="3074766">
                      <a:extLst>
                        <a:ext uri="{9D8B030D-6E8A-4147-A177-3AD203B41FA5}">
                          <a16:colId xmlns:a16="http://schemas.microsoft.com/office/drawing/2014/main" val="1860430604"/>
                        </a:ext>
                      </a:extLst>
                    </a:gridCol>
                    <a:gridCol w="4458411">
                      <a:extLst>
                        <a:ext uri="{9D8B030D-6E8A-4147-A177-3AD203B41FA5}">
                          <a16:colId xmlns:a16="http://schemas.microsoft.com/office/drawing/2014/main" val="133417977"/>
                        </a:ext>
                      </a:extLst>
                    </a:gridCol>
                  </a:tblGrid>
                  <a:tr h="96971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200" dirty="0">
                              <a:sym typeface="+mn-lt"/>
                            </a:rPr>
                            <a:t>判断能否用完全平方公式分解因式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5852808"/>
                      </a:ext>
                    </a:extLst>
                  </a:tr>
                  <a:tr h="9710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xy</m:t>
                              </m:r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362739869"/>
                      </a:ext>
                    </a:extLst>
                  </a:tr>
                  <a:tr h="9697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1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1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1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1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xy</m:t>
                              </m:r>
                              <m:r>
                                <a:rPr lang="en-US" altLang="zh-CN" sz="21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1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0.25</m:t>
                                  </m:r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100" dirty="0">
                              <a:sym typeface="+mn-lt"/>
                            </a:rPr>
                            <a:t> </a:t>
                          </a:r>
                          <a:endParaRPr lang="zh-CN" altLang="en-US" sz="21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290087428"/>
                      </a:ext>
                    </a:extLst>
                  </a:tr>
                  <a:tr h="96971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+3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xy</m:t>
                              </m:r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804430295"/>
                      </a:ext>
                    </a:extLst>
                  </a:tr>
                  <a:tr h="96971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−9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+12xy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4148014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DB906EE2-2090-42F9-8DF0-DB81466BF9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7778363"/>
                  </p:ext>
                </p:extLst>
              </p:nvPr>
            </p:nvGraphicFramePr>
            <p:xfrm>
              <a:off x="720458" y="1271440"/>
              <a:ext cx="10607943" cy="4849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4766">
                      <a:extLst>
                        <a:ext uri="{9D8B030D-6E8A-4147-A177-3AD203B41FA5}">
                          <a16:colId xmlns:a16="http://schemas.microsoft.com/office/drawing/2014/main" val="987621757"/>
                        </a:ext>
                      </a:extLst>
                    </a:gridCol>
                    <a:gridCol w="3074766">
                      <a:extLst>
                        <a:ext uri="{9D8B030D-6E8A-4147-A177-3AD203B41FA5}">
                          <a16:colId xmlns:a16="http://schemas.microsoft.com/office/drawing/2014/main" val="1860430604"/>
                        </a:ext>
                      </a:extLst>
                    </a:gridCol>
                    <a:gridCol w="4458411">
                      <a:extLst>
                        <a:ext uri="{9D8B030D-6E8A-4147-A177-3AD203B41FA5}">
                          <a16:colId xmlns:a16="http://schemas.microsoft.com/office/drawing/2014/main" val="133417977"/>
                        </a:ext>
                      </a:extLst>
                    </a:gridCol>
                  </a:tblGrid>
                  <a:tr h="96971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200" dirty="0">
                              <a:sym typeface="+mn-lt"/>
                            </a:rPr>
                            <a:t>判断能否用完全平方公式分解因式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5852808"/>
                      </a:ext>
                    </a:extLst>
                  </a:tr>
                  <a:tr h="97109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3"/>
                          <a:stretch>
                            <a:fillRect l="-198" t="-100000" r="-24554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362739869"/>
                      </a:ext>
                    </a:extLst>
                  </a:tr>
                  <a:tr h="96971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3"/>
                          <a:stretch>
                            <a:fillRect l="-198" t="-201258" r="-245545" b="-2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290087428"/>
                      </a:ext>
                    </a:extLst>
                  </a:tr>
                  <a:tr h="96971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3"/>
                          <a:stretch>
                            <a:fillRect l="-198" t="-299375" r="-245545" b="-100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804430295"/>
                      </a:ext>
                    </a:extLst>
                  </a:tr>
                  <a:tr h="96971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3"/>
                          <a:stretch>
                            <a:fillRect l="-198" t="-401887" r="-245545" b="-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4148014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9F0AAC62-4299-48C7-BB75-E95600DEE3E3}"/>
              </a:ext>
            </a:extLst>
          </p:cNvPr>
          <p:cNvSpPr txBox="1"/>
          <p:nvPr/>
        </p:nvSpPr>
        <p:spPr>
          <a:xfrm>
            <a:off x="4266141" y="2487180"/>
            <a:ext cx="1970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不可以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12BA6F7-9C1F-4012-85C3-F13931FB995F}"/>
              </a:ext>
            </a:extLst>
          </p:cNvPr>
          <p:cNvSpPr txBox="1"/>
          <p:nvPr/>
        </p:nvSpPr>
        <p:spPr>
          <a:xfrm>
            <a:off x="4406899" y="3436192"/>
            <a:ext cx="1689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可以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DFABCC2-569E-47F3-B561-12D2CEEED9AB}"/>
              </a:ext>
            </a:extLst>
          </p:cNvPr>
          <p:cNvSpPr txBox="1"/>
          <p:nvPr/>
        </p:nvSpPr>
        <p:spPr>
          <a:xfrm>
            <a:off x="4406899" y="4385204"/>
            <a:ext cx="1689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不可以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A2E0E01-4406-4480-96E5-E58B6D269EA8}"/>
              </a:ext>
            </a:extLst>
          </p:cNvPr>
          <p:cNvSpPr txBox="1"/>
          <p:nvPr/>
        </p:nvSpPr>
        <p:spPr>
          <a:xfrm>
            <a:off x="7049226" y="2527310"/>
            <a:ext cx="4002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dirty="0">
                <a:cs typeface="+mn-ea"/>
                <a:sym typeface="+mn-lt"/>
              </a:rPr>
              <a:t>它不满足完全平方公式的特点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40D5867-5D49-4171-B672-8AA1D92E852E}"/>
              </a:ext>
            </a:extLst>
          </p:cNvPr>
          <p:cNvSpPr txBox="1"/>
          <p:nvPr/>
        </p:nvSpPr>
        <p:spPr>
          <a:xfrm>
            <a:off x="7049226" y="4502440"/>
            <a:ext cx="4002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dirty="0">
                <a:cs typeface="+mn-ea"/>
                <a:sym typeface="+mn-lt"/>
              </a:rPr>
              <a:t>它不满足完全平方公式的特点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4D243ED-F002-4822-82B4-24A036C23C1E}"/>
              </a:ext>
            </a:extLst>
          </p:cNvPr>
          <p:cNvSpPr/>
          <p:nvPr/>
        </p:nvSpPr>
        <p:spPr>
          <a:xfrm>
            <a:off x="8407571" y="3514875"/>
            <a:ext cx="1285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000" dirty="0">
                <a:cs typeface="+mn-ea"/>
                <a:sym typeface="+mn-lt"/>
              </a:rPr>
              <a:t>-(x+0.5y)²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C915DF0-210D-4127-9E6F-5CBC5891234F}"/>
              </a:ext>
            </a:extLst>
          </p:cNvPr>
          <p:cNvSpPr txBox="1"/>
          <p:nvPr/>
        </p:nvSpPr>
        <p:spPr>
          <a:xfrm>
            <a:off x="4406899" y="5334215"/>
            <a:ext cx="1689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不可以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297560B-54FC-4DF9-8077-EF23D74B460B}"/>
              </a:ext>
            </a:extLst>
          </p:cNvPr>
          <p:cNvSpPr txBox="1"/>
          <p:nvPr/>
        </p:nvSpPr>
        <p:spPr>
          <a:xfrm>
            <a:off x="7049226" y="5490005"/>
            <a:ext cx="4002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dirty="0">
                <a:cs typeface="+mn-ea"/>
                <a:sym typeface="+mn-lt"/>
              </a:rPr>
              <a:t>它不满足完全平方公式的特点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E8CD085-503E-4173-943C-DC17C920ED6F}"/>
              </a:ext>
            </a:extLst>
          </p:cNvPr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基础巩固</a:t>
            </a:r>
          </a:p>
        </p:txBody>
      </p:sp>
    </p:spTree>
    <p:extLst>
      <p:ext uri="{BB962C8B-B14F-4D97-AF65-F5344CB8AC3E}">
        <p14:creationId xmlns:p14="http://schemas.microsoft.com/office/powerpoint/2010/main" val="81215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ysClr val="window" lastClr="FFFFFF"/>
      </a:lt1>
      <a:dk2>
        <a:srgbClr val="394656"/>
      </a:dk2>
      <a:lt2>
        <a:srgbClr val="B4B3B2"/>
      </a:lt2>
      <a:accent1>
        <a:srgbClr val="EF5BA1"/>
      </a:accent1>
      <a:accent2>
        <a:srgbClr val="E7268A"/>
      </a:accent2>
      <a:accent3>
        <a:srgbClr val="E1E1E1"/>
      </a:accent3>
      <a:accent4>
        <a:srgbClr val="D2D2D2"/>
      </a:accent4>
      <a:accent5>
        <a:srgbClr val="5A7182"/>
      </a:accent5>
      <a:accent6>
        <a:srgbClr val="425A66"/>
      </a:accent6>
      <a:hlink>
        <a:srgbClr val="1CADE4"/>
      </a:hlink>
      <a:folHlink>
        <a:srgbClr val="2683C6"/>
      </a:folHlink>
    </a:clrScheme>
    <a:fontScheme name="atmrqksd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1303</Words>
  <Application>Microsoft Office PowerPoint</Application>
  <PresentationFormat>宽屏</PresentationFormat>
  <Paragraphs>166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思源黑体 CN Light</vt:lpstr>
      <vt:lpstr>思源黑体 CN Regular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2020-04-06T08:50:34Z</dcterms:created>
  <dcterms:modified xsi:type="dcterms:W3CDTF">2021-01-09T09:44:55Z</dcterms:modified>
</cp:coreProperties>
</file>