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03" r:id="rId2"/>
    <p:sldId id="305" r:id="rId3"/>
    <p:sldId id="422" r:id="rId4"/>
    <p:sldId id="428" r:id="rId5"/>
    <p:sldId id="429" r:id="rId6"/>
    <p:sldId id="433" r:id="rId7"/>
    <p:sldId id="432" r:id="rId8"/>
    <p:sldId id="431" r:id="rId9"/>
    <p:sldId id="434" r:id="rId10"/>
    <p:sldId id="430" r:id="rId11"/>
    <p:sldId id="435" r:id="rId12"/>
    <p:sldId id="437" r:id="rId13"/>
    <p:sldId id="436" r:id="rId14"/>
    <p:sldId id="427" r:id="rId15"/>
    <p:sldId id="438" r:id="rId16"/>
    <p:sldId id="439" r:id="rId17"/>
    <p:sldId id="440" r:id="rId18"/>
    <p:sldId id="441" r:id="rId19"/>
    <p:sldId id="287" r:id="rId20"/>
    <p:sldId id="442" r:id="rId21"/>
    <p:sldId id="304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2FBB7BE8-3E10-4C8F-95B4-8966E32CCEB7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6AAC78EE-6A85-4D3A-B236-50C0009BAF6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73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366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283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331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6087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770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642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101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487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2162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0191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5426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2498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019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557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331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85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915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959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1235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AC78EE-6A85-4D3A-B236-50C0009BAF6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849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86EED95-CBE5-4C57-A9D7-5E65B80A067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266724" y="587829"/>
            <a:ext cx="3848418" cy="5181600"/>
          </a:xfrm>
          <a:custGeom>
            <a:avLst/>
            <a:gdLst>
              <a:gd name="connsiteX0" fmla="*/ 0 w 3848418"/>
              <a:gd name="connsiteY0" fmla="*/ 0 h 5181600"/>
              <a:gd name="connsiteX1" fmla="*/ 3848418 w 3848418"/>
              <a:gd name="connsiteY1" fmla="*/ 0 h 5181600"/>
              <a:gd name="connsiteX2" fmla="*/ 3848418 w 3848418"/>
              <a:gd name="connsiteY2" fmla="*/ 5181600 h 5181600"/>
              <a:gd name="connsiteX3" fmla="*/ 0 w 3848418"/>
              <a:gd name="connsiteY3" fmla="*/ 5181600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8418" h="5181600">
                <a:moveTo>
                  <a:pt x="0" y="0"/>
                </a:moveTo>
                <a:lnTo>
                  <a:pt x="3848418" y="0"/>
                </a:lnTo>
                <a:lnTo>
                  <a:pt x="3848418" y="5181600"/>
                </a:lnTo>
                <a:lnTo>
                  <a:pt x="0" y="5181600"/>
                </a:lnTo>
                <a:close/>
              </a:path>
            </a:pathLst>
          </a:custGeom>
          <a:noFill/>
          <a:effectLst>
            <a:outerShdw blurRad="533400" dist="444500" dir="16200000" sx="92000" sy="92000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 Placeholder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9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>
            <a:extLst>
              <a:ext uri="{FF2B5EF4-FFF2-40B4-BE49-F238E27FC236}">
                <a16:creationId xmlns:a16="http://schemas.microsoft.com/office/drawing/2014/main" id="{37709D88-99B6-4F9D-960E-55B1C802CA70}"/>
              </a:ext>
            </a:extLst>
          </p:cNvPr>
          <p:cNvSpPr/>
          <p:nvPr userDrawn="1"/>
        </p:nvSpPr>
        <p:spPr>
          <a:xfrm>
            <a:off x="333829" y="333827"/>
            <a:ext cx="638628" cy="7112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2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0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14DF6342-8CF6-430C-B8F9-ACAFB84685EB}"/>
              </a:ext>
            </a:extLst>
          </p:cNvPr>
          <p:cNvSpPr/>
          <p:nvPr userDrawn="1"/>
        </p:nvSpPr>
        <p:spPr>
          <a:xfrm>
            <a:off x="0" y="2492476"/>
            <a:ext cx="4365524" cy="4365524"/>
          </a:xfrm>
          <a:prstGeom prst="rtTriangle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3E5AF5E-E767-41BF-9797-DEB4FBF79D76}"/>
              </a:ext>
            </a:extLst>
          </p:cNvPr>
          <p:cNvSpPr/>
          <p:nvPr userDrawn="1"/>
        </p:nvSpPr>
        <p:spPr>
          <a:xfrm flipH="1" flipV="1">
            <a:off x="11258546" y="-2"/>
            <a:ext cx="933452" cy="933452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806397-A765-497B-B4C8-E5C2963DE7F3}"/>
              </a:ext>
            </a:extLst>
          </p:cNvPr>
          <p:cNvSpPr txBox="1"/>
          <p:nvPr userDrawn="1"/>
        </p:nvSpPr>
        <p:spPr>
          <a:xfrm rot="10800000" flipV="1">
            <a:off x="11607871" y="131403"/>
            <a:ext cx="539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b="0" i="0" smtClean="0">
                <a:solidFill>
                  <a:schemeClr val="bg1"/>
                </a:solidFill>
                <a:latin typeface="+mj-lt"/>
                <a:ea typeface="Roboto Condensed" panose="02000000000000000000" pitchFamily="2" charset="0"/>
                <a:cs typeface="Segoe UI" panose="020B0502040204020203" pitchFamily="34" charset="0"/>
              </a:rPr>
              <a:pPr algn="ctr"/>
              <a:t>‹#›</a:t>
            </a:fld>
            <a:endParaRPr lang="id-ID" sz="6000" b="0" i="0" dirty="0">
              <a:solidFill>
                <a:schemeClr val="bg1"/>
              </a:solidFill>
              <a:latin typeface="+mj-lt"/>
              <a:ea typeface="Roboto Condensed" panose="02000000000000000000" pitchFamily="2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1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1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5BC2673-8B8B-4544-8041-799AAC88CA05}"/>
              </a:ext>
            </a:extLst>
          </p:cNvPr>
          <p:cNvSpPr txBox="1"/>
          <p:nvPr/>
        </p:nvSpPr>
        <p:spPr>
          <a:xfrm>
            <a:off x="995963" y="1252630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B34FDB90-0D13-4409-9FE9-C2BD1820752B}"/>
              </a:ext>
            </a:extLst>
          </p:cNvPr>
          <p:cNvSpPr/>
          <p:nvPr/>
        </p:nvSpPr>
        <p:spPr>
          <a:xfrm>
            <a:off x="6850742" y="1854218"/>
            <a:ext cx="7616722" cy="3915211"/>
          </a:xfrm>
          <a:prstGeom prst="parallelogram">
            <a:avLst>
              <a:gd name="adj" fmla="val 99931"/>
            </a:avLst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0">
            <a:extLst>
              <a:ext uri="{FF2B5EF4-FFF2-40B4-BE49-F238E27FC236}">
                <a16:creationId xmlns:a16="http://schemas.microsoft.com/office/drawing/2014/main" id="{D4124A8C-6230-437C-AECD-E295AC8758F7}"/>
              </a:ext>
            </a:extLst>
          </p:cNvPr>
          <p:cNvSpPr>
            <a:spLocks/>
          </p:cNvSpPr>
          <p:nvPr/>
        </p:nvSpPr>
        <p:spPr bwMode="auto">
          <a:xfrm rot="16200000">
            <a:off x="1432810" y="4643889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Rectangle: Rounded Corners 43">
            <a:extLst>
              <a:ext uri="{FF2B5EF4-FFF2-40B4-BE49-F238E27FC236}">
                <a16:creationId xmlns:a16="http://schemas.microsoft.com/office/drawing/2014/main" id="{121AFADE-5BD5-4F1C-B117-156E2E566EC1}"/>
              </a:ext>
            </a:extLst>
          </p:cNvPr>
          <p:cNvSpPr>
            <a:spLocks/>
          </p:cNvSpPr>
          <p:nvPr/>
        </p:nvSpPr>
        <p:spPr bwMode="auto">
          <a:xfrm rot="16200000">
            <a:off x="3123675" y="4643889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A8EF43A-AE28-43DF-8555-A5879E56A726}"/>
              </a:ext>
            </a:extLst>
          </p:cNvPr>
          <p:cNvSpPr/>
          <p:nvPr/>
        </p:nvSpPr>
        <p:spPr bwMode="auto">
          <a:xfrm>
            <a:off x="853783" y="2767352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400" b="1" kern="100" dirty="0">
                <a:cs typeface="+mn-ea"/>
                <a:sym typeface="+mn-lt"/>
              </a:rPr>
              <a:t>13.2 </a:t>
            </a:r>
            <a:r>
              <a:rPr lang="zh-CN" altLang="en-US" sz="4400" b="1" kern="100" dirty="0">
                <a:cs typeface="+mn-ea"/>
                <a:sym typeface="+mn-lt"/>
              </a:rPr>
              <a:t>画轴对称图形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F2D0C10-6DD7-4A33-9D38-83774F6BBC9F}"/>
              </a:ext>
            </a:extLst>
          </p:cNvPr>
          <p:cNvSpPr/>
          <p:nvPr/>
        </p:nvSpPr>
        <p:spPr>
          <a:xfrm>
            <a:off x="882433" y="3700107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A85AEB70-0E0B-4127-82D2-14704D38080D}"/>
              </a:ext>
            </a:extLst>
          </p:cNvPr>
          <p:cNvCxnSpPr>
            <a:cxnSpLocks/>
          </p:cNvCxnSpPr>
          <p:nvPr/>
        </p:nvCxnSpPr>
        <p:spPr>
          <a:xfrm>
            <a:off x="882433" y="3606630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E21DE3BB-B405-4138-99FB-EA6823FDDF71}"/>
              </a:ext>
            </a:extLst>
          </p:cNvPr>
          <p:cNvSpPr/>
          <p:nvPr/>
        </p:nvSpPr>
        <p:spPr bwMode="auto">
          <a:xfrm>
            <a:off x="882433" y="2082686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2D84441F-6AA0-4EF4-923E-352B7C8563C7}"/>
              </a:ext>
            </a:extLst>
          </p:cNvPr>
          <p:cNvSpPr txBox="1"/>
          <p:nvPr/>
        </p:nvSpPr>
        <p:spPr>
          <a:xfrm>
            <a:off x="882433" y="4277468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7520DEA1-D9AC-40FB-9F08-3D1311649DC5}"/>
              </a:ext>
            </a:extLst>
          </p:cNvPr>
          <p:cNvSpPr/>
          <p:nvPr/>
        </p:nvSpPr>
        <p:spPr>
          <a:xfrm>
            <a:off x="882433" y="3736654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DF5C3584-208D-4FF3-AEDF-8C6343B45177}"/>
              </a:ext>
            </a:extLst>
          </p:cNvPr>
          <p:cNvSpPr txBox="1"/>
          <p:nvPr/>
        </p:nvSpPr>
        <p:spPr>
          <a:xfrm>
            <a:off x="899168" y="5222325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9D949D11-745E-4464-804C-D71C3A13BFC8}"/>
              </a:ext>
            </a:extLst>
          </p:cNvPr>
          <p:cNvSpPr txBox="1"/>
          <p:nvPr/>
        </p:nvSpPr>
        <p:spPr>
          <a:xfrm>
            <a:off x="2590033" y="5222325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212C0F18-D00E-445F-A524-90E6458FB677}"/>
              </a:ext>
            </a:extLst>
          </p:cNvPr>
          <p:cNvSpPr/>
          <p:nvPr/>
        </p:nvSpPr>
        <p:spPr>
          <a:xfrm>
            <a:off x="882433" y="329892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068134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  <p:bldP spid="20" grpId="0" animBg="1"/>
      <p:bldP spid="21" grpId="0" animBg="1"/>
      <p:bldP spid="22" grpId="0"/>
      <p:bldP spid="29" grpId="0"/>
      <p:bldP spid="31" grpId="0"/>
      <p:bldP spid="32" grpId="0"/>
      <p:bldP spid="33" grpId="0"/>
      <p:bldP spid="34" grpId="0"/>
      <p:bldP spid="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5">
            <a:extLst>
              <a:ext uri="{FF2B5EF4-FFF2-40B4-BE49-F238E27FC236}">
                <a16:creationId xmlns:a16="http://schemas.microsoft.com/office/drawing/2014/main" id="{FFB86456-4E8B-4E3A-826F-79A40F2D5882}"/>
              </a:ext>
            </a:extLst>
          </p:cNvPr>
          <p:cNvGrpSpPr>
            <a:grpSpLocks/>
          </p:cNvGrpSpPr>
          <p:nvPr/>
        </p:nvGrpSpPr>
        <p:grpSpPr bwMode="auto">
          <a:xfrm>
            <a:off x="6403729" y="3324014"/>
            <a:ext cx="1919816" cy="1818217"/>
            <a:chOff x="975" y="1616"/>
            <a:chExt cx="907" cy="859"/>
          </a:xfrm>
        </p:grpSpPr>
        <p:sp>
          <p:nvSpPr>
            <p:cNvPr id="6" name="Text Box 18">
              <a:extLst>
                <a:ext uri="{FF2B5EF4-FFF2-40B4-BE49-F238E27FC236}">
                  <a16:creationId xmlns:a16="http://schemas.microsoft.com/office/drawing/2014/main" id="{D93ED861-9E27-4B74-AE7E-4963F2637C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024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zh-CN" altLang="en-US" sz="3733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  <p:grpSp>
          <p:nvGrpSpPr>
            <p:cNvPr id="7" name="Group 77">
              <a:extLst>
                <a:ext uri="{FF2B5EF4-FFF2-40B4-BE49-F238E27FC236}">
                  <a16:creationId xmlns:a16="http://schemas.microsoft.com/office/drawing/2014/main" id="{62380A59-F192-4CB9-A280-F4902D32FF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1616"/>
              <a:ext cx="771" cy="783"/>
              <a:chOff x="1111" y="1616"/>
              <a:chExt cx="771" cy="783"/>
            </a:xfrm>
          </p:grpSpPr>
          <p:sp>
            <p:nvSpPr>
              <p:cNvPr id="9" name="Line 20">
                <a:extLst>
                  <a:ext uri="{FF2B5EF4-FFF2-40B4-BE49-F238E27FC236}">
                    <a16:creationId xmlns:a16="http://schemas.microsoft.com/office/drawing/2014/main" id="{4ACD2659-1C4B-44E2-9C9B-33BAB1303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1979"/>
                <a:ext cx="409" cy="420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Oval 21">
                <a:extLst>
                  <a:ext uri="{FF2B5EF4-FFF2-40B4-BE49-F238E27FC236}">
                    <a16:creationId xmlns:a16="http://schemas.microsoft.com/office/drawing/2014/main" id="{7E47322B-406A-4D4D-B3C6-EFAF181418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9" y="1661"/>
                <a:ext cx="362" cy="318"/>
              </a:xfrm>
              <a:prstGeom prst="ellipse">
                <a:avLst/>
              </a:prstGeom>
              <a:solidFill>
                <a:srgbClr val="F1E9AD"/>
              </a:solidFill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7"/>
                <a:r>
                  <a:rPr lang="en-US" altLang="zh-CN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</a:t>
                </a:r>
              </a:p>
            </p:txBody>
          </p:sp>
          <p:grpSp>
            <p:nvGrpSpPr>
              <p:cNvPr id="11" name="Group 80">
                <a:extLst>
                  <a:ext uri="{FF2B5EF4-FFF2-40B4-BE49-F238E27FC236}">
                    <a16:creationId xmlns:a16="http://schemas.microsoft.com/office/drawing/2014/main" id="{46707284-AD58-48DB-891B-3F482A6B9F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65" y="1616"/>
                <a:ext cx="271" cy="227"/>
                <a:chOff x="1519" y="3339"/>
                <a:chExt cx="272" cy="227"/>
              </a:xfrm>
            </p:grpSpPr>
            <p:sp>
              <p:nvSpPr>
                <p:cNvPr id="16" name="Oval 23">
                  <a:extLst>
                    <a:ext uri="{FF2B5EF4-FFF2-40B4-BE49-F238E27FC236}">
                      <a16:creationId xmlns:a16="http://schemas.microsoft.com/office/drawing/2014/main" id="{3E807502-8EED-4086-8CB4-3BC115C27F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9" y="3430"/>
                  <a:ext cx="136" cy="136"/>
                </a:xfrm>
                <a:prstGeom prst="ellipse">
                  <a:avLst/>
                </a:prstGeom>
                <a:solidFill>
                  <a:srgbClr val="996633"/>
                </a:solidFill>
                <a:ln w="9525" cap="flat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Text Box 24">
                  <a:extLst>
                    <a:ext uri="{FF2B5EF4-FFF2-40B4-BE49-F238E27FC236}">
                      <a16:creationId xmlns:a16="http://schemas.microsoft.com/office/drawing/2014/main" id="{950BB72E-AC30-4B50-A3B3-440A41DB6E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9" y="3339"/>
                  <a:ext cx="272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>
                    <a:spcBef>
                      <a:spcPct val="50000"/>
                    </a:spcBef>
                  </a:pPr>
                  <a:endParaRPr lang="zh-CN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2" name="Group 83">
                <a:extLst>
                  <a:ext uri="{FF2B5EF4-FFF2-40B4-BE49-F238E27FC236}">
                    <a16:creationId xmlns:a16="http://schemas.microsoft.com/office/drawing/2014/main" id="{D0B0F8B2-ADFF-44A6-8868-1BA82E0349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46" y="1842"/>
                <a:ext cx="136" cy="90"/>
                <a:chOff x="1973" y="845"/>
                <a:chExt cx="136" cy="90"/>
              </a:xfrm>
            </p:grpSpPr>
            <p:sp>
              <p:nvSpPr>
                <p:cNvPr id="14" name="Line 26">
                  <a:extLst>
                    <a:ext uri="{FF2B5EF4-FFF2-40B4-BE49-F238E27FC236}">
                      <a16:creationId xmlns:a16="http://schemas.microsoft.com/office/drawing/2014/main" id="{A0210778-15B4-4BB2-BA3A-93E2B3095E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73" y="890"/>
                  <a:ext cx="136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Line 27">
                  <a:extLst>
                    <a:ext uri="{FF2B5EF4-FFF2-40B4-BE49-F238E27FC236}">
                      <a16:creationId xmlns:a16="http://schemas.microsoft.com/office/drawing/2014/main" id="{68169938-1FE4-4383-A27F-8538E08E45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845"/>
                  <a:ext cx="91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Line 28">
                <a:extLst>
                  <a:ext uri="{FF2B5EF4-FFF2-40B4-BE49-F238E27FC236}">
                    <a16:creationId xmlns:a16="http://schemas.microsoft.com/office/drawing/2014/main" id="{F16623D6-40F9-472D-8697-CF9D0DC6A3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979"/>
                <a:ext cx="0" cy="272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" name="Text Box 29">
              <a:extLst>
                <a:ext uri="{FF2B5EF4-FFF2-40B4-BE49-F238E27FC236}">
                  <a16:creationId xmlns:a16="http://schemas.microsoft.com/office/drawing/2014/main" id="{187AA0F9-6BA5-46E0-872E-8308321DA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2160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zh-CN" altLang="en-US" sz="3733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35207162-CC69-4AE1-915D-B6150A19FEC8}"/>
              </a:ext>
            </a:extLst>
          </p:cNvPr>
          <p:cNvSpPr txBox="1"/>
          <p:nvPr/>
        </p:nvSpPr>
        <p:spPr>
          <a:xfrm>
            <a:off x="1004195" y="1416366"/>
            <a:ext cx="10265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画出下面图形的轴对称图形？</a:t>
            </a: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304A0136-6E8B-4FD2-B825-F3012B514750}"/>
              </a:ext>
            </a:extLst>
          </p:cNvPr>
          <p:cNvCxnSpPr/>
          <p:nvPr/>
        </p:nvCxnSpPr>
        <p:spPr>
          <a:xfrm>
            <a:off x="8833009" y="1961840"/>
            <a:ext cx="0" cy="40620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75">
            <a:extLst>
              <a:ext uri="{FF2B5EF4-FFF2-40B4-BE49-F238E27FC236}">
                <a16:creationId xmlns:a16="http://schemas.microsoft.com/office/drawing/2014/main" id="{F59680C4-FA76-4166-89EC-C91C0567EC6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263068" y="3324014"/>
            <a:ext cx="1919816" cy="1818217"/>
            <a:chOff x="975" y="1616"/>
            <a:chExt cx="907" cy="859"/>
          </a:xfrm>
        </p:grpSpPr>
        <p:sp>
          <p:nvSpPr>
            <p:cNvPr id="22" name="Text Box 18">
              <a:extLst>
                <a:ext uri="{FF2B5EF4-FFF2-40B4-BE49-F238E27FC236}">
                  <a16:creationId xmlns:a16="http://schemas.microsoft.com/office/drawing/2014/main" id="{9AD8C33C-E9DB-4CF2-8565-BCD3594FD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024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zh-CN" altLang="en-US" sz="3733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  <p:grpSp>
          <p:nvGrpSpPr>
            <p:cNvPr id="23" name="Group 77">
              <a:extLst>
                <a:ext uri="{FF2B5EF4-FFF2-40B4-BE49-F238E27FC236}">
                  <a16:creationId xmlns:a16="http://schemas.microsoft.com/office/drawing/2014/main" id="{36722DEA-D818-493A-A649-A0FF740610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1616"/>
              <a:ext cx="771" cy="783"/>
              <a:chOff x="1111" y="1616"/>
              <a:chExt cx="771" cy="783"/>
            </a:xfrm>
          </p:grpSpPr>
          <p:sp>
            <p:nvSpPr>
              <p:cNvPr id="25" name="Line 20">
                <a:extLst>
                  <a:ext uri="{FF2B5EF4-FFF2-40B4-BE49-F238E27FC236}">
                    <a16:creationId xmlns:a16="http://schemas.microsoft.com/office/drawing/2014/main" id="{2413ED18-F22C-4F5D-9DC1-9A1401E65D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1979"/>
                <a:ext cx="409" cy="420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Oval 21">
                <a:extLst>
                  <a:ext uri="{FF2B5EF4-FFF2-40B4-BE49-F238E27FC236}">
                    <a16:creationId xmlns:a16="http://schemas.microsoft.com/office/drawing/2014/main" id="{9CB3642F-2D7D-4669-8784-A5238EF36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9" y="1661"/>
                <a:ext cx="362" cy="318"/>
              </a:xfrm>
              <a:prstGeom prst="ellipse">
                <a:avLst/>
              </a:prstGeom>
              <a:solidFill>
                <a:srgbClr val="F1E9AD"/>
              </a:solidFill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7"/>
                <a:r>
                  <a:rPr lang="en-US" altLang="zh-CN" dirty="0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</a:t>
                </a:r>
              </a:p>
            </p:txBody>
          </p:sp>
          <p:grpSp>
            <p:nvGrpSpPr>
              <p:cNvPr id="27" name="Group 80">
                <a:extLst>
                  <a:ext uri="{FF2B5EF4-FFF2-40B4-BE49-F238E27FC236}">
                    <a16:creationId xmlns:a16="http://schemas.microsoft.com/office/drawing/2014/main" id="{F01C54FF-B8ED-4414-A406-CCBEFA8D1C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65" y="1616"/>
                <a:ext cx="271" cy="227"/>
                <a:chOff x="1519" y="3339"/>
                <a:chExt cx="272" cy="227"/>
              </a:xfrm>
            </p:grpSpPr>
            <p:sp>
              <p:nvSpPr>
                <p:cNvPr id="32" name="Oval 23">
                  <a:extLst>
                    <a:ext uri="{FF2B5EF4-FFF2-40B4-BE49-F238E27FC236}">
                      <a16:creationId xmlns:a16="http://schemas.microsoft.com/office/drawing/2014/main" id="{8E4F2B7C-7119-4650-9D88-B94E75A072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9" y="3430"/>
                  <a:ext cx="136" cy="136"/>
                </a:xfrm>
                <a:prstGeom prst="ellipse">
                  <a:avLst/>
                </a:prstGeom>
                <a:solidFill>
                  <a:srgbClr val="996633"/>
                </a:solidFill>
                <a:ln w="9525" cap="flat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Text Box 24">
                  <a:extLst>
                    <a:ext uri="{FF2B5EF4-FFF2-40B4-BE49-F238E27FC236}">
                      <a16:creationId xmlns:a16="http://schemas.microsoft.com/office/drawing/2014/main" id="{ADBFBEA8-C4F8-44FE-AAEE-C868B2378E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9" y="3339"/>
                  <a:ext cx="272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>
                    <a:spcBef>
                      <a:spcPct val="50000"/>
                    </a:spcBef>
                  </a:pPr>
                  <a:endParaRPr lang="zh-CN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8" name="Group 83">
                <a:extLst>
                  <a:ext uri="{FF2B5EF4-FFF2-40B4-BE49-F238E27FC236}">
                    <a16:creationId xmlns:a16="http://schemas.microsoft.com/office/drawing/2014/main" id="{0CC1C34E-0DEC-4654-B3D3-538869D99C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46" y="1842"/>
                <a:ext cx="136" cy="90"/>
                <a:chOff x="1973" y="845"/>
                <a:chExt cx="136" cy="90"/>
              </a:xfrm>
            </p:grpSpPr>
            <p:sp>
              <p:nvSpPr>
                <p:cNvPr id="30" name="Line 26">
                  <a:extLst>
                    <a:ext uri="{FF2B5EF4-FFF2-40B4-BE49-F238E27FC236}">
                      <a16:creationId xmlns:a16="http://schemas.microsoft.com/office/drawing/2014/main" id="{A10B809F-0BF1-4DB1-ADEA-3E88AEDAAA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73" y="890"/>
                  <a:ext cx="136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Line 27">
                  <a:extLst>
                    <a:ext uri="{FF2B5EF4-FFF2-40B4-BE49-F238E27FC236}">
                      <a16:creationId xmlns:a16="http://schemas.microsoft.com/office/drawing/2014/main" id="{C4AB8D55-E639-4825-94F2-791F639BCF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845"/>
                  <a:ext cx="91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9" name="Line 28">
                <a:extLst>
                  <a:ext uri="{FF2B5EF4-FFF2-40B4-BE49-F238E27FC236}">
                    <a16:creationId xmlns:a16="http://schemas.microsoft.com/office/drawing/2014/main" id="{72472F3B-2BD3-48DC-8B87-2FC27F4863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979"/>
                <a:ext cx="0" cy="272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Text Box 29">
              <a:extLst>
                <a:ext uri="{FF2B5EF4-FFF2-40B4-BE49-F238E27FC236}">
                  <a16:creationId xmlns:a16="http://schemas.microsoft.com/office/drawing/2014/main" id="{15A4BED4-B52A-40A2-A618-00A568C2B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2160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zh-CN" altLang="en-US" sz="3733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</p:grp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12ECD427-878D-4D57-B2C0-B24F1A2D07AC}"/>
              </a:ext>
            </a:extLst>
          </p:cNvPr>
          <p:cNvCxnSpPr>
            <a:cxnSpLocks/>
          </p:cNvCxnSpPr>
          <p:nvPr/>
        </p:nvCxnSpPr>
        <p:spPr>
          <a:xfrm>
            <a:off x="4570943" y="3124230"/>
            <a:ext cx="57952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75">
            <a:extLst>
              <a:ext uri="{FF2B5EF4-FFF2-40B4-BE49-F238E27FC236}">
                <a16:creationId xmlns:a16="http://schemas.microsoft.com/office/drawing/2014/main" id="{82F9CB81-0C9B-44CB-A7DF-EEB4E80DFD52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6366569" y="1050956"/>
            <a:ext cx="1919816" cy="1746250"/>
            <a:chOff x="975" y="1661"/>
            <a:chExt cx="907" cy="825"/>
          </a:xfrm>
        </p:grpSpPr>
        <p:sp>
          <p:nvSpPr>
            <p:cNvPr id="39" name="Text Box 18">
              <a:extLst>
                <a:ext uri="{FF2B5EF4-FFF2-40B4-BE49-F238E27FC236}">
                  <a16:creationId xmlns:a16="http://schemas.microsoft.com/office/drawing/2014/main" id="{F1F034DE-BE62-41C4-AF72-C3FCBD618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035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zh-CN" altLang="en-US" sz="3733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  <p:grpSp>
          <p:nvGrpSpPr>
            <p:cNvPr id="40" name="Group 77">
              <a:extLst>
                <a:ext uri="{FF2B5EF4-FFF2-40B4-BE49-F238E27FC236}">
                  <a16:creationId xmlns:a16="http://schemas.microsoft.com/office/drawing/2014/main" id="{2BF5CB64-F791-49C3-B17D-67803D6836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1" y="1661"/>
              <a:ext cx="771" cy="738"/>
              <a:chOff x="1111" y="1661"/>
              <a:chExt cx="771" cy="738"/>
            </a:xfrm>
          </p:grpSpPr>
          <p:sp>
            <p:nvSpPr>
              <p:cNvPr id="42" name="Line 20">
                <a:extLst>
                  <a:ext uri="{FF2B5EF4-FFF2-40B4-BE49-F238E27FC236}">
                    <a16:creationId xmlns:a16="http://schemas.microsoft.com/office/drawing/2014/main" id="{7A9AC2E5-60A3-4013-88A9-DB641A87A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11" y="1979"/>
                <a:ext cx="409" cy="420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AB49718A-5642-47A8-9D45-745D0DADBF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29" y="1661"/>
                <a:ext cx="362" cy="318"/>
              </a:xfrm>
              <a:prstGeom prst="ellipse">
                <a:avLst/>
              </a:prstGeom>
              <a:solidFill>
                <a:srgbClr val="F1E9AD"/>
              </a:solidFill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defTabSz="914377"/>
                <a:r>
                  <a:rPr lang="en-US" altLang="zh-CN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</a:t>
                </a:r>
              </a:p>
            </p:txBody>
          </p:sp>
          <p:grpSp>
            <p:nvGrpSpPr>
              <p:cNvPr id="44" name="Group 80">
                <a:extLst>
                  <a:ext uri="{FF2B5EF4-FFF2-40B4-BE49-F238E27FC236}">
                    <a16:creationId xmlns:a16="http://schemas.microsoft.com/office/drawing/2014/main" id="{25DC975F-110D-4813-93D5-36D48E8F08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65" y="1673"/>
                <a:ext cx="271" cy="174"/>
                <a:chOff x="1519" y="3396"/>
                <a:chExt cx="272" cy="174"/>
              </a:xfrm>
            </p:grpSpPr>
            <p:sp>
              <p:nvSpPr>
                <p:cNvPr id="49" name="Oval 23">
                  <a:extLst>
                    <a:ext uri="{FF2B5EF4-FFF2-40B4-BE49-F238E27FC236}">
                      <a16:creationId xmlns:a16="http://schemas.microsoft.com/office/drawing/2014/main" id="{129CBC03-CCEA-41E0-A4E2-3EB06C8D3A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9" y="3430"/>
                  <a:ext cx="136" cy="136"/>
                </a:xfrm>
                <a:prstGeom prst="ellipse">
                  <a:avLst/>
                </a:prstGeom>
                <a:solidFill>
                  <a:srgbClr val="996633"/>
                </a:solidFill>
                <a:ln w="9525" cap="flat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endParaRPr lang="zh-CN" altLang="en-US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Text Box 24">
                  <a:extLst>
                    <a:ext uri="{FF2B5EF4-FFF2-40B4-BE49-F238E27FC236}">
                      <a16:creationId xmlns:a16="http://schemas.microsoft.com/office/drawing/2014/main" id="{B577BF7C-1115-47B0-ACBC-2FE51B68BD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9" y="3396"/>
                  <a:ext cx="272" cy="17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>
                    <a:spcBef>
                      <a:spcPct val="50000"/>
                    </a:spcBef>
                  </a:pPr>
                  <a:endParaRPr lang="zh-CN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5" name="Group 83">
                <a:extLst>
                  <a:ext uri="{FF2B5EF4-FFF2-40B4-BE49-F238E27FC236}">
                    <a16:creationId xmlns:a16="http://schemas.microsoft.com/office/drawing/2014/main" id="{46B76440-6E4C-483E-BBDE-5C0100AB9B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46" y="1842"/>
                <a:ext cx="136" cy="90"/>
                <a:chOff x="1973" y="845"/>
                <a:chExt cx="136" cy="90"/>
              </a:xfrm>
            </p:grpSpPr>
            <p:sp>
              <p:nvSpPr>
                <p:cNvPr id="47" name="Line 26">
                  <a:extLst>
                    <a:ext uri="{FF2B5EF4-FFF2-40B4-BE49-F238E27FC236}">
                      <a16:creationId xmlns:a16="http://schemas.microsoft.com/office/drawing/2014/main" id="{BDBAA0FD-E772-4002-8785-B6D7B9A7DA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73" y="890"/>
                  <a:ext cx="136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Line 27">
                  <a:extLst>
                    <a:ext uri="{FF2B5EF4-FFF2-40B4-BE49-F238E27FC236}">
                      <a16:creationId xmlns:a16="http://schemas.microsoft.com/office/drawing/2014/main" id="{81008105-93D6-4A1F-8C5A-6277A9A1AF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8" y="845"/>
                  <a:ext cx="91" cy="45"/>
                </a:xfrm>
                <a:prstGeom prst="line">
                  <a:avLst/>
                </a:prstGeom>
                <a:noFill/>
                <a:ln w="9525" cap="flat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6" name="Line 28">
                <a:extLst>
                  <a:ext uri="{FF2B5EF4-FFF2-40B4-BE49-F238E27FC236}">
                    <a16:creationId xmlns:a16="http://schemas.microsoft.com/office/drawing/2014/main" id="{57AE7795-CA76-42EE-9B9B-3C25F4DA40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55" y="1979"/>
                <a:ext cx="0" cy="272"/>
              </a:xfrm>
              <a:prstGeom prst="line">
                <a:avLst/>
              </a:prstGeom>
              <a:noFill/>
              <a:ln w="2857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1" name="Text Box 29">
              <a:extLst>
                <a:ext uri="{FF2B5EF4-FFF2-40B4-BE49-F238E27FC236}">
                  <a16:creationId xmlns:a16="http://schemas.microsoft.com/office/drawing/2014/main" id="{BD0A3FFD-709D-4882-ADFC-DD23F64EE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2171"/>
              <a:ext cx="227" cy="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zh-CN" altLang="en-US" sz="3733" b="1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</p:grpSp>
      <p:sp>
        <p:nvSpPr>
          <p:cNvPr id="53" name="文本框 52">
            <a:extLst>
              <a:ext uri="{FF2B5EF4-FFF2-40B4-BE49-F238E27FC236}">
                <a16:creationId xmlns:a16="http://schemas.microsoft.com/office/drawing/2014/main" id="{D2B12FE3-8757-495B-8367-4912DEF722C6}"/>
              </a:ext>
            </a:extLst>
          </p:cNvPr>
          <p:cNvSpPr txBox="1"/>
          <p:nvPr/>
        </p:nvSpPr>
        <p:spPr>
          <a:xfrm>
            <a:off x="997136" y="3595713"/>
            <a:ext cx="559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方法不唯一</a:t>
            </a:r>
          </a:p>
        </p:txBody>
      </p:sp>
      <p:sp>
        <p:nvSpPr>
          <p:cNvPr id="54" name="Text Box 30">
            <a:extLst>
              <a:ext uri="{FF2B5EF4-FFF2-40B4-BE49-F238E27FC236}">
                <a16:creationId xmlns:a16="http://schemas.microsoft.com/office/drawing/2014/main" id="{72837E28-CA15-4E37-9018-0C789E4C9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61" y="6068026"/>
            <a:ext cx="107526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小结：对称轴方向和位置发生变化时，得到的图形的方向和位置也会发生变化。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5B58AE49-4212-492C-A5D9-82EC2642F83B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42231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D6C85C-D178-43EE-9144-7F9D275D1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185" y="2553415"/>
            <a:ext cx="10904249" cy="367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189" indent="-457189" defTabSz="914377" eaLnBrk="1" hangingPunct="1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几何图形都可以看作由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点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组成，我们只要分别作出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这些点关于对称轴的对应点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，再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连接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这些对应点，就可以得到原图形的轴对称图形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        </a:t>
            </a:r>
          </a:p>
          <a:p>
            <a:pPr marL="457189" indent="-457189" defTabSz="914377" eaLnBrk="1" hangingPunct="1"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对于一些由直线、线段或射线组成的图形，只要作出图形中一些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特殊点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（如线段端点）的对称点，连接这些对称点，就可以得到原图形的轴对称图形。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9448EFF2-3E59-4E7B-8FC0-1A411B05B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185" y="1777721"/>
            <a:ext cx="5473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作轴对称图形的方法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13322FE-9B3F-4811-8E1D-678CADDEF093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归纳</a:t>
            </a:r>
          </a:p>
        </p:txBody>
      </p:sp>
    </p:spTree>
    <p:extLst>
      <p:ext uri="{BB962C8B-B14F-4D97-AF65-F5344CB8AC3E}">
        <p14:creationId xmlns:p14="http://schemas.microsoft.com/office/powerpoint/2010/main" val="128371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1">
            <a:extLst>
              <a:ext uri="{FF2B5EF4-FFF2-40B4-BE49-F238E27FC236}">
                <a16:creationId xmlns:a16="http://schemas.microsoft.com/office/drawing/2014/main" id="{3F398BBA-3AFB-4137-A043-3989511E5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185" y="1290947"/>
            <a:ext cx="11857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如图，把下列图形补成关于直线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的对称图形。</a:t>
            </a:r>
          </a:p>
        </p:txBody>
      </p:sp>
      <p:sp>
        <p:nvSpPr>
          <p:cNvPr id="6" name="AutoShape 50">
            <a:extLst>
              <a:ext uri="{FF2B5EF4-FFF2-40B4-BE49-F238E27FC236}">
                <a16:creationId xmlns:a16="http://schemas.microsoft.com/office/drawing/2014/main" id="{565C8919-F23F-4BC1-81EE-CD0181429AB4}"/>
              </a:ext>
            </a:extLst>
          </p:cNvPr>
          <p:cNvSpPr>
            <a:spLocks noChangeArrowheads="1"/>
          </p:cNvSpPr>
          <p:nvPr/>
        </p:nvSpPr>
        <p:spPr bwMode="auto">
          <a:xfrm rot="17220000">
            <a:off x="4760912" y="4265354"/>
            <a:ext cx="2112433" cy="865716"/>
          </a:xfrm>
          <a:prstGeom prst="rightArrow">
            <a:avLst>
              <a:gd name="adj1" fmla="val 50000"/>
              <a:gd name="adj2" fmla="val 60720"/>
            </a:avLst>
          </a:prstGeom>
          <a:noFill/>
          <a:ln w="25400" cap="flat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Line 51">
            <a:extLst>
              <a:ext uri="{FF2B5EF4-FFF2-40B4-BE49-F238E27FC236}">
                <a16:creationId xmlns:a16="http://schemas.microsoft.com/office/drawing/2014/main" id="{A4FAF3C6-11AD-4C8F-A876-85C06E2526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6999" y="2666818"/>
            <a:ext cx="0" cy="3456517"/>
          </a:xfrm>
          <a:prstGeom prst="line">
            <a:avLst/>
          </a:prstGeom>
          <a:noFill/>
          <a:ln w="254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8" name="Group 323">
            <a:extLst>
              <a:ext uri="{FF2B5EF4-FFF2-40B4-BE49-F238E27FC236}">
                <a16:creationId xmlns:a16="http://schemas.microsoft.com/office/drawing/2014/main" id="{36EAAC39-1E07-4D64-9D7F-B99D61409139}"/>
              </a:ext>
            </a:extLst>
          </p:cNvPr>
          <p:cNvGrpSpPr>
            <a:grpSpLocks/>
          </p:cNvGrpSpPr>
          <p:nvPr/>
        </p:nvGrpSpPr>
        <p:grpSpPr bwMode="auto">
          <a:xfrm>
            <a:off x="916475" y="2207482"/>
            <a:ext cx="1534584" cy="3839633"/>
            <a:chOff x="431" y="1389"/>
            <a:chExt cx="725" cy="1814"/>
          </a:xfrm>
        </p:grpSpPr>
        <p:sp>
          <p:nvSpPr>
            <p:cNvPr id="9" name="Line 54">
              <a:extLst>
                <a:ext uri="{FF2B5EF4-FFF2-40B4-BE49-F238E27FC236}">
                  <a16:creationId xmlns:a16="http://schemas.microsoft.com/office/drawing/2014/main" id="{B6B4319B-2224-4645-8388-58E2C47562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55">
              <a:extLst>
                <a:ext uri="{FF2B5EF4-FFF2-40B4-BE49-F238E27FC236}">
                  <a16:creationId xmlns:a16="http://schemas.microsoft.com/office/drawing/2014/main" id="{D1346E46-14CF-40B0-9A64-C298BB1697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56">
              <a:extLst>
                <a:ext uri="{FF2B5EF4-FFF2-40B4-BE49-F238E27FC236}">
                  <a16:creationId xmlns:a16="http://schemas.microsoft.com/office/drawing/2014/main" id="{9BD72DF7-821D-4662-A668-E11C7951F5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57">
              <a:extLst>
                <a:ext uri="{FF2B5EF4-FFF2-40B4-BE49-F238E27FC236}">
                  <a16:creationId xmlns:a16="http://schemas.microsoft.com/office/drawing/2014/main" id="{91E88439-8E86-46E2-8E23-C5F5C56B2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Line 58">
              <a:extLst>
                <a:ext uri="{FF2B5EF4-FFF2-40B4-BE49-F238E27FC236}">
                  <a16:creationId xmlns:a16="http://schemas.microsoft.com/office/drawing/2014/main" id="{49BDA404-719C-4CFB-8EBC-9328DE7E8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Line 59">
              <a:extLst>
                <a:ext uri="{FF2B5EF4-FFF2-40B4-BE49-F238E27FC236}">
                  <a16:creationId xmlns:a16="http://schemas.microsoft.com/office/drawing/2014/main" id="{7C4FE4DF-4595-45ED-AE86-3C9AC06C05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Line 48">
            <a:extLst>
              <a:ext uri="{FF2B5EF4-FFF2-40B4-BE49-F238E27FC236}">
                <a16:creationId xmlns:a16="http://schemas.microsoft.com/office/drawing/2014/main" id="{893AAD48-2AB2-43E6-90C6-263975A4B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5708" y="5423258"/>
            <a:ext cx="3153060" cy="23093"/>
          </a:xfrm>
          <a:prstGeom prst="line">
            <a:avLst/>
          </a:prstGeom>
          <a:noFill/>
          <a:ln w="254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Line 49">
            <a:extLst>
              <a:ext uri="{FF2B5EF4-FFF2-40B4-BE49-F238E27FC236}">
                <a16:creationId xmlns:a16="http://schemas.microsoft.com/office/drawing/2014/main" id="{2037B0E7-7BBC-40CE-B83A-FFD36FBCE5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34401" y="4035457"/>
            <a:ext cx="1809751" cy="670984"/>
          </a:xfrm>
          <a:prstGeom prst="line">
            <a:avLst/>
          </a:prstGeom>
          <a:noFill/>
          <a:ln w="254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60">
            <a:extLst>
              <a:ext uri="{FF2B5EF4-FFF2-40B4-BE49-F238E27FC236}">
                <a16:creationId xmlns:a16="http://schemas.microsoft.com/office/drawing/2014/main" id="{72F2A05A-86BA-4607-93F4-50E2EC355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534400" y="4702208"/>
            <a:ext cx="1905000" cy="381000"/>
          </a:xfrm>
          <a:prstGeom prst="line">
            <a:avLst/>
          </a:prstGeom>
          <a:noFill/>
          <a:ln w="254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D99A9ED0-43CF-40A1-B25C-51CEB82601C0}"/>
              </a:ext>
            </a:extLst>
          </p:cNvPr>
          <p:cNvSpPr/>
          <p:nvPr/>
        </p:nvSpPr>
        <p:spPr>
          <a:xfrm>
            <a:off x="2362618" y="2752899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92439433-720D-44E3-8AAC-0016A997700D}"/>
              </a:ext>
            </a:extLst>
          </p:cNvPr>
          <p:cNvSpPr/>
          <p:nvPr/>
        </p:nvSpPr>
        <p:spPr>
          <a:xfrm>
            <a:off x="3849576" y="3782398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E417252B-F631-42B2-BF61-552DC84CAB54}"/>
              </a:ext>
            </a:extLst>
          </p:cNvPr>
          <p:cNvSpPr/>
          <p:nvPr/>
        </p:nvSpPr>
        <p:spPr>
          <a:xfrm>
            <a:off x="889956" y="3839215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C9D9FA7A-8D68-465E-8FB8-A81AC530155C}"/>
              </a:ext>
            </a:extLst>
          </p:cNvPr>
          <p:cNvSpPr/>
          <p:nvPr/>
        </p:nvSpPr>
        <p:spPr>
          <a:xfrm>
            <a:off x="3043408" y="4610268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5A7033BC-EED5-4215-8500-957BBE9F3C96}"/>
              </a:ext>
            </a:extLst>
          </p:cNvPr>
          <p:cNvSpPr/>
          <p:nvPr/>
        </p:nvSpPr>
        <p:spPr>
          <a:xfrm>
            <a:off x="1410915" y="5807460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id="{E1C0825B-6D27-4DA3-8267-8D5257A77111}"/>
              </a:ext>
            </a:extLst>
          </p:cNvPr>
          <p:cNvSpPr/>
          <p:nvPr/>
        </p:nvSpPr>
        <p:spPr>
          <a:xfrm>
            <a:off x="2356506" y="5099738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F6BBCEBC-914B-466F-9272-22E10E86587C}"/>
              </a:ext>
            </a:extLst>
          </p:cNvPr>
          <p:cNvCxnSpPr>
            <a:cxnSpLocks/>
            <a:stCxn id="12" idx="0"/>
          </p:cNvCxnSpPr>
          <p:nvPr/>
        </p:nvCxnSpPr>
        <p:spPr>
          <a:xfrm>
            <a:off x="916475" y="3934681"/>
            <a:ext cx="1534584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98DC5F9E-3860-4DEC-B1CA-0BC48DBA3670}"/>
              </a:ext>
            </a:extLst>
          </p:cNvPr>
          <p:cNvCxnSpPr/>
          <p:nvPr/>
        </p:nvCxnSpPr>
        <p:spPr>
          <a:xfrm>
            <a:off x="2424539" y="3934681"/>
            <a:ext cx="1534584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椭圆 26">
            <a:extLst>
              <a:ext uri="{FF2B5EF4-FFF2-40B4-BE49-F238E27FC236}">
                <a16:creationId xmlns:a16="http://schemas.microsoft.com/office/drawing/2014/main" id="{06B3E9B1-8972-4CD6-8A0F-EE99276E11D9}"/>
              </a:ext>
            </a:extLst>
          </p:cNvPr>
          <p:cNvSpPr/>
          <p:nvPr/>
        </p:nvSpPr>
        <p:spPr>
          <a:xfrm>
            <a:off x="2761464" y="3807274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C6D89417-D37C-4925-8EC4-848B6AFF8919}"/>
              </a:ext>
            </a:extLst>
          </p:cNvPr>
          <p:cNvSpPr/>
          <p:nvPr/>
        </p:nvSpPr>
        <p:spPr>
          <a:xfrm>
            <a:off x="1986998" y="3807274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6" name="Group 323">
            <a:extLst>
              <a:ext uri="{FF2B5EF4-FFF2-40B4-BE49-F238E27FC236}">
                <a16:creationId xmlns:a16="http://schemas.microsoft.com/office/drawing/2014/main" id="{3A0D26CA-1A57-444E-8A2C-1EF626A4400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455231" y="2203465"/>
            <a:ext cx="1534584" cy="3839633"/>
            <a:chOff x="431" y="1389"/>
            <a:chExt cx="725" cy="1814"/>
          </a:xfrm>
        </p:grpSpPr>
        <p:sp>
          <p:nvSpPr>
            <p:cNvPr id="37" name="Line 54">
              <a:extLst>
                <a:ext uri="{FF2B5EF4-FFF2-40B4-BE49-F238E27FC236}">
                  <a16:creationId xmlns:a16="http://schemas.microsoft.com/office/drawing/2014/main" id="{04E0A663-0B68-4DE3-A39B-11F6972177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8" name="Line 55">
              <a:extLst>
                <a:ext uri="{FF2B5EF4-FFF2-40B4-BE49-F238E27FC236}">
                  <a16:creationId xmlns:a16="http://schemas.microsoft.com/office/drawing/2014/main" id="{4B309258-A001-4C25-B206-31EB3D0E28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9" name="Line 56">
              <a:extLst>
                <a:ext uri="{FF2B5EF4-FFF2-40B4-BE49-F238E27FC236}">
                  <a16:creationId xmlns:a16="http://schemas.microsoft.com/office/drawing/2014/main" id="{7DBBFE44-141C-4CF6-AF49-3844ECE66D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Line 57">
              <a:extLst>
                <a:ext uri="{FF2B5EF4-FFF2-40B4-BE49-F238E27FC236}">
                  <a16:creationId xmlns:a16="http://schemas.microsoft.com/office/drawing/2014/main" id="{35DDA775-F7C5-4195-B85C-3D49400B4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1" name="Line 58">
              <a:extLst>
                <a:ext uri="{FF2B5EF4-FFF2-40B4-BE49-F238E27FC236}">
                  <a16:creationId xmlns:a16="http://schemas.microsoft.com/office/drawing/2014/main" id="{93ECA1A6-44E5-42E8-8A48-1635AFCB4D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2" name="Line 59">
              <a:extLst>
                <a:ext uri="{FF2B5EF4-FFF2-40B4-BE49-F238E27FC236}">
                  <a16:creationId xmlns:a16="http://schemas.microsoft.com/office/drawing/2014/main" id="{696C69B2-EDF5-4E28-8BD9-956E5A3BA9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 cap="flat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9" name="椭圆 28">
            <a:extLst>
              <a:ext uri="{FF2B5EF4-FFF2-40B4-BE49-F238E27FC236}">
                <a16:creationId xmlns:a16="http://schemas.microsoft.com/office/drawing/2014/main" id="{FC5AB3CB-FF3F-4F6A-B14B-96E450017148}"/>
              </a:ext>
            </a:extLst>
          </p:cNvPr>
          <p:cNvSpPr/>
          <p:nvPr/>
        </p:nvSpPr>
        <p:spPr>
          <a:xfrm>
            <a:off x="1807908" y="4609342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FEDC7A13-9E85-42D7-B22E-04F53CEA21BC}"/>
              </a:ext>
            </a:extLst>
          </p:cNvPr>
          <p:cNvCxnSpPr>
            <a:cxnSpLocks/>
            <a:stCxn id="29" idx="6"/>
            <a:endCxn id="21" idx="2"/>
          </p:cNvCxnSpPr>
          <p:nvPr/>
        </p:nvCxnSpPr>
        <p:spPr>
          <a:xfrm>
            <a:off x="1943976" y="4723434"/>
            <a:ext cx="1099433" cy="92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7F72CCA0-3AE8-4ED8-B845-2F35A1B8AE7F}"/>
              </a:ext>
            </a:extLst>
          </p:cNvPr>
          <p:cNvCxnSpPr>
            <a:cxnSpLocks/>
          </p:cNvCxnSpPr>
          <p:nvPr/>
        </p:nvCxnSpPr>
        <p:spPr>
          <a:xfrm>
            <a:off x="1543938" y="5915704"/>
            <a:ext cx="1875037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>
            <a:extLst>
              <a:ext uri="{FF2B5EF4-FFF2-40B4-BE49-F238E27FC236}">
                <a16:creationId xmlns:a16="http://schemas.microsoft.com/office/drawing/2014/main" id="{64F5537D-AC4F-4CE0-B7F5-0083B70D809E}"/>
              </a:ext>
            </a:extLst>
          </p:cNvPr>
          <p:cNvSpPr/>
          <p:nvPr/>
        </p:nvSpPr>
        <p:spPr>
          <a:xfrm>
            <a:off x="3318263" y="5801612"/>
            <a:ext cx="136067" cy="228183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0AA0704F-DB97-4E88-964C-0197C0074F44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50307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4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29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>
            <a:extLst>
              <a:ext uri="{FF2B5EF4-FFF2-40B4-BE49-F238E27FC236}">
                <a16:creationId xmlns:a16="http://schemas.microsoft.com/office/drawing/2014/main" id="{AAA02691-AD5B-4331-B0A0-0A47422E6EB2}"/>
              </a:ext>
            </a:extLst>
          </p:cNvPr>
          <p:cNvSpPr>
            <a:spLocks/>
          </p:cNvSpPr>
          <p:nvPr/>
        </p:nvSpPr>
        <p:spPr bwMode="auto">
          <a:xfrm>
            <a:off x="7056967" y="2908510"/>
            <a:ext cx="2209800" cy="2738967"/>
          </a:xfrm>
          <a:custGeom>
            <a:avLst/>
            <a:gdLst>
              <a:gd name="T0" fmla="*/ 1044 w 1044"/>
              <a:gd name="T1" fmla="*/ 0 h 1294"/>
              <a:gd name="T2" fmla="*/ 533 w 1044"/>
              <a:gd name="T3" fmla="*/ 0 h 1294"/>
              <a:gd name="T4" fmla="*/ 326 w 1044"/>
              <a:gd name="T5" fmla="*/ 250 h 1294"/>
              <a:gd name="T6" fmla="*/ 533 w 1044"/>
              <a:gd name="T7" fmla="*/ 250 h 1294"/>
              <a:gd name="T8" fmla="*/ 533 w 1044"/>
              <a:gd name="T9" fmla="*/ 1174 h 1294"/>
              <a:gd name="T10" fmla="*/ 0 w 1044"/>
              <a:gd name="T11" fmla="*/ 1174 h 1294"/>
              <a:gd name="T12" fmla="*/ 0 w 1044"/>
              <a:gd name="T13" fmla="*/ 1294 h 1294"/>
              <a:gd name="T14" fmla="*/ 1044 w 1044"/>
              <a:gd name="T15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44" h="1294">
                <a:moveTo>
                  <a:pt x="1044" y="0"/>
                </a:moveTo>
                <a:lnTo>
                  <a:pt x="533" y="0"/>
                </a:lnTo>
                <a:lnTo>
                  <a:pt x="326" y="250"/>
                </a:lnTo>
                <a:lnTo>
                  <a:pt x="533" y="250"/>
                </a:lnTo>
                <a:lnTo>
                  <a:pt x="533" y="1174"/>
                </a:lnTo>
                <a:lnTo>
                  <a:pt x="0" y="1174"/>
                </a:lnTo>
                <a:lnTo>
                  <a:pt x="0" y="1294"/>
                </a:lnTo>
                <a:lnTo>
                  <a:pt x="1044" y="1294"/>
                </a:lnTo>
              </a:path>
            </a:pathLst>
          </a:custGeom>
          <a:noFill/>
          <a:ln w="381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06A24445-478C-4B62-A374-180925756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9239251" y="1907327"/>
            <a:ext cx="0" cy="4622800"/>
          </a:xfrm>
          <a:prstGeom prst="line">
            <a:avLst/>
          </a:prstGeom>
          <a:noFill/>
          <a:ln w="9525" cap="flat" algn="ctr">
            <a:solidFill>
              <a:srgbClr val="0033CC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7" name="Group 360">
            <a:extLst>
              <a:ext uri="{FF2B5EF4-FFF2-40B4-BE49-F238E27FC236}">
                <a16:creationId xmlns:a16="http://schemas.microsoft.com/office/drawing/2014/main" id="{1E5450EA-0379-4150-87BE-BA438CA7E738}"/>
              </a:ext>
            </a:extLst>
          </p:cNvPr>
          <p:cNvGrpSpPr>
            <a:grpSpLocks/>
          </p:cNvGrpSpPr>
          <p:nvPr/>
        </p:nvGrpSpPr>
        <p:grpSpPr bwMode="auto">
          <a:xfrm>
            <a:off x="7056967" y="2811144"/>
            <a:ext cx="4487333" cy="2876551"/>
            <a:chOff x="2771" y="999"/>
            <a:chExt cx="2120" cy="1359"/>
          </a:xfrm>
        </p:grpSpPr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C883E21E-8540-4497-A685-55C996BB79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1" y="2206"/>
              <a:ext cx="1044" cy="0"/>
            </a:xfrm>
            <a:prstGeom prst="line">
              <a:avLst/>
            </a:prstGeom>
            <a:noFill/>
            <a:ln w="9525" cap="flat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Group 362">
              <a:extLst>
                <a:ext uri="{FF2B5EF4-FFF2-40B4-BE49-F238E27FC236}">
                  <a16:creationId xmlns:a16="http://schemas.microsoft.com/office/drawing/2014/main" id="{8F0246EA-A808-411B-B928-D64FFDD5A1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7" y="999"/>
              <a:ext cx="1774" cy="1359"/>
              <a:chOff x="3117" y="999"/>
              <a:chExt cx="1774" cy="1359"/>
            </a:xfrm>
          </p:grpSpPr>
          <p:sp>
            <p:nvSpPr>
              <p:cNvPr id="10" name="Line 7">
                <a:extLst>
                  <a:ext uri="{FF2B5EF4-FFF2-40B4-BE49-F238E27FC236}">
                    <a16:creationId xmlns:a16="http://schemas.microsoft.com/office/drawing/2014/main" id="{31109F64-6BB7-48A0-8D00-CD862EC6B0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0" y="1032"/>
                <a:ext cx="522" cy="0"/>
              </a:xfrm>
              <a:prstGeom prst="line">
                <a:avLst/>
              </a:prstGeom>
              <a:noFill/>
              <a:ln w="9525" cap="flat" algn="ctr">
                <a:solidFill>
                  <a:srgbClr val="0033CC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Oval 8">
                <a:extLst>
                  <a:ext uri="{FF2B5EF4-FFF2-40B4-BE49-F238E27FC236}">
                    <a16:creationId xmlns:a16="http://schemas.microsoft.com/office/drawing/2014/main" id="{119810C7-DBFB-4613-9D9A-BFBEFD4B1F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999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Line 9">
                <a:extLst>
                  <a:ext uri="{FF2B5EF4-FFF2-40B4-BE49-F238E27FC236}">
                    <a16:creationId xmlns:a16="http://schemas.microsoft.com/office/drawing/2014/main" id="{460D9782-5DB7-440D-A2FD-4711348057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2" y="1272"/>
                <a:ext cx="707" cy="0"/>
              </a:xfrm>
              <a:prstGeom prst="line">
                <a:avLst/>
              </a:prstGeom>
              <a:noFill/>
              <a:ln w="19050" cap="flat" algn="ctr">
                <a:solidFill>
                  <a:srgbClr val="0033CC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Line 10">
                <a:extLst>
                  <a:ext uri="{FF2B5EF4-FFF2-40B4-BE49-F238E27FC236}">
                    <a16:creationId xmlns:a16="http://schemas.microsoft.com/office/drawing/2014/main" id="{FA997C1A-F0A3-4947-88A8-74A786B2E7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17" y="1272"/>
                <a:ext cx="707" cy="0"/>
              </a:xfrm>
              <a:prstGeom prst="line">
                <a:avLst/>
              </a:prstGeom>
              <a:noFill/>
              <a:ln w="19050" cap="flat" algn="ctr">
                <a:solidFill>
                  <a:srgbClr val="0033CC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Oval 11">
                <a:extLst>
                  <a:ext uri="{FF2B5EF4-FFF2-40B4-BE49-F238E27FC236}">
                    <a16:creationId xmlns:a16="http://schemas.microsoft.com/office/drawing/2014/main" id="{5A9188E2-CA58-4043-97BF-E1C4BBB533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239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Oval 12">
                <a:extLst>
                  <a:ext uri="{FF2B5EF4-FFF2-40B4-BE49-F238E27FC236}">
                    <a16:creationId xmlns:a16="http://schemas.microsoft.com/office/drawing/2014/main" id="{B8A577B7-BD6C-4136-AB7C-F76338612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9" y="1238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6" name="Line 13">
                <a:extLst>
                  <a:ext uri="{FF2B5EF4-FFF2-40B4-BE49-F238E27FC236}">
                    <a16:creationId xmlns:a16="http://schemas.microsoft.com/office/drawing/2014/main" id="{B3B3A5B4-566F-4D79-AF70-A7B7B9DC0C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198"/>
                <a:ext cx="1044" cy="0"/>
              </a:xfrm>
              <a:prstGeom prst="line">
                <a:avLst/>
              </a:prstGeom>
              <a:noFill/>
              <a:ln w="9525" cap="flat" algn="ctr">
                <a:solidFill>
                  <a:srgbClr val="0033CC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Oval 14">
                <a:extLst>
                  <a:ext uri="{FF2B5EF4-FFF2-40B4-BE49-F238E27FC236}">
                    <a16:creationId xmlns:a16="http://schemas.microsoft.com/office/drawing/2014/main" id="{1500DD6B-ECC5-4B36-A5FD-E328212E1E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6" y="2162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" name="Oval 15">
                <a:extLst>
                  <a:ext uri="{FF2B5EF4-FFF2-40B4-BE49-F238E27FC236}">
                    <a16:creationId xmlns:a16="http://schemas.microsoft.com/office/drawing/2014/main" id="{FDBB55C3-50B8-4741-BCDF-88E525A63F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93" y="2162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Line 16">
                <a:extLst>
                  <a:ext uri="{FF2B5EF4-FFF2-40B4-BE49-F238E27FC236}">
                    <a16:creationId xmlns:a16="http://schemas.microsoft.com/office/drawing/2014/main" id="{C9456842-C233-468B-B1D1-4F1CE36FC5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19" y="2329"/>
                <a:ext cx="1044" cy="0"/>
              </a:xfrm>
              <a:prstGeom prst="line">
                <a:avLst/>
              </a:prstGeom>
              <a:noFill/>
              <a:ln w="9525" cap="flat" algn="ctr">
                <a:solidFill>
                  <a:srgbClr val="0033CC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Oval 17">
                <a:extLst>
                  <a:ext uri="{FF2B5EF4-FFF2-40B4-BE49-F238E27FC236}">
                    <a16:creationId xmlns:a16="http://schemas.microsoft.com/office/drawing/2014/main" id="{87BA3B74-A9C1-4D45-85E5-66895A2C2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6" y="2293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 cap="flat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endParaRPr lang="zh-CN" altLang="en-US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" name="Group 374">
            <a:extLst>
              <a:ext uri="{FF2B5EF4-FFF2-40B4-BE49-F238E27FC236}">
                <a16:creationId xmlns:a16="http://schemas.microsoft.com/office/drawing/2014/main" id="{8815F114-45D1-4C97-AE9B-AF9E645E454E}"/>
              </a:ext>
            </a:extLst>
          </p:cNvPr>
          <p:cNvGrpSpPr>
            <a:grpSpLocks/>
          </p:cNvGrpSpPr>
          <p:nvPr/>
        </p:nvGrpSpPr>
        <p:grpSpPr bwMode="auto">
          <a:xfrm>
            <a:off x="6961718" y="2811144"/>
            <a:ext cx="2347383" cy="2876551"/>
            <a:chOff x="2739" y="999"/>
            <a:chExt cx="1109" cy="1359"/>
          </a:xfrm>
        </p:grpSpPr>
        <p:sp>
          <p:nvSpPr>
            <p:cNvPr id="22" name="Oval 19">
              <a:extLst>
                <a:ext uri="{FF2B5EF4-FFF2-40B4-BE49-F238E27FC236}">
                  <a16:creationId xmlns:a16="http://schemas.microsoft.com/office/drawing/2014/main" id="{6C397700-9694-420A-8008-0E4DEEE3F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" y="1010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Oval 20">
              <a:extLst>
                <a:ext uri="{FF2B5EF4-FFF2-40B4-BE49-F238E27FC236}">
                  <a16:creationId xmlns:a16="http://schemas.microsoft.com/office/drawing/2014/main" id="{7CF7DC68-DFE2-4141-841C-58A421A62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1238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Oval 21">
              <a:extLst>
                <a:ext uri="{FF2B5EF4-FFF2-40B4-BE49-F238E27FC236}">
                  <a16:creationId xmlns:a16="http://schemas.microsoft.com/office/drawing/2014/main" id="{992CEF61-E30C-42C3-A1F9-BE65151974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2" y="999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5" name="Oval 22">
              <a:extLst>
                <a:ext uri="{FF2B5EF4-FFF2-40B4-BE49-F238E27FC236}">
                  <a16:creationId xmlns:a16="http://schemas.microsoft.com/office/drawing/2014/main" id="{04596D40-0315-48C7-BC1B-9B234ABAFB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1" y="1249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Oval 23">
              <a:extLst>
                <a:ext uri="{FF2B5EF4-FFF2-40B4-BE49-F238E27FC236}">
                  <a16:creationId xmlns:a16="http://schemas.microsoft.com/office/drawing/2014/main" id="{2E327875-FBAE-4A3A-872B-78037A263E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173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Oval 24">
              <a:extLst>
                <a:ext uri="{FF2B5EF4-FFF2-40B4-BE49-F238E27FC236}">
                  <a16:creationId xmlns:a16="http://schemas.microsoft.com/office/drawing/2014/main" id="{D2896B50-2760-4101-B689-6C0BB30D52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9" y="2173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8" name="Oval 25">
              <a:extLst>
                <a:ext uri="{FF2B5EF4-FFF2-40B4-BE49-F238E27FC236}">
                  <a16:creationId xmlns:a16="http://schemas.microsoft.com/office/drawing/2014/main" id="{37FD5A74-A480-4859-8AE6-B559F1B69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9" y="2293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Oval 26">
              <a:extLst>
                <a:ext uri="{FF2B5EF4-FFF2-40B4-BE49-F238E27FC236}">
                  <a16:creationId xmlns:a16="http://schemas.microsoft.com/office/drawing/2014/main" id="{107BF1EC-0FDB-4E9D-AA87-58C1738E3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3" y="2293"/>
              <a:ext cx="65" cy="65"/>
            </a:xfrm>
            <a:prstGeom prst="ellipse">
              <a:avLst/>
            </a:prstGeom>
            <a:solidFill>
              <a:srgbClr val="FF3300"/>
            </a:solidFill>
            <a:ln w="9525" cap="flat" algn="ctr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eaLnBrk="1" hangingPunct="1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0" name="Freeform 27">
            <a:extLst>
              <a:ext uri="{FF2B5EF4-FFF2-40B4-BE49-F238E27FC236}">
                <a16:creationId xmlns:a16="http://schemas.microsoft.com/office/drawing/2014/main" id="{34149C3A-EC8C-412F-9A95-544F0E4D0C43}"/>
              </a:ext>
            </a:extLst>
          </p:cNvPr>
          <p:cNvSpPr>
            <a:spLocks/>
          </p:cNvSpPr>
          <p:nvPr/>
        </p:nvSpPr>
        <p:spPr bwMode="auto">
          <a:xfrm>
            <a:off x="9266767" y="2908510"/>
            <a:ext cx="2184400" cy="2738967"/>
          </a:xfrm>
          <a:custGeom>
            <a:avLst/>
            <a:gdLst>
              <a:gd name="T0" fmla="*/ 0 w 1032"/>
              <a:gd name="T1" fmla="*/ 0 h 1294"/>
              <a:gd name="T2" fmla="*/ 489 w 1032"/>
              <a:gd name="T3" fmla="*/ 0 h 1294"/>
              <a:gd name="T4" fmla="*/ 706 w 1032"/>
              <a:gd name="T5" fmla="*/ 240 h 1294"/>
              <a:gd name="T6" fmla="*/ 489 w 1032"/>
              <a:gd name="T7" fmla="*/ 240 h 1294"/>
              <a:gd name="T8" fmla="*/ 489 w 1032"/>
              <a:gd name="T9" fmla="*/ 1163 h 1294"/>
              <a:gd name="T10" fmla="*/ 1032 w 1032"/>
              <a:gd name="T11" fmla="*/ 1163 h 1294"/>
              <a:gd name="T12" fmla="*/ 1032 w 1032"/>
              <a:gd name="T13" fmla="*/ 1294 h 1294"/>
              <a:gd name="T14" fmla="*/ 0 w 1032"/>
              <a:gd name="T15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2" h="1294">
                <a:moveTo>
                  <a:pt x="0" y="0"/>
                </a:moveTo>
                <a:lnTo>
                  <a:pt x="489" y="0"/>
                </a:lnTo>
                <a:lnTo>
                  <a:pt x="706" y="240"/>
                </a:lnTo>
                <a:lnTo>
                  <a:pt x="489" y="240"/>
                </a:lnTo>
                <a:lnTo>
                  <a:pt x="489" y="1163"/>
                </a:lnTo>
                <a:lnTo>
                  <a:pt x="1032" y="1163"/>
                </a:lnTo>
                <a:lnTo>
                  <a:pt x="1032" y="1294"/>
                </a:lnTo>
                <a:lnTo>
                  <a:pt x="0" y="1294"/>
                </a:lnTo>
              </a:path>
            </a:pathLst>
          </a:custGeom>
          <a:noFill/>
          <a:ln w="381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31" name="Object 28">
            <a:extLst>
              <a:ext uri="{FF2B5EF4-FFF2-40B4-BE49-F238E27FC236}">
                <a16:creationId xmlns:a16="http://schemas.microsoft.com/office/drawing/2014/main" id="{6B5544D1-55FA-4139-81D0-CB1DE7BF8A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410000"/>
              </p:ext>
            </p:extLst>
          </p:nvPr>
        </p:nvGraphicFramePr>
        <p:xfrm>
          <a:off x="8953500" y="1803610"/>
          <a:ext cx="628651" cy="397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3" imgW="88560" imgH="177480" progId="Equation.3">
                  <p:embed/>
                </p:oleObj>
              </mc:Choice>
              <mc:Fallback>
                <p:oleObj name="公式" r:id="rId3" imgW="88560" imgH="177480" progId="Equation.3">
                  <p:embed/>
                  <p:pic>
                    <p:nvPicPr>
                      <p:cNvPr id="31" name="Object 28">
                        <a:extLst>
                          <a:ext uri="{FF2B5EF4-FFF2-40B4-BE49-F238E27FC236}">
                            <a16:creationId xmlns:a16="http://schemas.microsoft.com/office/drawing/2014/main" id="{6B5544D1-55FA-4139-81D0-CB1DE7BF8A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0" y="1803610"/>
                        <a:ext cx="628651" cy="397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31">
            <a:extLst>
              <a:ext uri="{FF2B5EF4-FFF2-40B4-BE49-F238E27FC236}">
                <a16:creationId xmlns:a16="http://schemas.microsoft.com/office/drawing/2014/main" id="{5B8A8EDE-3B6F-4500-8CE9-253D6A36F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5317" y="2330661"/>
            <a:ext cx="1056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18C27DC4-0AF7-4D8A-92A7-349C0EBCE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6284" y="2330661"/>
            <a:ext cx="1056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34" name="Text Box 33">
            <a:extLst>
              <a:ext uri="{FF2B5EF4-FFF2-40B4-BE49-F238E27FC236}">
                <a16:creationId xmlns:a16="http://schemas.microsoft.com/office/drawing/2014/main" id="{E69B5BC4-40DB-4F86-94B0-5B1F0C706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968" y="3099010"/>
            <a:ext cx="1056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9CA4B314-7B3B-4793-865E-C9E5CB320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0068" y="3484244"/>
            <a:ext cx="1056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D</a:t>
            </a:r>
          </a:p>
        </p:txBody>
      </p:sp>
      <p:sp>
        <p:nvSpPr>
          <p:cNvPr id="36" name="Text Box 35">
            <a:extLst>
              <a:ext uri="{FF2B5EF4-FFF2-40B4-BE49-F238E27FC236}">
                <a16:creationId xmlns:a16="http://schemas.microsoft.com/office/drawing/2014/main" id="{362173F2-B638-4EDA-BAD8-786F7BEC4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0068" y="4828328"/>
            <a:ext cx="1056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E</a:t>
            </a:r>
          </a:p>
        </p:txBody>
      </p:sp>
      <p:sp>
        <p:nvSpPr>
          <p:cNvPr id="37" name="Text Box 36">
            <a:extLst>
              <a:ext uri="{FF2B5EF4-FFF2-40B4-BE49-F238E27FC236}">
                <a16:creationId xmlns:a16="http://schemas.microsoft.com/office/drawing/2014/main" id="{4921D7B1-638D-4964-BA98-5CF334EEA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101" y="4828328"/>
            <a:ext cx="1056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F</a:t>
            </a:r>
          </a:p>
        </p:txBody>
      </p:sp>
      <p:sp>
        <p:nvSpPr>
          <p:cNvPr id="38" name="Text Box 37">
            <a:extLst>
              <a:ext uri="{FF2B5EF4-FFF2-40B4-BE49-F238E27FC236}">
                <a16:creationId xmlns:a16="http://schemas.microsoft.com/office/drawing/2014/main" id="{5A75DC06-D9E9-42F9-A1F5-D2B66118C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101" y="5691928"/>
            <a:ext cx="10562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G</a:t>
            </a:r>
          </a:p>
        </p:txBody>
      </p:sp>
      <p:sp>
        <p:nvSpPr>
          <p:cNvPr id="39" name="Text Box 38">
            <a:extLst>
              <a:ext uri="{FF2B5EF4-FFF2-40B4-BE49-F238E27FC236}">
                <a16:creationId xmlns:a16="http://schemas.microsoft.com/office/drawing/2014/main" id="{C1C83469-93BA-41F1-83F6-41A0FCD83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6284" y="5691928"/>
            <a:ext cx="10562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H</a:t>
            </a:r>
          </a:p>
        </p:txBody>
      </p:sp>
      <p:sp>
        <p:nvSpPr>
          <p:cNvPr id="40" name="Text Box 29">
            <a:extLst>
              <a:ext uri="{FF2B5EF4-FFF2-40B4-BE49-F238E27FC236}">
                <a16:creationId xmlns:a16="http://schemas.microsoft.com/office/drawing/2014/main" id="{B92ADB9A-05C2-413D-9940-08CE855CE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458" y="1336996"/>
            <a:ext cx="6144684" cy="294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2.  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如图给出了一个图案的一半，其中的虚线</a:t>
            </a:r>
            <a:r>
              <a:rPr lang="en-US" altLang="zh-CN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是这个图案的对称轴。</a:t>
            </a:r>
          </a:p>
          <a:p>
            <a:pPr defTabSz="914377"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整个图案是个什么形状？请准确地画出它的另一半。</a:t>
            </a: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7744BF75-DF75-4464-9700-CE8124604291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157965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childTnLst>
                                    <p:set>
                                      <p:cBhvr additive="base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">
            <a:extLst>
              <a:ext uri="{FF2B5EF4-FFF2-40B4-BE49-F238E27FC236}">
                <a16:creationId xmlns:a16="http://schemas.microsoft.com/office/drawing/2014/main" id="{151BC35D-27B0-40DC-A1B8-47015F295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569" y="832334"/>
            <a:ext cx="1085149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 eaLnBrk="1" hangingPunct="1"/>
            <a:r>
              <a:rPr lang="zh-CN" altLang="en-US" sz="28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如图，在平面直角坐标系中你能画出点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轴、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轴的对称点吗</a:t>
            </a:r>
            <a:r>
              <a:rPr lang="en-US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?</a:t>
            </a:r>
            <a:endParaRPr lang="en-US" altLang="zh-CN" sz="28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41" name="Group 469">
            <a:extLst>
              <a:ext uri="{FF2B5EF4-FFF2-40B4-BE49-F238E27FC236}">
                <a16:creationId xmlns:a16="http://schemas.microsoft.com/office/drawing/2014/main" id="{4BA24AB8-4995-4BBC-90B3-BBB15F10D76C}"/>
              </a:ext>
            </a:extLst>
          </p:cNvPr>
          <p:cNvGrpSpPr>
            <a:grpSpLocks/>
          </p:cNvGrpSpPr>
          <p:nvPr/>
        </p:nvGrpSpPr>
        <p:grpSpPr bwMode="auto">
          <a:xfrm>
            <a:off x="802950" y="1849889"/>
            <a:ext cx="8073600" cy="4877397"/>
            <a:chOff x="0" y="0"/>
            <a:chExt cx="3957" cy="3294"/>
          </a:xfrm>
        </p:grpSpPr>
        <p:grpSp>
          <p:nvGrpSpPr>
            <p:cNvPr id="42" name="Group 470">
              <a:extLst>
                <a:ext uri="{FF2B5EF4-FFF2-40B4-BE49-F238E27FC236}">
                  <a16:creationId xmlns:a16="http://schemas.microsoft.com/office/drawing/2014/main" id="{F7AFE2D7-BC20-4B5D-9580-C627DC762C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2" y="0"/>
              <a:ext cx="361" cy="3294"/>
              <a:chOff x="0" y="0"/>
              <a:chExt cx="432" cy="3552"/>
            </a:xfrm>
          </p:grpSpPr>
          <p:sp>
            <p:nvSpPr>
              <p:cNvPr id="71" name="Line 6">
                <a:extLst>
                  <a:ext uri="{FF2B5EF4-FFF2-40B4-BE49-F238E27FC236}">
                    <a16:creationId xmlns:a16="http://schemas.microsoft.com/office/drawing/2014/main" id="{A4B92F71-BDC6-4004-92E7-802DFCA23E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" y="0"/>
                <a:ext cx="0" cy="3552"/>
              </a:xfrm>
              <a:prstGeom prst="line">
                <a:avLst/>
              </a:prstGeom>
              <a:noFill/>
              <a:ln w="57150" cap="flat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Text Box 7">
                <a:extLst>
                  <a:ext uri="{FF2B5EF4-FFF2-40B4-BE49-F238E27FC236}">
                    <a16:creationId xmlns:a16="http://schemas.microsoft.com/office/drawing/2014/main" id="{8777342B-898F-4F16-8D11-D183387A2E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" y="912"/>
                <a:ext cx="213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73" name="Text Box 8">
                <a:extLst>
                  <a:ext uri="{FF2B5EF4-FFF2-40B4-BE49-F238E27FC236}">
                    <a16:creationId xmlns:a16="http://schemas.microsoft.com/office/drawing/2014/main" id="{8B2A466D-1132-4FD3-AF8D-4A30CB9A27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" y="1584"/>
                <a:ext cx="18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74" name="Text Box 9">
                <a:extLst>
                  <a:ext uri="{FF2B5EF4-FFF2-40B4-BE49-F238E27FC236}">
                    <a16:creationId xmlns:a16="http://schemas.microsoft.com/office/drawing/2014/main" id="{542656AA-6BDF-426A-AE3F-6369CE43C9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" y="576"/>
                <a:ext cx="18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75" name="Text Box 10">
                <a:extLst>
                  <a:ext uri="{FF2B5EF4-FFF2-40B4-BE49-F238E27FC236}">
                    <a16:creationId xmlns:a16="http://schemas.microsoft.com/office/drawing/2014/main" id="{CFD77EB9-010D-4277-BD96-42947D98BD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" y="1200"/>
                <a:ext cx="18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76" name="Text Box 11">
                <a:extLst>
                  <a:ext uri="{FF2B5EF4-FFF2-40B4-BE49-F238E27FC236}">
                    <a16:creationId xmlns:a16="http://schemas.microsoft.com/office/drawing/2014/main" id="{3FB551FF-A5A0-4B1D-B764-5F557E052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" y="240"/>
                <a:ext cx="184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5</a:t>
                </a:r>
              </a:p>
            </p:txBody>
          </p:sp>
          <p:grpSp>
            <p:nvGrpSpPr>
              <p:cNvPr id="77" name="Group 477">
                <a:extLst>
                  <a:ext uri="{FF2B5EF4-FFF2-40B4-BE49-F238E27FC236}">
                    <a16:creationId xmlns:a16="http://schemas.microsoft.com/office/drawing/2014/main" id="{8EBFC7F1-3CB2-4A3A-A39E-B444788A85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92" y="456"/>
                <a:ext cx="312" cy="168"/>
                <a:chOff x="0" y="0"/>
                <a:chExt cx="192" cy="96"/>
              </a:xfrm>
            </p:grpSpPr>
            <p:sp>
              <p:nvSpPr>
                <p:cNvPr id="94" name="Line 13">
                  <a:extLst>
                    <a:ext uri="{FF2B5EF4-FFF2-40B4-BE49-F238E27FC236}">
                      <a16:creationId xmlns:a16="http://schemas.microsoft.com/office/drawing/2014/main" id="{79108C70-DAFC-41F5-9F3A-22E936AB99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Line 14">
                  <a:extLst>
                    <a:ext uri="{FF2B5EF4-FFF2-40B4-BE49-F238E27FC236}">
                      <a16:creationId xmlns:a16="http://schemas.microsoft.com/office/drawing/2014/main" id="{5B0D8DB9-1953-4643-8848-F25CAECD33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8" name="Group 480">
                <a:extLst>
                  <a:ext uri="{FF2B5EF4-FFF2-40B4-BE49-F238E27FC236}">
                    <a16:creationId xmlns:a16="http://schemas.microsoft.com/office/drawing/2014/main" id="{9ECF3957-DEEC-44DD-8602-BB238811A1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92" y="1128"/>
                <a:ext cx="312" cy="168"/>
                <a:chOff x="0" y="0"/>
                <a:chExt cx="192" cy="96"/>
              </a:xfrm>
            </p:grpSpPr>
            <p:sp>
              <p:nvSpPr>
                <p:cNvPr id="92" name="Line 16">
                  <a:extLst>
                    <a:ext uri="{FF2B5EF4-FFF2-40B4-BE49-F238E27FC236}">
                      <a16:creationId xmlns:a16="http://schemas.microsoft.com/office/drawing/2014/main" id="{13546D28-A0A0-473E-AFBD-FB0042A72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Line 17">
                  <a:extLst>
                    <a:ext uri="{FF2B5EF4-FFF2-40B4-BE49-F238E27FC236}">
                      <a16:creationId xmlns:a16="http://schemas.microsoft.com/office/drawing/2014/main" id="{4BDCA7CA-64D6-49DF-8024-9F5CDE4D50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79" name="Group 483">
                <a:extLst>
                  <a:ext uri="{FF2B5EF4-FFF2-40B4-BE49-F238E27FC236}">
                    <a16:creationId xmlns:a16="http://schemas.microsoft.com/office/drawing/2014/main" id="{F833525D-AB8E-448C-9B8C-3E18088442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92" y="1776"/>
                <a:ext cx="312" cy="168"/>
                <a:chOff x="0" y="0"/>
                <a:chExt cx="192" cy="96"/>
              </a:xfrm>
            </p:grpSpPr>
            <p:sp>
              <p:nvSpPr>
                <p:cNvPr id="90" name="Line 19">
                  <a:extLst>
                    <a:ext uri="{FF2B5EF4-FFF2-40B4-BE49-F238E27FC236}">
                      <a16:creationId xmlns:a16="http://schemas.microsoft.com/office/drawing/2014/main" id="{638CFC68-D188-4482-AA30-2D84D8C2B6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Line 20">
                  <a:extLst>
                    <a:ext uri="{FF2B5EF4-FFF2-40B4-BE49-F238E27FC236}">
                      <a16:creationId xmlns:a16="http://schemas.microsoft.com/office/drawing/2014/main" id="{8E54EB5A-5742-4C9C-9208-B719A959F3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0" name="Text Box 21">
                <a:extLst>
                  <a:ext uri="{FF2B5EF4-FFF2-40B4-BE49-F238E27FC236}">
                    <a16:creationId xmlns:a16="http://schemas.microsoft.com/office/drawing/2014/main" id="{5473D4E1-1C4F-4240-8F7C-90EE0679B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544"/>
                <a:ext cx="22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81" name="Text Box 22">
                <a:extLst>
                  <a:ext uri="{FF2B5EF4-FFF2-40B4-BE49-F238E27FC236}">
                    <a16:creationId xmlns:a16="http://schemas.microsoft.com/office/drawing/2014/main" id="{62F36832-FCB5-42F9-9BDE-64ED5DC03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22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82" name="Text Box 23">
                <a:extLst>
                  <a:ext uri="{FF2B5EF4-FFF2-40B4-BE49-F238E27FC236}">
                    <a16:creationId xmlns:a16="http://schemas.microsoft.com/office/drawing/2014/main" id="{FD075950-2C36-4208-B311-EA5459AF6F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208"/>
                <a:ext cx="22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-1</a:t>
                </a:r>
              </a:p>
            </p:txBody>
          </p:sp>
          <p:sp>
            <p:nvSpPr>
              <p:cNvPr id="83" name="Text Box 24">
                <a:extLst>
                  <a:ext uri="{FF2B5EF4-FFF2-40B4-BE49-F238E27FC236}">
                    <a16:creationId xmlns:a16="http://schemas.microsoft.com/office/drawing/2014/main" id="{48BBCB58-0BC7-4FF1-B0A1-BD0EDE718A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832"/>
                <a:ext cx="22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-3</a:t>
                </a:r>
              </a:p>
            </p:txBody>
          </p:sp>
          <p:grpSp>
            <p:nvGrpSpPr>
              <p:cNvPr id="84" name="Group 490">
                <a:extLst>
                  <a:ext uri="{FF2B5EF4-FFF2-40B4-BE49-F238E27FC236}">
                    <a16:creationId xmlns:a16="http://schemas.microsoft.com/office/drawing/2014/main" id="{BFB970BC-6047-4248-9C78-20AE28FC73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92" y="2424"/>
                <a:ext cx="312" cy="168"/>
                <a:chOff x="0" y="0"/>
                <a:chExt cx="192" cy="96"/>
              </a:xfrm>
            </p:grpSpPr>
            <p:sp>
              <p:nvSpPr>
                <p:cNvPr id="88" name="Line 26">
                  <a:extLst>
                    <a:ext uri="{FF2B5EF4-FFF2-40B4-BE49-F238E27FC236}">
                      <a16:creationId xmlns:a16="http://schemas.microsoft.com/office/drawing/2014/main" id="{A4137D0B-59BA-46FC-B87D-746A98D9EA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Line 27">
                  <a:extLst>
                    <a:ext uri="{FF2B5EF4-FFF2-40B4-BE49-F238E27FC236}">
                      <a16:creationId xmlns:a16="http://schemas.microsoft.com/office/drawing/2014/main" id="{2C944B81-733A-4740-8F89-E72F323113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85" name="Group 493">
                <a:extLst>
                  <a:ext uri="{FF2B5EF4-FFF2-40B4-BE49-F238E27FC236}">
                    <a16:creationId xmlns:a16="http://schemas.microsoft.com/office/drawing/2014/main" id="{268BB429-7EC3-4F97-A778-1EA6945164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92" y="3096"/>
                <a:ext cx="312" cy="168"/>
                <a:chOff x="0" y="0"/>
                <a:chExt cx="192" cy="96"/>
              </a:xfrm>
            </p:grpSpPr>
            <p:sp>
              <p:nvSpPr>
                <p:cNvPr id="86" name="Line 29">
                  <a:extLst>
                    <a:ext uri="{FF2B5EF4-FFF2-40B4-BE49-F238E27FC236}">
                      <a16:creationId xmlns:a16="http://schemas.microsoft.com/office/drawing/2014/main" id="{FBE38F37-87DC-40CB-ACC1-03519E0B08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Line 30">
                  <a:extLst>
                    <a:ext uri="{FF2B5EF4-FFF2-40B4-BE49-F238E27FC236}">
                      <a16:creationId xmlns:a16="http://schemas.microsoft.com/office/drawing/2014/main" id="{CD09B6B6-EEEA-46CB-B196-A8A4AB1AB3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43" name="Group 496">
              <a:extLst>
                <a:ext uri="{FF2B5EF4-FFF2-40B4-BE49-F238E27FC236}">
                  <a16:creationId xmlns:a16="http://schemas.microsoft.com/office/drawing/2014/main" id="{5CF3EC5D-CCCC-42BC-9A28-6ACEB0D337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814"/>
              <a:ext cx="3957" cy="355"/>
              <a:chOff x="0" y="0"/>
              <a:chExt cx="4320" cy="649"/>
            </a:xfrm>
          </p:grpSpPr>
          <p:sp>
            <p:nvSpPr>
              <p:cNvPr id="44" name="Text Box 32">
                <a:extLst>
                  <a:ext uri="{FF2B5EF4-FFF2-40B4-BE49-F238E27FC236}">
                    <a16:creationId xmlns:a16="http://schemas.microsoft.com/office/drawing/2014/main" id="{6A70AA8B-D60A-41A4-9636-2857B563D0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7"/>
                <a:ext cx="167" cy="4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srgbClr val="FF33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  <p:grpSp>
            <p:nvGrpSpPr>
              <p:cNvPr id="45" name="Group 498">
                <a:extLst>
                  <a:ext uri="{FF2B5EF4-FFF2-40B4-BE49-F238E27FC236}">
                    <a16:creationId xmlns:a16="http://schemas.microsoft.com/office/drawing/2014/main" id="{CBAE91E0-8289-474C-8905-F9D49020C2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4320" cy="649"/>
                <a:chOff x="0" y="0"/>
                <a:chExt cx="4320" cy="649"/>
              </a:xfrm>
            </p:grpSpPr>
            <p:sp>
              <p:nvSpPr>
                <p:cNvPr id="46" name="Line 34">
                  <a:extLst>
                    <a:ext uri="{FF2B5EF4-FFF2-40B4-BE49-F238E27FC236}">
                      <a16:creationId xmlns:a16="http://schemas.microsoft.com/office/drawing/2014/main" id="{7C9B1B65-038A-4F80-B8DA-C789F1699A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4320" cy="0"/>
                </a:xfrm>
                <a:prstGeom prst="line">
                  <a:avLst/>
                </a:prstGeom>
                <a:noFill/>
                <a:ln w="57150" cap="flat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47" name="Group 500">
                  <a:extLst>
                    <a:ext uri="{FF2B5EF4-FFF2-40B4-BE49-F238E27FC236}">
                      <a16:creationId xmlns:a16="http://schemas.microsoft.com/office/drawing/2014/main" id="{3EF8B215-7708-4E54-9B78-4521FBB6F55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72" y="0"/>
                  <a:ext cx="384" cy="144"/>
                  <a:chOff x="0" y="0"/>
                  <a:chExt cx="192" cy="96"/>
                </a:xfrm>
              </p:grpSpPr>
              <p:sp>
                <p:nvSpPr>
                  <p:cNvPr id="69" name="Line 36">
                    <a:extLst>
                      <a:ext uri="{FF2B5EF4-FFF2-40B4-BE49-F238E27FC236}">
                        <a16:creationId xmlns:a16="http://schemas.microsoft.com/office/drawing/2014/main" id="{800DDC94-5960-42FF-A85E-8CF5D5AABF6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0" name="Line 37">
                    <a:extLst>
                      <a:ext uri="{FF2B5EF4-FFF2-40B4-BE49-F238E27FC236}">
                        <a16:creationId xmlns:a16="http://schemas.microsoft.com/office/drawing/2014/main" id="{4417E1EF-8D90-4B11-8D8A-C90944EDA32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8" name="Group 503">
                  <a:extLst>
                    <a:ext uri="{FF2B5EF4-FFF2-40B4-BE49-F238E27FC236}">
                      <a16:creationId xmlns:a16="http://schemas.microsoft.com/office/drawing/2014/main" id="{B4940A3B-3BA3-4832-B88C-B3988919D61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40" y="0"/>
                  <a:ext cx="384" cy="144"/>
                  <a:chOff x="0" y="0"/>
                  <a:chExt cx="192" cy="96"/>
                </a:xfrm>
              </p:grpSpPr>
              <p:sp>
                <p:nvSpPr>
                  <p:cNvPr id="67" name="Line 39">
                    <a:extLst>
                      <a:ext uri="{FF2B5EF4-FFF2-40B4-BE49-F238E27FC236}">
                        <a16:creationId xmlns:a16="http://schemas.microsoft.com/office/drawing/2014/main" id="{B9AEF7AF-AD54-46AB-9256-707F626CFEC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8" name="Line 40">
                    <a:extLst>
                      <a:ext uri="{FF2B5EF4-FFF2-40B4-BE49-F238E27FC236}">
                        <a16:creationId xmlns:a16="http://schemas.microsoft.com/office/drawing/2014/main" id="{8A719A08-08B6-4F73-9B28-409D5C7578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9" name="Group 506">
                  <a:extLst>
                    <a:ext uri="{FF2B5EF4-FFF2-40B4-BE49-F238E27FC236}">
                      <a16:creationId xmlns:a16="http://schemas.microsoft.com/office/drawing/2014/main" id="{ECFA313C-C5C8-4FD7-B6FC-9500F48E86C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08" y="0"/>
                  <a:ext cx="384" cy="144"/>
                  <a:chOff x="0" y="0"/>
                  <a:chExt cx="192" cy="96"/>
                </a:xfrm>
              </p:grpSpPr>
              <p:sp>
                <p:nvSpPr>
                  <p:cNvPr id="65" name="Line 42">
                    <a:extLst>
                      <a:ext uri="{FF2B5EF4-FFF2-40B4-BE49-F238E27FC236}">
                        <a16:creationId xmlns:a16="http://schemas.microsoft.com/office/drawing/2014/main" id="{D656128D-1DF3-4F7B-B94E-908B0F3C31F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Line 43">
                    <a:extLst>
                      <a:ext uri="{FF2B5EF4-FFF2-40B4-BE49-F238E27FC236}">
                        <a16:creationId xmlns:a16="http://schemas.microsoft.com/office/drawing/2014/main" id="{FD06450E-E58D-4AB5-AF1E-7B198B2AE83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50" name="Text Box 44">
                  <a:extLst>
                    <a:ext uri="{FF2B5EF4-FFF2-40B4-BE49-F238E27FC236}">
                      <a16:creationId xmlns:a16="http://schemas.microsoft.com/office/drawing/2014/main" id="{1A803522-17CB-43A0-B030-ADB09F245F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1" y="193"/>
                  <a:ext cx="167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51" name="Text Box 45">
                  <a:extLst>
                    <a:ext uri="{FF2B5EF4-FFF2-40B4-BE49-F238E27FC236}">
                      <a16:creationId xmlns:a16="http://schemas.microsoft.com/office/drawing/2014/main" id="{D5DFE17C-AA23-4967-BCAA-B66A83B540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193"/>
                  <a:ext cx="167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2</a:t>
                  </a:r>
                </a:p>
              </p:txBody>
            </p:sp>
            <p:sp>
              <p:nvSpPr>
                <p:cNvPr id="52" name="Text Box 46">
                  <a:extLst>
                    <a:ext uri="{FF2B5EF4-FFF2-40B4-BE49-F238E27FC236}">
                      <a16:creationId xmlns:a16="http://schemas.microsoft.com/office/drawing/2014/main" id="{5CE1C52C-8EE8-4409-AA0D-9A00056425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193"/>
                  <a:ext cx="167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3</a:t>
                  </a:r>
                </a:p>
              </p:txBody>
            </p:sp>
            <p:sp>
              <p:nvSpPr>
                <p:cNvPr id="53" name="Text Box 47">
                  <a:extLst>
                    <a:ext uri="{FF2B5EF4-FFF2-40B4-BE49-F238E27FC236}">
                      <a16:creationId xmlns:a16="http://schemas.microsoft.com/office/drawing/2014/main" id="{572AF695-4D3C-45CA-B1B0-F1FFD64B1A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93"/>
                  <a:ext cx="167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4</a:t>
                  </a:r>
                </a:p>
              </p:txBody>
            </p:sp>
            <p:sp>
              <p:nvSpPr>
                <p:cNvPr id="54" name="Text Box 48">
                  <a:extLst>
                    <a:ext uri="{FF2B5EF4-FFF2-40B4-BE49-F238E27FC236}">
                      <a16:creationId xmlns:a16="http://schemas.microsoft.com/office/drawing/2014/main" id="{98A445D9-C371-45CA-B073-81109ED512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7" y="193"/>
                  <a:ext cx="167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5</a:t>
                  </a:r>
                </a:p>
              </p:txBody>
            </p:sp>
            <p:grpSp>
              <p:nvGrpSpPr>
                <p:cNvPr id="55" name="Group 514">
                  <a:extLst>
                    <a:ext uri="{FF2B5EF4-FFF2-40B4-BE49-F238E27FC236}">
                      <a16:creationId xmlns:a16="http://schemas.microsoft.com/office/drawing/2014/main" id="{2EF65BA0-741B-4E56-9BA7-DF1BAD4B324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8" y="0"/>
                  <a:ext cx="384" cy="144"/>
                  <a:chOff x="0" y="0"/>
                  <a:chExt cx="192" cy="96"/>
                </a:xfrm>
              </p:grpSpPr>
              <p:sp>
                <p:nvSpPr>
                  <p:cNvPr id="63" name="Line 50">
                    <a:extLst>
                      <a:ext uri="{FF2B5EF4-FFF2-40B4-BE49-F238E27FC236}">
                        <a16:creationId xmlns:a16="http://schemas.microsoft.com/office/drawing/2014/main" id="{1CBADBEE-2AC1-4352-94E8-10103F38DE4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4" name="Line 51">
                    <a:extLst>
                      <a:ext uri="{FF2B5EF4-FFF2-40B4-BE49-F238E27FC236}">
                        <a16:creationId xmlns:a16="http://schemas.microsoft.com/office/drawing/2014/main" id="{8D49792D-7D67-47CA-BAFA-258094712A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56" name="Group 517">
                  <a:extLst>
                    <a:ext uri="{FF2B5EF4-FFF2-40B4-BE49-F238E27FC236}">
                      <a16:creationId xmlns:a16="http://schemas.microsoft.com/office/drawing/2014/main" id="{19162770-AD93-4541-9634-FBA52B1EC5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" y="0"/>
                  <a:ext cx="384" cy="144"/>
                  <a:chOff x="0" y="0"/>
                  <a:chExt cx="192" cy="96"/>
                </a:xfrm>
              </p:grpSpPr>
              <p:sp>
                <p:nvSpPr>
                  <p:cNvPr id="61" name="Line 53">
                    <a:extLst>
                      <a:ext uri="{FF2B5EF4-FFF2-40B4-BE49-F238E27FC236}">
                        <a16:creationId xmlns:a16="http://schemas.microsoft.com/office/drawing/2014/main" id="{5224134E-CE0A-4D44-AB38-67427F2EEAC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2" name="Line 54">
                    <a:extLst>
                      <a:ext uri="{FF2B5EF4-FFF2-40B4-BE49-F238E27FC236}">
                        <a16:creationId xmlns:a16="http://schemas.microsoft.com/office/drawing/2014/main" id="{C7DA5CF7-EA11-4ED4-A687-C4042AFD47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57" name="Text Box 55">
                  <a:extLst>
                    <a:ext uri="{FF2B5EF4-FFF2-40B4-BE49-F238E27FC236}">
                      <a16:creationId xmlns:a16="http://schemas.microsoft.com/office/drawing/2014/main" id="{002642A0-C0C1-4B11-982D-547D609738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193"/>
                  <a:ext cx="209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-4</a:t>
                  </a:r>
                </a:p>
              </p:txBody>
            </p:sp>
            <p:sp>
              <p:nvSpPr>
                <p:cNvPr id="58" name="Text Box 56">
                  <a:extLst>
                    <a:ext uri="{FF2B5EF4-FFF2-40B4-BE49-F238E27FC236}">
                      <a16:creationId xmlns:a16="http://schemas.microsoft.com/office/drawing/2014/main" id="{39BBF46A-26D6-4CC1-B05A-41FED8E0C6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" y="193"/>
                  <a:ext cx="209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-3</a:t>
                  </a:r>
                </a:p>
              </p:txBody>
            </p:sp>
            <p:sp>
              <p:nvSpPr>
                <p:cNvPr id="59" name="Text Box 57">
                  <a:extLst>
                    <a:ext uri="{FF2B5EF4-FFF2-40B4-BE49-F238E27FC236}">
                      <a16:creationId xmlns:a16="http://schemas.microsoft.com/office/drawing/2014/main" id="{D92C35D9-EE3A-4EEB-9C8D-604506B347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64" y="193"/>
                  <a:ext cx="209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-2</a:t>
                  </a:r>
                </a:p>
              </p:txBody>
            </p:sp>
            <p:sp>
              <p:nvSpPr>
                <p:cNvPr id="60" name="Text Box 58">
                  <a:extLst>
                    <a:ext uri="{FF2B5EF4-FFF2-40B4-BE49-F238E27FC236}">
                      <a16:creationId xmlns:a16="http://schemas.microsoft.com/office/drawing/2014/main" id="{EC72FB82-1A6A-4B91-A0A8-482F2F89E8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93"/>
                  <a:ext cx="209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-1</a:t>
                  </a:r>
                </a:p>
              </p:txBody>
            </p:sp>
          </p:grpSp>
        </p:grpSp>
      </p:grpSp>
      <p:sp>
        <p:nvSpPr>
          <p:cNvPr id="96" name="Text Box 62">
            <a:extLst>
              <a:ext uri="{FF2B5EF4-FFF2-40B4-BE49-F238E27FC236}">
                <a16:creationId xmlns:a16="http://schemas.microsoft.com/office/drawing/2014/main" id="{4106CB85-FC08-449E-84D4-6F9C19704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5380" y="2876491"/>
            <a:ext cx="2464213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2133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A (2,3)</a:t>
            </a:r>
          </a:p>
        </p:txBody>
      </p:sp>
      <p:sp>
        <p:nvSpPr>
          <p:cNvPr id="97" name="Text Box 66">
            <a:extLst>
              <a:ext uri="{FF2B5EF4-FFF2-40B4-BE49-F238E27FC236}">
                <a16:creationId xmlns:a16="http://schemas.microsoft.com/office/drawing/2014/main" id="{4DA88993-F86A-4869-9C97-873D75B73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1660" y="6038140"/>
            <a:ext cx="1983980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2133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A’(2,-3)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8110E559-ED96-4B7F-938E-AED62F878294}"/>
              </a:ext>
            </a:extLst>
          </p:cNvPr>
          <p:cNvGrpSpPr/>
          <p:nvPr/>
        </p:nvGrpSpPr>
        <p:grpSpPr>
          <a:xfrm>
            <a:off x="4674196" y="3299924"/>
            <a:ext cx="1500780" cy="1352595"/>
            <a:chOff x="3177032" y="2474943"/>
            <a:chExt cx="1125585" cy="1014446"/>
          </a:xfrm>
        </p:grpSpPr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69AE5C1B-35DB-4966-B07D-218FA1FBD765}"/>
                </a:ext>
              </a:extLst>
            </p:cNvPr>
            <p:cNvCxnSpPr>
              <a:cxnSpLocks/>
              <a:stCxn id="67" idx="1"/>
            </p:cNvCxnSpPr>
            <p:nvPr/>
          </p:nvCxnSpPr>
          <p:spPr>
            <a:xfrm flipH="1" flipV="1">
              <a:off x="4297262" y="2474943"/>
              <a:ext cx="5355" cy="1014446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连接符 97">
              <a:extLst>
                <a:ext uri="{FF2B5EF4-FFF2-40B4-BE49-F238E27FC236}">
                  <a16:creationId xmlns:a16="http://schemas.microsoft.com/office/drawing/2014/main" id="{4B4E4330-B96C-4E15-9F21-C63D32F98110}"/>
                </a:ext>
              </a:extLst>
            </p:cNvPr>
            <p:cNvCxnSpPr>
              <a:cxnSpLocks/>
              <a:endCxn id="93" idx="0"/>
            </p:cNvCxnSpPr>
            <p:nvPr/>
          </p:nvCxnSpPr>
          <p:spPr>
            <a:xfrm flipH="1" flipV="1">
              <a:off x="3177032" y="2474944"/>
              <a:ext cx="1071364" cy="277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组合 100">
            <a:extLst>
              <a:ext uri="{FF2B5EF4-FFF2-40B4-BE49-F238E27FC236}">
                <a16:creationId xmlns:a16="http://schemas.microsoft.com/office/drawing/2014/main" id="{067D7BB7-4F89-4C62-974A-94C21B55845F}"/>
              </a:ext>
            </a:extLst>
          </p:cNvPr>
          <p:cNvGrpSpPr/>
          <p:nvPr/>
        </p:nvGrpSpPr>
        <p:grpSpPr>
          <a:xfrm flipV="1">
            <a:off x="4245109" y="4675151"/>
            <a:ext cx="1500780" cy="1352595"/>
            <a:chOff x="2848416" y="2474943"/>
            <a:chExt cx="1125585" cy="1014446"/>
          </a:xfrm>
        </p:grpSpPr>
        <p:cxnSp>
          <p:nvCxnSpPr>
            <p:cNvPr id="102" name="直接连接符 101">
              <a:extLst>
                <a:ext uri="{FF2B5EF4-FFF2-40B4-BE49-F238E27FC236}">
                  <a16:creationId xmlns:a16="http://schemas.microsoft.com/office/drawing/2014/main" id="{AF4A1362-73D1-4B28-96D8-85B72EC0D0A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68646" y="2474943"/>
              <a:ext cx="5355" cy="1014446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>
              <a:extLst>
                <a:ext uri="{FF2B5EF4-FFF2-40B4-BE49-F238E27FC236}">
                  <a16:creationId xmlns:a16="http://schemas.microsoft.com/office/drawing/2014/main" id="{5D201FFA-0CCF-4119-8BCA-44A2FC47084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8416" y="2474944"/>
              <a:ext cx="1071364" cy="277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椭圆 11">
            <a:extLst>
              <a:ext uri="{FF2B5EF4-FFF2-40B4-BE49-F238E27FC236}">
                <a16:creationId xmlns:a16="http://schemas.microsoft.com/office/drawing/2014/main" id="{599C8CBF-8514-4189-9394-0F53865A3739}"/>
              </a:ext>
            </a:extLst>
          </p:cNvPr>
          <p:cNvSpPr/>
          <p:nvPr/>
        </p:nvSpPr>
        <p:spPr>
          <a:xfrm>
            <a:off x="5640611" y="3164335"/>
            <a:ext cx="168672" cy="218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4" name="椭圆 103">
            <a:extLst>
              <a:ext uri="{FF2B5EF4-FFF2-40B4-BE49-F238E27FC236}">
                <a16:creationId xmlns:a16="http://schemas.microsoft.com/office/drawing/2014/main" id="{324846AD-5B37-4827-A0E8-986C00BC0FF4}"/>
              </a:ext>
            </a:extLst>
          </p:cNvPr>
          <p:cNvSpPr/>
          <p:nvPr/>
        </p:nvSpPr>
        <p:spPr>
          <a:xfrm>
            <a:off x="5677441" y="5915031"/>
            <a:ext cx="168672" cy="218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08" name="组合 107">
            <a:extLst>
              <a:ext uri="{FF2B5EF4-FFF2-40B4-BE49-F238E27FC236}">
                <a16:creationId xmlns:a16="http://schemas.microsoft.com/office/drawing/2014/main" id="{A886D4EB-7EE9-4D3B-9AB0-152B501D7C22}"/>
              </a:ext>
            </a:extLst>
          </p:cNvPr>
          <p:cNvGrpSpPr/>
          <p:nvPr/>
        </p:nvGrpSpPr>
        <p:grpSpPr>
          <a:xfrm flipH="1">
            <a:off x="2772609" y="3293671"/>
            <a:ext cx="1500780" cy="1352595"/>
            <a:chOff x="2848416" y="2474943"/>
            <a:chExt cx="1125585" cy="1014446"/>
          </a:xfrm>
        </p:grpSpPr>
        <p:cxnSp>
          <p:nvCxnSpPr>
            <p:cNvPr id="109" name="直接连接符 108">
              <a:extLst>
                <a:ext uri="{FF2B5EF4-FFF2-40B4-BE49-F238E27FC236}">
                  <a16:creationId xmlns:a16="http://schemas.microsoft.com/office/drawing/2014/main" id="{35416032-F963-48AC-87BE-287FEC822B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68646" y="2474943"/>
              <a:ext cx="5355" cy="1014446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>
              <a:extLst>
                <a:ext uri="{FF2B5EF4-FFF2-40B4-BE49-F238E27FC236}">
                  <a16:creationId xmlns:a16="http://schemas.microsoft.com/office/drawing/2014/main" id="{12B6DDEB-AB03-44DC-8522-7034D51EF32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8416" y="2474944"/>
              <a:ext cx="1071364" cy="2772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Text Box 62">
            <a:extLst>
              <a:ext uri="{FF2B5EF4-FFF2-40B4-BE49-F238E27FC236}">
                <a16:creationId xmlns:a16="http://schemas.microsoft.com/office/drawing/2014/main" id="{830AE70D-4BA7-4C0D-86E0-B1D548F67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393" y="2770315"/>
            <a:ext cx="2464213" cy="42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2133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A’’ (-2,3)</a:t>
            </a:r>
          </a:p>
        </p:txBody>
      </p:sp>
      <p:sp>
        <p:nvSpPr>
          <p:cNvPr id="99" name="椭圆 98">
            <a:extLst>
              <a:ext uri="{FF2B5EF4-FFF2-40B4-BE49-F238E27FC236}">
                <a16:creationId xmlns:a16="http://schemas.microsoft.com/office/drawing/2014/main" id="{45322246-BA5A-47F1-A5C1-5D33D43B4753}"/>
              </a:ext>
            </a:extLst>
          </p:cNvPr>
          <p:cNvSpPr/>
          <p:nvPr/>
        </p:nvSpPr>
        <p:spPr>
          <a:xfrm>
            <a:off x="2695887" y="3232097"/>
            <a:ext cx="168672" cy="218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0" name="文本框 99">
            <a:extLst>
              <a:ext uri="{FF2B5EF4-FFF2-40B4-BE49-F238E27FC236}">
                <a16:creationId xmlns:a16="http://schemas.microsoft.com/office/drawing/2014/main" id="{C44AF2BE-1DDB-4785-A9E6-91D6D03AEFFF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404123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4" grpId="0" animBg="1"/>
      <p:bldP spid="111" grpId="0"/>
      <p:bldP spid="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F4F6DD3D-8CEA-4C52-8CA1-4F9C35C32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876" y="955787"/>
            <a:ext cx="10249513" cy="97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 eaLnBrk="1" hangingPunct="1"/>
            <a:r>
              <a:rPr lang="zh-CN" altLang="en-US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画出下列已知点及其关于对称轴的对称点。</a:t>
            </a:r>
            <a:endParaRPr lang="en-US" altLang="zh-CN" sz="24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DD928B8-3422-4C0D-9EBD-387FC8606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729329"/>
              </p:ext>
            </p:extLst>
          </p:nvPr>
        </p:nvGraphicFramePr>
        <p:xfrm>
          <a:off x="1055953" y="1735683"/>
          <a:ext cx="1007317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722">
                  <a:extLst>
                    <a:ext uri="{9D8B030D-6E8A-4147-A177-3AD203B41FA5}">
                      <a16:colId xmlns:a16="http://schemas.microsoft.com/office/drawing/2014/main" val="1853231824"/>
                    </a:ext>
                  </a:extLst>
                </a:gridCol>
                <a:gridCol w="1678862">
                  <a:extLst>
                    <a:ext uri="{9D8B030D-6E8A-4147-A177-3AD203B41FA5}">
                      <a16:colId xmlns:a16="http://schemas.microsoft.com/office/drawing/2014/main" val="2400262871"/>
                    </a:ext>
                  </a:extLst>
                </a:gridCol>
                <a:gridCol w="1678862">
                  <a:extLst>
                    <a:ext uri="{9D8B030D-6E8A-4147-A177-3AD203B41FA5}">
                      <a16:colId xmlns:a16="http://schemas.microsoft.com/office/drawing/2014/main" val="416033473"/>
                    </a:ext>
                  </a:extLst>
                </a:gridCol>
                <a:gridCol w="1678862">
                  <a:extLst>
                    <a:ext uri="{9D8B030D-6E8A-4147-A177-3AD203B41FA5}">
                      <a16:colId xmlns:a16="http://schemas.microsoft.com/office/drawing/2014/main" val="2169713992"/>
                    </a:ext>
                  </a:extLst>
                </a:gridCol>
                <a:gridCol w="1678862">
                  <a:extLst>
                    <a:ext uri="{9D8B030D-6E8A-4147-A177-3AD203B41FA5}">
                      <a16:colId xmlns:a16="http://schemas.microsoft.com/office/drawing/2014/main" val="2872383609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ym typeface="+mn-lt"/>
                        </a:rPr>
                        <a:t>已知点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sym typeface="+mn-lt"/>
                        </a:rPr>
                        <a:t>A(2,-3)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B(-1,2)</a:t>
                      </a:r>
                      <a:endParaRPr lang="zh-CN" altLang="en-US" sz="2400" dirty="0">
                        <a:sym typeface="+mn-lt"/>
                      </a:endParaRPr>
                    </a:p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C(4,0)</a:t>
                      </a:r>
                      <a:endParaRPr lang="zh-CN" altLang="en-US" sz="2400" dirty="0">
                        <a:sym typeface="+mn-lt"/>
                      </a:endParaRPr>
                    </a:p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D(0,0)</a:t>
                      </a:r>
                      <a:endParaRPr lang="zh-CN" altLang="en-US" sz="2400" dirty="0">
                        <a:sym typeface="+mn-lt"/>
                      </a:endParaRPr>
                    </a:p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775923587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ym typeface="+mn-lt"/>
                        </a:rPr>
                        <a:t>关于</a:t>
                      </a:r>
                      <a:r>
                        <a:rPr lang="en-US" altLang="zh-CN" sz="2400" dirty="0">
                          <a:sym typeface="+mn-lt"/>
                        </a:rPr>
                        <a:t>x</a:t>
                      </a:r>
                      <a:r>
                        <a:rPr lang="zh-CN" altLang="en-US" sz="2400" dirty="0">
                          <a:sym typeface="+mn-lt"/>
                        </a:rPr>
                        <a:t>轴的对称点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3276074109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dirty="0">
                          <a:sym typeface="+mn-lt"/>
                        </a:rPr>
                        <a:t>关于</a:t>
                      </a:r>
                      <a:r>
                        <a:rPr lang="en-US" altLang="zh-CN" sz="2400" dirty="0">
                          <a:sym typeface="+mn-lt"/>
                        </a:rPr>
                        <a:t>y</a:t>
                      </a:r>
                      <a:r>
                        <a:rPr lang="zh-CN" altLang="en-US" sz="2400" dirty="0">
                          <a:sym typeface="+mn-lt"/>
                        </a:rPr>
                        <a:t>轴的对称点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018507259"/>
                  </a:ext>
                </a:extLst>
              </a:tr>
            </a:tbl>
          </a:graphicData>
        </a:graphic>
      </p:graphicFrame>
      <p:grpSp>
        <p:nvGrpSpPr>
          <p:cNvPr id="7" name="Group 469">
            <a:extLst>
              <a:ext uri="{FF2B5EF4-FFF2-40B4-BE49-F238E27FC236}">
                <a16:creationId xmlns:a16="http://schemas.microsoft.com/office/drawing/2014/main" id="{D3CFFA83-02D9-4869-B776-49AC8EADE7EF}"/>
              </a:ext>
            </a:extLst>
          </p:cNvPr>
          <p:cNvGrpSpPr>
            <a:grpSpLocks/>
          </p:cNvGrpSpPr>
          <p:nvPr/>
        </p:nvGrpSpPr>
        <p:grpSpPr bwMode="auto">
          <a:xfrm>
            <a:off x="1291992" y="3503825"/>
            <a:ext cx="7094400" cy="3113696"/>
            <a:chOff x="0" y="0"/>
            <a:chExt cx="3957" cy="3383"/>
          </a:xfrm>
        </p:grpSpPr>
        <p:grpSp>
          <p:nvGrpSpPr>
            <p:cNvPr id="8" name="Group 470">
              <a:extLst>
                <a:ext uri="{FF2B5EF4-FFF2-40B4-BE49-F238E27FC236}">
                  <a16:creationId xmlns:a16="http://schemas.microsoft.com/office/drawing/2014/main" id="{21AEC2DC-7E26-4B75-9D0F-AB5E89ED6B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62" y="0"/>
              <a:ext cx="361" cy="3383"/>
              <a:chOff x="0" y="0"/>
              <a:chExt cx="432" cy="3649"/>
            </a:xfrm>
          </p:grpSpPr>
          <p:sp>
            <p:nvSpPr>
              <p:cNvPr id="37" name="Line 6">
                <a:extLst>
                  <a:ext uri="{FF2B5EF4-FFF2-40B4-BE49-F238E27FC236}">
                    <a16:creationId xmlns:a16="http://schemas.microsoft.com/office/drawing/2014/main" id="{24CB6C53-3342-4489-A89A-3A695147F1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8" y="0"/>
                <a:ext cx="0" cy="3552"/>
              </a:xfrm>
              <a:prstGeom prst="line">
                <a:avLst/>
              </a:prstGeom>
              <a:noFill/>
              <a:ln w="57150" cap="flat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Text Box 7">
                <a:extLst>
                  <a:ext uri="{FF2B5EF4-FFF2-40B4-BE49-F238E27FC236}">
                    <a16:creationId xmlns:a16="http://schemas.microsoft.com/office/drawing/2014/main" id="{F03016F0-352E-4AF1-902F-705AED60EE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" y="912"/>
                <a:ext cx="213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39" name="Text Box 8">
                <a:extLst>
                  <a:ext uri="{FF2B5EF4-FFF2-40B4-BE49-F238E27FC236}">
                    <a16:creationId xmlns:a16="http://schemas.microsoft.com/office/drawing/2014/main" id="{60861E69-E9E3-47D6-A097-463BE3A81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" y="1584"/>
                <a:ext cx="209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</a:p>
            </p:txBody>
          </p:sp>
          <p:sp>
            <p:nvSpPr>
              <p:cNvPr id="40" name="Text Box 9">
                <a:extLst>
                  <a:ext uri="{FF2B5EF4-FFF2-40B4-BE49-F238E27FC236}">
                    <a16:creationId xmlns:a16="http://schemas.microsoft.com/office/drawing/2014/main" id="{8EA837A1-9AE9-4D67-B49A-D6DB1A8BC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" y="576"/>
                <a:ext cx="209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41" name="Text Box 10">
                <a:extLst>
                  <a:ext uri="{FF2B5EF4-FFF2-40B4-BE49-F238E27FC236}">
                    <a16:creationId xmlns:a16="http://schemas.microsoft.com/office/drawing/2014/main" id="{6A4E7737-DD57-4D18-90A6-5FA8B1AD9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" y="1200"/>
                <a:ext cx="209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42" name="Text Box 11">
                <a:extLst>
                  <a:ext uri="{FF2B5EF4-FFF2-40B4-BE49-F238E27FC236}">
                    <a16:creationId xmlns:a16="http://schemas.microsoft.com/office/drawing/2014/main" id="{87AEB937-94E9-425E-A0B4-A69F60F27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" y="240"/>
                <a:ext cx="209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5</a:t>
                </a:r>
              </a:p>
            </p:txBody>
          </p:sp>
          <p:grpSp>
            <p:nvGrpSpPr>
              <p:cNvPr id="43" name="Group 477">
                <a:extLst>
                  <a:ext uri="{FF2B5EF4-FFF2-40B4-BE49-F238E27FC236}">
                    <a16:creationId xmlns:a16="http://schemas.microsoft.com/office/drawing/2014/main" id="{633695A5-0E96-4160-9C4B-FEE4198805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92" y="456"/>
                <a:ext cx="312" cy="168"/>
                <a:chOff x="0" y="0"/>
                <a:chExt cx="192" cy="96"/>
              </a:xfrm>
            </p:grpSpPr>
            <p:sp>
              <p:nvSpPr>
                <p:cNvPr id="60" name="Line 13">
                  <a:extLst>
                    <a:ext uri="{FF2B5EF4-FFF2-40B4-BE49-F238E27FC236}">
                      <a16:creationId xmlns:a16="http://schemas.microsoft.com/office/drawing/2014/main" id="{E6A0A648-9C6E-41C0-833F-A1D9099BFF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Line 14">
                  <a:extLst>
                    <a:ext uri="{FF2B5EF4-FFF2-40B4-BE49-F238E27FC236}">
                      <a16:creationId xmlns:a16="http://schemas.microsoft.com/office/drawing/2014/main" id="{82ED9683-E060-4928-94C2-46B567BD72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4" name="Group 480">
                <a:extLst>
                  <a:ext uri="{FF2B5EF4-FFF2-40B4-BE49-F238E27FC236}">
                    <a16:creationId xmlns:a16="http://schemas.microsoft.com/office/drawing/2014/main" id="{B479473D-9EED-4A04-8635-98184D0210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92" y="1128"/>
                <a:ext cx="312" cy="168"/>
                <a:chOff x="0" y="0"/>
                <a:chExt cx="192" cy="96"/>
              </a:xfrm>
            </p:grpSpPr>
            <p:sp>
              <p:nvSpPr>
                <p:cNvPr id="58" name="Line 16">
                  <a:extLst>
                    <a:ext uri="{FF2B5EF4-FFF2-40B4-BE49-F238E27FC236}">
                      <a16:creationId xmlns:a16="http://schemas.microsoft.com/office/drawing/2014/main" id="{497E41BC-B784-4128-A7A5-676023FCBF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Line 17">
                  <a:extLst>
                    <a:ext uri="{FF2B5EF4-FFF2-40B4-BE49-F238E27FC236}">
                      <a16:creationId xmlns:a16="http://schemas.microsoft.com/office/drawing/2014/main" id="{2E17B1B5-BAF0-4129-80A7-67C4890993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5" name="Group 483">
                <a:extLst>
                  <a:ext uri="{FF2B5EF4-FFF2-40B4-BE49-F238E27FC236}">
                    <a16:creationId xmlns:a16="http://schemas.microsoft.com/office/drawing/2014/main" id="{BD9EA9A2-5E12-4AFA-ADB8-F9D0F6FC56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92" y="1776"/>
                <a:ext cx="312" cy="168"/>
                <a:chOff x="0" y="0"/>
                <a:chExt cx="192" cy="96"/>
              </a:xfrm>
            </p:grpSpPr>
            <p:sp>
              <p:nvSpPr>
                <p:cNvPr id="56" name="Line 19">
                  <a:extLst>
                    <a:ext uri="{FF2B5EF4-FFF2-40B4-BE49-F238E27FC236}">
                      <a16:creationId xmlns:a16="http://schemas.microsoft.com/office/drawing/2014/main" id="{B8BE8F1B-276D-42F4-A32F-588C14673E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Line 20">
                  <a:extLst>
                    <a:ext uri="{FF2B5EF4-FFF2-40B4-BE49-F238E27FC236}">
                      <a16:creationId xmlns:a16="http://schemas.microsoft.com/office/drawing/2014/main" id="{07635376-094A-4CF7-AC76-37BC70E197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6" name="Text Box 21">
                <a:extLst>
                  <a:ext uri="{FF2B5EF4-FFF2-40B4-BE49-F238E27FC236}">
                    <a16:creationId xmlns:a16="http://schemas.microsoft.com/office/drawing/2014/main" id="{73B36EFE-9940-4A7F-AB96-105233E6E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544"/>
                <a:ext cx="260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-2</a:t>
                </a:r>
              </a:p>
            </p:txBody>
          </p:sp>
          <p:sp>
            <p:nvSpPr>
              <p:cNvPr id="47" name="Text Box 22">
                <a:extLst>
                  <a:ext uri="{FF2B5EF4-FFF2-40B4-BE49-F238E27FC236}">
                    <a16:creationId xmlns:a16="http://schemas.microsoft.com/office/drawing/2014/main" id="{4AEF97AE-0D1F-4618-A95D-3D32C0A796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216"/>
                <a:ext cx="260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-4</a:t>
                </a:r>
              </a:p>
            </p:txBody>
          </p:sp>
          <p:sp>
            <p:nvSpPr>
              <p:cNvPr id="48" name="Text Box 23">
                <a:extLst>
                  <a:ext uri="{FF2B5EF4-FFF2-40B4-BE49-F238E27FC236}">
                    <a16:creationId xmlns:a16="http://schemas.microsoft.com/office/drawing/2014/main" id="{D915AC1B-41FF-4810-AC47-37047D1E9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208"/>
                <a:ext cx="260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-1</a:t>
                </a:r>
              </a:p>
            </p:txBody>
          </p:sp>
          <p:sp>
            <p:nvSpPr>
              <p:cNvPr id="49" name="Text Box 24">
                <a:extLst>
                  <a:ext uri="{FF2B5EF4-FFF2-40B4-BE49-F238E27FC236}">
                    <a16:creationId xmlns:a16="http://schemas.microsoft.com/office/drawing/2014/main" id="{A6E24435-BC38-449E-9F6B-7BA031284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832"/>
                <a:ext cx="260" cy="4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prstClr val="black"/>
                    </a:solidFill>
                    <a:latin typeface="+mn-lt"/>
                    <a:ea typeface="+mn-ea"/>
                    <a:cs typeface="+mn-ea"/>
                    <a:sym typeface="+mn-lt"/>
                  </a:rPr>
                  <a:t>-3</a:t>
                </a:r>
              </a:p>
            </p:txBody>
          </p:sp>
          <p:grpSp>
            <p:nvGrpSpPr>
              <p:cNvPr id="50" name="Group 490">
                <a:extLst>
                  <a:ext uri="{FF2B5EF4-FFF2-40B4-BE49-F238E27FC236}">
                    <a16:creationId xmlns:a16="http://schemas.microsoft.com/office/drawing/2014/main" id="{38DCEC77-CE5A-48A8-AA77-1D3F86377E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92" y="2424"/>
                <a:ext cx="312" cy="168"/>
                <a:chOff x="0" y="0"/>
                <a:chExt cx="192" cy="96"/>
              </a:xfrm>
            </p:grpSpPr>
            <p:sp>
              <p:nvSpPr>
                <p:cNvPr id="54" name="Line 26">
                  <a:extLst>
                    <a:ext uri="{FF2B5EF4-FFF2-40B4-BE49-F238E27FC236}">
                      <a16:creationId xmlns:a16="http://schemas.microsoft.com/office/drawing/2014/main" id="{3166C8ED-A5FC-4B0F-9794-B46F51A8C1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Line 27">
                  <a:extLst>
                    <a:ext uri="{FF2B5EF4-FFF2-40B4-BE49-F238E27FC236}">
                      <a16:creationId xmlns:a16="http://schemas.microsoft.com/office/drawing/2014/main" id="{EE4E57EA-41E7-4134-8D13-79DF084DA2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51" name="Group 493">
                <a:extLst>
                  <a:ext uri="{FF2B5EF4-FFF2-40B4-BE49-F238E27FC236}">
                    <a16:creationId xmlns:a16="http://schemas.microsoft.com/office/drawing/2014/main" id="{B37D6DFA-4292-445A-BD16-225F861AC0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5400000">
                <a:off x="192" y="3096"/>
                <a:ext cx="312" cy="168"/>
                <a:chOff x="0" y="0"/>
                <a:chExt cx="192" cy="96"/>
              </a:xfrm>
            </p:grpSpPr>
            <p:sp>
              <p:nvSpPr>
                <p:cNvPr id="52" name="Line 29">
                  <a:extLst>
                    <a:ext uri="{FF2B5EF4-FFF2-40B4-BE49-F238E27FC236}">
                      <a16:creationId xmlns:a16="http://schemas.microsoft.com/office/drawing/2014/main" id="{DC32FD4D-8984-4A71-87A5-50E6A0A4AF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Line 30">
                  <a:extLst>
                    <a:ext uri="{FF2B5EF4-FFF2-40B4-BE49-F238E27FC236}">
                      <a16:creationId xmlns:a16="http://schemas.microsoft.com/office/drawing/2014/main" id="{38E15AB9-6DCB-491E-B70C-1A13EA68DD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 cap="flat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9" name="Group 496">
              <a:extLst>
                <a:ext uri="{FF2B5EF4-FFF2-40B4-BE49-F238E27FC236}">
                  <a16:creationId xmlns:a16="http://schemas.microsoft.com/office/drawing/2014/main" id="{066D7E29-F720-46D4-AE12-5B5F694A66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814"/>
              <a:ext cx="3957" cy="507"/>
              <a:chOff x="0" y="0"/>
              <a:chExt cx="4320" cy="926"/>
            </a:xfrm>
          </p:grpSpPr>
          <p:sp>
            <p:nvSpPr>
              <p:cNvPr id="10" name="Text Box 32">
                <a:extLst>
                  <a:ext uri="{FF2B5EF4-FFF2-40B4-BE49-F238E27FC236}">
                    <a16:creationId xmlns:a16="http://schemas.microsoft.com/office/drawing/2014/main" id="{EEA53340-A42A-414C-A4C4-D483608EA7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97"/>
                <a:ext cx="191" cy="7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 algn="ctr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buSzPct val="10000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 eaLnBrk="1" hangingPunct="1"/>
                <a:r>
                  <a:rPr lang="en-US" altLang="zh-CN" b="1">
                    <a:solidFill>
                      <a:srgbClr val="FF3300"/>
                    </a:solidFill>
                    <a:latin typeface="+mn-lt"/>
                    <a:ea typeface="+mn-ea"/>
                    <a:cs typeface="+mn-ea"/>
                    <a:sym typeface="+mn-lt"/>
                  </a:rPr>
                  <a:t>0</a:t>
                </a:r>
              </a:p>
            </p:txBody>
          </p:sp>
          <p:grpSp>
            <p:nvGrpSpPr>
              <p:cNvPr id="11" name="Group 498">
                <a:extLst>
                  <a:ext uri="{FF2B5EF4-FFF2-40B4-BE49-F238E27FC236}">
                    <a16:creationId xmlns:a16="http://schemas.microsoft.com/office/drawing/2014/main" id="{96B04D7B-AF9D-4069-8B46-C1209D7671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4320" cy="926"/>
                <a:chOff x="0" y="0"/>
                <a:chExt cx="4320" cy="926"/>
              </a:xfrm>
            </p:grpSpPr>
            <p:sp>
              <p:nvSpPr>
                <p:cNvPr id="12" name="Line 34">
                  <a:extLst>
                    <a:ext uri="{FF2B5EF4-FFF2-40B4-BE49-F238E27FC236}">
                      <a16:creationId xmlns:a16="http://schemas.microsoft.com/office/drawing/2014/main" id="{91637857-D65B-4306-8AA7-9700114A98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4320" cy="0"/>
                </a:xfrm>
                <a:prstGeom prst="line">
                  <a:avLst/>
                </a:prstGeom>
                <a:noFill/>
                <a:ln w="57150" cap="flat" algn="ctr">
                  <a:solidFill>
                    <a:srgbClr val="0033CC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grpSp>
              <p:nvGrpSpPr>
                <p:cNvPr id="13" name="Group 500">
                  <a:extLst>
                    <a:ext uri="{FF2B5EF4-FFF2-40B4-BE49-F238E27FC236}">
                      <a16:creationId xmlns:a16="http://schemas.microsoft.com/office/drawing/2014/main" id="{A8BC5EFA-2C55-4E5A-B639-2AD84FD91A0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72" y="0"/>
                  <a:ext cx="384" cy="144"/>
                  <a:chOff x="0" y="0"/>
                  <a:chExt cx="192" cy="96"/>
                </a:xfrm>
              </p:grpSpPr>
              <p:sp>
                <p:nvSpPr>
                  <p:cNvPr id="35" name="Line 36">
                    <a:extLst>
                      <a:ext uri="{FF2B5EF4-FFF2-40B4-BE49-F238E27FC236}">
                        <a16:creationId xmlns:a16="http://schemas.microsoft.com/office/drawing/2014/main" id="{C319F4DA-0B6E-4EC7-94B1-5DF730CFDAF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6" name="Line 37">
                    <a:extLst>
                      <a:ext uri="{FF2B5EF4-FFF2-40B4-BE49-F238E27FC236}">
                        <a16:creationId xmlns:a16="http://schemas.microsoft.com/office/drawing/2014/main" id="{D205C41B-ACF8-4B21-BFB7-530BC8F301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4" name="Group 503">
                  <a:extLst>
                    <a:ext uri="{FF2B5EF4-FFF2-40B4-BE49-F238E27FC236}">
                      <a16:creationId xmlns:a16="http://schemas.microsoft.com/office/drawing/2014/main" id="{0EB4701C-0CFE-4AA9-B1B7-A3DFA7A851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40" y="0"/>
                  <a:ext cx="384" cy="144"/>
                  <a:chOff x="0" y="0"/>
                  <a:chExt cx="192" cy="96"/>
                </a:xfrm>
              </p:grpSpPr>
              <p:sp>
                <p:nvSpPr>
                  <p:cNvPr id="33" name="Line 39">
                    <a:extLst>
                      <a:ext uri="{FF2B5EF4-FFF2-40B4-BE49-F238E27FC236}">
                        <a16:creationId xmlns:a16="http://schemas.microsoft.com/office/drawing/2014/main" id="{191E36C3-FFEF-41C4-B5F2-493F2F5DAD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4" name="Line 40">
                    <a:extLst>
                      <a:ext uri="{FF2B5EF4-FFF2-40B4-BE49-F238E27FC236}">
                        <a16:creationId xmlns:a16="http://schemas.microsoft.com/office/drawing/2014/main" id="{F76B7FBF-0942-4910-B76F-31BE7B3D9E8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5" name="Group 506">
                  <a:extLst>
                    <a:ext uri="{FF2B5EF4-FFF2-40B4-BE49-F238E27FC236}">
                      <a16:creationId xmlns:a16="http://schemas.microsoft.com/office/drawing/2014/main" id="{D2905686-BA8F-47C1-AE3F-5C3252DA37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08" y="0"/>
                  <a:ext cx="384" cy="144"/>
                  <a:chOff x="0" y="0"/>
                  <a:chExt cx="192" cy="96"/>
                </a:xfrm>
              </p:grpSpPr>
              <p:sp>
                <p:nvSpPr>
                  <p:cNvPr id="31" name="Line 42">
                    <a:extLst>
                      <a:ext uri="{FF2B5EF4-FFF2-40B4-BE49-F238E27FC236}">
                        <a16:creationId xmlns:a16="http://schemas.microsoft.com/office/drawing/2014/main" id="{4716F843-53CD-4E61-9674-C25617BB4F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2" name="Line 43">
                    <a:extLst>
                      <a:ext uri="{FF2B5EF4-FFF2-40B4-BE49-F238E27FC236}">
                        <a16:creationId xmlns:a16="http://schemas.microsoft.com/office/drawing/2014/main" id="{956D1BBC-A230-449B-A461-229562EC92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16" name="Text Box 44">
                  <a:extLst>
                    <a:ext uri="{FF2B5EF4-FFF2-40B4-BE49-F238E27FC236}">
                      <a16:creationId xmlns:a16="http://schemas.microsoft.com/office/drawing/2014/main" id="{3F887F02-12E1-4409-887E-5DF77C2D05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1" y="193"/>
                  <a:ext cx="191" cy="7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17" name="Text Box 45">
                  <a:extLst>
                    <a:ext uri="{FF2B5EF4-FFF2-40B4-BE49-F238E27FC236}">
                      <a16:creationId xmlns:a16="http://schemas.microsoft.com/office/drawing/2014/main" id="{BE132F84-DA47-49DD-A549-D0E7F09496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44" y="193"/>
                  <a:ext cx="191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2</a:t>
                  </a:r>
                </a:p>
              </p:txBody>
            </p:sp>
            <p:sp>
              <p:nvSpPr>
                <p:cNvPr id="18" name="Text Box 46">
                  <a:extLst>
                    <a:ext uri="{FF2B5EF4-FFF2-40B4-BE49-F238E27FC236}">
                      <a16:creationId xmlns:a16="http://schemas.microsoft.com/office/drawing/2014/main" id="{FD839AFE-1B0D-4590-9D9D-195A3F5477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28" y="193"/>
                  <a:ext cx="191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3</a:t>
                  </a:r>
                </a:p>
              </p:txBody>
            </p:sp>
            <p:sp>
              <p:nvSpPr>
                <p:cNvPr id="19" name="Text Box 47">
                  <a:extLst>
                    <a:ext uri="{FF2B5EF4-FFF2-40B4-BE49-F238E27FC236}">
                      <a16:creationId xmlns:a16="http://schemas.microsoft.com/office/drawing/2014/main" id="{8F2AEFBD-2387-410E-B312-B83505E0E0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93"/>
                  <a:ext cx="191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4</a:t>
                  </a:r>
                </a:p>
              </p:txBody>
            </p:sp>
            <p:sp>
              <p:nvSpPr>
                <p:cNvPr id="20" name="Text Box 48">
                  <a:extLst>
                    <a:ext uri="{FF2B5EF4-FFF2-40B4-BE49-F238E27FC236}">
                      <a16:creationId xmlns:a16="http://schemas.microsoft.com/office/drawing/2014/main" id="{5EBBC931-E4F8-4FAD-B683-F13837A2D7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97" y="193"/>
                  <a:ext cx="191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5</a:t>
                  </a:r>
                </a:p>
              </p:txBody>
            </p:sp>
            <p:grpSp>
              <p:nvGrpSpPr>
                <p:cNvPr id="21" name="Group 514">
                  <a:extLst>
                    <a:ext uri="{FF2B5EF4-FFF2-40B4-BE49-F238E27FC236}">
                      <a16:creationId xmlns:a16="http://schemas.microsoft.com/office/drawing/2014/main" id="{4F95F9D4-0F8C-4CD2-AF60-CC871D84D4C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8" y="0"/>
                  <a:ext cx="384" cy="144"/>
                  <a:chOff x="0" y="0"/>
                  <a:chExt cx="192" cy="96"/>
                </a:xfrm>
              </p:grpSpPr>
              <p:sp>
                <p:nvSpPr>
                  <p:cNvPr id="29" name="Line 50">
                    <a:extLst>
                      <a:ext uri="{FF2B5EF4-FFF2-40B4-BE49-F238E27FC236}">
                        <a16:creationId xmlns:a16="http://schemas.microsoft.com/office/drawing/2014/main" id="{29EEBF94-6D1C-498F-ACDC-5C7AF9CD8C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0" name="Line 51">
                    <a:extLst>
                      <a:ext uri="{FF2B5EF4-FFF2-40B4-BE49-F238E27FC236}">
                        <a16:creationId xmlns:a16="http://schemas.microsoft.com/office/drawing/2014/main" id="{CFBA6C98-07DA-418D-8C57-815D3C5839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2" name="Group 517">
                  <a:extLst>
                    <a:ext uri="{FF2B5EF4-FFF2-40B4-BE49-F238E27FC236}">
                      <a16:creationId xmlns:a16="http://schemas.microsoft.com/office/drawing/2014/main" id="{80B3E759-4B5E-4BBD-9A63-706B024B8A3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056" y="0"/>
                  <a:ext cx="384" cy="144"/>
                  <a:chOff x="0" y="0"/>
                  <a:chExt cx="192" cy="96"/>
                </a:xfrm>
              </p:grpSpPr>
              <p:sp>
                <p:nvSpPr>
                  <p:cNvPr id="27" name="Line 53">
                    <a:extLst>
                      <a:ext uri="{FF2B5EF4-FFF2-40B4-BE49-F238E27FC236}">
                        <a16:creationId xmlns:a16="http://schemas.microsoft.com/office/drawing/2014/main" id="{6A6D6018-EDF0-4B6F-A291-E6F06C1919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8" name="Line 54">
                    <a:extLst>
                      <a:ext uri="{FF2B5EF4-FFF2-40B4-BE49-F238E27FC236}">
                        <a16:creationId xmlns:a16="http://schemas.microsoft.com/office/drawing/2014/main" id="{C6DACD59-D4FA-43E7-836D-3854303A43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 cap="flat" algn="ctr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3" name="Text Box 55">
                  <a:extLst>
                    <a:ext uri="{FF2B5EF4-FFF2-40B4-BE49-F238E27FC236}">
                      <a16:creationId xmlns:a16="http://schemas.microsoft.com/office/drawing/2014/main" id="{7832DE5C-20E9-4E3E-AF0D-EEE90BB957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" y="193"/>
                  <a:ext cx="237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-4</a:t>
                  </a:r>
                </a:p>
              </p:txBody>
            </p:sp>
            <p:sp>
              <p:nvSpPr>
                <p:cNvPr id="24" name="Text Box 56">
                  <a:extLst>
                    <a:ext uri="{FF2B5EF4-FFF2-40B4-BE49-F238E27FC236}">
                      <a16:creationId xmlns:a16="http://schemas.microsoft.com/office/drawing/2014/main" id="{6D63CFDF-594A-4B1A-92DE-EEFBC2810E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80" y="193"/>
                  <a:ext cx="237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-3</a:t>
                  </a:r>
                </a:p>
              </p:txBody>
            </p:sp>
            <p:sp>
              <p:nvSpPr>
                <p:cNvPr id="25" name="Text Box 57">
                  <a:extLst>
                    <a:ext uri="{FF2B5EF4-FFF2-40B4-BE49-F238E27FC236}">
                      <a16:creationId xmlns:a16="http://schemas.microsoft.com/office/drawing/2014/main" id="{98F31701-E5C9-4E6A-80C2-7EC7B69C02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64" y="193"/>
                  <a:ext cx="237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-2</a:t>
                  </a:r>
                </a:p>
              </p:txBody>
            </p:sp>
            <p:sp>
              <p:nvSpPr>
                <p:cNvPr id="26" name="Text Box 58">
                  <a:extLst>
                    <a:ext uri="{FF2B5EF4-FFF2-40B4-BE49-F238E27FC236}">
                      <a16:creationId xmlns:a16="http://schemas.microsoft.com/office/drawing/2014/main" id="{CCAD3A2F-34FA-44D1-8D32-200DDB167D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48" y="193"/>
                  <a:ext cx="237" cy="7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 eaLnBrk="1" hangingPunct="1"/>
                  <a:r>
                    <a:rPr lang="en-US" altLang="zh-CN" b="1">
                      <a:solidFill>
                        <a:prstClr val="black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-1</a:t>
                  </a:r>
                </a:p>
              </p:txBody>
            </p:sp>
          </p:grpSp>
        </p:grpSp>
      </p:grpSp>
      <p:sp>
        <p:nvSpPr>
          <p:cNvPr id="63" name="文本框 62">
            <a:extLst>
              <a:ext uri="{FF2B5EF4-FFF2-40B4-BE49-F238E27FC236}">
                <a16:creationId xmlns:a16="http://schemas.microsoft.com/office/drawing/2014/main" id="{2AB6B8A9-7027-44DC-98BB-8BA235421EA2}"/>
              </a:ext>
            </a:extLst>
          </p:cNvPr>
          <p:cNvSpPr txBox="1"/>
          <p:nvPr/>
        </p:nvSpPr>
        <p:spPr>
          <a:xfrm>
            <a:off x="4681180" y="3060978"/>
            <a:ext cx="170878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A ’(2,3)</a:t>
            </a:r>
            <a:endParaRPr lang="zh-CN" altLang="en-US" sz="21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2F720ADF-4EDF-4445-9154-D165F6AF128B}"/>
              </a:ext>
            </a:extLst>
          </p:cNvPr>
          <p:cNvSpPr txBox="1"/>
          <p:nvPr/>
        </p:nvSpPr>
        <p:spPr>
          <a:xfrm>
            <a:off x="4604415" y="4285552"/>
            <a:ext cx="2117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A ” (-2,-3)</a:t>
            </a:r>
            <a:endParaRPr lang="zh-CN" altLang="en-US" sz="21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BA1575F7-4433-4414-B037-CD87F4490CCD}"/>
              </a:ext>
            </a:extLst>
          </p:cNvPr>
          <p:cNvSpPr txBox="1"/>
          <p:nvPr/>
        </p:nvSpPr>
        <p:spPr>
          <a:xfrm>
            <a:off x="6308017" y="3056921"/>
            <a:ext cx="170878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B ’(-1,-2)</a:t>
            </a:r>
            <a:endParaRPr lang="zh-CN" altLang="en-US" sz="21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28F6CEE4-9EC8-468A-8B73-7320993266EA}"/>
              </a:ext>
            </a:extLst>
          </p:cNvPr>
          <p:cNvSpPr txBox="1"/>
          <p:nvPr/>
        </p:nvSpPr>
        <p:spPr>
          <a:xfrm>
            <a:off x="6231252" y="4281495"/>
            <a:ext cx="2117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B ” (1,2)</a:t>
            </a:r>
            <a:endParaRPr lang="zh-CN" altLang="en-US" sz="21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B8051C3C-F162-479E-8C7F-9B77C149F8B9}"/>
              </a:ext>
            </a:extLst>
          </p:cNvPr>
          <p:cNvSpPr txBox="1"/>
          <p:nvPr/>
        </p:nvSpPr>
        <p:spPr>
          <a:xfrm>
            <a:off x="7975830" y="3056921"/>
            <a:ext cx="170878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C ’(4,0)</a:t>
            </a:r>
            <a:endParaRPr lang="zh-CN" altLang="en-US" sz="21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0E4B5841-5D4E-4B51-87A3-1D3AD173490A}"/>
              </a:ext>
            </a:extLst>
          </p:cNvPr>
          <p:cNvSpPr txBox="1"/>
          <p:nvPr/>
        </p:nvSpPr>
        <p:spPr>
          <a:xfrm>
            <a:off x="7899066" y="4281495"/>
            <a:ext cx="2117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C” (-4,0)</a:t>
            </a:r>
            <a:endParaRPr lang="zh-CN" altLang="en-US" sz="21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517274E1-721F-40B4-8ADF-805D9CF2B428}"/>
              </a:ext>
            </a:extLst>
          </p:cNvPr>
          <p:cNvSpPr txBox="1"/>
          <p:nvPr/>
        </p:nvSpPr>
        <p:spPr>
          <a:xfrm>
            <a:off x="9575357" y="3082837"/>
            <a:ext cx="170878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D ’(0,0)</a:t>
            </a:r>
            <a:endParaRPr lang="zh-CN" altLang="en-US" sz="21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996F4264-BE5F-41AA-A356-82781F9042DC}"/>
              </a:ext>
            </a:extLst>
          </p:cNvPr>
          <p:cNvSpPr txBox="1"/>
          <p:nvPr/>
        </p:nvSpPr>
        <p:spPr>
          <a:xfrm>
            <a:off x="9498592" y="4307411"/>
            <a:ext cx="211785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srgbClr val="FF0000"/>
                </a:solidFill>
                <a:cs typeface="+mn-ea"/>
                <a:sym typeface="+mn-lt"/>
              </a:rPr>
              <a:t>D ” (0,0)</a:t>
            </a:r>
            <a:endParaRPr lang="zh-CN" altLang="en-US" sz="2133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EC4AA9EA-7B8A-4457-9628-207F69F647C2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小组讨论</a:t>
            </a:r>
          </a:p>
        </p:txBody>
      </p:sp>
    </p:spTree>
    <p:extLst>
      <p:ext uri="{BB962C8B-B14F-4D97-AF65-F5344CB8AC3E}">
        <p14:creationId xmlns:p14="http://schemas.microsoft.com/office/powerpoint/2010/main" val="152109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5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72705">
            <a:extLst>
              <a:ext uri="{FF2B5EF4-FFF2-40B4-BE49-F238E27FC236}">
                <a16:creationId xmlns:a16="http://schemas.microsoft.com/office/drawing/2014/main" id="{87CE637B-72C2-4891-9DD8-68BDD82AA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101" y="1082996"/>
            <a:ext cx="7408093" cy="79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1.关于x轴对称的点的坐标的特点是:</a:t>
            </a:r>
          </a:p>
        </p:txBody>
      </p:sp>
      <p:sp>
        <p:nvSpPr>
          <p:cNvPr id="6" name="文本框 72706">
            <a:extLst>
              <a:ext uri="{FF2B5EF4-FFF2-40B4-BE49-F238E27FC236}">
                <a16:creationId xmlns:a16="http://schemas.microsoft.com/office/drawing/2014/main" id="{BC104AF2-DDE2-4E0E-A3EA-74F1D00C7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125" y="1914837"/>
            <a:ext cx="4459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横坐标相等</a:t>
            </a:r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纵坐标互为相反数</a:t>
            </a:r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7" name="文本框 72711">
            <a:extLst>
              <a:ext uri="{FF2B5EF4-FFF2-40B4-BE49-F238E27FC236}">
                <a16:creationId xmlns:a16="http://schemas.microsoft.com/office/drawing/2014/main" id="{03C86E0F-E60A-4005-ADCA-3445BBE4C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1982" y="1896877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（简称：横轴横相等）</a:t>
            </a:r>
          </a:p>
        </p:txBody>
      </p:sp>
      <p:sp>
        <p:nvSpPr>
          <p:cNvPr id="8" name="标题 72705">
            <a:extLst>
              <a:ext uri="{FF2B5EF4-FFF2-40B4-BE49-F238E27FC236}">
                <a16:creationId xmlns:a16="http://schemas.microsoft.com/office/drawing/2014/main" id="{F7362436-D69E-4C9A-93B2-C908463B3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100" y="3445293"/>
            <a:ext cx="7408093" cy="8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/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2.关于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轴对称的点的坐标的特点是:</a:t>
            </a:r>
          </a:p>
        </p:txBody>
      </p:sp>
      <p:sp>
        <p:nvSpPr>
          <p:cNvPr id="9" name="文本框 72706">
            <a:extLst>
              <a:ext uri="{FF2B5EF4-FFF2-40B4-BE49-F238E27FC236}">
                <a16:creationId xmlns:a16="http://schemas.microsoft.com/office/drawing/2014/main" id="{795E5A04-5D55-464E-9A6B-CCB65B34E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125" y="4349157"/>
            <a:ext cx="4459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纵坐标相等</a:t>
            </a:r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横坐标互为相反数</a:t>
            </a:r>
            <a:r>
              <a:rPr lang="en-US" altLang="en-US" sz="2400" b="1" dirty="0"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0" name="文本框 72711">
            <a:extLst>
              <a:ext uri="{FF2B5EF4-FFF2-40B4-BE49-F238E27FC236}">
                <a16:creationId xmlns:a16="http://schemas.microsoft.com/office/drawing/2014/main" id="{486617AA-30B9-49B3-9499-D40F023F5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132" y="4359653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（简称：纵轴纵相等）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1530A56-F635-40C1-A075-D59DCDF2C2E6}"/>
              </a:ext>
            </a:extLst>
          </p:cNvPr>
          <p:cNvSpPr/>
          <p:nvPr/>
        </p:nvSpPr>
        <p:spPr>
          <a:xfrm>
            <a:off x="1106314" y="2663551"/>
            <a:ext cx="8477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点（</a:t>
            </a:r>
            <a:r>
              <a:rPr lang="en-US" altLang="en-US" sz="3200" b="1" dirty="0">
                <a:solidFill>
                  <a:srgbClr val="FF0000"/>
                </a:solidFill>
                <a:cs typeface="+mn-ea"/>
                <a:sym typeface="+mn-lt"/>
              </a:rPr>
              <a:t>x, y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）关于</a:t>
            </a:r>
            <a:r>
              <a:rPr lang="en-US" altLang="en-US" sz="3200" b="1" i="1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轴对称的点的坐标为</a:t>
            </a:r>
            <a:r>
              <a:rPr lang="en-US" altLang="en-US" sz="3200" b="1" dirty="0">
                <a:solidFill>
                  <a:srgbClr val="FF0000"/>
                </a:solidFill>
                <a:cs typeface="+mn-ea"/>
                <a:sym typeface="+mn-lt"/>
              </a:rPr>
              <a:t>______.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1976BD6-D56E-4F2B-B221-A9404A65840B}"/>
              </a:ext>
            </a:extLst>
          </p:cNvPr>
          <p:cNvSpPr/>
          <p:nvPr/>
        </p:nvSpPr>
        <p:spPr>
          <a:xfrm>
            <a:off x="1215323" y="5245945"/>
            <a:ext cx="8477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点（</a:t>
            </a:r>
            <a:r>
              <a:rPr lang="en-US" altLang="en-US" sz="3200" b="1" dirty="0">
                <a:solidFill>
                  <a:srgbClr val="FF0000"/>
                </a:solidFill>
                <a:cs typeface="+mn-ea"/>
                <a:sym typeface="+mn-lt"/>
              </a:rPr>
              <a:t>x, y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）关于</a:t>
            </a:r>
            <a:r>
              <a:rPr lang="en-US" altLang="en-US" sz="3200" b="1" i="1" dirty="0">
                <a:solidFill>
                  <a:srgbClr val="FF0000"/>
                </a:solidFill>
                <a:cs typeface="+mn-ea"/>
                <a:sym typeface="+mn-lt"/>
              </a:rPr>
              <a:t>y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轴对称的点的坐标为</a:t>
            </a:r>
            <a:r>
              <a:rPr lang="en-US" altLang="en-US" sz="3200" b="1" dirty="0">
                <a:solidFill>
                  <a:srgbClr val="FF0000"/>
                </a:solidFill>
                <a:cs typeface="+mn-ea"/>
                <a:sym typeface="+mn-lt"/>
              </a:rPr>
              <a:t>______.</a:t>
            </a:r>
          </a:p>
        </p:txBody>
      </p:sp>
      <p:sp>
        <p:nvSpPr>
          <p:cNvPr id="13" name="文本框 77827">
            <a:extLst>
              <a:ext uri="{FF2B5EF4-FFF2-40B4-BE49-F238E27FC236}">
                <a16:creationId xmlns:a16="http://schemas.microsoft.com/office/drawing/2014/main" id="{C53271CE-3419-4A5B-9068-19A07B8B1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3888" y="2317920"/>
            <a:ext cx="16578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x,-</a:t>
            </a:r>
            <a:r>
              <a:rPr lang="en-US" altLang="en-US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y)</a:t>
            </a:r>
          </a:p>
        </p:txBody>
      </p:sp>
      <p:sp>
        <p:nvSpPr>
          <p:cNvPr id="14" name="文本框 77828">
            <a:extLst>
              <a:ext uri="{FF2B5EF4-FFF2-40B4-BE49-F238E27FC236}">
                <a16:creationId xmlns:a16="http://schemas.microsoft.com/office/drawing/2014/main" id="{49FDB32B-2C3E-4B1D-A2F2-41C4CD99F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3968" y="4926482"/>
            <a:ext cx="182934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(</a:t>
            </a:r>
            <a:r>
              <a:rPr lang="en-US" altLang="zh-CN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en-US" sz="48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x, y)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173B969-8545-4250-9AA3-A11FC61CA649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95348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childTnLst>
                                    <p:set>
                                      <p:cBhvr additive="base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>
            <a:extLst>
              <a:ext uri="{FF2B5EF4-FFF2-40B4-BE49-F238E27FC236}">
                <a16:creationId xmlns:a16="http://schemas.microsoft.com/office/drawing/2014/main" id="{C0948609-8200-46D5-A614-DECE81E45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70948"/>
              </p:ext>
            </p:extLst>
          </p:nvPr>
        </p:nvGraphicFramePr>
        <p:xfrm>
          <a:off x="1085655" y="2230966"/>
          <a:ext cx="9829994" cy="388408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183046">
                  <a:extLst>
                    <a:ext uri="{9D8B030D-6E8A-4147-A177-3AD203B41FA5}">
                      <a16:colId xmlns:a16="http://schemas.microsoft.com/office/drawing/2014/main" val="3222890716"/>
                    </a:ext>
                  </a:extLst>
                </a:gridCol>
                <a:gridCol w="1238501">
                  <a:extLst>
                    <a:ext uri="{9D8B030D-6E8A-4147-A177-3AD203B41FA5}">
                      <a16:colId xmlns:a16="http://schemas.microsoft.com/office/drawing/2014/main" val="287517584"/>
                    </a:ext>
                  </a:extLst>
                </a:gridCol>
                <a:gridCol w="1328220">
                  <a:extLst>
                    <a:ext uri="{9D8B030D-6E8A-4147-A177-3AD203B41FA5}">
                      <a16:colId xmlns:a16="http://schemas.microsoft.com/office/drawing/2014/main" val="1966699436"/>
                    </a:ext>
                  </a:extLst>
                </a:gridCol>
                <a:gridCol w="1415987">
                  <a:extLst>
                    <a:ext uri="{9D8B030D-6E8A-4147-A177-3AD203B41FA5}">
                      <a16:colId xmlns:a16="http://schemas.microsoft.com/office/drawing/2014/main" val="1907479433"/>
                    </a:ext>
                  </a:extLst>
                </a:gridCol>
                <a:gridCol w="1503754">
                  <a:extLst>
                    <a:ext uri="{9D8B030D-6E8A-4147-A177-3AD203B41FA5}">
                      <a16:colId xmlns:a16="http://schemas.microsoft.com/office/drawing/2014/main" val="2507019"/>
                    </a:ext>
                  </a:extLst>
                </a:gridCol>
                <a:gridCol w="1160486">
                  <a:extLst>
                    <a:ext uri="{9D8B030D-6E8A-4147-A177-3AD203B41FA5}">
                      <a16:colId xmlns:a16="http://schemas.microsoft.com/office/drawing/2014/main" val="2693100351"/>
                    </a:ext>
                  </a:extLst>
                </a:gridCol>
              </a:tblGrid>
              <a:tr h="11423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zh-CN" altLang="ru-RU" sz="2800" u="none" strike="noStrike" cap="none" normalizeH="0" baseline="0" dirty="0">
                          <a:ln>
                            <a:noFill/>
                          </a:ln>
                          <a:effectLst/>
                          <a:sym typeface="+mn-lt"/>
                        </a:rPr>
                        <a:t>已知点</a:t>
                      </a:r>
                      <a:endParaRPr kumimoji="0" lang="zh-CN" alt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(2,-3)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(-1,2)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(-6,</a:t>
                      </a: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-</a:t>
                      </a: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5)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(0,</a:t>
                      </a: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-</a:t>
                      </a: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1.6)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(4,0)</a:t>
                      </a:r>
                      <a:endParaRPr kumimoji="0" lang="en-US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352802316"/>
                  </a:ext>
                </a:extLst>
              </a:tr>
              <a:tr h="1370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关于</a:t>
                      </a: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x</a:t>
                      </a: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轴的对称点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1889351151"/>
                  </a:ext>
                </a:extLst>
              </a:tr>
              <a:tr h="13708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关于</a:t>
                      </a:r>
                      <a:r>
                        <a:rPr kumimoji="0" lang="en-US" altLang="zh-CN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y</a:t>
                      </a:r>
                      <a:r>
                        <a:rPr kumimoji="0" lang="zh-CN" altLang="en-US" sz="2800" u="none" strike="noStrike" cap="none" normalizeH="0" baseline="0">
                          <a:ln>
                            <a:noFill/>
                          </a:ln>
                          <a:effectLst/>
                          <a:sym typeface="+mn-lt"/>
                        </a:rPr>
                        <a:t>轴的对称点</a:t>
                      </a:r>
                      <a:endParaRPr kumimoji="0" lang="zh-CN" alt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 horzOverflow="overflow"/>
                </a:tc>
                <a:extLst>
                  <a:ext uri="{0D108BD9-81ED-4DB2-BD59-A6C34878D82A}">
                    <a16:rowId xmlns:a16="http://schemas.microsoft.com/office/drawing/2014/main" val="2347331696"/>
                  </a:ext>
                </a:extLst>
              </a:tr>
            </a:tbl>
          </a:graphicData>
        </a:graphic>
      </p:graphicFrame>
      <p:sp>
        <p:nvSpPr>
          <p:cNvPr id="6" name="Text Box 33">
            <a:extLst>
              <a:ext uri="{FF2B5EF4-FFF2-40B4-BE49-F238E27FC236}">
                <a16:creationId xmlns:a16="http://schemas.microsoft.com/office/drawing/2014/main" id="{62276041-AD96-4C66-9F15-33A365561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4100" y="5150383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(-2, 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3)</a:t>
            </a:r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810CF174-BDFE-4351-B56D-6DB37F08D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353" y="3913013"/>
            <a:ext cx="8030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(2, 3)</a:t>
            </a:r>
          </a:p>
        </p:txBody>
      </p:sp>
      <p:sp>
        <p:nvSpPr>
          <p:cNvPr id="8" name="Text Box 35">
            <a:extLst>
              <a:ext uri="{FF2B5EF4-FFF2-40B4-BE49-F238E27FC236}">
                <a16:creationId xmlns:a16="http://schemas.microsoft.com/office/drawing/2014/main" id="{426F785B-D274-42A2-9975-321E1DF1C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5653" y="3913013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(-1,-2)</a:t>
            </a:r>
          </a:p>
        </p:txBody>
      </p:sp>
      <p:sp>
        <p:nvSpPr>
          <p:cNvPr id="9" name="Text Box 37">
            <a:extLst>
              <a:ext uri="{FF2B5EF4-FFF2-40B4-BE49-F238E27FC236}">
                <a16:creationId xmlns:a16="http://schemas.microsoft.com/office/drawing/2014/main" id="{D485E5AF-FACA-40D3-98C3-757B6C877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9530" y="5150383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(6, -5)</a:t>
            </a:r>
          </a:p>
        </p:txBody>
      </p:sp>
      <p:sp>
        <p:nvSpPr>
          <p:cNvPr id="10" name="Text Box 38">
            <a:extLst>
              <a:ext uri="{FF2B5EF4-FFF2-40B4-BE49-F238E27FC236}">
                <a16:creationId xmlns:a16="http://schemas.microsoft.com/office/drawing/2014/main" id="{6F332CEA-1B10-499B-805F-F7C1E705D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5926" y="3913013"/>
            <a:ext cx="8002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(-6, 5)</a:t>
            </a:r>
          </a:p>
        </p:txBody>
      </p:sp>
      <p:sp>
        <p:nvSpPr>
          <p:cNvPr id="11" name="Text Box 39">
            <a:extLst>
              <a:ext uri="{FF2B5EF4-FFF2-40B4-BE49-F238E27FC236}">
                <a16:creationId xmlns:a16="http://schemas.microsoft.com/office/drawing/2014/main" id="{FB4363C8-F674-4EEE-86AB-480CA54A9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9653" y="5150383"/>
            <a:ext cx="9925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(0, -1.6)</a:t>
            </a:r>
          </a:p>
        </p:txBody>
      </p:sp>
      <p:sp>
        <p:nvSpPr>
          <p:cNvPr id="12" name="Text Box 40">
            <a:extLst>
              <a:ext uri="{FF2B5EF4-FFF2-40B4-BE49-F238E27FC236}">
                <a16:creationId xmlns:a16="http://schemas.microsoft.com/office/drawing/2014/main" id="{557D0213-FF5E-4221-8171-786F6706E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375" y="3913013"/>
            <a:ext cx="8515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(0,1.6)</a:t>
            </a:r>
          </a:p>
        </p:txBody>
      </p:sp>
      <p:sp>
        <p:nvSpPr>
          <p:cNvPr id="13" name="Text Box 42">
            <a:extLst>
              <a:ext uri="{FF2B5EF4-FFF2-40B4-BE49-F238E27FC236}">
                <a16:creationId xmlns:a16="http://schemas.microsoft.com/office/drawing/2014/main" id="{717E4DE4-4B6C-439F-9FE6-19FFFF393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2120" y="3913013"/>
            <a:ext cx="6591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(4,0)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DDD47541-78AA-4B9B-95BB-E13B72B65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120" y="1284424"/>
            <a:ext cx="10851497" cy="67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 eaLnBrk="1" hangingPunct="1"/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en-US" altLang="zh-CN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32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填空</a:t>
            </a:r>
            <a:endParaRPr lang="en-US" altLang="zh-CN" sz="32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Text Box 35">
            <a:extLst>
              <a:ext uri="{FF2B5EF4-FFF2-40B4-BE49-F238E27FC236}">
                <a16:creationId xmlns:a16="http://schemas.microsoft.com/office/drawing/2014/main" id="{72532F4E-F2EC-4C29-908F-02E7D973D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462" y="5150383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(1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-2)</a:t>
            </a:r>
          </a:p>
        </p:txBody>
      </p:sp>
      <p:sp>
        <p:nvSpPr>
          <p:cNvPr id="17" name="Text Box 42">
            <a:extLst>
              <a:ext uri="{FF2B5EF4-FFF2-40B4-BE49-F238E27FC236}">
                <a16:creationId xmlns:a16="http://schemas.microsoft.com/office/drawing/2014/main" id="{07F182BF-B831-4925-9E4C-F558FC34D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2135" y="5150383"/>
            <a:ext cx="7360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(-4,0)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DEB610E-9601-4560-A08A-AAA7375B1908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138147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3">
            <a:extLst>
              <a:ext uri="{FF2B5EF4-FFF2-40B4-BE49-F238E27FC236}">
                <a16:creationId xmlns:a16="http://schemas.microsoft.com/office/drawing/2014/main" id="{57A949B2-C11A-473D-A453-8E3589B3B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634" y="1523467"/>
            <a:ext cx="8422498" cy="427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200000"/>
              </a:lnSpc>
            </a:pP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4.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P(2a+b,-3a)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’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(13,b+2).</a:t>
            </a:r>
          </a:p>
          <a:p>
            <a:pPr defTabSz="914377" eaLnBrk="1" hangingPunct="1">
              <a:lnSpc>
                <a:spcPct val="200000"/>
              </a:lnSpc>
            </a:pPr>
            <a:endParaRPr lang="en-US" altLang="zh-CN" sz="28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7" eaLnBrk="1" hangingPunct="1">
              <a:lnSpc>
                <a:spcPct val="200000"/>
              </a:lnSpc>
            </a:pP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若点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’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轴对称，则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a=_____ b=_______.</a:t>
            </a:r>
          </a:p>
          <a:p>
            <a:pPr defTabSz="914377" eaLnBrk="1" hangingPunct="1">
              <a:lnSpc>
                <a:spcPct val="200000"/>
              </a:lnSpc>
            </a:pPr>
            <a:endParaRPr lang="en-US" altLang="en-US" sz="28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7" eaLnBrk="1" hangingPunct="1">
              <a:lnSpc>
                <a:spcPct val="200000"/>
              </a:lnSpc>
            </a:pP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若点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p</a:t>
            </a:r>
            <a:r>
              <a:rPr lang="en-US" altLang="zh-CN" sz="28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’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轴对称，则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a=_____ b=_______.</a:t>
            </a:r>
          </a:p>
        </p:txBody>
      </p:sp>
      <p:sp>
        <p:nvSpPr>
          <p:cNvPr id="6" name="文本框 77827">
            <a:extLst>
              <a:ext uri="{FF2B5EF4-FFF2-40B4-BE49-F238E27FC236}">
                <a16:creationId xmlns:a16="http://schemas.microsoft.com/office/drawing/2014/main" id="{277A558E-9394-46BD-88A0-3A9A80B2D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5364" y="3429000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600" b="1" dirty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</a:p>
        </p:txBody>
      </p:sp>
      <p:sp>
        <p:nvSpPr>
          <p:cNvPr id="7" name="文本框 77827">
            <a:extLst>
              <a:ext uri="{FF2B5EF4-FFF2-40B4-BE49-F238E27FC236}">
                <a16:creationId xmlns:a16="http://schemas.microsoft.com/office/drawing/2014/main" id="{0DA67F95-0884-435B-8F6A-5C0E57ACC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784" y="3339091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600" b="1" dirty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7</a:t>
            </a:r>
          </a:p>
        </p:txBody>
      </p:sp>
      <p:sp>
        <p:nvSpPr>
          <p:cNvPr id="8" name="文本框 77827">
            <a:extLst>
              <a:ext uri="{FF2B5EF4-FFF2-40B4-BE49-F238E27FC236}">
                <a16:creationId xmlns:a16="http://schemas.microsoft.com/office/drawing/2014/main" id="{A750201D-1ADC-4100-A9C1-EB8F00EAA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851" y="5154717"/>
            <a:ext cx="6721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600" b="1" dirty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11</a:t>
            </a:r>
          </a:p>
        </p:txBody>
      </p:sp>
      <p:sp>
        <p:nvSpPr>
          <p:cNvPr id="9" name="文本框 77827">
            <a:extLst>
              <a:ext uri="{FF2B5EF4-FFF2-40B4-BE49-F238E27FC236}">
                <a16:creationId xmlns:a16="http://schemas.microsoft.com/office/drawing/2014/main" id="{CF6CDC1D-951E-4C8B-B96A-EB0BC6A75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7600" y="5073230"/>
            <a:ext cx="85151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600" b="1" dirty="0">
                <a:solidFill>
                  <a:srgbClr val="FF0066"/>
                </a:solidFill>
                <a:latin typeface="+mn-lt"/>
                <a:ea typeface="+mn-ea"/>
                <a:cs typeface="+mn-ea"/>
                <a:sym typeface="+mn-lt"/>
              </a:rPr>
              <a:t>-35</a:t>
            </a:r>
          </a:p>
          <a:p>
            <a:pPr defTabSz="914377"/>
            <a:endParaRPr lang="en-US" altLang="en-US" sz="3600" b="1" dirty="0">
              <a:solidFill>
                <a:srgbClr val="FF0066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E0C8E6A-3D33-4935-8E37-7865FAABEC1C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186954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childTnLst>
                                    <p:set>
                                      <p:cBhvr additive="base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21B2C67-B02D-405F-9E28-05FC7AB75693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492F066-D2D0-4D59-98DC-5E47E2801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185" y="180042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5ACA85A5-91EA-481D-956C-3194561AD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185" y="2692075"/>
            <a:ext cx="10348517" cy="101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．掌握在平面直角坐标系中作出一个图形的轴对称图形的方法。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．理解在平面直角坐标系中，已知点关于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x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轴或</a:t>
            </a: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y 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轴对称点的坐标的变化规律。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2D678721-1A57-48E4-8705-B8CAB19CA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185" y="412188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A453DD6A-4450-4A41-862A-6B694B1FE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185" y="5013533"/>
            <a:ext cx="10348517" cy="96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在平面直角坐标系中关于</a:t>
            </a:r>
            <a:r>
              <a:rPr lang="en-US" altLang="zh-CN" sz="2000" dirty="0">
                <a:cs typeface="+mn-ea"/>
                <a:sym typeface="+mn-lt"/>
              </a:rPr>
              <a:t>x </a:t>
            </a:r>
            <a:r>
              <a:rPr lang="zh-CN" altLang="en-US" sz="2000" dirty="0">
                <a:cs typeface="+mn-ea"/>
                <a:sym typeface="+mn-lt"/>
              </a:rPr>
              <a:t>轴或</a:t>
            </a:r>
            <a:r>
              <a:rPr lang="en-US" altLang="zh-CN" sz="2000" dirty="0">
                <a:cs typeface="+mn-ea"/>
                <a:sym typeface="+mn-lt"/>
              </a:rPr>
              <a:t>y </a:t>
            </a:r>
            <a:r>
              <a:rPr lang="zh-CN" altLang="en-US" sz="2000" dirty="0">
                <a:cs typeface="+mn-ea"/>
                <a:sym typeface="+mn-lt"/>
              </a:rPr>
              <a:t>轴对称的点的变化规律和作出与一个图形关于</a:t>
            </a:r>
            <a:r>
              <a:rPr lang="en-US" altLang="zh-CN" sz="2000" dirty="0">
                <a:cs typeface="+mn-ea"/>
                <a:sym typeface="+mn-lt"/>
              </a:rPr>
              <a:t>x </a:t>
            </a:r>
            <a:r>
              <a:rPr lang="zh-CN" altLang="en-US" sz="2000" dirty="0">
                <a:cs typeface="+mn-ea"/>
                <a:sym typeface="+mn-lt"/>
              </a:rPr>
              <a:t>轴或</a:t>
            </a:r>
            <a:r>
              <a:rPr lang="en-US" altLang="zh-CN" sz="2000" dirty="0">
                <a:cs typeface="+mn-ea"/>
                <a:sym typeface="+mn-lt"/>
              </a:rPr>
              <a:t>y </a:t>
            </a:r>
            <a:r>
              <a:rPr lang="zh-CN" altLang="en-US" sz="2000" dirty="0">
                <a:cs typeface="+mn-ea"/>
                <a:sym typeface="+mn-lt"/>
              </a:rPr>
              <a:t>轴对称的图形。</a:t>
            </a:r>
          </a:p>
        </p:txBody>
      </p:sp>
    </p:spTree>
    <p:extLst>
      <p:ext uri="{BB962C8B-B14F-4D97-AF65-F5344CB8AC3E}">
        <p14:creationId xmlns:p14="http://schemas.microsoft.com/office/powerpoint/2010/main" val="376621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82945">
            <a:extLst>
              <a:ext uri="{FF2B5EF4-FFF2-40B4-BE49-F238E27FC236}">
                <a16:creationId xmlns:a16="http://schemas.microsoft.com/office/drawing/2014/main" id="{8D148D2D-2B6A-4B1B-8B1C-D77734F37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651" y="1309498"/>
            <a:ext cx="10871200" cy="78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>
              <a:lnSpc>
                <a:spcPct val="150000"/>
              </a:lnSpc>
            </a:pPr>
            <a:r>
              <a:rPr lang="en-US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5.已知△ABC的三个顶点的坐标分别为A(-3，5),B(- 4，1),C(-1，3)，</a:t>
            </a:r>
            <a:r>
              <a:rPr lang="en-US" altLang="en-US" sz="2000" b="1" dirty="0" err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作出△ABC关于y轴对称的图形</a:t>
            </a:r>
            <a:r>
              <a:rPr lang="en-US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6" name="文本框 82946">
            <a:extLst>
              <a:ext uri="{FF2B5EF4-FFF2-40B4-BE49-F238E27FC236}">
                <a16:creationId xmlns:a16="http://schemas.microsoft.com/office/drawing/2014/main" id="{11ACB56A-9469-42AA-B36E-1F799D9B5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448" y="2736234"/>
            <a:ext cx="4588898" cy="3081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解：点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A(-3,5),B(-4,1),C(-1,3)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，关于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轴对称点的坐标分别为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A’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(3,5),B’(4,1),C’(1,3).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依次连接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A’B’,B’C’,C’A’,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就得到△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关于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轴对称的△</a:t>
            </a:r>
            <a:r>
              <a:rPr lang="en-US" altLang="en-US" sz="2000" b="1" dirty="0">
                <a:latin typeface="+mn-lt"/>
                <a:ea typeface="+mn-ea"/>
                <a:cs typeface="+mn-ea"/>
                <a:sym typeface="+mn-lt"/>
              </a:rPr>
              <a:t>A’B’C’.</a:t>
            </a:r>
          </a:p>
        </p:txBody>
      </p:sp>
      <p:grpSp>
        <p:nvGrpSpPr>
          <p:cNvPr id="90" name="组合 89">
            <a:extLst>
              <a:ext uri="{FF2B5EF4-FFF2-40B4-BE49-F238E27FC236}">
                <a16:creationId xmlns:a16="http://schemas.microsoft.com/office/drawing/2014/main" id="{C0198DD2-BEA0-4FDA-931B-0D4871CB737C}"/>
              </a:ext>
            </a:extLst>
          </p:cNvPr>
          <p:cNvGrpSpPr/>
          <p:nvPr/>
        </p:nvGrpSpPr>
        <p:grpSpPr>
          <a:xfrm>
            <a:off x="6413828" y="1694090"/>
            <a:ext cx="4544235" cy="4779282"/>
            <a:chOff x="6181600" y="1519918"/>
            <a:chExt cx="5892800" cy="6197601"/>
          </a:xfrm>
        </p:grpSpPr>
        <p:sp>
          <p:nvSpPr>
            <p:cNvPr id="7" name="直接连接符 82947">
              <a:extLst>
                <a:ext uri="{FF2B5EF4-FFF2-40B4-BE49-F238E27FC236}">
                  <a16:creationId xmlns:a16="http://schemas.microsoft.com/office/drawing/2014/main" id="{66846976-77D1-4A88-AD81-C56EEB9B7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23200" y="3067200"/>
              <a:ext cx="1524000" cy="0"/>
            </a:xfrm>
            <a:prstGeom prst="line">
              <a:avLst/>
            </a:prstGeom>
            <a:noFill/>
            <a:ln w="57150" cap="flat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82948">
              <a:extLst>
                <a:ext uri="{FF2B5EF4-FFF2-40B4-BE49-F238E27FC236}">
                  <a16:creationId xmlns:a16="http://schemas.microsoft.com/office/drawing/2014/main" id="{F449DD6C-B4BF-4645-8244-6CEC5B9B68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8001" y="3372000"/>
              <a:ext cx="482679" cy="997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en-US" sz="4400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9" name="直接连接符 82949">
              <a:extLst>
                <a:ext uri="{FF2B5EF4-FFF2-40B4-BE49-F238E27FC236}">
                  <a16:creationId xmlns:a16="http://schemas.microsoft.com/office/drawing/2014/main" id="{4252F9BB-0C2B-4CA1-8F0C-8528BD98CC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23200" y="4997600"/>
              <a:ext cx="2032000" cy="0"/>
            </a:xfrm>
            <a:prstGeom prst="line">
              <a:avLst/>
            </a:prstGeom>
            <a:noFill/>
            <a:ln w="57150" cap="flat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文本框 82950">
              <a:extLst>
                <a:ext uri="{FF2B5EF4-FFF2-40B4-BE49-F238E27FC236}">
                  <a16:creationId xmlns:a16="http://schemas.microsoft.com/office/drawing/2014/main" id="{C685FC7F-F404-484C-92A5-E3161DDA3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0467" y="4265234"/>
              <a:ext cx="499533" cy="997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en-US" sz="4400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11" name="直接连接符 82951">
              <a:extLst>
                <a:ext uri="{FF2B5EF4-FFF2-40B4-BE49-F238E27FC236}">
                  <a16:creationId xmlns:a16="http://schemas.microsoft.com/office/drawing/2014/main" id="{66715A8B-2EC2-4A6D-BB36-04738B051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23200" y="4083200"/>
              <a:ext cx="508000" cy="0"/>
            </a:xfrm>
            <a:prstGeom prst="line">
              <a:avLst/>
            </a:prstGeom>
            <a:noFill/>
            <a:ln w="57150" cap="flat" algn="ctr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82952">
              <a:extLst>
                <a:ext uri="{FF2B5EF4-FFF2-40B4-BE49-F238E27FC236}">
                  <a16:creationId xmlns:a16="http://schemas.microsoft.com/office/drawing/2014/main" id="{A03083E8-427C-47AB-BC4C-2A025CB82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4000" y="2356001"/>
              <a:ext cx="482679" cy="997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en-US" sz="4400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13" name="文本框 82953">
              <a:extLst>
                <a:ext uri="{FF2B5EF4-FFF2-40B4-BE49-F238E27FC236}">
                  <a16:creationId xmlns:a16="http://schemas.microsoft.com/office/drawing/2014/main" id="{27E90948-6BC4-40DB-A7A4-AE018A6B7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96000" y="2356001"/>
              <a:ext cx="482679" cy="997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en-US" sz="4400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14" name="文本框 82954">
              <a:extLst>
                <a:ext uri="{FF2B5EF4-FFF2-40B4-BE49-F238E27FC236}">
                  <a16:creationId xmlns:a16="http://schemas.microsoft.com/office/drawing/2014/main" id="{54B73A31-8FA1-4F7A-9DA0-7D3334381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8001" y="2660801"/>
              <a:ext cx="455654" cy="478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en-US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grpSp>
          <p:nvGrpSpPr>
            <p:cNvPr id="15" name="Group 277">
              <a:extLst>
                <a:ext uri="{FF2B5EF4-FFF2-40B4-BE49-F238E27FC236}">
                  <a16:creationId xmlns:a16="http://schemas.microsoft.com/office/drawing/2014/main" id="{2E606E99-4348-4F53-BC08-1BF8FFD053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81600" y="2457601"/>
              <a:ext cx="5892800" cy="5259918"/>
              <a:chOff x="0" y="0"/>
              <a:chExt cx="2784" cy="2485"/>
            </a:xfrm>
          </p:grpSpPr>
          <p:grpSp>
            <p:nvGrpSpPr>
              <p:cNvPr id="16" name="Group 278">
                <a:extLst>
                  <a:ext uri="{FF2B5EF4-FFF2-40B4-BE49-F238E27FC236}">
                    <a16:creationId xmlns:a16="http://schemas.microsoft.com/office/drawing/2014/main" id="{ED5C1FD9-933E-44FB-855D-B573F3FDA3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" y="0"/>
                <a:ext cx="2688" cy="2485"/>
                <a:chOff x="0" y="0"/>
                <a:chExt cx="2688" cy="2432"/>
              </a:xfrm>
            </p:grpSpPr>
            <p:grpSp>
              <p:nvGrpSpPr>
                <p:cNvPr id="28" name="Group 279">
                  <a:extLst>
                    <a:ext uri="{FF2B5EF4-FFF2-40B4-BE49-F238E27FC236}">
                      <a16:creationId xmlns:a16="http://schemas.microsoft.com/office/drawing/2014/main" id="{020B3FFB-9BFB-433C-805C-82F221A4F3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912" y="0"/>
                  <a:ext cx="371" cy="2432"/>
                  <a:chOff x="0" y="0"/>
                  <a:chExt cx="432" cy="3552"/>
                </a:xfrm>
              </p:grpSpPr>
              <p:sp>
                <p:nvSpPr>
                  <p:cNvPr id="57" name="直接连接符 82958">
                    <a:extLst>
                      <a:ext uri="{FF2B5EF4-FFF2-40B4-BE49-F238E27FC236}">
                        <a16:creationId xmlns:a16="http://schemas.microsoft.com/office/drawing/2014/main" id="{CBF8B545-F13D-4548-9F6F-3484EB0110D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0"/>
                    <a:ext cx="0" cy="3552"/>
                  </a:xfrm>
                  <a:prstGeom prst="line">
                    <a:avLst/>
                  </a:prstGeom>
                  <a:noFill/>
                  <a:ln w="57150" cap="flat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914377"/>
                    <a:endParaRPr lang="zh-CN" altLang="en-US" sz="1000">
                      <a:solidFill>
                        <a:prstClr val="black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8" name="文本框 82959">
                    <a:extLst>
                      <a:ext uri="{FF2B5EF4-FFF2-40B4-BE49-F238E27FC236}">
                        <a16:creationId xmlns:a16="http://schemas.microsoft.com/office/drawing/2014/main" id="{0F596180-AC94-4330-A6D1-231CFBDCF2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" y="910"/>
                    <a:ext cx="213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 algn="ctr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7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3</a:t>
                    </a:r>
                  </a:p>
                </p:txBody>
              </p:sp>
              <p:sp>
                <p:nvSpPr>
                  <p:cNvPr id="59" name="文本框 82960">
                    <a:extLst>
                      <a:ext uri="{FF2B5EF4-FFF2-40B4-BE49-F238E27FC236}">
                        <a16:creationId xmlns:a16="http://schemas.microsoft.com/office/drawing/2014/main" id="{F42697FA-147E-45E2-97F0-20AE8318A79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9" y="1582"/>
                    <a:ext cx="203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 algn="ctr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7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1</a:t>
                    </a:r>
                  </a:p>
                </p:txBody>
              </p:sp>
              <p:sp>
                <p:nvSpPr>
                  <p:cNvPr id="60" name="文本框 82961">
                    <a:extLst>
                      <a:ext uri="{FF2B5EF4-FFF2-40B4-BE49-F238E27FC236}">
                        <a16:creationId xmlns:a16="http://schemas.microsoft.com/office/drawing/2014/main" id="{6C6AB685-648F-460A-990A-3C4C90557B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9" y="574"/>
                    <a:ext cx="203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 algn="ctr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7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4</a:t>
                    </a:r>
                  </a:p>
                </p:txBody>
              </p:sp>
              <p:sp>
                <p:nvSpPr>
                  <p:cNvPr id="61" name="文本框 82962">
                    <a:extLst>
                      <a:ext uri="{FF2B5EF4-FFF2-40B4-BE49-F238E27FC236}">
                        <a16:creationId xmlns:a16="http://schemas.microsoft.com/office/drawing/2014/main" id="{A83DD8C3-7C13-4352-932D-4B556EAC43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9" y="1199"/>
                    <a:ext cx="203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 algn="ctr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7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2</a:t>
                    </a:r>
                  </a:p>
                </p:txBody>
              </p:sp>
              <p:sp>
                <p:nvSpPr>
                  <p:cNvPr id="62" name="文本框 82963">
                    <a:extLst>
                      <a:ext uri="{FF2B5EF4-FFF2-40B4-BE49-F238E27FC236}">
                        <a16:creationId xmlns:a16="http://schemas.microsoft.com/office/drawing/2014/main" id="{3BF8A4DD-6330-459D-98F3-253F0532F0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9" y="237"/>
                    <a:ext cx="203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 algn="ctr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7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5</a:t>
                    </a:r>
                  </a:p>
                </p:txBody>
              </p:sp>
              <p:grpSp>
                <p:nvGrpSpPr>
                  <p:cNvPr id="63" name="Group 286">
                    <a:extLst>
                      <a:ext uri="{FF2B5EF4-FFF2-40B4-BE49-F238E27FC236}">
                        <a16:creationId xmlns:a16="http://schemas.microsoft.com/office/drawing/2014/main" id="{612F7A7F-3962-47D4-BA50-9CD93E5BE97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-5400000">
                    <a:off x="192" y="456"/>
                    <a:ext cx="312" cy="168"/>
                    <a:chOff x="0" y="0"/>
                    <a:chExt cx="192" cy="96"/>
                  </a:xfrm>
                </p:grpSpPr>
                <p:sp>
                  <p:nvSpPr>
                    <p:cNvPr id="80" name="直接连接符 82965">
                      <a:extLst>
                        <a:ext uri="{FF2B5EF4-FFF2-40B4-BE49-F238E27FC236}">
                          <a16:creationId xmlns:a16="http://schemas.microsoft.com/office/drawing/2014/main" id="{FB1548AB-82AA-4C8D-9BCA-846A7EF8B23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81" name="直接连接符 82966">
                      <a:extLst>
                        <a:ext uri="{FF2B5EF4-FFF2-40B4-BE49-F238E27FC236}">
                          <a16:creationId xmlns:a16="http://schemas.microsoft.com/office/drawing/2014/main" id="{2342BE00-C7B7-466C-A4F6-63AD20A7BEE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64" name="Group 289">
                    <a:extLst>
                      <a:ext uri="{FF2B5EF4-FFF2-40B4-BE49-F238E27FC236}">
                        <a16:creationId xmlns:a16="http://schemas.microsoft.com/office/drawing/2014/main" id="{E5FC5529-E59D-44D2-8F68-1E5B81345D9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-5400000">
                    <a:off x="192" y="1128"/>
                    <a:ext cx="312" cy="168"/>
                    <a:chOff x="0" y="0"/>
                    <a:chExt cx="192" cy="96"/>
                  </a:xfrm>
                </p:grpSpPr>
                <p:sp>
                  <p:nvSpPr>
                    <p:cNvPr id="78" name="直接连接符 82968">
                      <a:extLst>
                        <a:ext uri="{FF2B5EF4-FFF2-40B4-BE49-F238E27FC236}">
                          <a16:creationId xmlns:a16="http://schemas.microsoft.com/office/drawing/2014/main" id="{4CE1295F-A77B-4675-8181-69F8D58B71F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79" name="直接连接符 82969">
                      <a:extLst>
                        <a:ext uri="{FF2B5EF4-FFF2-40B4-BE49-F238E27FC236}">
                          <a16:creationId xmlns:a16="http://schemas.microsoft.com/office/drawing/2014/main" id="{D4FAAE93-3922-40A4-838E-664E1576B54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65" name="Group 292">
                    <a:extLst>
                      <a:ext uri="{FF2B5EF4-FFF2-40B4-BE49-F238E27FC236}">
                        <a16:creationId xmlns:a16="http://schemas.microsoft.com/office/drawing/2014/main" id="{3927262E-7253-4AFD-93C3-70FCF305C06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-5400000">
                    <a:off x="192" y="1776"/>
                    <a:ext cx="312" cy="168"/>
                    <a:chOff x="0" y="0"/>
                    <a:chExt cx="192" cy="96"/>
                  </a:xfrm>
                </p:grpSpPr>
                <p:sp>
                  <p:nvSpPr>
                    <p:cNvPr id="76" name="直接连接符 82971">
                      <a:extLst>
                        <a:ext uri="{FF2B5EF4-FFF2-40B4-BE49-F238E27FC236}">
                          <a16:creationId xmlns:a16="http://schemas.microsoft.com/office/drawing/2014/main" id="{3F6B6061-BA25-4C8B-83C0-45C622D69AA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77" name="直接连接符 82972">
                      <a:extLst>
                        <a:ext uri="{FF2B5EF4-FFF2-40B4-BE49-F238E27FC236}">
                          <a16:creationId xmlns:a16="http://schemas.microsoft.com/office/drawing/2014/main" id="{36D56975-7FA0-45BA-A321-1A5BD9E0756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66" name="文本框 82973">
                    <a:extLst>
                      <a:ext uri="{FF2B5EF4-FFF2-40B4-BE49-F238E27FC236}">
                        <a16:creationId xmlns:a16="http://schemas.microsoft.com/office/drawing/2014/main" id="{334409AB-9751-4854-B71A-65AEACCB25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544"/>
                    <a:ext cx="245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 algn="ctr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7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-2</a:t>
                    </a:r>
                  </a:p>
                </p:txBody>
              </p:sp>
              <p:sp>
                <p:nvSpPr>
                  <p:cNvPr id="67" name="文本框 82974">
                    <a:extLst>
                      <a:ext uri="{FF2B5EF4-FFF2-40B4-BE49-F238E27FC236}">
                        <a16:creationId xmlns:a16="http://schemas.microsoft.com/office/drawing/2014/main" id="{B3541602-3436-4B3B-998B-FCFC15E42A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3216"/>
                    <a:ext cx="245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 algn="ctr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7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-4</a:t>
                    </a:r>
                  </a:p>
                </p:txBody>
              </p:sp>
              <p:sp>
                <p:nvSpPr>
                  <p:cNvPr id="68" name="文本框 82975">
                    <a:extLst>
                      <a:ext uri="{FF2B5EF4-FFF2-40B4-BE49-F238E27FC236}">
                        <a16:creationId xmlns:a16="http://schemas.microsoft.com/office/drawing/2014/main" id="{653CEF5F-DD73-411A-B6A4-53FCBD77A99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207"/>
                    <a:ext cx="245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 algn="ctr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7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-1</a:t>
                    </a:r>
                  </a:p>
                </p:txBody>
              </p:sp>
              <p:sp>
                <p:nvSpPr>
                  <p:cNvPr id="69" name="文本框 82976">
                    <a:extLst>
                      <a:ext uri="{FF2B5EF4-FFF2-40B4-BE49-F238E27FC236}">
                        <a16:creationId xmlns:a16="http://schemas.microsoft.com/office/drawing/2014/main" id="{EBDBAF48-3D77-4939-940F-C648B07BEAA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832"/>
                    <a:ext cx="245" cy="27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 algn="ctr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7"/>
                    <a:r>
                      <a:rPr lang="en-US" altLang="en-US" sz="1400" b="1">
                        <a:solidFill>
                          <a:prstClr val="black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-3</a:t>
                    </a:r>
                  </a:p>
                </p:txBody>
              </p:sp>
              <p:grpSp>
                <p:nvGrpSpPr>
                  <p:cNvPr id="70" name="Group 299">
                    <a:extLst>
                      <a:ext uri="{FF2B5EF4-FFF2-40B4-BE49-F238E27FC236}">
                        <a16:creationId xmlns:a16="http://schemas.microsoft.com/office/drawing/2014/main" id="{C2670743-2438-4210-B65A-3E9531D9629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-5400000">
                    <a:off x="192" y="2424"/>
                    <a:ext cx="312" cy="168"/>
                    <a:chOff x="0" y="0"/>
                    <a:chExt cx="192" cy="96"/>
                  </a:xfrm>
                </p:grpSpPr>
                <p:sp>
                  <p:nvSpPr>
                    <p:cNvPr id="74" name="直接连接符 82978">
                      <a:extLst>
                        <a:ext uri="{FF2B5EF4-FFF2-40B4-BE49-F238E27FC236}">
                          <a16:creationId xmlns:a16="http://schemas.microsoft.com/office/drawing/2014/main" id="{EEFFD481-3706-41C0-B88D-54318AD4C98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75" name="直接连接符 82979">
                      <a:extLst>
                        <a:ext uri="{FF2B5EF4-FFF2-40B4-BE49-F238E27FC236}">
                          <a16:creationId xmlns:a16="http://schemas.microsoft.com/office/drawing/2014/main" id="{820A7B34-5D24-427F-86FD-3142655017D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  <p:grpSp>
                <p:nvGrpSpPr>
                  <p:cNvPr id="71" name="Group 302">
                    <a:extLst>
                      <a:ext uri="{FF2B5EF4-FFF2-40B4-BE49-F238E27FC236}">
                        <a16:creationId xmlns:a16="http://schemas.microsoft.com/office/drawing/2014/main" id="{E2C27049-628A-4CD4-A073-3997A85F913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-5400000">
                    <a:off x="192" y="3096"/>
                    <a:ext cx="312" cy="168"/>
                    <a:chOff x="0" y="0"/>
                    <a:chExt cx="192" cy="96"/>
                  </a:xfrm>
                </p:grpSpPr>
                <p:sp>
                  <p:nvSpPr>
                    <p:cNvPr id="72" name="直接连接符 82981">
                      <a:extLst>
                        <a:ext uri="{FF2B5EF4-FFF2-40B4-BE49-F238E27FC236}">
                          <a16:creationId xmlns:a16="http://schemas.microsoft.com/office/drawing/2014/main" id="{64E26908-51FB-452F-BD26-9773A402370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73" name="直接连接符 82982">
                      <a:extLst>
                        <a:ext uri="{FF2B5EF4-FFF2-40B4-BE49-F238E27FC236}">
                          <a16:creationId xmlns:a16="http://schemas.microsoft.com/office/drawing/2014/main" id="{0193033E-5003-4DCE-B934-8FF0849E618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2" y="0"/>
                      <a:ext cx="0" cy="96"/>
                    </a:xfrm>
                    <a:prstGeom prst="line">
                      <a:avLst/>
                    </a:prstGeom>
                    <a:noFill/>
                    <a:ln w="38100" cap="flat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</p:grpSp>
            </p:grpSp>
            <p:grpSp>
              <p:nvGrpSpPr>
                <p:cNvPr id="29" name="Group 305">
                  <a:extLst>
                    <a:ext uri="{FF2B5EF4-FFF2-40B4-BE49-F238E27FC236}">
                      <a16:creationId xmlns:a16="http://schemas.microsoft.com/office/drawing/2014/main" id="{351CBF8F-BE08-43C9-95AC-C90DE41B950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1344"/>
                  <a:ext cx="2688" cy="263"/>
                  <a:chOff x="0" y="0"/>
                  <a:chExt cx="4320" cy="654"/>
                </a:xfrm>
              </p:grpSpPr>
              <p:sp>
                <p:nvSpPr>
                  <p:cNvPr id="30" name="文本框 82984">
                    <a:extLst>
                      <a:ext uri="{FF2B5EF4-FFF2-40B4-BE49-F238E27FC236}">
                        <a16:creationId xmlns:a16="http://schemas.microsoft.com/office/drawing/2014/main" id="{8239856D-0418-45A3-8245-DAC4B8F48E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679" y="98"/>
                    <a:ext cx="280" cy="46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cap="flat" algn="ctr">
                        <a:solidFill>
                          <a:srgbClr val="000000"/>
                        </a:solidFill>
                        <a:prstDash val="solid"/>
                        <a:miter lim="800000"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fontAlgn="base">
                      <a:spcBef>
                        <a:spcPct val="0"/>
                      </a:spcBef>
                      <a:spcAft>
                        <a:spcPct val="0"/>
                      </a:spcAft>
                      <a:buSzPct val="100000"/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defTabSz="914377"/>
                    <a:r>
                      <a:rPr lang="en-US" altLang="en-US" sz="1400" b="1">
                        <a:solidFill>
                          <a:srgbClr val="FF3300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0</a:t>
                    </a:r>
                  </a:p>
                </p:txBody>
              </p:sp>
              <p:grpSp>
                <p:nvGrpSpPr>
                  <p:cNvPr id="31" name="Group 307">
                    <a:extLst>
                      <a:ext uri="{FF2B5EF4-FFF2-40B4-BE49-F238E27FC236}">
                        <a16:creationId xmlns:a16="http://schemas.microsoft.com/office/drawing/2014/main" id="{1EA9901D-D5EB-4D55-8C61-8C3CDB4DECE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4320" cy="654"/>
                    <a:chOff x="0" y="0"/>
                    <a:chExt cx="4320" cy="654"/>
                  </a:xfrm>
                </p:grpSpPr>
                <p:sp>
                  <p:nvSpPr>
                    <p:cNvPr id="32" name="直接连接符 82986">
                      <a:extLst>
                        <a:ext uri="{FF2B5EF4-FFF2-40B4-BE49-F238E27FC236}">
                          <a16:creationId xmlns:a16="http://schemas.microsoft.com/office/drawing/2014/main" id="{2AF93291-2C26-49B4-9D84-EEDFD254B14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0" y="144"/>
                      <a:ext cx="4320" cy="0"/>
                    </a:xfrm>
                    <a:prstGeom prst="line">
                      <a:avLst/>
                    </a:prstGeom>
                    <a:noFill/>
                    <a:ln w="57150" cap="flat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defTabSz="914377"/>
                      <a:endParaRPr lang="zh-CN" altLang="en-US" sz="1000">
                        <a:solidFill>
                          <a:prstClr val="black"/>
                        </a:solidFill>
                        <a:cs typeface="+mn-ea"/>
                        <a:sym typeface="+mn-lt"/>
                      </a:endParaRPr>
                    </a:p>
                  </p:txBody>
                </p:sp>
                <p:grpSp>
                  <p:nvGrpSpPr>
                    <p:cNvPr id="33" name="Group 309">
                      <a:extLst>
                        <a:ext uri="{FF2B5EF4-FFF2-40B4-BE49-F238E27FC236}">
                          <a16:creationId xmlns:a16="http://schemas.microsoft.com/office/drawing/2014/main" id="{DAB562B4-C82D-4D54-B5C1-408BC721926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872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55" name="直接连接符 82988">
                        <a:extLst>
                          <a:ext uri="{FF2B5EF4-FFF2-40B4-BE49-F238E27FC236}">
                            <a16:creationId xmlns:a16="http://schemas.microsoft.com/office/drawing/2014/main" id="{C8B0B301-7331-4417-BA6C-B8C622DA5DA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7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  <p:sp>
                    <p:nvSpPr>
                      <p:cNvPr id="56" name="直接连接符 82989">
                        <a:extLst>
                          <a:ext uri="{FF2B5EF4-FFF2-40B4-BE49-F238E27FC236}">
                            <a16:creationId xmlns:a16="http://schemas.microsoft.com/office/drawing/2014/main" id="{00D2E64B-B938-4F80-80BE-D23B70B93DA2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7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grpSp>
                  <p:nvGrpSpPr>
                    <p:cNvPr id="34" name="Group 312">
                      <a:extLst>
                        <a:ext uri="{FF2B5EF4-FFF2-40B4-BE49-F238E27FC236}">
                          <a16:creationId xmlns:a16="http://schemas.microsoft.com/office/drawing/2014/main" id="{3F6F479F-3AAC-498B-8217-E03B2504B9C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40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53" name="直接连接符 82991">
                        <a:extLst>
                          <a:ext uri="{FF2B5EF4-FFF2-40B4-BE49-F238E27FC236}">
                            <a16:creationId xmlns:a16="http://schemas.microsoft.com/office/drawing/2014/main" id="{41450062-7425-48F2-A01F-D6AFB4498995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7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  <p:sp>
                    <p:nvSpPr>
                      <p:cNvPr id="54" name="直接连接符 82992">
                        <a:extLst>
                          <a:ext uri="{FF2B5EF4-FFF2-40B4-BE49-F238E27FC236}">
                            <a16:creationId xmlns:a16="http://schemas.microsoft.com/office/drawing/2014/main" id="{B7AA70F5-1EF7-4E8A-A4AD-2DD4075AD9E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7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grpSp>
                  <p:nvGrpSpPr>
                    <p:cNvPr id="35" name="Group 315">
                      <a:extLst>
                        <a:ext uri="{FF2B5EF4-FFF2-40B4-BE49-F238E27FC236}">
                          <a16:creationId xmlns:a16="http://schemas.microsoft.com/office/drawing/2014/main" id="{B9F8F119-5475-4930-96DC-1BABE82E041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08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51" name="直接连接符 82994">
                        <a:extLst>
                          <a:ext uri="{FF2B5EF4-FFF2-40B4-BE49-F238E27FC236}">
                            <a16:creationId xmlns:a16="http://schemas.microsoft.com/office/drawing/2014/main" id="{21515BF2-4B37-4627-88C6-5BD6169EF087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7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  <p:sp>
                    <p:nvSpPr>
                      <p:cNvPr id="52" name="直接连接符 82995">
                        <a:extLst>
                          <a:ext uri="{FF2B5EF4-FFF2-40B4-BE49-F238E27FC236}">
                            <a16:creationId xmlns:a16="http://schemas.microsoft.com/office/drawing/2014/main" id="{B8FABA44-EAB1-433D-82EC-D00E5C42745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7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sp>
                  <p:nvSpPr>
                    <p:cNvPr id="36" name="文本框 82996">
                      <a:extLst>
                        <a:ext uri="{FF2B5EF4-FFF2-40B4-BE49-F238E27FC236}">
                          <a16:creationId xmlns:a16="http://schemas.microsoft.com/office/drawing/2014/main" id="{15702E68-C8C9-466E-A082-AB2FEDD0756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2" y="194"/>
                      <a:ext cx="280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377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</a:p>
                  </p:txBody>
                </p:sp>
                <p:sp>
                  <p:nvSpPr>
                    <p:cNvPr id="37" name="文本框 82997">
                      <a:extLst>
                        <a:ext uri="{FF2B5EF4-FFF2-40B4-BE49-F238E27FC236}">
                          <a16:creationId xmlns:a16="http://schemas.microsoft.com/office/drawing/2014/main" id="{AE1DC2A1-17DE-42F1-969A-14D81212188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44" y="194"/>
                      <a:ext cx="280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377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</a:p>
                  </p:txBody>
                </p:sp>
                <p:sp>
                  <p:nvSpPr>
                    <p:cNvPr id="38" name="文本框 82998">
                      <a:extLst>
                        <a:ext uri="{FF2B5EF4-FFF2-40B4-BE49-F238E27FC236}">
                          <a16:creationId xmlns:a16="http://schemas.microsoft.com/office/drawing/2014/main" id="{101A993F-F87C-4D54-804A-C896D84319A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28" y="194"/>
                      <a:ext cx="280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377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</a:p>
                  </p:txBody>
                </p:sp>
                <p:sp>
                  <p:nvSpPr>
                    <p:cNvPr id="39" name="文本框 82999">
                      <a:extLst>
                        <a:ext uri="{FF2B5EF4-FFF2-40B4-BE49-F238E27FC236}">
                          <a16:creationId xmlns:a16="http://schemas.microsoft.com/office/drawing/2014/main" id="{7A15B8F9-26AA-4B01-87EB-4732E3586EC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2" y="194"/>
                      <a:ext cx="280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377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</a:p>
                  </p:txBody>
                </p:sp>
                <p:sp>
                  <p:nvSpPr>
                    <p:cNvPr id="40" name="文本框 83000">
                      <a:extLst>
                        <a:ext uri="{FF2B5EF4-FFF2-40B4-BE49-F238E27FC236}">
                          <a16:creationId xmlns:a16="http://schemas.microsoft.com/office/drawing/2014/main" id="{0B96EC29-BAA6-40A4-AFF9-734CEAEAA06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8" y="194"/>
                      <a:ext cx="280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377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</a:p>
                  </p:txBody>
                </p:sp>
                <p:grpSp>
                  <p:nvGrpSpPr>
                    <p:cNvPr id="41" name="Group 323">
                      <a:extLst>
                        <a:ext uri="{FF2B5EF4-FFF2-40B4-BE49-F238E27FC236}">
                          <a16:creationId xmlns:a16="http://schemas.microsoft.com/office/drawing/2014/main" id="{93A7F057-F0DE-4DAD-B4A8-5953C6F33B0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88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49" name="直接连接符 83002">
                        <a:extLst>
                          <a:ext uri="{FF2B5EF4-FFF2-40B4-BE49-F238E27FC236}">
                            <a16:creationId xmlns:a16="http://schemas.microsoft.com/office/drawing/2014/main" id="{6B7B21A0-8C40-4D75-9D43-85B09D0EB3D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7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  <p:sp>
                    <p:nvSpPr>
                      <p:cNvPr id="50" name="直接连接符 83003">
                        <a:extLst>
                          <a:ext uri="{FF2B5EF4-FFF2-40B4-BE49-F238E27FC236}">
                            <a16:creationId xmlns:a16="http://schemas.microsoft.com/office/drawing/2014/main" id="{058675D3-B22C-4ED9-B904-540928BD0488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7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grpSp>
                  <p:nvGrpSpPr>
                    <p:cNvPr id="42" name="Group 326">
                      <a:extLst>
                        <a:ext uri="{FF2B5EF4-FFF2-40B4-BE49-F238E27FC236}">
                          <a16:creationId xmlns:a16="http://schemas.microsoft.com/office/drawing/2014/main" id="{2578B83E-A4A0-4930-9332-63D794B8DE9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0"/>
                      <a:ext cx="384" cy="144"/>
                      <a:chOff x="0" y="0"/>
                      <a:chExt cx="192" cy="96"/>
                    </a:xfrm>
                  </p:grpSpPr>
                  <p:sp>
                    <p:nvSpPr>
                      <p:cNvPr id="47" name="直接连接符 83005">
                        <a:extLst>
                          <a:ext uri="{FF2B5EF4-FFF2-40B4-BE49-F238E27FC236}">
                            <a16:creationId xmlns:a16="http://schemas.microsoft.com/office/drawing/2014/main" id="{B3080910-CB4D-4E10-93CC-B220667476ED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0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7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  <p:sp>
                    <p:nvSpPr>
                      <p:cNvPr id="48" name="直接连接符 83006">
                        <a:extLst>
                          <a:ext uri="{FF2B5EF4-FFF2-40B4-BE49-F238E27FC236}">
                            <a16:creationId xmlns:a16="http://schemas.microsoft.com/office/drawing/2014/main" id="{938A52FD-1B53-4369-895A-157A45F0D574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2" y="0"/>
                        <a:ext cx="0" cy="96"/>
                      </a:xfrm>
                      <a:prstGeom prst="line">
                        <a:avLst/>
                      </a:prstGeom>
                      <a:noFill/>
                      <a:ln w="38100" cap="flat" algn="ctr">
                        <a:solidFill>
                          <a:srgbClr val="0000FF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pPr defTabSz="914377"/>
                        <a:endParaRPr lang="zh-CN" altLang="en-US" sz="1000">
                          <a:solidFill>
                            <a:prstClr val="black"/>
                          </a:solidFill>
                          <a:cs typeface="+mn-ea"/>
                          <a:sym typeface="+mn-lt"/>
                        </a:endParaRPr>
                      </a:p>
                    </p:txBody>
                  </p:sp>
                </p:grpSp>
                <p:sp>
                  <p:nvSpPr>
                    <p:cNvPr id="43" name="文本框 83007">
                      <a:extLst>
                        <a:ext uri="{FF2B5EF4-FFF2-40B4-BE49-F238E27FC236}">
                          <a16:creationId xmlns:a16="http://schemas.microsoft.com/office/drawing/2014/main" id="{16A24295-AB6A-494F-9E61-0020F2F6B66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6" y="194"/>
                      <a:ext cx="338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377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-4</a:t>
                      </a:r>
                    </a:p>
                  </p:txBody>
                </p:sp>
                <p:sp>
                  <p:nvSpPr>
                    <p:cNvPr id="44" name="文本框 83008">
                      <a:extLst>
                        <a:ext uri="{FF2B5EF4-FFF2-40B4-BE49-F238E27FC236}">
                          <a16:creationId xmlns:a16="http://schemas.microsoft.com/office/drawing/2014/main" id="{09C5B5E0-0232-4C23-8641-65B75BF99D9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79" y="194"/>
                      <a:ext cx="338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377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-3</a:t>
                      </a:r>
                    </a:p>
                  </p:txBody>
                </p:sp>
                <p:sp>
                  <p:nvSpPr>
                    <p:cNvPr id="45" name="文本框 83009">
                      <a:extLst>
                        <a:ext uri="{FF2B5EF4-FFF2-40B4-BE49-F238E27FC236}">
                          <a16:creationId xmlns:a16="http://schemas.microsoft.com/office/drawing/2014/main" id="{90F99EE3-718F-43F1-909B-234A4BE677B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5" y="194"/>
                      <a:ext cx="338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377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-2</a:t>
                      </a:r>
                    </a:p>
                  </p:txBody>
                </p:sp>
                <p:sp>
                  <p:nvSpPr>
                    <p:cNvPr id="46" name="文本框 83010">
                      <a:extLst>
                        <a:ext uri="{FF2B5EF4-FFF2-40B4-BE49-F238E27FC236}">
                          <a16:creationId xmlns:a16="http://schemas.microsoft.com/office/drawing/2014/main" id="{F3ED8A26-3B83-4C66-87FA-23E743A6034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49" y="194"/>
                      <a:ext cx="338" cy="4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 cap="flat" algn="ctr">
                          <a:solidFill>
                            <a:srgbClr val="000000"/>
                          </a:solidFill>
                          <a:prstDash val="solid"/>
                          <a:miter lim="800000"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SzPct val="10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defTabSz="914377"/>
                      <a:r>
                        <a:rPr lang="en-US" altLang="en-US" sz="1400" b="1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-1</a:t>
                      </a:r>
                    </a:p>
                  </p:txBody>
                </p:sp>
              </p:grpSp>
            </p:grpSp>
          </p:grpSp>
          <p:sp>
            <p:nvSpPr>
              <p:cNvPr id="17" name="直接连接符 83011">
                <a:extLst>
                  <a:ext uri="{FF2B5EF4-FFF2-40B4-BE49-F238E27FC236}">
                    <a16:creationId xmlns:a16="http://schemas.microsoft.com/office/drawing/2014/main" id="{D59AFAFC-F5F8-487D-A710-10CC5F77A1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768"/>
                <a:ext cx="240" cy="0"/>
              </a:xfrm>
              <a:prstGeom prst="line">
                <a:avLst/>
              </a:prstGeom>
              <a:noFill/>
              <a:ln w="57150" cap="flat" algn="ctr">
                <a:solidFill>
                  <a:srgbClr val="FF0000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 sz="100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8" name="Group 334">
                <a:extLst>
                  <a:ext uri="{FF2B5EF4-FFF2-40B4-BE49-F238E27FC236}">
                    <a16:creationId xmlns:a16="http://schemas.microsoft.com/office/drawing/2014/main" id="{C68C5152-B72D-48C1-8B7E-7D919E5D26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88"/>
                <a:ext cx="1296" cy="1047"/>
                <a:chOff x="0" y="0"/>
                <a:chExt cx="1296" cy="1047"/>
              </a:xfrm>
            </p:grpSpPr>
            <p:sp>
              <p:nvSpPr>
                <p:cNvPr id="19" name="直接连接符 83013">
                  <a:extLst>
                    <a:ext uri="{FF2B5EF4-FFF2-40B4-BE49-F238E27FC236}">
                      <a16:creationId xmlns:a16="http://schemas.microsoft.com/office/drawing/2014/main" id="{20933AAA-4B39-495D-803A-A6C745A901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6" y="0"/>
                  <a:ext cx="720" cy="0"/>
                </a:xfrm>
                <a:prstGeom prst="line">
                  <a:avLst/>
                </a:prstGeom>
                <a:noFill/>
                <a:ln w="57150" cap="flat" algn="ctr">
                  <a:solidFill>
                    <a:srgbClr val="FF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 sz="1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直接连接符 83014">
                  <a:extLst>
                    <a:ext uri="{FF2B5EF4-FFF2-40B4-BE49-F238E27FC236}">
                      <a16:creationId xmlns:a16="http://schemas.microsoft.com/office/drawing/2014/main" id="{6F898740-FF15-4ED8-A5FF-0580D1EDB5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40" y="507"/>
                  <a:ext cx="720" cy="405"/>
                </a:xfrm>
                <a:prstGeom prst="line">
                  <a:avLst/>
                </a:prstGeom>
                <a:noFill/>
                <a:ln w="28575" cap="flat" algn="ctr">
                  <a:solidFill>
                    <a:srgbClr val="99CC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 sz="1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直接连接符 83015">
                  <a:extLst>
                    <a:ext uri="{FF2B5EF4-FFF2-40B4-BE49-F238E27FC236}">
                      <a16:creationId xmlns:a16="http://schemas.microsoft.com/office/drawing/2014/main" id="{50CEB064-D613-4A8D-AA13-6602B8B910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" y="912"/>
                  <a:ext cx="960" cy="0"/>
                </a:xfrm>
                <a:prstGeom prst="line">
                  <a:avLst/>
                </a:prstGeom>
                <a:noFill/>
                <a:ln w="57150" cap="flat" algn="ctr">
                  <a:solidFill>
                    <a:srgbClr val="FF0000"/>
                  </a:solidFill>
                  <a:prstDash val="sysDot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 sz="1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文本框 83016">
                  <a:extLst>
                    <a:ext uri="{FF2B5EF4-FFF2-40B4-BE49-F238E27FC236}">
                      <a16:creationId xmlns:a16="http://schemas.microsoft.com/office/drawing/2014/main" id="{B726A751-088C-49DD-9C34-764A0C1441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" y="576"/>
                  <a:ext cx="228" cy="4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/>
                  <a:r>
                    <a:rPr lang="en-US" altLang="en-US" sz="4400" b="1">
                      <a:solidFill>
                        <a:srgbClr val="0000FF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·</a:t>
                  </a:r>
                </a:p>
              </p:txBody>
            </p:sp>
            <p:sp>
              <p:nvSpPr>
                <p:cNvPr id="23" name="文本框 83017">
                  <a:extLst>
                    <a:ext uri="{FF2B5EF4-FFF2-40B4-BE49-F238E27FC236}">
                      <a16:creationId xmlns:a16="http://schemas.microsoft.com/office/drawing/2014/main" id="{90E8FBF0-D455-4192-B109-5FDD5F77D1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6" y="144"/>
                  <a:ext cx="228" cy="4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/>
                  <a:r>
                    <a:rPr lang="en-US" altLang="en-US" sz="4400" b="1">
                      <a:solidFill>
                        <a:srgbClr val="0000FF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·</a:t>
                  </a:r>
                </a:p>
              </p:txBody>
            </p:sp>
            <p:sp>
              <p:nvSpPr>
                <p:cNvPr id="24" name="直接连接符 83018">
                  <a:extLst>
                    <a:ext uri="{FF2B5EF4-FFF2-40B4-BE49-F238E27FC236}">
                      <a16:creationId xmlns:a16="http://schemas.microsoft.com/office/drawing/2014/main" id="{CB0E3110-64B5-4EA5-A1B4-3DDDA7E5C8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0" y="0"/>
                  <a:ext cx="288" cy="912"/>
                </a:xfrm>
                <a:prstGeom prst="line">
                  <a:avLst/>
                </a:prstGeom>
                <a:noFill/>
                <a:ln w="28575" cap="flat" algn="ctr">
                  <a:solidFill>
                    <a:srgbClr val="99CC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 sz="1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直接连接符 83019">
                  <a:extLst>
                    <a:ext uri="{FF2B5EF4-FFF2-40B4-BE49-F238E27FC236}">
                      <a16:creationId xmlns:a16="http://schemas.microsoft.com/office/drawing/2014/main" id="{73D2DABC-05C3-4FF9-9FF9-F30ED2D21C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8" y="0"/>
                  <a:ext cx="480" cy="480"/>
                </a:xfrm>
                <a:prstGeom prst="line">
                  <a:avLst/>
                </a:prstGeom>
                <a:noFill/>
                <a:ln w="28575" cap="flat" algn="ctr">
                  <a:solidFill>
                    <a:srgbClr val="99CC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914377"/>
                  <a:endParaRPr lang="zh-CN" altLang="en-US" sz="100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文本框 83020">
                  <a:extLst>
                    <a:ext uri="{FF2B5EF4-FFF2-40B4-BE49-F238E27FC236}">
                      <a16:creationId xmlns:a16="http://schemas.microsoft.com/office/drawing/2014/main" id="{7F06DCB6-307A-4117-A213-9C391B235B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12" y="96"/>
                  <a:ext cx="258" cy="3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/>
                  <a:r>
                    <a:rPr lang="en-US" altLang="en-US" sz="2800" b="1">
                      <a:solidFill>
                        <a:srgbClr val="0000FF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c</a:t>
                  </a:r>
                </a:p>
              </p:txBody>
            </p:sp>
            <p:sp>
              <p:nvSpPr>
                <p:cNvPr id="27" name="文本框 83021">
                  <a:extLst>
                    <a:ext uri="{FF2B5EF4-FFF2-40B4-BE49-F238E27FC236}">
                      <a16:creationId xmlns:a16="http://schemas.microsoft.com/office/drawing/2014/main" id="{82760532-BAE7-4C12-8ED6-98E59BB25E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215" cy="2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SzPct val="100000"/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defTabSz="914377"/>
                  <a:r>
                    <a:rPr lang="en-US" altLang="en-US" b="1">
                      <a:solidFill>
                        <a:srgbClr val="0000FF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B</a:t>
                  </a:r>
                </a:p>
              </p:txBody>
            </p:sp>
          </p:grpSp>
        </p:grpSp>
        <p:sp>
          <p:nvSpPr>
            <p:cNvPr id="82" name="文本框 83022">
              <a:extLst>
                <a:ext uri="{FF2B5EF4-FFF2-40B4-BE49-F238E27FC236}">
                  <a16:creationId xmlns:a16="http://schemas.microsoft.com/office/drawing/2014/main" id="{ED59D75F-449F-4AB8-BB7E-86273CB34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0001" y="4591200"/>
              <a:ext cx="538803" cy="478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en-US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B’</a:t>
              </a:r>
            </a:p>
          </p:txBody>
        </p:sp>
        <p:sp>
          <p:nvSpPr>
            <p:cNvPr id="83" name="文本框 83023">
              <a:extLst>
                <a:ext uri="{FF2B5EF4-FFF2-40B4-BE49-F238E27FC236}">
                  <a16:creationId xmlns:a16="http://schemas.microsoft.com/office/drawing/2014/main" id="{BE155E9C-D09D-46DB-AF90-DD61FF77B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0400" y="2660801"/>
              <a:ext cx="522257" cy="478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en-US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A’</a:t>
              </a:r>
            </a:p>
          </p:txBody>
        </p:sp>
        <p:sp>
          <p:nvSpPr>
            <p:cNvPr id="84" name="文本框 83024">
              <a:extLst>
                <a:ext uri="{FF2B5EF4-FFF2-40B4-BE49-F238E27FC236}">
                  <a16:creationId xmlns:a16="http://schemas.microsoft.com/office/drawing/2014/main" id="{00622D08-AAEA-40F2-AB81-23DE6B228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6000" y="3778400"/>
              <a:ext cx="538803" cy="4789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en-US" b="1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C’</a:t>
              </a:r>
            </a:p>
          </p:txBody>
        </p:sp>
        <p:sp>
          <p:nvSpPr>
            <p:cNvPr id="85" name="直接连接符 83025">
              <a:extLst>
                <a:ext uri="{FF2B5EF4-FFF2-40B4-BE49-F238E27FC236}">
                  <a16:creationId xmlns:a16="http://schemas.microsoft.com/office/drawing/2014/main" id="{475C76C1-DE54-4F41-ACB8-7A302BA19E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31200" y="3067200"/>
              <a:ext cx="1016000" cy="1016000"/>
            </a:xfrm>
            <a:prstGeom prst="line">
              <a:avLst/>
            </a:prstGeom>
            <a:noFill/>
            <a:ln w="28575" cap="flat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6" name="直接连接符 83026">
              <a:extLst>
                <a:ext uri="{FF2B5EF4-FFF2-40B4-BE49-F238E27FC236}">
                  <a16:creationId xmlns:a16="http://schemas.microsoft.com/office/drawing/2014/main" id="{DAC70147-997A-4DA4-B7D4-D180C18DD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31200" y="4083200"/>
              <a:ext cx="1524000" cy="914400"/>
            </a:xfrm>
            <a:prstGeom prst="line">
              <a:avLst/>
            </a:prstGeom>
            <a:noFill/>
            <a:ln w="28575" cap="flat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7" name="直接连接符 83027">
              <a:extLst>
                <a:ext uri="{FF2B5EF4-FFF2-40B4-BE49-F238E27FC236}">
                  <a16:creationId xmlns:a16="http://schemas.microsoft.com/office/drawing/2014/main" id="{5A815E4D-1ACB-4E48-BFBA-A5463A608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347200" y="3067200"/>
              <a:ext cx="508000" cy="1930400"/>
            </a:xfrm>
            <a:prstGeom prst="line">
              <a:avLst/>
            </a:prstGeom>
            <a:noFill/>
            <a:ln w="28575" cap="flat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 sz="10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8" name="文本框 83030">
              <a:extLst>
                <a:ext uri="{FF2B5EF4-FFF2-40B4-BE49-F238E27FC236}">
                  <a16:creationId xmlns:a16="http://schemas.microsoft.com/office/drawing/2014/main" id="{1C1377C3-147E-4C6D-83B6-89F5B2EC9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7666" y="1519918"/>
              <a:ext cx="653133" cy="758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defTabSz="914377"/>
              <a:r>
                <a:rPr lang="en-US" altLang="en-US" sz="3200" dirty="0">
                  <a:solidFill>
                    <a:srgbClr val="004646"/>
                  </a:solidFill>
                  <a:latin typeface="+mn-lt"/>
                  <a:ea typeface="+mn-ea"/>
                  <a:cs typeface="+mn-ea"/>
                  <a:sym typeface="+mn-lt"/>
                </a:rPr>
                <a:t>y </a:t>
              </a:r>
            </a:p>
          </p:txBody>
        </p:sp>
      </p:grpSp>
      <p:sp>
        <p:nvSpPr>
          <p:cNvPr id="89" name="文本框 88">
            <a:extLst>
              <a:ext uri="{FF2B5EF4-FFF2-40B4-BE49-F238E27FC236}">
                <a16:creationId xmlns:a16="http://schemas.microsoft.com/office/drawing/2014/main" id="{B72124C7-CBDF-4DD9-B5B7-8F62E758F591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169722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base">
                                        <p:cTn id="7" dur="300" fill="hold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5BC2673-8B8B-4544-8041-799AAC88CA05}"/>
              </a:ext>
            </a:extLst>
          </p:cNvPr>
          <p:cNvSpPr txBox="1"/>
          <p:nvPr/>
        </p:nvSpPr>
        <p:spPr>
          <a:xfrm>
            <a:off x="995963" y="1252630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B34FDB90-0D13-4409-9FE9-C2BD1820752B}"/>
              </a:ext>
            </a:extLst>
          </p:cNvPr>
          <p:cNvSpPr/>
          <p:nvPr/>
        </p:nvSpPr>
        <p:spPr>
          <a:xfrm>
            <a:off x="6850742" y="1854218"/>
            <a:ext cx="7616722" cy="3915211"/>
          </a:xfrm>
          <a:prstGeom prst="parallelogram">
            <a:avLst>
              <a:gd name="adj" fmla="val 99931"/>
            </a:avLst>
          </a:prstGeom>
          <a:gradFill flip="none" rotWithShape="1">
            <a:gsLst>
              <a:gs pos="0">
                <a:schemeClr val="accent1"/>
              </a:gs>
              <a:gs pos="90000">
                <a:schemeClr val="accent1">
                  <a:lumMod val="7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Rectangle: Rounded Corners 40">
            <a:extLst>
              <a:ext uri="{FF2B5EF4-FFF2-40B4-BE49-F238E27FC236}">
                <a16:creationId xmlns:a16="http://schemas.microsoft.com/office/drawing/2014/main" id="{D4124A8C-6230-437C-AECD-E295AC8758F7}"/>
              </a:ext>
            </a:extLst>
          </p:cNvPr>
          <p:cNvSpPr>
            <a:spLocks/>
          </p:cNvSpPr>
          <p:nvPr/>
        </p:nvSpPr>
        <p:spPr bwMode="auto">
          <a:xfrm rot="16200000">
            <a:off x="1432810" y="4643889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Rectangle: Rounded Corners 43">
            <a:extLst>
              <a:ext uri="{FF2B5EF4-FFF2-40B4-BE49-F238E27FC236}">
                <a16:creationId xmlns:a16="http://schemas.microsoft.com/office/drawing/2014/main" id="{121AFADE-5BD5-4F1C-B117-156E2E566EC1}"/>
              </a:ext>
            </a:extLst>
          </p:cNvPr>
          <p:cNvSpPr>
            <a:spLocks/>
          </p:cNvSpPr>
          <p:nvPr/>
        </p:nvSpPr>
        <p:spPr bwMode="auto">
          <a:xfrm rot="16200000">
            <a:off x="3123675" y="4643889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A8EF43A-AE28-43DF-8555-A5879E56A726}"/>
              </a:ext>
            </a:extLst>
          </p:cNvPr>
          <p:cNvSpPr/>
          <p:nvPr/>
        </p:nvSpPr>
        <p:spPr bwMode="auto">
          <a:xfrm>
            <a:off x="853783" y="2767352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F2D0C10-6DD7-4A33-9D38-83774F6BBC9F}"/>
              </a:ext>
            </a:extLst>
          </p:cNvPr>
          <p:cNvSpPr/>
          <p:nvPr/>
        </p:nvSpPr>
        <p:spPr>
          <a:xfrm>
            <a:off x="882433" y="3700107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A85AEB70-0E0B-4127-82D2-14704D38080D}"/>
              </a:ext>
            </a:extLst>
          </p:cNvPr>
          <p:cNvCxnSpPr>
            <a:cxnSpLocks/>
          </p:cNvCxnSpPr>
          <p:nvPr/>
        </p:nvCxnSpPr>
        <p:spPr>
          <a:xfrm>
            <a:off x="882433" y="3606630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E21DE3BB-B405-4138-99FB-EA6823FDDF71}"/>
              </a:ext>
            </a:extLst>
          </p:cNvPr>
          <p:cNvSpPr/>
          <p:nvPr/>
        </p:nvSpPr>
        <p:spPr bwMode="auto">
          <a:xfrm>
            <a:off x="882433" y="2082686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2D84441F-6AA0-4EF4-923E-352B7C8563C7}"/>
              </a:ext>
            </a:extLst>
          </p:cNvPr>
          <p:cNvSpPr txBox="1"/>
          <p:nvPr/>
        </p:nvSpPr>
        <p:spPr>
          <a:xfrm>
            <a:off x="882433" y="4277468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7520DEA1-D9AC-40FB-9F08-3D1311649DC5}"/>
              </a:ext>
            </a:extLst>
          </p:cNvPr>
          <p:cNvSpPr/>
          <p:nvPr/>
        </p:nvSpPr>
        <p:spPr>
          <a:xfrm>
            <a:off x="882433" y="3736654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DF5C3584-208D-4FF3-AEDF-8C6343B45177}"/>
              </a:ext>
            </a:extLst>
          </p:cNvPr>
          <p:cNvSpPr txBox="1"/>
          <p:nvPr/>
        </p:nvSpPr>
        <p:spPr>
          <a:xfrm>
            <a:off x="899168" y="5222325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9D949D11-745E-4464-804C-D71C3A13BFC8}"/>
              </a:ext>
            </a:extLst>
          </p:cNvPr>
          <p:cNvSpPr txBox="1"/>
          <p:nvPr/>
        </p:nvSpPr>
        <p:spPr>
          <a:xfrm>
            <a:off x="2590033" y="5222325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212C0F18-D00E-445F-A524-90E6458FB677}"/>
              </a:ext>
            </a:extLst>
          </p:cNvPr>
          <p:cNvSpPr/>
          <p:nvPr/>
        </p:nvSpPr>
        <p:spPr>
          <a:xfrm>
            <a:off x="882433" y="329892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597526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4">
            <a:extLst>
              <a:ext uri="{FF2B5EF4-FFF2-40B4-BE49-F238E27FC236}">
                <a16:creationId xmlns:a16="http://schemas.microsoft.com/office/drawing/2014/main" id="{AC6C329F-5922-458C-B76C-43DF3C74EBF9}"/>
              </a:ext>
            </a:extLst>
          </p:cNvPr>
          <p:cNvSpPr txBox="1"/>
          <p:nvPr/>
        </p:nvSpPr>
        <p:spPr>
          <a:xfrm>
            <a:off x="963401" y="1529257"/>
            <a:ext cx="10265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简述下面剪纸的制作过程？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205DFFDC-5973-4F51-ABEC-CB2CC07E4B4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037" y="2469224"/>
            <a:ext cx="3892551" cy="3453649"/>
          </a:xfrm>
          <a:prstGeom prst="rect">
            <a:avLst/>
          </a:prstGeom>
        </p:spPr>
      </p:pic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D93702C7-8A60-454C-A97E-5D387343D36D}"/>
              </a:ext>
            </a:extLst>
          </p:cNvPr>
          <p:cNvCxnSpPr/>
          <p:nvPr/>
        </p:nvCxnSpPr>
        <p:spPr>
          <a:xfrm>
            <a:off x="3141471" y="2092960"/>
            <a:ext cx="0" cy="4358640"/>
          </a:xfrm>
          <a:prstGeom prst="line">
            <a:avLst/>
          </a:prstGeom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C1F86BB0-0E65-43E4-9D2E-A19E11A40F4C}"/>
              </a:ext>
            </a:extLst>
          </p:cNvPr>
          <p:cNvSpPr txBox="1"/>
          <p:nvPr/>
        </p:nvSpPr>
        <p:spPr>
          <a:xfrm>
            <a:off x="5029588" y="1565762"/>
            <a:ext cx="559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对折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画图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剪纸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67DD783-C41A-4C4A-844D-9F8F80BC92F6}"/>
              </a:ext>
            </a:extLst>
          </p:cNvPr>
          <p:cNvSpPr txBox="1"/>
          <p:nvPr/>
        </p:nvSpPr>
        <p:spPr>
          <a:xfrm>
            <a:off x="5994895" y="4059552"/>
            <a:ext cx="5585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折痕是对称轴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并且连接任意一对对应点的线段被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对称轴垂直平分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A230F213-09F5-4D22-89E6-910579F9DFD2}"/>
              </a:ext>
            </a:extLst>
          </p:cNvPr>
          <p:cNvSpPr txBox="1"/>
          <p:nvPr/>
        </p:nvSpPr>
        <p:spPr>
          <a:xfrm>
            <a:off x="5982659" y="2918752"/>
            <a:ext cx="5585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制作完成后，打开对折纸张，得到轴对称图形，你能说出对称轴在哪里吗？</a:t>
            </a: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DB2EA46E-5A95-4583-BC9B-EAC5AFBCDB0B}"/>
              </a:ext>
            </a:extLst>
          </p:cNvPr>
          <p:cNvGrpSpPr/>
          <p:nvPr/>
        </p:nvGrpSpPr>
        <p:grpSpPr>
          <a:xfrm>
            <a:off x="1141606" y="4933139"/>
            <a:ext cx="4213943" cy="696075"/>
            <a:chOff x="856204" y="3699854"/>
            <a:chExt cx="3160457" cy="522056"/>
          </a:xfrm>
        </p:grpSpPr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465318A6-252B-4E94-A831-29778C88C67B}"/>
                </a:ext>
              </a:extLst>
            </p:cNvPr>
            <p:cNvSpPr/>
            <p:nvPr/>
          </p:nvSpPr>
          <p:spPr>
            <a:xfrm>
              <a:off x="953399" y="3699854"/>
              <a:ext cx="100800" cy="116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2EDC595A-09F9-4E19-84A1-7A734CB8BD59}"/>
                </a:ext>
              </a:extLst>
            </p:cNvPr>
            <p:cNvSpPr/>
            <p:nvPr/>
          </p:nvSpPr>
          <p:spPr>
            <a:xfrm>
              <a:off x="3671390" y="3699854"/>
              <a:ext cx="100800" cy="116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60B10F3B-3516-40B5-ACA3-DFFA665502A3}"/>
                </a:ext>
              </a:extLst>
            </p:cNvPr>
            <p:cNvSpPr txBox="1"/>
            <p:nvPr/>
          </p:nvSpPr>
          <p:spPr>
            <a:xfrm>
              <a:off x="856204" y="3839825"/>
              <a:ext cx="39599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p</a:t>
              </a:r>
              <a:endParaRPr lang="zh-CN" altLang="en-US" sz="24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12F22466-5E78-4397-8670-3D26BD1A6E81}"/>
                </a:ext>
              </a:extLst>
            </p:cNvPr>
            <p:cNvSpPr txBox="1"/>
            <p:nvPr/>
          </p:nvSpPr>
          <p:spPr>
            <a:xfrm>
              <a:off x="3620671" y="3875661"/>
              <a:ext cx="39599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P’</a:t>
              </a:r>
              <a:endParaRPr lang="zh-CN" altLang="en-US" sz="24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6F70C5F7-20C7-4D16-BD84-3171BF9FE4CD}"/>
                </a:ext>
              </a:extLst>
            </p:cNvPr>
            <p:cNvCxnSpPr>
              <a:cxnSpLocks/>
            </p:cNvCxnSpPr>
            <p:nvPr/>
          </p:nvCxnSpPr>
          <p:spPr>
            <a:xfrm>
              <a:off x="939087" y="3757927"/>
              <a:ext cx="2818791" cy="0"/>
            </a:xfrm>
            <a:prstGeom prst="line">
              <a:avLst/>
            </a:prstGeom>
            <a:ln w="381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7647C7C1-37E1-4B73-92D5-C379D62E926F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53398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4FFCFBF4-7C18-4C5E-9C9B-73BF984E0594}"/>
              </a:ext>
            </a:extLst>
          </p:cNvPr>
          <p:cNvSpPr txBox="1"/>
          <p:nvPr/>
        </p:nvSpPr>
        <p:spPr>
          <a:xfrm>
            <a:off x="1025185" y="1605233"/>
            <a:ext cx="10265197" cy="586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利用剪纸的方法，再画一个简单图形，看看能否得到同样的结论？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DDE5833-B77A-4F82-9C90-3351A15483FE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小组讨论</a:t>
            </a:r>
          </a:p>
        </p:txBody>
      </p:sp>
    </p:spTree>
    <p:extLst>
      <p:ext uri="{BB962C8B-B14F-4D97-AF65-F5344CB8AC3E}">
        <p14:creationId xmlns:p14="http://schemas.microsoft.com/office/powerpoint/2010/main" val="418255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38D9BA3B-BB23-46CF-BC7B-951CE7772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00" y="1518551"/>
            <a:ext cx="1147233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609585" indent="-609585" defTabSz="914377" eaLnBrk="1" hangingPunct="1"/>
            <a:r>
              <a:rPr kumimoji="1" lang="en-US" altLang="zh-CN" sz="3733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  </a:t>
            </a:r>
          </a:p>
          <a:p>
            <a:pPr marL="609585" indent="-609585" defTabSz="914377" eaLnBrk="1" hangingPunct="1"/>
            <a:r>
              <a:rPr kumimoji="1" lang="en-US" altLang="zh-CN" sz="2667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9FB699B-DC82-41EE-8006-8A12BBF4A46A}"/>
              </a:ext>
            </a:extLst>
          </p:cNvPr>
          <p:cNvSpPr txBox="1"/>
          <p:nvPr/>
        </p:nvSpPr>
        <p:spPr>
          <a:xfrm>
            <a:off x="770228" y="1411200"/>
            <a:ext cx="10733133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 defTabSz="914377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kumimoji="1"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由</a:t>
            </a:r>
            <a:r>
              <a:rPr kumimoji="1" lang="zh-CN" altLang="zh-CN" sz="2400" dirty="0">
                <a:solidFill>
                  <a:srgbClr val="000000"/>
                </a:solidFill>
                <a:cs typeface="+mn-ea"/>
                <a:sym typeface="+mn-lt"/>
              </a:rPr>
              <a:t>一个平面图形可以得到它关于一条直线</a:t>
            </a:r>
            <a:r>
              <a:rPr kumimoji="1"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kumimoji="1"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成轴对称的图形，这个图形与原图形的</a:t>
            </a:r>
            <a:r>
              <a:rPr kumimoji="1"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形状、大小完全一样</a:t>
            </a:r>
            <a:r>
              <a:rPr kumimoji="1"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marL="457189" indent="-457189" defTabSz="914377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kumimoji="1"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新图形上的每一个点，都是原图形上的某一点关于直线</a:t>
            </a:r>
            <a:r>
              <a:rPr kumimoji="1"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l</a:t>
            </a:r>
            <a:r>
              <a:rPr kumimoji="1"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的对称点</a:t>
            </a:r>
            <a:r>
              <a:rPr kumimoji="1" lang="en-US" altLang="zh-CN" sz="2400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  <a:p>
            <a:pPr marL="457189" indent="-457189" defTabSz="914377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kumimoji="1" lang="zh-CN" altLang="en-US" sz="2400" dirty="0">
                <a:solidFill>
                  <a:srgbClr val="000000"/>
                </a:solidFill>
                <a:cs typeface="+mn-ea"/>
                <a:sym typeface="+mn-lt"/>
              </a:rPr>
              <a:t>连接任意一对对应点的线段被对称轴垂直平分</a:t>
            </a:r>
            <a:r>
              <a:rPr kumimoji="1"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  <a:p>
            <a:pPr defTabSz="914377">
              <a:lnSpc>
                <a:spcPct val="150000"/>
              </a:lnSpc>
            </a:pP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FAFE5B7-BA07-4800-97F4-031B8AFB75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334" y="3725406"/>
            <a:ext cx="2894964" cy="2568545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2676289-5FFC-4781-BD54-E9E6D6164164}"/>
              </a:ext>
            </a:extLst>
          </p:cNvPr>
          <p:cNvCxnSpPr>
            <a:cxnSpLocks/>
          </p:cNvCxnSpPr>
          <p:nvPr/>
        </p:nvCxnSpPr>
        <p:spPr>
          <a:xfrm>
            <a:off x="9927968" y="3588100"/>
            <a:ext cx="0" cy="2761937"/>
          </a:xfrm>
          <a:prstGeom prst="line">
            <a:avLst/>
          </a:prstGeom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9" name="组合 8">
            <a:extLst>
              <a:ext uri="{FF2B5EF4-FFF2-40B4-BE49-F238E27FC236}">
                <a16:creationId xmlns:a16="http://schemas.microsoft.com/office/drawing/2014/main" id="{096BEA26-3773-4AD1-B2FA-B97E988736FB}"/>
              </a:ext>
            </a:extLst>
          </p:cNvPr>
          <p:cNvGrpSpPr/>
          <p:nvPr/>
        </p:nvGrpSpPr>
        <p:grpSpPr>
          <a:xfrm>
            <a:off x="8436905" y="5570483"/>
            <a:ext cx="3304228" cy="610204"/>
            <a:chOff x="856204" y="3699854"/>
            <a:chExt cx="3332133" cy="722227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BBFCC422-08D7-4E3A-B155-DFE28E7BD7EA}"/>
                </a:ext>
              </a:extLst>
            </p:cNvPr>
            <p:cNvSpPr/>
            <p:nvPr/>
          </p:nvSpPr>
          <p:spPr>
            <a:xfrm>
              <a:off x="953399" y="3699854"/>
              <a:ext cx="100800" cy="116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C28C6118-9DDE-4458-A686-7582AE12AF9C}"/>
                </a:ext>
              </a:extLst>
            </p:cNvPr>
            <p:cNvSpPr/>
            <p:nvPr/>
          </p:nvSpPr>
          <p:spPr>
            <a:xfrm>
              <a:off x="3671390" y="3699854"/>
              <a:ext cx="100800" cy="1161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206134A2-B1A3-4737-B586-40C96EF3F923}"/>
                </a:ext>
              </a:extLst>
            </p:cNvPr>
            <p:cNvSpPr txBox="1"/>
            <p:nvPr/>
          </p:nvSpPr>
          <p:spPr>
            <a:xfrm>
              <a:off x="856204" y="3839824"/>
              <a:ext cx="395990" cy="546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p</a:t>
              </a:r>
              <a:endParaRPr lang="zh-CN" altLang="en-US" sz="24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D09EF610-5255-400F-B3CA-D3E0A792DDBB}"/>
                </a:ext>
              </a:extLst>
            </p:cNvPr>
            <p:cNvSpPr txBox="1"/>
            <p:nvPr/>
          </p:nvSpPr>
          <p:spPr>
            <a:xfrm>
              <a:off x="3620671" y="3875662"/>
              <a:ext cx="567666" cy="546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P’</a:t>
              </a:r>
              <a:endParaRPr lang="zh-CN" altLang="en-US" sz="24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cxnSp>
          <p:nvCxnSpPr>
            <p:cNvPr id="14" name="直接连接符 13">
              <a:extLst>
                <a:ext uri="{FF2B5EF4-FFF2-40B4-BE49-F238E27FC236}">
                  <a16:creationId xmlns:a16="http://schemas.microsoft.com/office/drawing/2014/main" id="{F71E3662-CDB8-4568-8347-2EAA8DF1D20C}"/>
                </a:ext>
              </a:extLst>
            </p:cNvPr>
            <p:cNvCxnSpPr>
              <a:cxnSpLocks/>
            </p:cNvCxnSpPr>
            <p:nvPr/>
          </p:nvCxnSpPr>
          <p:spPr>
            <a:xfrm>
              <a:off x="939087" y="3757927"/>
              <a:ext cx="2818791" cy="0"/>
            </a:xfrm>
            <a:prstGeom prst="line">
              <a:avLst/>
            </a:prstGeom>
            <a:ln w="381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5" name="文本框 14">
            <a:extLst>
              <a:ext uri="{FF2B5EF4-FFF2-40B4-BE49-F238E27FC236}">
                <a16:creationId xmlns:a16="http://schemas.microsoft.com/office/drawing/2014/main" id="{1805A95C-8B4F-42C6-A56C-3DE194AD9684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  <p:extLst>
      <p:ext uri="{BB962C8B-B14F-4D97-AF65-F5344CB8AC3E}">
        <p14:creationId xmlns:p14="http://schemas.microsoft.com/office/powerpoint/2010/main" val="4928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2DBCD31C-B6DE-47B8-ACBB-6C07E2ED3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250" y="1323023"/>
            <a:ext cx="95059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已知：直线</a:t>
            </a:r>
            <a:r>
              <a:rPr kumimoji="1"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和一个点</a:t>
            </a:r>
            <a:r>
              <a:rPr lang="en-US" altLang="zh-CN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作出点</a:t>
            </a:r>
            <a:r>
              <a:rPr lang="en-US" altLang="zh-CN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关于直线</a:t>
            </a:r>
            <a:r>
              <a:rPr kumimoji="1"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的对称点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D1EB3-337D-489A-BD3D-70BE87CE8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867" y="4900884"/>
            <a:ext cx="105621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作法：</a:t>
            </a:r>
            <a:endParaRPr lang="en-US" altLang="zh-CN" sz="2400" b="1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7" eaLnBrk="1" hangingPunct="1"/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过点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作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的垂线，垂足为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  <a:p>
            <a:pPr defTabSz="914377" eaLnBrk="1" hangingPunct="1"/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在垂线上截取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＝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则点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就是点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关于直线</a:t>
            </a:r>
            <a:r>
              <a:rPr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的对称点  </a:t>
            </a:r>
          </a:p>
        </p:txBody>
      </p:sp>
      <p:sp>
        <p:nvSpPr>
          <p:cNvPr id="13" name="Line 19">
            <a:extLst>
              <a:ext uri="{FF2B5EF4-FFF2-40B4-BE49-F238E27FC236}">
                <a16:creationId xmlns:a16="http://schemas.microsoft.com/office/drawing/2014/main" id="{DD0D14FC-CF9D-49B6-A700-3FED659C62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5067" y="3305451"/>
            <a:ext cx="3744384" cy="0"/>
          </a:xfrm>
          <a:prstGeom prst="line">
            <a:avLst/>
          </a:prstGeom>
          <a:noFill/>
          <a:ln w="254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Rectangle 28">
            <a:extLst>
              <a:ext uri="{FF2B5EF4-FFF2-40B4-BE49-F238E27FC236}">
                <a16:creationId xmlns:a16="http://schemas.microsoft.com/office/drawing/2014/main" id="{6D816E96-CEFA-4872-8132-6E1538004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6818" y="3402817"/>
            <a:ext cx="317716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kumimoji="1" lang="en-US" altLang="zh-CN" sz="3733" b="1" i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</a:p>
        </p:txBody>
      </p:sp>
      <p:sp>
        <p:nvSpPr>
          <p:cNvPr id="15" name="Rectangle 30">
            <a:extLst>
              <a:ext uri="{FF2B5EF4-FFF2-40B4-BE49-F238E27FC236}">
                <a16:creationId xmlns:a16="http://schemas.microsoft.com/office/drawing/2014/main" id="{E8095C6F-BE7B-418A-BA55-CF8CB8140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367" y="1866117"/>
            <a:ext cx="9144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3733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6" name="Line 39">
            <a:extLst>
              <a:ext uri="{FF2B5EF4-FFF2-40B4-BE49-F238E27FC236}">
                <a16:creationId xmlns:a16="http://schemas.microsoft.com/office/drawing/2014/main" id="{5489BF24-ABE2-437D-BF25-3B0C4A4668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1600" y="2450317"/>
            <a:ext cx="61384" cy="1524000"/>
          </a:xfrm>
          <a:prstGeom prst="line">
            <a:avLst/>
          </a:prstGeom>
          <a:noFill/>
          <a:ln w="38100" cap="rnd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Rectangle 40">
            <a:extLst>
              <a:ext uri="{FF2B5EF4-FFF2-40B4-BE49-F238E27FC236}">
                <a16:creationId xmlns:a16="http://schemas.microsoft.com/office/drawing/2014/main" id="{C54CA452-EB4C-4A6B-88D7-B28B08267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001" y="3114951"/>
            <a:ext cx="190500" cy="192616"/>
          </a:xfrm>
          <a:prstGeom prst="rect">
            <a:avLst/>
          </a:prstGeom>
          <a:solidFill>
            <a:srgbClr val="FFFFFF"/>
          </a:solidFill>
          <a:ln w="38100" cap="flat" algn="ctr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Rectangle 46">
            <a:extLst>
              <a:ext uri="{FF2B5EF4-FFF2-40B4-BE49-F238E27FC236}">
                <a16:creationId xmlns:a16="http://schemas.microsoft.com/office/drawing/2014/main" id="{3251936C-531A-4129-850B-A141C66C2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500" y="3881184"/>
            <a:ext cx="1441451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3733" b="1" i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3733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</a:p>
        </p:txBody>
      </p:sp>
      <p:sp>
        <p:nvSpPr>
          <p:cNvPr id="19" name="Text Box 47">
            <a:extLst>
              <a:ext uri="{FF2B5EF4-FFF2-40B4-BE49-F238E27FC236}">
                <a16:creationId xmlns:a16="http://schemas.microsoft.com/office/drawing/2014/main" id="{A4DA814C-DF02-4E66-AA42-B5E75DBB6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151" y="2729717"/>
            <a:ext cx="1727200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sz="3733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C37019EC-DC46-4DFC-B257-900B000214B9}"/>
              </a:ext>
            </a:extLst>
          </p:cNvPr>
          <p:cNvSpPr/>
          <p:nvPr/>
        </p:nvSpPr>
        <p:spPr>
          <a:xfrm>
            <a:off x="4603093" y="2357373"/>
            <a:ext cx="6095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571DFE3C-289E-4CA0-BD7A-1AAA39F70D6D}"/>
              </a:ext>
            </a:extLst>
          </p:cNvPr>
          <p:cNvSpPr/>
          <p:nvPr/>
        </p:nvSpPr>
        <p:spPr>
          <a:xfrm>
            <a:off x="4664903" y="3991678"/>
            <a:ext cx="6095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DD24CB2-CCBC-4446-88DD-B382389172B5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探究一</a:t>
            </a:r>
          </a:p>
        </p:txBody>
      </p:sp>
    </p:spTree>
    <p:extLst>
      <p:ext uri="{BB962C8B-B14F-4D97-AF65-F5344CB8AC3E}">
        <p14:creationId xmlns:p14="http://schemas.microsoft.com/office/powerpoint/2010/main" val="411457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childTnLst>
                                    <p:set>
                                      <p:cBhvr additive="base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base"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base"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3389ECAE-9AA6-4B2E-96ED-4F7DD5037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719" y="1438015"/>
            <a:ext cx="9793816" cy="1648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已知：线段</a:t>
            </a:r>
            <a:r>
              <a:rPr lang="en-US" altLang="zh-CN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和直线</a:t>
            </a:r>
            <a:r>
              <a:rPr kumimoji="1"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</a:p>
          <a:p>
            <a:pPr defTabSz="914377"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作出与线段</a:t>
            </a:r>
            <a:r>
              <a:rPr lang="en-US" altLang="zh-CN" sz="2400" b="1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关于直线</a:t>
            </a:r>
            <a:r>
              <a:rPr kumimoji="1" lang="en-US" altLang="zh-CN" sz="2400" b="1" i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kumimoji="1" lang="zh-CN" altLang="en-US" sz="2400" b="1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成轴对称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的图形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934F9B1-0769-49FC-A18C-709F2AF09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609" y="3127333"/>
            <a:ext cx="0" cy="0"/>
          </a:xfrm>
          <a:prstGeom prst="line">
            <a:avLst/>
          </a:prstGeom>
          <a:noFill/>
          <a:ln w="9525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6EC7A873-8FAE-4691-8F3A-386F4CBC4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609" y="3127333"/>
            <a:ext cx="0" cy="0"/>
          </a:xfrm>
          <a:prstGeom prst="line">
            <a:avLst/>
          </a:prstGeom>
          <a:noFill/>
          <a:ln w="9525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Line 4">
            <a:extLst>
              <a:ext uri="{FF2B5EF4-FFF2-40B4-BE49-F238E27FC236}">
                <a16:creationId xmlns:a16="http://schemas.microsoft.com/office/drawing/2014/main" id="{91FEA0B2-6132-413C-B2E0-D2FE0CF83D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3767" y="4046418"/>
            <a:ext cx="3456517" cy="95249"/>
          </a:xfrm>
          <a:prstGeom prst="line">
            <a:avLst/>
          </a:prstGeom>
          <a:noFill/>
          <a:ln w="254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Line 5">
            <a:extLst>
              <a:ext uri="{FF2B5EF4-FFF2-40B4-BE49-F238E27FC236}">
                <a16:creationId xmlns:a16="http://schemas.microsoft.com/office/drawing/2014/main" id="{64AC3EFC-74DE-4335-8798-E853445F7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23400" y="2414467"/>
            <a:ext cx="0" cy="0"/>
          </a:xfrm>
          <a:prstGeom prst="line">
            <a:avLst/>
          </a:prstGeom>
          <a:noFill/>
          <a:ln w="9525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Line 6">
            <a:extLst>
              <a:ext uri="{FF2B5EF4-FFF2-40B4-BE49-F238E27FC236}">
                <a16:creationId xmlns:a16="http://schemas.microsoft.com/office/drawing/2014/main" id="{3025EDE2-AAF4-4954-9BC9-230472BE5C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23400" y="2414467"/>
            <a:ext cx="0" cy="0"/>
          </a:xfrm>
          <a:prstGeom prst="line">
            <a:avLst/>
          </a:prstGeom>
          <a:noFill/>
          <a:ln w="9525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7" name="Text Box 8">
            <a:extLst>
              <a:ext uri="{FF2B5EF4-FFF2-40B4-BE49-F238E27FC236}">
                <a16:creationId xmlns:a16="http://schemas.microsoft.com/office/drawing/2014/main" id="{A643D764-38EE-4DAB-81C4-0158BCCF2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4251" y="1646117"/>
            <a:ext cx="958849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sz="3733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38" name="Text Box 9">
            <a:extLst>
              <a:ext uri="{FF2B5EF4-FFF2-40B4-BE49-F238E27FC236}">
                <a16:creationId xmlns:a16="http://schemas.microsoft.com/office/drawing/2014/main" id="{ACBB3AA6-CB0C-4EFE-A26F-DDD29B68B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2418" y="3085451"/>
            <a:ext cx="958849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r>
              <a:rPr lang="en-US" altLang="zh-CN" sz="3733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39" name="Line 10">
            <a:extLst>
              <a:ext uri="{FF2B5EF4-FFF2-40B4-BE49-F238E27FC236}">
                <a16:creationId xmlns:a16="http://schemas.microsoft.com/office/drawing/2014/main" id="{FCB5639D-3575-4F38-8B8E-C12CDE827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7350" y="2414467"/>
            <a:ext cx="1919816" cy="863600"/>
          </a:xfrm>
          <a:prstGeom prst="line">
            <a:avLst/>
          </a:prstGeom>
          <a:noFill/>
          <a:ln w="254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2A21AA3C-9B49-46A0-A531-CC3E2C62D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867" y="1701152"/>
            <a:ext cx="936475" cy="99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5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﹒</a:t>
            </a: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38788763-8A4C-495A-93F3-E773E1970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8801" y="2564752"/>
            <a:ext cx="936475" cy="99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5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﹒</a:t>
            </a:r>
          </a:p>
        </p:txBody>
      </p:sp>
      <p:sp>
        <p:nvSpPr>
          <p:cNvPr id="42" name="Rectangle 13">
            <a:extLst>
              <a:ext uri="{FF2B5EF4-FFF2-40B4-BE49-F238E27FC236}">
                <a16:creationId xmlns:a16="http://schemas.microsoft.com/office/drawing/2014/main" id="{C6069C48-5FBA-4D31-9AD4-03D7AC1A7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284" y="4141667"/>
            <a:ext cx="317716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kumimoji="1" lang="en-US" altLang="zh-CN" sz="3733" b="1" i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</a:p>
        </p:txBody>
      </p:sp>
      <p:sp>
        <p:nvSpPr>
          <p:cNvPr id="44" name="Text Box 43">
            <a:extLst>
              <a:ext uri="{FF2B5EF4-FFF2-40B4-BE49-F238E27FC236}">
                <a16:creationId xmlns:a16="http://schemas.microsoft.com/office/drawing/2014/main" id="{2C83FA6C-056C-4778-954C-E9A4F1AF46C8}"/>
              </a:ext>
            </a:extLst>
          </p:cNvPr>
          <p:cNvSpPr>
            <a:spLocks noChangeArrowheads="1"/>
          </p:cNvSpPr>
          <p:nvPr/>
        </p:nvSpPr>
        <p:spPr bwMode="auto">
          <a:xfrm rot="18960000">
            <a:off x="10240284" y="4634832"/>
            <a:ext cx="1051983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>
              <a:spcBef>
                <a:spcPct val="50000"/>
              </a:spcBef>
            </a:pPr>
            <a:endParaRPr lang="zh-CN" altLang="zh-CN" sz="3733" b="1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64315213-3663-4D29-A995-9107C71E54CC}"/>
              </a:ext>
            </a:extLst>
          </p:cNvPr>
          <p:cNvSpPr>
            <a:spLocks noChangeShapeType="1"/>
          </p:cNvSpPr>
          <p:nvPr/>
        </p:nvSpPr>
        <p:spPr bwMode="auto">
          <a:xfrm rot="18960000">
            <a:off x="7827285" y="5180952"/>
            <a:ext cx="2112433" cy="577849"/>
          </a:xfrm>
          <a:prstGeom prst="line">
            <a:avLst/>
          </a:prstGeom>
          <a:noFill/>
          <a:ln w="25400" cap="flat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296332B-D286-471E-B200-7B6FEF875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4751" y="5197884"/>
            <a:ext cx="100540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64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﹒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08AE551-8E50-4C83-A5A3-F29733FB7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6685" y="4239034"/>
            <a:ext cx="936475" cy="99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5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﹒</a:t>
            </a:r>
          </a:p>
        </p:txBody>
      </p:sp>
      <p:sp>
        <p:nvSpPr>
          <p:cNvPr id="48" name="Line 59">
            <a:extLst>
              <a:ext uri="{FF2B5EF4-FFF2-40B4-BE49-F238E27FC236}">
                <a16:creationId xmlns:a16="http://schemas.microsoft.com/office/drawing/2014/main" id="{EF955047-D40B-44AC-8857-80E0558A2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55050" y="3278067"/>
            <a:ext cx="0" cy="1631951"/>
          </a:xfrm>
          <a:prstGeom prst="line">
            <a:avLst/>
          </a:prstGeom>
          <a:noFill/>
          <a:ln w="38100" cap="rnd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9" name="Line 60">
            <a:extLst>
              <a:ext uri="{FF2B5EF4-FFF2-40B4-BE49-F238E27FC236}">
                <a16:creationId xmlns:a16="http://schemas.microsoft.com/office/drawing/2014/main" id="{F1C1BCCD-B71C-4F4D-B366-E56F5902E4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35233" y="2414467"/>
            <a:ext cx="0" cy="3649133"/>
          </a:xfrm>
          <a:prstGeom prst="line">
            <a:avLst/>
          </a:prstGeom>
          <a:noFill/>
          <a:ln w="38100" cap="rnd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0" name="Rectangle 69">
            <a:extLst>
              <a:ext uri="{FF2B5EF4-FFF2-40B4-BE49-F238E27FC236}">
                <a16:creationId xmlns:a16="http://schemas.microsoft.com/office/drawing/2014/main" id="{5911D5E4-DAA8-48E4-B684-AC0AD4F7D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6384" y="5390500"/>
            <a:ext cx="646331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3733" b="1" i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3733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</a:p>
        </p:txBody>
      </p:sp>
      <p:sp>
        <p:nvSpPr>
          <p:cNvPr id="51" name="Rectangle 71">
            <a:extLst>
              <a:ext uri="{FF2B5EF4-FFF2-40B4-BE49-F238E27FC236}">
                <a16:creationId xmlns:a16="http://schemas.microsoft.com/office/drawing/2014/main" id="{4169942E-8AEF-4CEA-8D0D-F6874873A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9800" y="4814767"/>
            <a:ext cx="646331" cy="666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 eaLnBrk="1" hangingPunct="1"/>
            <a:r>
              <a:rPr lang="en-US" altLang="zh-CN" sz="3733" b="1" i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3733" b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A090229C-90CD-446F-BD7D-CF481D20C25E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探究二</a:t>
            </a:r>
          </a:p>
        </p:txBody>
      </p:sp>
    </p:spTree>
    <p:extLst>
      <p:ext uri="{BB962C8B-B14F-4D97-AF65-F5344CB8AC3E}">
        <p14:creationId xmlns:p14="http://schemas.microsoft.com/office/powerpoint/2010/main" val="187637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childTnLs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childTnLst>
                                    <p:set>
                                      <p:cBhvr additive="base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childTnLst>
                                    <p:set>
                                      <p:cBhvr additive="base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2F8CF44A-ECC9-470C-8D69-56475F47E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034" y="395819"/>
            <a:ext cx="8390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你能画出三角形</a:t>
            </a:r>
            <a:r>
              <a:rPr lang="en-US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关于直线</a:t>
            </a:r>
            <a:r>
              <a:rPr lang="en-US" altLang="zh-CN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的对称图形吗？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92B7D103-D25E-453E-9180-50E94D4AB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3351" y="1526117"/>
            <a:ext cx="633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2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en-US" sz="3200" b="1" baseline="-250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4F2CBD05-518C-4722-A553-3C08E56C447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364817" y="-702733"/>
            <a:ext cx="12700" cy="6265333"/>
          </a:xfrm>
          <a:prstGeom prst="line">
            <a:avLst/>
          </a:prstGeom>
          <a:noFill/>
          <a:ln w="38100" cap="flat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9" name="Group 70">
            <a:extLst>
              <a:ext uri="{FF2B5EF4-FFF2-40B4-BE49-F238E27FC236}">
                <a16:creationId xmlns:a16="http://schemas.microsoft.com/office/drawing/2014/main" id="{8701DA6F-FCC3-4FB0-991E-C84C8DDA5D66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5109635" y="2032002"/>
            <a:ext cx="478367" cy="385233"/>
            <a:chOff x="0" y="0"/>
            <a:chExt cx="318" cy="318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18ABCBC8-5EC2-425F-8110-356CA3482E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DA6A4E4E-BC81-46FF-A456-8659948C853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52" y="159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Line 13">
            <a:extLst>
              <a:ext uri="{FF2B5EF4-FFF2-40B4-BE49-F238E27FC236}">
                <a16:creationId xmlns:a16="http://schemas.microsoft.com/office/drawing/2014/main" id="{6B42930F-E45B-4873-B8E9-55BA7C620450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7818968" y="2423584"/>
            <a:ext cx="1153583" cy="2207684"/>
          </a:xfrm>
          <a:prstGeom prst="line">
            <a:avLst/>
          </a:prstGeom>
          <a:noFill/>
          <a:ln w="381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6FD5B9FA-3C10-4051-A33C-04E96C8A499E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7723718" y="4548717"/>
            <a:ext cx="1248833" cy="1346200"/>
          </a:xfrm>
          <a:prstGeom prst="line">
            <a:avLst/>
          </a:prstGeom>
          <a:noFill/>
          <a:ln w="381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9E71DE15-4DCD-481B-86D0-6057D6186FFE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7723717" y="2438401"/>
            <a:ext cx="95251" cy="3454400"/>
          </a:xfrm>
          <a:prstGeom prst="line">
            <a:avLst/>
          </a:prstGeom>
          <a:noFill/>
          <a:ln w="38100" cap="flat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94687FE6-1858-4290-8D7A-67F85ABBD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1729317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2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grpSp>
        <p:nvGrpSpPr>
          <p:cNvPr id="16" name="Group 78">
            <a:extLst>
              <a:ext uri="{FF2B5EF4-FFF2-40B4-BE49-F238E27FC236}">
                <a16:creationId xmlns:a16="http://schemas.microsoft.com/office/drawing/2014/main" id="{2AC94125-2B88-4956-B9E4-485586BBBD70}"/>
              </a:ext>
            </a:extLst>
          </p:cNvPr>
          <p:cNvGrpSpPr>
            <a:grpSpLocks/>
          </p:cNvGrpSpPr>
          <p:nvPr/>
        </p:nvGrpSpPr>
        <p:grpSpPr bwMode="auto">
          <a:xfrm>
            <a:off x="2097618" y="2484968"/>
            <a:ext cx="1248833" cy="3471333"/>
            <a:chOff x="0" y="0"/>
            <a:chExt cx="590" cy="1640"/>
          </a:xfrm>
        </p:grpSpPr>
        <p:sp>
          <p:nvSpPr>
            <p:cNvPr id="17" name="Line 19">
              <a:extLst>
                <a:ext uri="{FF2B5EF4-FFF2-40B4-BE49-F238E27FC236}">
                  <a16:creationId xmlns:a16="http://schemas.microsoft.com/office/drawing/2014/main" id="{F22917F6-0127-401C-BDAE-6AE305066B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0"/>
              <a:ext cx="545" cy="1043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8" name="Line 20">
              <a:extLst>
                <a:ext uri="{FF2B5EF4-FFF2-40B4-BE49-F238E27FC236}">
                  <a16:creationId xmlns:a16="http://schemas.microsoft.com/office/drawing/2014/main" id="{D7F83298-CCC0-4966-A94C-F58B6FA990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004"/>
              <a:ext cx="590" cy="636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Line 21">
              <a:extLst>
                <a:ext uri="{FF2B5EF4-FFF2-40B4-BE49-F238E27FC236}">
                  <a16:creationId xmlns:a16="http://schemas.microsoft.com/office/drawing/2014/main" id="{80AAFB92-A569-416F-B389-A1B4182FB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5" y="7"/>
              <a:ext cx="45" cy="1632"/>
            </a:xfrm>
            <a:prstGeom prst="line">
              <a:avLst/>
            </a:prstGeom>
            <a:noFill/>
            <a:ln w="3810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Text Box 22">
            <a:extLst>
              <a:ext uri="{FF2B5EF4-FFF2-40B4-BE49-F238E27FC236}">
                <a16:creationId xmlns:a16="http://schemas.microsoft.com/office/drawing/2014/main" id="{E66A4487-1068-46ED-83E2-F31AC26B3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017" y="4210051"/>
            <a:ext cx="4812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2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825294BD-C1EA-4978-A835-6D1177F14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8368" y="6038851"/>
            <a:ext cx="12488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2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sp>
        <p:nvSpPr>
          <p:cNvPr id="22" name="Text Box 24">
            <a:extLst>
              <a:ext uri="{FF2B5EF4-FFF2-40B4-BE49-F238E27FC236}">
                <a16:creationId xmlns:a16="http://schemas.microsoft.com/office/drawing/2014/main" id="{FC31D5FC-60D9-4B54-9BCA-40F1508D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3350" y="5956301"/>
            <a:ext cx="6286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2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en-US" sz="3200" b="1" baseline="-250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0294B976-85D0-459F-A83F-CB1C6CF89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2551" y="3822701"/>
            <a:ext cx="633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200" b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en-US" sz="3200" b="1" baseline="-250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24" name="Line 26">
            <a:extLst>
              <a:ext uri="{FF2B5EF4-FFF2-40B4-BE49-F238E27FC236}">
                <a16:creationId xmlns:a16="http://schemas.microsoft.com/office/drawing/2014/main" id="{FBE299CF-1C3B-4389-ABAE-6E005E7E7D9C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219826" y="536576"/>
            <a:ext cx="16933" cy="8062383"/>
          </a:xfrm>
          <a:prstGeom prst="line">
            <a:avLst/>
          </a:prstGeom>
          <a:noFill/>
          <a:ln w="38100" cap="flat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5" name="Group 87">
            <a:extLst>
              <a:ext uri="{FF2B5EF4-FFF2-40B4-BE49-F238E27FC236}">
                <a16:creationId xmlns:a16="http://schemas.microsoft.com/office/drawing/2014/main" id="{2A4414BB-11A9-4B47-83DF-C65C61B62F9C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5125510" y="4170892"/>
            <a:ext cx="480483" cy="385233"/>
            <a:chOff x="0" y="0"/>
            <a:chExt cx="318" cy="318"/>
          </a:xfrm>
        </p:grpSpPr>
        <p:sp>
          <p:nvSpPr>
            <p:cNvPr id="26" name="Line 28">
              <a:extLst>
                <a:ext uri="{FF2B5EF4-FFF2-40B4-BE49-F238E27FC236}">
                  <a16:creationId xmlns:a16="http://schemas.microsoft.com/office/drawing/2014/main" id="{18A83858-78D9-4561-B79C-CF0310763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7" name="Line 29">
              <a:extLst>
                <a:ext uri="{FF2B5EF4-FFF2-40B4-BE49-F238E27FC236}">
                  <a16:creationId xmlns:a16="http://schemas.microsoft.com/office/drawing/2014/main" id="{D14297BC-61A1-4065-829D-73CA70B36F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52" y="159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Line 30">
            <a:extLst>
              <a:ext uri="{FF2B5EF4-FFF2-40B4-BE49-F238E27FC236}">
                <a16:creationId xmlns:a16="http://schemas.microsoft.com/office/drawing/2014/main" id="{6AD3DF18-BA6A-4791-8D26-D94B0E534676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6647393" y="2657476"/>
            <a:ext cx="25400" cy="6623049"/>
          </a:xfrm>
          <a:prstGeom prst="line">
            <a:avLst/>
          </a:prstGeom>
          <a:noFill/>
          <a:ln w="38100" cap="flat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9" name="Group 91">
            <a:extLst>
              <a:ext uri="{FF2B5EF4-FFF2-40B4-BE49-F238E27FC236}">
                <a16:creationId xmlns:a16="http://schemas.microsoft.com/office/drawing/2014/main" id="{85344436-55D4-4EB6-AD94-2DACE13D36C0}"/>
              </a:ext>
            </a:extLst>
          </p:cNvPr>
          <p:cNvGrpSpPr>
            <a:grpSpLocks/>
          </p:cNvGrpSpPr>
          <p:nvPr/>
        </p:nvGrpSpPr>
        <p:grpSpPr bwMode="auto">
          <a:xfrm rot="-5400000">
            <a:off x="5082118" y="5501218"/>
            <a:ext cx="482600" cy="385233"/>
            <a:chOff x="0" y="0"/>
            <a:chExt cx="318" cy="318"/>
          </a:xfrm>
        </p:grpSpPr>
        <p:sp>
          <p:nvSpPr>
            <p:cNvPr id="30" name="Line 32">
              <a:extLst>
                <a:ext uri="{FF2B5EF4-FFF2-40B4-BE49-F238E27FC236}">
                  <a16:creationId xmlns:a16="http://schemas.microsoft.com/office/drawing/2014/main" id="{05D257E1-1FF6-434F-948B-68D712334F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Line 33">
              <a:extLst>
                <a:ext uri="{FF2B5EF4-FFF2-40B4-BE49-F238E27FC236}">
                  <a16:creationId xmlns:a16="http://schemas.microsoft.com/office/drawing/2014/main" id="{088B9BC6-A1EC-4C66-9352-1CE1D5855D0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52" y="159"/>
              <a:ext cx="318" cy="0"/>
            </a:xfrm>
            <a:prstGeom prst="line">
              <a:avLst/>
            </a:prstGeom>
            <a:noFill/>
            <a:ln w="28575" cap="flat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2" name="Freeform 14">
            <a:extLst>
              <a:ext uri="{FF2B5EF4-FFF2-40B4-BE49-F238E27FC236}">
                <a16:creationId xmlns:a16="http://schemas.microsoft.com/office/drawing/2014/main" id="{08AED43D-498B-4792-ACB8-9E8EF4C99920}"/>
              </a:ext>
            </a:extLst>
          </p:cNvPr>
          <p:cNvSpPr>
            <a:spLocks/>
          </p:cNvSpPr>
          <p:nvPr/>
        </p:nvSpPr>
        <p:spPr bwMode="auto">
          <a:xfrm>
            <a:off x="7499351" y="5549901"/>
            <a:ext cx="224367" cy="768349"/>
          </a:xfrm>
          <a:custGeom>
            <a:avLst/>
            <a:gdLst>
              <a:gd name="T0" fmla="*/ 0 w 106"/>
              <a:gd name="T1" fmla="*/ 0 h 363"/>
              <a:gd name="T2" fmla="*/ 91 w 106"/>
              <a:gd name="T3" fmla="*/ 91 h 363"/>
              <a:gd name="T4" fmla="*/ 91 w 106"/>
              <a:gd name="T5" fmla="*/ 227 h 363"/>
              <a:gd name="T6" fmla="*/ 46 w 106"/>
              <a:gd name="T7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363">
                <a:moveTo>
                  <a:pt x="0" y="0"/>
                </a:moveTo>
                <a:cubicBezTo>
                  <a:pt x="38" y="26"/>
                  <a:pt x="76" y="53"/>
                  <a:pt x="91" y="91"/>
                </a:cubicBezTo>
                <a:cubicBezTo>
                  <a:pt x="106" y="129"/>
                  <a:pt x="98" y="182"/>
                  <a:pt x="91" y="227"/>
                </a:cubicBezTo>
                <a:cubicBezTo>
                  <a:pt x="84" y="272"/>
                  <a:pt x="53" y="340"/>
                  <a:pt x="46" y="363"/>
                </a:cubicBezTo>
              </a:path>
            </a:pathLst>
          </a:custGeom>
          <a:noFill/>
          <a:ln w="38100" cap="rnd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Freeform 14">
            <a:extLst>
              <a:ext uri="{FF2B5EF4-FFF2-40B4-BE49-F238E27FC236}">
                <a16:creationId xmlns:a16="http://schemas.microsoft.com/office/drawing/2014/main" id="{CCB6495A-6BB8-4116-BF79-543B4667FF24}"/>
              </a:ext>
            </a:extLst>
          </p:cNvPr>
          <p:cNvSpPr>
            <a:spLocks/>
          </p:cNvSpPr>
          <p:nvPr/>
        </p:nvSpPr>
        <p:spPr bwMode="auto">
          <a:xfrm>
            <a:off x="8748184" y="4174068"/>
            <a:ext cx="224367" cy="768349"/>
          </a:xfrm>
          <a:custGeom>
            <a:avLst/>
            <a:gdLst>
              <a:gd name="T0" fmla="*/ 0 w 106"/>
              <a:gd name="T1" fmla="*/ 0 h 363"/>
              <a:gd name="T2" fmla="*/ 91 w 106"/>
              <a:gd name="T3" fmla="*/ 91 h 363"/>
              <a:gd name="T4" fmla="*/ 91 w 106"/>
              <a:gd name="T5" fmla="*/ 227 h 363"/>
              <a:gd name="T6" fmla="*/ 46 w 106"/>
              <a:gd name="T7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363">
                <a:moveTo>
                  <a:pt x="0" y="0"/>
                </a:moveTo>
                <a:cubicBezTo>
                  <a:pt x="38" y="26"/>
                  <a:pt x="76" y="53"/>
                  <a:pt x="91" y="91"/>
                </a:cubicBezTo>
                <a:cubicBezTo>
                  <a:pt x="106" y="129"/>
                  <a:pt x="98" y="182"/>
                  <a:pt x="91" y="227"/>
                </a:cubicBezTo>
                <a:cubicBezTo>
                  <a:pt x="84" y="272"/>
                  <a:pt x="53" y="340"/>
                  <a:pt x="46" y="363"/>
                </a:cubicBezTo>
              </a:path>
            </a:pathLst>
          </a:custGeom>
          <a:noFill/>
          <a:ln w="38100" cap="rnd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Freeform 14">
            <a:extLst>
              <a:ext uri="{FF2B5EF4-FFF2-40B4-BE49-F238E27FC236}">
                <a16:creationId xmlns:a16="http://schemas.microsoft.com/office/drawing/2014/main" id="{4AB7FD81-E532-457D-8ECE-161071A42EF9}"/>
              </a:ext>
            </a:extLst>
          </p:cNvPr>
          <p:cNvSpPr>
            <a:spLocks/>
          </p:cNvSpPr>
          <p:nvPr/>
        </p:nvSpPr>
        <p:spPr bwMode="auto">
          <a:xfrm>
            <a:off x="7499351" y="2082802"/>
            <a:ext cx="336551" cy="831849"/>
          </a:xfrm>
          <a:custGeom>
            <a:avLst/>
            <a:gdLst>
              <a:gd name="T0" fmla="*/ 0 w 106"/>
              <a:gd name="T1" fmla="*/ 0 h 363"/>
              <a:gd name="T2" fmla="*/ 91 w 106"/>
              <a:gd name="T3" fmla="*/ 91 h 363"/>
              <a:gd name="T4" fmla="*/ 91 w 106"/>
              <a:gd name="T5" fmla="*/ 227 h 363"/>
              <a:gd name="T6" fmla="*/ 46 w 106"/>
              <a:gd name="T7" fmla="*/ 363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363">
                <a:moveTo>
                  <a:pt x="0" y="0"/>
                </a:moveTo>
                <a:cubicBezTo>
                  <a:pt x="38" y="26"/>
                  <a:pt x="76" y="53"/>
                  <a:pt x="91" y="91"/>
                </a:cubicBezTo>
                <a:cubicBezTo>
                  <a:pt x="106" y="129"/>
                  <a:pt x="98" y="182"/>
                  <a:pt x="91" y="227"/>
                </a:cubicBezTo>
                <a:cubicBezTo>
                  <a:pt x="84" y="272"/>
                  <a:pt x="53" y="340"/>
                  <a:pt x="46" y="363"/>
                </a:cubicBezTo>
              </a:path>
            </a:pathLst>
          </a:custGeom>
          <a:noFill/>
          <a:ln w="38100" cap="rnd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5" name="Oval 15">
            <a:extLst>
              <a:ext uri="{FF2B5EF4-FFF2-40B4-BE49-F238E27FC236}">
                <a16:creationId xmlns:a16="http://schemas.microsoft.com/office/drawing/2014/main" id="{D50315EE-FD52-4B29-95DB-2CEF92331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717" y="2413001"/>
            <a:ext cx="143933" cy="14393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Oval 15">
            <a:extLst>
              <a:ext uri="{FF2B5EF4-FFF2-40B4-BE49-F238E27FC236}">
                <a16:creationId xmlns:a16="http://schemas.microsoft.com/office/drawing/2014/main" id="{B2090875-80C8-436A-8506-C314F364A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8617" y="4459817"/>
            <a:ext cx="143933" cy="14393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Oval 15">
            <a:extLst>
              <a:ext uri="{FF2B5EF4-FFF2-40B4-BE49-F238E27FC236}">
                <a16:creationId xmlns:a16="http://schemas.microsoft.com/office/drawing/2014/main" id="{076035F1-B067-4991-9609-E7E125402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1384" y="5863168"/>
            <a:ext cx="143933" cy="14393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8" name="Group 105">
            <a:extLst>
              <a:ext uri="{FF2B5EF4-FFF2-40B4-BE49-F238E27FC236}">
                <a16:creationId xmlns:a16="http://schemas.microsoft.com/office/drawing/2014/main" id="{8F269D10-489F-472D-89A2-571631411FF2}"/>
              </a:ext>
            </a:extLst>
          </p:cNvPr>
          <p:cNvGrpSpPr>
            <a:grpSpLocks/>
          </p:cNvGrpSpPr>
          <p:nvPr/>
        </p:nvGrpSpPr>
        <p:grpSpPr bwMode="auto">
          <a:xfrm rot="1920000">
            <a:off x="4267201" y="2317751"/>
            <a:ext cx="203200" cy="336551"/>
            <a:chOff x="0" y="0"/>
            <a:chExt cx="96" cy="144"/>
          </a:xfrm>
        </p:grpSpPr>
        <p:sp>
          <p:nvSpPr>
            <p:cNvPr id="39" name="Line 44">
              <a:extLst>
                <a:ext uri="{FF2B5EF4-FFF2-40B4-BE49-F238E27FC236}">
                  <a16:creationId xmlns:a16="http://schemas.microsoft.com/office/drawing/2014/main" id="{9D55BCBB-EB79-4211-9962-7E9C6E0F53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0" name="Line 45">
              <a:extLst>
                <a:ext uri="{FF2B5EF4-FFF2-40B4-BE49-F238E27FC236}">
                  <a16:creationId xmlns:a16="http://schemas.microsoft.com/office/drawing/2014/main" id="{B39CE1C1-0A7B-4C54-A8A0-B2C9687F39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Group 108">
            <a:extLst>
              <a:ext uri="{FF2B5EF4-FFF2-40B4-BE49-F238E27FC236}">
                <a16:creationId xmlns:a16="http://schemas.microsoft.com/office/drawing/2014/main" id="{98073792-4D75-4FFA-82BB-B8946C334DBB}"/>
              </a:ext>
            </a:extLst>
          </p:cNvPr>
          <p:cNvGrpSpPr>
            <a:grpSpLocks/>
          </p:cNvGrpSpPr>
          <p:nvPr/>
        </p:nvGrpSpPr>
        <p:grpSpPr bwMode="auto">
          <a:xfrm rot="1920000">
            <a:off x="6419850" y="2256368"/>
            <a:ext cx="203200" cy="336549"/>
            <a:chOff x="0" y="0"/>
            <a:chExt cx="96" cy="144"/>
          </a:xfrm>
        </p:grpSpPr>
        <p:sp>
          <p:nvSpPr>
            <p:cNvPr id="42" name="Line 47">
              <a:extLst>
                <a:ext uri="{FF2B5EF4-FFF2-40B4-BE49-F238E27FC236}">
                  <a16:creationId xmlns:a16="http://schemas.microsoft.com/office/drawing/2014/main" id="{84E492BA-1792-459C-A2C1-32DD0C9344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3" name="Line 48">
              <a:extLst>
                <a:ext uri="{FF2B5EF4-FFF2-40B4-BE49-F238E27FC236}">
                  <a16:creationId xmlns:a16="http://schemas.microsoft.com/office/drawing/2014/main" id="{966CBEF4-5225-42B0-B9C4-DEF147DEDB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Group 111">
            <a:extLst>
              <a:ext uri="{FF2B5EF4-FFF2-40B4-BE49-F238E27FC236}">
                <a16:creationId xmlns:a16="http://schemas.microsoft.com/office/drawing/2014/main" id="{79CC9309-F295-49DB-9C2C-841E5868F0EC}"/>
              </a:ext>
            </a:extLst>
          </p:cNvPr>
          <p:cNvGrpSpPr>
            <a:grpSpLocks/>
          </p:cNvGrpSpPr>
          <p:nvPr/>
        </p:nvGrpSpPr>
        <p:grpSpPr bwMode="auto">
          <a:xfrm rot="1920000">
            <a:off x="4064001" y="4409017"/>
            <a:ext cx="203200" cy="336551"/>
            <a:chOff x="0" y="0"/>
            <a:chExt cx="96" cy="144"/>
          </a:xfrm>
        </p:grpSpPr>
        <p:sp>
          <p:nvSpPr>
            <p:cNvPr id="45" name="Line 50">
              <a:extLst>
                <a:ext uri="{FF2B5EF4-FFF2-40B4-BE49-F238E27FC236}">
                  <a16:creationId xmlns:a16="http://schemas.microsoft.com/office/drawing/2014/main" id="{5BD7C056-D7BF-407A-81B4-06EDC67412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6" name="Line 51">
              <a:extLst>
                <a:ext uri="{FF2B5EF4-FFF2-40B4-BE49-F238E27FC236}">
                  <a16:creationId xmlns:a16="http://schemas.microsoft.com/office/drawing/2014/main" id="{B4EF0F84-6131-4937-84BE-AC9F9FDF47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7" name="Group 114">
            <a:extLst>
              <a:ext uri="{FF2B5EF4-FFF2-40B4-BE49-F238E27FC236}">
                <a16:creationId xmlns:a16="http://schemas.microsoft.com/office/drawing/2014/main" id="{0F3CC58A-CAE3-4212-BD9B-8520FEF29A2A}"/>
              </a:ext>
            </a:extLst>
          </p:cNvPr>
          <p:cNvGrpSpPr>
            <a:grpSpLocks/>
          </p:cNvGrpSpPr>
          <p:nvPr/>
        </p:nvGrpSpPr>
        <p:grpSpPr bwMode="auto">
          <a:xfrm rot="1920000">
            <a:off x="7046383" y="4379383"/>
            <a:ext cx="203200" cy="338667"/>
            <a:chOff x="0" y="0"/>
            <a:chExt cx="96" cy="144"/>
          </a:xfrm>
        </p:grpSpPr>
        <p:sp>
          <p:nvSpPr>
            <p:cNvPr id="48" name="Line 53">
              <a:extLst>
                <a:ext uri="{FF2B5EF4-FFF2-40B4-BE49-F238E27FC236}">
                  <a16:creationId xmlns:a16="http://schemas.microsoft.com/office/drawing/2014/main" id="{82A5CC7C-4CB9-4E3B-B795-31E84D93A7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49" name="Line 54">
              <a:extLst>
                <a:ext uri="{FF2B5EF4-FFF2-40B4-BE49-F238E27FC236}">
                  <a16:creationId xmlns:a16="http://schemas.microsoft.com/office/drawing/2014/main" id="{C32424FD-8CAC-416F-8FBE-36AA7DD948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0" name="Group 117">
            <a:extLst>
              <a:ext uri="{FF2B5EF4-FFF2-40B4-BE49-F238E27FC236}">
                <a16:creationId xmlns:a16="http://schemas.microsoft.com/office/drawing/2014/main" id="{98959323-16AC-41CD-80E0-6D9F016A305B}"/>
              </a:ext>
            </a:extLst>
          </p:cNvPr>
          <p:cNvGrpSpPr>
            <a:grpSpLocks/>
          </p:cNvGrpSpPr>
          <p:nvPr/>
        </p:nvGrpSpPr>
        <p:grpSpPr bwMode="auto">
          <a:xfrm rot="1920000">
            <a:off x="6521450" y="5789084"/>
            <a:ext cx="203200" cy="336551"/>
            <a:chOff x="0" y="0"/>
            <a:chExt cx="96" cy="144"/>
          </a:xfrm>
        </p:grpSpPr>
        <p:sp>
          <p:nvSpPr>
            <p:cNvPr id="51" name="Line 56">
              <a:extLst>
                <a:ext uri="{FF2B5EF4-FFF2-40B4-BE49-F238E27FC236}">
                  <a16:creationId xmlns:a16="http://schemas.microsoft.com/office/drawing/2014/main" id="{0819D3AB-CD27-4AB1-B984-A34087ABD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2" name="Line 57">
              <a:extLst>
                <a:ext uri="{FF2B5EF4-FFF2-40B4-BE49-F238E27FC236}">
                  <a16:creationId xmlns:a16="http://schemas.microsoft.com/office/drawing/2014/main" id="{9C0ED384-E38A-46CD-A48B-A6BB34B7BD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3" name="Group 120">
            <a:extLst>
              <a:ext uri="{FF2B5EF4-FFF2-40B4-BE49-F238E27FC236}">
                <a16:creationId xmlns:a16="http://schemas.microsoft.com/office/drawing/2014/main" id="{36441892-C12E-4F87-B570-D31D3E344875}"/>
              </a:ext>
            </a:extLst>
          </p:cNvPr>
          <p:cNvGrpSpPr>
            <a:grpSpLocks/>
          </p:cNvGrpSpPr>
          <p:nvPr/>
        </p:nvGrpSpPr>
        <p:grpSpPr bwMode="auto">
          <a:xfrm rot="1920000">
            <a:off x="4368801" y="5863168"/>
            <a:ext cx="203200" cy="336549"/>
            <a:chOff x="0" y="0"/>
            <a:chExt cx="96" cy="144"/>
          </a:xfrm>
        </p:grpSpPr>
        <p:sp>
          <p:nvSpPr>
            <p:cNvPr id="54" name="Line 59">
              <a:extLst>
                <a:ext uri="{FF2B5EF4-FFF2-40B4-BE49-F238E27FC236}">
                  <a16:creationId xmlns:a16="http://schemas.microsoft.com/office/drawing/2014/main" id="{536EA5EE-5291-4250-93C2-8B3887C9D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55" name="Line 60">
              <a:extLst>
                <a:ext uri="{FF2B5EF4-FFF2-40B4-BE49-F238E27FC236}">
                  <a16:creationId xmlns:a16="http://schemas.microsoft.com/office/drawing/2014/main" id="{1E7190F8-B13F-41D7-B66F-3353B40B05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0"/>
              <a:ext cx="48" cy="144"/>
            </a:xfrm>
            <a:prstGeom prst="line">
              <a:avLst/>
            </a:prstGeom>
            <a:noFill/>
            <a:ln w="19050" cap="flat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" name="Line 2">
            <a:extLst>
              <a:ext uri="{FF2B5EF4-FFF2-40B4-BE49-F238E27FC236}">
                <a16:creationId xmlns:a16="http://schemas.microsoft.com/office/drawing/2014/main" id="{CACA53D0-2947-4DF9-9146-0B8082CED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6250" y="1079501"/>
            <a:ext cx="0" cy="5827183"/>
          </a:xfrm>
          <a:prstGeom prst="line">
            <a:avLst/>
          </a:prstGeom>
          <a:noFill/>
          <a:ln w="57150" cap="flat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7" name="Text Box 10">
            <a:extLst>
              <a:ext uri="{FF2B5EF4-FFF2-40B4-BE49-F238E27FC236}">
                <a16:creationId xmlns:a16="http://schemas.microsoft.com/office/drawing/2014/main" id="{C5E7F646-8CBC-478F-82AD-6EF742CB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1" y="916517"/>
            <a:ext cx="17568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en-US" sz="3200" b="1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45D7FE22-F8E7-4E88-BCEC-63EB0B3FCDD4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探究三</a:t>
            </a:r>
          </a:p>
        </p:txBody>
      </p:sp>
    </p:spTree>
    <p:extLst>
      <p:ext uri="{BB962C8B-B14F-4D97-AF65-F5344CB8AC3E}">
        <p14:creationId xmlns:p14="http://schemas.microsoft.com/office/powerpoint/2010/main" val="30920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 nodePh="1"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 additive="base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 nodePh="1"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 additive="base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childTnLst>
                                    <p:set>
                                      <p:cBhvr additive="base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 nodePh="1">
                                  <p:endCondLst>
                                    <p:cond evt="begin" delay="0">
                                      <p:tn val="105"/>
                                    </p:cond>
                                  </p:endCondLst>
                                  <p:childTnLst>
                                    <p:set>
                                      <p:cBhvr additive="base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childTnLst>
                                    <p:set>
                                      <p:cBhvr additive="base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childTnLst>
                                    <p:set>
                                      <p:cBhvr additive="base"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base">
                                        <p:cTn id="120" dur="500" fill="hold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childTnLst>
                                    <p:set>
                                      <p:cBhvr additive="base"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2" grpId="0" animBg="1"/>
      <p:bldP spid="23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48D793D0-40E7-4C14-9926-8EF39CD71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00" y="1677779"/>
            <a:ext cx="1178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画法：</a:t>
            </a:r>
          </a:p>
          <a:p>
            <a:pPr defTabSz="914377">
              <a:spcBef>
                <a:spcPct val="50000"/>
              </a:spcBef>
            </a:pPr>
            <a:r>
              <a:rPr lang="en-US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画出点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、点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点关于直线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的对称点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</a:t>
            </a:r>
            <a:r>
              <a:rPr lang="zh-CN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 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</a:p>
        </p:txBody>
      </p:sp>
      <p:grpSp>
        <p:nvGrpSpPr>
          <p:cNvPr id="6" name="Group 94">
            <a:extLst>
              <a:ext uri="{FF2B5EF4-FFF2-40B4-BE49-F238E27FC236}">
                <a16:creationId xmlns:a16="http://schemas.microsoft.com/office/drawing/2014/main" id="{C4100A2C-F410-4924-8C06-10945A783708}"/>
              </a:ext>
            </a:extLst>
          </p:cNvPr>
          <p:cNvGrpSpPr>
            <a:grpSpLocks/>
          </p:cNvGrpSpPr>
          <p:nvPr/>
        </p:nvGrpSpPr>
        <p:grpSpPr bwMode="auto">
          <a:xfrm>
            <a:off x="721700" y="4694983"/>
            <a:ext cx="9601200" cy="585081"/>
            <a:chOff x="0" y="0"/>
            <a:chExt cx="11340" cy="692"/>
          </a:xfrm>
        </p:grpSpPr>
        <p:sp>
          <p:nvSpPr>
            <p:cNvPr id="7" name="Text Box 33">
              <a:extLst>
                <a:ext uri="{FF2B5EF4-FFF2-40B4-BE49-F238E27FC236}">
                  <a16:creationId xmlns:a16="http://schemas.microsoft.com/office/drawing/2014/main" id="{406D389C-3B9B-4F22-8E53-40F73053A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34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则</a:t>
              </a:r>
              <a:r>
                <a:rPr lang="zh-CN" altLang="en-US" sz="3200" b="1" baseline="-25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      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en-US" altLang="en-US" sz="3200" b="1" baseline="-25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 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en-US" altLang="en-US" sz="3200" b="1" baseline="-25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 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en-US" sz="3200" b="1" baseline="-25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就是    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AB</a:t>
              </a:r>
              <a:r>
                <a:rPr lang="en-US" altLang="en-US" sz="3200" b="1" baseline="-250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关于直线</a:t>
              </a:r>
              <a:r>
                <a:rPr lang="en-US" altLang="zh-CN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zh-CN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的对称三角形</a:t>
              </a:r>
              <a:r>
                <a:rPr lang="en-US" altLang="en-US" sz="3200" b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.</a:t>
              </a:r>
            </a:p>
          </p:txBody>
        </p:sp>
        <p:sp>
          <p:nvSpPr>
            <p:cNvPr id="8" name="AutoShape 34">
              <a:extLst>
                <a:ext uri="{FF2B5EF4-FFF2-40B4-BE49-F238E27FC236}">
                  <a16:creationId xmlns:a16="http://schemas.microsoft.com/office/drawing/2014/main" id="{0F17FC57-E2F4-4CA4-8758-1553F9AD6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" y="208"/>
              <a:ext cx="360" cy="240"/>
            </a:xfrm>
            <a:prstGeom prst="triangle">
              <a:avLst>
                <a:gd name="adj" fmla="val 50000"/>
              </a:avLst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fontAlgn="ctr"/>
              <a:endParaRPr lang="zh-CN" altLang="en-US" sz="1867" b="1">
                <a:solidFill>
                  <a:srgbClr val="008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AutoShape 35">
              <a:extLst>
                <a:ext uri="{FF2B5EF4-FFF2-40B4-BE49-F238E27FC236}">
                  <a16:creationId xmlns:a16="http://schemas.microsoft.com/office/drawing/2014/main" id="{1EC7698B-73FC-4259-9918-8EE12BCB4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7" y="240"/>
              <a:ext cx="360" cy="240"/>
            </a:xfrm>
            <a:prstGeom prst="triangle">
              <a:avLst>
                <a:gd name="adj" fmla="val 50000"/>
              </a:avLst>
            </a:prstGeom>
            <a:noFill/>
            <a:ln w="28575" cap="flat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SzPct val="100000"/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377" fontAlgn="ctr"/>
              <a:endParaRPr lang="zh-CN" altLang="en-US" sz="1867" b="1">
                <a:solidFill>
                  <a:srgbClr val="008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0" name="Text Box 36">
            <a:extLst>
              <a:ext uri="{FF2B5EF4-FFF2-40B4-BE49-F238E27FC236}">
                <a16:creationId xmlns:a16="http://schemas.microsoft.com/office/drawing/2014/main" id="{DFDC7DAC-92D3-472F-816D-98CCDF006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701" y="3555713"/>
            <a:ext cx="6623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SzPct val="100000"/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连结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 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</a:t>
            </a:r>
            <a:r>
              <a:rPr lang="zh-CN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 </a:t>
            </a:r>
            <a:r>
              <a:rPr lang="en-US" altLang="en-US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en-US" altLang="en-US" sz="3200" b="1" baseline="-25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3649AB8-1782-4338-8BE4-E47D3A5A1C7C}"/>
              </a:ext>
            </a:extLst>
          </p:cNvPr>
          <p:cNvSpPr txBox="1"/>
          <p:nvPr/>
        </p:nvSpPr>
        <p:spPr>
          <a:xfrm>
            <a:off x="1025185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9432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2704838545"/>
      </p:ext>
    </p:extLst>
  </p:cSld>
  <p:clrMapOvr>
    <a:masterClrMapping/>
  </p:clrMapOvr>
</p:sld>
</file>

<file path=ppt/theme/theme1.xml><?xml version="1.0" encoding="utf-8"?>
<a:theme xmlns:a="http://schemas.openxmlformats.org/drawingml/2006/main" name="办公资源网：www.bangongziyuan.com">
  <a:themeElements>
    <a:clrScheme name="Milestate 05 Green-Gra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432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go301mm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1410</Words>
  <Application>Microsoft Office PowerPoint</Application>
  <PresentationFormat>宽屏</PresentationFormat>
  <Paragraphs>267</Paragraphs>
  <Slides>21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阿里巴巴普惠体 R</vt:lpstr>
      <vt:lpstr>思源黑体 CN Light</vt:lpstr>
      <vt:lpstr>Arial</vt:lpstr>
      <vt:lpstr>Wingdings</vt:lpstr>
      <vt:lpstr>办公资源网：www.bangongziyuan.com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2020-04-06T06:47:17Z</dcterms:created>
  <dcterms:modified xsi:type="dcterms:W3CDTF">2021-01-09T09:45:14Z</dcterms:modified>
</cp:coreProperties>
</file>