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465" r:id="rId4"/>
    <p:sldId id="392" r:id="rId5"/>
    <p:sldId id="466" r:id="rId6"/>
    <p:sldId id="467" r:id="rId7"/>
    <p:sldId id="474" r:id="rId8"/>
    <p:sldId id="468" r:id="rId9"/>
    <p:sldId id="469" r:id="rId10"/>
    <p:sldId id="471" r:id="rId11"/>
    <p:sldId id="472" r:id="rId12"/>
    <p:sldId id="473" r:id="rId13"/>
    <p:sldId id="287" r:id="rId14"/>
    <p:sldId id="475" r:id="rId15"/>
    <p:sldId id="25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5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22DC79ED-B477-40EC-AF2B-65F3F552362C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19877B1C-7817-4696-BF50-01B343767B0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7863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77B1C-7817-4696-BF50-01B343767B0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0822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871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623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775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9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77B1C-7817-4696-BF50-01B343767B0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3169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77B1C-7817-4696-BF50-01B343767B0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001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10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969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586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072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3860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396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04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B7CB8D5-C4CF-4241-B478-AE632DD54C52}"/>
              </a:ext>
            </a:extLst>
          </p:cNvPr>
          <p:cNvSpPr/>
          <p:nvPr userDrawn="1"/>
        </p:nvSpPr>
        <p:spPr>
          <a:xfrm>
            <a:off x="478972" y="275771"/>
            <a:ext cx="203200" cy="711200"/>
          </a:xfrm>
          <a:prstGeom prst="rect">
            <a:avLst/>
          </a:prstGeom>
          <a:ln>
            <a:solidFill>
              <a:srgbClr val="9556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4C67B242-027E-4CE3-BCEC-CEA02EBED052}"/>
              </a:ext>
            </a:extLst>
          </p:cNvPr>
          <p:cNvCxnSpPr>
            <a:cxnSpLocks/>
          </p:cNvCxnSpPr>
          <p:nvPr userDrawn="1"/>
        </p:nvCxnSpPr>
        <p:spPr>
          <a:xfrm>
            <a:off x="471715" y="986971"/>
            <a:ext cx="1124857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89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BF71725-07F9-4877-9DC9-4D02F19839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54903" y="1402716"/>
            <a:ext cx="4546056" cy="4546054"/>
          </a:xfrm>
          <a:custGeom>
            <a:avLst/>
            <a:gdLst>
              <a:gd name="connsiteX0" fmla="*/ 2273028 w 4546056"/>
              <a:gd name="connsiteY0" fmla="*/ 0 h 4546054"/>
              <a:gd name="connsiteX1" fmla="*/ 4546056 w 4546056"/>
              <a:gd name="connsiteY1" fmla="*/ 2273027 h 4546054"/>
              <a:gd name="connsiteX2" fmla="*/ 2273028 w 4546056"/>
              <a:gd name="connsiteY2" fmla="*/ 4546054 h 4546054"/>
              <a:gd name="connsiteX3" fmla="*/ 0 w 4546056"/>
              <a:gd name="connsiteY3" fmla="*/ 2273027 h 4546054"/>
              <a:gd name="connsiteX4" fmla="*/ 2273028 w 4546056"/>
              <a:gd name="connsiteY4" fmla="*/ 0 h 454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6056" h="4546054">
                <a:moveTo>
                  <a:pt x="2273028" y="0"/>
                </a:moveTo>
                <a:cubicBezTo>
                  <a:pt x="3528387" y="0"/>
                  <a:pt x="4546056" y="1017669"/>
                  <a:pt x="4546056" y="2273027"/>
                </a:cubicBezTo>
                <a:cubicBezTo>
                  <a:pt x="4546056" y="3528385"/>
                  <a:pt x="3528387" y="4546054"/>
                  <a:pt x="2273028" y="4546054"/>
                </a:cubicBezTo>
                <a:cubicBezTo>
                  <a:pt x="1017669" y="4546054"/>
                  <a:pt x="0" y="3528385"/>
                  <a:pt x="0" y="2273027"/>
                </a:cubicBezTo>
                <a:cubicBezTo>
                  <a:pt x="0" y="1017669"/>
                  <a:pt x="1017669" y="0"/>
                  <a:pt x="227302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 w="101600"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600">
                <a:solidFill>
                  <a:schemeClr val="tx1"/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467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40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10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image" Target="../media/image19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20" Type="http://schemas.openxmlformats.org/officeDocument/2006/relationships/image" Target="../media/image21.png"/><Relationship Id="rId1" Type="http://schemas.openxmlformats.org/officeDocument/2006/relationships/tags" Target="../tags/tag7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20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F6AC0E4-0645-44F8-B468-1E62278056D9}"/>
              </a:ext>
            </a:extLst>
          </p:cNvPr>
          <p:cNvSpPr/>
          <p:nvPr/>
        </p:nvSpPr>
        <p:spPr>
          <a:xfrm>
            <a:off x="337921" y="285415"/>
            <a:ext cx="420894" cy="70980"/>
          </a:xfrm>
          <a:custGeom>
            <a:avLst/>
            <a:gdLst>
              <a:gd name="connsiteX0" fmla="*/ 385404 w 420894"/>
              <a:gd name="connsiteY0" fmla="*/ 0 h 70980"/>
              <a:gd name="connsiteX1" fmla="*/ 420894 w 420894"/>
              <a:gd name="connsiteY1" fmla="*/ 35490 h 70980"/>
              <a:gd name="connsiteX2" fmla="*/ 385404 w 420894"/>
              <a:gd name="connsiteY2" fmla="*/ 70980 h 70980"/>
              <a:gd name="connsiteX3" fmla="*/ 349914 w 420894"/>
              <a:gd name="connsiteY3" fmla="*/ 35490 h 70980"/>
              <a:gd name="connsiteX4" fmla="*/ 385404 w 420894"/>
              <a:gd name="connsiteY4" fmla="*/ 0 h 70980"/>
              <a:gd name="connsiteX5" fmla="*/ 210447 w 420894"/>
              <a:gd name="connsiteY5" fmla="*/ 0 h 70980"/>
              <a:gd name="connsiteX6" fmla="*/ 245937 w 420894"/>
              <a:gd name="connsiteY6" fmla="*/ 35490 h 70980"/>
              <a:gd name="connsiteX7" fmla="*/ 210447 w 420894"/>
              <a:gd name="connsiteY7" fmla="*/ 70980 h 70980"/>
              <a:gd name="connsiteX8" fmla="*/ 174957 w 420894"/>
              <a:gd name="connsiteY8" fmla="*/ 35490 h 70980"/>
              <a:gd name="connsiteX9" fmla="*/ 210447 w 420894"/>
              <a:gd name="connsiteY9" fmla="*/ 0 h 70980"/>
              <a:gd name="connsiteX10" fmla="*/ 35490 w 420894"/>
              <a:gd name="connsiteY10" fmla="*/ 0 h 70980"/>
              <a:gd name="connsiteX11" fmla="*/ 70980 w 420894"/>
              <a:gd name="connsiteY11" fmla="*/ 35490 h 70980"/>
              <a:gd name="connsiteX12" fmla="*/ 35490 w 420894"/>
              <a:gd name="connsiteY12" fmla="*/ 70980 h 70980"/>
              <a:gd name="connsiteX13" fmla="*/ 0 w 420894"/>
              <a:gd name="connsiteY13" fmla="*/ 35490 h 70980"/>
              <a:gd name="connsiteX14" fmla="*/ 35490 w 420894"/>
              <a:gd name="connsiteY14" fmla="*/ 0 h 7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0894" h="70980">
                <a:moveTo>
                  <a:pt x="385404" y="0"/>
                </a:moveTo>
                <a:cubicBezTo>
                  <a:pt x="405005" y="0"/>
                  <a:pt x="420894" y="15889"/>
                  <a:pt x="420894" y="35490"/>
                </a:cubicBezTo>
                <a:cubicBezTo>
                  <a:pt x="420894" y="55091"/>
                  <a:pt x="405005" y="70980"/>
                  <a:pt x="385404" y="70980"/>
                </a:cubicBezTo>
                <a:cubicBezTo>
                  <a:pt x="365803" y="70980"/>
                  <a:pt x="349914" y="55091"/>
                  <a:pt x="349914" y="35490"/>
                </a:cubicBezTo>
                <a:cubicBezTo>
                  <a:pt x="349914" y="15889"/>
                  <a:pt x="365803" y="0"/>
                  <a:pt x="385404" y="0"/>
                </a:cubicBezTo>
                <a:close/>
                <a:moveTo>
                  <a:pt x="210447" y="0"/>
                </a:moveTo>
                <a:cubicBezTo>
                  <a:pt x="230048" y="0"/>
                  <a:pt x="245937" y="15889"/>
                  <a:pt x="245937" y="35490"/>
                </a:cubicBezTo>
                <a:cubicBezTo>
                  <a:pt x="245937" y="55091"/>
                  <a:pt x="230048" y="70980"/>
                  <a:pt x="210447" y="70980"/>
                </a:cubicBezTo>
                <a:cubicBezTo>
                  <a:pt x="190846" y="70980"/>
                  <a:pt x="174957" y="55091"/>
                  <a:pt x="174957" y="35490"/>
                </a:cubicBezTo>
                <a:cubicBezTo>
                  <a:pt x="174957" y="15889"/>
                  <a:pt x="190846" y="0"/>
                  <a:pt x="210447" y="0"/>
                </a:cubicBezTo>
                <a:close/>
                <a:moveTo>
                  <a:pt x="35490" y="0"/>
                </a:moveTo>
                <a:cubicBezTo>
                  <a:pt x="55091" y="0"/>
                  <a:pt x="70980" y="15889"/>
                  <a:pt x="70980" y="35490"/>
                </a:cubicBezTo>
                <a:cubicBezTo>
                  <a:pt x="70980" y="55091"/>
                  <a:pt x="55091" y="70980"/>
                  <a:pt x="35490" y="70980"/>
                </a:cubicBezTo>
                <a:cubicBezTo>
                  <a:pt x="15889" y="70980"/>
                  <a:pt x="0" y="55091"/>
                  <a:pt x="0" y="35490"/>
                </a:cubicBezTo>
                <a:cubicBezTo>
                  <a:pt x="0" y="15889"/>
                  <a:pt x="15889" y="0"/>
                  <a:pt x="354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19774C-2067-4C01-8401-7E537FDEAD1E}"/>
              </a:ext>
            </a:extLst>
          </p:cNvPr>
          <p:cNvSpPr/>
          <p:nvPr/>
        </p:nvSpPr>
        <p:spPr>
          <a:xfrm rot="4754715" flipV="1">
            <a:off x="6618239" y="779552"/>
            <a:ext cx="793684" cy="793684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758B6A3-F66C-4B8D-8672-EE6CA860497F}"/>
              </a:ext>
            </a:extLst>
          </p:cNvPr>
          <p:cNvSpPr/>
          <p:nvPr/>
        </p:nvSpPr>
        <p:spPr>
          <a:xfrm rot="4754715" flipV="1">
            <a:off x="6937271" y="1757993"/>
            <a:ext cx="499516" cy="49951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867FF9-857E-4F22-B739-A423C4523570}"/>
              </a:ext>
            </a:extLst>
          </p:cNvPr>
          <p:cNvSpPr/>
          <p:nvPr/>
        </p:nvSpPr>
        <p:spPr>
          <a:xfrm rot="9900000" flipV="1">
            <a:off x="7607387" y="1412333"/>
            <a:ext cx="193267" cy="193267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Group 10">
            <a:extLst>
              <a:ext uri="{FF2B5EF4-FFF2-40B4-BE49-F238E27FC236}">
                <a16:creationId xmlns:a16="http://schemas.microsoft.com/office/drawing/2014/main" id="{BF8B12EA-0C0E-4459-9272-69D7D8FEDB39}"/>
              </a:ext>
            </a:extLst>
          </p:cNvPr>
          <p:cNvGrpSpPr/>
          <p:nvPr/>
        </p:nvGrpSpPr>
        <p:grpSpPr>
          <a:xfrm>
            <a:off x="3584205" y="274783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8" name="Freeform 134">
              <a:extLst>
                <a:ext uri="{FF2B5EF4-FFF2-40B4-BE49-F238E27FC236}">
                  <a16:creationId xmlns:a16="http://schemas.microsoft.com/office/drawing/2014/main" id="{43F5F78D-1D67-4BC2-9428-5A539DED04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135">
              <a:extLst>
                <a:ext uri="{FF2B5EF4-FFF2-40B4-BE49-F238E27FC236}">
                  <a16:creationId xmlns:a16="http://schemas.microsoft.com/office/drawing/2014/main" id="{A66F49C7-02DD-42C6-BFBA-DEC0475ECF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0" name="Rectangle: Rounded Corners 40">
            <a:extLst>
              <a:ext uri="{FF2B5EF4-FFF2-40B4-BE49-F238E27FC236}">
                <a16:creationId xmlns:a16="http://schemas.microsoft.com/office/drawing/2014/main" id="{EEC2CDE4-35C1-4E91-B9CA-BDD5B949A9BC}"/>
              </a:ext>
            </a:extLst>
          </p:cNvPr>
          <p:cNvSpPr>
            <a:spLocks/>
          </p:cNvSpPr>
          <p:nvPr/>
        </p:nvSpPr>
        <p:spPr bwMode="auto">
          <a:xfrm rot="16200000">
            <a:off x="1299415" y="453943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Rectangle: Rounded Corners 43">
            <a:extLst>
              <a:ext uri="{FF2B5EF4-FFF2-40B4-BE49-F238E27FC236}">
                <a16:creationId xmlns:a16="http://schemas.microsoft.com/office/drawing/2014/main" id="{E21CE3E1-1DC2-4DD0-8745-90C4503511E5}"/>
              </a:ext>
            </a:extLst>
          </p:cNvPr>
          <p:cNvSpPr>
            <a:spLocks/>
          </p:cNvSpPr>
          <p:nvPr/>
        </p:nvSpPr>
        <p:spPr bwMode="auto">
          <a:xfrm rot="16200000">
            <a:off x="2990280" y="453943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26C0E73-785A-442E-86FE-842DA4016284}"/>
              </a:ext>
            </a:extLst>
          </p:cNvPr>
          <p:cNvSpPr/>
          <p:nvPr/>
        </p:nvSpPr>
        <p:spPr bwMode="auto">
          <a:xfrm>
            <a:off x="720388" y="2522077"/>
            <a:ext cx="5823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专题</a:t>
            </a:r>
            <a:r>
              <a:rPr lang="en-US" altLang="zh-CN" sz="3600" b="1" kern="100" dirty="0">
                <a:cs typeface="+mn-ea"/>
                <a:sym typeface="+mn-lt"/>
              </a:rPr>
              <a:t>15.1.1 </a:t>
            </a:r>
            <a:r>
              <a:rPr lang="zh-CN" altLang="en-US" sz="3600" b="1" kern="100" dirty="0">
                <a:cs typeface="+mn-ea"/>
                <a:sym typeface="+mn-lt"/>
              </a:rPr>
              <a:t>从分数到分式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77031C7-97CF-40CD-9550-D269B19F1ACF}"/>
              </a:ext>
            </a:extLst>
          </p:cNvPr>
          <p:cNvSpPr/>
          <p:nvPr/>
        </p:nvSpPr>
        <p:spPr>
          <a:xfrm>
            <a:off x="749038" y="3392453"/>
            <a:ext cx="43567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200" dirty="0">
              <a:cs typeface="+mn-ea"/>
              <a:sym typeface="+mn-lt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45D7CD54-AA6D-46AD-B402-7292D21D8A4D}"/>
              </a:ext>
            </a:extLst>
          </p:cNvPr>
          <p:cNvCxnSpPr>
            <a:cxnSpLocks/>
          </p:cNvCxnSpPr>
          <p:nvPr/>
        </p:nvCxnSpPr>
        <p:spPr>
          <a:xfrm>
            <a:off x="749038" y="3298976"/>
            <a:ext cx="5794705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7BA8D6A2-5263-49C6-BAF5-752DE5471EAB}"/>
              </a:ext>
            </a:extLst>
          </p:cNvPr>
          <p:cNvSpPr/>
          <p:nvPr/>
        </p:nvSpPr>
        <p:spPr bwMode="auto">
          <a:xfrm>
            <a:off x="749038" y="1904854"/>
            <a:ext cx="2496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第十五章 分式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5FC9B7B-007A-49A8-BCB8-4DA01A281FE5}"/>
              </a:ext>
            </a:extLst>
          </p:cNvPr>
          <p:cNvSpPr txBox="1"/>
          <p:nvPr/>
        </p:nvSpPr>
        <p:spPr>
          <a:xfrm>
            <a:off x="749038" y="3969814"/>
            <a:ext cx="5670333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9C32956-4C0A-47EB-B39E-0A3934CAE0F0}"/>
              </a:ext>
            </a:extLst>
          </p:cNvPr>
          <p:cNvSpPr/>
          <p:nvPr/>
        </p:nvSpPr>
        <p:spPr>
          <a:xfrm>
            <a:off x="749038" y="3429000"/>
            <a:ext cx="52167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0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AAFA7D1-3A83-4309-A94F-5BBEEBB07AFB}"/>
              </a:ext>
            </a:extLst>
          </p:cNvPr>
          <p:cNvSpPr txBox="1"/>
          <p:nvPr/>
        </p:nvSpPr>
        <p:spPr>
          <a:xfrm>
            <a:off x="765772" y="5117871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6AA9756-B742-4D07-A134-1F48B729B80A}"/>
              </a:ext>
            </a:extLst>
          </p:cNvPr>
          <p:cNvSpPr txBox="1"/>
          <p:nvPr/>
        </p:nvSpPr>
        <p:spPr>
          <a:xfrm>
            <a:off x="2456638" y="511787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5" name="图片占位符 34">
            <a:extLst>
              <a:ext uri="{FF2B5EF4-FFF2-40B4-BE49-F238E27FC236}">
                <a16:creationId xmlns:a16="http://schemas.microsoft.com/office/drawing/2014/main" id="{0BA929B9-B7C2-4440-B9D6-94074AE60A0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5" r="16655"/>
          <a:stretch>
            <a:fillRect/>
          </a:stretch>
        </p:blipFill>
        <p:spPr/>
      </p:pic>
      <p:sp>
        <p:nvSpPr>
          <p:cNvPr id="36" name="Oval 13">
            <a:extLst>
              <a:ext uri="{FF2B5EF4-FFF2-40B4-BE49-F238E27FC236}">
                <a16:creationId xmlns:a16="http://schemas.microsoft.com/office/drawing/2014/main" id="{9987260E-1A90-406A-A095-6CB416D15054}"/>
              </a:ext>
            </a:extLst>
          </p:cNvPr>
          <p:cNvSpPr/>
          <p:nvPr/>
        </p:nvSpPr>
        <p:spPr>
          <a:xfrm rot="10800000" flipV="1">
            <a:off x="10080900" y="4976851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Freeform: Shape 14">
            <a:extLst>
              <a:ext uri="{FF2B5EF4-FFF2-40B4-BE49-F238E27FC236}">
                <a16:creationId xmlns:a16="http://schemas.microsoft.com/office/drawing/2014/main" id="{29D28684-F1E4-43FD-AEE6-4B5877BB093F}"/>
              </a:ext>
            </a:extLst>
          </p:cNvPr>
          <p:cNvSpPr>
            <a:spLocks/>
          </p:cNvSpPr>
          <p:nvPr/>
        </p:nvSpPr>
        <p:spPr bwMode="auto">
          <a:xfrm>
            <a:off x="10567958" y="5512177"/>
            <a:ext cx="387946" cy="378494"/>
          </a:xfrm>
          <a:custGeom>
            <a:avLst/>
            <a:gdLst>
              <a:gd name="connsiteX0" fmla="*/ 356044 w 584200"/>
              <a:gd name="connsiteY0" fmla="*/ 145110 h 569966"/>
              <a:gd name="connsiteX1" fmla="*/ 299930 w 584200"/>
              <a:gd name="connsiteY1" fmla="*/ 169062 h 569966"/>
              <a:gd name="connsiteX2" fmla="*/ 292101 w 584200"/>
              <a:gd name="connsiteY2" fmla="*/ 179561 h 569966"/>
              <a:gd name="connsiteX3" fmla="*/ 271221 w 584200"/>
              <a:gd name="connsiteY3" fmla="*/ 197935 h 569966"/>
              <a:gd name="connsiteX4" fmla="*/ 255561 w 584200"/>
              <a:gd name="connsiteY4" fmla="*/ 197935 h 569966"/>
              <a:gd name="connsiteX5" fmla="*/ 255561 w 584200"/>
              <a:gd name="connsiteY5" fmla="*/ 182186 h 569966"/>
              <a:gd name="connsiteX6" fmla="*/ 268611 w 584200"/>
              <a:gd name="connsiteY6" fmla="*/ 166437 h 569966"/>
              <a:gd name="connsiteX7" fmla="*/ 268611 w 584200"/>
              <a:gd name="connsiteY7" fmla="*/ 158562 h 569966"/>
              <a:gd name="connsiteX8" fmla="*/ 166823 w 584200"/>
              <a:gd name="connsiteY8" fmla="*/ 169062 h 569966"/>
              <a:gd name="connsiteX9" fmla="*/ 169433 w 584200"/>
              <a:gd name="connsiteY9" fmla="*/ 284556 h 569966"/>
              <a:gd name="connsiteX10" fmla="*/ 276441 w 584200"/>
              <a:gd name="connsiteY10" fmla="*/ 392177 h 569966"/>
              <a:gd name="connsiteX11" fmla="*/ 305150 w 584200"/>
              <a:gd name="connsiteY11" fmla="*/ 392177 h 569966"/>
              <a:gd name="connsiteX12" fmla="*/ 414769 w 584200"/>
              <a:gd name="connsiteY12" fmla="*/ 281932 h 569966"/>
              <a:gd name="connsiteX13" fmla="*/ 412159 w 584200"/>
              <a:gd name="connsiteY13" fmla="*/ 166437 h 569966"/>
              <a:gd name="connsiteX14" fmla="*/ 356044 w 584200"/>
              <a:gd name="connsiteY14" fmla="*/ 145110 h 569966"/>
              <a:gd name="connsiteX15" fmla="*/ 88673 w 584200"/>
              <a:gd name="connsiteY15" fmla="*/ 0 h 569966"/>
              <a:gd name="connsiteX16" fmla="*/ 495527 w 584200"/>
              <a:gd name="connsiteY16" fmla="*/ 0 h 569966"/>
              <a:gd name="connsiteX17" fmla="*/ 584200 w 584200"/>
              <a:gd name="connsiteY17" fmla="*/ 88813 h 569966"/>
              <a:gd name="connsiteX18" fmla="*/ 584200 w 584200"/>
              <a:gd name="connsiteY18" fmla="*/ 412722 h 569966"/>
              <a:gd name="connsiteX19" fmla="*/ 495527 w 584200"/>
              <a:gd name="connsiteY19" fmla="*/ 501536 h 569966"/>
              <a:gd name="connsiteX20" fmla="*/ 226899 w 584200"/>
              <a:gd name="connsiteY20" fmla="*/ 501536 h 569966"/>
              <a:gd name="connsiteX21" fmla="*/ 177346 w 584200"/>
              <a:gd name="connsiteY21" fmla="*/ 517209 h 569966"/>
              <a:gd name="connsiteX22" fmla="*/ 109537 w 584200"/>
              <a:gd name="connsiteY22" fmla="*/ 566840 h 569966"/>
              <a:gd name="connsiteX23" fmla="*/ 83457 w 584200"/>
              <a:gd name="connsiteY23" fmla="*/ 553779 h 569966"/>
              <a:gd name="connsiteX24" fmla="*/ 83457 w 584200"/>
              <a:gd name="connsiteY24" fmla="*/ 522433 h 569966"/>
              <a:gd name="connsiteX25" fmla="*/ 65201 w 584200"/>
              <a:gd name="connsiteY25" fmla="*/ 498923 h 569966"/>
              <a:gd name="connsiteX26" fmla="*/ 0 w 584200"/>
              <a:gd name="connsiteY26" fmla="*/ 412722 h 569966"/>
              <a:gd name="connsiteX27" fmla="*/ 0 w 584200"/>
              <a:gd name="connsiteY27" fmla="*/ 88813 h 569966"/>
              <a:gd name="connsiteX28" fmla="*/ 88673 w 584200"/>
              <a:gd name="connsiteY28" fmla="*/ 0 h 56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4200" h="569966">
                <a:moveTo>
                  <a:pt x="356044" y="145110"/>
                </a:moveTo>
                <a:cubicBezTo>
                  <a:pt x="335817" y="146094"/>
                  <a:pt x="315590" y="154625"/>
                  <a:pt x="299930" y="169062"/>
                </a:cubicBezTo>
                <a:cubicBezTo>
                  <a:pt x="299930" y="169062"/>
                  <a:pt x="299930" y="169062"/>
                  <a:pt x="292101" y="179561"/>
                </a:cubicBezTo>
                <a:cubicBezTo>
                  <a:pt x="292101" y="179561"/>
                  <a:pt x="292101" y="179561"/>
                  <a:pt x="271221" y="197935"/>
                </a:cubicBezTo>
                <a:cubicBezTo>
                  <a:pt x="266001" y="203185"/>
                  <a:pt x="258171" y="203185"/>
                  <a:pt x="255561" y="197935"/>
                </a:cubicBezTo>
                <a:cubicBezTo>
                  <a:pt x="250341" y="195311"/>
                  <a:pt x="250341" y="187436"/>
                  <a:pt x="255561" y="182186"/>
                </a:cubicBezTo>
                <a:cubicBezTo>
                  <a:pt x="255561" y="182186"/>
                  <a:pt x="255561" y="182186"/>
                  <a:pt x="268611" y="166437"/>
                </a:cubicBezTo>
                <a:cubicBezTo>
                  <a:pt x="271221" y="163812"/>
                  <a:pt x="271221" y="158562"/>
                  <a:pt x="268611" y="158562"/>
                </a:cubicBezTo>
                <a:cubicBezTo>
                  <a:pt x="237291" y="137563"/>
                  <a:pt x="192922" y="140188"/>
                  <a:pt x="166823" y="169062"/>
                </a:cubicBezTo>
                <a:cubicBezTo>
                  <a:pt x="138113" y="200560"/>
                  <a:pt x="138113" y="253058"/>
                  <a:pt x="169433" y="284556"/>
                </a:cubicBezTo>
                <a:cubicBezTo>
                  <a:pt x="200752" y="316055"/>
                  <a:pt x="252951" y="365928"/>
                  <a:pt x="276441" y="392177"/>
                </a:cubicBezTo>
                <a:cubicBezTo>
                  <a:pt x="284271" y="400051"/>
                  <a:pt x="297320" y="400051"/>
                  <a:pt x="305150" y="392177"/>
                </a:cubicBezTo>
                <a:cubicBezTo>
                  <a:pt x="305150" y="392177"/>
                  <a:pt x="305150" y="392177"/>
                  <a:pt x="414769" y="281932"/>
                </a:cubicBezTo>
                <a:cubicBezTo>
                  <a:pt x="446088" y="250433"/>
                  <a:pt x="446088" y="197935"/>
                  <a:pt x="412159" y="166437"/>
                </a:cubicBezTo>
                <a:cubicBezTo>
                  <a:pt x="396499" y="150688"/>
                  <a:pt x="376272" y="144125"/>
                  <a:pt x="356044" y="145110"/>
                </a:cubicBezTo>
                <a:close/>
                <a:moveTo>
                  <a:pt x="88673" y="0"/>
                </a:moveTo>
                <a:cubicBezTo>
                  <a:pt x="88673" y="0"/>
                  <a:pt x="88673" y="0"/>
                  <a:pt x="495527" y="0"/>
                </a:cubicBezTo>
                <a:cubicBezTo>
                  <a:pt x="545080" y="0"/>
                  <a:pt x="584200" y="39182"/>
                  <a:pt x="584200" y="88813"/>
                </a:cubicBezTo>
                <a:cubicBezTo>
                  <a:pt x="584200" y="88813"/>
                  <a:pt x="584200" y="88813"/>
                  <a:pt x="584200" y="412722"/>
                </a:cubicBezTo>
                <a:cubicBezTo>
                  <a:pt x="584200" y="462353"/>
                  <a:pt x="545080" y="501536"/>
                  <a:pt x="495527" y="501536"/>
                </a:cubicBezTo>
                <a:cubicBezTo>
                  <a:pt x="495527" y="501536"/>
                  <a:pt x="495527" y="501536"/>
                  <a:pt x="226899" y="501536"/>
                </a:cubicBezTo>
                <a:cubicBezTo>
                  <a:pt x="208643" y="501536"/>
                  <a:pt x="192995" y="506760"/>
                  <a:pt x="177346" y="517209"/>
                </a:cubicBezTo>
                <a:cubicBezTo>
                  <a:pt x="177346" y="517209"/>
                  <a:pt x="177346" y="517209"/>
                  <a:pt x="109537" y="566840"/>
                </a:cubicBezTo>
                <a:cubicBezTo>
                  <a:pt x="99105" y="574676"/>
                  <a:pt x="83457" y="566840"/>
                  <a:pt x="83457" y="553779"/>
                </a:cubicBezTo>
                <a:cubicBezTo>
                  <a:pt x="83457" y="553779"/>
                  <a:pt x="83457" y="553779"/>
                  <a:pt x="83457" y="522433"/>
                </a:cubicBezTo>
                <a:cubicBezTo>
                  <a:pt x="83457" y="511984"/>
                  <a:pt x="75633" y="501536"/>
                  <a:pt x="65201" y="498923"/>
                </a:cubicBezTo>
                <a:cubicBezTo>
                  <a:pt x="28688" y="488475"/>
                  <a:pt x="0" y="454517"/>
                  <a:pt x="0" y="412722"/>
                </a:cubicBezTo>
                <a:cubicBezTo>
                  <a:pt x="0" y="412722"/>
                  <a:pt x="0" y="412722"/>
                  <a:pt x="0" y="88813"/>
                </a:cubicBezTo>
                <a:cubicBezTo>
                  <a:pt x="0" y="39182"/>
                  <a:pt x="39120" y="0"/>
                  <a:pt x="886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84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739FD388-705D-4D5A-A03A-AE296E4B2A7B}"/>
                  </a:ext>
                </a:extLst>
              </p:cNvPr>
              <p:cNvSpPr/>
              <p:nvPr/>
            </p:nvSpPr>
            <p:spPr>
              <a:xfrm>
                <a:off x="1117262" y="1631975"/>
                <a:ext cx="5796715" cy="883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32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分式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3200" b="1" i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en-US" sz="3200" b="1" i="1" dirty="0">
                                <a:solidFill>
                                  <a:srgbClr val="50742F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3200" b="1" i="1" dirty="0">
                                <a:solidFill>
                                  <a:srgbClr val="50742F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200" b="1" dirty="0">
                                <a:solidFill>
                                  <a:srgbClr val="50742F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3200" b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−4</m:t>
                        </m:r>
                      </m:num>
                      <m:den>
                        <m:r>
                          <a:rPr lang="zh-CN" altLang="en-US" sz="3200" b="1" i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3200" b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</m:t>
                        </m:r>
                      </m:den>
                    </m:f>
                  </m:oMath>
                </a14:m>
                <a:r>
                  <a:rPr lang="zh-CN" altLang="en-US" sz="32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 的值为0时，求</a:t>
                </a:r>
                <a:r>
                  <a:rPr lang="en-US" altLang="zh-CN" sz="32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32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值？</a:t>
                </a:r>
                <a:endParaRPr lang="zh-CN" altLang="en-US" sz="3200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739FD388-705D-4D5A-A03A-AE296E4B2A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262" y="1631975"/>
                <a:ext cx="5796715" cy="883319"/>
              </a:xfrm>
              <a:prstGeom prst="rect">
                <a:avLst/>
              </a:prstGeom>
              <a:blipFill>
                <a:blip r:embed="rId4"/>
                <a:stretch>
                  <a:fillRect l="-2629" r="-2103" b="-9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20FC5860-1E1F-46A9-B9FF-BC391BC0B7ED}"/>
              </a:ext>
            </a:extLst>
          </p:cNvPr>
          <p:cNvSpPr txBox="1"/>
          <p:nvPr/>
        </p:nvSpPr>
        <p:spPr>
          <a:xfrm>
            <a:off x="1117262" y="2892683"/>
            <a:ext cx="769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分析：分式值为</a:t>
            </a:r>
            <a:r>
              <a:rPr lang="en-US" altLang="zh-CN" sz="2400" b="1" dirty="0">
                <a:cs typeface="+mn-ea"/>
                <a:sym typeface="+mn-lt"/>
              </a:rPr>
              <a:t>0</a:t>
            </a:r>
            <a:r>
              <a:rPr lang="zh-CN" altLang="en-US" sz="2400" b="1" dirty="0">
                <a:cs typeface="+mn-ea"/>
                <a:sym typeface="+mn-lt"/>
              </a:rPr>
              <a:t>，说明分子等于</a:t>
            </a:r>
            <a:r>
              <a:rPr lang="en-US" altLang="zh-CN" sz="2400" b="1" dirty="0">
                <a:cs typeface="+mn-ea"/>
                <a:sym typeface="+mn-lt"/>
              </a:rPr>
              <a:t>0</a:t>
            </a:r>
            <a:r>
              <a:rPr lang="zh-CN" altLang="en-US" sz="2400" b="1" dirty="0">
                <a:cs typeface="+mn-ea"/>
                <a:sym typeface="+mn-lt"/>
              </a:rPr>
              <a:t>，注意分母不能为</a:t>
            </a:r>
            <a:r>
              <a:rPr lang="en-US" altLang="zh-CN" sz="2400" b="1" dirty="0">
                <a:cs typeface="+mn-ea"/>
                <a:sym typeface="+mn-lt"/>
              </a:rPr>
              <a:t>0</a:t>
            </a:r>
            <a:r>
              <a:rPr lang="zh-CN" altLang="en-US" sz="2400" b="1" dirty="0">
                <a:cs typeface="+mn-ea"/>
                <a:sym typeface="+mn-lt"/>
              </a:rPr>
              <a:t>。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8D7512CF-2D7F-4016-B95C-262C5044D5DB}"/>
              </a:ext>
            </a:extLst>
          </p:cNvPr>
          <p:cNvGrpSpPr/>
          <p:nvPr/>
        </p:nvGrpSpPr>
        <p:grpSpPr>
          <a:xfrm>
            <a:off x="1171225" y="3411148"/>
            <a:ext cx="7837623" cy="2308324"/>
            <a:chOff x="878416" y="2052500"/>
            <a:chExt cx="5878217" cy="17312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3EC555AD-992B-49CD-85A9-26FA294D8197}"/>
                    </a:ext>
                  </a:extLst>
                </p:cNvPr>
                <p:cNvSpPr txBox="1"/>
                <p:nvPr/>
              </p:nvSpPr>
              <p:spPr>
                <a:xfrm>
                  <a:off x="984772" y="2052500"/>
                  <a:ext cx="5771861" cy="17312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zh-CN" altLang="en-US" sz="24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解：由题意可知，</a:t>
                  </a:r>
                  <a:endPara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 </m:t>
                          </m:r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−4</m:t>
                      </m:r>
                    </m:oMath>
                  </a14:m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=0</a:t>
                  </a:r>
                </a:p>
                <a:p>
                  <a:pPr defTabSz="914377"/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x  +  2≠0</a:t>
                  </a:r>
                </a:p>
                <a:p>
                  <a:pPr defTabSz="914377"/>
                  <a:r>
                    <a:rPr lang="zh-CN" altLang="en-US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解得    </a:t>
                  </a:r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x=±2</a:t>
                  </a:r>
                </a:p>
                <a:p>
                  <a:pPr defTabSz="914377"/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            x=-2</a:t>
                  </a:r>
                </a:p>
                <a:p>
                  <a:pPr defTabSz="914377"/>
                  <a:r>
                    <a:rPr lang="zh-CN" altLang="en-US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因此</a:t>
                  </a:r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x=2</a:t>
                  </a:r>
                  <a:endPara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3EC555AD-992B-49CD-85A9-26FA294D81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4772" y="2052500"/>
                  <a:ext cx="5771861" cy="1731243"/>
                </a:xfrm>
                <a:prstGeom prst="rect">
                  <a:avLst/>
                </a:prstGeom>
                <a:blipFill>
                  <a:blip r:embed="rId5"/>
                  <a:stretch>
                    <a:fillRect l="-1188" t="-2116" b="-582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左大括号 3">
              <a:extLst>
                <a:ext uri="{FF2B5EF4-FFF2-40B4-BE49-F238E27FC236}">
                  <a16:creationId xmlns:a16="http://schemas.microsoft.com/office/drawing/2014/main" id="{40E808D1-D630-4577-86BC-9A1F78C011CF}"/>
                </a:ext>
              </a:extLst>
            </p:cNvPr>
            <p:cNvSpPr/>
            <p:nvPr/>
          </p:nvSpPr>
          <p:spPr>
            <a:xfrm>
              <a:off x="878416" y="2468880"/>
              <a:ext cx="106356" cy="369332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左大括号 8">
              <a:extLst>
                <a:ext uri="{FF2B5EF4-FFF2-40B4-BE49-F238E27FC236}">
                  <a16:creationId xmlns:a16="http://schemas.microsoft.com/office/drawing/2014/main" id="{3BEC05AE-DCDC-44D1-886F-4D6F0C2D0E9E}"/>
                </a:ext>
              </a:extLst>
            </p:cNvPr>
            <p:cNvSpPr/>
            <p:nvPr/>
          </p:nvSpPr>
          <p:spPr>
            <a:xfrm>
              <a:off x="1468421" y="2990612"/>
              <a:ext cx="106356" cy="369332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44604CC2-8891-4FE2-9DE9-4D294F781D66}"/>
              </a:ext>
            </a:extLst>
          </p:cNvPr>
          <p:cNvSpPr txBox="1"/>
          <p:nvPr/>
        </p:nvSpPr>
        <p:spPr>
          <a:xfrm>
            <a:off x="909144" y="258078"/>
            <a:ext cx="10057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练一练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40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FC800C55-13FE-4A62-BDC0-D041117805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7258" y="1329658"/>
                <a:ext cx="12097596" cy="701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aseline="30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aseline="30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aseline="30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aseline="30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zh-CN" altLang="en-US" sz="2667" b="1" baseline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当</a:t>
                </a:r>
                <a:r>
                  <a:rPr lang="en-US" altLang="zh-CN" sz="2667" b="1" baseline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en-US" sz="2667" b="1" baseline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满足什么条件时，分式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667" b="1" i="1" baseline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zh-CN" altLang="en-US" sz="2667" b="1" i="1" baseline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667" b="1" i="1" baseline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</m:d>
                        <m:r>
                          <a:rPr lang="zh-CN" altLang="en-US" sz="2667" b="1" i="1" baseline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−1</m:t>
                        </m:r>
                      </m:num>
                      <m:den>
                        <m:r>
                          <a:rPr lang="zh-CN" altLang="en-US" sz="2667" b="1" i="1" baseline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667" b="1" i="1" baseline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+1</m:t>
                        </m:r>
                      </m:den>
                    </m:f>
                  </m:oMath>
                </a14:m>
                <a:r>
                  <a:rPr lang="zh-CN" altLang="en-US" sz="2667" b="1" baseline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的值为零？</a:t>
                </a:r>
              </a:p>
            </p:txBody>
          </p:sp>
        </mc:Choice>
        <mc:Fallback xmlns="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FC800C55-13FE-4A62-BDC0-D04111780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7258" y="1329658"/>
                <a:ext cx="12097596" cy="701474"/>
              </a:xfrm>
              <a:prstGeom prst="rect">
                <a:avLst/>
              </a:prstGeom>
              <a:blipFill>
                <a:blip r:embed="rId4"/>
                <a:stretch>
                  <a:fillRect l="-957" b="-113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5CFAD612-CC32-402F-B5DF-C6503D8A4801}"/>
              </a:ext>
            </a:extLst>
          </p:cNvPr>
          <p:cNvSpPr txBox="1"/>
          <p:nvPr/>
        </p:nvSpPr>
        <p:spPr>
          <a:xfrm>
            <a:off x="1199457" y="2138107"/>
            <a:ext cx="769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分析：分式值为</a:t>
            </a:r>
            <a:r>
              <a:rPr lang="en-US" altLang="zh-CN" sz="2400" b="1" dirty="0">
                <a:cs typeface="+mn-ea"/>
                <a:sym typeface="+mn-lt"/>
              </a:rPr>
              <a:t>0</a:t>
            </a:r>
            <a:r>
              <a:rPr lang="zh-CN" altLang="en-US" sz="2400" b="1" dirty="0">
                <a:cs typeface="+mn-ea"/>
                <a:sym typeface="+mn-lt"/>
              </a:rPr>
              <a:t>，说明分子等于</a:t>
            </a:r>
            <a:r>
              <a:rPr lang="en-US" altLang="zh-CN" sz="2400" b="1" dirty="0">
                <a:cs typeface="+mn-ea"/>
                <a:sym typeface="+mn-lt"/>
              </a:rPr>
              <a:t>0</a:t>
            </a:r>
            <a:r>
              <a:rPr lang="zh-CN" altLang="en-US" sz="2400" b="1" dirty="0">
                <a:cs typeface="+mn-ea"/>
                <a:sym typeface="+mn-lt"/>
              </a:rPr>
              <a:t>，注意分母不能为</a:t>
            </a:r>
            <a:r>
              <a:rPr lang="en-US" altLang="zh-CN" sz="2400" b="1" dirty="0">
                <a:cs typeface="+mn-ea"/>
                <a:sym typeface="+mn-lt"/>
              </a:rPr>
              <a:t>0</a:t>
            </a:r>
            <a:r>
              <a:rPr lang="zh-CN" altLang="en-US" sz="2400" b="1" dirty="0">
                <a:cs typeface="+mn-ea"/>
                <a:sym typeface="+mn-lt"/>
              </a:rPr>
              <a:t>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E4F7EA1E-CE50-4C65-870E-1ACCA845C2B4}"/>
              </a:ext>
            </a:extLst>
          </p:cNvPr>
          <p:cNvGrpSpPr/>
          <p:nvPr/>
        </p:nvGrpSpPr>
        <p:grpSpPr>
          <a:xfrm>
            <a:off x="1199457" y="3104067"/>
            <a:ext cx="7837623" cy="2308324"/>
            <a:chOff x="878416" y="2124991"/>
            <a:chExt cx="5878217" cy="17312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323AB932-F59B-443E-AAE5-26B0A64631C9}"/>
                    </a:ext>
                  </a:extLst>
                </p:cNvPr>
                <p:cNvSpPr txBox="1"/>
                <p:nvPr/>
              </p:nvSpPr>
              <p:spPr>
                <a:xfrm>
                  <a:off x="984772" y="2124991"/>
                  <a:ext cx="5771861" cy="17312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zh-CN" altLang="en-US" sz="24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解：由题意可知，</a:t>
                  </a:r>
                  <a:endPara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14:m>
                    <m:oMath xmlns:m="http://schemas.openxmlformats.org/officeDocument/2006/math">
                      <m:r>
                        <a:rPr lang="en-US" altLang="zh-CN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zh-CN" alt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zh-CN" altLang="en-US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</m:d>
                      <m:r>
                        <a:rPr lang="zh-CN" alt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−1</m:t>
                      </m:r>
                    </m:oMath>
                  </a14:m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=0</a:t>
                  </a:r>
                </a:p>
                <a:p>
                  <a:pPr defTabSz="914377"/>
                  <a14:m>
                    <m:oMath xmlns:m="http://schemas.openxmlformats.org/officeDocument/2006/math">
                      <m:r>
                        <a:rPr lang="en-US" altLang="zh-CN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 </m:t>
                      </m:r>
                      <m:r>
                        <a:rPr lang="zh-CN" alt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en-US" altLang="zh-CN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 </m:t>
                      </m:r>
                      <m:r>
                        <a:rPr lang="zh-CN" altLang="en-US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+1 </m:t>
                      </m:r>
                    </m:oMath>
                  </a14:m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≠0</a:t>
                  </a:r>
                </a:p>
                <a:p>
                  <a:pPr defTabSz="914377"/>
                  <a:r>
                    <a:rPr lang="zh-CN" altLang="en-US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解得    </a:t>
                  </a:r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x=±1</a:t>
                  </a:r>
                </a:p>
                <a:p>
                  <a:pPr defTabSz="914377"/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            x=-1</a:t>
                  </a:r>
                </a:p>
                <a:p>
                  <a:pPr defTabSz="914377"/>
                  <a:r>
                    <a:rPr lang="zh-CN" altLang="en-US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因此</a:t>
                  </a:r>
                  <a:r>
                    <a:rPr lang="en-US" altLang="zh-CN" sz="24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x=1</a:t>
                  </a:r>
                  <a:endPara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323AB932-F59B-443E-AAE5-26B0A64631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4772" y="2124991"/>
                  <a:ext cx="5771861" cy="1731243"/>
                </a:xfrm>
                <a:prstGeom prst="rect">
                  <a:avLst/>
                </a:prstGeom>
                <a:blipFill>
                  <a:blip r:embed="rId5"/>
                  <a:stretch>
                    <a:fillRect l="-1189" t="-2111" b="-501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左大括号 14">
              <a:extLst>
                <a:ext uri="{FF2B5EF4-FFF2-40B4-BE49-F238E27FC236}">
                  <a16:creationId xmlns:a16="http://schemas.microsoft.com/office/drawing/2014/main" id="{33AAC6D7-3B6B-4F8C-BD45-7A93040C7D7E}"/>
                </a:ext>
              </a:extLst>
            </p:cNvPr>
            <p:cNvSpPr/>
            <p:nvPr/>
          </p:nvSpPr>
          <p:spPr>
            <a:xfrm>
              <a:off x="878416" y="2468880"/>
              <a:ext cx="106356" cy="369332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左大括号 15">
              <a:extLst>
                <a:ext uri="{FF2B5EF4-FFF2-40B4-BE49-F238E27FC236}">
                  <a16:creationId xmlns:a16="http://schemas.microsoft.com/office/drawing/2014/main" id="{C9328CC8-5713-400A-AB7F-ED18287C54ED}"/>
                </a:ext>
              </a:extLst>
            </p:cNvPr>
            <p:cNvSpPr/>
            <p:nvPr/>
          </p:nvSpPr>
          <p:spPr>
            <a:xfrm>
              <a:off x="1563671" y="3047762"/>
              <a:ext cx="106356" cy="369332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44CA758C-9658-40FF-9433-E7DE2871405E}"/>
              </a:ext>
            </a:extLst>
          </p:cNvPr>
          <p:cNvSpPr txBox="1"/>
          <p:nvPr/>
        </p:nvSpPr>
        <p:spPr>
          <a:xfrm>
            <a:off x="909144" y="258078"/>
            <a:ext cx="10057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练一练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135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0D49F639-E430-4DDC-8269-5DAD00EABF60}"/>
                  </a:ext>
                </a:extLst>
              </p:cNvPr>
              <p:cNvSpPr/>
              <p:nvPr/>
            </p:nvSpPr>
            <p:spPr>
              <a:xfrm>
                <a:off x="1103893" y="1587976"/>
                <a:ext cx="8814807" cy="9821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．若分式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的值为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____________.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0D49F639-E430-4DDC-8269-5DAD00EABF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893" y="1587976"/>
                <a:ext cx="8814807" cy="982192"/>
              </a:xfrm>
              <a:prstGeom prst="rect">
                <a:avLst/>
              </a:prstGeom>
              <a:blipFill>
                <a:blip r:embed="rId4"/>
                <a:stretch>
                  <a:fillRect l="-1037" b="-12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A7A5EC55-6AD6-457E-8AED-1F1741EFFD9E}"/>
                  </a:ext>
                </a:extLst>
              </p:cNvPr>
              <p:cNvSpPr/>
              <p:nvPr/>
            </p:nvSpPr>
            <p:spPr>
              <a:xfrm>
                <a:off x="1103893" y="3192181"/>
                <a:ext cx="6096000" cy="25542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解：当分子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133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-1=0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，且分母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x+1≠0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时，分式的值为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，解得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x=1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，所以，当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x=1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时，分式的值为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，当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x=1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=1- 2×1= -1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-1.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A7A5EC55-6AD6-457E-8AED-1F1741EFF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893" y="3192181"/>
                <a:ext cx="6096000" cy="2554225"/>
              </a:xfrm>
              <a:prstGeom prst="rect">
                <a:avLst/>
              </a:prstGeom>
              <a:blipFill>
                <a:blip r:embed="rId5"/>
                <a:stretch>
                  <a:fillRect l="-1200" r="-100" b="-38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>
            <a:extLst>
              <a:ext uri="{FF2B5EF4-FFF2-40B4-BE49-F238E27FC236}">
                <a16:creationId xmlns:a16="http://schemas.microsoft.com/office/drawing/2014/main" id="{599B76A7-5B5D-47CE-B743-AFBD196C831F}"/>
              </a:ext>
            </a:extLst>
          </p:cNvPr>
          <p:cNvSpPr/>
          <p:nvPr/>
        </p:nvSpPr>
        <p:spPr>
          <a:xfrm>
            <a:off x="7295457" y="1898550"/>
            <a:ext cx="48923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9F8A06F-D199-44F6-BF5F-43C477493227}"/>
              </a:ext>
            </a:extLst>
          </p:cNvPr>
          <p:cNvSpPr txBox="1"/>
          <p:nvPr/>
        </p:nvSpPr>
        <p:spPr>
          <a:xfrm>
            <a:off x="909144" y="258078"/>
            <a:ext cx="10057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30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900ED419-E8BE-486B-8022-4E1296FDA1B7}"/>
                  </a:ext>
                </a:extLst>
              </p:cNvPr>
              <p:cNvSpPr/>
              <p:nvPr/>
            </p:nvSpPr>
            <p:spPr>
              <a:xfrm>
                <a:off x="1043904" y="1147852"/>
                <a:ext cx="10746377" cy="2540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2.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2019·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新泰市宫里镇初级中学初二月考）分式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3+2</m:t>
                        </m:r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endParaRPr lang="en-US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取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值时，分式无意义，</a:t>
                </a:r>
                <a:endParaRPr lang="en-US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取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值时，分式有意义，</a:t>
                </a:r>
                <a:endParaRPr lang="en-US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取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值时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,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分式值为零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900ED419-E8BE-486B-8022-4E1296FDA1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904" y="1147852"/>
                <a:ext cx="10746377" cy="2540824"/>
              </a:xfrm>
              <a:prstGeom prst="rect">
                <a:avLst/>
              </a:prstGeom>
              <a:blipFill>
                <a:blip r:embed="rId4"/>
                <a:stretch>
                  <a:fillRect l="-851" b="-52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32391EAF-B3E2-4EE7-84FF-D348C8B9AC14}"/>
                  </a:ext>
                </a:extLst>
              </p:cNvPr>
              <p:cNvSpPr/>
              <p:nvPr/>
            </p:nvSpPr>
            <p:spPr>
              <a:xfrm>
                <a:off x="5937796" y="2759190"/>
                <a:ext cx="6096000" cy="32051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）当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3+2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时，分式无意义，即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）当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3+2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≠0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时，分式无意义，即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x≠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）当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时，分式值为零，即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x=2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故填：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(1). x= 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  (2). x≠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  (3). x=2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32391EAF-B3E2-4EE7-84FF-D348C8B9AC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796" y="2759190"/>
                <a:ext cx="6096000" cy="3205173"/>
              </a:xfrm>
              <a:prstGeom prst="rect">
                <a:avLst/>
              </a:prstGeom>
              <a:blipFill>
                <a:blip r:embed="rId5"/>
                <a:stretch>
                  <a:fillRect l="-1200" b="-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7A7BD8A8-9D41-4A29-8F79-0EFDC1DAF489}"/>
              </a:ext>
            </a:extLst>
          </p:cNvPr>
          <p:cNvSpPr txBox="1"/>
          <p:nvPr/>
        </p:nvSpPr>
        <p:spPr>
          <a:xfrm>
            <a:off x="909144" y="258078"/>
            <a:ext cx="10057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466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F6AC0E4-0645-44F8-B468-1E62278056D9}"/>
              </a:ext>
            </a:extLst>
          </p:cNvPr>
          <p:cNvSpPr/>
          <p:nvPr/>
        </p:nvSpPr>
        <p:spPr>
          <a:xfrm>
            <a:off x="337921" y="285415"/>
            <a:ext cx="420894" cy="70980"/>
          </a:xfrm>
          <a:custGeom>
            <a:avLst/>
            <a:gdLst>
              <a:gd name="connsiteX0" fmla="*/ 385404 w 420894"/>
              <a:gd name="connsiteY0" fmla="*/ 0 h 70980"/>
              <a:gd name="connsiteX1" fmla="*/ 420894 w 420894"/>
              <a:gd name="connsiteY1" fmla="*/ 35490 h 70980"/>
              <a:gd name="connsiteX2" fmla="*/ 385404 w 420894"/>
              <a:gd name="connsiteY2" fmla="*/ 70980 h 70980"/>
              <a:gd name="connsiteX3" fmla="*/ 349914 w 420894"/>
              <a:gd name="connsiteY3" fmla="*/ 35490 h 70980"/>
              <a:gd name="connsiteX4" fmla="*/ 385404 w 420894"/>
              <a:gd name="connsiteY4" fmla="*/ 0 h 70980"/>
              <a:gd name="connsiteX5" fmla="*/ 210447 w 420894"/>
              <a:gd name="connsiteY5" fmla="*/ 0 h 70980"/>
              <a:gd name="connsiteX6" fmla="*/ 245937 w 420894"/>
              <a:gd name="connsiteY6" fmla="*/ 35490 h 70980"/>
              <a:gd name="connsiteX7" fmla="*/ 210447 w 420894"/>
              <a:gd name="connsiteY7" fmla="*/ 70980 h 70980"/>
              <a:gd name="connsiteX8" fmla="*/ 174957 w 420894"/>
              <a:gd name="connsiteY8" fmla="*/ 35490 h 70980"/>
              <a:gd name="connsiteX9" fmla="*/ 210447 w 420894"/>
              <a:gd name="connsiteY9" fmla="*/ 0 h 70980"/>
              <a:gd name="connsiteX10" fmla="*/ 35490 w 420894"/>
              <a:gd name="connsiteY10" fmla="*/ 0 h 70980"/>
              <a:gd name="connsiteX11" fmla="*/ 70980 w 420894"/>
              <a:gd name="connsiteY11" fmla="*/ 35490 h 70980"/>
              <a:gd name="connsiteX12" fmla="*/ 35490 w 420894"/>
              <a:gd name="connsiteY12" fmla="*/ 70980 h 70980"/>
              <a:gd name="connsiteX13" fmla="*/ 0 w 420894"/>
              <a:gd name="connsiteY13" fmla="*/ 35490 h 70980"/>
              <a:gd name="connsiteX14" fmla="*/ 35490 w 420894"/>
              <a:gd name="connsiteY14" fmla="*/ 0 h 7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0894" h="70980">
                <a:moveTo>
                  <a:pt x="385404" y="0"/>
                </a:moveTo>
                <a:cubicBezTo>
                  <a:pt x="405005" y="0"/>
                  <a:pt x="420894" y="15889"/>
                  <a:pt x="420894" y="35490"/>
                </a:cubicBezTo>
                <a:cubicBezTo>
                  <a:pt x="420894" y="55091"/>
                  <a:pt x="405005" y="70980"/>
                  <a:pt x="385404" y="70980"/>
                </a:cubicBezTo>
                <a:cubicBezTo>
                  <a:pt x="365803" y="70980"/>
                  <a:pt x="349914" y="55091"/>
                  <a:pt x="349914" y="35490"/>
                </a:cubicBezTo>
                <a:cubicBezTo>
                  <a:pt x="349914" y="15889"/>
                  <a:pt x="365803" y="0"/>
                  <a:pt x="385404" y="0"/>
                </a:cubicBezTo>
                <a:close/>
                <a:moveTo>
                  <a:pt x="210447" y="0"/>
                </a:moveTo>
                <a:cubicBezTo>
                  <a:pt x="230048" y="0"/>
                  <a:pt x="245937" y="15889"/>
                  <a:pt x="245937" y="35490"/>
                </a:cubicBezTo>
                <a:cubicBezTo>
                  <a:pt x="245937" y="55091"/>
                  <a:pt x="230048" y="70980"/>
                  <a:pt x="210447" y="70980"/>
                </a:cubicBezTo>
                <a:cubicBezTo>
                  <a:pt x="190846" y="70980"/>
                  <a:pt x="174957" y="55091"/>
                  <a:pt x="174957" y="35490"/>
                </a:cubicBezTo>
                <a:cubicBezTo>
                  <a:pt x="174957" y="15889"/>
                  <a:pt x="190846" y="0"/>
                  <a:pt x="210447" y="0"/>
                </a:cubicBezTo>
                <a:close/>
                <a:moveTo>
                  <a:pt x="35490" y="0"/>
                </a:moveTo>
                <a:cubicBezTo>
                  <a:pt x="55091" y="0"/>
                  <a:pt x="70980" y="15889"/>
                  <a:pt x="70980" y="35490"/>
                </a:cubicBezTo>
                <a:cubicBezTo>
                  <a:pt x="70980" y="55091"/>
                  <a:pt x="55091" y="70980"/>
                  <a:pt x="35490" y="70980"/>
                </a:cubicBezTo>
                <a:cubicBezTo>
                  <a:pt x="15889" y="70980"/>
                  <a:pt x="0" y="55091"/>
                  <a:pt x="0" y="35490"/>
                </a:cubicBezTo>
                <a:cubicBezTo>
                  <a:pt x="0" y="15889"/>
                  <a:pt x="15889" y="0"/>
                  <a:pt x="354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19774C-2067-4C01-8401-7E537FDEAD1E}"/>
              </a:ext>
            </a:extLst>
          </p:cNvPr>
          <p:cNvSpPr/>
          <p:nvPr/>
        </p:nvSpPr>
        <p:spPr>
          <a:xfrm rot="4754715" flipV="1">
            <a:off x="6618239" y="779552"/>
            <a:ext cx="793684" cy="793684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758B6A3-F66C-4B8D-8672-EE6CA860497F}"/>
              </a:ext>
            </a:extLst>
          </p:cNvPr>
          <p:cNvSpPr/>
          <p:nvPr/>
        </p:nvSpPr>
        <p:spPr>
          <a:xfrm rot="4754715" flipV="1">
            <a:off x="6937271" y="1757993"/>
            <a:ext cx="499516" cy="49951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867FF9-857E-4F22-B739-A423C4523570}"/>
              </a:ext>
            </a:extLst>
          </p:cNvPr>
          <p:cNvSpPr/>
          <p:nvPr/>
        </p:nvSpPr>
        <p:spPr>
          <a:xfrm rot="9900000" flipV="1">
            <a:off x="7607387" y="1412333"/>
            <a:ext cx="193267" cy="193267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Group 10">
            <a:extLst>
              <a:ext uri="{FF2B5EF4-FFF2-40B4-BE49-F238E27FC236}">
                <a16:creationId xmlns:a16="http://schemas.microsoft.com/office/drawing/2014/main" id="{BF8B12EA-0C0E-4459-9272-69D7D8FEDB39}"/>
              </a:ext>
            </a:extLst>
          </p:cNvPr>
          <p:cNvGrpSpPr/>
          <p:nvPr/>
        </p:nvGrpSpPr>
        <p:grpSpPr>
          <a:xfrm>
            <a:off x="3584205" y="274783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8" name="Freeform 134">
              <a:extLst>
                <a:ext uri="{FF2B5EF4-FFF2-40B4-BE49-F238E27FC236}">
                  <a16:creationId xmlns:a16="http://schemas.microsoft.com/office/drawing/2014/main" id="{43F5F78D-1D67-4BC2-9428-5A539DED04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135">
              <a:extLst>
                <a:ext uri="{FF2B5EF4-FFF2-40B4-BE49-F238E27FC236}">
                  <a16:creationId xmlns:a16="http://schemas.microsoft.com/office/drawing/2014/main" id="{A66F49C7-02DD-42C6-BFBA-DEC0475ECF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0" name="Rectangle: Rounded Corners 40">
            <a:extLst>
              <a:ext uri="{FF2B5EF4-FFF2-40B4-BE49-F238E27FC236}">
                <a16:creationId xmlns:a16="http://schemas.microsoft.com/office/drawing/2014/main" id="{EEC2CDE4-35C1-4E91-B9CA-BDD5B949A9BC}"/>
              </a:ext>
            </a:extLst>
          </p:cNvPr>
          <p:cNvSpPr>
            <a:spLocks/>
          </p:cNvSpPr>
          <p:nvPr/>
        </p:nvSpPr>
        <p:spPr bwMode="auto">
          <a:xfrm rot="16200000">
            <a:off x="1299415" y="453943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Rectangle: Rounded Corners 43">
            <a:extLst>
              <a:ext uri="{FF2B5EF4-FFF2-40B4-BE49-F238E27FC236}">
                <a16:creationId xmlns:a16="http://schemas.microsoft.com/office/drawing/2014/main" id="{E21CE3E1-1DC2-4DD0-8745-90C4503511E5}"/>
              </a:ext>
            </a:extLst>
          </p:cNvPr>
          <p:cNvSpPr>
            <a:spLocks/>
          </p:cNvSpPr>
          <p:nvPr/>
        </p:nvSpPr>
        <p:spPr bwMode="auto">
          <a:xfrm rot="16200000">
            <a:off x="2990280" y="453943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26C0E73-785A-442E-86FE-842DA4016284}"/>
              </a:ext>
            </a:extLst>
          </p:cNvPr>
          <p:cNvSpPr/>
          <p:nvPr/>
        </p:nvSpPr>
        <p:spPr bwMode="auto">
          <a:xfrm>
            <a:off x="720388" y="2522077"/>
            <a:ext cx="58233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0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77031C7-97CF-40CD-9550-D269B19F1ACF}"/>
              </a:ext>
            </a:extLst>
          </p:cNvPr>
          <p:cNvSpPr/>
          <p:nvPr/>
        </p:nvSpPr>
        <p:spPr>
          <a:xfrm>
            <a:off x="749038" y="3392453"/>
            <a:ext cx="43567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200" dirty="0">
              <a:cs typeface="+mn-ea"/>
              <a:sym typeface="+mn-lt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45D7CD54-AA6D-46AD-B402-7292D21D8A4D}"/>
              </a:ext>
            </a:extLst>
          </p:cNvPr>
          <p:cNvCxnSpPr>
            <a:cxnSpLocks/>
          </p:cNvCxnSpPr>
          <p:nvPr/>
        </p:nvCxnSpPr>
        <p:spPr>
          <a:xfrm>
            <a:off x="749038" y="3298976"/>
            <a:ext cx="5794705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7BA8D6A2-5263-49C6-BAF5-752DE5471EAB}"/>
              </a:ext>
            </a:extLst>
          </p:cNvPr>
          <p:cNvSpPr/>
          <p:nvPr/>
        </p:nvSpPr>
        <p:spPr bwMode="auto">
          <a:xfrm>
            <a:off x="749038" y="1904854"/>
            <a:ext cx="2496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第十五章 分式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5FC9B7B-007A-49A8-BCB8-4DA01A281FE5}"/>
              </a:ext>
            </a:extLst>
          </p:cNvPr>
          <p:cNvSpPr txBox="1"/>
          <p:nvPr/>
        </p:nvSpPr>
        <p:spPr>
          <a:xfrm>
            <a:off x="749038" y="3969814"/>
            <a:ext cx="5670333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9C32956-4C0A-47EB-B39E-0A3934CAE0F0}"/>
              </a:ext>
            </a:extLst>
          </p:cNvPr>
          <p:cNvSpPr/>
          <p:nvPr/>
        </p:nvSpPr>
        <p:spPr>
          <a:xfrm>
            <a:off x="749038" y="3429000"/>
            <a:ext cx="52167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0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AAFA7D1-3A83-4309-A94F-5BBEEBB07AFB}"/>
              </a:ext>
            </a:extLst>
          </p:cNvPr>
          <p:cNvSpPr txBox="1"/>
          <p:nvPr/>
        </p:nvSpPr>
        <p:spPr>
          <a:xfrm>
            <a:off x="765772" y="5117871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6AA9756-B742-4D07-A134-1F48B729B80A}"/>
              </a:ext>
            </a:extLst>
          </p:cNvPr>
          <p:cNvSpPr txBox="1"/>
          <p:nvPr/>
        </p:nvSpPr>
        <p:spPr>
          <a:xfrm>
            <a:off x="2456638" y="511787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1D570BE2-2736-4E23-A805-94012C36487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5" r="16655"/>
          <a:stretch>
            <a:fillRect/>
          </a:stretch>
        </p:blipFill>
        <p:spPr/>
      </p:pic>
      <p:sp>
        <p:nvSpPr>
          <p:cNvPr id="30" name="Oval 13">
            <a:extLst>
              <a:ext uri="{FF2B5EF4-FFF2-40B4-BE49-F238E27FC236}">
                <a16:creationId xmlns:a16="http://schemas.microsoft.com/office/drawing/2014/main" id="{AC361561-765C-44EF-A06E-FDF1B20957DD}"/>
              </a:ext>
            </a:extLst>
          </p:cNvPr>
          <p:cNvSpPr/>
          <p:nvPr/>
        </p:nvSpPr>
        <p:spPr>
          <a:xfrm rot="10800000" flipV="1">
            <a:off x="10080900" y="4976851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Freeform: Shape 14">
            <a:extLst>
              <a:ext uri="{FF2B5EF4-FFF2-40B4-BE49-F238E27FC236}">
                <a16:creationId xmlns:a16="http://schemas.microsoft.com/office/drawing/2014/main" id="{1E5EC22A-A890-4130-860D-AAB2AC9A66EF}"/>
              </a:ext>
            </a:extLst>
          </p:cNvPr>
          <p:cNvSpPr>
            <a:spLocks/>
          </p:cNvSpPr>
          <p:nvPr/>
        </p:nvSpPr>
        <p:spPr bwMode="auto">
          <a:xfrm>
            <a:off x="10567958" y="5512177"/>
            <a:ext cx="387946" cy="378494"/>
          </a:xfrm>
          <a:custGeom>
            <a:avLst/>
            <a:gdLst>
              <a:gd name="connsiteX0" fmla="*/ 356044 w 584200"/>
              <a:gd name="connsiteY0" fmla="*/ 145110 h 569966"/>
              <a:gd name="connsiteX1" fmla="*/ 299930 w 584200"/>
              <a:gd name="connsiteY1" fmla="*/ 169062 h 569966"/>
              <a:gd name="connsiteX2" fmla="*/ 292101 w 584200"/>
              <a:gd name="connsiteY2" fmla="*/ 179561 h 569966"/>
              <a:gd name="connsiteX3" fmla="*/ 271221 w 584200"/>
              <a:gd name="connsiteY3" fmla="*/ 197935 h 569966"/>
              <a:gd name="connsiteX4" fmla="*/ 255561 w 584200"/>
              <a:gd name="connsiteY4" fmla="*/ 197935 h 569966"/>
              <a:gd name="connsiteX5" fmla="*/ 255561 w 584200"/>
              <a:gd name="connsiteY5" fmla="*/ 182186 h 569966"/>
              <a:gd name="connsiteX6" fmla="*/ 268611 w 584200"/>
              <a:gd name="connsiteY6" fmla="*/ 166437 h 569966"/>
              <a:gd name="connsiteX7" fmla="*/ 268611 w 584200"/>
              <a:gd name="connsiteY7" fmla="*/ 158562 h 569966"/>
              <a:gd name="connsiteX8" fmla="*/ 166823 w 584200"/>
              <a:gd name="connsiteY8" fmla="*/ 169062 h 569966"/>
              <a:gd name="connsiteX9" fmla="*/ 169433 w 584200"/>
              <a:gd name="connsiteY9" fmla="*/ 284556 h 569966"/>
              <a:gd name="connsiteX10" fmla="*/ 276441 w 584200"/>
              <a:gd name="connsiteY10" fmla="*/ 392177 h 569966"/>
              <a:gd name="connsiteX11" fmla="*/ 305150 w 584200"/>
              <a:gd name="connsiteY11" fmla="*/ 392177 h 569966"/>
              <a:gd name="connsiteX12" fmla="*/ 414769 w 584200"/>
              <a:gd name="connsiteY12" fmla="*/ 281932 h 569966"/>
              <a:gd name="connsiteX13" fmla="*/ 412159 w 584200"/>
              <a:gd name="connsiteY13" fmla="*/ 166437 h 569966"/>
              <a:gd name="connsiteX14" fmla="*/ 356044 w 584200"/>
              <a:gd name="connsiteY14" fmla="*/ 145110 h 569966"/>
              <a:gd name="connsiteX15" fmla="*/ 88673 w 584200"/>
              <a:gd name="connsiteY15" fmla="*/ 0 h 569966"/>
              <a:gd name="connsiteX16" fmla="*/ 495527 w 584200"/>
              <a:gd name="connsiteY16" fmla="*/ 0 h 569966"/>
              <a:gd name="connsiteX17" fmla="*/ 584200 w 584200"/>
              <a:gd name="connsiteY17" fmla="*/ 88813 h 569966"/>
              <a:gd name="connsiteX18" fmla="*/ 584200 w 584200"/>
              <a:gd name="connsiteY18" fmla="*/ 412722 h 569966"/>
              <a:gd name="connsiteX19" fmla="*/ 495527 w 584200"/>
              <a:gd name="connsiteY19" fmla="*/ 501536 h 569966"/>
              <a:gd name="connsiteX20" fmla="*/ 226899 w 584200"/>
              <a:gd name="connsiteY20" fmla="*/ 501536 h 569966"/>
              <a:gd name="connsiteX21" fmla="*/ 177346 w 584200"/>
              <a:gd name="connsiteY21" fmla="*/ 517209 h 569966"/>
              <a:gd name="connsiteX22" fmla="*/ 109537 w 584200"/>
              <a:gd name="connsiteY22" fmla="*/ 566840 h 569966"/>
              <a:gd name="connsiteX23" fmla="*/ 83457 w 584200"/>
              <a:gd name="connsiteY23" fmla="*/ 553779 h 569966"/>
              <a:gd name="connsiteX24" fmla="*/ 83457 w 584200"/>
              <a:gd name="connsiteY24" fmla="*/ 522433 h 569966"/>
              <a:gd name="connsiteX25" fmla="*/ 65201 w 584200"/>
              <a:gd name="connsiteY25" fmla="*/ 498923 h 569966"/>
              <a:gd name="connsiteX26" fmla="*/ 0 w 584200"/>
              <a:gd name="connsiteY26" fmla="*/ 412722 h 569966"/>
              <a:gd name="connsiteX27" fmla="*/ 0 w 584200"/>
              <a:gd name="connsiteY27" fmla="*/ 88813 h 569966"/>
              <a:gd name="connsiteX28" fmla="*/ 88673 w 584200"/>
              <a:gd name="connsiteY28" fmla="*/ 0 h 56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4200" h="569966">
                <a:moveTo>
                  <a:pt x="356044" y="145110"/>
                </a:moveTo>
                <a:cubicBezTo>
                  <a:pt x="335817" y="146094"/>
                  <a:pt x="315590" y="154625"/>
                  <a:pt x="299930" y="169062"/>
                </a:cubicBezTo>
                <a:cubicBezTo>
                  <a:pt x="299930" y="169062"/>
                  <a:pt x="299930" y="169062"/>
                  <a:pt x="292101" y="179561"/>
                </a:cubicBezTo>
                <a:cubicBezTo>
                  <a:pt x="292101" y="179561"/>
                  <a:pt x="292101" y="179561"/>
                  <a:pt x="271221" y="197935"/>
                </a:cubicBezTo>
                <a:cubicBezTo>
                  <a:pt x="266001" y="203185"/>
                  <a:pt x="258171" y="203185"/>
                  <a:pt x="255561" y="197935"/>
                </a:cubicBezTo>
                <a:cubicBezTo>
                  <a:pt x="250341" y="195311"/>
                  <a:pt x="250341" y="187436"/>
                  <a:pt x="255561" y="182186"/>
                </a:cubicBezTo>
                <a:cubicBezTo>
                  <a:pt x="255561" y="182186"/>
                  <a:pt x="255561" y="182186"/>
                  <a:pt x="268611" y="166437"/>
                </a:cubicBezTo>
                <a:cubicBezTo>
                  <a:pt x="271221" y="163812"/>
                  <a:pt x="271221" y="158562"/>
                  <a:pt x="268611" y="158562"/>
                </a:cubicBezTo>
                <a:cubicBezTo>
                  <a:pt x="237291" y="137563"/>
                  <a:pt x="192922" y="140188"/>
                  <a:pt x="166823" y="169062"/>
                </a:cubicBezTo>
                <a:cubicBezTo>
                  <a:pt x="138113" y="200560"/>
                  <a:pt x="138113" y="253058"/>
                  <a:pt x="169433" y="284556"/>
                </a:cubicBezTo>
                <a:cubicBezTo>
                  <a:pt x="200752" y="316055"/>
                  <a:pt x="252951" y="365928"/>
                  <a:pt x="276441" y="392177"/>
                </a:cubicBezTo>
                <a:cubicBezTo>
                  <a:pt x="284271" y="400051"/>
                  <a:pt x="297320" y="400051"/>
                  <a:pt x="305150" y="392177"/>
                </a:cubicBezTo>
                <a:cubicBezTo>
                  <a:pt x="305150" y="392177"/>
                  <a:pt x="305150" y="392177"/>
                  <a:pt x="414769" y="281932"/>
                </a:cubicBezTo>
                <a:cubicBezTo>
                  <a:pt x="446088" y="250433"/>
                  <a:pt x="446088" y="197935"/>
                  <a:pt x="412159" y="166437"/>
                </a:cubicBezTo>
                <a:cubicBezTo>
                  <a:pt x="396499" y="150688"/>
                  <a:pt x="376272" y="144125"/>
                  <a:pt x="356044" y="145110"/>
                </a:cubicBezTo>
                <a:close/>
                <a:moveTo>
                  <a:pt x="88673" y="0"/>
                </a:moveTo>
                <a:cubicBezTo>
                  <a:pt x="88673" y="0"/>
                  <a:pt x="88673" y="0"/>
                  <a:pt x="495527" y="0"/>
                </a:cubicBezTo>
                <a:cubicBezTo>
                  <a:pt x="545080" y="0"/>
                  <a:pt x="584200" y="39182"/>
                  <a:pt x="584200" y="88813"/>
                </a:cubicBezTo>
                <a:cubicBezTo>
                  <a:pt x="584200" y="88813"/>
                  <a:pt x="584200" y="88813"/>
                  <a:pt x="584200" y="412722"/>
                </a:cubicBezTo>
                <a:cubicBezTo>
                  <a:pt x="584200" y="462353"/>
                  <a:pt x="545080" y="501536"/>
                  <a:pt x="495527" y="501536"/>
                </a:cubicBezTo>
                <a:cubicBezTo>
                  <a:pt x="495527" y="501536"/>
                  <a:pt x="495527" y="501536"/>
                  <a:pt x="226899" y="501536"/>
                </a:cubicBezTo>
                <a:cubicBezTo>
                  <a:pt x="208643" y="501536"/>
                  <a:pt x="192995" y="506760"/>
                  <a:pt x="177346" y="517209"/>
                </a:cubicBezTo>
                <a:cubicBezTo>
                  <a:pt x="177346" y="517209"/>
                  <a:pt x="177346" y="517209"/>
                  <a:pt x="109537" y="566840"/>
                </a:cubicBezTo>
                <a:cubicBezTo>
                  <a:pt x="99105" y="574676"/>
                  <a:pt x="83457" y="566840"/>
                  <a:pt x="83457" y="553779"/>
                </a:cubicBezTo>
                <a:cubicBezTo>
                  <a:pt x="83457" y="553779"/>
                  <a:pt x="83457" y="553779"/>
                  <a:pt x="83457" y="522433"/>
                </a:cubicBezTo>
                <a:cubicBezTo>
                  <a:pt x="83457" y="511984"/>
                  <a:pt x="75633" y="501536"/>
                  <a:pt x="65201" y="498923"/>
                </a:cubicBezTo>
                <a:cubicBezTo>
                  <a:pt x="28688" y="488475"/>
                  <a:pt x="0" y="454517"/>
                  <a:pt x="0" y="412722"/>
                </a:cubicBezTo>
                <a:cubicBezTo>
                  <a:pt x="0" y="412722"/>
                  <a:pt x="0" y="412722"/>
                  <a:pt x="0" y="88813"/>
                </a:cubicBezTo>
                <a:cubicBezTo>
                  <a:pt x="0" y="39182"/>
                  <a:pt x="39120" y="0"/>
                  <a:pt x="886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89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45934457-2739-4240-86FB-8F491FCCBC8C}"/>
              </a:ext>
            </a:extLst>
          </p:cNvPr>
          <p:cNvSpPr txBox="1"/>
          <p:nvPr/>
        </p:nvSpPr>
        <p:spPr>
          <a:xfrm>
            <a:off x="909144" y="258078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E89ECFB-2FE3-45FA-99E5-E9E5B7A40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180829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95569C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55670EF-3581-493E-BB25-ECE81D44C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2684127"/>
            <a:ext cx="10348517" cy="1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、认识分式，理解分式的概念。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、分式有意义的条件和分式的值。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3B4AC398-37F4-4A3B-9F60-1BC73C3D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420821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95569C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9B298601-4BA2-412B-ADB6-50AA17AD2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5084037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正确理解分式的概念。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难点：分式有意义的条件及分式的值。</a:t>
            </a:r>
          </a:p>
        </p:txBody>
      </p:sp>
    </p:spTree>
    <p:extLst>
      <p:ext uri="{BB962C8B-B14F-4D97-AF65-F5344CB8AC3E}">
        <p14:creationId xmlns:p14="http://schemas.microsoft.com/office/powerpoint/2010/main" val="27152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1EC41137-30B6-4D4C-8D65-1152232EA7D8}"/>
                  </a:ext>
                </a:extLst>
              </p:cNvPr>
              <p:cNvSpPr/>
              <p:nvPr/>
            </p:nvSpPr>
            <p:spPr>
              <a:xfrm>
                <a:off x="609601" y="1282977"/>
                <a:ext cx="8643014" cy="5173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1)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长方形的面积为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10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，长为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7cm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，宽应为</a:t>
                </a:r>
                <a:r>
                  <a:rPr lang="zh-CN" altLang="en-US" sz="2400" u="sng" dirty="0">
                    <a:solidFill>
                      <a:schemeClr val="tx1"/>
                    </a:solidFill>
                    <a:cs typeface="+mn-ea"/>
                    <a:sym typeface="+mn-lt"/>
                  </a:rPr>
                  <a:t>      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cm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；长方形的面积为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S 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，长为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a cm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，宽应为</a:t>
                </a:r>
                <a:r>
                  <a:rPr lang="zh-CN" altLang="en-US" sz="2400" u="sng" dirty="0">
                    <a:solidFill>
                      <a:schemeClr val="tx1"/>
                    </a:solidFill>
                    <a:cs typeface="+mn-ea"/>
                    <a:sym typeface="+mn-lt"/>
                  </a:rPr>
                  <a:t>      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cm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2)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把体积为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200 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的水倒入底面积为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33 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的圆柱形容器中，水面高度为</a:t>
                </a:r>
                <a:r>
                  <a:rPr lang="zh-CN" altLang="en-US" sz="2400" u="sng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cm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；把体积为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V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c</m:t>
                    </m:r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m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的水倒入底面积为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S 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c</m:t>
                    </m:r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m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的圆柱形容器中，水面高度为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_____</a:t>
                </a:r>
                <a:r>
                  <a:rPr lang="zh-CN" altLang="en-US" sz="2400" u="sng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cm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</a:p>
              <a:p>
                <a:pPr defTabSz="914377">
                  <a:lnSpc>
                    <a:spcPct val="250000"/>
                  </a:lnSpc>
                </a:pPr>
                <a:endParaRPr lang="zh-CN" altLang="en-US" sz="12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1EC41137-30B6-4D4C-8D65-1152232EA7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1282977"/>
                <a:ext cx="8643014" cy="5173660"/>
              </a:xfrm>
              <a:prstGeom prst="rect">
                <a:avLst/>
              </a:prstGeom>
              <a:blipFill>
                <a:blip r:embed="rId4"/>
                <a:stretch>
                  <a:fillRect l="-1058" r="-45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9CEE9FDB-94E4-4CEE-8626-077610C18B78}"/>
              </a:ext>
            </a:extLst>
          </p:cNvPr>
          <p:cNvSpPr/>
          <p:nvPr/>
        </p:nvSpPr>
        <p:spPr>
          <a:xfrm>
            <a:off x="9682577" y="2305027"/>
            <a:ext cx="1710267" cy="10283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圆柱体 3">
            <a:extLst>
              <a:ext uri="{FF2B5EF4-FFF2-40B4-BE49-F238E27FC236}">
                <a16:creationId xmlns:a16="http://schemas.microsoft.com/office/drawing/2014/main" id="{CE0E37A8-001B-4AC0-A9C0-CEC1D82377E0}"/>
              </a:ext>
            </a:extLst>
          </p:cNvPr>
          <p:cNvSpPr/>
          <p:nvPr/>
        </p:nvSpPr>
        <p:spPr>
          <a:xfrm>
            <a:off x="9861830" y="3962283"/>
            <a:ext cx="1312333" cy="1745404"/>
          </a:xfrm>
          <a:prstGeom prst="can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10DC684-15FA-434F-ABE3-7925778E1ADE}"/>
                  </a:ext>
                </a:extLst>
              </p:cNvPr>
              <p:cNvSpPr txBox="1"/>
              <p:nvPr/>
            </p:nvSpPr>
            <p:spPr>
              <a:xfrm>
                <a:off x="6896439" y="1330587"/>
                <a:ext cx="359833" cy="7691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667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  <m:r>
                            <a:rPr lang="en-US" altLang="zh-CN" sz="2667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0</m:t>
                          </m:r>
                        </m:num>
                        <m:den>
                          <m:r>
                            <a:rPr lang="zh-CN" altLang="en-US" sz="2667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10DC684-15FA-434F-ABE3-7925778E1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439" y="1330587"/>
                <a:ext cx="359833" cy="769121"/>
              </a:xfrm>
              <a:prstGeom prst="rect">
                <a:avLst/>
              </a:prstGeom>
              <a:blipFill>
                <a:blip r:embed="rId5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63709B3-268C-4ECE-A8EA-579C853405F2}"/>
                  </a:ext>
                </a:extLst>
              </p:cNvPr>
              <p:cNvSpPr txBox="1"/>
              <p:nvPr/>
            </p:nvSpPr>
            <p:spPr>
              <a:xfrm>
                <a:off x="5736167" y="2228556"/>
                <a:ext cx="359833" cy="7706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667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667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𝑆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CN" sz="2667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a</m:t>
                          </m:r>
                        </m:den>
                      </m:f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63709B3-268C-4ECE-A8EA-579C85340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167" y="2228556"/>
                <a:ext cx="359833" cy="7706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DA110950-9C1F-4BF8-B161-B7FC3E0B6CFF}"/>
                  </a:ext>
                </a:extLst>
              </p:cNvPr>
              <p:cNvSpPr txBox="1"/>
              <p:nvPr/>
            </p:nvSpPr>
            <p:spPr>
              <a:xfrm>
                <a:off x="2228884" y="4050861"/>
                <a:ext cx="596901" cy="7705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667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667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200</m:t>
                          </m:r>
                        </m:num>
                        <m:den>
                          <m:r>
                            <a:rPr lang="en-US" altLang="zh-CN" sz="2667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33</m:t>
                          </m:r>
                        </m:den>
                      </m:f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DA110950-9C1F-4BF8-B161-B7FC3E0B6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884" y="4050861"/>
                <a:ext cx="596901" cy="7705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02FDBD5-3481-4371-9AA8-8DC84841601E}"/>
                  </a:ext>
                </a:extLst>
              </p:cNvPr>
              <p:cNvSpPr txBox="1"/>
              <p:nvPr/>
            </p:nvSpPr>
            <p:spPr>
              <a:xfrm>
                <a:off x="4931108" y="4988190"/>
                <a:ext cx="596901" cy="7679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667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667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𝑉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CN" sz="2667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02FDBD5-3481-4371-9AA8-8DC848416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108" y="4988190"/>
                <a:ext cx="596901" cy="7679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2F6AAB4C-A767-4DAF-8480-60CB16B016BA}"/>
              </a:ext>
            </a:extLst>
          </p:cNvPr>
          <p:cNvSpPr txBox="1"/>
          <p:nvPr/>
        </p:nvSpPr>
        <p:spPr>
          <a:xfrm>
            <a:off x="909144" y="258078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情景思考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83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855DB565-DEAF-42A1-A3B7-077A6F79DE91}"/>
                  </a:ext>
                </a:extLst>
              </p:cNvPr>
              <p:cNvSpPr txBox="1"/>
              <p:nvPr/>
            </p:nvSpPr>
            <p:spPr>
              <a:xfrm>
                <a:off x="823037" y="1460698"/>
                <a:ext cx="10112011" cy="913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式子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𝑆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667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、</a:t>
                </a:r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𝑉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667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S</m:t>
                        </m:r>
                      </m:den>
                    </m:f>
                    <m:r>
                      <m:rPr>
                        <m:nor/>
                      </m:rPr>
                      <a:rPr lang="zh-CN" altLang="en-US" sz="2667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m:t>、</m:t>
                    </m:r>
                    <m:r>
                      <m:rPr>
                        <m:nor/>
                      </m:rPr>
                      <a:rPr lang="zh-CN" altLang="en-US" sz="2667" dirty="0">
                        <a:solidFill>
                          <a:srgbClr val="FF0000"/>
                        </a:solidFill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zh-CN" altLang="en-US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90</m:t>
                        </m:r>
                      </m:num>
                      <m:den>
                        <m:r>
                          <a:rPr lang="en-US" altLang="zh-CN" sz="2667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30+</m:t>
                        </m:r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𝑣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 、</a:t>
                </a:r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60</m:t>
                        </m:r>
                      </m:num>
                      <m:den>
                        <m:r>
                          <a:rPr lang="en-US" altLang="zh-CN" sz="2667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30−</m:t>
                        </m:r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𝑣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 有什么共同点？</a:t>
                </a:r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855DB565-DEAF-42A1-A3B7-077A6F79D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37" y="1460698"/>
                <a:ext cx="10112011" cy="913968"/>
              </a:xfrm>
              <a:prstGeom prst="rect">
                <a:avLst/>
              </a:prstGeom>
              <a:blipFill>
                <a:blip r:embed="rId4"/>
                <a:stretch>
                  <a:fillRect l="-1145"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8A624933-A540-4E02-877E-FBA2BF4562DF}"/>
                  </a:ext>
                </a:extLst>
              </p:cNvPr>
              <p:cNvSpPr txBox="1"/>
              <p:nvPr/>
            </p:nvSpPr>
            <p:spPr>
              <a:xfrm>
                <a:off x="823036" y="3578857"/>
                <a:ext cx="10112011" cy="904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这些式子与分数一样都是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𝐴</m:t>
                        </m:r>
                      </m:num>
                      <m:den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𝐵</m:t>
                        </m:r>
                      </m:den>
                    </m:f>
                    <m:d>
                      <m:dPr>
                        <m:ctrlP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zh-CN" altLang="en-US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即</m:t>
                        </m:r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𝐴</m:t>
                        </m:r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÷</m:t>
                        </m:r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𝐵</m:t>
                        </m:r>
                      </m:e>
                    </m:d>
                    <m:r>
                      <a:rPr lang="zh-CN" altLang="en-US" sz="2667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的形式。</m:t>
                    </m:r>
                  </m:oMath>
                </a14:m>
                <a:endParaRPr lang="zh-CN" altLang="en-US" sz="2667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8A624933-A540-4E02-877E-FBA2BF456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36" y="3578857"/>
                <a:ext cx="10112011" cy="904478"/>
              </a:xfrm>
              <a:prstGeom prst="rect">
                <a:avLst/>
              </a:prstGeom>
              <a:blipFill>
                <a:blip r:embed="rId5"/>
                <a:stretch>
                  <a:fillRect b="-87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C206B1C8-D967-49CC-947B-4C352D5D8C60}"/>
              </a:ext>
            </a:extLst>
          </p:cNvPr>
          <p:cNvSpPr txBox="1"/>
          <p:nvPr/>
        </p:nvSpPr>
        <p:spPr>
          <a:xfrm>
            <a:off x="909144" y="258078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观察与思考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459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44B33C67-7A91-42EE-8D52-BD69C76077AC}"/>
                  </a:ext>
                </a:extLst>
              </p:cNvPr>
              <p:cNvSpPr/>
              <p:nvPr/>
            </p:nvSpPr>
            <p:spPr>
              <a:xfrm>
                <a:off x="860777" y="2246529"/>
                <a:ext cx="10470445" cy="19448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2667" b="1" dirty="0">
                    <a:cs typeface="+mn-ea"/>
                    <a:sym typeface="+mn-lt"/>
                  </a:rPr>
                  <a:t>   一般地，如果</a:t>
                </a:r>
                <a:r>
                  <a:rPr lang="en-US" altLang="zh-CN" sz="2667" b="1" i="1" dirty="0">
                    <a:cs typeface="+mn-ea"/>
                    <a:sym typeface="+mn-lt"/>
                  </a:rPr>
                  <a:t>A</a:t>
                </a:r>
                <a:r>
                  <a:rPr lang="zh-CN" altLang="en-US" sz="2667" b="1" dirty="0">
                    <a:cs typeface="+mn-ea"/>
                    <a:sym typeface="+mn-lt"/>
                  </a:rPr>
                  <a:t>，</a:t>
                </a:r>
                <a:r>
                  <a:rPr lang="en-US" altLang="zh-CN" sz="2667" b="1" i="1" dirty="0">
                    <a:cs typeface="+mn-ea"/>
                    <a:sym typeface="+mn-lt"/>
                  </a:rPr>
                  <a:t>B </a:t>
                </a:r>
                <a:r>
                  <a:rPr lang="zh-CN" altLang="en-US" sz="2667" b="1" dirty="0">
                    <a:cs typeface="+mn-ea"/>
                    <a:sym typeface="+mn-lt"/>
                  </a:rPr>
                  <a:t>表示</a:t>
                </a:r>
                <a:r>
                  <a:rPr lang="zh-CN" altLang="en-US" sz="2667" b="1" dirty="0">
                    <a:solidFill>
                      <a:srgbClr val="FF0000"/>
                    </a:solidFill>
                    <a:cs typeface="+mn-ea"/>
                    <a:sym typeface="+mn-lt"/>
                  </a:rPr>
                  <a:t>两个整式</a:t>
                </a:r>
                <a:r>
                  <a:rPr lang="zh-CN" altLang="en-US" sz="2667" b="1" dirty="0">
                    <a:cs typeface="+mn-ea"/>
                    <a:sym typeface="+mn-lt"/>
                  </a:rPr>
                  <a:t>，并且</a:t>
                </a:r>
                <a:r>
                  <a:rPr lang="en-US" altLang="zh-CN" sz="2667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B </a:t>
                </a:r>
                <a:r>
                  <a:rPr lang="zh-CN" altLang="en-US" sz="2667" b="1" dirty="0">
                    <a:solidFill>
                      <a:srgbClr val="FF0000"/>
                    </a:solidFill>
                    <a:cs typeface="+mn-ea"/>
                    <a:sym typeface="+mn-lt"/>
                  </a:rPr>
                  <a:t>中含有字母</a:t>
                </a:r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，那么式子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</m:t>
                        </m:r>
                      </m:num>
                      <m:den>
                        <m:r>
                          <a:rPr lang="en-US" altLang="zh-CN" sz="2667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</m:t>
                        </m:r>
                      </m:den>
                    </m:f>
                  </m:oMath>
                </a14:m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叫做分式</a:t>
                </a:r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分式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</m:t>
                        </m:r>
                      </m:num>
                      <m:den>
                        <m:r>
                          <a:rPr lang="en-US" altLang="zh-CN" sz="2667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𝑩</m:t>
                        </m:r>
                      </m:den>
                    </m:f>
                  </m:oMath>
                </a14:m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中，</a:t>
                </a:r>
                <a:r>
                  <a:rPr lang="en-US" altLang="zh-CN" sz="2667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A </a:t>
                </a:r>
                <a:r>
                  <a:rPr lang="zh-CN" altLang="en-US" sz="2667" b="1" dirty="0">
                    <a:solidFill>
                      <a:srgbClr val="FF0000"/>
                    </a:solidFill>
                    <a:cs typeface="+mn-ea"/>
                    <a:sym typeface="+mn-lt"/>
                  </a:rPr>
                  <a:t>叫做分子，</a:t>
                </a:r>
                <a:r>
                  <a:rPr lang="en-US" altLang="zh-CN" sz="2667" b="1" i="1" dirty="0">
                    <a:solidFill>
                      <a:srgbClr val="FF0000"/>
                    </a:solidFill>
                    <a:cs typeface="+mn-ea"/>
                    <a:sym typeface="+mn-lt"/>
                  </a:rPr>
                  <a:t>B </a:t>
                </a:r>
                <a:r>
                  <a:rPr lang="zh-CN" altLang="en-US" sz="2667" b="1" dirty="0">
                    <a:solidFill>
                      <a:srgbClr val="FF0000"/>
                    </a:solidFill>
                    <a:cs typeface="+mn-ea"/>
                    <a:sym typeface="+mn-lt"/>
                  </a:rPr>
                  <a:t>叫做分母</a:t>
                </a:r>
                <a:r>
                  <a:rPr lang="en-US" altLang="zh-CN" sz="2667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44B33C67-7A91-42EE-8D52-BD69C76077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77" y="2246529"/>
                <a:ext cx="10470445" cy="1944891"/>
              </a:xfrm>
              <a:prstGeom prst="rect">
                <a:avLst/>
              </a:prstGeom>
              <a:blipFill>
                <a:blip r:embed="rId4"/>
                <a:stretch>
                  <a:fillRect r="-815" b="-31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BBC378D9-58CC-41DE-8064-640DFA49C94F}"/>
              </a:ext>
            </a:extLst>
          </p:cNvPr>
          <p:cNvSpPr txBox="1"/>
          <p:nvPr/>
        </p:nvSpPr>
        <p:spPr>
          <a:xfrm>
            <a:off x="909144" y="258078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分式的概念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45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24E33D85-EF07-4D92-8158-2E444AE6E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524604"/>
              </p:ext>
            </p:extLst>
          </p:nvPr>
        </p:nvGraphicFramePr>
        <p:xfrm>
          <a:off x="909143" y="1463014"/>
          <a:ext cx="10339427" cy="4705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637">
                  <a:extLst>
                    <a:ext uri="{9D8B030D-6E8A-4147-A177-3AD203B41FA5}">
                      <a16:colId xmlns:a16="http://schemas.microsoft.com/office/drawing/2014/main" val="3465928132"/>
                    </a:ext>
                  </a:extLst>
                </a:gridCol>
                <a:gridCol w="2503822">
                  <a:extLst>
                    <a:ext uri="{9D8B030D-6E8A-4147-A177-3AD203B41FA5}">
                      <a16:colId xmlns:a16="http://schemas.microsoft.com/office/drawing/2014/main" val="4258317958"/>
                    </a:ext>
                  </a:extLst>
                </a:gridCol>
                <a:gridCol w="5887968">
                  <a:extLst>
                    <a:ext uri="{9D8B030D-6E8A-4147-A177-3AD203B41FA5}">
                      <a16:colId xmlns:a16="http://schemas.microsoft.com/office/drawing/2014/main" val="1546951142"/>
                    </a:ext>
                  </a:extLst>
                </a:gridCol>
              </a:tblGrid>
              <a:tr h="809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sym typeface="+mn-lt"/>
                        </a:rPr>
                        <a:t>相同点</a:t>
                      </a:r>
                      <a:endParaRPr lang="zh-CN" alt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sym typeface="+mn-lt"/>
                        </a:rPr>
                        <a:t>不同点</a:t>
                      </a:r>
                      <a:endParaRPr lang="zh-CN" alt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683151907"/>
                  </a:ext>
                </a:extLst>
              </a:tr>
              <a:tr h="1947999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zh-CN" altLang="en-US" sz="2400" dirty="0">
                          <a:sym typeface="+mn-lt"/>
                        </a:rPr>
                        <a:t>分数</a:t>
                      </a:r>
                      <a:endParaRPr lang="zh-CN" alt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CN" sz="2400" dirty="0">
                        <a:sym typeface="+mn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CN" sz="2400" dirty="0">
                        <a:sym typeface="+mn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sym typeface="+mn-lt"/>
                        </a:rPr>
                        <a:t>表示形式相同</a:t>
                      </a:r>
                      <a:endParaRPr lang="zh-CN" alt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2400" dirty="0">
                          <a:sym typeface="+mn-lt"/>
                        </a:rPr>
                        <a:t>1</a:t>
                      </a:r>
                      <a:r>
                        <a:rPr lang="zh-CN" altLang="en-US" sz="2400" dirty="0">
                          <a:sym typeface="+mn-lt"/>
                        </a:rPr>
                        <a:t>）分子、分母都是整数</a:t>
                      </a:r>
                      <a:endParaRPr lang="en-US" altLang="zh-CN" sz="2400" dirty="0">
                        <a:sym typeface="+mn-lt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2400" dirty="0">
                          <a:sym typeface="+mn-lt"/>
                        </a:rPr>
                        <a:t>2</a:t>
                      </a:r>
                      <a:r>
                        <a:rPr lang="zh-CN" altLang="en-US" sz="2400" dirty="0">
                          <a:sym typeface="+mn-lt"/>
                        </a:rPr>
                        <a:t>）整式</a:t>
                      </a:r>
                      <a:endParaRPr lang="en-US" altLang="zh-CN" sz="2400" dirty="0">
                        <a:sym typeface="+mn-lt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2400" dirty="0">
                          <a:sym typeface="+mn-lt"/>
                        </a:rPr>
                        <a:t>3</a:t>
                      </a:r>
                      <a:r>
                        <a:rPr lang="zh-CN" altLang="en-US" sz="2400" dirty="0">
                          <a:sym typeface="+mn-lt"/>
                        </a:rPr>
                        <a:t>）分子、分母表示确定的数</a:t>
                      </a:r>
                      <a:endParaRPr lang="zh-CN" alt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815088512"/>
                  </a:ext>
                </a:extLst>
              </a:tr>
              <a:tr h="1947999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zh-CN" altLang="en-US" sz="2400" dirty="0">
                          <a:sym typeface="+mn-lt"/>
                        </a:rPr>
                        <a:t>分式</a:t>
                      </a:r>
                      <a:endParaRPr lang="zh-CN" alt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2400" dirty="0">
                          <a:sym typeface="+mn-lt"/>
                        </a:rPr>
                        <a:t>1</a:t>
                      </a:r>
                      <a:r>
                        <a:rPr lang="zh-CN" altLang="en-US" sz="2400" dirty="0">
                          <a:sym typeface="+mn-lt"/>
                        </a:rPr>
                        <a:t>）分子、分母都是整式</a:t>
                      </a:r>
                      <a:endParaRPr lang="en-US" altLang="zh-CN" sz="2400" dirty="0">
                        <a:sym typeface="+mn-lt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2400" dirty="0">
                          <a:sym typeface="+mn-lt"/>
                        </a:rPr>
                        <a:t>2</a:t>
                      </a:r>
                      <a:r>
                        <a:rPr lang="zh-CN" altLang="en-US" sz="2400" dirty="0">
                          <a:sym typeface="+mn-lt"/>
                        </a:rPr>
                        <a:t>）不同于整式的另一类式子</a:t>
                      </a:r>
                      <a:endParaRPr lang="en-US" altLang="zh-CN" sz="2400" dirty="0">
                        <a:sym typeface="+mn-lt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2400" dirty="0">
                          <a:sym typeface="+mn-lt"/>
                        </a:rPr>
                        <a:t>3</a:t>
                      </a:r>
                      <a:r>
                        <a:rPr lang="zh-CN" altLang="en-US" sz="2400" dirty="0">
                          <a:sym typeface="+mn-lt"/>
                        </a:rPr>
                        <a:t>）分母含字母，取值不确定</a:t>
                      </a:r>
                      <a:endParaRPr lang="zh-CN" alt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19060704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A307858E-A238-442A-B6FE-3B52D606CC75}"/>
              </a:ext>
            </a:extLst>
          </p:cNvPr>
          <p:cNvSpPr txBox="1"/>
          <p:nvPr/>
        </p:nvSpPr>
        <p:spPr>
          <a:xfrm>
            <a:off x="909144" y="258078"/>
            <a:ext cx="10057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分式和分数联系和区别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06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>
            <a:extLst>
              <a:ext uri="{FF2B5EF4-FFF2-40B4-BE49-F238E27FC236}">
                <a16:creationId xmlns:a16="http://schemas.microsoft.com/office/drawing/2014/main" id="{C25C6EA4-2366-4F2F-ACB3-5814E00A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008" y="1541306"/>
            <a:ext cx="10436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zh-CN" altLang="en-US" sz="2400" baseline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下列式子中，哪些是整式？哪些是分式？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66821CC-4A4F-4ABC-AEF5-200DDFF57AC6}"/>
                  </a:ext>
                </a:extLst>
              </p:cNvPr>
              <p:cNvSpPr txBox="1"/>
              <p:nvPr/>
            </p:nvSpPr>
            <p:spPr>
              <a:xfrm>
                <a:off x="1162685" y="2145773"/>
                <a:ext cx="8388652" cy="9521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3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36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6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zh-CN" altLang="en-US" sz="36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sSup>
                          <m:sSupPr>
                            <m:ctrlPr>
                              <a:rPr lang="zh-CN" altLang="en-US" sz="3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3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zh-CN" altLang="en-US" sz="36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sup>
                        </m:sSup>
                        <m:r>
                          <a:rPr lang="zh-CN" altLang="en-US" sz="36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+5</m:t>
                        </m:r>
                      </m:den>
                    </m:f>
                  </m:oMath>
                </a14:m>
                <a:r>
                  <a:rPr lang="zh-CN" altLang="en-US" sz="36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6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𝑣</m:t>
                        </m:r>
                        <m:r>
                          <a:rPr lang="zh-CN" altLang="en-US" sz="36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−5</m:t>
                        </m:r>
                      </m:num>
                      <m:den>
                        <m:r>
                          <a:rPr lang="zh-CN" altLang="en-US" sz="36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zh-CN" altLang="en-US" sz="3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f>
                      <m:fPr>
                        <m:ctrlP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en-US" sz="3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3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6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zh-CN" altLang="en-US" sz="3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3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6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36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den>
                    </m:f>
                    <m:r>
                      <a:rPr lang="zh-CN" altLang="en-US" sz="3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f>
                      <m:fPr>
                        <m:ctrlP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num>
                      <m:den>
                        <m: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𝜋</m:t>
                        </m:r>
                      </m:den>
                    </m:f>
                    <m:r>
                      <a:rPr lang="zh-CN" altLang="en-US" sz="3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f>
                      <m:fPr>
                        <m:ctrlP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en-US" sz="3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3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6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36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num>
                      <m:den>
                        <m:r>
                          <a:rPr lang="zh-CN" altLang="en-US" sz="3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36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den>
                    </m:f>
                  </m:oMath>
                </a14:m>
                <a:endParaRPr lang="zh-CN" altLang="en-US" sz="36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66821CC-4A4F-4ABC-AEF5-200DDFF57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685" y="2145773"/>
                <a:ext cx="8388652" cy="952184"/>
              </a:xfrm>
              <a:prstGeom prst="rect">
                <a:avLst/>
              </a:prstGeom>
              <a:blipFill>
                <a:blip r:embed="rId4"/>
                <a:stretch>
                  <a:fillRect l="-1090" b="-89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3EA5AE3E-6C6A-4BDF-BBFB-31C879E9ED45}"/>
              </a:ext>
            </a:extLst>
          </p:cNvPr>
          <p:cNvSpPr txBox="1"/>
          <p:nvPr/>
        </p:nvSpPr>
        <p:spPr>
          <a:xfrm>
            <a:off x="909144" y="258078"/>
            <a:ext cx="10057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练一练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297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D0F6BC0D-F3A4-44E0-A9FE-2FEE450BA909}"/>
              </a:ext>
            </a:extLst>
          </p:cNvPr>
          <p:cNvSpPr txBox="1"/>
          <p:nvPr/>
        </p:nvSpPr>
        <p:spPr>
          <a:xfrm>
            <a:off x="706764" y="1299797"/>
            <a:ext cx="10556322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  我们知道，要使分数有意义，分数中的分母不能为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要使分式有意义，分式中的分母应满足什么条件？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0926640-80A5-4515-94B4-EF25BF522AA1}"/>
                  </a:ext>
                </a:extLst>
              </p:cNvPr>
              <p:cNvSpPr txBox="1"/>
              <p:nvPr/>
            </p:nvSpPr>
            <p:spPr>
              <a:xfrm>
                <a:off x="2698926" y="2751872"/>
                <a:ext cx="6794148" cy="3089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分式</a:t>
                </a:r>
                <a14:m>
                  <m:oMath xmlns:m="http://schemas.openxmlformats.org/officeDocument/2006/math">
                    <m:r>
                      <a:rPr lang="zh-CN" altLang="en-US" sz="2667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中的分母表示</m:t>
                    </m:r>
                    <m:r>
                      <a:rPr lang="zh-CN" altLang="en-US" sz="2667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除数</m:t>
                    </m:r>
                    <m:r>
                      <a:rPr lang="zh-CN" altLang="en-US" sz="2667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</m:oMath>
                </a14:m>
                <a:endParaRPr lang="en-US" altLang="zh-CN" sz="2667" i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由于</m:t>
                      </m:r>
                      <m:r>
                        <a:rPr lang="zh-CN" altLang="en-US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除数不能为</m:t>
                      </m:r>
                      <m:r>
                        <a:rPr lang="en-US" altLang="zh-CN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0</m:t>
                      </m:r>
                      <m:r>
                        <a:rPr lang="zh-CN" altLang="en-US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，</m:t>
                      </m:r>
                    </m:oMath>
                  </m:oMathPara>
                </a14:m>
                <a:endParaRPr lang="en-US" altLang="zh-CN" sz="2667" i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所以</m:t>
                      </m:r>
                      <m:r>
                        <a:rPr lang="zh-CN" altLang="en-US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分式的分母不能为</m:t>
                      </m:r>
                      <m:r>
                        <a:rPr lang="en-US" altLang="zh-CN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0</m:t>
                      </m:r>
                      <m:r>
                        <a:rPr lang="zh-CN" altLang="en-US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，</m:t>
                      </m:r>
                    </m:oMath>
                  </m:oMathPara>
                </a14:m>
                <a:endParaRPr lang="en-US" altLang="zh-CN" sz="2667" i="1" dirty="0">
                  <a:solidFill>
                    <a:srgbClr val="50742F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即当</m:t>
                      </m:r>
                      <m:r>
                        <a:rPr lang="en-US" altLang="zh-CN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𝐵</m:t>
                      </m:r>
                      <m:r>
                        <a:rPr lang="zh-CN" altLang="en-US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不等于</m:t>
                      </m:r>
                      <m:r>
                        <a:rPr lang="en-US" altLang="zh-CN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0</m:t>
                      </m:r>
                      <m:r>
                        <a:rPr lang="zh-CN" altLang="en-US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时，分式</m:t>
                      </m:r>
                      <m:f>
                        <m:fPr>
                          <m:ctrlPr>
                            <a:rPr lang="en-US" altLang="zh-CN" sz="2667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667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𝑨</m:t>
                          </m:r>
                        </m:num>
                        <m:den>
                          <m:r>
                            <a:rPr lang="en-US" altLang="zh-CN" sz="2667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𝑩</m:t>
                          </m:r>
                        </m:den>
                      </m:f>
                      <m:r>
                        <a:rPr lang="zh-CN" altLang="en-US" sz="2667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才有意义</m:t>
                      </m:r>
                      <m:r>
                        <a:rPr lang="zh-CN" altLang="en-US" sz="2667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。</m:t>
                      </m:r>
                    </m:oMath>
                  </m:oMathPara>
                </a14:m>
                <a:endParaRPr lang="zh-CN" altLang="en-US" sz="2667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0926640-80A5-4515-94B4-EF25BF522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926" y="2751872"/>
                <a:ext cx="6794148" cy="30890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071ED870-094B-4051-BA10-E2257259FCD3}"/>
              </a:ext>
            </a:extLst>
          </p:cNvPr>
          <p:cNvSpPr txBox="1"/>
          <p:nvPr/>
        </p:nvSpPr>
        <p:spPr>
          <a:xfrm>
            <a:off x="909144" y="258078"/>
            <a:ext cx="10057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228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16843AB-E9CA-458B-B5E5-79E477595CE2}"/>
              </a:ext>
            </a:extLst>
          </p:cNvPr>
          <p:cNvSpPr/>
          <p:nvPr/>
        </p:nvSpPr>
        <p:spPr>
          <a:xfrm>
            <a:off x="1064525" y="1283720"/>
            <a:ext cx="6816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下列分式中的字母满足什么条件时分式有意义？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73778752-47D8-4740-9804-39850D144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21801"/>
              </p:ext>
            </p:extLst>
          </p:nvPr>
        </p:nvGraphicFramePr>
        <p:xfrm>
          <a:off x="1248228" y="2110418"/>
          <a:ext cx="969554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7772">
                  <a:extLst>
                    <a:ext uri="{9D8B030D-6E8A-4147-A177-3AD203B41FA5}">
                      <a16:colId xmlns:a16="http://schemas.microsoft.com/office/drawing/2014/main" val="2979761766"/>
                    </a:ext>
                  </a:extLst>
                </a:gridCol>
                <a:gridCol w="4847772">
                  <a:extLst>
                    <a:ext uri="{9D8B030D-6E8A-4147-A177-3AD203B41FA5}">
                      <a16:colId xmlns:a16="http://schemas.microsoft.com/office/drawing/2014/main" val="645415710"/>
                    </a:ext>
                  </a:extLst>
                </a:gridCol>
              </a:tblGrid>
              <a:tr h="5927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sym typeface="+mn-lt"/>
                        </a:rPr>
                        <a:t>分式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sym typeface="+mn-lt"/>
                        </a:rPr>
                        <a:t>条件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48653586"/>
                  </a:ext>
                </a:extLst>
              </a:tr>
              <a:tr h="592744"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268704099"/>
                  </a:ext>
                </a:extLst>
              </a:tr>
              <a:tr h="592744"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789252467"/>
                  </a:ext>
                </a:extLst>
              </a:tr>
              <a:tr h="592744"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616926645"/>
                  </a:ext>
                </a:extLst>
              </a:tr>
              <a:tr h="592744"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923668"/>
                  </a:ext>
                </a:extLst>
              </a:tr>
              <a:tr h="592744"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965003397"/>
                  </a:ext>
                </a:extLst>
              </a:tr>
              <a:tr h="592744"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981324398"/>
                  </a:ext>
                </a:extLst>
              </a:tr>
            </a:tbl>
          </a:graphicData>
        </a:graphic>
      </p:graphicFrame>
      <p:graphicFrame>
        <p:nvGraphicFramePr>
          <p:cNvPr id="8" name="Object 3">
            <a:hlinkClick r:id="" action="ppaction://ole?verb=1"/>
            <a:extLst>
              <a:ext uri="{FF2B5EF4-FFF2-40B4-BE49-F238E27FC236}">
                <a16:creationId xmlns:a16="http://schemas.microsoft.com/office/drawing/2014/main" id="{11F58610-AE66-463D-9DBF-6DFC38E363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627608"/>
              </p:ext>
            </p:extLst>
          </p:nvPr>
        </p:nvGraphicFramePr>
        <p:xfrm>
          <a:off x="3270839" y="2717500"/>
          <a:ext cx="493940" cy="570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4" imgW="152821" imgH="394879" progId="Equation.3">
                  <p:embed/>
                </p:oleObj>
              </mc:Choice>
              <mc:Fallback>
                <p:oleObj name="Microsoft Equation 3.0" r:id="rId4" imgW="152821" imgH="394879" progId="Equation.3">
                  <p:embed/>
                  <p:pic>
                    <p:nvPicPr>
                      <p:cNvPr id="8" name="Object 3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id="{11F58610-AE66-463D-9DBF-6DFC38E363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839" y="2717500"/>
                        <a:ext cx="493940" cy="570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hlinkClick r:id="" action="ppaction://ole?verb=1"/>
            <a:extLst>
              <a:ext uri="{FF2B5EF4-FFF2-40B4-BE49-F238E27FC236}">
                <a16:creationId xmlns:a16="http://schemas.microsoft.com/office/drawing/2014/main" id="{D26AEA0C-9952-41B1-896F-A7D496E04E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14104"/>
              </p:ext>
            </p:extLst>
          </p:nvPr>
        </p:nvGraphicFramePr>
        <p:xfrm>
          <a:off x="3194526" y="4514344"/>
          <a:ext cx="646567" cy="628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69444" imgH="420364" progId="">
                  <p:embed/>
                </p:oleObj>
              </mc:Choice>
              <mc:Fallback>
                <p:oleObj r:id="rId6" imgW="369444" imgH="420364" progId="">
                  <p:embed/>
                  <p:pic>
                    <p:nvPicPr>
                      <p:cNvPr id="9" name="Object 4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id="{D26AEA0C-9952-41B1-896F-A7D496E04E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526" y="4514344"/>
                        <a:ext cx="646567" cy="628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>
            <a:hlinkClick r:id="" action="ppaction://ole?verb=1"/>
            <a:extLst>
              <a:ext uri="{FF2B5EF4-FFF2-40B4-BE49-F238E27FC236}">
                <a16:creationId xmlns:a16="http://schemas.microsoft.com/office/drawing/2014/main" id="{B0AB1ADC-D8FA-49B7-A284-CB03036AC5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723061"/>
              </p:ext>
            </p:extLst>
          </p:nvPr>
        </p:nvGraphicFramePr>
        <p:xfrm>
          <a:off x="3156369" y="3315609"/>
          <a:ext cx="722880" cy="532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331163" imgH="394723" progId="">
                  <p:embed/>
                </p:oleObj>
              </mc:Choice>
              <mc:Fallback>
                <p:oleObj r:id="rId8" imgW="331163" imgH="394723" progId="">
                  <p:embed/>
                  <p:pic>
                    <p:nvPicPr>
                      <p:cNvPr id="10" name="Object 5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id="{B0AB1ADC-D8FA-49B7-A284-CB03036AC5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369" y="3315609"/>
                        <a:ext cx="722880" cy="532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>
            <a:hlinkClick r:id="" action="ppaction://ole?verb=1"/>
            <a:extLst>
              <a:ext uri="{FF2B5EF4-FFF2-40B4-BE49-F238E27FC236}">
                <a16:creationId xmlns:a16="http://schemas.microsoft.com/office/drawing/2014/main" id="{FE898939-9D64-484C-B2CA-C0F8812627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119639"/>
              </p:ext>
            </p:extLst>
          </p:nvPr>
        </p:nvGraphicFramePr>
        <p:xfrm>
          <a:off x="3061607" y="3875981"/>
          <a:ext cx="912405" cy="61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471284" imgH="394723" progId="">
                  <p:embed/>
                </p:oleObj>
              </mc:Choice>
              <mc:Fallback>
                <p:oleObj r:id="rId10" imgW="471284" imgH="394723" progId="">
                  <p:embed/>
                  <p:pic>
                    <p:nvPicPr>
                      <p:cNvPr id="11" name="Object 6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id="{FE898939-9D64-484C-B2CA-C0F8812627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607" y="3875981"/>
                        <a:ext cx="912405" cy="610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>
            <a:hlinkClick r:id="" action="ppaction://ole?verb=1"/>
            <a:extLst>
              <a:ext uri="{FF2B5EF4-FFF2-40B4-BE49-F238E27FC236}">
                <a16:creationId xmlns:a16="http://schemas.microsoft.com/office/drawing/2014/main" id="{9B6C95A6-0D54-45C6-ABA4-081B3F2759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567875"/>
              </p:ext>
            </p:extLst>
          </p:nvPr>
        </p:nvGraphicFramePr>
        <p:xfrm>
          <a:off x="3118213" y="5171156"/>
          <a:ext cx="799193" cy="532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445644" imgH="394723" progId="">
                  <p:embed/>
                </p:oleObj>
              </mc:Choice>
              <mc:Fallback>
                <p:oleObj r:id="rId12" imgW="445644" imgH="394723" progId="">
                  <p:embed/>
                  <p:pic>
                    <p:nvPicPr>
                      <p:cNvPr id="12" name="Object 7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id="{9B6C95A6-0D54-45C6-ABA4-081B3F2759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8213" y="5171156"/>
                        <a:ext cx="799193" cy="532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>
            <a:hlinkClick r:id="" action="ppaction://ole?verb=1"/>
            <a:extLst>
              <a:ext uri="{FF2B5EF4-FFF2-40B4-BE49-F238E27FC236}">
                <a16:creationId xmlns:a16="http://schemas.microsoft.com/office/drawing/2014/main" id="{17D5D2C1-B82F-45B5-A87A-D7557AA13A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445859"/>
              </p:ext>
            </p:extLst>
          </p:nvPr>
        </p:nvGraphicFramePr>
        <p:xfrm>
          <a:off x="3175238" y="5731527"/>
          <a:ext cx="685143" cy="607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394723" imgH="394723" progId="">
                  <p:embed/>
                </p:oleObj>
              </mc:Choice>
              <mc:Fallback>
                <p:oleObj r:id="rId14" imgW="394723" imgH="394723" progId="">
                  <p:embed/>
                  <p:pic>
                    <p:nvPicPr>
                      <p:cNvPr id="13" name="Object 8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id="{17D5D2C1-B82F-45B5-A87A-D7557AA13A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238" y="5731527"/>
                        <a:ext cx="685143" cy="607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>
            <a:extLst>
              <a:ext uri="{FF2B5EF4-FFF2-40B4-BE49-F238E27FC236}">
                <a16:creationId xmlns:a16="http://schemas.microsoft.com/office/drawing/2014/main" id="{B59B65B5-E1B8-43C6-8EA6-C571F14D89A0}"/>
              </a:ext>
            </a:extLst>
          </p:cNvPr>
          <p:cNvSpPr txBox="1"/>
          <p:nvPr/>
        </p:nvSpPr>
        <p:spPr>
          <a:xfrm>
            <a:off x="7786529" y="2705530"/>
            <a:ext cx="134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srgbClr val="95569C"/>
                </a:solidFill>
                <a:cs typeface="+mn-ea"/>
                <a:sym typeface="+mn-lt"/>
              </a:rPr>
              <a:t>a≠0</a:t>
            </a:r>
            <a:endParaRPr lang="zh-CN" altLang="en-US" sz="3200" dirty="0">
              <a:solidFill>
                <a:srgbClr val="95569C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D8A060E-6B7C-424E-AA70-38CAC7F8F56F}"/>
              </a:ext>
            </a:extLst>
          </p:cNvPr>
          <p:cNvSpPr txBox="1"/>
          <p:nvPr/>
        </p:nvSpPr>
        <p:spPr>
          <a:xfrm>
            <a:off x="7786529" y="3298276"/>
            <a:ext cx="134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srgbClr val="95569C"/>
                </a:solidFill>
                <a:cs typeface="+mn-ea"/>
                <a:sym typeface="+mn-lt"/>
              </a:rPr>
              <a:t>x≠1</a:t>
            </a:r>
            <a:endParaRPr lang="zh-CN" altLang="en-US" sz="3200" dirty="0">
              <a:solidFill>
                <a:srgbClr val="95569C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E5BD3EE7-2E2C-4BF2-B0C3-976FCFB9D608}"/>
                  </a:ext>
                </a:extLst>
              </p:cNvPr>
              <p:cNvSpPr txBox="1"/>
              <p:nvPr/>
            </p:nvSpPr>
            <p:spPr>
              <a:xfrm>
                <a:off x="7786529" y="3891022"/>
                <a:ext cx="1349829" cy="684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2667" dirty="0">
                    <a:solidFill>
                      <a:srgbClr val="95569C"/>
                    </a:solidFill>
                    <a:cs typeface="+mn-ea"/>
                    <a:sym typeface="+mn-lt"/>
                  </a:rPr>
                  <a:t>m≠</a:t>
                </a:r>
                <a14:m>
                  <m:oMath xmlns:m="http://schemas.openxmlformats.org/officeDocument/2006/math">
                    <m:r>
                      <a:rPr lang="en-US" altLang="zh-CN" sz="2667" dirty="0">
                        <a:solidFill>
                          <a:srgbClr val="95569C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en-US" altLang="zh-CN" sz="2667" i="1" dirty="0">
                            <a:solidFill>
                              <a:srgbClr val="95569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dirty="0">
                            <a:solidFill>
                              <a:srgbClr val="95569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667" dirty="0">
                            <a:solidFill>
                              <a:srgbClr val="95569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667" dirty="0">
                  <a:solidFill>
                    <a:srgbClr val="95569C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E5BD3EE7-2E2C-4BF2-B0C3-976FCFB9D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529" y="3891022"/>
                <a:ext cx="1349829" cy="684867"/>
              </a:xfrm>
              <a:prstGeom prst="rect">
                <a:avLst/>
              </a:prstGeom>
              <a:blipFill>
                <a:blip r:embed="rId17"/>
                <a:stretch>
                  <a:fillRect b="-88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28BCED74-8C83-4437-B071-9511DE38B729}"/>
                  </a:ext>
                </a:extLst>
              </p:cNvPr>
              <p:cNvSpPr txBox="1"/>
              <p:nvPr/>
            </p:nvSpPr>
            <p:spPr>
              <a:xfrm>
                <a:off x="7786529" y="5094597"/>
                <a:ext cx="1349829" cy="684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2667" dirty="0">
                    <a:solidFill>
                      <a:srgbClr val="95569C"/>
                    </a:solidFill>
                    <a:cs typeface="+mn-ea"/>
                    <a:sym typeface="+mn-lt"/>
                  </a:rPr>
                  <a:t>a 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 dirty="0">
                            <a:solidFill>
                              <a:srgbClr val="95569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dirty="0">
                            <a:solidFill>
                              <a:srgbClr val="95569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dirty="0">
                            <a:solidFill>
                              <a:srgbClr val="95569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2667" i="1" dirty="0">
                        <a:solidFill>
                          <a:srgbClr val="95569C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</m:t>
                    </m:r>
                  </m:oMath>
                </a14:m>
                <a:endParaRPr lang="zh-CN" altLang="en-US" sz="2667" dirty="0">
                  <a:solidFill>
                    <a:srgbClr val="95569C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28BCED74-8C83-4437-B071-9511DE38B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529" y="5094597"/>
                <a:ext cx="1349829" cy="684867"/>
              </a:xfrm>
              <a:prstGeom prst="rect">
                <a:avLst/>
              </a:prstGeom>
              <a:blipFill>
                <a:blip r:embed="rId1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D732BB1-BD51-4EEC-A46A-546B056FE4D4}"/>
                  </a:ext>
                </a:extLst>
              </p:cNvPr>
              <p:cNvSpPr txBox="1"/>
              <p:nvPr/>
            </p:nvSpPr>
            <p:spPr>
              <a:xfrm>
                <a:off x="7786529" y="4583860"/>
                <a:ext cx="1349829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2667" dirty="0">
                    <a:solidFill>
                      <a:srgbClr val="95569C"/>
                    </a:solidFill>
                    <a:cs typeface="+mn-ea"/>
                    <a:sym typeface="+mn-lt"/>
                  </a:rPr>
                  <a:t>x ≠</a:t>
                </a:r>
                <a14:m>
                  <m:oMath xmlns:m="http://schemas.openxmlformats.org/officeDocument/2006/math">
                    <m:r>
                      <a:rPr lang="en-US" altLang="zh-CN" sz="2667" dirty="0">
                        <a:solidFill>
                          <a:srgbClr val="95569C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667" i="1" dirty="0">
                        <a:solidFill>
                          <a:srgbClr val="95569C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y</m:t>
                    </m:r>
                  </m:oMath>
                </a14:m>
                <a:endParaRPr lang="zh-CN" altLang="en-US" sz="2667" dirty="0">
                  <a:solidFill>
                    <a:srgbClr val="95569C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D732BB1-BD51-4EEC-A46A-546B056FE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529" y="4583860"/>
                <a:ext cx="1349829" cy="502766"/>
              </a:xfrm>
              <a:prstGeom prst="rect">
                <a:avLst/>
              </a:prstGeom>
              <a:blipFill>
                <a:blip r:embed="rId19"/>
                <a:stretch>
                  <a:fillRect t="-12195" b="-317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4B86202-4188-4188-8554-CED0A7E7132A}"/>
                  </a:ext>
                </a:extLst>
              </p:cNvPr>
              <p:cNvSpPr txBox="1"/>
              <p:nvPr/>
            </p:nvSpPr>
            <p:spPr>
              <a:xfrm>
                <a:off x="7786529" y="5787437"/>
                <a:ext cx="1349829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2667" dirty="0">
                    <a:solidFill>
                      <a:srgbClr val="95569C"/>
                    </a:solidFill>
                    <a:cs typeface="+mn-ea"/>
                    <a:sym typeface="+mn-lt"/>
                  </a:rPr>
                  <a:t>x ≠</a:t>
                </a:r>
                <a14:m>
                  <m:oMath xmlns:m="http://schemas.openxmlformats.org/officeDocument/2006/math">
                    <m:r>
                      <a:rPr lang="en-US" altLang="zh-CN" sz="2667" dirty="0">
                        <a:solidFill>
                          <a:srgbClr val="95569C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r>
                      <a:rPr lang="en-US" altLang="zh-CN" sz="2667" i="1" dirty="0">
                        <a:solidFill>
                          <a:srgbClr val="95569C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±</m:t>
                    </m:r>
                  </m:oMath>
                </a14:m>
                <a:r>
                  <a:rPr lang="en-US" altLang="zh-CN" sz="2667" dirty="0">
                    <a:solidFill>
                      <a:srgbClr val="95569C"/>
                    </a:solidFill>
                    <a:cs typeface="+mn-ea"/>
                    <a:sym typeface="+mn-lt"/>
                  </a:rPr>
                  <a:t>1</a:t>
                </a:r>
                <a:endParaRPr lang="zh-CN" altLang="en-US" sz="2667" dirty="0">
                  <a:solidFill>
                    <a:srgbClr val="95569C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4B86202-4188-4188-8554-CED0A7E71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529" y="5787437"/>
                <a:ext cx="1349829" cy="502766"/>
              </a:xfrm>
              <a:prstGeom prst="rect">
                <a:avLst/>
              </a:prstGeom>
              <a:blipFill>
                <a:blip r:embed="rId20"/>
                <a:stretch>
                  <a:fillRect l="-1351" t="-10843" r="-901" b="-313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60EE87D3-1F8C-493A-8830-8E48B4E5C3E9}"/>
              </a:ext>
            </a:extLst>
          </p:cNvPr>
          <p:cNvSpPr txBox="1"/>
          <p:nvPr/>
        </p:nvSpPr>
        <p:spPr>
          <a:xfrm>
            <a:off x="909144" y="258078"/>
            <a:ext cx="10057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95569C"/>
                </a:solidFill>
                <a:cs typeface="+mn-ea"/>
                <a:sym typeface="+mn-lt"/>
              </a:rPr>
              <a:t>练一练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401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Basic Slank Color 1">
      <a:dk1>
        <a:srgbClr val="000000"/>
      </a:dk1>
      <a:lt1>
        <a:srgbClr val="FFFFFF"/>
      </a:lt1>
      <a:dk2>
        <a:srgbClr val="394656"/>
      </a:dk2>
      <a:lt2>
        <a:srgbClr val="B4B3B2"/>
      </a:lt2>
      <a:accent1>
        <a:srgbClr val="95569C"/>
      </a:accent1>
      <a:accent2>
        <a:srgbClr val="884A9D"/>
      </a:accent2>
      <a:accent3>
        <a:srgbClr val="E1E1E1"/>
      </a:accent3>
      <a:accent4>
        <a:srgbClr val="D2D2D2"/>
      </a:accent4>
      <a:accent5>
        <a:srgbClr val="5A7182"/>
      </a:accent5>
      <a:accent6>
        <a:srgbClr val="884A9D"/>
      </a:accent6>
      <a:hlink>
        <a:srgbClr val="1CADE4"/>
      </a:hlink>
      <a:folHlink>
        <a:srgbClr val="2683C6"/>
      </a:folHlink>
    </a:clrScheme>
    <a:fontScheme name="blwnhl0a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1025</Words>
  <Application>Microsoft Office PowerPoint</Application>
  <PresentationFormat>宽屏</PresentationFormat>
  <Paragraphs>118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思源黑体 CN Light</vt:lpstr>
      <vt:lpstr>思源黑体 CN Regular</vt:lpstr>
      <vt:lpstr>Arial</vt:lpstr>
      <vt:lpstr>Calibri</vt:lpstr>
      <vt:lpstr>Cambria Math</vt:lpstr>
      <vt:lpstr>办公资源网：www.bangongziyuan.com</vt:lpstr>
      <vt:lpstr>Microsoft Equation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2020-04-06T09:06:29Z</dcterms:created>
  <dcterms:modified xsi:type="dcterms:W3CDTF">2021-01-09T09:45:20Z</dcterms:modified>
</cp:coreProperties>
</file>