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04" r:id="rId2"/>
    <p:sldId id="306" r:id="rId3"/>
    <p:sldId id="413" r:id="rId4"/>
    <p:sldId id="414" r:id="rId5"/>
    <p:sldId id="415" r:id="rId6"/>
    <p:sldId id="416" r:id="rId7"/>
    <p:sldId id="417" r:id="rId8"/>
    <p:sldId id="419" r:id="rId9"/>
    <p:sldId id="418" r:id="rId10"/>
    <p:sldId id="420" r:id="rId11"/>
    <p:sldId id="421" r:id="rId12"/>
    <p:sldId id="422" r:id="rId13"/>
    <p:sldId id="423" r:id="rId14"/>
    <p:sldId id="424" r:id="rId15"/>
    <p:sldId id="287" r:id="rId16"/>
    <p:sldId id="425" r:id="rId17"/>
    <p:sldId id="30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A0EEADF-E5B6-4400-9721-41571930FF06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E639349-1685-43D9-B2E8-257427F5DACA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359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401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175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913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283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035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96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373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78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38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91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805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459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879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113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043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39349-1685-43D9-B2E8-257427F5DAC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59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01BB9483-2F0C-4F65-A971-F7BBAE9BDCEE}"/>
              </a:ext>
            </a:extLst>
          </p:cNvPr>
          <p:cNvSpPr/>
          <p:nvPr userDrawn="1"/>
        </p:nvSpPr>
        <p:spPr>
          <a:xfrm>
            <a:off x="482600" y="225878"/>
            <a:ext cx="685800" cy="685800"/>
          </a:xfrm>
          <a:prstGeom prst="roundRect">
            <a:avLst/>
          </a:prstGeom>
          <a:solidFill>
            <a:srgbClr val="FF5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6AB71F79-DCCF-4256-ADA2-BFDE30AF1555}"/>
              </a:ext>
            </a:extLst>
          </p:cNvPr>
          <p:cNvSpPr/>
          <p:nvPr userDrawn="1"/>
        </p:nvSpPr>
        <p:spPr>
          <a:xfrm>
            <a:off x="247650" y="537028"/>
            <a:ext cx="609600" cy="609600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 noGrp="1"/>
          </p:cNvSpPr>
          <p:nvPr>
            <p:ph type="pic" sz="quarter" idx="10"/>
          </p:nvPr>
        </p:nvSpPr>
        <p:spPr>
          <a:xfrm>
            <a:off x="7545615" y="1909857"/>
            <a:ext cx="4264032" cy="2659743"/>
          </a:xfrm>
          <a:custGeom>
            <a:avLst/>
            <a:gdLst>
              <a:gd name="connsiteX0" fmla="*/ 6413500 w 6413500"/>
              <a:gd name="connsiteY0" fmla="*/ 0 h 4000500"/>
              <a:gd name="connsiteX1" fmla="*/ 5003800 w 6413500"/>
              <a:gd name="connsiteY1" fmla="*/ 4000500 h 4000500"/>
              <a:gd name="connsiteX2" fmla="*/ 0 w 6413500"/>
              <a:gd name="connsiteY2" fmla="*/ 3543300 h 4000500"/>
              <a:gd name="connsiteX3" fmla="*/ 1371600 w 6413500"/>
              <a:gd name="connsiteY3" fmla="*/ 304800 h 40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3500" h="4000500">
                <a:moveTo>
                  <a:pt x="6413500" y="0"/>
                </a:moveTo>
                <a:lnTo>
                  <a:pt x="5003800" y="4000500"/>
                </a:lnTo>
                <a:lnTo>
                  <a:pt x="0" y="3543300"/>
                </a:lnTo>
                <a:lnTo>
                  <a:pt x="1371600" y="304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Freeform 3"/>
          <p:cNvSpPr>
            <a:spLocks/>
          </p:cNvSpPr>
          <p:nvPr userDrawn="1"/>
        </p:nvSpPr>
        <p:spPr bwMode="auto">
          <a:xfrm>
            <a:off x="0" y="5661498"/>
            <a:ext cx="12192000" cy="1196502"/>
          </a:xfrm>
          <a:custGeom>
            <a:avLst/>
            <a:gdLst>
              <a:gd name="connsiteX0" fmla="*/ 1913266 w 12192000"/>
              <a:gd name="connsiteY0" fmla="*/ 0 h 1787525"/>
              <a:gd name="connsiteX1" fmla="*/ 2349726 w 12192000"/>
              <a:gd name="connsiteY1" fmla="*/ 21167 h 1787525"/>
              <a:gd name="connsiteX2" fmla="*/ 2769558 w 12192000"/>
              <a:gd name="connsiteY2" fmla="*/ 61384 h 1787525"/>
              <a:gd name="connsiteX3" fmla="*/ 3175534 w 12192000"/>
              <a:gd name="connsiteY3" fmla="*/ 119592 h 1787525"/>
              <a:gd name="connsiteX4" fmla="*/ 3566269 w 12192000"/>
              <a:gd name="connsiteY4" fmla="*/ 192617 h 1787525"/>
              <a:gd name="connsiteX5" fmla="*/ 3945919 w 12192000"/>
              <a:gd name="connsiteY5" fmla="*/ 277813 h 1787525"/>
              <a:gd name="connsiteX6" fmla="*/ 4315180 w 12192000"/>
              <a:gd name="connsiteY6" fmla="*/ 373592 h 1787525"/>
              <a:gd name="connsiteX7" fmla="*/ 4673351 w 12192000"/>
              <a:gd name="connsiteY7" fmla="*/ 476779 h 1787525"/>
              <a:gd name="connsiteX8" fmla="*/ 5023211 w 12192000"/>
              <a:gd name="connsiteY8" fmla="*/ 585788 h 1787525"/>
              <a:gd name="connsiteX9" fmla="*/ 5703533 w 12192000"/>
              <a:gd name="connsiteY9" fmla="*/ 810684 h 1787525"/>
              <a:gd name="connsiteX10" fmla="*/ 6365151 w 12192000"/>
              <a:gd name="connsiteY10" fmla="*/ 1028700 h 1787525"/>
              <a:gd name="connsiteX11" fmla="*/ 6691456 w 12192000"/>
              <a:gd name="connsiteY11" fmla="*/ 1129242 h 1787525"/>
              <a:gd name="connsiteX12" fmla="*/ 7017761 w 12192000"/>
              <a:gd name="connsiteY12" fmla="*/ 1221317 h 1787525"/>
              <a:gd name="connsiteX13" fmla="*/ 7345451 w 12192000"/>
              <a:gd name="connsiteY13" fmla="*/ 1301750 h 1787525"/>
              <a:gd name="connsiteX14" fmla="*/ 7674528 w 12192000"/>
              <a:gd name="connsiteY14" fmla="*/ 1368425 h 1787525"/>
              <a:gd name="connsiteX15" fmla="*/ 8007068 w 12192000"/>
              <a:gd name="connsiteY15" fmla="*/ 1419225 h 1787525"/>
              <a:gd name="connsiteX16" fmla="*/ 8343765 w 12192000"/>
              <a:gd name="connsiteY16" fmla="*/ 1452034 h 1787525"/>
              <a:gd name="connsiteX17" fmla="*/ 8685311 w 12192000"/>
              <a:gd name="connsiteY17" fmla="*/ 1463675 h 1787525"/>
              <a:gd name="connsiteX18" fmla="*/ 9035171 w 12192000"/>
              <a:gd name="connsiteY18" fmla="*/ 1452034 h 1787525"/>
              <a:gd name="connsiteX19" fmla="*/ 9392652 w 12192000"/>
              <a:gd name="connsiteY19" fmla="*/ 1414992 h 1787525"/>
              <a:gd name="connsiteX20" fmla="*/ 9761218 w 12192000"/>
              <a:gd name="connsiteY20" fmla="*/ 1350434 h 1787525"/>
              <a:gd name="connsiteX21" fmla="*/ 10138790 w 12192000"/>
              <a:gd name="connsiteY21" fmla="*/ 1255184 h 1787525"/>
              <a:gd name="connsiteX22" fmla="*/ 10530217 w 12192000"/>
              <a:gd name="connsiteY22" fmla="*/ 1127654 h 1787525"/>
              <a:gd name="connsiteX23" fmla="*/ 10934808 w 12192000"/>
              <a:gd name="connsiteY23" fmla="*/ 965200 h 1787525"/>
              <a:gd name="connsiteX24" fmla="*/ 11354640 w 12192000"/>
              <a:gd name="connsiteY24" fmla="*/ 765175 h 1787525"/>
              <a:gd name="connsiteX25" fmla="*/ 11789714 w 12192000"/>
              <a:gd name="connsiteY25" fmla="*/ 524934 h 1787525"/>
              <a:gd name="connsiteX26" fmla="*/ 12192000 w 12192000"/>
              <a:gd name="connsiteY26" fmla="*/ 274511 h 1787525"/>
              <a:gd name="connsiteX27" fmla="*/ 12192000 w 12192000"/>
              <a:gd name="connsiteY27" fmla="*/ 1787525 h 1787525"/>
              <a:gd name="connsiteX28" fmla="*/ 0 w 12192000"/>
              <a:gd name="connsiteY28" fmla="*/ 1787525 h 1787525"/>
              <a:gd name="connsiteX29" fmla="*/ 0 w 12192000"/>
              <a:gd name="connsiteY29" fmla="*/ 157828 h 1787525"/>
              <a:gd name="connsiteX30" fmla="*/ 492349 w 12192000"/>
              <a:gd name="connsiteY30" fmla="*/ 79375 h 1787525"/>
              <a:gd name="connsiteX31" fmla="*/ 985618 w 12192000"/>
              <a:gd name="connsiteY31" fmla="*/ 26988 h 1787525"/>
              <a:gd name="connsiteX32" fmla="*/ 1458102 w 12192000"/>
              <a:gd name="connsiteY32" fmla="*/ 1059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192000" h="1787525">
                <a:moveTo>
                  <a:pt x="1913266" y="0"/>
                </a:moveTo>
                <a:lnTo>
                  <a:pt x="2349726" y="21167"/>
                </a:lnTo>
                <a:lnTo>
                  <a:pt x="2769558" y="61384"/>
                </a:lnTo>
                <a:lnTo>
                  <a:pt x="3175534" y="119592"/>
                </a:lnTo>
                <a:lnTo>
                  <a:pt x="3566269" y="192617"/>
                </a:lnTo>
                <a:lnTo>
                  <a:pt x="3945919" y="277813"/>
                </a:lnTo>
                <a:lnTo>
                  <a:pt x="4315180" y="373592"/>
                </a:lnTo>
                <a:lnTo>
                  <a:pt x="4673351" y="476779"/>
                </a:lnTo>
                <a:lnTo>
                  <a:pt x="5023211" y="585788"/>
                </a:lnTo>
                <a:lnTo>
                  <a:pt x="5703533" y="810684"/>
                </a:lnTo>
                <a:lnTo>
                  <a:pt x="6365151" y="1028700"/>
                </a:lnTo>
                <a:lnTo>
                  <a:pt x="6691456" y="1129242"/>
                </a:lnTo>
                <a:lnTo>
                  <a:pt x="7017761" y="1221317"/>
                </a:lnTo>
                <a:lnTo>
                  <a:pt x="7345451" y="1301750"/>
                </a:lnTo>
                <a:lnTo>
                  <a:pt x="7674528" y="1368425"/>
                </a:lnTo>
                <a:lnTo>
                  <a:pt x="8007068" y="1419225"/>
                </a:lnTo>
                <a:lnTo>
                  <a:pt x="8343765" y="1452034"/>
                </a:lnTo>
                <a:lnTo>
                  <a:pt x="8685311" y="1463675"/>
                </a:lnTo>
                <a:lnTo>
                  <a:pt x="9035171" y="1452034"/>
                </a:lnTo>
                <a:lnTo>
                  <a:pt x="9392652" y="1414992"/>
                </a:lnTo>
                <a:lnTo>
                  <a:pt x="9761218" y="1350434"/>
                </a:lnTo>
                <a:lnTo>
                  <a:pt x="10138790" y="1255184"/>
                </a:lnTo>
                <a:lnTo>
                  <a:pt x="10530217" y="1127654"/>
                </a:lnTo>
                <a:lnTo>
                  <a:pt x="10934808" y="965200"/>
                </a:lnTo>
                <a:lnTo>
                  <a:pt x="11354640" y="765175"/>
                </a:lnTo>
                <a:lnTo>
                  <a:pt x="11789714" y="524934"/>
                </a:lnTo>
                <a:lnTo>
                  <a:pt x="12192000" y="274511"/>
                </a:lnTo>
                <a:lnTo>
                  <a:pt x="12192000" y="1787525"/>
                </a:lnTo>
                <a:lnTo>
                  <a:pt x="0" y="1787525"/>
                </a:lnTo>
                <a:lnTo>
                  <a:pt x="0" y="157828"/>
                </a:lnTo>
                <a:lnTo>
                  <a:pt x="492349" y="79375"/>
                </a:lnTo>
                <a:lnTo>
                  <a:pt x="985618" y="26988"/>
                </a:lnTo>
                <a:lnTo>
                  <a:pt x="1458102" y="1059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 rot="21540000">
            <a:off x="5231188" y="5707101"/>
            <a:ext cx="5233481" cy="855265"/>
          </a:xfrm>
          <a:custGeom>
            <a:avLst/>
            <a:gdLst>
              <a:gd name="T0" fmla="*/ 451 w 12678"/>
              <a:gd name="T1" fmla="*/ 1291 h 3976"/>
              <a:gd name="T2" fmla="*/ 1323 w 12678"/>
              <a:gd name="T3" fmla="*/ 1333 h 3976"/>
              <a:gd name="T4" fmla="*/ 2156 w 12678"/>
              <a:gd name="T5" fmla="*/ 1448 h 3976"/>
              <a:gd name="T6" fmla="*/ 2956 w 12678"/>
              <a:gd name="T7" fmla="*/ 1615 h 3976"/>
              <a:gd name="T8" fmla="*/ 3729 w 12678"/>
              <a:gd name="T9" fmla="*/ 1815 h 3976"/>
              <a:gd name="T10" fmla="*/ 4480 w 12678"/>
              <a:gd name="T11" fmla="*/ 2028 h 3976"/>
              <a:gd name="T12" fmla="*/ 5213 w 12678"/>
              <a:gd name="T13" fmla="*/ 2233 h 3976"/>
              <a:gd name="T14" fmla="*/ 5935 w 12678"/>
              <a:gd name="T15" fmla="*/ 2411 h 3976"/>
              <a:gd name="T16" fmla="*/ 6652 w 12678"/>
              <a:gd name="T17" fmla="*/ 2542 h 3976"/>
              <a:gd name="T18" fmla="*/ 7366 w 12678"/>
              <a:gd name="T19" fmla="*/ 2605 h 3976"/>
              <a:gd name="T20" fmla="*/ 8085 w 12678"/>
              <a:gd name="T21" fmla="*/ 2581 h 3976"/>
              <a:gd name="T22" fmla="*/ 8813 w 12678"/>
              <a:gd name="T23" fmla="*/ 2450 h 3976"/>
              <a:gd name="T24" fmla="*/ 9556 w 12678"/>
              <a:gd name="T25" fmla="*/ 2192 h 3976"/>
              <a:gd name="T26" fmla="*/ 10319 w 12678"/>
              <a:gd name="T27" fmla="*/ 1787 h 3976"/>
              <a:gd name="T28" fmla="*/ 11108 w 12678"/>
              <a:gd name="T29" fmla="*/ 1215 h 3976"/>
              <a:gd name="T30" fmla="*/ 11928 w 12678"/>
              <a:gd name="T31" fmla="*/ 456 h 3976"/>
              <a:gd name="T32" fmla="*/ 12678 w 12678"/>
              <a:gd name="T33" fmla="*/ 2591 h 3976"/>
              <a:gd name="T34" fmla="*/ 11757 w 12678"/>
              <a:gd name="T35" fmla="*/ 3158 h 3976"/>
              <a:gd name="T36" fmla="*/ 10883 w 12678"/>
              <a:gd name="T37" fmla="*/ 3563 h 3976"/>
              <a:gd name="T38" fmla="*/ 10051 w 12678"/>
              <a:gd name="T39" fmla="*/ 3824 h 3976"/>
              <a:gd name="T40" fmla="*/ 9254 w 12678"/>
              <a:gd name="T41" fmla="*/ 3955 h 3976"/>
              <a:gd name="T42" fmla="*/ 8486 w 12678"/>
              <a:gd name="T43" fmla="*/ 3972 h 3976"/>
              <a:gd name="T44" fmla="*/ 7739 w 12678"/>
              <a:gd name="T45" fmla="*/ 3893 h 3976"/>
              <a:gd name="T46" fmla="*/ 7008 w 12678"/>
              <a:gd name="T47" fmla="*/ 3733 h 3976"/>
              <a:gd name="T48" fmla="*/ 6285 w 12678"/>
              <a:gd name="T49" fmla="*/ 3507 h 3976"/>
              <a:gd name="T50" fmla="*/ 5564 w 12678"/>
              <a:gd name="T51" fmla="*/ 3233 h 3976"/>
              <a:gd name="T52" fmla="*/ 4837 w 12678"/>
              <a:gd name="T53" fmla="*/ 2927 h 3976"/>
              <a:gd name="T54" fmla="*/ 4100 w 12678"/>
              <a:gd name="T55" fmla="*/ 2603 h 3976"/>
              <a:gd name="T56" fmla="*/ 3343 w 12678"/>
              <a:gd name="T57" fmla="*/ 2279 h 3976"/>
              <a:gd name="T58" fmla="*/ 2562 w 12678"/>
              <a:gd name="T59" fmla="*/ 1972 h 3976"/>
              <a:gd name="T60" fmla="*/ 1749 w 12678"/>
              <a:gd name="T61" fmla="*/ 1695 h 3976"/>
              <a:gd name="T62" fmla="*/ 897 w 12678"/>
              <a:gd name="T63" fmla="*/ 1467 h 3976"/>
              <a:gd name="T64" fmla="*/ 0 w 12678"/>
              <a:gd name="T65" fmla="*/ 1303 h 3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678" h="3976">
                <a:moveTo>
                  <a:pt x="0" y="1303"/>
                </a:moveTo>
                <a:lnTo>
                  <a:pt x="451" y="1291"/>
                </a:lnTo>
                <a:lnTo>
                  <a:pt x="892" y="1302"/>
                </a:lnTo>
                <a:lnTo>
                  <a:pt x="1323" y="1333"/>
                </a:lnTo>
                <a:lnTo>
                  <a:pt x="1744" y="1383"/>
                </a:lnTo>
                <a:lnTo>
                  <a:pt x="2156" y="1448"/>
                </a:lnTo>
                <a:lnTo>
                  <a:pt x="2560" y="1526"/>
                </a:lnTo>
                <a:lnTo>
                  <a:pt x="2956" y="1615"/>
                </a:lnTo>
                <a:lnTo>
                  <a:pt x="3346" y="1712"/>
                </a:lnTo>
                <a:lnTo>
                  <a:pt x="3729" y="1815"/>
                </a:lnTo>
                <a:lnTo>
                  <a:pt x="4108" y="1921"/>
                </a:lnTo>
                <a:lnTo>
                  <a:pt x="4480" y="2028"/>
                </a:lnTo>
                <a:lnTo>
                  <a:pt x="4848" y="2133"/>
                </a:lnTo>
                <a:lnTo>
                  <a:pt x="5213" y="2233"/>
                </a:lnTo>
                <a:lnTo>
                  <a:pt x="5576" y="2327"/>
                </a:lnTo>
                <a:lnTo>
                  <a:pt x="5935" y="2411"/>
                </a:lnTo>
                <a:lnTo>
                  <a:pt x="6294" y="2483"/>
                </a:lnTo>
                <a:lnTo>
                  <a:pt x="6652" y="2542"/>
                </a:lnTo>
                <a:lnTo>
                  <a:pt x="7008" y="2583"/>
                </a:lnTo>
                <a:lnTo>
                  <a:pt x="7366" y="2605"/>
                </a:lnTo>
                <a:lnTo>
                  <a:pt x="7724" y="2605"/>
                </a:lnTo>
                <a:lnTo>
                  <a:pt x="8085" y="2581"/>
                </a:lnTo>
                <a:lnTo>
                  <a:pt x="8447" y="2530"/>
                </a:lnTo>
                <a:lnTo>
                  <a:pt x="8813" y="2450"/>
                </a:lnTo>
                <a:lnTo>
                  <a:pt x="9183" y="2338"/>
                </a:lnTo>
                <a:lnTo>
                  <a:pt x="9556" y="2192"/>
                </a:lnTo>
                <a:lnTo>
                  <a:pt x="9935" y="2009"/>
                </a:lnTo>
                <a:lnTo>
                  <a:pt x="10319" y="1787"/>
                </a:lnTo>
                <a:lnTo>
                  <a:pt x="10710" y="1523"/>
                </a:lnTo>
                <a:lnTo>
                  <a:pt x="11108" y="1215"/>
                </a:lnTo>
                <a:lnTo>
                  <a:pt x="11513" y="860"/>
                </a:lnTo>
                <a:lnTo>
                  <a:pt x="11928" y="456"/>
                </a:lnTo>
                <a:lnTo>
                  <a:pt x="12350" y="0"/>
                </a:lnTo>
                <a:lnTo>
                  <a:pt x="12678" y="2591"/>
                </a:lnTo>
                <a:lnTo>
                  <a:pt x="12211" y="2896"/>
                </a:lnTo>
                <a:lnTo>
                  <a:pt x="11757" y="3158"/>
                </a:lnTo>
                <a:lnTo>
                  <a:pt x="11314" y="3379"/>
                </a:lnTo>
                <a:lnTo>
                  <a:pt x="10883" y="3563"/>
                </a:lnTo>
                <a:lnTo>
                  <a:pt x="10461" y="3711"/>
                </a:lnTo>
                <a:lnTo>
                  <a:pt x="10051" y="3824"/>
                </a:lnTo>
                <a:lnTo>
                  <a:pt x="9648" y="3904"/>
                </a:lnTo>
                <a:lnTo>
                  <a:pt x="9254" y="3955"/>
                </a:lnTo>
                <a:lnTo>
                  <a:pt x="8867" y="3976"/>
                </a:lnTo>
                <a:lnTo>
                  <a:pt x="8486" y="3972"/>
                </a:lnTo>
                <a:lnTo>
                  <a:pt x="8110" y="3944"/>
                </a:lnTo>
                <a:lnTo>
                  <a:pt x="7739" y="3893"/>
                </a:lnTo>
                <a:lnTo>
                  <a:pt x="7372" y="3822"/>
                </a:lnTo>
                <a:lnTo>
                  <a:pt x="7008" y="3733"/>
                </a:lnTo>
                <a:lnTo>
                  <a:pt x="6646" y="3627"/>
                </a:lnTo>
                <a:lnTo>
                  <a:pt x="6285" y="3507"/>
                </a:lnTo>
                <a:lnTo>
                  <a:pt x="5924" y="3376"/>
                </a:lnTo>
                <a:lnTo>
                  <a:pt x="5564" y="3233"/>
                </a:lnTo>
                <a:lnTo>
                  <a:pt x="5201" y="3083"/>
                </a:lnTo>
                <a:lnTo>
                  <a:pt x="4837" y="2927"/>
                </a:lnTo>
                <a:lnTo>
                  <a:pt x="4470" y="2766"/>
                </a:lnTo>
                <a:lnTo>
                  <a:pt x="4100" y="2603"/>
                </a:lnTo>
                <a:lnTo>
                  <a:pt x="3724" y="2441"/>
                </a:lnTo>
                <a:lnTo>
                  <a:pt x="3343" y="2279"/>
                </a:lnTo>
                <a:lnTo>
                  <a:pt x="2955" y="2123"/>
                </a:lnTo>
                <a:lnTo>
                  <a:pt x="2562" y="1972"/>
                </a:lnTo>
                <a:lnTo>
                  <a:pt x="2159" y="1828"/>
                </a:lnTo>
                <a:lnTo>
                  <a:pt x="1749" y="1695"/>
                </a:lnTo>
                <a:lnTo>
                  <a:pt x="1327" y="1574"/>
                </a:lnTo>
                <a:lnTo>
                  <a:pt x="897" y="1467"/>
                </a:lnTo>
                <a:lnTo>
                  <a:pt x="454" y="1376"/>
                </a:lnTo>
                <a:lnTo>
                  <a:pt x="0" y="1303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2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80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05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1" r:id="rId2"/>
    <p:sldLayoutId id="214748370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5C7E5D79-48CA-4A80-BEA8-866B33B56D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" r="4905"/>
          <a:stretch>
            <a:fillRect/>
          </a:stretch>
        </p:blipFill>
        <p:spPr/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935" y="1133956"/>
            <a:ext cx="5615391" cy="421154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19289" y="307161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2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TextBox 9">
            <a:extLst>
              <a:ext uri="{FF2B5EF4-FFF2-40B4-BE49-F238E27FC236}">
                <a16:creationId xmlns:a16="http://schemas.microsoft.com/office/drawing/2014/main" id="{3A1609E0-6C50-4C0C-881E-1A7F6041A5E5}"/>
              </a:ext>
            </a:extLst>
          </p:cNvPr>
          <p:cNvSpPr txBox="1"/>
          <p:nvPr/>
        </p:nvSpPr>
        <p:spPr>
          <a:xfrm>
            <a:off x="797652" y="1268756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: Rounded Corners 40">
            <a:extLst>
              <a:ext uri="{FF2B5EF4-FFF2-40B4-BE49-F238E27FC236}">
                <a16:creationId xmlns:a16="http://schemas.microsoft.com/office/drawing/2014/main" id="{5E15193A-F864-4286-8CC8-5C10B7A53F0F}"/>
              </a:ext>
            </a:extLst>
          </p:cNvPr>
          <p:cNvSpPr>
            <a:spLocks/>
          </p:cNvSpPr>
          <p:nvPr/>
        </p:nvSpPr>
        <p:spPr bwMode="auto">
          <a:xfrm rot="16200000">
            <a:off x="1234499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Rectangle: Rounded Corners 43">
            <a:extLst>
              <a:ext uri="{FF2B5EF4-FFF2-40B4-BE49-F238E27FC236}">
                <a16:creationId xmlns:a16="http://schemas.microsoft.com/office/drawing/2014/main" id="{D4EA2750-33A4-45A1-9A34-BF113FFE1D23}"/>
              </a:ext>
            </a:extLst>
          </p:cNvPr>
          <p:cNvSpPr>
            <a:spLocks/>
          </p:cNvSpPr>
          <p:nvPr/>
        </p:nvSpPr>
        <p:spPr bwMode="auto">
          <a:xfrm rot="16200000">
            <a:off x="2925364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6B4BAB0-F6BA-4D4A-BE62-EB3A162FB9A7}"/>
              </a:ext>
            </a:extLst>
          </p:cNvPr>
          <p:cNvSpPr/>
          <p:nvPr/>
        </p:nvSpPr>
        <p:spPr bwMode="auto">
          <a:xfrm>
            <a:off x="655472" y="2783478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cs typeface="+mn-ea"/>
                <a:sym typeface="+mn-lt"/>
              </a:rPr>
              <a:t>13.3.1-1 </a:t>
            </a:r>
            <a:r>
              <a:rPr lang="zh-CN" altLang="en-US" sz="4400" b="1" kern="100" dirty="0">
                <a:cs typeface="+mn-ea"/>
                <a:sym typeface="+mn-lt"/>
              </a:rPr>
              <a:t>等腰三角形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3FF5FB0-9E99-4FE5-8C2D-936C872B55EB}"/>
              </a:ext>
            </a:extLst>
          </p:cNvPr>
          <p:cNvSpPr/>
          <p:nvPr/>
        </p:nvSpPr>
        <p:spPr>
          <a:xfrm>
            <a:off x="684122" y="3716233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9024062E-4234-4C25-B256-501BF93574EA}"/>
              </a:ext>
            </a:extLst>
          </p:cNvPr>
          <p:cNvCxnSpPr>
            <a:cxnSpLocks/>
          </p:cNvCxnSpPr>
          <p:nvPr/>
        </p:nvCxnSpPr>
        <p:spPr>
          <a:xfrm>
            <a:off x="684122" y="3622756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D385199E-B89C-484C-9293-81910875ACF0}"/>
              </a:ext>
            </a:extLst>
          </p:cNvPr>
          <p:cNvSpPr/>
          <p:nvPr/>
        </p:nvSpPr>
        <p:spPr bwMode="auto">
          <a:xfrm>
            <a:off x="684122" y="209881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DA0A8F0-8B72-47F8-843C-DEBDA10F5697}"/>
              </a:ext>
            </a:extLst>
          </p:cNvPr>
          <p:cNvSpPr txBox="1"/>
          <p:nvPr/>
        </p:nvSpPr>
        <p:spPr>
          <a:xfrm>
            <a:off x="684122" y="429359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AD6BCF5-0DA5-4EEE-8425-135998938E2D}"/>
              </a:ext>
            </a:extLst>
          </p:cNvPr>
          <p:cNvSpPr/>
          <p:nvPr/>
        </p:nvSpPr>
        <p:spPr>
          <a:xfrm>
            <a:off x="684122" y="375278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b="1" dirty="0">
                <a:cs typeface="+mn-ea"/>
                <a:sym typeface="+mn-lt"/>
              </a:rPr>
              <a:t>（等腰三角形性质）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707FD3D-1DD2-4417-AE57-4533DF0AA283}"/>
              </a:ext>
            </a:extLst>
          </p:cNvPr>
          <p:cNvSpPr txBox="1"/>
          <p:nvPr/>
        </p:nvSpPr>
        <p:spPr>
          <a:xfrm>
            <a:off x="700857" y="5238451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535570A-FCCA-45CF-A341-9061EC14B4B0}"/>
              </a:ext>
            </a:extLst>
          </p:cNvPr>
          <p:cNvSpPr txBox="1"/>
          <p:nvPr/>
        </p:nvSpPr>
        <p:spPr>
          <a:xfrm>
            <a:off x="2391722" y="523845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4D72966-D6C1-453F-AFEA-DEACB56D645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224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4">
            <a:extLst>
              <a:ext uri="{FF2B5EF4-FFF2-40B4-BE49-F238E27FC236}">
                <a16:creationId xmlns:a16="http://schemas.microsoft.com/office/drawing/2014/main" id="{42EE6FFA-F3BB-469B-B2EF-348A178E8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429" y="1245402"/>
            <a:ext cx="808330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21917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、若等腰三角形的顶角为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50°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，则它的底角度数为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        )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17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40°	  B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50 °    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60 ° 	D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65 °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17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笑脸 20">
            <a:extLst>
              <a:ext uri="{FF2B5EF4-FFF2-40B4-BE49-F238E27FC236}">
                <a16:creationId xmlns:a16="http://schemas.microsoft.com/office/drawing/2014/main" id="{A83F8EB0-05E4-4569-85DF-83A6A521C7CD}"/>
              </a:ext>
            </a:extLst>
          </p:cNvPr>
          <p:cNvSpPr/>
          <p:nvPr/>
        </p:nvSpPr>
        <p:spPr>
          <a:xfrm>
            <a:off x="6096000" y="1987750"/>
            <a:ext cx="548485" cy="5375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B85B0D2D-D2D8-4736-97D2-AA04EF2347B3}"/>
              </a:ext>
            </a:extLst>
          </p:cNvPr>
          <p:cNvSpPr/>
          <p:nvPr/>
        </p:nvSpPr>
        <p:spPr>
          <a:xfrm>
            <a:off x="1313029" y="2731541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【详解】</a:t>
            </a:r>
          </a:p>
          <a:p>
            <a:pPr marL="0" marR="0" lvl="0" indent="0" algn="l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∵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三角形为等腰三角形，且顶角为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50°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，</a:t>
            </a:r>
            <a:b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</a:b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底角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=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180°-50°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）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÷2=65°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．</a:t>
            </a:r>
            <a:b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</a:b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故选：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D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．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ADEC768-876B-4263-9205-4EEF56234085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0613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599AF3B-0848-482D-828A-6DFCAB05C445}"/>
              </a:ext>
            </a:extLst>
          </p:cNvPr>
          <p:cNvSpPr/>
          <p:nvPr/>
        </p:nvSpPr>
        <p:spPr>
          <a:xfrm>
            <a:off x="900643" y="1207996"/>
            <a:ext cx="9832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如果一个等腰三角形的两边长为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，则它的周长为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   )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7636" algn="l"/>
                <a:tab pos="3516119" algn="l"/>
                <a:tab pos="5273755" algn="l"/>
              </a:tabLst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17	B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22	C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17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或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22	D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．无法计算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B4BC278-0765-4068-9016-839AC43738FC}"/>
              </a:ext>
            </a:extLst>
          </p:cNvPr>
          <p:cNvSpPr/>
          <p:nvPr/>
        </p:nvSpPr>
        <p:spPr>
          <a:xfrm>
            <a:off x="783878" y="2498551"/>
            <a:ext cx="1062424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【分析】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求等腰三角形的周长，即是确定等腰三角形的腰与底的长求周长；题目给出等腰三角形有两条边长为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，而没有明确腰、底分别是多少，所以要进行讨论，还要应用三角形的三边关系验证能否组成三角形．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【详解】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解：（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）若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为腰长，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为底边长，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由于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4+4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＜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，则三角形不存在；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）若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为腰长，则符合三角形的两边之和大于第三边．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所以这个三角形的周长为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9+9+4=22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．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故选：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99A7AFC7-B57C-4CA2-B4AC-FD1244125F29}"/>
              </a:ext>
            </a:extLst>
          </p:cNvPr>
          <p:cNvSpPr/>
          <p:nvPr/>
        </p:nvSpPr>
        <p:spPr>
          <a:xfrm>
            <a:off x="2518384" y="1803951"/>
            <a:ext cx="548485" cy="5375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554F1DB-95B4-4317-81AB-7541F01D1C61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0558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9C889D21-F5CE-46C1-9607-8D2E672AFAE7}"/>
              </a:ext>
            </a:extLst>
          </p:cNvPr>
          <p:cNvSpPr/>
          <p:nvPr/>
        </p:nvSpPr>
        <p:spPr>
          <a:xfrm>
            <a:off x="1256243" y="1256679"/>
            <a:ext cx="101128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等腰三角形的一个外角为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110°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，则它的顶角的度数是（　）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16119" algn="l"/>
              </a:tabLst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40°	B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70°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16119" algn="l"/>
              </a:tabLst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40°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或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70°	D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．以上答案均不对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3FB1CEB-27CB-4E83-88D6-F8B363966D7C}"/>
              </a:ext>
            </a:extLst>
          </p:cNvPr>
          <p:cNvSpPr/>
          <p:nvPr/>
        </p:nvSpPr>
        <p:spPr>
          <a:xfrm>
            <a:off x="1256243" y="2939731"/>
            <a:ext cx="6096000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【详解】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解：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∵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等腰三角形的一个外角是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110°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，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与这个外角相邻的内角是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180°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﹣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110°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70°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，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①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当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70°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角是顶角时，它的顶角度数是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70°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，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②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当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70°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角是底角时，它的顶角度数是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180°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﹣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70°×2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＝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40°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，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综上所述，它的顶角度数是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70°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或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40°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．</a:t>
            </a:r>
          </a:p>
          <a:p>
            <a:pPr marL="0" marR="0" lvl="0" indent="0" algn="l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故选：</a:t>
            </a:r>
            <a:r>
              <a:rPr kumimoji="0" lang="en-US" altLang="zh-CN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3EDB2F07-9DB5-4EF9-94A8-3B2FA5D2511B}"/>
              </a:ext>
            </a:extLst>
          </p:cNvPr>
          <p:cNvSpPr/>
          <p:nvPr/>
        </p:nvSpPr>
        <p:spPr>
          <a:xfrm>
            <a:off x="1114987" y="2275171"/>
            <a:ext cx="548485" cy="5375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58AFCB-C7C8-4A57-A129-1BDF5B67C4DE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42140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E83870E-062F-44AC-A49F-3DD264CD8BF6}"/>
              </a:ext>
            </a:extLst>
          </p:cNvPr>
          <p:cNvSpPr/>
          <p:nvPr/>
        </p:nvSpPr>
        <p:spPr>
          <a:xfrm>
            <a:off x="1103445" y="1136048"/>
            <a:ext cx="11210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7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已知等腰三角形的一边长为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3cm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，且它的周长为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12cm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，则它的底边长为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ctr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7636" algn="l"/>
                <a:tab pos="3516119" algn="l"/>
                <a:tab pos="5273755" algn="l"/>
              </a:tabLst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3cm	B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6cm	C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9cm	D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3cm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或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6cm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E62CE07-7C05-4904-A0B1-1096D9934B23}"/>
              </a:ext>
            </a:extLst>
          </p:cNvPr>
          <p:cNvSpPr/>
          <p:nvPr/>
        </p:nvSpPr>
        <p:spPr>
          <a:xfrm>
            <a:off x="1103445" y="2761431"/>
            <a:ext cx="9570720" cy="327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【详解】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当3cm是等腰三角形的腰时，底边长=12-3×2=6cm，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∵3+3=6，不能构成三角形，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∴此种情况不存在；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当3cm是等腰三角形的底边时，腰长= =4.5cm．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∴底为3cm，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故选：A．</a:t>
            </a:r>
          </a:p>
        </p:txBody>
      </p:sp>
      <p:sp>
        <p:nvSpPr>
          <p:cNvPr id="10" name="笑脸 9">
            <a:extLst>
              <a:ext uri="{FF2B5EF4-FFF2-40B4-BE49-F238E27FC236}">
                <a16:creationId xmlns:a16="http://schemas.microsoft.com/office/drawing/2014/main" id="{BFF4E689-D92A-4C26-8316-2464AA6E188D}"/>
              </a:ext>
            </a:extLst>
          </p:cNvPr>
          <p:cNvSpPr/>
          <p:nvPr/>
        </p:nvSpPr>
        <p:spPr>
          <a:xfrm>
            <a:off x="987987" y="1935815"/>
            <a:ext cx="548485" cy="5375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3B91F47-DEB9-4F18-8485-8CE32BDD144B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61959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75841139-2BD0-415B-B0EE-B3C4461E2EDF}"/>
              </a:ext>
            </a:extLst>
          </p:cNvPr>
          <p:cNvSpPr/>
          <p:nvPr/>
        </p:nvSpPr>
        <p:spPr>
          <a:xfrm>
            <a:off x="995529" y="1050956"/>
            <a:ext cx="10667424" cy="293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、如图，△ABC中，已知，AB＝AC，点D在CA的延长线上，∠DAB＝50°，则∠B的度数为（　　）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A．25°    B．30°    C．40°    D．45°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705244B-25EF-4247-95C9-08A75D51366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11429" y="3829843"/>
            <a:ext cx="2505344" cy="1832552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9690DDD5-CB71-4819-BBB4-55D7F718AE6C}"/>
              </a:ext>
            </a:extLst>
          </p:cNvPr>
          <p:cNvSpPr/>
          <p:nvPr/>
        </p:nvSpPr>
        <p:spPr>
          <a:xfrm>
            <a:off x="5236729" y="3429000"/>
            <a:ext cx="6096000" cy="28125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【详解】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∵AB＝AC，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∴∠B＝∠C，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∵∠DAB＝∠B+∠C＝50°，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∴∠B＝25°，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故选：A．</a:t>
            </a:r>
          </a:p>
        </p:txBody>
      </p:sp>
      <p:sp>
        <p:nvSpPr>
          <p:cNvPr id="11" name="笑脸 10">
            <a:extLst>
              <a:ext uri="{FF2B5EF4-FFF2-40B4-BE49-F238E27FC236}">
                <a16:creationId xmlns:a16="http://schemas.microsoft.com/office/drawing/2014/main" id="{BFE47255-865F-4AB8-8A04-F9DEE60694A9}"/>
              </a:ext>
            </a:extLst>
          </p:cNvPr>
          <p:cNvSpPr/>
          <p:nvPr/>
        </p:nvSpPr>
        <p:spPr>
          <a:xfrm>
            <a:off x="870457" y="2710268"/>
            <a:ext cx="548485" cy="5375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066960D-C907-45D4-B382-37D982B99AC6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80188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8">
            <a:extLst>
              <a:ext uri="{FF2B5EF4-FFF2-40B4-BE49-F238E27FC236}">
                <a16:creationId xmlns:a16="http://schemas.microsoft.com/office/drawing/2014/main" id="{AC66F3CB-CE58-4CED-81F0-2B32F530B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136" y="3162273"/>
            <a:ext cx="3467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② 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顶角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=180°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2×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底角</a:t>
            </a:r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261AA648-6C4F-4A76-B850-CD7C34D44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136" y="3825923"/>
            <a:ext cx="4099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③ 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底角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180°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－顶角）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÷2</a:t>
            </a:r>
          </a:p>
        </p:txBody>
      </p:sp>
      <p:sp>
        <p:nvSpPr>
          <p:cNvPr id="7" name="Text Box 60">
            <a:extLst>
              <a:ext uri="{FF2B5EF4-FFF2-40B4-BE49-F238E27FC236}">
                <a16:creationId xmlns:a16="http://schemas.microsoft.com/office/drawing/2014/main" id="{ABDDAD53-3B22-4C2A-93FB-CB816824A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136" y="4557608"/>
            <a:ext cx="4775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④0°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＜顶角＜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180°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⑤0°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＜底角＜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90°</a:t>
            </a:r>
          </a:p>
        </p:txBody>
      </p:sp>
      <p:sp>
        <p:nvSpPr>
          <p:cNvPr id="8" name="Rectangle 61">
            <a:extLst>
              <a:ext uri="{FF2B5EF4-FFF2-40B4-BE49-F238E27FC236}">
                <a16:creationId xmlns:a16="http://schemas.microsoft.com/office/drawing/2014/main" id="{03979118-00E0-4C21-9E5B-7D4A5A4FC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136" y="1667091"/>
            <a:ext cx="56218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在等腰三角形中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</a:p>
        </p:txBody>
      </p:sp>
      <p:sp>
        <p:nvSpPr>
          <p:cNvPr id="9" name="Rectangle 57">
            <a:extLst>
              <a:ext uri="{FF2B5EF4-FFF2-40B4-BE49-F238E27FC236}">
                <a16:creationId xmlns:a16="http://schemas.microsoft.com/office/drawing/2014/main" id="{1A2B2156-0334-467D-B920-3F074AB61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136" y="2492874"/>
            <a:ext cx="3331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① 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顶角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+2×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底角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=180°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BBAC055-DCD3-4F68-84B6-4A25E4785810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820060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5C7E5D79-48CA-4A80-BEA8-866B33B56D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" r="4905"/>
          <a:stretch>
            <a:fillRect/>
          </a:stretch>
        </p:blipFill>
        <p:spPr/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935" y="1133956"/>
            <a:ext cx="5615391" cy="421154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19289" y="307161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2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TextBox 9">
            <a:extLst>
              <a:ext uri="{FF2B5EF4-FFF2-40B4-BE49-F238E27FC236}">
                <a16:creationId xmlns:a16="http://schemas.microsoft.com/office/drawing/2014/main" id="{3A1609E0-6C50-4C0C-881E-1A7F6041A5E5}"/>
              </a:ext>
            </a:extLst>
          </p:cNvPr>
          <p:cNvSpPr txBox="1"/>
          <p:nvPr/>
        </p:nvSpPr>
        <p:spPr>
          <a:xfrm>
            <a:off x="797652" y="1268756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: Rounded Corners 40">
            <a:extLst>
              <a:ext uri="{FF2B5EF4-FFF2-40B4-BE49-F238E27FC236}">
                <a16:creationId xmlns:a16="http://schemas.microsoft.com/office/drawing/2014/main" id="{5E15193A-F864-4286-8CC8-5C10B7A53F0F}"/>
              </a:ext>
            </a:extLst>
          </p:cNvPr>
          <p:cNvSpPr>
            <a:spLocks/>
          </p:cNvSpPr>
          <p:nvPr/>
        </p:nvSpPr>
        <p:spPr bwMode="auto">
          <a:xfrm rot="16200000">
            <a:off x="1234499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Rectangle: Rounded Corners 43">
            <a:extLst>
              <a:ext uri="{FF2B5EF4-FFF2-40B4-BE49-F238E27FC236}">
                <a16:creationId xmlns:a16="http://schemas.microsoft.com/office/drawing/2014/main" id="{D4EA2750-33A4-45A1-9A34-BF113FFE1D23}"/>
              </a:ext>
            </a:extLst>
          </p:cNvPr>
          <p:cNvSpPr>
            <a:spLocks/>
          </p:cNvSpPr>
          <p:nvPr/>
        </p:nvSpPr>
        <p:spPr bwMode="auto">
          <a:xfrm rot="16200000">
            <a:off x="2925364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6B4BAB0-F6BA-4D4A-BE62-EB3A162FB9A7}"/>
              </a:ext>
            </a:extLst>
          </p:cNvPr>
          <p:cNvSpPr/>
          <p:nvPr/>
        </p:nvSpPr>
        <p:spPr bwMode="auto">
          <a:xfrm>
            <a:off x="655472" y="2783478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3FF5FB0-9E99-4FE5-8C2D-936C872B55EB}"/>
              </a:ext>
            </a:extLst>
          </p:cNvPr>
          <p:cNvSpPr/>
          <p:nvPr/>
        </p:nvSpPr>
        <p:spPr>
          <a:xfrm>
            <a:off x="684122" y="3716233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9024062E-4234-4C25-B256-501BF93574EA}"/>
              </a:ext>
            </a:extLst>
          </p:cNvPr>
          <p:cNvCxnSpPr>
            <a:cxnSpLocks/>
          </p:cNvCxnSpPr>
          <p:nvPr/>
        </p:nvCxnSpPr>
        <p:spPr>
          <a:xfrm>
            <a:off x="684122" y="3622756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D385199E-B89C-484C-9293-81910875ACF0}"/>
              </a:ext>
            </a:extLst>
          </p:cNvPr>
          <p:cNvSpPr/>
          <p:nvPr/>
        </p:nvSpPr>
        <p:spPr bwMode="auto">
          <a:xfrm>
            <a:off x="684122" y="209881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DA0A8F0-8B72-47F8-843C-DEBDA10F5697}"/>
              </a:ext>
            </a:extLst>
          </p:cNvPr>
          <p:cNvSpPr txBox="1"/>
          <p:nvPr/>
        </p:nvSpPr>
        <p:spPr>
          <a:xfrm>
            <a:off x="684122" y="429359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AD6BCF5-0DA5-4EEE-8425-135998938E2D}"/>
              </a:ext>
            </a:extLst>
          </p:cNvPr>
          <p:cNvSpPr/>
          <p:nvPr/>
        </p:nvSpPr>
        <p:spPr>
          <a:xfrm>
            <a:off x="684122" y="375278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b="1" dirty="0">
                <a:cs typeface="+mn-ea"/>
                <a:sym typeface="+mn-lt"/>
              </a:rPr>
              <a:t>（等腰三角形性质）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707FD3D-1DD2-4417-AE57-4533DF0AA283}"/>
              </a:ext>
            </a:extLst>
          </p:cNvPr>
          <p:cNvSpPr txBox="1"/>
          <p:nvPr/>
        </p:nvSpPr>
        <p:spPr>
          <a:xfrm>
            <a:off x="700857" y="5238451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535570A-FCCA-45CF-A341-9061EC14B4B0}"/>
              </a:ext>
            </a:extLst>
          </p:cNvPr>
          <p:cNvSpPr txBox="1"/>
          <p:nvPr/>
        </p:nvSpPr>
        <p:spPr>
          <a:xfrm>
            <a:off x="2391722" y="523845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4D72966-D6C1-453F-AFEA-DEACB56D645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75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4FB207E-36C7-4B33-A686-9E48C8EA5361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E097619-F011-4EF6-802C-C598AA27F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180042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7B33672-ACD5-425F-AAA9-25AAEC7F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2527053"/>
            <a:ext cx="10348517" cy="142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、经历操作、发现、猜想、证明的过程，探索等腰三角形的性质，感受数学思考过程的条理性，培养学生的逻辑思维能力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、初步学会从数学的角度发现问题和提出问题，综合运用已有的知识解决新的问题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1275971-1D99-4B6C-8E6A-42447E40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420740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638F333-9DEE-4DE5-89A9-A47D7D95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4934030"/>
            <a:ext cx="10348517" cy="111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重点：等腰三角形的性质及应用。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难点：等腰三角形的性质证明。</a:t>
            </a:r>
            <a:endParaRPr lang="zh-CN" altLang="en-US" sz="2000" b="1" dirty="0">
              <a:solidFill>
                <a:srgbClr val="CC33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7">
            <a:extLst>
              <a:ext uri="{FF2B5EF4-FFF2-40B4-BE49-F238E27FC236}">
                <a16:creationId xmlns:a16="http://schemas.microsoft.com/office/drawing/2014/main" id="{0373C956-AB75-4DA0-8589-E4C4C0B95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759" y="1340274"/>
            <a:ext cx="5808431" cy="53110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有两条边相等的三角形叫做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等腰三角形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9" name="Rectangle 32">
            <a:extLst>
              <a:ext uri="{FF2B5EF4-FFF2-40B4-BE49-F238E27FC236}">
                <a16:creationId xmlns:a16="http://schemas.microsoft.com/office/drawing/2014/main" id="{D166A713-9CA7-42EE-9E3C-7D656D478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3473" y="2827236"/>
            <a:ext cx="6910916" cy="246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marR="0" lvl="0" indent="-457189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相等的两条边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叫做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腰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;</a:t>
            </a:r>
          </a:p>
          <a:p>
            <a:pPr marL="457189" marR="0" lvl="0" indent="-457189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另一条边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叫做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底边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;</a:t>
            </a:r>
          </a:p>
          <a:p>
            <a:pPr marL="457189" marR="0" lvl="0" indent="-457189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两腰所夹的角∠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BAC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叫做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顶角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;</a:t>
            </a:r>
          </a:p>
          <a:p>
            <a:pPr marL="457189" marR="0" lvl="0" indent="-457189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底边与腰的夹角∠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和∠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ACB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叫做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底角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0" name="Text Box 33">
            <a:extLst>
              <a:ext uri="{FF2B5EF4-FFF2-40B4-BE49-F238E27FC236}">
                <a16:creationId xmlns:a16="http://schemas.microsoft.com/office/drawing/2014/main" id="{D0DFA8EE-EE7A-4CE9-9882-D7419C3EA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976" y="2068405"/>
            <a:ext cx="979381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如图，△</a:t>
            </a:r>
            <a:r>
              <a:rPr kumimoji="0" lang="en-US" altLang="zh-CN" sz="26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中</a:t>
            </a:r>
            <a:r>
              <a:rPr kumimoji="0" lang="en-US" altLang="zh-CN" sz="26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,AB=AC</a:t>
            </a:r>
            <a:r>
              <a: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，那么△</a:t>
            </a:r>
            <a:r>
              <a:rPr kumimoji="0" lang="en-US" altLang="zh-CN" sz="26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就是等腰三角形。</a:t>
            </a:r>
          </a:p>
        </p:txBody>
      </p:sp>
      <p:sp>
        <p:nvSpPr>
          <p:cNvPr id="11" name="Text Box 35">
            <a:extLst>
              <a:ext uri="{FF2B5EF4-FFF2-40B4-BE49-F238E27FC236}">
                <a16:creationId xmlns:a16="http://schemas.microsoft.com/office/drawing/2014/main" id="{0554F9B3-7641-4AE4-B030-0BB665E6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3473" y="5616335"/>
            <a:ext cx="54457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只有等腰三角形才有底角和底边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3244BD6-D40F-4872-B256-3C0DA4B3232F}"/>
              </a:ext>
            </a:extLst>
          </p:cNvPr>
          <p:cNvSpPr txBox="1"/>
          <p:nvPr/>
        </p:nvSpPr>
        <p:spPr>
          <a:xfrm>
            <a:off x="786976" y="1356773"/>
            <a:ext cx="325897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等腰三角形的概念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DCE11350-27A8-4CC7-BB16-A5D2A0F6362E}"/>
              </a:ext>
            </a:extLst>
          </p:cNvPr>
          <p:cNvGrpSpPr/>
          <p:nvPr/>
        </p:nvGrpSpPr>
        <p:grpSpPr>
          <a:xfrm>
            <a:off x="535788" y="2571171"/>
            <a:ext cx="3583516" cy="3846301"/>
            <a:chOff x="211243" y="2512917"/>
            <a:chExt cx="3981576" cy="4273551"/>
          </a:xfrm>
        </p:grpSpPr>
        <p:grpSp>
          <p:nvGrpSpPr>
            <p:cNvPr id="13" name="Group 18">
              <a:extLst>
                <a:ext uri="{FF2B5EF4-FFF2-40B4-BE49-F238E27FC236}">
                  <a16:creationId xmlns:a16="http://schemas.microsoft.com/office/drawing/2014/main" id="{A70EDC75-B87D-43E2-BBD6-E15E39928B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43" y="2512917"/>
              <a:ext cx="3744383" cy="4273551"/>
              <a:chOff x="3833" y="281"/>
              <a:chExt cx="1769" cy="2019"/>
            </a:xfrm>
          </p:grpSpPr>
          <p:sp>
            <p:nvSpPr>
              <p:cNvPr id="14" name="Text Box 19">
                <a:extLst>
                  <a:ext uri="{FF2B5EF4-FFF2-40B4-BE49-F238E27FC236}">
                    <a16:creationId xmlns:a16="http://schemas.microsoft.com/office/drawing/2014/main" id="{07A9116D-17F5-4635-816E-00FF7A8055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95" y="281"/>
                <a:ext cx="272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15" name="Text Box 20">
                <a:extLst>
                  <a:ext uri="{FF2B5EF4-FFF2-40B4-BE49-F238E27FC236}">
                    <a16:creationId xmlns:a16="http://schemas.microsoft.com/office/drawing/2014/main" id="{94B34D02-E87B-43C3-973C-080A165B5A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3" y="2024"/>
                <a:ext cx="272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16" name="Text Box 21">
                <a:extLst>
                  <a:ext uri="{FF2B5EF4-FFF2-40B4-BE49-F238E27FC236}">
                    <a16:creationId xmlns:a16="http://schemas.microsoft.com/office/drawing/2014/main" id="{D4299500-4429-4388-AC94-7F512607C9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07" y="1969"/>
                <a:ext cx="295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17" name="AutoShape 22">
                <a:extLst>
                  <a:ext uri="{FF2B5EF4-FFF2-40B4-BE49-F238E27FC236}">
                    <a16:creationId xmlns:a16="http://schemas.microsoft.com/office/drawing/2014/main" id="{58985DF4-9BB1-42E9-9C06-BF102881F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3" y="563"/>
                <a:ext cx="1180" cy="1542"/>
              </a:xfrm>
              <a:prstGeom prst="triangle">
                <a:avLst>
                  <a:gd name="adj" fmla="val 47472"/>
                </a:avLst>
              </a:prstGeom>
              <a:noFill/>
              <a:ln w="38100">
                <a:solidFill>
                  <a:srgbClr val="FF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23">
              <a:extLst>
                <a:ext uri="{FF2B5EF4-FFF2-40B4-BE49-F238E27FC236}">
                  <a16:creationId xmlns:a16="http://schemas.microsoft.com/office/drawing/2014/main" id="{41C7E70E-460D-4349-9084-824951B172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3686" y="3520448"/>
              <a:ext cx="3649133" cy="3249084"/>
              <a:chOff x="3969" y="799"/>
              <a:chExt cx="1724" cy="1535"/>
            </a:xfrm>
          </p:grpSpPr>
          <p:sp>
            <p:nvSpPr>
              <p:cNvPr id="19" name="Text Box 24">
                <a:extLst>
                  <a:ext uri="{FF2B5EF4-FFF2-40B4-BE49-F238E27FC236}">
                    <a16:creationId xmlns:a16="http://schemas.microsoft.com/office/drawing/2014/main" id="{5CEFD028-4F74-4333-B97E-BF0B4D13C7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9" y="1207"/>
                <a:ext cx="545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666633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腰</a:t>
                </a:r>
              </a:p>
            </p:txBody>
          </p:sp>
          <p:sp>
            <p:nvSpPr>
              <p:cNvPr id="20" name="Text Box 25">
                <a:extLst>
                  <a:ext uri="{FF2B5EF4-FFF2-40B4-BE49-F238E27FC236}">
                    <a16:creationId xmlns:a16="http://schemas.microsoft.com/office/drawing/2014/main" id="{BC346D4F-E378-4BDC-80FE-2DCA2E2C7D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8" y="1207"/>
                <a:ext cx="545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66633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腰</a:t>
                </a:r>
              </a:p>
            </p:txBody>
          </p:sp>
          <p:sp>
            <p:nvSpPr>
              <p:cNvPr id="21" name="Text Box 26">
                <a:extLst>
                  <a:ext uri="{FF2B5EF4-FFF2-40B4-BE49-F238E27FC236}">
                    <a16:creationId xmlns:a16="http://schemas.microsoft.com/office/drawing/2014/main" id="{DB16AD6F-2C44-422A-BF77-2D0FD7FF95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3" y="2160"/>
                <a:ext cx="8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3737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底边</a:t>
                </a:r>
              </a:p>
            </p:txBody>
          </p:sp>
          <p:sp>
            <p:nvSpPr>
              <p:cNvPr id="22" name="Text Box 27">
                <a:extLst>
                  <a:ext uri="{FF2B5EF4-FFF2-40B4-BE49-F238E27FC236}">
                    <a16:creationId xmlns:a16="http://schemas.microsoft.com/office/drawing/2014/main" id="{C7E54D2F-A503-41F4-9186-4BDC7A72DA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8" y="1752"/>
                <a:ext cx="544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底角</a:t>
                </a:r>
              </a:p>
            </p:txBody>
          </p:sp>
          <p:sp>
            <p:nvSpPr>
              <p:cNvPr id="23" name="Text Box 28">
                <a:extLst>
                  <a:ext uri="{FF2B5EF4-FFF2-40B4-BE49-F238E27FC236}">
                    <a16:creationId xmlns:a16="http://schemas.microsoft.com/office/drawing/2014/main" id="{BB00FE0E-AA3C-4F36-96D3-5A206B7065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5" y="799"/>
                <a:ext cx="218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顶角</a:t>
                </a:r>
              </a:p>
            </p:txBody>
          </p:sp>
          <p:sp>
            <p:nvSpPr>
              <p:cNvPr id="24" name="Line 29">
                <a:extLst>
                  <a:ext uri="{FF2B5EF4-FFF2-40B4-BE49-F238E27FC236}">
                    <a16:creationId xmlns:a16="http://schemas.microsoft.com/office/drawing/2014/main" id="{CC5CAA30-067D-4564-80E8-8D8C06B7DB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95" y="1979"/>
                <a:ext cx="227" cy="9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Line 30">
                <a:extLst>
                  <a:ext uri="{FF2B5EF4-FFF2-40B4-BE49-F238E27FC236}">
                    <a16:creationId xmlns:a16="http://schemas.microsoft.com/office/drawing/2014/main" id="{D6B05E6D-AA8E-4C8B-B1CE-BB4F011DA3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03" y="1979"/>
                <a:ext cx="182" cy="8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473D450E-4CB6-45D9-A73D-69CCE553C538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等腰三角形知识回顾</a:t>
            </a:r>
          </a:p>
        </p:txBody>
      </p:sp>
    </p:spTree>
    <p:extLst>
      <p:ext uri="{BB962C8B-B14F-4D97-AF65-F5344CB8AC3E}">
        <p14:creationId xmlns:p14="http://schemas.microsoft.com/office/powerpoint/2010/main" val="253329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4">
            <a:extLst>
              <a:ext uri="{FF2B5EF4-FFF2-40B4-BE49-F238E27FC236}">
                <a16:creationId xmlns:a16="http://schemas.microsoft.com/office/drawing/2014/main" id="{4422D0C7-2258-4A4D-A7FE-D41C20399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580" y="1291008"/>
            <a:ext cx="1176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材料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: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剪刀、一张矩形纸</a:t>
            </a:r>
          </a:p>
        </p:txBody>
      </p:sp>
      <p:sp>
        <p:nvSpPr>
          <p:cNvPr id="6" name="Text Box 45">
            <a:extLst>
              <a:ext uri="{FF2B5EF4-FFF2-40B4-BE49-F238E27FC236}">
                <a16:creationId xmlns:a16="http://schemas.microsoft.com/office/drawing/2014/main" id="{D7F07895-F398-4FAD-9E85-08AC092DE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580" y="1896802"/>
            <a:ext cx="107526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方法：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）先将矩形纸按图中虚线对折；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）剪去阴影部分；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）将剩余部分展开。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AutoShape 46">
            <a:extLst>
              <a:ext uri="{FF2B5EF4-FFF2-40B4-BE49-F238E27FC236}">
                <a16:creationId xmlns:a16="http://schemas.microsoft.com/office/drawing/2014/main" id="{906FC813-5C68-4FA0-927A-2BB3E204422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468327" y="3814236"/>
            <a:ext cx="1631949" cy="1725083"/>
          </a:xfrm>
          <a:prstGeom prst="triangle">
            <a:avLst>
              <a:gd name="adj" fmla="val 50000"/>
            </a:avLst>
          </a:pr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73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" name="Group 48">
            <a:extLst>
              <a:ext uri="{FF2B5EF4-FFF2-40B4-BE49-F238E27FC236}">
                <a16:creationId xmlns:a16="http://schemas.microsoft.com/office/drawing/2014/main" id="{5477E27E-A7C7-47F8-95F1-76A2089CC4C1}"/>
              </a:ext>
            </a:extLst>
          </p:cNvPr>
          <p:cNvGrpSpPr>
            <a:grpSpLocks/>
          </p:cNvGrpSpPr>
          <p:nvPr/>
        </p:nvGrpSpPr>
        <p:grpSpPr bwMode="auto">
          <a:xfrm>
            <a:off x="5224511" y="4053418"/>
            <a:ext cx="1824567" cy="1246716"/>
            <a:chOff x="2562" y="2704"/>
            <a:chExt cx="862" cy="589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13" name="Rectangle 49">
              <a:extLst>
                <a:ext uri="{FF2B5EF4-FFF2-40B4-BE49-F238E27FC236}">
                  <a16:creationId xmlns:a16="http://schemas.microsoft.com/office/drawing/2014/main" id="{B71F5C78-EBA7-4FCC-94FD-0ECCC240F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2704"/>
              <a:ext cx="862" cy="58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7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AutoShape 51">
              <a:extLst>
                <a:ext uri="{FF2B5EF4-FFF2-40B4-BE49-F238E27FC236}">
                  <a16:creationId xmlns:a16="http://schemas.microsoft.com/office/drawing/2014/main" id="{B895068D-84B2-4FE8-BAE9-96B1DE6C6F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653" y="2704"/>
              <a:ext cx="770" cy="408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7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Group 52">
            <a:extLst>
              <a:ext uri="{FF2B5EF4-FFF2-40B4-BE49-F238E27FC236}">
                <a16:creationId xmlns:a16="http://schemas.microsoft.com/office/drawing/2014/main" id="{E450C448-94B9-4FD5-8D50-78258116ACE8}"/>
              </a:ext>
            </a:extLst>
          </p:cNvPr>
          <p:cNvGrpSpPr>
            <a:grpSpLocks/>
          </p:cNvGrpSpPr>
          <p:nvPr/>
        </p:nvGrpSpPr>
        <p:grpSpPr bwMode="auto">
          <a:xfrm>
            <a:off x="1945675" y="3429000"/>
            <a:ext cx="1824567" cy="2495549"/>
            <a:chOff x="1474" y="2387"/>
            <a:chExt cx="862" cy="1179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11" name="Rectangle 53">
              <a:extLst>
                <a:ext uri="{FF2B5EF4-FFF2-40B4-BE49-F238E27FC236}">
                  <a16:creationId xmlns:a16="http://schemas.microsoft.com/office/drawing/2014/main" id="{C8F86A78-7D4E-4258-8E07-8A4BCF018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2387"/>
              <a:ext cx="862" cy="117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7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Line 54">
              <a:extLst>
                <a:ext uri="{FF2B5EF4-FFF2-40B4-BE49-F238E27FC236}">
                  <a16:creationId xmlns:a16="http://schemas.microsoft.com/office/drawing/2014/main" id="{E753B6C0-ECDC-4DF6-8779-0E40BF3D9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2976"/>
              <a:ext cx="86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文本框 13">
            <a:extLst>
              <a:ext uri="{FF2B5EF4-FFF2-40B4-BE49-F238E27FC236}">
                <a16:creationId xmlns:a16="http://schemas.microsoft.com/office/drawing/2014/main" id="{29A6C04D-BAF6-4CC2-84EF-FB20E60F3F76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做等腰三角形</a:t>
            </a:r>
          </a:p>
        </p:txBody>
      </p:sp>
    </p:spTree>
    <p:extLst>
      <p:ext uri="{BB962C8B-B14F-4D97-AF65-F5344CB8AC3E}">
        <p14:creationId xmlns:p14="http://schemas.microsoft.com/office/powerpoint/2010/main" val="4754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85196A6B-D811-4978-96C9-650193F73C77}"/>
              </a:ext>
            </a:extLst>
          </p:cNvPr>
          <p:cNvSpPr txBox="1"/>
          <p:nvPr/>
        </p:nvSpPr>
        <p:spPr>
          <a:xfrm>
            <a:off x="902573" y="1440308"/>
            <a:ext cx="10386853" cy="878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把刚才得到的等腰三角形沿折痕对折，找出其中重合的线段和角。猜想等腰三角形有什么性质？在白纸画任意画一个等腰三角形，把它剪下来，请你试着对折，你的猜想依然成立吗？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9264EB24-8D61-4BA4-B8DB-1CEE0551CAB7}"/>
              </a:ext>
            </a:extLst>
          </p:cNvPr>
          <p:cNvSpPr/>
          <p:nvPr/>
        </p:nvSpPr>
        <p:spPr>
          <a:xfrm>
            <a:off x="1779451" y="2866269"/>
            <a:ext cx="2174240" cy="308864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8F99FD34-8EEA-46DF-8E80-89AE4B19F528}"/>
              </a:ext>
            </a:extLst>
          </p:cNvPr>
          <p:cNvCxnSpPr>
            <a:stCxn id="6" idx="0"/>
            <a:endCxn id="6" idx="3"/>
          </p:cNvCxnSpPr>
          <p:nvPr/>
        </p:nvCxnSpPr>
        <p:spPr>
          <a:xfrm>
            <a:off x="2866571" y="2866269"/>
            <a:ext cx="0" cy="308864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2D82E4D5-1C20-433D-A3EC-0339175FC62A}"/>
              </a:ext>
            </a:extLst>
          </p:cNvPr>
          <p:cNvSpPr/>
          <p:nvPr/>
        </p:nvSpPr>
        <p:spPr>
          <a:xfrm>
            <a:off x="4765040" y="2866269"/>
            <a:ext cx="6394620" cy="83297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观察这个三角形它是轴对称图形吗？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你能找出它的对称轴吗？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5C23534-E9C3-49F5-9109-4DFF8308C0CC}"/>
              </a:ext>
            </a:extLst>
          </p:cNvPr>
          <p:cNvSpPr txBox="1"/>
          <p:nvPr/>
        </p:nvSpPr>
        <p:spPr>
          <a:xfrm>
            <a:off x="3049452" y="2411474"/>
            <a:ext cx="57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429D801-71A4-470E-A467-4B8BA86D296A}"/>
              </a:ext>
            </a:extLst>
          </p:cNvPr>
          <p:cNvSpPr txBox="1"/>
          <p:nvPr/>
        </p:nvSpPr>
        <p:spPr>
          <a:xfrm>
            <a:off x="1159692" y="5708689"/>
            <a:ext cx="57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B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148F593-CDAE-4978-97B4-C0A20CAECEA4}"/>
              </a:ext>
            </a:extLst>
          </p:cNvPr>
          <p:cNvSpPr txBox="1"/>
          <p:nvPr/>
        </p:nvSpPr>
        <p:spPr>
          <a:xfrm>
            <a:off x="3994330" y="5708689"/>
            <a:ext cx="57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E102CFF-7461-4F4D-B164-3CA245F0BDA0}"/>
              </a:ext>
            </a:extLst>
          </p:cNvPr>
          <p:cNvSpPr txBox="1"/>
          <p:nvPr/>
        </p:nvSpPr>
        <p:spPr>
          <a:xfrm>
            <a:off x="2729410" y="5950756"/>
            <a:ext cx="579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7A5BB1-532A-4FE0-911A-C4402CD71AAC}"/>
              </a:ext>
            </a:extLst>
          </p:cNvPr>
          <p:cNvSpPr txBox="1"/>
          <p:nvPr/>
        </p:nvSpPr>
        <p:spPr>
          <a:xfrm>
            <a:off x="4973318" y="4005158"/>
            <a:ext cx="5602140" cy="586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猜想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：等腰三角形两个底角相等。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801F47D-6038-481E-A4F0-FB2B29212B15}"/>
              </a:ext>
            </a:extLst>
          </p:cNvPr>
          <p:cNvSpPr txBox="1"/>
          <p:nvPr/>
        </p:nvSpPr>
        <p:spPr>
          <a:xfrm>
            <a:off x="4973318" y="4596240"/>
            <a:ext cx="5602140" cy="1140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猜想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：线段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AD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是△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ABC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的高、中线和顶角的角平分线。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4CBF0560-0E11-463D-9C6D-DB44C621C436}"/>
              </a:ext>
            </a:extLst>
          </p:cNvPr>
          <p:cNvCxnSpPr>
            <a:cxnSpLocks/>
          </p:cNvCxnSpPr>
          <p:nvPr/>
        </p:nvCxnSpPr>
        <p:spPr>
          <a:xfrm flipH="1" flipV="1">
            <a:off x="1475229" y="3545212"/>
            <a:ext cx="1391343" cy="888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0083B1EA-6581-4B08-A630-B5772DE36C55}"/>
              </a:ext>
            </a:extLst>
          </p:cNvPr>
          <p:cNvSpPr txBox="1"/>
          <p:nvPr/>
        </p:nvSpPr>
        <p:spPr>
          <a:xfrm>
            <a:off x="702494" y="3115297"/>
            <a:ext cx="114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折痕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6FE2105-FBF7-4EE5-8B6B-EA93BFCABC49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小组讨论</a:t>
            </a:r>
          </a:p>
        </p:txBody>
      </p:sp>
    </p:spTree>
    <p:extLst>
      <p:ext uri="{BB962C8B-B14F-4D97-AF65-F5344CB8AC3E}">
        <p14:creationId xmlns:p14="http://schemas.microsoft.com/office/powerpoint/2010/main" val="260708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>
            <a:extLst>
              <a:ext uri="{FF2B5EF4-FFF2-40B4-BE49-F238E27FC236}">
                <a16:creationId xmlns:a16="http://schemas.microsoft.com/office/drawing/2014/main" id="{F9F4B0A0-83D8-4B81-9CA2-298F24AB4A21}"/>
              </a:ext>
            </a:extLst>
          </p:cNvPr>
          <p:cNvSpPr/>
          <p:nvPr/>
        </p:nvSpPr>
        <p:spPr>
          <a:xfrm>
            <a:off x="1178681" y="2564797"/>
            <a:ext cx="2174240" cy="308864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08BD8BD0-5F5B-44E6-A438-09E55FDDDF37}"/>
              </a:ext>
            </a:extLst>
          </p:cNvPr>
          <p:cNvCxnSpPr>
            <a:stCxn id="5" idx="0"/>
            <a:endCxn id="5" idx="3"/>
          </p:cNvCxnSpPr>
          <p:nvPr/>
        </p:nvCxnSpPr>
        <p:spPr>
          <a:xfrm>
            <a:off x="2265801" y="2564797"/>
            <a:ext cx="0" cy="308864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2890FF52-D88F-42A2-A752-E2EF6D846045}"/>
              </a:ext>
            </a:extLst>
          </p:cNvPr>
          <p:cNvSpPr txBox="1"/>
          <p:nvPr/>
        </p:nvSpPr>
        <p:spPr>
          <a:xfrm>
            <a:off x="2448683" y="2110002"/>
            <a:ext cx="57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BB4E522-C2B8-46D0-A3A9-4A74F74C624A}"/>
              </a:ext>
            </a:extLst>
          </p:cNvPr>
          <p:cNvSpPr txBox="1"/>
          <p:nvPr/>
        </p:nvSpPr>
        <p:spPr>
          <a:xfrm>
            <a:off x="558923" y="5407217"/>
            <a:ext cx="57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B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ED7B890-F90D-4CBF-A17B-6CE845AE7641}"/>
              </a:ext>
            </a:extLst>
          </p:cNvPr>
          <p:cNvSpPr txBox="1"/>
          <p:nvPr/>
        </p:nvSpPr>
        <p:spPr>
          <a:xfrm>
            <a:off x="3393560" y="5407217"/>
            <a:ext cx="57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1DA33D0-A857-4C5C-8972-965A2423029B}"/>
              </a:ext>
            </a:extLst>
          </p:cNvPr>
          <p:cNvSpPr txBox="1"/>
          <p:nvPr/>
        </p:nvSpPr>
        <p:spPr>
          <a:xfrm>
            <a:off x="2128640" y="5649284"/>
            <a:ext cx="579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4D59594-BF52-473C-BAC2-AFD17A374C53}"/>
              </a:ext>
            </a:extLst>
          </p:cNvPr>
          <p:cNvSpPr txBox="1"/>
          <p:nvPr/>
        </p:nvSpPr>
        <p:spPr>
          <a:xfrm>
            <a:off x="902573" y="1265819"/>
            <a:ext cx="10386853" cy="50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已知等腰△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ABC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AB=AC,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求证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: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∠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B=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∠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72B91E5-3F23-4578-AC64-2ADFEAA7EDDE}"/>
              </a:ext>
            </a:extLst>
          </p:cNvPr>
          <p:cNvSpPr txBox="1"/>
          <p:nvPr/>
        </p:nvSpPr>
        <p:spPr>
          <a:xfrm>
            <a:off x="4297805" y="1879188"/>
            <a:ext cx="6126480" cy="33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解：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过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点做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BC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边中线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，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在△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ABD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和△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ACD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中，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AB=AC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AD=AD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BD=CD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 △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ABD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≌△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ACD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 ∠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B=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∠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11CD527-ADED-4C75-B415-DAE7D35CDED6}"/>
              </a:ext>
            </a:extLst>
          </p:cNvPr>
          <p:cNvSpPr/>
          <p:nvPr/>
        </p:nvSpPr>
        <p:spPr>
          <a:xfrm>
            <a:off x="3750294" y="2773402"/>
            <a:ext cx="4439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{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1F3DDFA-9935-4C9B-BE8D-0280F99B56FA}"/>
              </a:ext>
            </a:extLst>
          </p:cNvPr>
          <p:cNvSpPr/>
          <p:nvPr/>
        </p:nvSpPr>
        <p:spPr>
          <a:xfrm>
            <a:off x="4076412" y="5709054"/>
            <a:ext cx="768548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性质</a:t>
            </a:r>
            <a:r>
              <a:rPr kumimoji="1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等腰三角形的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两个底角相等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（简写成“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等边对等角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”）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11ABC9A-DC26-40E1-98BA-84ACB6AADDA5}"/>
              </a:ext>
            </a:extLst>
          </p:cNvPr>
          <p:cNvCxnSpPr>
            <a:cxnSpLocks/>
          </p:cNvCxnSpPr>
          <p:nvPr/>
        </p:nvCxnSpPr>
        <p:spPr>
          <a:xfrm flipV="1">
            <a:off x="6705600" y="3504591"/>
            <a:ext cx="1155297" cy="715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9BF76A01-00EA-489D-BCB6-D909DBD084D9}"/>
              </a:ext>
            </a:extLst>
          </p:cNvPr>
          <p:cNvSpPr txBox="1"/>
          <p:nvPr/>
        </p:nvSpPr>
        <p:spPr>
          <a:xfrm>
            <a:off x="7829536" y="2889711"/>
            <a:ext cx="3393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∴∠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BAD=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∠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∠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BDA=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∠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CDA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455461D3-2A10-4572-9130-1D5C21439307}"/>
              </a:ext>
            </a:extLst>
          </p:cNvPr>
          <p:cNvCxnSpPr/>
          <p:nvPr/>
        </p:nvCxnSpPr>
        <p:spPr>
          <a:xfrm flipV="1">
            <a:off x="9398000" y="2237076"/>
            <a:ext cx="609600" cy="607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D6B04B25-3120-4FBA-A861-FA0988BF5190}"/>
              </a:ext>
            </a:extLst>
          </p:cNvPr>
          <p:cNvCxnSpPr>
            <a:cxnSpLocks/>
          </p:cNvCxnSpPr>
          <p:nvPr/>
        </p:nvCxnSpPr>
        <p:spPr>
          <a:xfrm>
            <a:off x="9458279" y="3805376"/>
            <a:ext cx="667143" cy="415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346AC950-4301-4523-9131-5093E241BF8C}"/>
              </a:ext>
            </a:extLst>
          </p:cNvPr>
          <p:cNvSpPr txBox="1"/>
          <p:nvPr/>
        </p:nvSpPr>
        <p:spPr>
          <a:xfrm>
            <a:off x="9394757" y="1576459"/>
            <a:ext cx="2951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线段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平分∠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BAC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48252D7-556D-49F9-A0F8-E77775F58710}"/>
              </a:ext>
            </a:extLst>
          </p:cNvPr>
          <p:cNvSpPr txBox="1"/>
          <p:nvPr/>
        </p:nvSpPr>
        <p:spPr>
          <a:xfrm>
            <a:off x="10238029" y="4016448"/>
            <a:ext cx="2256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⊥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BC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EAA7DD6B-AE33-407E-85CA-827CAE663EF5}"/>
              </a:ext>
            </a:extLst>
          </p:cNvPr>
          <p:cNvCxnSpPr>
            <a:cxnSpLocks/>
          </p:cNvCxnSpPr>
          <p:nvPr/>
        </p:nvCxnSpPr>
        <p:spPr>
          <a:xfrm>
            <a:off x="10728572" y="4508889"/>
            <a:ext cx="0" cy="466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52DFDC5B-2DD3-40E2-A5C8-FC4E7310B727}"/>
              </a:ext>
            </a:extLst>
          </p:cNvPr>
          <p:cNvSpPr txBox="1"/>
          <p:nvPr/>
        </p:nvSpPr>
        <p:spPr>
          <a:xfrm>
            <a:off x="9268310" y="5048771"/>
            <a:ext cx="339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线段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AD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是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BC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边的高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EB292D6-8175-4DA1-816A-3ACFEB9844F6}"/>
              </a:ext>
            </a:extLst>
          </p:cNvPr>
          <p:cNvSpPr/>
          <p:nvPr/>
        </p:nvSpPr>
        <p:spPr>
          <a:xfrm>
            <a:off x="3393560" y="240344"/>
            <a:ext cx="8440571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性质</a:t>
            </a:r>
            <a:r>
              <a:rPr kumimoji="1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等腰三角形的</a:t>
            </a: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顶角平分线</a:t>
            </a: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底边上的中线、底边上的高</a:t>
            </a: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互相重合。（可简记为“</a:t>
            </a: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三线合一</a:t>
            </a:r>
            <a:r>
              <a:rPr kumimoji="1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”）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8E1DE64-198F-4559-87CE-F4593237C51F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证明</a:t>
            </a:r>
          </a:p>
        </p:txBody>
      </p:sp>
    </p:spTree>
    <p:extLst>
      <p:ext uri="{BB962C8B-B14F-4D97-AF65-F5344CB8AC3E}">
        <p14:creationId xmlns:p14="http://schemas.microsoft.com/office/powerpoint/2010/main" val="25673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 animBg="1"/>
      <p:bldP spid="17" grpId="0"/>
      <p:bldP spid="21" grpId="0"/>
      <p:bldP spid="22" grpId="0"/>
      <p:bldP spid="26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7D0EAF6-CFF3-4680-9A81-046DD62C7C63}"/>
              </a:ext>
            </a:extLst>
          </p:cNvPr>
          <p:cNvGrpSpPr>
            <a:grpSpLocks/>
          </p:cNvGrpSpPr>
          <p:nvPr/>
        </p:nvGrpSpPr>
        <p:grpSpPr bwMode="auto">
          <a:xfrm>
            <a:off x="8027761" y="2322119"/>
            <a:ext cx="2958289" cy="3677317"/>
            <a:chOff x="3744" y="1680"/>
            <a:chExt cx="1728" cy="2148"/>
          </a:xfrm>
        </p:grpSpPr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418FE2BC-CF22-4EAF-BD5F-5A2F0EEE1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8" y="3610"/>
              <a:ext cx="1178" cy="1"/>
            </a:xfrm>
            <a:prstGeom prst="line">
              <a:avLst/>
            </a:prstGeom>
            <a:noFill/>
            <a:ln w="28575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D14FBC26-C2B3-410F-9755-CE1B569764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0" y="1998"/>
              <a:ext cx="586" cy="1612"/>
            </a:xfrm>
            <a:prstGeom prst="line">
              <a:avLst/>
            </a:prstGeom>
            <a:noFill/>
            <a:ln w="28575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B49DFACD-A3C5-4AEA-9027-7606C86BC5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8" y="1998"/>
              <a:ext cx="592" cy="1612"/>
            </a:xfrm>
            <a:prstGeom prst="line">
              <a:avLst/>
            </a:prstGeom>
            <a:noFill/>
            <a:ln w="28575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8CB66880-EFA2-4022-A832-68C19F2669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8" y="3053"/>
              <a:ext cx="975" cy="557"/>
            </a:xfrm>
            <a:prstGeom prst="line">
              <a:avLst/>
            </a:prstGeom>
            <a:noFill/>
            <a:ln w="28575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C6BD174C-3B1A-4045-A530-F1A8884062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680"/>
              <a:ext cx="33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A93FDAA7-0E9D-4606-8D59-3E03F783E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552"/>
              <a:ext cx="43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B4B82B28-6570-432C-9785-290DBA301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8" y="3552"/>
              <a:ext cx="38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7DA42233-74FB-4FEF-8454-ADECF7EC0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2880"/>
              <a:ext cx="38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4" name="Text Box 15">
            <a:extLst>
              <a:ext uri="{FF2B5EF4-FFF2-40B4-BE49-F238E27FC236}">
                <a16:creationId xmlns:a16="http://schemas.microsoft.com/office/drawing/2014/main" id="{4E654490-1BBF-42D3-9DC2-BFA28F8A2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296" y="1689407"/>
            <a:ext cx="1092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、如图，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AB=AC ,AD=BD=BC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，则有多少个等腰三角形？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36BA1885-AE24-4D51-91A7-E49CFA49C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961" y="2504440"/>
            <a:ext cx="6908800" cy="349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</a:t>
            </a:r>
            <a:endParaRPr kumimoji="1" lang="en-US" altLang="zh-CN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△ABC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AB=AC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ADB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AD=BD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BDC 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BD=BC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E8E5366-FEA3-4F75-AF9C-E5B171A2C930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80998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1">
            <a:extLst>
              <a:ext uri="{FF2B5EF4-FFF2-40B4-BE49-F238E27FC236}">
                <a16:creationId xmlns:a16="http://schemas.microsoft.com/office/drawing/2014/main" id="{F3CB7095-8C63-4E20-82C7-450D67A90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397" y="1448159"/>
            <a:ext cx="3542958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1" lang="zh-CN" altLang="en-US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、判断（概念理解）</a:t>
            </a:r>
          </a:p>
        </p:txBody>
      </p:sp>
      <p:sp>
        <p:nvSpPr>
          <p:cNvPr id="6" name="Text Box 92">
            <a:extLst>
              <a:ext uri="{FF2B5EF4-FFF2-40B4-BE49-F238E27FC236}">
                <a16:creationId xmlns:a16="http://schemas.microsoft.com/office/drawing/2014/main" id="{7A1EF419-0310-448A-96DD-BF737D27E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660" y="1950925"/>
            <a:ext cx="11760200" cy="36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等腰三角形的角平分线、中线和高互相重合。</a:t>
            </a:r>
            <a:endParaRPr kumimoji="1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有一个角是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60°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的等腰三角形，其它两个内角也为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60°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  <a:endParaRPr kumimoji="1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等腰三角形的底角都是锐角。</a:t>
            </a:r>
            <a:endParaRPr kumimoji="1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钝角三角形不可能是等腰三角形。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             </a:t>
            </a: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笑脸 8">
            <a:extLst>
              <a:ext uri="{FF2B5EF4-FFF2-40B4-BE49-F238E27FC236}">
                <a16:creationId xmlns:a16="http://schemas.microsoft.com/office/drawing/2014/main" id="{DA05A543-74B6-4689-9137-3C9910E84A6A}"/>
              </a:ext>
            </a:extLst>
          </p:cNvPr>
          <p:cNvSpPr/>
          <p:nvPr/>
        </p:nvSpPr>
        <p:spPr>
          <a:xfrm>
            <a:off x="1099397" y="2364925"/>
            <a:ext cx="497840" cy="445331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笑脸 9">
            <a:extLst>
              <a:ext uri="{FF2B5EF4-FFF2-40B4-BE49-F238E27FC236}">
                <a16:creationId xmlns:a16="http://schemas.microsoft.com/office/drawing/2014/main" id="{6C15A8EC-C3C7-4258-B9F8-AEB3C74E19AB}"/>
              </a:ext>
            </a:extLst>
          </p:cNvPr>
          <p:cNvSpPr/>
          <p:nvPr/>
        </p:nvSpPr>
        <p:spPr>
          <a:xfrm>
            <a:off x="1099820" y="3289646"/>
            <a:ext cx="497840" cy="445331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笑脸 10">
            <a:extLst>
              <a:ext uri="{FF2B5EF4-FFF2-40B4-BE49-F238E27FC236}">
                <a16:creationId xmlns:a16="http://schemas.microsoft.com/office/drawing/2014/main" id="{FF6B14FF-3579-4210-BF44-11DE38FBDDD3}"/>
              </a:ext>
            </a:extLst>
          </p:cNvPr>
          <p:cNvSpPr/>
          <p:nvPr/>
        </p:nvSpPr>
        <p:spPr>
          <a:xfrm>
            <a:off x="1099820" y="4214367"/>
            <a:ext cx="497840" cy="445331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笑脸 11">
            <a:extLst>
              <a:ext uri="{FF2B5EF4-FFF2-40B4-BE49-F238E27FC236}">
                <a16:creationId xmlns:a16="http://schemas.microsoft.com/office/drawing/2014/main" id="{DE761B74-CE5B-4A13-932B-16BB82160B17}"/>
              </a:ext>
            </a:extLst>
          </p:cNvPr>
          <p:cNvSpPr/>
          <p:nvPr/>
        </p:nvSpPr>
        <p:spPr>
          <a:xfrm>
            <a:off x="1099820" y="5139089"/>
            <a:ext cx="497840" cy="445331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5C641D7-58A4-490E-94DF-6472270D61EA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50027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5">
            <a:extLst>
              <a:ext uri="{FF2B5EF4-FFF2-40B4-BE49-F238E27FC236}">
                <a16:creationId xmlns:a16="http://schemas.microsoft.com/office/drawing/2014/main" id="{A4020D77-717F-45F4-ACF2-86D9EE016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422" y="1484638"/>
            <a:ext cx="109728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1" lang="zh-CN" altLang="en-US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、在△</a:t>
            </a:r>
            <a:r>
              <a:rPr kumimoji="1" lang="en-US" altLang="zh-CN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kumimoji="1" lang="zh-CN" altLang="en-US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中，已知</a:t>
            </a:r>
            <a:r>
              <a:rPr kumimoji="1" lang="en-US" altLang="zh-CN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AB=AC</a:t>
            </a:r>
            <a:r>
              <a:rPr kumimoji="1" lang="zh-CN" altLang="en-US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，且∠</a:t>
            </a:r>
            <a:r>
              <a:rPr kumimoji="1" lang="en-US" altLang="zh-CN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B=75°</a:t>
            </a:r>
            <a:r>
              <a:rPr kumimoji="1" lang="zh-CN" altLang="en-US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，则∠</a:t>
            </a:r>
            <a:r>
              <a:rPr kumimoji="1" lang="en-US" altLang="zh-CN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C=___</a:t>
            </a:r>
            <a:r>
              <a:rPr kumimoji="1" lang="zh-CN" altLang="en-US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，∠</a:t>
            </a:r>
            <a:r>
              <a:rPr kumimoji="1" lang="en-US" altLang="zh-CN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A=____</a:t>
            </a:r>
            <a:r>
              <a:rPr kumimoji="1" lang="zh-CN" altLang="en-US" sz="266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6" name="Text Box 26">
            <a:extLst>
              <a:ext uri="{FF2B5EF4-FFF2-40B4-BE49-F238E27FC236}">
                <a16:creationId xmlns:a16="http://schemas.microsoft.com/office/drawing/2014/main" id="{4B7B9CEA-15AF-4C52-A9E8-B56E2433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136" y="2161505"/>
            <a:ext cx="8331200" cy="419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∵AB=AC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（已知）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∴∠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B=∠C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（等边对等角）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∵∠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B=75° 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（已知）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∴∠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C=75°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又∵∠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A+∠B+∠C=180° 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（三角形内角和为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180° 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∴∠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A=180°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 ∠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－∠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C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　∠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A=30°</a:t>
            </a:r>
          </a:p>
        </p:txBody>
      </p:sp>
      <p:grpSp>
        <p:nvGrpSpPr>
          <p:cNvPr id="7" name="Group 27">
            <a:extLst>
              <a:ext uri="{FF2B5EF4-FFF2-40B4-BE49-F238E27FC236}">
                <a16:creationId xmlns:a16="http://schemas.microsoft.com/office/drawing/2014/main" id="{3F84DC1B-3BCB-4A3A-814A-24BF87CD1D08}"/>
              </a:ext>
            </a:extLst>
          </p:cNvPr>
          <p:cNvGrpSpPr>
            <a:grpSpLocks/>
          </p:cNvGrpSpPr>
          <p:nvPr/>
        </p:nvGrpSpPr>
        <p:grpSpPr bwMode="auto">
          <a:xfrm>
            <a:off x="8871101" y="2309708"/>
            <a:ext cx="2976033" cy="4387727"/>
            <a:chOff x="3648" y="912"/>
            <a:chExt cx="2112" cy="2437"/>
          </a:xfrm>
        </p:grpSpPr>
        <p:grpSp>
          <p:nvGrpSpPr>
            <p:cNvPr id="8" name="Group 28">
              <a:extLst>
                <a:ext uri="{FF2B5EF4-FFF2-40B4-BE49-F238E27FC236}">
                  <a16:creationId xmlns:a16="http://schemas.microsoft.com/office/drawing/2014/main" id="{FAB15A5F-6C72-456D-8EB2-03CBC3E1F2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912"/>
              <a:ext cx="2112" cy="2437"/>
              <a:chOff x="3648" y="1440"/>
              <a:chExt cx="2112" cy="2437"/>
            </a:xfrm>
          </p:grpSpPr>
          <p:sp>
            <p:nvSpPr>
              <p:cNvPr id="10" name="Text Box 29">
                <a:extLst>
                  <a:ext uri="{FF2B5EF4-FFF2-40B4-BE49-F238E27FC236}">
                    <a16:creationId xmlns:a16="http://schemas.microsoft.com/office/drawing/2014/main" id="{49B12EEA-5A29-4DF9-8B9A-525E3A66F1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3552"/>
                <a:ext cx="384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11" name="Text Box 30">
                <a:extLst>
                  <a:ext uri="{FF2B5EF4-FFF2-40B4-BE49-F238E27FC236}">
                    <a16:creationId xmlns:a16="http://schemas.microsoft.com/office/drawing/2014/main" id="{FD1065FF-2BFB-4384-B243-1EA3E857A6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2" y="3504"/>
                <a:ext cx="288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12" name="Text Box 31">
                <a:extLst>
                  <a:ext uri="{FF2B5EF4-FFF2-40B4-BE49-F238E27FC236}">
                    <a16:creationId xmlns:a16="http://schemas.microsoft.com/office/drawing/2014/main" id="{9141F370-AD02-42F1-B0E4-F18CA158EE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440"/>
                <a:ext cx="432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CN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</p:grpSp>
        <p:sp>
          <p:nvSpPr>
            <p:cNvPr id="9" name="AutoShape 32">
              <a:extLst>
                <a:ext uri="{FF2B5EF4-FFF2-40B4-BE49-F238E27FC236}">
                  <a16:creationId xmlns:a16="http://schemas.microsoft.com/office/drawing/2014/main" id="{3370BA23-36EB-483D-A2C1-458FAE5DC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200"/>
              <a:ext cx="1674" cy="187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73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0813E7AF-5BEF-40BC-A214-4840B9B484BE}"/>
              </a:ext>
            </a:extLst>
          </p:cNvPr>
          <p:cNvSpPr/>
          <p:nvPr/>
        </p:nvSpPr>
        <p:spPr>
          <a:xfrm>
            <a:off x="8505799" y="1473201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75°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6267BF8-ABA6-4008-B4D7-7D374BADF6FC}"/>
              </a:ext>
            </a:extLst>
          </p:cNvPr>
          <p:cNvSpPr/>
          <p:nvPr/>
        </p:nvSpPr>
        <p:spPr>
          <a:xfrm>
            <a:off x="10179025" y="1473201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30°</a:t>
            </a:r>
            <a:endParaRPr kumimoji="0" lang="zh-CN" altLang="en-US" sz="21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2FDDA3C-8825-463E-B18B-48C982C981F2}"/>
              </a:ext>
            </a:extLst>
          </p:cNvPr>
          <p:cNvSpPr txBox="1"/>
          <p:nvPr/>
        </p:nvSpPr>
        <p:spPr>
          <a:xfrm>
            <a:off x="1373528" y="404625"/>
            <a:ext cx="5477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64775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Red">
      <a:dk1>
        <a:sysClr val="windowText" lastClr="000000"/>
      </a:dk1>
      <a:lt1>
        <a:sysClr val="window" lastClr="FFFFFF"/>
      </a:lt1>
      <a:dk2>
        <a:srgbClr val="FF3737"/>
      </a:dk2>
      <a:lt2>
        <a:srgbClr val="FF5D47"/>
      </a:lt2>
      <a:accent1>
        <a:srgbClr val="FF806E"/>
      </a:accent1>
      <a:accent2>
        <a:srgbClr val="F26F5D"/>
      </a:accent2>
      <a:accent3>
        <a:srgbClr val="A31F0D"/>
      </a:accent3>
      <a:accent4>
        <a:srgbClr val="FF5D47"/>
      </a:accent4>
      <a:accent5>
        <a:srgbClr val="FF8170"/>
      </a:accent5>
      <a:accent6>
        <a:srgbClr val="F9C5BE"/>
      </a:accent6>
      <a:hlink>
        <a:srgbClr val="FF6566"/>
      </a:hlink>
      <a:folHlink>
        <a:srgbClr val="6F0D00"/>
      </a:folHlink>
    </a:clrScheme>
    <a:fontScheme name="fp2fybi1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1534</Words>
  <Application>Microsoft Office PowerPoint</Application>
  <PresentationFormat>宽屏</PresentationFormat>
  <Paragraphs>186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阿里巴巴普惠体 R</vt:lpstr>
      <vt:lpstr>思源黑体 CN Light</vt:lpstr>
      <vt:lpstr>Arial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2020-04-06T06:55:34Z</dcterms:created>
  <dcterms:modified xsi:type="dcterms:W3CDTF">2021-01-09T09:45:28Z</dcterms:modified>
</cp:coreProperties>
</file>