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04" r:id="rId2"/>
    <p:sldId id="306" r:id="rId3"/>
    <p:sldId id="425" r:id="rId4"/>
    <p:sldId id="426" r:id="rId5"/>
    <p:sldId id="427" r:id="rId6"/>
    <p:sldId id="428" r:id="rId7"/>
    <p:sldId id="430" r:id="rId8"/>
    <p:sldId id="429" r:id="rId9"/>
    <p:sldId id="431" r:id="rId10"/>
    <p:sldId id="434" r:id="rId11"/>
    <p:sldId id="432" r:id="rId12"/>
    <p:sldId id="436" r:id="rId13"/>
    <p:sldId id="433" r:id="rId14"/>
    <p:sldId id="435" r:id="rId15"/>
    <p:sldId id="287" r:id="rId16"/>
    <p:sldId id="305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5B57E03F-4974-4DD5-8238-105EA1233692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7BA62932-0C10-4C2F-84EF-D4F52CB31510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87875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629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31725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02421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790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14305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48534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6990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7540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5098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35237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8780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8587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2788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3821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62932-0C10-4C2F-84EF-D4F52CB3151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911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6">
            <a:extLst>
              <a:ext uri="{FF2B5EF4-FFF2-40B4-BE49-F238E27FC236}">
                <a16:creationId xmlns:a16="http://schemas.microsoft.com/office/drawing/2014/main" id="{01BB9483-2F0C-4F65-A971-F7BBAE9BDCEE}"/>
              </a:ext>
            </a:extLst>
          </p:cNvPr>
          <p:cNvSpPr/>
          <p:nvPr userDrawn="1"/>
        </p:nvSpPr>
        <p:spPr>
          <a:xfrm>
            <a:off x="482600" y="225878"/>
            <a:ext cx="685800" cy="685800"/>
          </a:xfrm>
          <a:prstGeom prst="roundRect">
            <a:avLst/>
          </a:prstGeom>
          <a:solidFill>
            <a:srgbClr val="FF50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7">
            <a:extLst>
              <a:ext uri="{FF2B5EF4-FFF2-40B4-BE49-F238E27FC236}">
                <a16:creationId xmlns:a16="http://schemas.microsoft.com/office/drawing/2014/main" id="{6AB71F79-DCCF-4256-ADA2-BFDE30AF1555}"/>
              </a:ext>
            </a:extLst>
          </p:cNvPr>
          <p:cNvSpPr/>
          <p:nvPr userDrawn="1"/>
        </p:nvSpPr>
        <p:spPr>
          <a:xfrm>
            <a:off x="247650" y="537028"/>
            <a:ext cx="609600" cy="609600"/>
          </a:xfrm>
          <a:prstGeom prst="roundRect">
            <a:avLst/>
          </a:pr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601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10"/>
          <p:cNvSpPr>
            <a:spLocks noGrp="1"/>
          </p:cNvSpPr>
          <p:nvPr>
            <p:ph type="pic" sz="quarter" idx="10"/>
          </p:nvPr>
        </p:nvSpPr>
        <p:spPr>
          <a:xfrm>
            <a:off x="7545615" y="1909857"/>
            <a:ext cx="4264032" cy="2659743"/>
          </a:xfrm>
          <a:custGeom>
            <a:avLst/>
            <a:gdLst>
              <a:gd name="connsiteX0" fmla="*/ 6413500 w 6413500"/>
              <a:gd name="connsiteY0" fmla="*/ 0 h 4000500"/>
              <a:gd name="connsiteX1" fmla="*/ 5003800 w 6413500"/>
              <a:gd name="connsiteY1" fmla="*/ 4000500 h 4000500"/>
              <a:gd name="connsiteX2" fmla="*/ 0 w 6413500"/>
              <a:gd name="connsiteY2" fmla="*/ 3543300 h 4000500"/>
              <a:gd name="connsiteX3" fmla="*/ 1371600 w 6413500"/>
              <a:gd name="connsiteY3" fmla="*/ 304800 h 4000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3500" h="4000500">
                <a:moveTo>
                  <a:pt x="6413500" y="0"/>
                </a:moveTo>
                <a:lnTo>
                  <a:pt x="5003800" y="4000500"/>
                </a:lnTo>
                <a:lnTo>
                  <a:pt x="0" y="3543300"/>
                </a:lnTo>
                <a:lnTo>
                  <a:pt x="1371600" y="3048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4" name="Freeform 3"/>
          <p:cNvSpPr>
            <a:spLocks/>
          </p:cNvSpPr>
          <p:nvPr userDrawn="1"/>
        </p:nvSpPr>
        <p:spPr bwMode="auto">
          <a:xfrm>
            <a:off x="0" y="5661498"/>
            <a:ext cx="12192000" cy="1196502"/>
          </a:xfrm>
          <a:custGeom>
            <a:avLst/>
            <a:gdLst>
              <a:gd name="connsiteX0" fmla="*/ 1913266 w 12192000"/>
              <a:gd name="connsiteY0" fmla="*/ 0 h 1787525"/>
              <a:gd name="connsiteX1" fmla="*/ 2349726 w 12192000"/>
              <a:gd name="connsiteY1" fmla="*/ 21167 h 1787525"/>
              <a:gd name="connsiteX2" fmla="*/ 2769558 w 12192000"/>
              <a:gd name="connsiteY2" fmla="*/ 61384 h 1787525"/>
              <a:gd name="connsiteX3" fmla="*/ 3175534 w 12192000"/>
              <a:gd name="connsiteY3" fmla="*/ 119592 h 1787525"/>
              <a:gd name="connsiteX4" fmla="*/ 3566269 w 12192000"/>
              <a:gd name="connsiteY4" fmla="*/ 192617 h 1787525"/>
              <a:gd name="connsiteX5" fmla="*/ 3945919 w 12192000"/>
              <a:gd name="connsiteY5" fmla="*/ 277813 h 1787525"/>
              <a:gd name="connsiteX6" fmla="*/ 4315180 w 12192000"/>
              <a:gd name="connsiteY6" fmla="*/ 373592 h 1787525"/>
              <a:gd name="connsiteX7" fmla="*/ 4673351 w 12192000"/>
              <a:gd name="connsiteY7" fmla="*/ 476779 h 1787525"/>
              <a:gd name="connsiteX8" fmla="*/ 5023211 w 12192000"/>
              <a:gd name="connsiteY8" fmla="*/ 585788 h 1787525"/>
              <a:gd name="connsiteX9" fmla="*/ 5703533 w 12192000"/>
              <a:gd name="connsiteY9" fmla="*/ 810684 h 1787525"/>
              <a:gd name="connsiteX10" fmla="*/ 6365151 w 12192000"/>
              <a:gd name="connsiteY10" fmla="*/ 1028700 h 1787525"/>
              <a:gd name="connsiteX11" fmla="*/ 6691456 w 12192000"/>
              <a:gd name="connsiteY11" fmla="*/ 1129242 h 1787525"/>
              <a:gd name="connsiteX12" fmla="*/ 7017761 w 12192000"/>
              <a:gd name="connsiteY12" fmla="*/ 1221317 h 1787525"/>
              <a:gd name="connsiteX13" fmla="*/ 7345451 w 12192000"/>
              <a:gd name="connsiteY13" fmla="*/ 1301750 h 1787525"/>
              <a:gd name="connsiteX14" fmla="*/ 7674528 w 12192000"/>
              <a:gd name="connsiteY14" fmla="*/ 1368425 h 1787525"/>
              <a:gd name="connsiteX15" fmla="*/ 8007068 w 12192000"/>
              <a:gd name="connsiteY15" fmla="*/ 1419225 h 1787525"/>
              <a:gd name="connsiteX16" fmla="*/ 8343765 w 12192000"/>
              <a:gd name="connsiteY16" fmla="*/ 1452034 h 1787525"/>
              <a:gd name="connsiteX17" fmla="*/ 8685311 w 12192000"/>
              <a:gd name="connsiteY17" fmla="*/ 1463675 h 1787525"/>
              <a:gd name="connsiteX18" fmla="*/ 9035171 w 12192000"/>
              <a:gd name="connsiteY18" fmla="*/ 1452034 h 1787525"/>
              <a:gd name="connsiteX19" fmla="*/ 9392652 w 12192000"/>
              <a:gd name="connsiteY19" fmla="*/ 1414992 h 1787525"/>
              <a:gd name="connsiteX20" fmla="*/ 9761218 w 12192000"/>
              <a:gd name="connsiteY20" fmla="*/ 1350434 h 1787525"/>
              <a:gd name="connsiteX21" fmla="*/ 10138790 w 12192000"/>
              <a:gd name="connsiteY21" fmla="*/ 1255184 h 1787525"/>
              <a:gd name="connsiteX22" fmla="*/ 10530217 w 12192000"/>
              <a:gd name="connsiteY22" fmla="*/ 1127654 h 1787525"/>
              <a:gd name="connsiteX23" fmla="*/ 10934808 w 12192000"/>
              <a:gd name="connsiteY23" fmla="*/ 965200 h 1787525"/>
              <a:gd name="connsiteX24" fmla="*/ 11354640 w 12192000"/>
              <a:gd name="connsiteY24" fmla="*/ 765175 h 1787525"/>
              <a:gd name="connsiteX25" fmla="*/ 11789714 w 12192000"/>
              <a:gd name="connsiteY25" fmla="*/ 524934 h 1787525"/>
              <a:gd name="connsiteX26" fmla="*/ 12192000 w 12192000"/>
              <a:gd name="connsiteY26" fmla="*/ 274511 h 1787525"/>
              <a:gd name="connsiteX27" fmla="*/ 12192000 w 12192000"/>
              <a:gd name="connsiteY27" fmla="*/ 1787525 h 1787525"/>
              <a:gd name="connsiteX28" fmla="*/ 0 w 12192000"/>
              <a:gd name="connsiteY28" fmla="*/ 1787525 h 1787525"/>
              <a:gd name="connsiteX29" fmla="*/ 0 w 12192000"/>
              <a:gd name="connsiteY29" fmla="*/ 157828 h 1787525"/>
              <a:gd name="connsiteX30" fmla="*/ 492349 w 12192000"/>
              <a:gd name="connsiteY30" fmla="*/ 79375 h 1787525"/>
              <a:gd name="connsiteX31" fmla="*/ 985618 w 12192000"/>
              <a:gd name="connsiteY31" fmla="*/ 26988 h 1787525"/>
              <a:gd name="connsiteX32" fmla="*/ 1458102 w 12192000"/>
              <a:gd name="connsiteY32" fmla="*/ 1059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2192000" h="1787525">
                <a:moveTo>
                  <a:pt x="1913266" y="0"/>
                </a:moveTo>
                <a:lnTo>
                  <a:pt x="2349726" y="21167"/>
                </a:lnTo>
                <a:lnTo>
                  <a:pt x="2769558" y="61384"/>
                </a:lnTo>
                <a:lnTo>
                  <a:pt x="3175534" y="119592"/>
                </a:lnTo>
                <a:lnTo>
                  <a:pt x="3566269" y="192617"/>
                </a:lnTo>
                <a:lnTo>
                  <a:pt x="3945919" y="277813"/>
                </a:lnTo>
                <a:lnTo>
                  <a:pt x="4315180" y="373592"/>
                </a:lnTo>
                <a:lnTo>
                  <a:pt x="4673351" y="476779"/>
                </a:lnTo>
                <a:lnTo>
                  <a:pt x="5023211" y="585788"/>
                </a:lnTo>
                <a:lnTo>
                  <a:pt x="5703533" y="810684"/>
                </a:lnTo>
                <a:lnTo>
                  <a:pt x="6365151" y="1028700"/>
                </a:lnTo>
                <a:lnTo>
                  <a:pt x="6691456" y="1129242"/>
                </a:lnTo>
                <a:lnTo>
                  <a:pt x="7017761" y="1221317"/>
                </a:lnTo>
                <a:lnTo>
                  <a:pt x="7345451" y="1301750"/>
                </a:lnTo>
                <a:lnTo>
                  <a:pt x="7674528" y="1368425"/>
                </a:lnTo>
                <a:lnTo>
                  <a:pt x="8007068" y="1419225"/>
                </a:lnTo>
                <a:lnTo>
                  <a:pt x="8343765" y="1452034"/>
                </a:lnTo>
                <a:lnTo>
                  <a:pt x="8685311" y="1463675"/>
                </a:lnTo>
                <a:lnTo>
                  <a:pt x="9035171" y="1452034"/>
                </a:lnTo>
                <a:lnTo>
                  <a:pt x="9392652" y="1414992"/>
                </a:lnTo>
                <a:lnTo>
                  <a:pt x="9761218" y="1350434"/>
                </a:lnTo>
                <a:lnTo>
                  <a:pt x="10138790" y="1255184"/>
                </a:lnTo>
                <a:lnTo>
                  <a:pt x="10530217" y="1127654"/>
                </a:lnTo>
                <a:lnTo>
                  <a:pt x="10934808" y="965200"/>
                </a:lnTo>
                <a:lnTo>
                  <a:pt x="11354640" y="765175"/>
                </a:lnTo>
                <a:lnTo>
                  <a:pt x="11789714" y="524934"/>
                </a:lnTo>
                <a:lnTo>
                  <a:pt x="12192000" y="274511"/>
                </a:lnTo>
                <a:lnTo>
                  <a:pt x="12192000" y="1787525"/>
                </a:lnTo>
                <a:lnTo>
                  <a:pt x="0" y="1787525"/>
                </a:lnTo>
                <a:lnTo>
                  <a:pt x="0" y="157828"/>
                </a:lnTo>
                <a:lnTo>
                  <a:pt x="492349" y="79375"/>
                </a:lnTo>
                <a:lnTo>
                  <a:pt x="985618" y="26988"/>
                </a:lnTo>
                <a:lnTo>
                  <a:pt x="1458102" y="1059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 rot="21540000">
            <a:off x="5231188" y="5707101"/>
            <a:ext cx="5233481" cy="855265"/>
          </a:xfrm>
          <a:custGeom>
            <a:avLst/>
            <a:gdLst>
              <a:gd name="T0" fmla="*/ 451 w 12678"/>
              <a:gd name="T1" fmla="*/ 1291 h 3976"/>
              <a:gd name="T2" fmla="*/ 1323 w 12678"/>
              <a:gd name="T3" fmla="*/ 1333 h 3976"/>
              <a:gd name="T4" fmla="*/ 2156 w 12678"/>
              <a:gd name="T5" fmla="*/ 1448 h 3976"/>
              <a:gd name="T6" fmla="*/ 2956 w 12678"/>
              <a:gd name="T7" fmla="*/ 1615 h 3976"/>
              <a:gd name="T8" fmla="*/ 3729 w 12678"/>
              <a:gd name="T9" fmla="*/ 1815 h 3976"/>
              <a:gd name="T10" fmla="*/ 4480 w 12678"/>
              <a:gd name="T11" fmla="*/ 2028 h 3976"/>
              <a:gd name="T12" fmla="*/ 5213 w 12678"/>
              <a:gd name="T13" fmla="*/ 2233 h 3976"/>
              <a:gd name="T14" fmla="*/ 5935 w 12678"/>
              <a:gd name="T15" fmla="*/ 2411 h 3976"/>
              <a:gd name="T16" fmla="*/ 6652 w 12678"/>
              <a:gd name="T17" fmla="*/ 2542 h 3976"/>
              <a:gd name="T18" fmla="*/ 7366 w 12678"/>
              <a:gd name="T19" fmla="*/ 2605 h 3976"/>
              <a:gd name="T20" fmla="*/ 8085 w 12678"/>
              <a:gd name="T21" fmla="*/ 2581 h 3976"/>
              <a:gd name="T22" fmla="*/ 8813 w 12678"/>
              <a:gd name="T23" fmla="*/ 2450 h 3976"/>
              <a:gd name="T24" fmla="*/ 9556 w 12678"/>
              <a:gd name="T25" fmla="*/ 2192 h 3976"/>
              <a:gd name="T26" fmla="*/ 10319 w 12678"/>
              <a:gd name="T27" fmla="*/ 1787 h 3976"/>
              <a:gd name="T28" fmla="*/ 11108 w 12678"/>
              <a:gd name="T29" fmla="*/ 1215 h 3976"/>
              <a:gd name="T30" fmla="*/ 11928 w 12678"/>
              <a:gd name="T31" fmla="*/ 456 h 3976"/>
              <a:gd name="T32" fmla="*/ 12678 w 12678"/>
              <a:gd name="T33" fmla="*/ 2591 h 3976"/>
              <a:gd name="T34" fmla="*/ 11757 w 12678"/>
              <a:gd name="T35" fmla="*/ 3158 h 3976"/>
              <a:gd name="T36" fmla="*/ 10883 w 12678"/>
              <a:gd name="T37" fmla="*/ 3563 h 3976"/>
              <a:gd name="T38" fmla="*/ 10051 w 12678"/>
              <a:gd name="T39" fmla="*/ 3824 h 3976"/>
              <a:gd name="T40" fmla="*/ 9254 w 12678"/>
              <a:gd name="T41" fmla="*/ 3955 h 3976"/>
              <a:gd name="T42" fmla="*/ 8486 w 12678"/>
              <a:gd name="T43" fmla="*/ 3972 h 3976"/>
              <a:gd name="T44" fmla="*/ 7739 w 12678"/>
              <a:gd name="T45" fmla="*/ 3893 h 3976"/>
              <a:gd name="T46" fmla="*/ 7008 w 12678"/>
              <a:gd name="T47" fmla="*/ 3733 h 3976"/>
              <a:gd name="T48" fmla="*/ 6285 w 12678"/>
              <a:gd name="T49" fmla="*/ 3507 h 3976"/>
              <a:gd name="T50" fmla="*/ 5564 w 12678"/>
              <a:gd name="T51" fmla="*/ 3233 h 3976"/>
              <a:gd name="T52" fmla="*/ 4837 w 12678"/>
              <a:gd name="T53" fmla="*/ 2927 h 3976"/>
              <a:gd name="T54" fmla="*/ 4100 w 12678"/>
              <a:gd name="T55" fmla="*/ 2603 h 3976"/>
              <a:gd name="T56" fmla="*/ 3343 w 12678"/>
              <a:gd name="T57" fmla="*/ 2279 h 3976"/>
              <a:gd name="T58" fmla="*/ 2562 w 12678"/>
              <a:gd name="T59" fmla="*/ 1972 h 3976"/>
              <a:gd name="T60" fmla="*/ 1749 w 12678"/>
              <a:gd name="T61" fmla="*/ 1695 h 3976"/>
              <a:gd name="T62" fmla="*/ 897 w 12678"/>
              <a:gd name="T63" fmla="*/ 1467 h 3976"/>
              <a:gd name="T64" fmla="*/ 0 w 12678"/>
              <a:gd name="T65" fmla="*/ 1303 h 39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12678" h="3976">
                <a:moveTo>
                  <a:pt x="0" y="1303"/>
                </a:moveTo>
                <a:lnTo>
                  <a:pt x="451" y="1291"/>
                </a:lnTo>
                <a:lnTo>
                  <a:pt x="892" y="1302"/>
                </a:lnTo>
                <a:lnTo>
                  <a:pt x="1323" y="1333"/>
                </a:lnTo>
                <a:lnTo>
                  <a:pt x="1744" y="1383"/>
                </a:lnTo>
                <a:lnTo>
                  <a:pt x="2156" y="1448"/>
                </a:lnTo>
                <a:lnTo>
                  <a:pt x="2560" y="1526"/>
                </a:lnTo>
                <a:lnTo>
                  <a:pt x="2956" y="1615"/>
                </a:lnTo>
                <a:lnTo>
                  <a:pt x="3346" y="1712"/>
                </a:lnTo>
                <a:lnTo>
                  <a:pt x="3729" y="1815"/>
                </a:lnTo>
                <a:lnTo>
                  <a:pt x="4108" y="1921"/>
                </a:lnTo>
                <a:lnTo>
                  <a:pt x="4480" y="2028"/>
                </a:lnTo>
                <a:lnTo>
                  <a:pt x="4848" y="2133"/>
                </a:lnTo>
                <a:lnTo>
                  <a:pt x="5213" y="2233"/>
                </a:lnTo>
                <a:lnTo>
                  <a:pt x="5576" y="2327"/>
                </a:lnTo>
                <a:lnTo>
                  <a:pt x="5935" y="2411"/>
                </a:lnTo>
                <a:lnTo>
                  <a:pt x="6294" y="2483"/>
                </a:lnTo>
                <a:lnTo>
                  <a:pt x="6652" y="2542"/>
                </a:lnTo>
                <a:lnTo>
                  <a:pt x="7008" y="2583"/>
                </a:lnTo>
                <a:lnTo>
                  <a:pt x="7366" y="2605"/>
                </a:lnTo>
                <a:lnTo>
                  <a:pt x="7724" y="2605"/>
                </a:lnTo>
                <a:lnTo>
                  <a:pt x="8085" y="2581"/>
                </a:lnTo>
                <a:lnTo>
                  <a:pt x="8447" y="2530"/>
                </a:lnTo>
                <a:lnTo>
                  <a:pt x="8813" y="2450"/>
                </a:lnTo>
                <a:lnTo>
                  <a:pt x="9183" y="2338"/>
                </a:lnTo>
                <a:lnTo>
                  <a:pt x="9556" y="2192"/>
                </a:lnTo>
                <a:lnTo>
                  <a:pt x="9935" y="2009"/>
                </a:lnTo>
                <a:lnTo>
                  <a:pt x="10319" y="1787"/>
                </a:lnTo>
                <a:lnTo>
                  <a:pt x="10710" y="1523"/>
                </a:lnTo>
                <a:lnTo>
                  <a:pt x="11108" y="1215"/>
                </a:lnTo>
                <a:lnTo>
                  <a:pt x="11513" y="860"/>
                </a:lnTo>
                <a:lnTo>
                  <a:pt x="11928" y="456"/>
                </a:lnTo>
                <a:lnTo>
                  <a:pt x="12350" y="0"/>
                </a:lnTo>
                <a:lnTo>
                  <a:pt x="12678" y="2591"/>
                </a:lnTo>
                <a:lnTo>
                  <a:pt x="12211" y="2896"/>
                </a:lnTo>
                <a:lnTo>
                  <a:pt x="11757" y="3158"/>
                </a:lnTo>
                <a:lnTo>
                  <a:pt x="11314" y="3379"/>
                </a:lnTo>
                <a:lnTo>
                  <a:pt x="10883" y="3563"/>
                </a:lnTo>
                <a:lnTo>
                  <a:pt x="10461" y="3711"/>
                </a:lnTo>
                <a:lnTo>
                  <a:pt x="10051" y="3824"/>
                </a:lnTo>
                <a:lnTo>
                  <a:pt x="9648" y="3904"/>
                </a:lnTo>
                <a:lnTo>
                  <a:pt x="9254" y="3955"/>
                </a:lnTo>
                <a:lnTo>
                  <a:pt x="8867" y="3976"/>
                </a:lnTo>
                <a:lnTo>
                  <a:pt x="8486" y="3972"/>
                </a:lnTo>
                <a:lnTo>
                  <a:pt x="8110" y="3944"/>
                </a:lnTo>
                <a:lnTo>
                  <a:pt x="7739" y="3893"/>
                </a:lnTo>
                <a:lnTo>
                  <a:pt x="7372" y="3822"/>
                </a:lnTo>
                <a:lnTo>
                  <a:pt x="7008" y="3733"/>
                </a:lnTo>
                <a:lnTo>
                  <a:pt x="6646" y="3627"/>
                </a:lnTo>
                <a:lnTo>
                  <a:pt x="6285" y="3507"/>
                </a:lnTo>
                <a:lnTo>
                  <a:pt x="5924" y="3376"/>
                </a:lnTo>
                <a:lnTo>
                  <a:pt x="5564" y="3233"/>
                </a:lnTo>
                <a:lnTo>
                  <a:pt x="5201" y="3083"/>
                </a:lnTo>
                <a:lnTo>
                  <a:pt x="4837" y="2927"/>
                </a:lnTo>
                <a:lnTo>
                  <a:pt x="4470" y="2766"/>
                </a:lnTo>
                <a:lnTo>
                  <a:pt x="4100" y="2603"/>
                </a:lnTo>
                <a:lnTo>
                  <a:pt x="3724" y="2441"/>
                </a:lnTo>
                <a:lnTo>
                  <a:pt x="3343" y="2279"/>
                </a:lnTo>
                <a:lnTo>
                  <a:pt x="2955" y="2123"/>
                </a:lnTo>
                <a:lnTo>
                  <a:pt x="2562" y="1972"/>
                </a:lnTo>
                <a:lnTo>
                  <a:pt x="2159" y="1828"/>
                </a:lnTo>
                <a:lnTo>
                  <a:pt x="1749" y="1695"/>
                </a:lnTo>
                <a:lnTo>
                  <a:pt x="1327" y="1574"/>
                </a:lnTo>
                <a:lnTo>
                  <a:pt x="897" y="1467"/>
                </a:lnTo>
                <a:lnTo>
                  <a:pt x="454" y="1376"/>
                </a:lnTo>
                <a:lnTo>
                  <a:pt x="0" y="1303"/>
                </a:lnTo>
                <a:close/>
              </a:path>
            </a:pathLst>
          </a:custGeom>
          <a:gradFill>
            <a:gsLst>
              <a:gs pos="0">
                <a:schemeClr val="tx2"/>
              </a:gs>
              <a:gs pos="100000">
                <a:schemeClr val="bg2"/>
              </a:gs>
            </a:gsLst>
            <a:lin ang="9000000" scaled="0"/>
          </a:gra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2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752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105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1" r:id="rId2"/>
    <p:sldLayoutId id="214748368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5C7E5D79-48CA-4A80-BEA8-866B33B56D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r="4905"/>
          <a:stretch>
            <a:fillRect/>
          </a:stretch>
        </p:blipFill>
        <p:spPr/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935" y="1133956"/>
            <a:ext cx="5615391" cy="421154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19289" y="307161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2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TextBox 9">
            <a:extLst>
              <a:ext uri="{FF2B5EF4-FFF2-40B4-BE49-F238E27FC236}">
                <a16:creationId xmlns:a16="http://schemas.microsoft.com/office/drawing/2014/main" id="{3A1609E0-6C50-4C0C-881E-1A7F6041A5E5}"/>
              </a:ext>
            </a:extLst>
          </p:cNvPr>
          <p:cNvSpPr txBox="1"/>
          <p:nvPr/>
        </p:nvSpPr>
        <p:spPr>
          <a:xfrm>
            <a:off x="797652" y="1268756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: Rounded Corners 40">
            <a:extLst>
              <a:ext uri="{FF2B5EF4-FFF2-40B4-BE49-F238E27FC236}">
                <a16:creationId xmlns:a16="http://schemas.microsoft.com/office/drawing/2014/main" id="{5E15193A-F864-4286-8CC8-5C10B7A53F0F}"/>
              </a:ext>
            </a:extLst>
          </p:cNvPr>
          <p:cNvSpPr>
            <a:spLocks/>
          </p:cNvSpPr>
          <p:nvPr/>
        </p:nvSpPr>
        <p:spPr bwMode="auto">
          <a:xfrm rot="16200000">
            <a:off x="1234499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Rectangle: Rounded Corners 43">
            <a:extLst>
              <a:ext uri="{FF2B5EF4-FFF2-40B4-BE49-F238E27FC236}">
                <a16:creationId xmlns:a16="http://schemas.microsoft.com/office/drawing/2014/main" id="{D4EA2750-33A4-45A1-9A34-BF113FFE1D23}"/>
              </a:ext>
            </a:extLst>
          </p:cNvPr>
          <p:cNvSpPr>
            <a:spLocks/>
          </p:cNvSpPr>
          <p:nvPr/>
        </p:nvSpPr>
        <p:spPr bwMode="auto">
          <a:xfrm rot="16200000">
            <a:off x="2925364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6B4BAB0-F6BA-4D4A-BE62-EB3A162FB9A7}"/>
              </a:ext>
            </a:extLst>
          </p:cNvPr>
          <p:cNvSpPr/>
          <p:nvPr/>
        </p:nvSpPr>
        <p:spPr bwMode="auto">
          <a:xfrm>
            <a:off x="655472" y="2783478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en-US" altLang="zh-CN" sz="4400" b="1" kern="100" dirty="0">
                <a:cs typeface="+mn-ea"/>
                <a:sym typeface="+mn-lt"/>
              </a:rPr>
              <a:t>13.3.1-2 </a:t>
            </a:r>
            <a:r>
              <a:rPr lang="zh-CN" altLang="en-US" sz="4400" b="1" kern="100" dirty="0">
                <a:cs typeface="+mn-ea"/>
                <a:sym typeface="+mn-lt"/>
              </a:rPr>
              <a:t>等腰三角形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3FF5FB0-9E99-4FE5-8C2D-936C872B55EB}"/>
              </a:ext>
            </a:extLst>
          </p:cNvPr>
          <p:cNvSpPr/>
          <p:nvPr/>
        </p:nvSpPr>
        <p:spPr>
          <a:xfrm>
            <a:off x="684122" y="3716233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9024062E-4234-4C25-B256-501BF93574EA}"/>
              </a:ext>
            </a:extLst>
          </p:cNvPr>
          <p:cNvCxnSpPr>
            <a:cxnSpLocks/>
          </p:cNvCxnSpPr>
          <p:nvPr/>
        </p:nvCxnSpPr>
        <p:spPr>
          <a:xfrm>
            <a:off x="684122" y="3622756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D385199E-B89C-484C-9293-81910875ACF0}"/>
              </a:ext>
            </a:extLst>
          </p:cNvPr>
          <p:cNvSpPr/>
          <p:nvPr/>
        </p:nvSpPr>
        <p:spPr bwMode="auto">
          <a:xfrm>
            <a:off x="684122" y="209881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A0A8F0-8B72-47F8-843C-DEBDA10F5697}"/>
              </a:ext>
            </a:extLst>
          </p:cNvPr>
          <p:cNvSpPr txBox="1"/>
          <p:nvPr/>
        </p:nvSpPr>
        <p:spPr>
          <a:xfrm>
            <a:off x="684122" y="429359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AD6BCF5-0DA5-4EEE-8425-135998938E2D}"/>
              </a:ext>
            </a:extLst>
          </p:cNvPr>
          <p:cNvSpPr/>
          <p:nvPr/>
        </p:nvSpPr>
        <p:spPr>
          <a:xfrm>
            <a:off x="684122" y="375278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b="1" dirty="0">
                <a:cs typeface="+mn-ea"/>
                <a:sym typeface="+mn-lt"/>
              </a:rPr>
              <a:t>（等腰三角形判定）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707FD3D-1DD2-4417-AE57-4533DF0AA283}"/>
              </a:ext>
            </a:extLst>
          </p:cNvPr>
          <p:cNvSpPr txBox="1"/>
          <p:nvPr/>
        </p:nvSpPr>
        <p:spPr>
          <a:xfrm>
            <a:off x="700856" y="5238451"/>
            <a:ext cx="140680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35570A-FCCA-45CF-A341-9061EC14B4B0}"/>
              </a:ext>
            </a:extLst>
          </p:cNvPr>
          <p:cNvSpPr txBox="1"/>
          <p:nvPr/>
        </p:nvSpPr>
        <p:spPr>
          <a:xfrm>
            <a:off x="2391722" y="523845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4D72966-D6C1-453F-AFEA-DEACB56D645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92247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 animBg="1"/>
      <p:bldP spid="17" grpId="0" animBg="1"/>
      <p:bldP spid="18" grpId="0"/>
      <p:bldP spid="19" grpId="0"/>
      <p:bldP spid="21" grpId="0"/>
      <p:bldP spid="22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67F8CCF-7F19-4F5F-8B13-3ED25DF29BB8}"/>
              </a:ext>
            </a:extLst>
          </p:cNvPr>
          <p:cNvSpPr/>
          <p:nvPr/>
        </p:nvSpPr>
        <p:spPr>
          <a:xfrm>
            <a:off x="1185037" y="958602"/>
            <a:ext cx="1037371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下列能判定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△ABC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为等腰三角形的是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(         )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∠A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30°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∠B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60°    B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∠A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50°</a:t>
            </a:r>
            <a:r>
              <a:rPr lang="zh-CN" altLang="en-US" sz="2000" b="1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∠B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80°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∠A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2∠B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80°         D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，周长为</a:t>
            </a:r>
            <a:r>
              <a:rPr lang="en-US" altLang="zh-CN" sz="2000" b="1" kern="100" dirty="0">
                <a:solidFill>
                  <a:prstClr val="black"/>
                </a:solidFill>
                <a:cs typeface="+mn-ea"/>
                <a:sym typeface="+mn-lt"/>
              </a:rPr>
              <a:t>13</a:t>
            </a:r>
            <a:endParaRPr lang="zh-CN" altLang="zh-CN" sz="2000" kern="1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D829C17C-8E89-4812-AD98-18FE309F56A5}"/>
              </a:ext>
            </a:extLst>
          </p:cNvPr>
          <p:cNvSpPr/>
          <p:nvPr/>
        </p:nvSpPr>
        <p:spPr>
          <a:xfrm>
            <a:off x="1185037" y="2578332"/>
            <a:ext cx="10720552" cy="3971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【分析】判断三角形中是否有相等的角，以及根据定义，是否有相等的边即可判断．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、</a:t>
            </a:r>
            <a:r>
              <a:rPr lang="en-US" altLang="zh-CN" kern="100" dirty="0">
                <a:cs typeface="+mn-ea"/>
                <a:sym typeface="+mn-lt"/>
              </a:rPr>
              <a:t>∠C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180°−30°−60°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90°</a:t>
            </a:r>
            <a:r>
              <a:rPr lang="zh-CN" altLang="zh-CN" kern="100" dirty="0">
                <a:cs typeface="+mn-ea"/>
                <a:sym typeface="+mn-lt"/>
              </a:rPr>
              <a:t>，没有相等的角，则不是等腰三角形，</a:t>
            </a:r>
            <a:r>
              <a:rPr lang="en-US" altLang="zh-CN" kern="100" dirty="0">
                <a:cs typeface="+mn-ea"/>
                <a:sym typeface="+mn-lt"/>
              </a:rPr>
              <a:t>A</a:t>
            </a:r>
            <a:r>
              <a:rPr lang="zh-CN" altLang="zh-CN" kern="100" dirty="0">
                <a:cs typeface="+mn-ea"/>
                <a:sym typeface="+mn-lt"/>
              </a:rPr>
              <a:t>选项错误；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、</a:t>
            </a:r>
            <a:r>
              <a:rPr lang="en-US" altLang="zh-CN" kern="100" dirty="0">
                <a:cs typeface="+mn-ea"/>
                <a:sym typeface="+mn-lt"/>
              </a:rPr>
              <a:t>∠C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180°−50°−80°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50°</a:t>
            </a:r>
            <a:r>
              <a:rPr lang="zh-CN" altLang="zh-CN" kern="100" dirty="0">
                <a:cs typeface="+mn-ea"/>
                <a:sym typeface="+mn-lt"/>
              </a:rPr>
              <a:t>，有相等的角，则是等腰三角形，</a:t>
            </a:r>
            <a:r>
              <a:rPr lang="en-US" altLang="zh-CN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选项正确；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C</a:t>
            </a:r>
            <a:r>
              <a:rPr lang="zh-CN" altLang="zh-CN" kern="100" dirty="0">
                <a:cs typeface="+mn-ea"/>
                <a:sym typeface="+mn-lt"/>
              </a:rPr>
              <a:t>、</a:t>
            </a:r>
            <a:r>
              <a:rPr lang="en-US" altLang="zh-CN" kern="100" dirty="0">
                <a:cs typeface="+mn-ea"/>
                <a:sym typeface="+mn-lt"/>
              </a:rPr>
              <a:t>∵∠A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2∠B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80°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∴∠B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40°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∴∠C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60°</a:t>
            </a:r>
            <a:r>
              <a:rPr lang="zh-CN" altLang="zh-CN" kern="100" dirty="0">
                <a:cs typeface="+mn-ea"/>
                <a:sym typeface="+mn-lt"/>
              </a:rPr>
              <a:t>，没有相等的角，则不是等腰三角形，</a:t>
            </a:r>
            <a:r>
              <a:rPr lang="en-US" altLang="zh-CN" kern="100" dirty="0">
                <a:cs typeface="+mn-ea"/>
                <a:sym typeface="+mn-lt"/>
              </a:rPr>
              <a:t>C</a:t>
            </a:r>
            <a:r>
              <a:rPr lang="zh-CN" altLang="zh-CN" kern="100" dirty="0">
                <a:cs typeface="+mn-ea"/>
                <a:sym typeface="+mn-lt"/>
              </a:rPr>
              <a:t>选项错误；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D</a:t>
            </a:r>
            <a:r>
              <a:rPr lang="zh-CN" altLang="zh-CN" kern="100" dirty="0">
                <a:cs typeface="+mn-ea"/>
                <a:sym typeface="+mn-lt"/>
              </a:rPr>
              <a:t>、</a:t>
            </a:r>
            <a:r>
              <a:rPr lang="en-US" altLang="zh-CN" kern="100" dirty="0">
                <a:cs typeface="+mn-ea"/>
                <a:sym typeface="+mn-lt"/>
              </a:rPr>
              <a:t>∵AB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3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  <a:r>
              <a:rPr lang="en-US" altLang="zh-CN" kern="100" dirty="0">
                <a:cs typeface="+mn-ea"/>
                <a:sym typeface="+mn-lt"/>
              </a:rPr>
              <a:t>BC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6</a:t>
            </a:r>
            <a:r>
              <a:rPr lang="zh-CN" altLang="zh-CN" kern="100" dirty="0">
                <a:cs typeface="+mn-ea"/>
                <a:sym typeface="+mn-lt"/>
              </a:rPr>
              <a:t>，周长为</a:t>
            </a:r>
            <a:r>
              <a:rPr lang="en-US" altLang="zh-CN" kern="100" dirty="0">
                <a:cs typeface="+mn-ea"/>
                <a:sym typeface="+mn-lt"/>
              </a:rPr>
              <a:t>13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∴AC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13−6−3</a:t>
            </a:r>
            <a:r>
              <a:rPr lang="zh-CN" altLang="zh-CN" kern="100" dirty="0">
                <a:cs typeface="+mn-ea"/>
                <a:sym typeface="+mn-lt"/>
              </a:rPr>
              <a:t>＝</a:t>
            </a:r>
            <a:r>
              <a:rPr lang="en-US" altLang="zh-CN" kern="100" dirty="0">
                <a:cs typeface="+mn-ea"/>
                <a:sym typeface="+mn-lt"/>
              </a:rPr>
              <a:t>4</a:t>
            </a:r>
            <a:r>
              <a:rPr lang="zh-CN" altLang="zh-CN" kern="100" dirty="0">
                <a:cs typeface="+mn-ea"/>
                <a:sym typeface="+mn-lt"/>
              </a:rPr>
              <a:t>，没有相等的边，则不是等腰三角形，</a:t>
            </a:r>
            <a:r>
              <a:rPr lang="en-US" altLang="zh-CN" kern="100" dirty="0">
                <a:cs typeface="+mn-ea"/>
                <a:sym typeface="+mn-lt"/>
              </a:rPr>
              <a:t>D</a:t>
            </a:r>
            <a:r>
              <a:rPr lang="zh-CN" altLang="zh-CN" kern="100" dirty="0">
                <a:cs typeface="+mn-ea"/>
                <a:sym typeface="+mn-lt"/>
              </a:rPr>
              <a:t>选项错误；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故答案选：</a:t>
            </a:r>
            <a:r>
              <a:rPr lang="en-US" altLang="zh-CN" kern="100" dirty="0">
                <a:cs typeface="+mn-ea"/>
                <a:sym typeface="+mn-lt"/>
              </a:rPr>
              <a:t>B</a:t>
            </a:r>
            <a:r>
              <a:rPr lang="zh-CN" altLang="zh-CN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7" name="笑脸 6">
            <a:extLst>
              <a:ext uri="{FF2B5EF4-FFF2-40B4-BE49-F238E27FC236}">
                <a16:creationId xmlns:a16="http://schemas.microsoft.com/office/drawing/2014/main" id="{BBBF7C33-0F95-4935-A79C-B90FB8DD88A1}"/>
              </a:ext>
            </a:extLst>
          </p:cNvPr>
          <p:cNvSpPr/>
          <p:nvPr/>
        </p:nvSpPr>
        <p:spPr>
          <a:xfrm>
            <a:off x="4160309" y="1523558"/>
            <a:ext cx="487891" cy="452105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B792944-E44C-4675-9AC0-31096DEDC7A5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561404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DB3930F7-5F4E-4C81-8836-9234E6596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14" y="1182299"/>
            <a:ext cx="8500084" cy="145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如图，在△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和△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DCB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中，∠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＝∠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72°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ACB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＝∠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DBC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＝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36°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endParaRPr lang="en-US" altLang="zh-CN" sz="2000" b="1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则图中等腰三角形的个数是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(          ) 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2049" name="图片 100001">
            <a:extLst>
              <a:ext uri="{FF2B5EF4-FFF2-40B4-BE49-F238E27FC236}">
                <a16:creationId xmlns:a16="http://schemas.microsoft.com/office/drawing/2014/main" id="{C9B85D19-5BAE-45A8-A4AD-81DB8ED284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5717" y="4224599"/>
            <a:ext cx="2111961" cy="1319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6E204C4E-EF53-4128-A913-FB0826AF0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1613" y="2242072"/>
            <a:ext cx="4535857" cy="533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2    B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3    C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4    D</a:t>
            </a:r>
            <a:r>
              <a:rPr lang="zh-CN" altLang="en-US" sz="2667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667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0EFB3F7-790D-4CCE-B22B-04CC9F517A21}"/>
              </a:ext>
            </a:extLst>
          </p:cNvPr>
          <p:cNvSpPr/>
          <p:nvPr/>
        </p:nvSpPr>
        <p:spPr>
          <a:xfrm>
            <a:off x="563053" y="2775616"/>
            <a:ext cx="8678645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【分析】根据三角形外角性质和三角形内角和定理求出</a:t>
            </a:r>
            <a:r>
              <a:rPr lang="en-US" altLang="zh-CN" sz="1600" kern="100" dirty="0">
                <a:cs typeface="+mn-ea"/>
                <a:sym typeface="+mn-lt"/>
              </a:rPr>
              <a:t>∠AOB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∠DOC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∠ABC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∠DCB</a:t>
            </a:r>
            <a:r>
              <a:rPr lang="zh-CN" altLang="zh-CN" sz="1600" kern="100" dirty="0">
                <a:cs typeface="+mn-ea"/>
                <a:sym typeface="+mn-lt"/>
              </a:rPr>
              <a:t>，推出</a:t>
            </a:r>
            <a:r>
              <a:rPr lang="en-US" altLang="zh-CN" sz="1600" kern="100" dirty="0">
                <a:cs typeface="+mn-ea"/>
                <a:sym typeface="+mn-lt"/>
              </a:rPr>
              <a:t>∠A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∠AOB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∠A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∠ABC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∠OBC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∠OCB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∠D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∠DOC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∠D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∠DCB</a:t>
            </a:r>
            <a:r>
              <a:rPr lang="zh-CN" altLang="zh-CN" sz="1600" kern="100" dirty="0">
                <a:cs typeface="+mn-ea"/>
                <a:sym typeface="+mn-lt"/>
              </a:rPr>
              <a:t>，根据等腰三角形的判定得出即可．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【详解】</a:t>
            </a:r>
            <a:r>
              <a:rPr lang="en-US" altLang="zh-CN" sz="1600" kern="100" dirty="0">
                <a:cs typeface="+mn-ea"/>
                <a:sym typeface="+mn-lt"/>
              </a:rPr>
              <a:t>∵∠ACB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∠DBC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36°</a:t>
            </a:r>
            <a:r>
              <a:rPr lang="zh-CN" altLang="zh-CN" sz="1600" kern="100" dirty="0">
                <a:cs typeface="+mn-ea"/>
                <a:sym typeface="+mn-lt"/>
              </a:rPr>
              <a:t>， 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1600" kern="100" dirty="0">
                <a:cs typeface="+mn-ea"/>
                <a:sym typeface="+mn-lt"/>
              </a:rPr>
              <a:t>∴∠AOB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∠DOC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∠ACB</a:t>
            </a:r>
            <a:r>
              <a:rPr lang="zh-CN" altLang="zh-CN" sz="1600" kern="100" dirty="0">
                <a:cs typeface="+mn-ea"/>
                <a:sym typeface="+mn-lt"/>
              </a:rPr>
              <a:t>＋</a:t>
            </a:r>
            <a:r>
              <a:rPr lang="en-US" altLang="zh-CN" sz="1600" kern="100" dirty="0">
                <a:cs typeface="+mn-ea"/>
                <a:sym typeface="+mn-lt"/>
              </a:rPr>
              <a:t>∠DBC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72°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1600" kern="100" dirty="0">
                <a:cs typeface="+mn-ea"/>
                <a:sym typeface="+mn-lt"/>
              </a:rPr>
              <a:t>∵∠A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72°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1600" kern="100" dirty="0">
                <a:cs typeface="+mn-ea"/>
                <a:sym typeface="+mn-lt"/>
              </a:rPr>
              <a:t>∴∠ABD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∠DCA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180°−72°−72°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36°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即</a:t>
            </a:r>
            <a:r>
              <a:rPr lang="en-US" altLang="zh-CN" sz="1600" kern="100" dirty="0">
                <a:cs typeface="+mn-ea"/>
                <a:sym typeface="+mn-lt"/>
              </a:rPr>
              <a:t>∠A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∠AOB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∠A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∠ABC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∠OBC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∠OCB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∠D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∠DOC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∠D</a:t>
            </a:r>
            <a:r>
              <a:rPr lang="zh-CN" altLang="zh-CN" sz="1600" kern="100" dirty="0">
                <a:cs typeface="+mn-ea"/>
                <a:sym typeface="+mn-lt"/>
              </a:rPr>
              <a:t>＝</a:t>
            </a:r>
            <a:r>
              <a:rPr lang="en-US" altLang="zh-CN" sz="1600" kern="100" dirty="0">
                <a:cs typeface="+mn-ea"/>
                <a:sym typeface="+mn-lt"/>
              </a:rPr>
              <a:t>∠DCB</a:t>
            </a:r>
            <a:r>
              <a:rPr lang="zh-CN" altLang="zh-CN" sz="1600" kern="100" dirty="0">
                <a:cs typeface="+mn-ea"/>
                <a:sym typeface="+mn-lt"/>
              </a:rPr>
              <a:t>，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1600" kern="100" dirty="0">
                <a:cs typeface="+mn-ea"/>
                <a:sym typeface="+mn-lt"/>
              </a:rPr>
              <a:t>∴△ABO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△ABC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△OBC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△DCO</a:t>
            </a:r>
            <a:r>
              <a:rPr lang="zh-CN" altLang="zh-CN" sz="1600" kern="100" dirty="0">
                <a:cs typeface="+mn-ea"/>
                <a:sym typeface="+mn-lt"/>
              </a:rPr>
              <a:t>、</a:t>
            </a:r>
            <a:r>
              <a:rPr lang="en-US" altLang="zh-CN" sz="1600" kern="100" dirty="0">
                <a:cs typeface="+mn-ea"/>
                <a:sym typeface="+mn-lt"/>
              </a:rPr>
              <a:t>△DBC</a:t>
            </a:r>
            <a:r>
              <a:rPr lang="zh-CN" altLang="zh-CN" sz="1600" kern="100" dirty="0">
                <a:cs typeface="+mn-ea"/>
                <a:sym typeface="+mn-lt"/>
              </a:rPr>
              <a:t>都是等腰三角形</a:t>
            </a:r>
            <a:r>
              <a:rPr lang="en-US" altLang="zh-CN" sz="1600" kern="100" dirty="0">
                <a:cs typeface="+mn-ea"/>
                <a:sym typeface="+mn-lt"/>
              </a:rPr>
              <a:t>.</a:t>
            </a:r>
            <a:endParaRPr lang="zh-CN" altLang="zh-CN" sz="1600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sz="1600" kern="100" dirty="0">
                <a:cs typeface="+mn-ea"/>
                <a:sym typeface="+mn-lt"/>
              </a:rPr>
              <a:t>故答案选：</a:t>
            </a:r>
            <a:r>
              <a:rPr lang="en-US" altLang="zh-CN" sz="1600" kern="100" dirty="0">
                <a:cs typeface="+mn-ea"/>
                <a:sym typeface="+mn-lt"/>
              </a:rPr>
              <a:t>D</a:t>
            </a:r>
            <a:r>
              <a:rPr lang="zh-CN" altLang="zh-CN" sz="16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8" name="笑脸 7">
            <a:extLst>
              <a:ext uri="{FF2B5EF4-FFF2-40B4-BE49-F238E27FC236}">
                <a16:creationId xmlns:a16="http://schemas.microsoft.com/office/drawing/2014/main" id="{8FA64FFB-6544-4FC5-8C78-95C1EABCA919}"/>
              </a:ext>
            </a:extLst>
          </p:cNvPr>
          <p:cNvSpPr/>
          <p:nvPr/>
        </p:nvSpPr>
        <p:spPr>
          <a:xfrm>
            <a:off x="4324316" y="2285643"/>
            <a:ext cx="369109" cy="418866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7D65C70-C432-424B-BCCD-CE6B1024C21A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93580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F32B3AC5-540F-4318-9DD4-F508D663E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4506" y="1117991"/>
            <a:ext cx="9877494" cy="1451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．如图，∠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1=∠2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C=∠D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BD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交于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E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点，下列结论中正确的有（ ）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 eaLnBrk="0" fontAlgn="ctr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①∠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DAE=∠CBE    ②CE=DE    ③△DEA≌△CBE    ④△EAB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是等腰三角形．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121917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pic>
        <p:nvPicPr>
          <p:cNvPr id="3073" name="图片 100004">
            <a:extLst>
              <a:ext uri="{FF2B5EF4-FFF2-40B4-BE49-F238E27FC236}">
                <a16:creationId xmlns:a16="http://schemas.microsoft.com/office/drawing/2014/main" id="{9E13E2BE-AAD0-47CE-A565-18538E764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3552913"/>
            <a:ext cx="3358097" cy="1918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2EE72A44-5D3E-47B1-8D38-19F49D298A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622" y="2499922"/>
            <a:ext cx="479233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21920" tIns="60960" rIns="121920" bIns="60960" numCol="1" anchor="ctr" anchorCtr="0" compatLnSpc="1">
            <a:prstTxWarp prst="textNoShape">
              <a:avLst/>
            </a:prstTxWarp>
            <a:spAutoFit/>
          </a:bodyPr>
          <a:lstStyle/>
          <a:p>
            <a:pPr defTabSz="1219170" eaLnBrk="0" fontAlgn="ctr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1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   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   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3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    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4 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个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18E14E05-2F9A-4914-9315-D8AF9B5AE4B2}"/>
              </a:ext>
            </a:extLst>
          </p:cNvPr>
          <p:cNvSpPr/>
          <p:nvPr/>
        </p:nvSpPr>
        <p:spPr>
          <a:xfrm>
            <a:off x="1104900" y="3057905"/>
            <a:ext cx="6096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【分析】根据全等三角形的判定解题即可。</a:t>
            </a: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【详解】在</a:t>
            </a:r>
            <a:r>
              <a:rPr lang="en-US" altLang="zh-CN" kern="100" dirty="0">
                <a:cs typeface="+mn-ea"/>
                <a:sym typeface="+mn-lt"/>
              </a:rPr>
              <a:t>△ABD</a:t>
            </a:r>
            <a:r>
              <a:rPr lang="zh-CN" altLang="zh-CN" kern="100" dirty="0">
                <a:cs typeface="+mn-ea"/>
                <a:sym typeface="+mn-lt"/>
              </a:rPr>
              <a:t>和</a:t>
            </a:r>
            <a:r>
              <a:rPr lang="en-US" altLang="zh-CN" kern="100" dirty="0">
                <a:cs typeface="+mn-ea"/>
                <a:sym typeface="+mn-lt"/>
              </a:rPr>
              <a:t>△BAC</a:t>
            </a:r>
            <a:r>
              <a:rPr lang="zh-CN" altLang="zh-CN" kern="100" dirty="0">
                <a:cs typeface="+mn-ea"/>
                <a:sym typeface="+mn-lt"/>
              </a:rPr>
              <a:t>中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∵∠1=∠2,∠C=∠D,AB=BA,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∴△ABD≌△BAC(AAS),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</a:t>
            </a:r>
            <a:r>
              <a:rPr lang="en-US" altLang="zh-CN" kern="100" dirty="0">
                <a:cs typeface="+mn-ea"/>
                <a:sym typeface="+mn-lt"/>
              </a:rPr>
              <a:t>∠DAB=∠CBA</a:t>
            </a:r>
            <a:r>
              <a:rPr lang="zh-CN" altLang="zh-CN" kern="100" dirty="0">
                <a:cs typeface="+mn-ea"/>
                <a:sym typeface="+mn-lt"/>
              </a:rPr>
              <a:t>，</a:t>
            </a:r>
            <a:r>
              <a:rPr lang="en-US" altLang="zh-CN" kern="100" dirty="0">
                <a:cs typeface="+mn-ea"/>
                <a:sym typeface="+mn-lt"/>
              </a:rPr>
              <a:t>AD=BC,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en-US" altLang="zh-CN" kern="100" dirty="0">
                <a:cs typeface="+mn-ea"/>
                <a:sym typeface="+mn-lt"/>
              </a:rPr>
              <a:t>∴△DEA≌△CBE(ASA),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</a:t>
            </a:r>
            <a:r>
              <a:rPr lang="en-US" altLang="zh-CN" kern="100" dirty="0">
                <a:cs typeface="+mn-ea"/>
                <a:sym typeface="+mn-lt"/>
              </a:rPr>
              <a:t>∠DAE=∠CBE ,CE=DE,AE=BE,</a:t>
            </a:r>
            <a:endParaRPr lang="zh-CN" altLang="zh-CN" kern="100" dirty="0">
              <a:cs typeface="+mn-ea"/>
              <a:sym typeface="+mn-lt"/>
            </a:endParaRPr>
          </a:p>
          <a:p>
            <a:pPr defTabSz="914377" fontAlgn="ctr">
              <a:lnSpc>
                <a:spcPct val="150000"/>
              </a:lnSpc>
            </a:pPr>
            <a:r>
              <a:rPr lang="zh-CN" altLang="zh-CN" kern="100" dirty="0">
                <a:cs typeface="+mn-ea"/>
                <a:sym typeface="+mn-lt"/>
              </a:rPr>
              <a:t>故</a:t>
            </a:r>
            <a:r>
              <a:rPr lang="en-US" altLang="zh-CN" kern="100" dirty="0">
                <a:cs typeface="+mn-ea"/>
                <a:sym typeface="+mn-lt"/>
              </a:rPr>
              <a:t>△EAB</a:t>
            </a:r>
            <a:r>
              <a:rPr lang="zh-CN" altLang="zh-CN" kern="100" dirty="0">
                <a:cs typeface="+mn-ea"/>
                <a:sym typeface="+mn-lt"/>
              </a:rPr>
              <a:t>是等腰三角形。</a:t>
            </a:r>
          </a:p>
        </p:txBody>
      </p:sp>
      <p:sp>
        <p:nvSpPr>
          <p:cNvPr id="9" name="笑脸 8">
            <a:extLst>
              <a:ext uri="{FF2B5EF4-FFF2-40B4-BE49-F238E27FC236}">
                <a16:creationId xmlns:a16="http://schemas.microsoft.com/office/drawing/2014/main" id="{163C9293-17CE-4B8E-8623-8DDFE8DA8718}"/>
              </a:ext>
            </a:extLst>
          </p:cNvPr>
          <p:cNvSpPr/>
          <p:nvPr/>
        </p:nvSpPr>
        <p:spPr>
          <a:xfrm>
            <a:off x="3570791" y="2497944"/>
            <a:ext cx="475527" cy="43088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CF217FDC-500A-4456-981C-0B938912437A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710782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10243">
            <a:extLst>
              <a:ext uri="{FF2B5EF4-FFF2-40B4-BE49-F238E27FC236}">
                <a16:creationId xmlns:a16="http://schemas.microsoft.com/office/drawing/2014/main" id="{1E40E8E6-84DE-4BE3-8CE5-3ED1AA83A25E}"/>
              </a:ext>
            </a:extLst>
          </p:cNvPr>
          <p:cNvGrpSpPr>
            <a:grpSpLocks/>
          </p:cNvGrpSpPr>
          <p:nvPr/>
        </p:nvGrpSpPr>
        <p:grpSpPr bwMode="auto">
          <a:xfrm>
            <a:off x="6593087" y="2643339"/>
            <a:ext cx="4523792" cy="2785464"/>
            <a:chOff x="0" y="0"/>
            <a:chExt cx="2544" cy="1215"/>
          </a:xfrm>
        </p:grpSpPr>
        <p:grpSp>
          <p:nvGrpSpPr>
            <p:cNvPr id="6" name="组合 10244">
              <a:extLst>
                <a:ext uri="{FF2B5EF4-FFF2-40B4-BE49-F238E27FC236}">
                  <a16:creationId xmlns:a16="http://schemas.microsoft.com/office/drawing/2014/main" id="{6508AB95-6A76-495C-98C4-E7AF64EB80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240"/>
              <a:ext cx="1968" cy="816"/>
              <a:chOff x="0" y="0"/>
              <a:chExt cx="1968" cy="816"/>
            </a:xfrm>
          </p:grpSpPr>
          <p:sp>
            <p:nvSpPr>
              <p:cNvPr id="11" name="AutoShape 6">
                <a:extLst>
                  <a:ext uri="{FF2B5EF4-FFF2-40B4-BE49-F238E27FC236}">
                    <a16:creationId xmlns:a16="http://schemas.microsoft.com/office/drawing/2014/main" id="{25273B8F-016B-43EA-95B0-90B687FE104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0800000">
                <a:off x="0" y="0"/>
                <a:ext cx="1968" cy="816"/>
              </a:xfrm>
              <a:custGeom>
                <a:avLst/>
                <a:gdLst>
                  <a:gd name="T0" fmla="*/ 0 w 21600"/>
                  <a:gd name="T1" fmla="*/ 0 h 21600"/>
                  <a:gd name="T2" fmla="*/ 5400 w 21600"/>
                  <a:gd name="T3" fmla="*/ 21600 h 21600"/>
                  <a:gd name="T4" fmla="*/ 16200 w 21600"/>
                  <a:gd name="T5" fmla="*/ 21600 h 21600"/>
                  <a:gd name="T6" fmla="*/ 21600 w 21600"/>
                  <a:gd name="T7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21600" h="21600">
                    <a:moveTo>
                      <a:pt x="0" y="0"/>
                    </a:moveTo>
                    <a:lnTo>
                      <a:pt x="5400" y="21600"/>
                    </a:lnTo>
                    <a:lnTo>
                      <a:pt x="16200" y="21600"/>
                    </a:lnTo>
                    <a:lnTo>
                      <a:pt x="2160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1pPr>
                <a:lvl2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2pPr>
                <a:lvl3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3pPr>
                <a:lvl4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4pPr>
                <a:lvl5pPr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 sz="2400">
                    <a:solidFill>
                      <a:schemeClr val="tx1"/>
                    </a:solidFill>
                    <a:latin typeface="Times New Roman" panose="02020603050405020304" pitchFamily="18" charset="0"/>
                    <a:ea typeface="宋体" panose="02010600030101010101" pitchFamily="2" charset="-122"/>
                  </a:defRPr>
                </a:lvl9pPr>
              </a:lstStyle>
              <a:p>
                <a:pPr defTabSz="914377"/>
                <a:endParaRPr lang="zh-CN" altLang="en-US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  <p:sp>
            <p:nvSpPr>
              <p:cNvPr id="12" name="Line 7">
                <a:extLst>
                  <a:ext uri="{FF2B5EF4-FFF2-40B4-BE49-F238E27FC236}">
                    <a16:creationId xmlns:a16="http://schemas.microsoft.com/office/drawing/2014/main" id="{815A7971-6233-415B-84D8-9C5BD2899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0" y="0"/>
                <a:ext cx="1488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7" name="Text Box 8">
              <a:extLst>
                <a:ext uri="{FF2B5EF4-FFF2-40B4-BE49-F238E27FC236}">
                  <a16:creationId xmlns:a16="http://schemas.microsoft.com/office/drawing/2014/main" id="{0B4088BE-0A06-41AB-BDBA-05B71DD96A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912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8" name="Text Box 9">
              <a:extLst>
                <a:ext uri="{FF2B5EF4-FFF2-40B4-BE49-F238E27FC236}">
                  <a16:creationId xmlns:a16="http://schemas.microsoft.com/office/drawing/2014/main" id="{B910ADA5-97B8-436E-BEBA-CED22BE206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0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9" name="Text Box 10">
              <a:extLst>
                <a:ext uri="{FF2B5EF4-FFF2-40B4-BE49-F238E27FC236}">
                  <a16:creationId xmlns:a16="http://schemas.microsoft.com/office/drawing/2014/main" id="{CD3061F8-CB5F-4D24-8ACB-5008C5E5C5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76" y="0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0" name="Text Box 11">
              <a:extLst>
                <a:ext uri="{FF2B5EF4-FFF2-40B4-BE49-F238E27FC236}">
                  <a16:creationId xmlns:a16="http://schemas.microsoft.com/office/drawing/2014/main" id="{7A2C3733-931D-498B-9ED1-52A6ED9B8C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6" y="960"/>
              <a:ext cx="288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>
                <a:spcBef>
                  <a:spcPct val="50000"/>
                </a:spcBef>
              </a:pPr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</p:grpSp>
      <p:sp>
        <p:nvSpPr>
          <p:cNvPr id="13" name="Text Box 14">
            <a:extLst>
              <a:ext uri="{FF2B5EF4-FFF2-40B4-BE49-F238E27FC236}">
                <a16:creationId xmlns:a16="http://schemas.microsoft.com/office/drawing/2014/main" id="{8788E044-AC7D-499B-9E59-BC2C3A59C3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1243194"/>
            <a:ext cx="10361923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6.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已知：如图，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 ∥BC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平分∠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。求证：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AB=AD</a:t>
            </a:r>
          </a:p>
          <a:p>
            <a:pPr defTabSz="914377">
              <a:spcBef>
                <a:spcPct val="50000"/>
              </a:spcBef>
            </a:pPr>
            <a:endParaRPr lang="en-US" altLang="zh-CN" sz="36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Text Box 11">
            <a:extLst>
              <a:ext uri="{FF2B5EF4-FFF2-40B4-BE49-F238E27FC236}">
                <a16:creationId xmlns:a16="http://schemas.microsoft.com/office/drawing/2014/main" id="{34EFE768-E8D5-4424-B56D-ECAB6C40CA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4217" y="2112443"/>
            <a:ext cx="6049433" cy="4340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证明：</a:t>
            </a:r>
            <a:endParaRPr lang="en-US" altLang="zh-CN" sz="18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∵ 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AD ∥BC 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∴∠ADB=∠DBC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∵ 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平分∠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ABC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∴ ∠ABD=∠DBC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∵∠ABD=∠DBC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，∠</a:t>
            </a: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ADB=∠DBC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∴∠ABD=∠ADB</a:t>
            </a: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1800" b="1" dirty="0">
                <a:latin typeface="+mn-lt"/>
                <a:ea typeface="+mn-ea"/>
                <a:cs typeface="+mn-ea"/>
                <a:sym typeface="+mn-lt"/>
              </a:rPr>
              <a:t>∴AB=AD</a:t>
            </a:r>
            <a:r>
              <a:rPr lang="zh-CN" altLang="en-US" sz="1800" b="1" dirty="0">
                <a:latin typeface="+mn-lt"/>
                <a:ea typeface="+mn-ea"/>
                <a:cs typeface="+mn-ea"/>
                <a:sym typeface="+mn-lt"/>
              </a:rPr>
              <a:t>（等角对等边）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C867129D-88AA-48D2-AA03-EB5C820C4B90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788571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extLst>
              <a:ext uri="{FF2B5EF4-FFF2-40B4-BE49-F238E27FC236}">
                <a16:creationId xmlns:a16="http://schemas.microsoft.com/office/drawing/2014/main" id="{DE7EA77D-7287-4881-82FC-C710F4311D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61" y="1227941"/>
            <a:ext cx="110017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7.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如图，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BD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相交于点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，且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AB∥DC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OA=OB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，求证：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OC=OD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． </a:t>
            </a:r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EDC92F51-3E80-4663-8184-5CCBC9A4E5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826" y="2417028"/>
            <a:ext cx="4689257" cy="3126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52070E00-42AA-402A-AF15-06613CCB1F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61" y="1341839"/>
            <a:ext cx="2493433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l" defTabSz="1219170" eaLnBrk="1" hangingPunct="1"/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证明： </a:t>
            </a: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1271F458-6185-4EF1-9FD9-B79DC5CE6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61" y="2417028"/>
            <a:ext cx="4991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∵OA=OB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 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2541F12A-9863-44BD-8A61-DCF39F288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26" y="2937877"/>
            <a:ext cx="66251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 ∴∠A=∠B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．（等边对等角）</a:t>
            </a:r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D49028C9-E53A-4036-8C69-C781EB71E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360" y="3531871"/>
            <a:ext cx="374438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AB∥DC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 </a:t>
            </a:r>
          </a:p>
        </p:txBody>
      </p:sp>
      <p:sp>
        <p:nvSpPr>
          <p:cNvPr id="11" name="Text Box 7">
            <a:extLst>
              <a:ext uri="{FF2B5EF4-FFF2-40B4-BE49-F238E27FC236}">
                <a16:creationId xmlns:a16="http://schemas.microsoft.com/office/drawing/2014/main" id="{B654433D-A540-436F-9002-CEBC3089D8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2726" y="4104880"/>
            <a:ext cx="825711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 ∴∠A=∠C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，∠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B=∠D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．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（两直线平行，内错角相等） </a:t>
            </a:r>
          </a:p>
        </p:txBody>
      </p:sp>
      <p:sp>
        <p:nvSpPr>
          <p:cNvPr id="12" name="Text Box 9">
            <a:extLst>
              <a:ext uri="{FF2B5EF4-FFF2-40B4-BE49-F238E27FC236}">
                <a16:creationId xmlns:a16="http://schemas.microsoft.com/office/drawing/2014/main" id="{8DCECC79-3400-46A4-BA9B-9DC4A1C187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611" y="5293441"/>
            <a:ext cx="58568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∴∠C=∠D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（等量代换）</a:t>
            </a:r>
          </a:p>
        </p:txBody>
      </p:sp>
      <p:sp>
        <p:nvSpPr>
          <p:cNvPr id="13" name="Text Box 10">
            <a:extLst>
              <a:ext uri="{FF2B5EF4-FFF2-40B4-BE49-F238E27FC236}">
                <a16:creationId xmlns:a16="http://schemas.microsoft.com/office/drawing/2014/main" id="{C7D8D605-E15F-42D3-8785-12C491724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352" y="5887435"/>
            <a:ext cx="595206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 ∴OC=OD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（等角对等边） 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CBC3878-9B65-46F8-9F01-9BAB3931C047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78269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占位符 7">
            <a:extLst>
              <a:ext uri="{FF2B5EF4-FFF2-40B4-BE49-F238E27FC236}">
                <a16:creationId xmlns:a16="http://schemas.microsoft.com/office/drawing/2014/main" id="{5C7E5D79-48CA-4A80-BEA8-866B33B56D2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5" r="4905"/>
          <a:stretch>
            <a:fillRect/>
          </a:stretch>
        </p:blipFill>
        <p:spPr/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935" y="1133956"/>
            <a:ext cx="5615391" cy="4211543"/>
          </a:xfrm>
          <a:prstGeom prst="rect">
            <a:avLst/>
          </a:prstGeom>
        </p:spPr>
      </p:pic>
      <p:grpSp>
        <p:nvGrpSpPr>
          <p:cNvPr id="11" name="Group 10"/>
          <p:cNvGrpSpPr/>
          <p:nvPr/>
        </p:nvGrpSpPr>
        <p:grpSpPr>
          <a:xfrm>
            <a:off x="3519289" y="3071610"/>
            <a:ext cx="312877" cy="378950"/>
            <a:chOff x="10387014" y="2925763"/>
            <a:chExt cx="255588" cy="309563"/>
          </a:xfrm>
          <a:solidFill>
            <a:schemeClr val="bg1"/>
          </a:solidFill>
        </p:grpSpPr>
        <p:sp>
          <p:nvSpPr>
            <p:cNvPr id="12" name="Freeform 134"/>
            <p:cNvSpPr>
              <a:spLocks noEditPoints="1"/>
            </p:cNvSpPr>
            <p:nvPr/>
          </p:nvSpPr>
          <p:spPr bwMode="auto">
            <a:xfrm>
              <a:off x="10387014" y="2925763"/>
              <a:ext cx="255588" cy="309563"/>
            </a:xfrm>
            <a:custGeom>
              <a:avLst/>
              <a:gdLst>
                <a:gd name="T0" fmla="*/ 84 w 96"/>
                <a:gd name="T1" fmla="*/ 44 h 116"/>
                <a:gd name="T2" fmla="*/ 72 w 96"/>
                <a:gd name="T3" fmla="*/ 44 h 116"/>
                <a:gd name="T4" fmla="*/ 72 w 96"/>
                <a:gd name="T5" fmla="*/ 25 h 116"/>
                <a:gd name="T6" fmla="*/ 48 w 96"/>
                <a:gd name="T7" fmla="*/ 0 h 116"/>
                <a:gd name="T8" fmla="*/ 24 w 96"/>
                <a:gd name="T9" fmla="*/ 25 h 116"/>
                <a:gd name="T10" fmla="*/ 24 w 96"/>
                <a:gd name="T11" fmla="*/ 44 h 116"/>
                <a:gd name="T12" fmla="*/ 12 w 96"/>
                <a:gd name="T13" fmla="*/ 44 h 116"/>
                <a:gd name="T14" fmla="*/ 0 w 96"/>
                <a:gd name="T15" fmla="*/ 56 h 116"/>
                <a:gd name="T16" fmla="*/ 0 w 96"/>
                <a:gd name="T17" fmla="*/ 104 h 116"/>
                <a:gd name="T18" fmla="*/ 12 w 96"/>
                <a:gd name="T19" fmla="*/ 116 h 116"/>
                <a:gd name="T20" fmla="*/ 84 w 96"/>
                <a:gd name="T21" fmla="*/ 116 h 116"/>
                <a:gd name="T22" fmla="*/ 96 w 96"/>
                <a:gd name="T23" fmla="*/ 104 h 116"/>
                <a:gd name="T24" fmla="*/ 96 w 96"/>
                <a:gd name="T25" fmla="*/ 56 h 116"/>
                <a:gd name="T26" fmla="*/ 84 w 96"/>
                <a:gd name="T27" fmla="*/ 44 h 116"/>
                <a:gd name="T28" fmla="*/ 32 w 96"/>
                <a:gd name="T29" fmla="*/ 25 h 116"/>
                <a:gd name="T30" fmla="*/ 48 w 96"/>
                <a:gd name="T31" fmla="*/ 8 h 116"/>
                <a:gd name="T32" fmla="*/ 64 w 96"/>
                <a:gd name="T33" fmla="*/ 25 h 116"/>
                <a:gd name="T34" fmla="*/ 64 w 96"/>
                <a:gd name="T35" fmla="*/ 44 h 116"/>
                <a:gd name="T36" fmla="*/ 32 w 96"/>
                <a:gd name="T37" fmla="*/ 44 h 116"/>
                <a:gd name="T38" fmla="*/ 32 w 96"/>
                <a:gd name="T39" fmla="*/ 25 h 116"/>
                <a:gd name="T40" fmla="*/ 88 w 96"/>
                <a:gd name="T41" fmla="*/ 104 h 116"/>
                <a:gd name="T42" fmla="*/ 84 w 96"/>
                <a:gd name="T43" fmla="*/ 108 h 116"/>
                <a:gd name="T44" fmla="*/ 12 w 96"/>
                <a:gd name="T45" fmla="*/ 108 h 116"/>
                <a:gd name="T46" fmla="*/ 8 w 96"/>
                <a:gd name="T47" fmla="*/ 104 h 116"/>
                <a:gd name="T48" fmla="*/ 8 w 96"/>
                <a:gd name="T49" fmla="*/ 56 h 116"/>
                <a:gd name="T50" fmla="*/ 12 w 96"/>
                <a:gd name="T51" fmla="*/ 52 h 116"/>
                <a:gd name="T52" fmla="*/ 84 w 96"/>
                <a:gd name="T53" fmla="*/ 52 h 116"/>
                <a:gd name="T54" fmla="*/ 88 w 96"/>
                <a:gd name="T55" fmla="*/ 56 h 116"/>
                <a:gd name="T56" fmla="*/ 88 w 96"/>
                <a:gd name="T57" fmla="*/ 10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6" h="116">
                  <a:moveTo>
                    <a:pt x="84" y="44"/>
                  </a:moveTo>
                  <a:cubicBezTo>
                    <a:pt x="72" y="44"/>
                    <a:pt x="72" y="44"/>
                    <a:pt x="72" y="44"/>
                  </a:cubicBezTo>
                  <a:cubicBezTo>
                    <a:pt x="72" y="25"/>
                    <a:pt x="72" y="25"/>
                    <a:pt x="72" y="25"/>
                  </a:cubicBezTo>
                  <a:cubicBezTo>
                    <a:pt x="72" y="11"/>
                    <a:pt x="61" y="0"/>
                    <a:pt x="48" y="0"/>
                  </a:cubicBezTo>
                  <a:cubicBezTo>
                    <a:pt x="35" y="0"/>
                    <a:pt x="24" y="11"/>
                    <a:pt x="24" y="25"/>
                  </a:cubicBezTo>
                  <a:cubicBezTo>
                    <a:pt x="24" y="44"/>
                    <a:pt x="24" y="44"/>
                    <a:pt x="24" y="44"/>
                  </a:cubicBezTo>
                  <a:cubicBezTo>
                    <a:pt x="12" y="44"/>
                    <a:pt x="12" y="44"/>
                    <a:pt x="12" y="44"/>
                  </a:cubicBezTo>
                  <a:cubicBezTo>
                    <a:pt x="5" y="44"/>
                    <a:pt x="0" y="49"/>
                    <a:pt x="0" y="56"/>
                  </a:cubicBezTo>
                  <a:cubicBezTo>
                    <a:pt x="0" y="104"/>
                    <a:pt x="0" y="104"/>
                    <a:pt x="0" y="104"/>
                  </a:cubicBezTo>
                  <a:cubicBezTo>
                    <a:pt x="0" y="111"/>
                    <a:pt x="5" y="116"/>
                    <a:pt x="12" y="116"/>
                  </a:cubicBezTo>
                  <a:cubicBezTo>
                    <a:pt x="84" y="116"/>
                    <a:pt x="84" y="116"/>
                    <a:pt x="84" y="116"/>
                  </a:cubicBezTo>
                  <a:cubicBezTo>
                    <a:pt x="91" y="116"/>
                    <a:pt x="96" y="111"/>
                    <a:pt x="96" y="104"/>
                  </a:cubicBezTo>
                  <a:cubicBezTo>
                    <a:pt x="96" y="56"/>
                    <a:pt x="96" y="56"/>
                    <a:pt x="96" y="56"/>
                  </a:cubicBezTo>
                  <a:cubicBezTo>
                    <a:pt x="96" y="49"/>
                    <a:pt x="91" y="44"/>
                    <a:pt x="84" y="44"/>
                  </a:cubicBezTo>
                  <a:close/>
                  <a:moveTo>
                    <a:pt x="32" y="25"/>
                  </a:moveTo>
                  <a:cubicBezTo>
                    <a:pt x="32" y="15"/>
                    <a:pt x="39" y="8"/>
                    <a:pt x="48" y="8"/>
                  </a:cubicBezTo>
                  <a:cubicBezTo>
                    <a:pt x="57" y="8"/>
                    <a:pt x="64" y="15"/>
                    <a:pt x="64" y="25"/>
                  </a:cubicBezTo>
                  <a:cubicBezTo>
                    <a:pt x="64" y="44"/>
                    <a:pt x="64" y="44"/>
                    <a:pt x="64" y="44"/>
                  </a:cubicBezTo>
                  <a:cubicBezTo>
                    <a:pt x="32" y="44"/>
                    <a:pt x="32" y="44"/>
                    <a:pt x="32" y="44"/>
                  </a:cubicBezTo>
                  <a:lnTo>
                    <a:pt x="32" y="25"/>
                  </a:lnTo>
                  <a:close/>
                  <a:moveTo>
                    <a:pt x="88" y="104"/>
                  </a:moveTo>
                  <a:cubicBezTo>
                    <a:pt x="88" y="106"/>
                    <a:pt x="86" y="108"/>
                    <a:pt x="84" y="108"/>
                  </a:cubicBezTo>
                  <a:cubicBezTo>
                    <a:pt x="12" y="108"/>
                    <a:pt x="12" y="108"/>
                    <a:pt x="12" y="108"/>
                  </a:cubicBezTo>
                  <a:cubicBezTo>
                    <a:pt x="10" y="108"/>
                    <a:pt x="8" y="106"/>
                    <a:pt x="8" y="104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8" y="54"/>
                    <a:pt x="10" y="52"/>
                    <a:pt x="12" y="52"/>
                  </a:cubicBezTo>
                  <a:cubicBezTo>
                    <a:pt x="84" y="52"/>
                    <a:pt x="84" y="52"/>
                    <a:pt x="84" y="52"/>
                  </a:cubicBezTo>
                  <a:cubicBezTo>
                    <a:pt x="86" y="52"/>
                    <a:pt x="88" y="54"/>
                    <a:pt x="88" y="56"/>
                  </a:cubicBezTo>
                  <a:lnTo>
                    <a:pt x="88" y="10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Freeform 135"/>
            <p:cNvSpPr>
              <a:spLocks noEditPoints="1"/>
            </p:cNvSpPr>
            <p:nvPr/>
          </p:nvSpPr>
          <p:spPr bwMode="auto">
            <a:xfrm>
              <a:off x="10488614" y="3100388"/>
              <a:ext cx="52388" cy="79375"/>
            </a:xfrm>
            <a:custGeom>
              <a:avLst/>
              <a:gdLst>
                <a:gd name="T0" fmla="*/ 10 w 20"/>
                <a:gd name="T1" fmla="*/ 0 h 30"/>
                <a:gd name="T2" fmla="*/ 0 w 20"/>
                <a:gd name="T3" fmla="*/ 10 h 30"/>
                <a:gd name="T4" fmla="*/ 4 w 20"/>
                <a:gd name="T5" fmla="*/ 18 h 30"/>
                <a:gd name="T6" fmla="*/ 4 w 20"/>
                <a:gd name="T7" fmla="*/ 24 h 30"/>
                <a:gd name="T8" fmla="*/ 10 w 20"/>
                <a:gd name="T9" fmla="*/ 30 h 30"/>
                <a:gd name="T10" fmla="*/ 16 w 20"/>
                <a:gd name="T11" fmla="*/ 24 h 30"/>
                <a:gd name="T12" fmla="*/ 16 w 20"/>
                <a:gd name="T13" fmla="*/ 18 h 30"/>
                <a:gd name="T14" fmla="*/ 20 w 20"/>
                <a:gd name="T15" fmla="*/ 10 h 30"/>
                <a:gd name="T16" fmla="*/ 10 w 20"/>
                <a:gd name="T17" fmla="*/ 0 h 30"/>
                <a:gd name="T18" fmla="*/ 12 w 20"/>
                <a:gd name="T19" fmla="*/ 16 h 30"/>
                <a:gd name="T20" fmla="*/ 12 w 20"/>
                <a:gd name="T21" fmla="*/ 24 h 30"/>
                <a:gd name="T22" fmla="*/ 10 w 20"/>
                <a:gd name="T23" fmla="*/ 26 h 30"/>
                <a:gd name="T24" fmla="*/ 8 w 20"/>
                <a:gd name="T25" fmla="*/ 24 h 30"/>
                <a:gd name="T26" fmla="*/ 8 w 20"/>
                <a:gd name="T27" fmla="*/ 16 h 30"/>
                <a:gd name="T28" fmla="*/ 4 w 20"/>
                <a:gd name="T29" fmla="*/ 10 h 30"/>
                <a:gd name="T30" fmla="*/ 10 w 20"/>
                <a:gd name="T31" fmla="*/ 4 h 30"/>
                <a:gd name="T32" fmla="*/ 16 w 20"/>
                <a:gd name="T33" fmla="*/ 10 h 30"/>
                <a:gd name="T34" fmla="*/ 12 w 20"/>
                <a:gd name="T35" fmla="*/ 16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0" h="30">
                  <a:moveTo>
                    <a:pt x="10" y="0"/>
                  </a:moveTo>
                  <a:cubicBezTo>
                    <a:pt x="4" y="0"/>
                    <a:pt x="0" y="4"/>
                    <a:pt x="0" y="10"/>
                  </a:cubicBezTo>
                  <a:cubicBezTo>
                    <a:pt x="0" y="13"/>
                    <a:pt x="2" y="16"/>
                    <a:pt x="4" y="18"/>
                  </a:cubicBezTo>
                  <a:cubicBezTo>
                    <a:pt x="4" y="24"/>
                    <a:pt x="4" y="24"/>
                    <a:pt x="4" y="24"/>
                  </a:cubicBezTo>
                  <a:cubicBezTo>
                    <a:pt x="4" y="27"/>
                    <a:pt x="7" y="30"/>
                    <a:pt x="10" y="30"/>
                  </a:cubicBezTo>
                  <a:cubicBezTo>
                    <a:pt x="13" y="30"/>
                    <a:pt x="16" y="27"/>
                    <a:pt x="16" y="24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8" y="16"/>
                    <a:pt x="20" y="13"/>
                    <a:pt x="20" y="10"/>
                  </a:cubicBezTo>
                  <a:cubicBezTo>
                    <a:pt x="20" y="4"/>
                    <a:pt x="16" y="0"/>
                    <a:pt x="10" y="0"/>
                  </a:cubicBezTo>
                  <a:close/>
                  <a:moveTo>
                    <a:pt x="12" y="16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12" y="25"/>
                    <a:pt x="11" y="26"/>
                    <a:pt x="10" y="26"/>
                  </a:cubicBezTo>
                  <a:cubicBezTo>
                    <a:pt x="9" y="26"/>
                    <a:pt x="8" y="25"/>
                    <a:pt x="8" y="24"/>
                  </a:cubicBezTo>
                  <a:cubicBezTo>
                    <a:pt x="8" y="16"/>
                    <a:pt x="8" y="16"/>
                    <a:pt x="8" y="16"/>
                  </a:cubicBezTo>
                  <a:cubicBezTo>
                    <a:pt x="6" y="15"/>
                    <a:pt x="4" y="13"/>
                    <a:pt x="4" y="10"/>
                  </a:cubicBezTo>
                  <a:cubicBezTo>
                    <a:pt x="4" y="7"/>
                    <a:pt x="7" y="4"/>
                    <a:pt x="10" y="4"/>
                  </a:cubicBezTo>
                  <a:cubicBezTo>
                    <a:pt x="13" y="4"/>
                    <a:pt x="16" y="7"/>
                    <a:pt x="16" y="10"/>
                  </a:cubicBezTo>
                  <a:cubicBezTo>
                    <a:pt x="16" y="13"/>
                    <a:pt x="14" y="15"/>
                    <a:pt x="12" y="16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5" name="TextBox 9">
            <a:extLst>
              <a:ext uri="{FF2B5EF4-FFF2-40B4-BE49-F238E27FC236}">
                <a16:creationId xmlns:a16="http://schemas.microsoft.com/office/drawing/2014/main" id="{3A1609E0-6C50-4C0C-881E-1A7F6041A5E5}"/>
              </a:ext>
            </a:extLst>
          </p:cNvPr>
          <p:cNvSpPr txBox="1"/>
          <p:nvPr/>
        </p:nvSpPr>
        <p:spPr>
          <a:xfrm>
            <a:off x="797652" y="1268756"/>
            <a:ext cx="7812418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dist"/>
            <a:r>
              <a:rPr lang="en-US" sz="11500" b="1" i="1" dirty="0">
                <a:solidFill>
                  <a:prstClr val="white">
                    <a:lumMod val="65000"/>
                    <a:alpha val="10000"/>
                  </a:prstClr>
                </a:solidFill>
                <a:cs typeface="+mn-ea"/>
                <a:sym typeface="+mn-lt"/>
              </a:rPr>
              <a:t>SYMMETRY</a:t>
            </a:r>
            <a:endParaRPr kumimoji="0" lang="en-US" sz="11500" b="1" i="1" u="none" strike="noStrike" kern="1200" cap="none" spc="0" normalizeH="0" baseline="45000" noProof="0" dirty="0">
              <a:ln>
                <a:noFill/>
              </a:ln>
              <a:solidFill>
                <a:prstClr val="white">
                  <a:lumMod val="65000"/>
                  <a:alpha val="10000"/>
                </a:prstClr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Rectangle: Rounded Corners 40">
            <a:extLst>
              <a:ext uri="{FF2B5EF4-FFF2-40B4-BE49-F238E27FC236}">
                <a16:creationId xmlns:a16="http://schemas.microsoft.com/office/drawing/2014/main" id="{5E15193A-F864-4286-8CC8-5C10B7A53F0F}"/>
              </a:ext>
            </a:extLst>
          </p:cNvPr>
          <p:cNvSpPr>
            <a:spLocks/>
          </p:cNvSpPr>
          <p:nvPr/>
        </p:nvSpPr>
        <p:spPr bwMode="auto">
          <a:xfrm rot="16200000">
            <a:off x="1234499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7" name="Rectangle: Rounded Corners 43">
            <a:extLst>
              <a:ext uri="{FF2B5EF4-FFF2-40B4-BE49-F238E27FC236}">
                <a16:creationId xmlns:a16="http://schemas.microsoft.com/office/drawing/2014/main" id="{D4EA2750-33A4-45A1-9A34-BF113FFE1D23}"/>
              </a:ext>
            </a:extLst>
          </p:cNvPr>
          <p:cNvSpPr>
            <a:spLocks/>
          </p:cNvSpPr>
          <p:nvPr/>
        </p:nvSpPr>
        <p:spPr bwMode="auto">
          <a:xfrm rot="16200000">
            <a:off x="2925364" y="4660015"/>
            <a:ext cx="322784" cy="1423537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2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C6B4BAB0-F6BA-4D4A-BE62-EB3A162FB9A7}"/>
              </a:ext>
            </a:extLst>
          </p:cNvPr>
          <p:cNvSpPr/>
          <p:nvPr/>
        </p:nvSpPr>
        <p:spPr bwMode="auto">
          <a:xfrm>
            <a:off x="655472" y="2783478"/>
            <a:ext cx="628610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>
              <a:defRPr/>
            </a:pPr>
            <a:r>
              <a:rPr lang="zh-CN" altLang="en-US" sz="4400" b="1" kern="100" dirty="0">
                <a:cs typeface="+mn-ea"/>
                <a:sym typeface="+mn-lt"/>
              </a:rPr>
              <a:t>感谢各位的仔细聆听</a:t>
            </a: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3FF5FB0-9E99-4FE5-8C2D-936C872B55EB}"/>
              </a:ext>
            </a:extLst>
          </p:cNvPr>
          <p:cNvSpPr/>
          <p:nvPr/>
        </p:nvSpPr>
        <p:spPr>
          <a:xfrm>
            <a:off x="684122" y="3716233"/>
            <a:ext cx="43567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endParaRPr lang="zh-CN" altLang="en-US" sz="3600" dirty="0"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9024062E-4234-4C25-B256-501BF93574EA}"/>
              </a:ext>
            </a:extLst>
          </p:cNvPr>
          <p:cNvCxnSpPr>
            <a:cxnSpLocks/>
          </p:cNvCxnSpPr>
          <p:nvPr/>
        </p:nvCxnSpPr>
        <p:spPr>
          <a:xfrm>
            <a:off x="684122" y="3622756"/>
            <a:ext cx="6257456" cy="0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miter lim="800000"/>
          </a:ln>
          <a:effectLst/>
        </p:spPr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D385199E-B89C-484C-9293-81910875ACF0}"/>
              </a:ext>
            </a:extLst>
          </p:cNvPr>
          <p:cNvSpPr/>
          <p:nvPr/>
        </p:nvSpPr>
        <p:spPr bwMode="auto">
          <a:xfrm>
            <a:off x="684122" y="2098812"/>
            <a:ext cx="319831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3600" b="1" kern="100" dirty="0">
                <a:cs typeface="+mn-ea"/>
                <a:sym typeface="+mn-lt"/>
              </a:rPr>
              <a:t>第</a:t>
            </a:r>
            <a:r>
              <a:rPr lang="en-US" altLang="zh-CN" sz="3600" b="1" kern="100" dirty="0">
                <a:cs typeface="+mn-ea"/>
                <a:sym typeface="+mn-lt"/>
              </a:rPr>
              <a:t>13</a:t>
            </a:r>
            <a:r>
              <a:rPr lang="zh-CN" altLang="en-US" sz="3600" b="1" kern="100" dirty="0">
                <a:cs typeface="+mn-ea"/>
                <a:sym typeface="+mn-lt"/>
              </a:rPr>
              <a:t>章 轴对称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6DA0A8F0-8B72-47F8-843C-DEBDA10F5697}"/>
              </a:ext>
            </a:extLst>
          </p:cNvPr>
          <p:cNvSpPr txBox="1"/>
          <p:nvPr/>
        </p:nvSpPr>
        <p:spPr>
          <a:xfrm>
            <a:off x="684122" y="4293594"/>
            <a:ext cx="5670333" cy="5520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105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1AD6BCF5-0DA5-4EEE-8425-135998938E2D}"/>
              </a:ext>
            </a:extLst>
          </p:cNvPr>
          <p:cNvSpPr/>
          <p:nvPr/>
        </p:nvSpPr>
        <p:spPr>
          <a:xfrm>
            <a:off x="684122" y="3752780"/>
            <a:ext cx="5216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sz="2400" b="1" dirty="0">
                <a:cs typeface="+mn-ea"/>
                <a:sym typeface="+mn-lt"/>
              </a:rPr>
              <a:t>（等腰三角形判定）</a:t>
            </a:r>
          </a:p>
        </p:txBody>
      </p:sp>
      <p:sp>
        <p:nvSpPr>
          <p:cNvPr id="24" name="文本框 23">
            <a:extLst>
              <a:ext uri="{FF2B5EF4-FFF2-40B4-BE49-F238E27FC236}">
                <a16:creationId xmlns:a16="http://schemas.microsoft.com/office/drawing/2014/main" id="{2707FD3D-1DD2-4417-AE57-4533DF0AA283}"/>
              </a:ext>
            </a:extLst>
          </p:cNvPr>
          <p:cNvSpPr txBox="1"/>
          <p:nvPr/>
        </p:nvSpPr>
        <p:spPr>
          <a:xfrm>
            <a:off x="700857" y="5238451"/>
            <a:ext cx="10086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05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105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0535570A-FCCA-45CF-A341-9061EC14B4B0}"/>
              </a:ext>
            </a:extLst>
          </p:cNvPr>
          <p:cNvSpPr txBox="1"/>
          <p:nvPr/>
        </p:nvSpPr>
        <p:spPr>
          <a:xfrm>
            <a:off x="2391722" y="5238451"/>
            <a:ext cx="13463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05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1050" dirty="0">
                <a:solidFill>
                  <a:schemeClr val="bg1"/>
                </a:solidFill>
                <a:cs typeface="+mn-ea"/>
                <a:sym typeface="+mn-lt"/>
              </a:rPr>
              <a:t>2020.4.4</a:t>
            </a:r>
            <a:endParaRPr lang="zh-CN" altLang="en-US" sz="105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4D72966-D6C1-453F-AFEA-DEACB56D645B}"/>
              </a:ext>
            </a:extLst>
          </p:cNvPr>
          <p:cNvSpPr/>
          <p:nvPr/>
        </p:nvSpPr>
        <p:spPr>
          <a:xfrm>
            <a:off x="684122" y="346018"/>
            <a:ext cx="1121978" cy="369332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393700" dist="50800" dir="54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dist"/>
            <a:r>
              <a:rPr lang="en-US" altLang="zh-CN" sz="1600" dirty="0">
                <a:solidFill>
                  <a:schemeClr val="bg1"/>
                </a:solidFill>
                <a:cs typeface="+mn-ea"/>
                <a:sym typeface="+mn-lt"/>
              </a:rPr>
              <a:t>LOGO</a:t>
            </a:r>
            <a:endParaRPr lang="zh-CN" altLang="en-US" sz="16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75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>
            <a:extLst>
              <a:ext uri="{FF2B5EF4-FFF2-40B4-BE49-F238E27FC236}">
                <a16:creationId xmlns:a16="http://schemas.microsoft.com/office/drawing/2014/main" id="{84FB207E-36C7-4B33-A686-9E48C8EA5361}"/>
              </a:ext>
            </a:extLst>
          </p:cNvPr>
          <p:cNvSpPr txBox="1"/>
          <p:nvPr/>
        </p:nvSpPr>
        <p:spPr>
          <a:xfrm>
            <a:off x="1373528" y="404625"/>
            <a:ext cx="34689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前 言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0E097619-F011-4EF6-802C-C598AA27F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1800426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学习目标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17B33672-ACD5-425F-AAA9-25AAEC7F9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2665552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、探索等腰三角形判定定理。</a:t>
            </a:r>
          </a:p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dirty="0">
                <a:solidFill>
                  <a:prstClr val="black"/>
                </a:solidFill>
                <a:cs typeface="+mn-ea"/>
                <a:sym typeface="+mn-lt"/>
              </a:rPr>
              <a:t>、理解等腰三角形的判定定理，并会运用其进行简单的证明。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B1275971-1D99-4B6C-8E6A-42447E407B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4068903"/>
            <a:ext cx="4663881" cy="474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75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5042"/>
                </a:solidFill>
                <a:effectLst/>
                <a:uLnTx/>
                <a:uFillTx/>
                <a:cs typeface="+mn-ea"/>
                <a:sym typeface="+mn-lt"/>
              </a:rPr>
              <a:t>重点难点</a:t>
            </a:r>
          </a:p>
        </p:txBody>
      </p:sp>
      <p:sp>
        <p:nvSpPr>
          <p:cNvPr id="8" name="Text Box 8">
            <a:extLst>
              <a:ext uri="{FF2B5EF4-FFF2-40B4-BE49-F238E27FC236}">
                <a16:creationId xmlns:a16="http://schemas.microsoft.com/office/drawing/2014/main" id="{E638F333-9DEE-4DE5-89A9-A47D7D958D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3528" y="4934030"/>
            <a:ext cx="10348517" cy="111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重点：理解和运用等腰三角形的判定定理。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cs typeface="+mn-ea"/>
                <a:sym typeface="+mn-lt"/>
              </a:rPr>
              <a:t>难点：等腰三角形判定定理的探索和应用。</a:t>
            </a:r>
          </a:p>
        </p:txBody>
      </p:sp>
    </p:spTree>
    <p:extLst>
      <p:ext uri="{BB962C8B-B14F-4D97-AF65-F5344CB8AC3E}">
        <p14:creationId xmlns:p14="http://schemas.microsoft.com/office/powerpoint/2010/main" val="71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Box 21">
            <a:extLst>
              <a:ext uri="{FF2B5EF4-FFF2-40B4-BE49-F238E27FC236}">
                <a16:creationId xmlns:a16="http://schemas.microsoft.com/office/drawing/2014/main" id="{EC80D7BD-9082-4931-BDAD-2D27DE08A2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0939" y="3376665"/>
            <a:ext cx="12192000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①等腰三角形的两个底角相等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,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（简写成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“                     ”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2" name="Text Box 22">
            <a:extLst>
              <a:ext uri="{FF2B5EF4-FFF2-40B4-BE49-F238E27FC236}">
                <a16:creationId xmlns:a16="http://schemas.microsoft.com/office/drawing/2014/main" id="{3F5468CC-04A4-4BAB-9A6C-46B9BA627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23" y="4156227"/>
            <a:ext cx="8910244" cy="114050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②等腰三角形顶角的平分线、底边上的中线和底边上的高互相重合。（简称</a:t>
            </a:r>
            <a:r>
              <a:rPr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“                ”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</a:p>
        </p:txBody>
      </p:sp>
      <p:sp>
        <p:nvSpPr>
          <p:cNvPr id="13" name="Text Box 29">
            <a:extLst>
              <a:ext uri="{FF2B5EF4-FFF2-40B4-BE49-F238E27FC236}">
                <a16:creationId xmlns:a16="http://schemas.microsoft.com/office/drawing/2014/main" id="{E82B8188-5D52-4938-95E0-FFECA1DE9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23" y="5614627"/>
            <a:ext cx="8534400" cy="461665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>
              <a:spcBef>
                <a:spcPct val="50000"/>
              </a:spcBef>
            </a:pPr>
            <a:r>
              <a:rPr kumimoji="1"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③等腰三角形是</a:t>
            </a:r>
            <a:r>
              <a:rPr kumimoji="1" lang="zh-CN" altLang="en-US" sz="2400" u="sng" dirty="0">
                <a:solidFill>
                  <a:prstClr val="black"/>
                </a:solidFill>
                <a:cs typeface="+mn-ea"/>
                <a:sym typeface="+mn-lt"/>
              </a:rPr>
              <a:t>               </a:t>
            </a:r>
            <a:r>
              <a:rPr kumimoji="1"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图形。</a:t>
            </a:r>
          </a:p>
        </p:txBody>
      </p:sp>
      <p:sp>
        <p:nvSpPr>
          <p:cNvPr id="15" name="Rectangle 34">
            <a:extLst>
              <a:ext uri="{FF2B5EF4-FFF2-40B4-BE49-F238E27FC236}">
                <a16:creationId xmlns:a16="http://schemas.microsoft.com/office/drawing/2014/main" id="{B6309C2C-A2FE-46BD-8D00-A1C60EBE7F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6646" y="3272451"/>
            <a:ext cx="18085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 等边对等角</a:t>
            </a:r>
          </a:p>
        </p:txBody>
      </p:sp>
      <p:sp>
        <p:nvSpPr>
          <p:cNvPr id="16" name="Rectangle 35">
            <a:extLst>
              <a:ext uri="{FF2B5EF4-FFF2-40B4-BE49-F238E27FC236}">
                <a16:creationId xmlns:a16="http://schemas.microsoft.com/office/drawing/2014/main" id="{1FA56D9C-9E7E-4F50-9498-CBE120FE7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812" y="4726479"/>
            <a:ext cx="14157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三线合一</a:t>
            </a:r>
          </a:p>
        </p:txBody>
      </p:sp>
      <p:sp>
        <p:nvSpPr>
          <p:cNvPr id="17" name="Rectangle 36">
            <a:extLst>
              <a:ext uri="{FF2B5EF4-FFF2-40B4-BE49-F238E27FC236}">
                <a16:creationId xmlns:a16="http://schemas.microsoft.com/office/drawing/2014/main" id="{EFDA3148-9F32-4ECF-AE75-E38A2F11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89580" y="5549968"/>
            <a:ext cx="110799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kumimoji="1"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轴对称</a:t>
            </a:r>
          </a:p>
        </p:txBody>
      </p:sp>
      <p:sp>
        <p:nvSpPr>
          <p:cNvPr id="18" name="TextBox 38">
            <a:extLst>
              <a:ext uri="{FF2B5EF4-FFF2-40B4-BE49-F238E27FC236}">
                <a16:creationId xmlns:a16="http://schemas.microsoft.com/office/drawing/2014/main" id="{AE450127-1EA1-4318-B6FD-F8D096FB7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23" y="1448209"/>
            <a:ext cx="1323975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、等腰三角形的定义：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的三角形是等腰三角形。</a:t>
            </a:r>
          </a:p>
          <a:p>
            <a:pPr defTabSz="914377"/>
            <a:endParaRPr lang="zh-CN" altLang="en-US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Rectangle 34">
            <a:extLst>
              <a:ext uri="{FF2B5EF4-FFF2-40B4-BE49-F238E27FC236}">
                <a16:creationId xmlns:a16="http://schemas.microsoft.com/office/drawing/2014/main" id="{6B228962-2AAC-4B86-816B-69B20F3742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8019" y="1415320"/>
            <a:ext cx="19784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solidFill>
                  <a:srgbClr val="FF3300"/>
                </a:solidFill>
                <a:cs typeface="+mn-ea"/>
                <a:sym typeface="+mn-lt"/>
              </a:rPr>
              <a:t>   </a:t>
            </a:r>
            <a:r>
              <a:rPr lang="zh-CN" altLang="en-US" sz="2400" dirty="0">
                <a:solidFill>
                  <a:srgbClr val="FF3300"/>
                </a:solidFill>
                <a:cs typeface="+mn-ea"/>
                <a:sym typeface="+mn-lt"/>
              </a:rPr>
              <a:t>有两边相等</a:t>
            </a:r>
          </a:p>
        </p:txBody>
      </p:sp>
      <p:sp>
        <p:nvSpPr>
          <p:cNvPr id="20" name="TextBox 41">
            <a:extLst>
              <a:ext uri="{FF2B5EF4-FFF2-40B4-BE49-F238E27FC236}">
                <a16:creationId xmlns:a16="http://schemas.microsoft.com/office/drawing/2014/main" id="{67D31615-BEE5-413F-8601-2A4B0A3998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623" y="2597103"/>
            <a:ext cx="34339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、等腰三角形的性质：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BC88FF67-1E96-4B2A-A455-3A98403C8F06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等腰三角形性质回顾</a:t>
            </a:r>
          </a:p>
        </p:txBody>
      </p:sp>
    </p:spTree>
    <p:extLst>
      <p:ext uri="{BB962C8B-B14F-4D97-AF65-F5344CB8AC3E}">
        <p14:creationId xmlns:p14="http://schemas.microsoft.com/office/powerpoint/2010/main" val="3048594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:a16="http://schemas.microsoft.com/office/drawing/2014/main" id="{0626DF71-26E0-4612-B3EA-A7BD6ED19B0C}"/>
              </a:ext>
            </a:extLst>
          </p:cNvPr>
          <p:cNvSpPr txBox="1"/>
          <p:nvPr/>
        </p:nvSpPr>
        <p:spPr>
          <a:xfrm>
            <a:off x="915641" y="1404119"/>
            <a:ext cx="9903519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我们知道，如果一个三角形有两条边相等，那么他们所对的角相等。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反过来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，如果一个三角形有两个角相等，那么它们所对的边有什么关系？</a:t>
            </a:r>
          </a:p>
        </p:txBody>
      </p:sp>
      <p:sp>
        <p:nvSpPr>
          <p:cNvPr id="19" name="等腰三角形 18">
            <a:extLst>
              <a:ext uri="{FF2B5EF4-FFF2-40B4-BE49-F238E27FC236}">
                <a16:creationId xmlns:a16="http://schemas.microsoft.com/office/drawing/2014/main" id="{DD5BABEF-A677-4130-A850-198EC4DA180D}"/>
              </a:ext>
            </a:extLst>
          </p:cNvPr>
          <p:cNvSpPr/>
          <p:nvPr/>
        </p:nvSpPr>
        <p:spPr>
          <a:xfrm>
            <a:off x="2180507" y="3003779"/>
            <a:ext cx="2106707" cy="2716307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7F420ED3-ECF7-4D2C-BB0F-A41B3DD923E0}"/>
              </a:ext>
            </a:extLst>
          </p:cNvPr>
          <p:cNvSpPr txBox="1"/>
          <p:nvPr/>
        </p:nvSpPr>
        <p:spPr>
          <a:xfrm>
            <a:off x="3480668" y="2650616"/>
            <a:ext cx="41237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2B1225CB-D078-4F4D-AEBF-E5FAD5337AB8}"/>
              </a:ext>
            </a:extLst>
          </p:cNvPr>
          <p:cNvSpPr txBox="1"/>
          <p:nvPr/>
        </p:nvSpPr>
        <p:spPr>
          <a:xfrm>
            <a:off x="1621987" y="5494383"/>
            <a:ext cx="41237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3808791-DFC4-4A8D-8045-FB541C39ADA9}"/>
              </a:ext>
            </a:extLst>
          </p:cNvPr>
          <p:cNvSpPr txBox="1"/>
          <p:nvPr/>
        </p:nvSpPr>
        <p:spPr>
          <a:xfrm>
            <a:off x="4395590" y="5494383"/>
            <a:ext cx="41237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矩形: 圆角 22">
            <a:extLst>
              <a:ext uri="{FF2B5EF4-FFF2-40B4-BE49-F238E27FC236}">
                <a16:creationId xmlns:a16="http://schemas.microsoft.com/office/drawing/2014/main" id="{46BCBA3D-90A0-484C-A321-6A3909A87782}"/>
              </a:ext>
            </a:extLst>
          </p:cNvPr>
          <p:cNvSpPr/>
          <p:nvPr/>
        </p:nvSpPr>
        <p:spPr>
          <a:xfrm>
            <a:off x="5671609" y="3613628"/>
            <a:ext cx="4651896" cy="1111329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sz="2667" b="1" dirty="0">
                <a:solidFill>
                  <a:schemeClr val="bg1"/>
                </a:solidFill>
                <a:cs typeface="+mn-ea"/>
                <a:sym typeface="+mn-lt"/>
              </a:rPr>
              <a:t>猜想：若∠</a:t>
            </a:r>
            <a:r>
              <a:rPr lang="en-US" altLang="zh-CN" sz="2667" b="1" dirty="0">
                <a:solidFill>
                  <a:schemeClr val="bg1"/>
                </a:solidFill>
                <a:cs typeface="+mn-ea"/>
                <a:sym typeface="+mn-lt"/>
              </a:rPr>
              <a:t>B=</a:t>
            </a:r>
            <a:r>
              <a:rPr lang="zh-CN" altLang="en-US" sz="2667" b="1" dirty="0">
                <a:solidFill>
                  <a:schemeClr val="bg1"/>
                </a:solidFill>
                <a:cs typeface="+mn-ea"/>
                <a:sym typeface="+mn-lt"/>
              </a:rPr>
              <a:t> ∠</a:t>
            </a:r>
            <a:r>
              <a:rPr lang="en-US" altLang="zh-CN" sz="2667" b="1" dirty="0">
                <a:solidFill>
                  <a:schemeClr val="bg1"/>
                </a:solidFill>
                <a:cs typeface="+mn-ea"/>
                <a:sym typeface="+mn-lt"/>
              </a:rPr>
              <a:t>C,</a:t>
            </a:r>
            <a:r>
              <a:rPr lang="zh-CN" altLang="en-US" sz="2667" b="1" dirty="0">
                <a:solidFill>
                  <a:schemeClr val="bg1"/>
                </a:solidFill>
                <a:cs typeface="+mn-ea"/>
                <a:sym typeface="+mn-lt"/>
              </a:rPr>
              <a:t>则</a:t>
            </a:r>
            <a:r>
              <a:rPr lang="en-US" altLang="zh-CN" sz="2667" b="1" dirty="0">
                <a:solidFill>
                  <a:schemeClr val="bg1"/>
                </a:solidFill>
                <a:cs typeface="+mn-ea"/>
                <a:sym typeface="+mn-lt"/>
              </a:rPr>
              <a:t>AB=AC</a:t>
            </a:r>
            <a:endParaRPr lang="zh-CN" altLang="en-US" sz="2667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50139F6-B32D-43CE-87A2-EC93316C1EE8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16201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>
            <a:extLst>
              <a:ext uri="{FF2B5EF4-FFF2-40B4-BE49-F238E27FC236}">
                <a16:creationId xmlns:a16="http://schemas.microsoft.com/office/drawing/2014/main" id="{2BD88EDF-AF54-4633-A2D3-2B11F8210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1310" y="1362945"/>
            <a:ext cx="61318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</a:t>
            </a:r>
            <a:r>
              <a:rPr lang="zh-CN" altLang="en-US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中，∠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B=∠C</a:t>
            </a:r>
            <a:r>
              <a:rPr lang="zh-CN" altLang="en-US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，求证：</a:t>
            </a:r>
            <a:r>
              <a:rPr lang="en-US" altLang="zh-CN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AB=AC</a:t>
            </a:r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7F644933-0FAD-4ECE-8114-1C4B403BB464}"/>
              </a:ext>
            </a:extLst>
          </p:cNvPr>
          <p:cNvSpPr/>
          <p:nvPr/>
        </p:nvSpPr>
        <p:spPr>
          <a:xfrm>
            <a:off x="1397940" y="2692639"/>
            <a:ext cx="2106707" cy="2716307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5E8AAC4A-BAC0-4951-A394-5D5947F95913}"/>
              </a:ext>
            </a:extLst>
          </p:cNvPr>
          <p:cNvSpPr txBox="1"/>
          <p:nvPr/>
        </p:nvSpPr>
        <p:spPr>
          <a:xfrm>
            <a:off x="2698101" y="2339476"/>
            <a:ext cx="41237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B8566F6-9811-4E1D-ADAD-7822959AF25C}"/>
              </a:ext>
            </a:extLst>
          </p:cNvPr>
          <p:cNvSpPr txBox="1"/>
          <p:nvPr/>
        </p:nvSpPr>
        <p:spPr>
          <a:xfrm>
            <a:off x="839420" y="5183243"/>
            <a:ext cx="41237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B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306393D-AA17-4524-842F-826AB60E2D95}"/>
              </a:ext>
            </a:extLst>
          </p:cNvPr>
          <p:cNvSpPr txBox="1"/>
          <p:nvPr/>
        </p:nvSpPr>
        <p:spPr>
          <a:xfrm>
            <a:off x="3613023" y="5183243"/>
            <a:ext cx="412376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133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endParaRPr lang="zh-CN" altLang="en-US" sz="21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E8321A5A-4328-489C-BFEA-9142E53F3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4609" y="2230974"/>
            <a:ext cx="113204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证明：</a:t>
            </a:r>
          </a:p>
        </p:txBody>
      </p:sp>
      <p:sp>
        <p:nvSpPr>
          <p:cNvPr id="12" name="Text Box 6">
            <a:extLst>
              <a:ext uri="{FF2B5EF4-FFF2-40B4-BE49-F238E27FC236}">
                <a16:creationId xmlns:a16="http://schemas.microsoft.com/office/drawing/2014/main" id="{A11C01A4-3A44-4012-BFD5-ED8E125DFE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519" y="2230974"/>
            <a:ext cx="309411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作∠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BAC</a:t>
            </a: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的平分线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AD</a:t>
            </a:r>
          </a:p>
        </p:txBody>
      </p:sp>
      <p:sp>
        <p:nvSpPr>
          <p:cNvPr id="13" name="Text Box 7">
            <a:extLst>
              <a:ext uri="{FF2B5EF4-FFF2-40B4-BE49-F238E27FC236}">
                <a16:creationId xmlns:a16="http://schemas.microsoft.com/office/drawing/2014/main" id="{641A119A-BF7B-4B28-B929-094EA9283C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520" y="2789910"/>
            <a:ext cx="340029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在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BAD</a:t>
            </a: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和</a:t>
            </a:r>
            <a:r>
              <a:rPr lang="zh-CN" altLang="en-US" dirty="0"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CAD</a:t>
            </a: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中，</a:t>
            </a:r>
          </a:p>
        </p:txBody>
      </p:sp>
      <p:sp>
        <p:nvSpPr>
          <p:cNvPr id="14" name="Text Box 8">
            <a:extLst>
              <a:ext uri="{FF2B5EF4-FFF2-40B4-BE49-F238E27FC236}">
                <a16:creationId xmlns:a16="http://schemas.microsoft.com/office/drawing/2014/main" id="{E2A8611D-C73C-488B-A726-5B1576FF92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7152" y="3259553"/>
            <a:ext cx="1329018" cy="16858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∠1=∠2</a:t>
            </a:r>
          </a:p>
          <a:p>
            <a:pPr defTabSz="914377">
              <a:lnSpc>
                <a:spcPct val="150000"/>
              </a:lnSpc>
            </a:pP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B=∠C</a:t>
            </a:r>
            <a:endParaRPr lang="zh-CN" altLang="en-US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 AD=AD</a:t>
            </a:r>
          </a:p>
        </p:txBody>
      </p:sp>
      <p:sp>
        <p:nvSpPr>
          <p:cNvPr id="15" name="Text Box 9">
            <a:extLst>
              <a:ext uri="{FF2B5EF4-FFF2-40B4-BE49-F238E27FC236}">
                <a16:creationId xmlns:a16="http://schemas.microsoft.com/office/drawing/2014/main" id="{11FE3707-6733-4CBB-81FD-5D1C0DA8EE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8349" y="4959758"/>
            <a:ext cx="38892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∴ 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BAD≌</a:t>
            </a:r>
            <a:r>
              <a:rPr lang="en-US" altLang="zh-CN" dirty="0"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CAD</a:t>
            </a: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（</a:t>
            </a:r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AAS</a:t>
            </a: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）</a:t>
            </a:r>
          </a:p>
        </p:txBody>
      </p:sp>
      <p:sp>
        <p:nvSpPr>
          <p:cNvPr id="16" name="Text Box 10">
            <a:extLst>
              <a:ext uri="{FF2B5EF4-FFF2-40B4-BE49-F238E27FC236}">
                <a16:creationId xmlns:a16="http://schemas.microsoft.com/office/drawing/2014/main" id="{C8B332E9-E98E-4F49-A955-4736594BD8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7662" y="5583592"/>
            <a:ext cx="67587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en-US" altLang="zh-CN" b="1" dirty="0">
                <a:latin typeface="+mn-lt"/>
                <a:ea typeface="+mn-ea"/>
                <a:cs typeface="+mn-ea"/>
                <a:sym typeface="+mn-lt"/>
              </a:rPr>
              <a:t>∴AB=AC</a:t>
            </a:r>
            <a:r>
              <a:rPr lang="zh-CN" altLang="en-US" b="1" dirty="0">
                <a:latin typeface="+mn-lt"/>
                <a:ea typeface="+mn-ea"/>
                <a:cs typeface="+mn-ea"/>
                <a:sym typeface="+mn-lt"/>
              </a:rPr>
              <a:t>（全等三角形的对应边相等）</a:t>
            </a:r>
          </a:p>
        </p:txBody>
      </p:sp>
      <p:sp>
        <p:nvSpPr>
          <p:cNvPr id="17" name="AutoShape 35">
            <a:extLst>
              <a:ext uri="{FF2B5EF4-FFF2-40B4-BE49-F238E27FC236}">
                <a16:creationId xmlns:a16="http://schemas.microsoft.com/office/drawing/2014/main" id="{969F78FA-2B09-4F6F-B7FA-1CF085185229}"/>
              </a:ext>
            </a:extLst>
          </p:cNvPr>
          <p:cNvSpPr>
            <a:spLocks/>
          </p:cNvSpPr>
          <p:nvPr/>
        </p:nvSpPr>
        <p:spPr bwMode="auto">
          <a:xfrm>
            <a:off x="5636194" y="3527420"/>
            <a:ext cx="60959" cy="1231781"/>
          </a:xfrm>
          <a:prstGeom prst="leftBrace">
            <a:avLst>
              <a:gd name="adj1" fmla="val 832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defTabSz="914377"/>
            <a:endParaRPr lang="zh-CN" altLang="en-US">
              <a:latin typeface="+mn-lt"/>
              <a:ea typeface="+mn-ea"/>
              <a:cs typeface="+mn-ea"/>
              <a:sym typeface="+mn-lt"/>
            </a:endParaRPr>
          </a:p>
        </p:txBody>
      </p:sp>
      <p:grpSp>
        <p:nvGrpSpPr>
          <p:cNvPr id="28" name="组合 27">
            <a:extLst>
              <a:ext uri="{FF2B5EF4-FFF2-40B4-BE49-F238E27FC236}">
                <a16:creationId xmlns:a16="http://schemas.microsoft.com/office/drawing/2014/main" id="{3A904044-FB0F-4080-BE22-A1B19916F076}"/>
              </a:ext>
            </a:extLst>
          </p:cNvPr>
          <p:cNvGrpSpPr/>
          <p:nvPr/>
        </p:nvGrpSpPr>
        <p:grpSpPr>
          <a:xfrm>
            <a:off x="2086517" y="2722403"/>
            <a:ext cx="779719" cy="3166635"/>
            <a:chOff x="1564887" y="2041802"/>
            <a:chExt cx="584789" cy="2374976"/>
          </a:xfrm>
        </p:grpSpPr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22A22C9A-07D4-46BC-9949-A3DEE8B7BE9A}"/>
                </a:ext>
              </a:extLst>
            </p:cNvPr>
            <p:cNvGrpSpPr/>
            <p:nvPr/>
          </p:nvGrpSpPr>
          <p:grpSpPr>
            <a:xfrm>
              <a:off x="1564887" y="2041802"/>
              <a:ext cx="584789" cy="2037230"/>
              <a:chOff x="1569871" y="2019479"/>
              <a:chExt cx="584789" cy="2037230"/>
            </a:xfrm>
          </p:grpSpPr>
          <p:cxnSp>
            <p:nvCxnSpPr>
              <p:cNvPr id="19" name="直接连接符 18">
                <a:extLst>
                  <a:ext uri="{FF2B5EF4-FFF2-40B4-BE49-F238E27FC236}">
                    <a16:creationId xmlns:a16="http://schemas.microsoft.com/office/drawing/2014/main" id="{630C70E7-E134-44D3-A40E-2A0A51F4FE88}"/>
                  </a:ext>
                </a:extLst>
              </p:cNvPr>
              <p:cNvCxnSpPr>
                <a:stCxn id="7" idx="0"/>
                <a:endCxn id="7" idx="3"/>
              </p:cNvCxnSpPr>
              <p:nvPr/>
            </p:nvCxnSpPr>
            <p:spPr>
              <a:xfrm>
                <a:off x="1838470" y="2019479"/>
                <a:ext cx="0" cy="2037230"/>
              </a:xfrm>
              <a:prstGeom prst="line">
                <a:avLst/>
              </a:prstGeom>
              <a:ln w="28575" cap="flat" cmpd="sng" algn="ctr">
                <a:solidFill>
                  <a:schemeClr val="accent4"/>
                </a:solidFill>
                <a:prstDash val="dash"/>
                <a:round/>
                <a:headEnd type="none" w="med" len="med"/>
                <a:tailEnd type="none" w="med" len="med"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/>
              </a:fontRef>
            </p:style>
          </p:cxnSp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2878FEE4-728F-4E73-BEA3-AEFA46370E47}"/>
                  </a:ext>
                </a:extLst>
              </p:cNvPr>
              <p:cNvSpPr txBox="1"/>
              <p:nvPr/>
            </p:nvSpPr>
            <p:spPr>
              <a:xfrm>
                <a:off x="1569871" y="2623809"/>
                <a:ext cx="309282" cy="315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133" dirty="0">
                    <a:solidFill>
                      <a:prstClr val="black"/>
                    </a:solidFill>
                    <a:cs typeface="+mn-ea"/>
                    <a:sym typeface="+mn-lt"/>
                  </a:rPr>
                  <a:t>1</a:t>
                </a:r>
                <a:endParaRPr lang="zh-CN" altLang="en-US" sz="2133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2" name="文本框 21">
                <a:extLst>
                  <a:ext uri="{FF2B5EF4-FFF2-40B4-BE49-F238E27FC236}">
                    <a16:creationId xmlns:a16="http://schemas.microsoft.com/office/drawing/2014/main" id="{02CD5D99-C8DA-4729-85E1-88554836B41A}"/>
                  </a:ext>
                </a:extLst>
              </p:cNvPr>
              <p:cNvSpPr txBox="1"/>
              <p:nvPr/>
            </p:nvSpPr>
            <p:spPr>
              <a:xfrm>
                <a:off x="1845378" y="2647622"/>
                <a:ext cx="309282" cy="3154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377"/>
                <a:r>
                  <a:rPr lang="en-US" altLang="zh-CN" sz="2133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endParaRPr lang="zh-CN" altLang="en-US" sz="2133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3" name="弧形 22">
                <a:extLst>
                  <a:ext uri="{FF2B5EF4-FFF2-40B4-BE49-F238E27FC236}">
                    <a16:creationId xmlns:a16="http://schemas.microsoft.com/office/drawing/2014/main" id="{866CDD5C-A9C2-4FA0-9CE0-60DBFC431B44}"/>
                  </a:ext>
                </a:extLst>
              </p:cNvPr>
              <p:cNvSpPr/>
              <p:nvPr/>
            </p:nvSpPr>
            <p:spPr>
              <a:xfrm rot="9802272">
                <a:off x="1662366" y="2249780"/>
                <a:ext cx="309280" cy="33681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  <p:sp>
            <p:nvSpPr>
              <p:cNvPr id="24" name="弧形 23">
                <a:extLst>
                  <a:ext uri="{FF2B5EF4-FFF2-40B4-BE49-F238E27FC236}">
                    <a16:creationId xmlns:a16="http://schemas.microsoft.com/office/drawing/2014/main" id="{50E5BFE3-DB84-497B-AAD2-7AC032E580B9}"/>
                  </a:ext>
                </a:extLst>
              </p:cNvPr>
              <p:cNvSpPr/>
              <p:nvPr/>
            </p:nvSpPr>
            <p:spPr>
              <a:xfrm rot="5864344">
                <a:off x="1708443" y="2271429"/>
                <a:ext cx="309280" cy="336818"/>
              </a:xfrm>
              <a:prstGeom prst="arc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sp>
          <p:nvSpPr>
            <p:cNvPr id="27" name="文本框 26">
              <a:extLst>
                <a:ext uri="{FF2B5EF4-FFF2-40B4-BE49-F238E27FC236}">
                  <a16:creationId xmlns:a16="http://schemas.microsoft.com/office/drawing/2014/main" id="{2A2370DD-F5EC-49F9-82C9-831ED6BBB537}"/>
                </a:ext>
              </a:extLst>
            </p:cNvPr>
            <p:cNvSpPr txBox="1"/>
            <p:nvPr/>
          </p:nvSpPr>
          <p:spPr>
            <a:xfrm>
              <a:off x="1713588" y="4101355"/>
              <a:ext cx="309282" cy="3154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377"/>
              <a:r>
                <a:rPr lang="en-US" altLang="zh-CN" sz="2133" dirty="0">
                  <a:solidFill>
                    <a:prstClr val="black"/>
                  </a:solidFill>
                  <a:cs typeface="+mn-ea"/>
                  <a:sym typeface="+mn-lt"/>
                </a:rPr>
                <a:t>D</a:t>
              </a:r>
              <a:endParaRPr lang="zh-CN" altLang="en-US" sz="2133" dirty="0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5" name="文本框 24">
            <a:extLst>
              <a:ext uri="{FF2B5EF4-FFF2-40B4-BE49-F238E27FC236}">
                <a16:creationId xmlns:a16="http://schemas.microsoft.com/office/drawing/2014/main" id="{CBE7908A-71D1-44D1-92A9-523468B2B27C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证明</a:t>
            </a:r>
          </a:p>
        </p:txBody>
      </p:sp>
    </p:spTree>
    <p:extLst>
      <p:ext uri="{BB962C8B-B14F-4D97-AF65-F5344CB8AC3E}">
        <p14:creationId xmlns:p14="http://schemas.microsoft.com/office/powerpoint/2010/main" val="113107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2">
            <a:extLst>
              <a:ext uri="{FF2B5EF4-FFF2-40B4-BE49-F238E27FC236}">
                <a16:creationId xmlns:a16="http://schemas.microsoft.com/office/drawing/2014/main" id="{B6BFC5C4-E753-41A0-9856-F1288BAB1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065" y="1018067"/>
            <a:ext cx="10065871" cy="1242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zh-CN" altLang="en-US" sz="32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如果一个三角形有两个角相等，那么这两个角所对的边也相等（简写成“</a:t>
            </a:r>
            <a:r>
              <a:rPr lang="zh-CN" altLang="en-US" sz="20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等角对等边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”）。</a:t>
            </a:r>
          </a:p>
        </p:txBody>
      </p:sp>
      <p:sp>
        <p:nvSpPr>
          <p:cNvPr id="6" name="Text Box 16">
            <a:extLst>
              <a:ext uri="{FF2B5EF4-FFF2-40B4-BE49-F238E27FC236}">
                <a16:creationId xmlns:a16="http://schemas.microsoft.com/office/drawing/2014/main" id="{14D96A25-A3D4-45DD-A8ED-AF1FF03F38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3065" y="2317153"/>
            <a:ext cx="11713633" cy="38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250000"/>
              </a:lnSpc>
            </a:pPr>
            <a:r>
              <a:rPr lang="zh-CN" altLang="en-US" sz="20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几何书写： </a:t>
            </a:r>
          </a:p>
          <a:p>
            <a:pPr defTabSz="914377">
              <a:lnSpc>
                <a:spcPct val="250000"/>
              </a:lnSpc>
            </a:pP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∵∠</a:t>
            </a: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B=∠C ∴ AB=AC 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（等角对等边）。</a:t>
            </a:r>
            <a:endParaRPr lang="en-US" altLang="zh-CN" sz="2000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250000"/>
              </a:lnSpc>
            </a:pPr>
            <a:r>
              <a:rPr lang="zh-CN" altLang="en-US" sz="2000" b="1" dirty="0">
                <a:solidFill>
                  <a:srgbClr val="FF3300"/>
                </a:solidFill>
                <a:latin typeface="+mn-lt"/>
                <a:ea typeface="+mn-ea"/>
                <a:cs typeface="+mn-ea"/>
                <a:sym typeface="+mn-lt"/>
              </a:rPr>
              <a:t>注意：</a:t>
            </a:r>
          </a:p>
          <a:p>
            <a:pPr defTabSz="914377">
              <a:lnSpc>
                <a:spcPct val="2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、用“等角对等边”前提是在同一个三角形中。</a:t>
            </a:r>
          </a:p>
          <a:p>
            <a:pPr defTabSz="914377">
              <a:lnSpc>
                <a:spcPct val="250000"/>
              </a:lnSpc>
            </a:pPr>
            <a:r>
              <a:rPr lang="en-US" altLang="zh-CN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、等腰三角形的定义也可以当做等腰三角形的判定。</a:t>
            </a:r>
          </a:p>
        </p:txBody>
      </p:sp>
      <p:grpSp>
        <p:nvGrpSpPr>
          <p:cNvPr id="7" name="Group 4">
            <a:extLst>
              <a:ext uri="{FF2B5EF4-FFF2-40B4-BE49-F238E27FC236}">
                <a16:creationId xmlns:a16="http://schemas.microsoft.com/office/drawing/2014/main" id="{0DEF209F-7B56-47C0-A56C-680536BF1461}"/>
              </a:ext>
            </a:extLst>
          </p:cNvPr>
          <p:cNvGrpSpPr>
            <a:grpSpLocks/>
          </p:cNvGrpSpPr>
          <p:nvPr/>
        </p:nvGrpSpPr>
        <p:grpSpPr bwMode="auto">
          <a:xfrm>
            <a:off x="7727203" y="2445977"/>
            <a:ext cx="3744383" cy="3142694"/>
            <a:chOff x="0" y="0"/>
            <a:chExt cx="1769" cy="1980"/>
          </a:xfrm>
        </p:grpSpPr>
        <p:sp>
          <p:nvSpPr>
            <p:cNvPr id="8" name="等腰三角形 14">
              <a:extLst>
                <a:ext uri="{FF2B5EF4-FFF2-40B4-BE49-F238E27FC236}">
                  <a16:creationId xmlns:a16="http://schemas.microsoft.com/office/drawing/2014/main" id="{5D7F1BEC-0034-49F5-99F7-203F7C995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9" y="336"/>
              <a:ext cx="1305" cy="1395"/>
            </a:xfrm>
            <a:prstGeom prst="triangle">
              <a:avLst>
                <a:gd name="adj" fmla="val 50000"/>
              </a:avLst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 defTabSz="914377"/>
              <a:endParaRPr lang="zh-CN" altLang="en-US">
                <a:solidFill>
                  <a:srgbClr val="FFFFFF"/>
                </a:solidFill>
                <a:cs typeface="+mn-ea"/>
                <a:sym typeface="+mn-lt"/>
              </a:endParaRPr>
            </a:p>
          </p:txBody>
        </p:sp>
        <p:sp>
          <p:nvSpPr>
            <p:cNvPr id="9" name="TextBox 15">
              <a:extLst>
                <a:ext uri="{FF2B5EF4-FFF2-40B4-BE49-F238E27FC236}">
                  <a16:creationId xmlns:a16="http://schemas.microsoft.com/office/drawing/2014/main" id="{5C34D98F-9F74-48FD-9DA7-C74A49CEB1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" y="0"/>
              <a:ext cx="22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7"/>
              <a:r>
                <a:rPr lang="en-US" altLang="zh-CN" sz="3733" i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endParaRPr lang="zh-CN" altLang="en-US" sz="3733" i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TextBox 16">
              <a:extLst>
                <a:ext uri="{FF2B5EF4-FFF2-40B4-BE49-F238E27FC236}">
                  <a16:creationId xmlns:a16="http://schemas.microsoft.com/office/drawing/2014/main" id="{5F783301-2558-4B86-AD0E-7AF91E3602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560"/>
              <a:ext cx="22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7"/>
              <a:r>
                <a:rPr lang="en-US" altLang="zh-CN" sz="3733" i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endParaRPr lang="zh-CN" altLang="en-US" sz="3733" i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TextBox 17">
              <a:extLst>
                <a:ext uri="{FF2B5EF4-FFF2-40B4-BE49-F238E27FC236}">
                  <a16:creationId xmlns:a16="http://schemas.microsoft.com/office/drawing/2014/main" id="{2E333014-5A1B-4E38-AD29-B5F0C5DCC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44" y="1552"/>
              <a:ext cx="225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defTabSz="914377"/>
              <a:r>
                <a:rPr lang="en-US" altLang="zh-CN" sz="3733" i="1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  <a:endParaRPr lang="zh-CN" altLang="en-US" sz="3733" i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2" name="文本框 11">
            <a:extLst>
              <a:ext uri="{FF2B5EF4-FFF2-40B4-BE49-F238E27FC236}">
                <a16:creationId xmlns:a16="http://schemas.microsoft.com/office/drawing/2014/main" id="{163CF7AA-8DD2-4ECF-9465-6DFCAB642153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等腰三角形的判定定理</a:t>
            </a:r>
          </a:p>
        </p:txBody>
      </p:sp>
    </p:spTree>
    <p:extLst>
      <p:ext uri="{BB962C8B-B14F-4D97-AF65-F5344CB8AC3E}">
        <p14:creationId xmlns:p14="http://schemas.microsoft.com/office/powerpoint/2010/main" val="373589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>
            <a:extLst>
              <a:ext uri="{FF2B5EF4-FFF2-40B4-BE49-F238E27FC236}">
                <a16:creationId xmlns:a16="http://schemas.microsoft.com/office/drawing/2014/main" id="{E5B5224C-946E-42DC-BDDC-33C354D07D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89" y="1629922"/>
            <a:ext cx="668804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2400" b="1" dirty="0">
                <a:solidFill>
                  <a:srgbClr val="000000"/>
                </a:solidFill>
                <a:cs typeface="+mn-ea"/>
                <a:sym typeface="+mn-lt"/>
              </a:rPr>
              <a:t>等腰三角形的性质定理与判定定理有什么区别</a:t>
            </a:r>
            <a:r>
              <a:rPr lang="en-US" altLang="zh-CN" sz="2400" b="1" dirty="0">
                <a:solidFill>
                  <a:srgbClr val="000000"/>
                </a:solidFill>
                <a:cs typeface="+mn-ea"/>
                <a:sym typeface="+mn-lt"/>
              </a:rPr>
              <a:t>?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4FE24FC7-D652-449C-9639-FB06EB64F2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3189" y="2670553"/>
            <a:ext cx="6858000" cy="1734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性质定理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：等边对等角。</a:t>
            </a:r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endParaRPr lang="en-US" altLang="zh-CN" sz="2667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/>
            <a:r>
              <a:rPr lang="zh-CN" altLang="en-US" sz="2667" dirty="0">
                <a:solidFill>
                  <a:srgbClr val="FF0000"/>
                </a:solidFill>
                <a:cs typeface="+mn-ea"/>
                <a:sym typeface="+mn-lt"/>
              </a:rPr>
              <a:t>判定定理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：等角对等边。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0236B61-8C2A-4661-A8EF-A58A374EE185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区别</a:t>
            </a:r>
          </a:p>
        </p:txBody>
      </p:sp>
      <p:sp>
        <p:nvSpPr>
          <p:cNvPr id="13" name="Text Box 4">
            <a:extLst>
              <a:ext uri="{FF2B5EF4-FFF2-40B4-BE49-F238E27FC236}">
                <a16:creationId xmlns:a16="http://schemas.microsoft.com/office/drawing/2014/main" id="{8007A08B-4D15-40C3-989B-7117F1B71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808" y="2665525"/>
            <a:ext cx="3252814" cy="5027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FF3300"/>
                </a:solidFill>
                <a:cs typeface="+mn-ea"/>
                <a:sym typeface="+mn-lt"/>
              </a:rPr>
              <a:t>等边                  等角</a:t>
            </a:r>
          </a:p>
        </p:txBody>
      </p:sp>
      <p:sp>
        <p:nvSpPr>
          <p:cNvPr id="14" name="Text Box 6">
            <a:extLst>
              <a:ext uri="{FF2B5EF4-FFF2-40B4-BE49-F238E27FC236}">
                <a16:creationId xmlns:a16="http://schemas.microsoft.com/office/drawing/2014/main" id="{C8FDDF3E-0FC1-41F6-AD93-00F78D68BE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45808" y="3919869"/>
            <a:ext cx="3347391" cy="5027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zh-CN" altLang="en-US" sz="2667" dirty="0">
                <a:solidFill>
                  <a:srgbClr val="FF3300"/>
                </a:solidFill>
                <a:cs typeface="+mn-ea"/>
                <a:sym typeface="+mn-lt"/>
              </a:rPr>
              <a:t>等角                   等边</a:t>
            </a:r>
          </a:p>
        </p:txBody>
      </p:sp>
      <p:cxnSp>
        <p:nvCxnSpPr>
          <p:cNvPr id="15" name="直接箭头连接符 14">
            <a:extLst>
              <a:ext uri="{FF2B5EF4-FFF2-40B4-BE49-F238E27FC236}">
                <a16:creationId xmlns:a16="http://schemas.microsoft.com/office/drawing/2014/main" id="{62C0B360-D7CD-4EF7-864E-97C23B0FB883}"/>
              </a:ext>
            </a:extLst>
          </p:cNvPr>
          <p:cNvCxnSpPr/>
          <p:nvPr/>
        </p:nvCxnSpPr>
        <p:spPr>
          <a:xfrm>
            <a:off x="6240507" y="2932265"/>
            <a:ext cx="1093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>
            <a:extLst>
              <a:ext uri="{FF2B5EF4-FFF2-40B4-BE49-F238E27FC236}">
                <a16:creationId xmlns:a16="http://schemas.microsoft.com/office/drawing/2014/main" id="{BD5A5D89-D643-481E-A671-4E81CF4DFAA8}"/>
              </a:ext>
            </a:extLst>
          </p:cNvPr>
          <p:cNvCxnSpPr/>
          <p:nvPr/>
        </p:nvCxnSpPr>
        <p:spPr>
          <a:xfrm>
            <a:off x="6304007" y="4171252"/>
            <a:ext cx="109369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7977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CF52DAB1-9DE4-4498-9ADA-34238F501845}"/>
              </a:ext>
            </a:extLst>
          </p:cNvPr>
          <p:cNvSpPr/>
          <p:nvPr/>
        </p:nvSpPr>
        <p:spPr>
          <a:xfrm>
            <a:off x="1185035" y="1168809"/>
            <a:ext cx="10352540" cy="965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cs typeface="+mn-ea"/>
                <a:sym typeface="+mn-lt"/>
              </a:rPr>
              <a:t>1.</a:t>
            </a:r>
            <a:r>
              <a:rPr lang="zh-CN" altLang="en-US" sz="2000" b="1" dirty="0">
                <a:cs typeface="+mn-ea"/>
                <a:sym typeface="+mn-lt"/>
              </a:rPr>
              <a:t>求证：如果三角形一个外角的平分线平行于三角形的一边，那么这个三角形是等腰三角形。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6" name="Text Box 23">
            <a:extLst>
              <a:ext uri="{FF2B5EF4-FFF2-40B4-BE49-F238E27FC236}">
                <a16:creationId xmlns:a16="http://schemas.microsoft.com/office/drawing/2014/main" id="{A208431A-9D54-4010-A4B1-3B7969D16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9456" y="2112656"/>
            <a:ext cx="117602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已知： 如图，∠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CAE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是</a:t>
            </a:r>
            <a:r>
              <a:rPr lang="zh-CN" altLang="en-US" sz="2000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△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ABC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的外角，∠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1=∠2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AD∥BC</a:t>
            </a:r>
            <a:endParaRPr lang="zh-CN" altLang="en-US" sz="2000" b="1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Text Box 24">
            <a:extLst>
              <a:ext uri="{FF2B5EF4-FFF2-40B4-BE49-F238E27FC236}">
                <a16:creationId xmlns:a16="http://schemas.microsoft.com/office/drawing/2014/main" id="{FFFB2A4E-5B52-4D41-A9D7-934FE27D4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35" y="2582636"/>
            <a:ext cx="45127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spcBef>
                <a:spcPct val="50000"/>
              </a:spcBef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求证：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AB=AC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FF213375-BED3-4099-A3F8-25EB0CF094A2}"/>
              </a:ext>
            </a:extLst>
          </p:cNvPr>
          <p:cNvGrpSpPr>
            <a:grpSpLocks/>
          </p:cNvGrpSpPr>
          <p:nvPr/>
        </p:nvGrpSpPr>
        <p:grpSpPr bwMode="auto">
          <a:xfrm>
            <a:off x="1313030" y="3247084"/>
            <a:ext cx="2609932" cy="3161231"/>
            <a:chOff x="0" y="0"/>
            <a:chExt cx="1177" cy="2002"/>
          </a:xfrm>
        </p:grpSpPr>
        <p:sp>
          <p:nvSpPr>
            <p:cNvPr id="9" name="Line 23">
              <a:extLst>
                <a:ext uri="{FF2B5EF4-FFF2-40B4-BE49-F238E27FC236}">
                  <a16:creationId xmlns:a16="http://schemas.microsoft.com/office/drawing/2014/main" id="{2212CAB8-72A0-403F-B8C8-233E7AEEA2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36" y="70"/>
              <a:ext cx="45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0" name="Line 24">
              <a:extLst>
                <a:ext uri="{FF2B5EF4-FFF2-40B4-BE49-F238E27FC236}">
                  <a16:creationId xmlns:a16="http://schemas.microsoft.com/office/drawing/2014/main" id="{5E2BBFFC-CBAB-4279-A4A5-6C1D502A4A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" y="694"/>
              <a:ext cx="384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1" name="Line 25">
              <a:extLst>
                <a:ext uri="{FF2B5EF4-FFF2-40B4-BE49-F238E27FC236}">
                  <a16:creationId xmlns:a16="http://schemas.microsoft.com/office/drawing/2014/main" id="{BBA88D3A-F324-48B5-9CCE-0291259BF5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4" y="1750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2" name="Line 26">
              <a:extLst>
                <a:ext uri="{FF2B5EF4-FFF2-40B4-BE49-F238E27FC236}">
                  <a16:creationId xmlns:a16="http://schemas.microsoft.com/office/drawing/2014/main" id="{E787836F-B92C-45B1-8457-1481E2A6E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2" y="69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3" name="Arc 27">
              <a:extLst>
                <a:ext uri="{FF2B5EF4-FFF2-40B4-BE49-F238E27FC236}">
                  <a16:creationId xmlns:a16="http://schemas.microsoft.com/office/drawing/2014/main" id="{D5E09612-ACA2-444D-BE5C-8555E008AC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" y="550"/>
              <a:ext cx="96" cy="144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4" name="Arc 28">
              <a:extLst>
                <a:ext uri="{FF2B5EF4-FFF2-40B4-BE49-F238E27FC236}">
                  <a16:creationId xmlns:a16="http://schemas.microsoft.com/office/drawing/2014/main" id="{2EDBC40E-3B5A-46EE-A02C-384562A4E291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0800000" flipH="1">
              <a:off x="490" y="694"/>
              <a:ext cx="48" cy="96"/>
            </a:xfrm>
            <a:custGeom>
              <a:avLst/>
              <a:gdLst>
                <a:gd name="T0" fmla="*/ -1 w 21600"/>
                <a:gd name="T1" fmla="*/ 0 h 21600"/>
                <a:gd name="T2" fmla="*/ 21600 w 21600"/>
                <a:gd name="T3" fmla="*/ 21600 h 21600"/>
                <a:gd name="T4" fmla="*/ -1 w 21600"/>
                <a:gd name="T5" fmla="*/ 0 h 21600"/>
                <a:gd name="T6" fmla="*/ 21600 w 21600"/>
                <a:gd name="T7" fmla="*/ 21600 h 21600"/>
                <a:gd name="T8" fmla="*/ 0 w 21600"/>
                <a:gd name="T9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00" h="21600" fill="none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320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5" name="Text Box 29">
              <a:extLst>
                <a:ext uri="{FF2B5EF4-FFF2-40B4-BE49-F238E27FC236}">
                  <a16:creationId xmlns:a16="http://schemas.microsoft.com/office/drawing/2014/main" id="{60BEC4C9-BA93-4C60-B2CC-B682FE7C49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528"/>
              <a:ext cx="20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</a:t>
              </a:r>
            </a:p>
          </p:txBody>
        </p:sp>
        <p:sp>
          <p:nvSpPr>
            <p:cNvPr id="16" name="Text Box 30">
              <a:extLst>
                <a:ext uri="{FF2B5EF4-FFF2-40B4-BE49-F238E27FC236}">
                  <a16:creationId xmlns:a16="http://schemas.microsoft.com/office/drawing/2014/main" id="{75C60C2A-CD61-433C-9D80-8C6E3380CC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1632"/>
              <a:ext cx="20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B</a:t>
              </a:r>
            </a:p>
          </p:txBody>
        </p:sp>
        <p:sp>
          <p:nvSpPr>
            <p:cNvPr id="17" name="Text Box 31">
              <a:extLst>
                <a:ext uri="{FF2B5EF4-FFF2-40B4-BE49-F238E27FC236}">
                  <a16:creationId xmlns:a16="http://schemas.microsoft.com/office/drawing/2014/main" id="{482B320C-45E5-44E2-BE9E-76819E3F30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16" y="1632"/>
              <a:ext cx="21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18" name="Text Box 32">
              <a:extLst>
                <a:ext uri="{FF2B5EF4-FFF2-40B4-BE49-F238E27FC236}">
                  <a16:creationId xmlns:a16="http://schemas.microsoft.com/office/drawing/2014/main" id="{B94F8F1A-CE57-49A0-9BBF-29A9B05EB3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0" y="624"/>
              <a:ext cx="21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D</a:t>
              </a:r>
            </a:p>
          </p:txBody>
        </p:sp>
        <p:sp>
          <p:nvSpPr>
            <p:cNvPr id="19" name="Text Box 33">
              <a:extLst>
                <a:ext uri="{FF2B5EF4-FFF2-40B4-BE49-F238E27FC236}">
                  <a16:creationId xmlns:a16="http://schemas.microsoft.com/office/drawing/2014/main" id="{845DB801-505C-41FE-A872-08AE575E2E2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0"/>
              <a:ext cx="207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E</a:t>
              </a:r>
            </a:p>
          </p:txBody>
        </p:sp>
        <p:sp>
          <p:nvSpPr>
            <p:cNvPr id="20" name="Text Box 34">
              <a:extLst>
                <a:ext uri="{FF2B5EF4-FFF2-40B4-BE49-F238E27FC236}">
                  <a16:creationId xmlns:a16="http://schemas.microsoft.com/office/drawing/2014/main" id="{FF74C838-2B11-41BE-A627-174B030A0C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8" y="275"/>
              <a:ext cx="186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1</a:t>
              </a:r>
            </a:p>
          </p:txBody>
        </p:sp>
        <p:sp>
          <p:nvSpPr>
            <p:cNvPr id="21" name="Text Box 35">
              <a:extLst>
                <a:ext uri="{FF2B5EF4-FFF2-40B4-BE49-F238E27FC236}">
                  <a16:creationId xmlns:a16="http://schemas.microsoft.com/office/drawing/2014/main" id="{4DCEDD81-D42F-41F4-8461-A96CE201E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1" y="754"/>
              <a:ext cx="186" cy="3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3200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2</a:t>
              </a:r>
            </a:p>
          </p:txBody>
        </p:sp>
      </p:grpSp>
      <p:sp>
        <p:nvSpPr>
          <p:cNvPr id="22" name="Text Box 3">
            <a:extLst>
              <a:ext uri="{FF2B5EF4-FFF2-40B4-BE49-F238E27FC236}">
                <a16:creationId xmlns:a16="http://schemas.microsoft.com/office/drawing/2014/main" id="{25AEE3DF-F3EB-438C-91B8-82C89E693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886" y="3014582"/>
            <a:ext cx="2516717" cy="5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证明：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515C2C6E-710D-40B8-AF3F-55C917D6F9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17" y="3015087"/>
            <a:ext cx="1566454" cy="5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∵AD∥BC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</a:p>
        </p:txBody>
      </p:sp>
      <p:sp>
        <p:nvSpPr>
          <p:cNvPr id="24" name="Text Box 48">
            <a:extLst>
              <a:ext uri="{FF2B5EF4-FFF2-40B4-BE49-F238E27FC236}">
                <a16:creationId xmlns:a16="http://schemas.microsoft.com/office/drawing/2014/main" id="{1DF28DD7-7C86-4ED1-A79A-DFF20245C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8416" y="3462034"/>
            <a:ext cx="8449733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∴∠1=∠B (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两直线平行同位相等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)</a:t>
            </a:r>
          </a:p>
          <a:p>
            <a:pPr defTabSz="914377">
              <a:lnSpc>
                <a:spcPct val="150000"/>
              </a:lnSpc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  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∠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2=∠C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（两直线平行内错角相等）</a:t>
            </a:r>
          </a:p>
        </p:txBody>
      </p:sp>
      <p:sp>
        <p:nvSpPr>
          <p:cNvPr id="25" name="Text Box 49">
            <a:extLst>
              <a:ext uri="{FF2B5EF4-FFF2-40B4-BE49-F238E27FC236}">
                <a16:creationId xmlns:a16="http://schemas.microsoft.com/office/drawing/2014/main" id="{0F66D46B-E724-4789-9CEC-8203BD99FC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098" y="4393738"/>
            <a:ext cx="6625167" cy="1112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∵∠1=∠2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∠1=∠B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，∠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2=∠C</a:t>
            </a: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  <a:spcBef>
                <a:spcPct val="50000"/>
              </a:spcBef>
            </a:pP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6" name="Text Box 52">
            <a:extLst>
              <a:ext uri="{FF2B5EF4-FFF2-40B4-BE49-F238E27FC236}">
                <a16:creationId xmlns:a16="http://schemas.microsoft.com/office/drawing/2014/main" id="{257E5FE1-ACC7-43D4-9AFD-ED75069603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097" y="5454441"/>
            <a:ext cx="7298267" cy="50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∴AB=AC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（等角对等边）。</a:t>
            </a:r>
          </a:p>
        </p:txBody>
      </p:sp>
      <p:sp>
        <p:nvSpPr>
          <p:cNvPr id="27" name="Text Box 52">
            <a:extLst>
              <a:ext uri="{FF2B5EF4-FFF2-40B4-BE49-F238E27FC236}">
                <a16:creationId xmlns:a16="http://schemas.microsoft.com/office/drawing/2014/main" id="{F7C5BC39-D061-424D-9308-5E32AC604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2097" y="4920961"/>
            <a:ext cx="7298267" cy="499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  <a:spcBef>
                <a:spcPct val="50000"/>
              </a:spcBef>
            </a:pP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∴ ∠B =∠C</a:t>
            </a:r>
            <a:endParaRPr lang="zh-CN" altLang="en-US" sz="20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B49E5AB0-74F7-49AC-949D-2CEAD5E594AC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11726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>
            <a:extLst>
              <a:ext uri="{FF2B5EF4-FFF2-40B4-BE49-F238E27FC236}">
                <a16:creationId xmlns:a16="http://schemas.microsoft.com/office/drawing/2014/main" id="{6801916D-8665-45BF-B599-E662EB295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610" y="1358285"/>
            <a:ext cx="106927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 eaLnBrk="0" hangingPunct="0">
              <a:spcBef>
                <a:spcPct val="20000"/>
              </a:spcBef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已知等腰三角形底边长为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a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，底边上的高的长为</a:t>
            </a:r>
            <a:r>
              <a:rPr lang="en-US" altLang="zh-CN" sz="2400" i="1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en-US" sz="2400" i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求作这个等腰三角形。</a:t>
            </a:r>
          </a:p>
        </p:txBody>
      </p:sp>
      <p:grpSp>
        <p:nvGrpSpPr>
          <p:cNvPr id="6" name="Group 17">
            <a:extLst>
              <a:ext uri="{FF2B5EF4-FFF2-40B4-BE49-F238E27FC236}">
                <a16:creationId xmlns:a16="http://schemas.microsoft.com/office/drawing/2014/main" id="{7D153C2B-540B-481D-9FF2-AFCA402C31FD}"/>
              </a:ext>
            </a:extLst>
          </p:cNvPr>
          <p:cNvGrpSpPr>
            <a:grpSpLocks/>
          </p:cNvGrpSpPr>
          <p:nvPr/>
        </p:nvGrpSpPr>
        <p:grpSpPr bwMode="auto">
          <a:xfrm>
            <a:off x="1355580" y="2001448"/>
            <a:ext cx="2067143" cy="912284"/>
            <a:chOff x="0" y="0"/>
            <a:chExt cx="1191" cy="575"/>
          </a:xfrm>
        </p:grpSpPr>
        <p:grpSp>
          <p:nvGrpSpPr>
            <p:cNvPr id="7" name="Group 18">
              <a:extLst>
                <a:ext uri="{FF2B5EF4-FFF2-40B4-BE49-F238E27FC236}">
                  <a16:creationId xmlns:a16="http://schemas.microsoft.com/office/drawing/2014/main" id="{4B3E6FC0-CB46-42C9-8A88-750E6F7F18F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0"/>
              <a:ext cx="825" cy="181"/>
              <a:chOff x="0" y="0"/>
              <a:chExt cx="825" cy="181"/>
            </a:xfrm>
          </p:grpSpPr>
          <p:graphicFrame>
            <p:nvGraphicFramePr>
              <p:cNvPr id="11" name="Object 19">
                <a:extLst>
                  <a:ext uri="{FF2B5EF4-FFF2-40B4-BE49-F238E27FC236}">
                    <a16:creationId xmlns:a16="http://schemas.microsoft.com/office/drawing/2014/main" id="{628C3BDC-0517-4DF2-9D03-5D3FF57CD278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347" y="0"/>
              <a:ext cx="157" cy="18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3" imgW="129933" imgH="142926" progId="Equation.3">
                      <p:embed/>
                    </p:oleObj>
                  </mc:Choice>
                  <mc:Fallback>
                    <p:oleObj r:id="rId3" imgW="129933" imgH="142926" progId="Equation.3">
                      <p:embed/>
                      <p:pic>
                        <p:nvPicPr>
                          <p:cNvPr id="11" name="Object 19">
                            <a:extLst>
                              <a:ext uri="{FF2B5EF4-FFF2-40B4-BE49-F238E27FC236}">
                                <a16:creationId xmlns:a16="http://schemas.microsoft.com/office/drawing/2014/main" id="{628C3BDC-0517-4DF2-9D03-5D3FF57CD278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7" y="0"/>
                            <a:ext cx="157" cy="181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2" name="Line 20">
                <a:extLst>
                  <a:ext uri="{FF2B5EF4-FFF2-40B4-BE49-F238E27FC236}">
                    <a16:creationId xmlns:a16="http://schemas.microsoft.com/office/drawing/2014/main" id="{1E73FB6E-6260-4253-A855-303686ED2F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179"/>
                <a:ext cx="825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pPr defTabSz="914377"/>
                <a:endParaRPr lang="zh-CN" altLang="en-US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  <p:grpSp>
          <p:nvGrpSpPr>
            <p:cNvPr id="8" name="Group 21">
              <a:extLst>
                <a:ext uri="{FF2B5EF4-FFF2-40B4-BE49-F238E27FC236}">
                  <a16:creationId xmlns:a16="http://schemas.microsoft.com/office/drawing/2014/main" id="{BCF95DAA-BC6C-445B-9206-BB6A32077ED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348"/>
              <a:ext cx="1191" cy="227"/>
              <a:chOff x="0" y="0"/>
              <a:chExt cx="1191" cy="227"/>
            </a:xfrm>
          </p:grpSpPr>
          <p:graphicFrame>
            <p:nvGraphicFramePr>
              <p:cNvPr id="9" name="Object 22">
                <a:extLst>
                  <a:ext uri="{FF2B5EF4-FFF2-40B4-BE49-F238E27FC236}">
                    <a16:creationId xmlns:a16="http://schemas.microsoft.com/office/drawing/2014/main" id="{26F37A83-B413-4979-A947-EAD331395409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574" y="0"/>
              <a:ext cx="155" cy="22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r:id="rId5" imgW="129244" imgH="180941" progId="Equation.3">
                      <p:embed/>
                    </p:oleObj>
                  </mc:Choice>
                  <mc:Fallback>
                    <p:oleObj r:id="rId5" imgW="129244" imgH="180941" progId="Equation.3">
                      <p:embed/>
                      <p:pic>
                        <p:nvPicPr>
                          <p:cNvPr id="9" name="Object 22">
                            <a:extLst>
                              <a:ext uri="{FF2B5EF4-FFF2-40B4-BE49-F238E27FC236}">
                                <a16:creationId xmlns:a16="http://schemas.microsoft.com/office/drawing/2014/main" id="{26F37A83-B413-4979-A947-EAD331395409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4" y="0"/>
                            <a:ext cx="155" cy="227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0" name="Line 23">
                <a:extLst>
                  <a:ext uri="{FF2B5EF4-FFF2-40B4-BE49-F238E27FC236}">
                    <a16:creationId xmlns:a16="http://schemas.microsoft.com/office/drawing/2014/main" id="{252D85C5-C289-48C8-9D45-1E5CA3CC22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0" y="217"/>
                <a:ext cx="119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</p:spPr>
            <p:txBody>
              <a:bodyPr/>
              <a:lstStyle/>
              <a:p>
                <a:pPr defTabSz="914377"/>
                <a:endParaRPr lang="zh-CN" altLang="en-US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p:grpSp>
      </p:grpSp>
      <p:sp>
        <p:nvSpPr>
          <p:cNvPr id="13" name="TextBox 11">
            <a:extLst>
              <a:ext uri="{FF2B5EF4-FFF2-40B4-BE49-F238E27FC236}">
                <a16:creationId xmlns:a16="http://schemas.microsoft.com/office/drawing/2014/main" id="{30FBA474-2A79-49AD-88C5-18DCB511E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063" y="3266208"/>
            <a:ext cx="5168747" cy="3274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srgbClr val="D9BE02"/>
                </a:solidFill>
                <a:cs typeface="+mn-ea"/>
                <a:sym typeface="+mn-lt"/>
              </a:rPr>
              <a:t>作法：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）作线段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AB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a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）作线段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AB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的垂直平分线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MN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，与</a:t>
            </a:r>
            <a:endParaRPr lang="en-US" altLang="zh-CN" sz="20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          AB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相交于点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D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）在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MN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上取一点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，使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DC 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h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； 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4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）连接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BC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，则△</a:t>
            </a:r>
            <a:r>
              <a:rPr lang="en-US" altLang="zh-CN" sz="2000" i="1" dirty="0">
                <a:solidFill>
                  <a:prstClr val="black"/>
                </a:solidFill>
                <a:cs typeface="+mn-ea"/>
                <a:sym typeface="+mn-lt"/>
              </a:rPr>
              <a:t>ABC 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就是所</a:t>
            </a:r>
          </a:p>
          <a:p>
            <a:pPr defTabSz="914377">
              <a:lnSpc>
                <a:spcPct val="150000"/>
              </a:lnSpc>
            </a:pP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     求作的等腰三角形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15" name="Group 3">
            <a:extLst>
              <a:ext uri="{FF2B5EF4-FFF2-40B4-BE49-F238E27FC236}">
                <a16:creationId xmlns:a16="http://schemas.microsoft.com/office/drawing/2014/main" id="{83BDAF8B-A89A-46CB-B066-12857558E364}"/>
              </a:ext>
            </a:extLst>
          </p:cNvPr>
          <p:cNvGrpSpPr>
            <a:grpSpLocks/>
          </p:cNvGrpSpPr>
          <p:nvPr/>
        </p:nvGrpSpPr>
        <p:grpSpPr bwMode="auto">
          <a:xfrm>
            <a:off x="8202013" y="4265962"/>
            <a:ext cx="935567" cy="357716"/>
            <a:chOff x="0" y="0"/>
            <a:chExt cx="442" cy="225"/>
          </a:xfrm>
        </p:grpSpPr>
        <p:sp>
          <p:nvSpPr>
            <p:cNvPr id="16" name="弧形 17">
              <a:extLst>
                <a:ext uri="{FF2B5EF4-FFF2-40B4-BE49-F238E27FC236}">
                  <a16:creationId xmlns:a16="http://schemas.microsoft.com/office/drawing/2014/main" id="{BA0ADB8D-9A11-43A2-AC6B-58CE5C9F09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70" cy="225"/>
            </a:xfrm>
            <a:custGeom>
              <a:avLst/>
              <a:gdLst>
                <a:gd name="T0" fmla="*/ 0 w 428625"/>
                <a:gd name="T1" fmla="*/ 0 h 357188"/>
                <a:gd name="T2" fmla="*/ 0 w 428625"/>
                <a:gd name="T3" fmla="*/ 0 h 357188"/>
                <a:gd name="T4" fmla="*/ 0 w 428625"/>
                <a:gd name="T5" fmla="*/ 0 h 357188"/>
                <a:gd name="T6" fmla="*/ 11796480 60000 65536"/>
                <a:gd name="T7" fmla="*/ 11796480 60000 65536"/>
                <a:gd name="T8" fmla="*/ 5898240 60000 65536"/>
                <a:gd name="T9" fmla="*/ 214313 w 428625"/>
                <a:gd name="T10" fmla="*/ 0 h 357188"/>
                <a:gd name="T11" fmla="*/ 428625 w 428625"/>
                <a:gd name="T12" fmla="*/ 204788 h 357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8625" h="357188" stroke="0">
                  <a:moveTo>
                    <a:pt x="214313" y="0"/>
                  </a:moveTo>
                  <a:lnTo>
                    <a:pt x="214313" y="0"/>
                  </a:lnTo>
                  <a:cubicBezTo>
                    <a:pt x="332674" y="0"/>
                    <a:pt x="428626" y="79959"/>
                    <a:pt x="428626" y="178594"/>
                  </a:cubicBezTo>
                  <a:cubicBezTo>
                    <a:pt x="428626" y="187096"/>
                    <a:pt x="427897" y="195588"/>
                    <a:pt x="426445" y="204005"/>
                  </a:cubicBezTo>
                  <a:lnTo>
                    <a:pt x="214313" y="178594"/>
                  </a:lnTo>
                  <a:lnTo>
                    <a:pt x="214313" y="0"/>
                  </a:lnTo>
                  <a:close/>
                </a:path>
                <a:path w="428625" h="357188" fill="none">
                  <a:moveTo>
                    <a:pt x="214313" y="0"/>
                  </a:moveTo>
                  <a:lnTo>
                    <a:pt x="214313" y="0"/>
                  </a:lnTo>
                  <a:cubicBezTo>
                    <a:pt x="332674" y="0"/>
                    <a:pt x="428626" y="79959"/>
                    <a:pt x="428626" y="178594"/>
                  </a:cubicBezTo>
                  <a:cubicBezTo>
                    <a:pt x="428626" y="187096"/>
                    <a:pt x="427897" y="195588"/>
                    <a:pt x="426445" y="204005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17" name="弧形 18">
              <a:extLst>
                <a:ext uri="{FF2B5EF4-FFF2-40B4-BE49-F238E27FC236}">
                  <a16:creationId xmlns:a16="http://schemas.microsoft.com/office/drawing/2014/main" id="{AED02F6D-8602-4D23-83BC-A2B91A62B13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>
              <a:off x="172" y="0"/>
              <a:ext cx="270" cy="225"/>
            </a:xfrm>
            <a:custGeom>
              <a:avLst/>
              <a:gdLst>
                <a:gd name="T0" fmla="*/ 0 w 428625"/>
                <a:gd name="T1" fmla="*/ 0 h 357188"/>
                <a:gd name="T2" fmla="*/ 0 w 428625"/>
                <a:gd name="T3" fmla="*/ 0 h 357188"/>
                <a:gd name="T4" fmla="*/ 0 w 428625"/>
                <a:gd name="T5" fmla="*/ 0 h 357188"/>
                <a:gd name="T6" fmla="*/ 11796480 60000 65536"/>
                <a:gd name="T7" fmla="*/ 11796480 60000 65536"/>
                <a:gd name="T8" fmla="*/ 5898240 60000 65536"/>
                <a:gd name="T9" fmla="*/ 214313 w 428625"/>
                <a:gd name="T10" fmla="*/ 0 h 357188"/>
                <a:gd name="T11" fmla="*/ 428625 w 428625"/>
                <a:gd name="T12" fmla="*/ 204788 h 3571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28625" h="357188" stroke="0">
                  <a:moveTo>
                    <a:pt x="214313" y="0"/>
                  </a:moveTo>
                  <a:lnTo>
                    <a:pt x="214313" y="0"/>
                  </a:lnTo>
                  <a:cubicBezTo>
                    <a:pt x="332674" y="0"/>
                    <a:pt x="428626" y="79959"/>
                    <a:pt x="428626" y="178594"/>
                  </a:cubicBezTo>
                  <a:cubicBezTo>
                    <a:pt x="428626" y="187096"/>
                    <a:pt x="427897" y="195588"/>
                    <a:pt x="426445" y="204005"/>
                  </a:cubicBezTo>
                  <a:lnTo>
                    <a:pt x="214313" y="178594"/>
                  </a:lnTo>
                  <a:lnTo>
                    <a:pt x="214313" y="0"/>
                  </a:lnTo>
                  <a:close/>
                </a:path>
                <a:path w="428625" h="357188" fill="none">
                  <a:moveTo>
                    <a:pt x="214313" y="0"/>
                  </a:moveTo>
                  <a:lnTo>
                    <a:pt x="214313" y="0"/>
                  </a:lnTo>
                  <a:cubicBezTo>
                    <a:pt x="332674" y="0"/>
                    <a:pt x="428626" y="79959"/>
                    <a:pt x="428626" y="178594"/>
                  </a:cubicBezTo>
                  <a:cubicBezTo>
                    <a:pt x="428626" y="187096"/>
                    <a:pt x="427897" y="195588"/>
                    <a:pt x="426445" y="204005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8" name="Group 6">
            <a:extLst>
              <a:ext uri="{FF2B5EF4-FFF2-40B4-BE49-F238E27FC236}">
                <a16:creationId xmlns:a16="http://schemas.microsoft.com/office/drawing/2014/main" id="{77B77DC4-C705-49EA-8AA9-86949B6A4327}"/>
              </a:ext>
            </a:extLst>
          </p:cNvPr>
          <p:cNvGrpSpPr>
            <a:grpSpLocks/>
          </p:cNvGrpSpPr>
          <p:nvPr/>
        </p:nvGrpSpPr>
        <p:grpSpPr bwMode="auto">
          <a:xfrm>
            <a:off x="8106762" y="4975045"/>
            <a:ext cx="1143000" cy="357717"/>
            <a:chOff x="0" y="0"/>
            <a:chExt cx="540" cy="225"/>
          </a:xfrm>
        </p:grpSpPr>
        <p:sp>
          <p:nvSpPr>
            <p:cNvPr id="19" name="弧形 19">
              <a:extLst>
                <a:ext uri="{FF2B5EF4-FFF2-40B4-BE49-F238E27FC236}">
                  <a16:creationId xmlns:a16="http://schemas.microsoft.com/office/drawing/2014/main" id="{2318F734-08D0-45CB-9864-2D3D1B1144AE}"/>
                </a:ext>
              </a:extLst>
            </p:cNvPr>
            <p:cNvSpPr>
              <a:spLocks noChangeArrowheads="1"/>
            </p:cNvSpPr>
            <p:nvPr/>
          </p:nvSpPr>
          <p:spPr bwMode="auto">
            <a:xfrm flipH="1" flipV="1">
              <a:off x="225" y="0"/>
              <a:ext cx="315" cy="225"/>
            </a:xfrm>
            <a:custGeom>
              <a:avLst/>
              <a:gdLst>
                <a:gd name="T0" fmla="*/ 0 w 500063"/>
                <a:gd name="T1" fmla="*/ 0 h 357187"/>
                <a:gd name="T2" fmla="*/ 0 w 500063"/>
                <a:gd name="T3" fmla="*/ 0 h 357187"/>
                <a:gd name="T4" fmla="*/ 0 w 500063"/>
                <a:gd name="T5" fmla="*/ 0 h 357187"/>
                <a:gd name="T6" fmla="*/ 11796480 60000 65536"/>
                <a:gd name="T7" fmla="*/ 11796480 60000 65536"/>
                <a:gd name="T8" fmla="*/ 5898240 60000 65536"/>
                <a:gd name="T9" fmla="*/ 250825 w 500063"/>
                <a:gd name="T10" fmla="*/ 0 h 357187"/>
                <a:gd name="T11" fmla="*/ 500063 w 500063"/>
                <a:gd name="T12" fmla="*/ 207962 h 357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0063" h="357187" stroke="0">
                  <a:moveTo>
                    <a:pt x="250032" y="0"/>
                  </a:moveTo>
                  <a:lnTo>
                    <a:pt x="250032" y="0"/>
                  </a:lnTo>
                  <a:cubicBezTo>
                    <a:pt x="388120" y="0"/>
                    <a:pt x="500064" y="79959"/>
                    <a:pt x="500064" y="178594"/>
                  </a:cubicBezTo>
                  <a:cubicBezTo>
                    <a:pt x="500064" y="188491"/>
                    <a:pt x="498912" y="198371"/>
                    <a:pt x="496620" y="208132"/>
                  </a:cubicBezTo>
                  <a:lnTo>
                    <a:pt x="250032" y="178594"/>
                  </a:lnTo>
                  <a:lnTo>
                    <a:pt x="250032" y="0"/>
                  </a:lnTo>
                  <a:close/>
                </a:path>
                <a:path w="500063" h="357187" fill="none">
                  <a:moveTo>
                    <a:pt x="250032" y="0"/>
                  </a:moveTo>
                  <a:lnTo>
                    <a:pt x="250032" y="0"/>
                  </a:lnTo>
                  <a:cubicBezTo>
                    <a:pt x="388120" y="0"/>
                    <a:pt x="500064" y="79959"/>
                    <a:pt x="500064" y="178594"/>
                  </a:cubicBezTo>
                  <a:cubicBezTo>
                    <a:pt x="500064" y="188491"/>
                    <a:pt x="498912" y="198371"/>
                    <a:pt x="496620" y="20813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0" name="弧形 20">
              <a:extLst>
                <a:ext uri="{FF2B5EF4-FFF2-40B4-BE49-F238E27FC236}">
                  <a16:creationId xmlns:a16="http://schemas.microsoft.com/office/drawing/2014/main" id="{BD6AD95C-46B6-4B9E-8B7E-8F6753C56C5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0" y="0"/>
              <a:ext cx="315" cy="225"/>
            </a:xfrm>
            <a:custGeom>
              <a:avLst/>
              <a:gdLst>
                <a:gd name="T0" fmla="*/ 0 w 500062"/>
                <a:gd name="T1" fmla="*/ 0 h 357187"/>
                <a:gd name="T2" fmla="*/ 0 w 500062"/>
                <a:gd name="T3" fmla="*/ 0 h 357187"/>
                <a:gd name="T4" fmla="*/ 0 w 500062"/>
                <a:gd name="T5" fmla="*/ 0 h 357187"/>
                <a:gd name="T6" fmla="*/ 11796480 60000 65536"/>
                <a:gd name="T7" fmla="*/ 11796480 60000 65536"/>
                <a:gd name="T8" fmla="*/ 5898240 60000 65536"/>
                <a:gd name="T9" fmla="*/ 250825 w 500062"/>
                <a:gd name="T10" fmla="*/ 0 h 357187"/>
                <a:gd name="T11" fmla="*/ 500062 w 500062"/>
                <a:gd name="T12" fmla="*/ 207962 h 3571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00062" h="357187" stroke="0">
                  <a:moveTo>
                    <a:pt x="250031" y="0"/>
                  </a:moveTo>
                  <a:lnTo>
                    <a:pt x="250031" y="0"/>
                  </a:lnTo>
                  <a:cubicBezTo>
                    <a:pt x="388119" y="0"/>
                    <a:pt x="500062" y="79959"/>
                    <a:pt x="500062" y="178594"/>
                  </a:cubicBezTo>
                  <a:cubicBezTo>
                    <a:pt x="500062" y="188491"/>
                    <a:pt x="498910" y="198371"/>
                    <a:pt x="496618" y="208132"/>
                  </a:cubicBezTo>
                  <a:lnTo>
                    <a:pt x="250031" y="178594"/>
                  </a:lnTo>
                  <a:lnTo>
                    <a:pt x="250031" y="0"/>
                  </a:lnTo>
                  <a:close/>
                </a:path>
                <a:path w="500062" h="357187" fill="none">
                  <a:moveTo>
                    <a:pt x="250031" y="0"/>
                  </a:moveTo>
                  <a:lnTo>
                    <a:pt x="250031" y="0"/>
                  </a:lnTo>
                  <a:cubicBezTo>
                    <a:pt x="388119" y="0"/>
                    <a:pt x="500062" y="79959"/>
                    <a:pt x="500062" y="178594"/>
                  </a:cubicBezTo>
                  <a:cubicBezTo>
                    <a:pt x="500062" y="188491"/>
                    <a:pt x="498910" y="198371"/>
                    <a:pt x="496618" y="20813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rot="10800000"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21" name="TextBox 24">
            <a:extLst>
              <a:ext uri="{FF2B5EF4-FFF2-40B4-BE49-F238E27FC236}">
                <a16:creationId xmlns:a16="http://schemas.microsoft.com/office/drawing/2014/main" id="{3BE3D362-935E-4F14-A3FB-86689C45A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9580" y="4733744"/>
            <a:ext cx="530915" cy="666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14377"/>
            <a:r>
              <a:rPr lang="en-US" altLang="zh-CN" sz="3733" i="1">
                <a:solidFill>
                  <a:prstClr val="black"/>
                </a:solidFill>
                <a:cs typeface="+mn-ea"/>
                <a:sym typeface="+mn-lt"/>
              </a:rPr>
              <a:t>D</a:t>
            </a:r>
            <a:endParaRPr lang="zh-CN" altLang="en-US" sz="3733" i="1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22" name="Group 10">
            <a:extLst>
              <a:ext uri="{FF2B5EF4-FFF2-40B4-BE49-F238E27FC236}">
                <a16:creationId xmlns:a16="http://schemas.microsoft.com/office/drawing/2014/main" id="{F23C6351-55DE-4DFE-9D46-7C177B6D774B}"/>
              </a:ext>
            </a:extLst>
          </p:cNvPr>
          <p:cNvGrpSpPr>
            <a:grpSpLocks/>
          </p:cNvGrpSpPr>
          <p:nvPr/>
        </p:nvGrpSpPr>
        <p:grpSpPr bwMode="auto">
          <a:xfrm>
            <a:off x="8017863" y="2959978"/>
            <a:ext cx="1193800" cy="749300"/>
            <a:chOff x="0" y="0"/>
            <a:chExt cx="564" cy="472"/>
          </a:xfrm>
        </p:grpSpPr>
        <p:sp>
          <p:nvSpPr>
            <p:cNvPr id="23" name="TextBox 23">
              <a:extLst>
                <a:ext uri="{FF2B5EF4-FFF2-40B4-BE49-F238E27FC236}">
                  <a16:creationId xmlns:a16="http://schemas.microsoft.com/office/drawing/2014/main" id="{C6DD80B2-64A8-4216-BB48-F0F28FE1D6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3" y="0"/>
              <a:ext cx="251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i="1" dirty="0">
                  <a:solidFill>
                    <a:prstClr val="black"/>
                  </a:solidFill>
                  <a:cs typeface="+mn-ea"/>
                  <a:sym typeface="+mn-lt"/>
                </a:rPr>
                <a:t>C</a:t>
              </a:r>
            </a:p>
          </p:txBody>
        </p:sp>
        <p:sp>
          <p:nvSpPr>
            <p:cNvPr id="24" name="弧形 25">
              <a:extLst>
                <a:ext uri="{FF2B5EF4-FFF2-40B4-BE49-F238E27FC236}">
                  <a16:creationId xmlns:a16="http://schemas.microsoft.com/office/drawing/2014/main" id="{1CA3A288-C694-4CFC-8B34-C5887098597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2696711">
              <a:off x="0" y="253"/>
              <a:ext cx="409" cy="219"/>
            </a:xfrm>
            <a:custGeom>
              <a:avLst/>
              <a:gdLst>
                <a:gd name="T0" fmla="*/ 0 w 649288"/>
                <a:gd name="T1" fmla="*/ 0 h 347663"/>
                <a:gd name="T2" fmla="*/ 0 w 649288"/>
                <a:gd name="T3" fmla="*/ 0 h 347663"/>
                <a:gd name="T4" fmla="*/ 0 w 649288"/>
                <a:gd name="T5" fmla="*/ 0 h 347663"/>
                <a:gd name="T6" fmla="*/ 17694720 60000 65536"/>
                <a:gd name="T7" fmla="*/ 11796480 60000 65536"/>
                <a:gd name="T8" fmla="*/ 5898240 60000 65536"/>
                <a:gd name="T9" fmla="*/ 498475 w 649288"/>
                <a:gd name="T10" fmla="*/ 26988 h 347663"/>
                <a:gd name="T11" fmla="*/ 649288 w 649288"/>
                <a:gd name="T12" fmla="*/ 223838 h 34766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49288" h="347663" stroke="0">
                  <a:moveTo>
                    <a:pt x="497737" y="26770"/>
                  </a:moveTo>
                  <a:lnTo>
                    <a:pt x="497737" y="26769"/>
                  </a:lnTo>
                  <a:cubicBezTo>
                    <a:pt x="592066" y="58602"/>
                    <a:pt x="649287" y="114128"/>
                    <a:pt x="649287" y="173832"/>
                  </a:cubicBezTo>
                  <a:cubicBezTo>
                    <a:pt x="649287" y="190753"/>
                    <a:pt x="644672" y="207585"/>
                    <a:pt x="635589" y="223792"/>
                  </a:cubicBezTo>
                  <a:lnTo>
                    <a:pt x="324644" y="173832"/>
                  </a:lnTo>
                  <a:lnTo>
                    <a:pt x="497737" y="26770"/>
                  </a:lnTo>
                  <a:close/>
                </a:path>
                <a:path w="649288" h="347663" fill="none">
                  <a:moveTo>
                    <a:pt x="497737" y="26770"/>
                  </a:moveTo>
                  <a:lnTo>
                    <a:pt x="497737" y="26769"/>
                  </a:lnTo>
                  <a:cubicBezTo>
                    <a:pt x="592066" y="58602"/>
                    <a:pt x="649287" y="114128"/>
                    <a:pt x="649287" y="173832"/>
                  </a:cubicBezTo>
                  <a:cubicBezTo>
                    <a:pt x="649287" y="190753"/>
                    <a:pt x="644672" y="207585"/>
                    <a:pt x="635589" y="223792"/>
                  </a:cubicBezTo>
                </a:path>
              </a:pathLst>
            </a:custGeom>
            <a:noFill/>
            <a:ln w="19050">
              <a:solidFill>
                <a:srgbClr val="FF0000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cxnSp>
        <p:nvCxnSpPr>
          <p:cNvPr id="25" name="直接连接符 26">
            <a:extLst>
              <a:ext uri="{FF2B5EF4-FFF2-40B4-BE49-F238E27FC236}">
                <a16:creationId xmlns:a16="http://schemas.microsoft.com/office/drawing/2014/main" id="{1214FCCD-BDC6-4AFE-9D5F-353F881806EB}"/>
              </a:ext>
            </a:extLst>
          </p:cNvPr>
          <p:cNvCxnSpPr>
            <a:cxnSpLocks noChangeShapeType="1"/>
            <a:endCxn id="28" idx="0"/>
          </p:cNvCxnSpPr>
          <p:nvPr/>
        </p:nvCxnSpPr>
        <p:spPr bwMode="auto">
          <a:xfrm flipH="1">
            <a:off x="7823129" y="3219535"/>
            <a:ext cx="804283" cy="1618457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26" name="直接连接符 27">
            <a:extLst>
              <a:ext uri="{FF2B5EF4-FFF2-40B4-BE49-F238E27FC236}">
                <a16:creationId xmlns:a16="http://schemas.microsoft.com/office/drawing/2014/main" id="{A0DF83CF-A580-4752-89D3-122848B6AA3B}"/>
              </a:ext>
            </a:extLst>
          </p:cNvPr>
          <p:cNvCxnSpPr>
            <a:cxnSpLocks noChangeShapeType="1"/>
            <a:endCxn id="28" idx="1"/>
          </p:cNvCxnSpPr>
          <p:nvPr/>
        </p:nvCxnSpPr>
        <p:spPr bwMode="auto">
          <a:xfrm>
            <a:off x="8665847" y="3199058"/>
            <a:ext cx="903531" cy="1638935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</p:spPr>
      </p:cxnSp>
      <p:grpSp>
        <p:nvGrpSpPr>
          <p:cNvPr id="27" name="Group 25">
            <a:extLst>
              <a:ext uri="{FF2B5EF4-FFF2-40B4-BE49-F238E27FC236}">
                <a16:creationId xmlns:a16="http://schemas.microsoft.com/office/drawing/2014/main" id="{1B8EC246-87B3-48D9-91C6-F8F105F3FC55}"/>
              </a:ext>
            </a:extLst>
          </p:cNvPr>
          <p:cNvGrpSpPr>
            <a:grpSpLocks/>
          </p:cNvGrpSpPr>
          <p:nvPr/>
        </p:nvGrpSpPr>
        <p:grpSpPr bwMode="auto">
          <a:xfrm>
            <a:off x="7241046" y="4572878"/>
            <a:ext cx="2861732" cy="674688"/>
            <a:chOff x="0" y="0"/>
            <a:chExt cx="1352" cy="425"/>
          </a:xfrm>
        </p:grpSpPr>
        <p:sp>
          <p:nvSpPr>
            <p:cNvPr id="28" name="Line 26">
              <a:extLst>
                <a:ext uri="{FF2B5EF4-FFF2-40B4-BE49-F238E27FC236}">
                  <a16:creationId xmlns:a16="http://schemas.microsoft.com/office/drawing/2014/main" id="{BCB2B980-A697-40CC-8488-2A2FB157EB4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5" y="167"/>
              <a:ext cx="825" cy="0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 defTabSz="914377"/>
              <a:endParaRPr lang="zh-CN" altLang="en-US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415F334A-5506-4059-B2E0-979D01414B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5"/>
              <a:ext cx="238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i="1">
                  <a:solidFill>
                    <a:prstClr val="black"/>
                  </a:solidFill>
                  <a:cs typeface="+mn-ea"/>
                  <a:sym typeface="+mn-lt"/>
                </a:rPr>
                <a:t>A</a:t>
              </a:r>
              <a:endParaRPr lang="zh-CN" altLang="en-US" sz="3733" i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43A21EF2-B413-41E4-9377-C6374933E8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4" y="0"/>
              <a:ext cx="238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i="1">
                  <a:solidFill>
                    <a:prstClr val="black"/>
                  </a:solidFill>
                  <a:cs typeface="+mn-ea"/>
                  <a:sym typeface="+mn-lt"/>
                </a:rPr>
                <a:t>B</a:t>
              </a:r>
              <a:endParaRPr lang="zh-CN" altLang="en-US" sz="3733" i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31" name="Group 29">
            <a:extLst>
              <a:ext uri="{FF2B5EF4-FFF2-40B4-BE49-F238E27FC236}">
                <a16:creationId xmlns:a16="http://schemas.microsoft.com/office/drawing/2014/main" id="{4CBA8CD3-7207-488E-9847-6B1690D0EC61}"/>
              </a:ext>
            </a:extLst>
          </p:cNvPr>
          <p:cNvGrpSpPr>
            <a:grpSpLocks/>
          </p:cNvGrpSpPr>
          <p:nvPr/>
        </p:nvGrpSpPr>
        <p:grpSpPr bwMode="auto">
          <a:xfrm>
            <a:off x="8352295" y="2553578"/>
            <a:ext cx="833967" cy="3390418"/>
            <a:chOff x="0" y="0"/>
            <a:chExt cx="394" cy="2135"/>
          </a:xfrm>
        </p:grpSpPr>
        <p:cxnSp>
          <p:nvCxnSpPr>
            <p:cNvPr id="32" name="直接连接符 16">
              <a:extLst>
                <a:ext uri="{FF2B5EF4-FFF2-40B4-BE49-F238E27FC236}">
                  <a16:creationId xmlns:a16="http://schemas.microsoft.com/office/drawing/2014/main" id="{DF5C6685-4187-4906-A178-DB61D0526155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>
              <a:off x="-647" y="1083"/>
              <a:ext cx="1577" cy="1"/>
            </a:xfrm>
            <a:prstGeom prst="line">
              <a:avLst/>
            </a:prstGeom>
            <a:noFill/>
            <a:ln w="28575">
              <a:solidFill>
                <a:schemeClr val="tx2"/>
              </a:solidFill>
              <a:round/>
              <a:headEnd/>
              <a:tailEnd/>
            </a:ln>
          </p:spPr>
        </p:cxnSp>
        <p:sp>
          <p:nvSpPr>
            <p:cNvPr id="33" name="Rectangle 31">
              <a:extLst>
                <a:ext uri="{FF2B5EF4-FFF2-40B4-BE49-F238E27FC236}">
                  <a16:creationId xmlns:a16="http://schemas.microsoft.com/office/drawing/2014/main" id="{D69D9EF6-4D77-4D06-A554-35E4220B1F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276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i="1">
                  <a:solidFill>
                    <a:prstClr val="black"/>
                  </a:solidFill>
                  <a:cs typeface="+mn-ea"/>
                  <a:sym typeface="+mn-lt"/>
                </a:rPr>
                <a:t>M</a:t>
              </a:r>
              <a:endParaRPr lang="zh-CN" altLang="en-US" sz="3733" i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  <p:sp>
          <p:nvSpPr>
            <p:cNvPr id="34" name="Rectangle 32">
              <a:extLst>
                <a:ext uri="{FF2B5EF4-FFF2-40B4-BE49-F238E27FC236}">
                  <a16:creationId xmlns:a16="http://schemas.microsoft.com/office/drawing/2014/main" id="{9051C7F2-9D72-4803-B502-0DD99B99A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3" y="1715"/>
              <a:ext cx="251" cy="4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defTabSz="914377"/>
              <a:r>
                <a:rPr lang="en-US" altLang="zh-CN" sz="3733" i="1">
                  <a:solidFill>
                    <a:prstClr val="black"/>
                  </a:solidFill>
                  <a:cs typeface="+mn-ea"/>
                  <a:sym typeface="+mn-lt"/>
                </a:rPr>
                <a:t>N</a:t>
              </a:r>
              <a:endParaRPr lang="zh-CN" altLang="en-US" sz="3733" i="1">
                <a:solidFill>
                  <a:prstClr val="black"/>
                </a:solidFill>
                <a:cs typeface="+mn-ea"/>
                <a:sym typeface="+mn-lt"/>
              </a:endParaRPr>
            </a:p>
          </p:txBody>
        </p:sp>
      </p:grpSp>
      <p:sp>
        <p:nvSpPr>
          <p:cNvPr id="35" name="文本框 34">
            <a:extLst>
              <a:ext uri="{FF2B5EF4-FFF2-40B4-BE49-F238E27FC236}">
                <a16:creationId xmlns:a16="http://schemas.microsoft.com/office/drawing/2014/main" id="{26FA5A60-2CB1-4138-923D-15A6ADF79635}"/>
              </a:ext>
            </a:extLst>
          </p:cNvPr>
          <p:cNvSpPr txBox="1"/>
          <p:nvPr/>
        </p:nvSpPr>
        <p:spPr>
          <a:xfrm>
            <a:off x="1373528" y="404625"/>
            <a:ext cx="58273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zh-CN" altLang="en-US" sz="3600" b="1" dirty="0">
                <a:solidFill>
                  <a:srgbClr val="FF5042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34305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000"/>
                            </p:stCondLst>
                            <p:childTnLst>
                              <p:par>
                                <p:cTn id="5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utoUpdateAnimBg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Red">
      <a:dk1>
        <a:sysClr val="windowText" lastClr="000000"/>
      </a:dk1>
      <a:lt1>
        <a:sysClr val="window" lastClr="FFFFFF"/>
      </a:lt1>
      <a:dk2>
        <a:srgbClr val="FF3737"/>
      </a:dk2>
      <a:lt2>
        <a:srgbClr val="FF5D47"/>
      </a:lt2>
      <a:accent1>
        <a:srgbClr val="FF806E"/>
      </a:accent1>
      <a:accent2>
        <a:srgbClr val="F26F5D"/>
      </a:accent2>
      <a:accent3>
        <a:srgbClr val="A31F0D"/>
      </a:accent3>
      <a:accent4>
        <a:srgbClr val="FF5D47"/>
      </a:accent4>
      <a:accent5>
        <a:srgbClr val="FF8170"/>
      </a:accent5>
      <a:accent6>
        <a:srgbClr val="F9C5BE"/>
      </a:accent6>
      <a:hlink>
        <a:srgbClr val="FF6566"/>
      </a:hlink>
      <a:folHlink>
        <a:srgbClr val="6F0D00"/>
      </a:folHlink>
    </a:clrScheme>
    <a:fontScheme name="5kmm0tey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</TotalTime>
  <Words>1620</Words>
  <Application>Microsoft Office PowerPoint</Application>
  <PresentationFormat>宽屏</PresentationFormat>
  <Paragraphs>188</Paragraphs>
  <Slides>16</Slides>
  <Notes>16</Notes>
  <HiddenSlides>0</HiddenSlides>
  <MMClips>0</MMClips>
  <ScaleCrop>false</ScaleCrop>
  <HeadingPairs>
    <vt:vector size="8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阿里巴巴普惠体 R</vt:lpstr>
      <vt:lpstr>思源黑体 CN Light</vt:lpstr>
      <vt:lpstr>Arial</vt:lpstr>
      <vt:lpstr>办公资源网：www.bangongziyuan.com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2020-04-06T06:55:34Z</dcterms:created>
  <dcterms:modified xsi:type="dcterms:W3CDTF">2021-01-09T09:45:44Z</dcterms:modified>
</cp:coreProperties>
</file>