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04" r:id="rId2"/>
    <p:sldId id="306" r:id="rId3"/>
    <p:sldId id="435" r:id="rId4"/>
    <p:sldId id="436" r:id="rId5"/>
    <p:sldId id="437" r:id="rId6"/>
    <p:sldId id="438" r:id="rId7"/>
    <p:sldId id="439" r:id="rId8"/>
    <p:sldId id="441" r:id="rId9"/>
    <p:sldId id="440" r:id="rId10"/>
    <p:sldId id="442" r:id="rId11"/>
    <p:sldId id="443" r:id="rId12"/>
    <p:sldId id="444" r:id="rId13"/>
    <p:sldId id="287" r:id="rId14"/>
    <p:sldId id="445" r:id="rId15"/>
    <p:sldId id="305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0155ADB0-0152-420C-A6C9-016D6C442C67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DD53EC07-E951-4604-A6B4-A41A17ADCA15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1296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53EC07-E951-4604-A6B4-A41A17ADCA1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97876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53EC07-E951-4604-A6B4-A41A17ADCA1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1339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53EC07-E951-4604-A6B4-A41A17ADCA1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24126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53EC07-E951-4604-A6B4-A41A17ADCA15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35773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53EC07-E951-4604-A6B4-A41A17ADCA15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9770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53EC07-E951-4604-A6B4-A41A17ADCA15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7617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53EC07-E951-4604-A6B4-A41A17ADCA1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5065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53EC07-E951-4604-A6B4-A41A17ADCA1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197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53EC07-E951-4604-A6B4-A41A17ADCA1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5304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53EC07-E951-4604-A6B4-A41A17ADCA1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5446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53EC07-E951-4604-A6B4-A41A17ADCA1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2811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53EC07-E951-4604-A6B4-A41A17ADCA1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033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53EC07-E951-4604-A6B4-A41A17ADCA1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963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53EC07-E951-4604-A6B4-A41A17ADCA1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5951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6">
            <a:extLst>
              <a:ext uri="{FF2B5EF4-FFF2-40B4-BE49-F238E27FC236}">
                <a16:creationId xmlns:a16="http://schemas.microsoft.com/office/drawing/2014/main" id="{01BB9483-2F0C-4F65-A971-F7BBAE9BDCEE}"/>
              </a:ext>
            </a:extLst>
          </p:cNvPr>
          <p:cNvSpPr/>
          <p:nvPr userDrawn="1"/>
        </p:nvSpPr>
        <p:spPr>
          <a:xfrm>
            <a:off x="482600" y="225878"/>
            <a:ext cx="685800" cy="685800"/>
          </a:xfrm>
          <a:prstGeom prst="roundRect">
            <a:avLst/>
          </a:prstGeom>
          <a:solidFill>
            <a:srgbClr val="FF5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7">
            <a:extLst>
              <a:ext uri="{FF2B5EF4-FFF2-40B4-BE49-F238E27FC236}">
                <a16:creationId xmlns:a16="http://schemas.microsoft.com/office/drawing/2014/main" id="{6AB71F79-DCCF-4256-ADA2-BFDE30AF1555}"/>
              </a:ext>
            </a:extLst>
          </p:cNvPr>
          <p:cNvSpPr/>
          <p:nvPr userDrawn="1"/>
        </p:nvSpPr>
        <p:spPr>
          <a:xfrm>
            <a:off x="247650" y="537028"/>
            <a:ext cx="609600" cy="609600"/>
          </a:xfrm>
          <a:prstGeom prst="round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9000000" scaled="0"/>
          </a:gra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0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>
            <a:spLocks noGrp="1"/>
          </p:cNvSpPr>
          <p:nvPr>
            <p:ph type="pic" sz="quarter" idx="10"/>
          </p:nvPr>
        </p:nvSpPr>
        <p:spPr>
          <a:xfrm>
            <a:off x="7545615" y="1909857"/>
            <a:ext cx="4264032" cy="2659743"/>
          </a:xfrm>
          <a:custGeom>
            <a:avLst/>
            <a:gdLst>
              <a:gd name="connsiteX0" fmla="*/ 6413500 w 6413500"/>
              <a:gd name="connsiteY0" fmla="*/ 0 h 4000500"/>
              <a:gd name="connsiteX1" fmla="*/ 5003800 w 6413500"/>
              <a:gd name="connsiteY1" fmla="*/ 4000500 h 4000500"/>
              <a:gd name="connsiteX2" fmla="*/ 0 w 6413500"/>
              <a:gd name="connsiteY2" fmla="*/ 3543300 h 4000500"/>
              <a:gd name="connsiteX3" fmla="*/ 1371600 w 6413500"/>
              <a:gd name="connsiteY3" fmla="*/ 304800 h 400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13500" h="4000500">
                <a:moveTo>
                  <a:pt x="6413500" y="0"/>
                </a:moveTo>
                <a:lnTo>
                  <a:pt x="5003800" y="4000500"/>
                </a:lnTo>
                <a:lnTo>
                  <a:pt x="0" y="3543300"/>
                </a:lnTo>
                <a:lnTo>
                  <a:pt x="1371600" y="3048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Freeform 3"/>
          <p:cNvSpPr>
            <a:spLocks/>
          </p:cNvSpPr>
          <p:nvPr userDrawn="1"/>
        </p:nvSpPr>
        <p:spPr bwMode="auto">
          <a:xfrm>
            <a:off x="0" y="5661498"/>
            <a:ext cx="12192000" cy="1196502"/>
          </a:xfrm>
          <a:custGeom>
            <a:avLst/>
            <a:gdLst>
              <a:gd name="connsiteX0" fmla="*/ 1913266 w 12192000"/>
              <a:gd name="connsiteY0" fmla="*/ 0 h 1787525"/>
              <a:gd name="connsiteX1" fmla="*/ 2349726 w 12192000"/>
              <a:gd name="connsiteY1" fmla="*/ 21167 h 1787525"/>
              <a:gd name="connsiteX2" fmla="*/ 2769558 w 12192000"/>
              <a:gd name="connsiteY2" fmla="*/ 61384 h 1787525"/>
              <a:gd name="connsiteX3" fmla="*/ 3175534 w 12192000"/>
              <a:gd name="connsiteY3" fmla="*/ 119592 h 1787525"/>
              <a:gd name="connsiteX4" fmla="*/ 3566269 w 12192000"/>
              <a:gd name="connsiteY4" fmla="*/ 192617 h 1787525"/>
              <a:gd name="connsiteX5" fmla="*/ 3945919 w 12192000"/>
              <a:gd name="connsiteY5" fmla="*/ 277813 h 1787525"/>
              <a:gd name="connsiteX6" fmla="*/ 4315180 w 12192000"/>
              <a:gd name="connsiteY6" fmla="*/ 373592 h 1787525"/>
              <a:gd name="connsiteX7" fmla="*/ 4673351 w 12192000"/>
              <a:gd name="connsiteY7" fmla="*/ 476779 h 1787525"/>
              <a:gd name="connsiteX8" fmla="*/ 5023211 w 12192000"/>
              <a:gd name="connsiteY8" fmla="*/ 585788 h 1787525"/>
              <a:gd name="connsiteX9" fmla="*/ 5703533 w 12192000"/>
              <a:gd name="connsiteY9" fmla="*/ 810684 h 1787525"/>
              <a:gd name="connsiteX10" fmla="*/ 6365151 w 12192000"/>
              <a:gd name="connsiteY10" fmla="*/ 1028700 h 1787525"/>
              <a:gd name="connsiteX11" fmla="*/ 6691456 w 12192000"/>
              <a:gd name="connsiteY11" fmla="*/ 1129242 h 1787525"/>
              <a:gd name="connsiteX12" fmla="*/ 7017761 w 12192000"/>
              <a:gd name="connsiteY12" fmla="*/ 1221317 h 1787525"/>
              <a:gd name="connsiteX13" fmla="*/ 7345451 w 12192000"/>
              <a:gd name="connsiteY13" fmla="*/ 1301750 h 1787525"/>
              <a:gd name="connsiteX14" fmla="*/ 7674528 w 12192000"/>
              <a:gd name="connsiteY14" fmla="*/ 1368425 h 1787525"/>
              <a:gd name="connsiteX15" fmla="*/ 8007068 w 12192000"/>
              <a:gd name="connsiteY15" fmla="*/ 1419225 h 1787525"/>
              <a:gd name="connsiteX16" fmla="*/ 8343765 w 12192000"/>
              <a:gd name="connsiteY16" fmla="*/ 1452034 h 1787525"/>
              <a:gd name="connsiteX17" fmla="*/ 8685311 w 12192000"/>
              <a:gd name="connsiteY17" fmla="*/ 1463675 h 1787525"/>
              <a:gd name="connsiteX18" fmla="*/ 9035171 w 12192000"/>
              <a:gd name="connsiteY18" fmla="*/ 1452034 h 1787525"/>
              <a:gd name="connsiteX19" fmla="*/ 9392652 w 12192000"/>
              <a:gd name="connsiteY19" fmla="*/ 1414992 h 1787525"/>
              <a:gd name="connsiteX20" fmla="*/ 9761218 w 12192000"/>
              <a:gd name="connsiteY20" fmla="*/ 1350434 h 1787525"/>
              <a:gd name="connsiteX21" fmla="*/ 10138790 w 12192000"/>
              <a:gd name="connsiteY21" fmla="*/ 1255184 h 1787525"/>
              <a:gd name="connsiteX22" fmla="*/ 10530217 w 12192000"/>
              <a:gd name="connsiteY22" fmla="*/ 1127654 h 1787525"/>
              <a:gd name="connsiteX23" fmla="*/ 10934808 w 12192000"/>
              <a:gd name="connsiteY23" fmla="*/ 965200 h 1787525"/>
              <a:gd name="connsiteX24" fmla="*/ 11354640 w 12192000"/>
              <a:gd name="connsiteY24" fmla="*/ 765175 h 1787525"/>
              <a:gd name="connsiteX25" fmla="*/ 11789714 w 12192000"/>
              <a:gd name="connsiteY25" fmla="*/ 524934 h 1787525"/>
              <a:gd name="connsiteX26" fmla="*/ 12192000 w 12192000"/>
              <a:gd name="connsiteY26" fmla="*/ 274511 h 1787525"/>
              <a:gd name="connsiteX27" fmla="*/ 12192000 w 12192000"/>
              <a:gd name="connsiteY27" fmla="*/ 1787525 h 1787525"/>
              <a:gd name="connsiteX28" fmla="*/ 0 w 12192000"/>
              <a:gd name="connsiteY28" fmla="*/ 1787525 h 1787525"/>
              <a:gd name="connsiteX29" fmla="*/ 0 w 12192000"/>
              <a:gd name="connsiteY29" fmla="*/ 157828 h 1787525"/>
              <a:gd name="connsiteX30" fmla="*/ 492349 w 12192000"/>
              <a:gd name="connsiteY30" fmla="*/ 79375 h 1787525"/>
              <a:gd name="connsiteX31" fmla="*/ 985618 w 12192000"/>
              <a:gd name="connsiteY31" fmla="*/ 26988 h 1787525"/>
              <a:gd name="connsiteX32" fmla="*/ 1458102 w 12192000"/>
              <a:gd name="connsiteY32" fmla="*/ 1059 h 178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2192000" h="1787525">
                <a:moveTo>
                  <a:pt x="1913266" y="0"/>
                </a:moveTo>
                <a:lnTo>
                  <a:pt x="2349726" y="21167"/>
                </a:lnTo>
                <a:lnTo>
                  <a:pt x="2769558" y="61384"/>
                </a:lnTo>
                <a:lnTo>
                  <a:pt x="3175534" y="119592"/>
                </a:lnTo>
                <a:lnTo>
                  <a:pt x="3566269" y="192617"/>
                </a:lnTo>
                <a:lnTo>
                  <a:pt x="3945919" y="277813"/>
                </a:lnTo>
                <a:lnTo>
                  <a:pt x="4315180" y="373592"/>
                </a:lnTo>
                <a:lnTo>
                  <a:pt x="4673351" y="476779"/>
                </a:lnTo>
                <a:lnTo>
                  <a:pt x="5023211" y="585788"/>
                </a:lnTo>
                <a:lnTo>
                  <a:pt x="5703533" y="810684"/>
                </a:lnTo>
                <a:lnTo>
                  <a:pt x="6365151" y="1028700"/>
                </a:lnTo>
                <a:lnTo>
                  <a:pt x="6691456" y="1129242"/>
                </a:lnTo>
                <a:lnTo>
                  <a:pt x="7017761" y="1221317"/>
                </a:lnTo>
                <a:lnTo>
                  <a:pt x="7345451" y="1301750"/>
                </a:lnTo>
                <a:lnTo>
                  <a:pt x="7674528" y="1368425"/>
                </a:lnTo>
                <a:lnTo>
                  <a:pt x="8007068" y="1419225"/>
                </a:lnTo>
                <a:lnTo>
                  <a:pt x="8343765" y="1452034"/>
                </a:lnTo>
                <a:lnTo>
                  <a:pt x="8685311" y="1463675"/>
                </a:lnTo>
                <a:lnTo>
                  <a:pt x="9035171" y="1452034"/>
                </a:lnTo>
                <a:lnTo>
                  <a:pt x="9392652" y="1414992"/>
                </a:lnTo>
                <a:lnTo>
                  <a:pt x="9761218" y="1350434"/>
                </a:lnTo>
                <a:lnTo>
                  <a:pt x="10138790" y="1255184"/>
                </a:lnTo>
                <a:lnTo>
                  <a:pt x="10530217" y="1127654"/>
                </a:lnTo>
                <a:lnTo>
                  <a:pt x="10934808" y="965200"/>
                </a:lnTo>
                <a:lnTo>
                  <a:pt x="11354640" y="765175"/>
                </a:lnTo>
                <a:lnTo>
                  <a:pt x="11789714" y="524934"/>
                </a:lnTo>
                <a:lnTo>
                  <a:pt x="12192000" y="274511"/>
                </a:lnTo>
                <a:lnTo>
                  <a:pt x="12192000" y="1787525"/>
                </a:lnTo>
                <a:lnTo>
                  <a:pt x="0" y="1787525"/>
                </a:lnTo>
                <a:lnTo>
                  <a:pt x="0" y="157828"/>
                </a:lnTo>
                <a:lnTo>
                  <a:pt x="492349" y="79375"/>
                </a:lnTo>
                <a:lnTo>
                  <a:pt x="985618" y="26988"/>
                </a:lnTo>
                <a:lnTo>
                  <a:pt x="1458102" y="1059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90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 rot="21540000">
            <a:off x="5231188" y="5707101"/>
            <a:ext cx="5233481" cy="855265"/>
          </a:xfrm>
          <a:custGeom>
            <a:avLst/>
            <a:gdLst>
              <a:gd name="T0" fmla="*/ 451 w 12678"/>
              <a:gd name="T1" fmla="*/ 1291 h 3976"/>
              <a:gd name="T2" fmla="*/ 1323 w 12678"/>
              <a:gd name="T3" fmla="*/ 1333 h 3976"/>
              <a:gd name="T4" fmla="*/ 2156 w 12678"/>
              <a:gd name="T5" fmla="*/ 1448 h 3976"/>
              <a:gd name="T6" fmla="*/ 2956 w 12678"/>
              <a:gd name="T7" fmla="*/ 1615 h 3976"/>
              <a:gd name="T8" fmla="*/ 3729 w 12678"/>
              <a:gd name="T9" fmla="*/ 1815 h 3976"/>
              <a:gd name="T10" fmla="*/ 4480 w 12678"/>
              <a:gd name="T11" fmla="*/ 2028 h 3976"/>
              <a:gd name="T12" fmla="*/ 5213 w 12678"/>
              <a:gd name="T13" fmla="*/ 2233 h 3976"/>
              <a:gd name="T14" fmla="*/ 5935 w 12678"/>
              <a:gd name="T15" fmla="*/ 2411 h 3976"/>
              <a:gd name="T16" fmla="*/ 6652 w 12678"/>
              <a:gd name="T17" fmla="*/ 2542 h 3976"/>
              <a:gd name="T18" fmla="*/ 7366 w 12678"/>
              <a:gd name="T19" fmla="*/ 2605 h 3976"/>
              <a:gd name="T20" fmla="*/ 8085 w 12678"/>
              <a:gd name="T21" fmla="*/ 2581 h 3976"/>
              <a:gd name="T22" fmla="*/ 8813 w 12678"/>
              <a:gd name="T23" fmla="*/ 2450 h 3976"/>
              <a:gd name="T24" fmla="*/ 9556 w 12678"/>
              <a:gd name="T25" fmla="*/ 2192 h 3976"/>
              <a:gd name="T26" fmla="*/ 10319 w 12678"/>
              <a:gd name="T27" fmla="*/ 1787 h 3976"/>
              <a:gd name="T28" fmla="*/ 11108 w 12678"/>
              <a:gd name="T29" fmla="*/ 1215 h 3976"/>
              <a:gd name="T30" fmla="*/ 11928 w 12678"/>
              <a:gd name="T31" fmla="*/ 456 h 3976"/>
              <a:gd name="T32" fmla="*/ 12678 w 12678"/>
              <a:gd name="T33" fmla="*/ 2591 h 3976"/>
              <a:gd name="T34" fmla="*/ 11757 w 12678"/>
              <a:gd name="T35" fmla="*/ 3158 h 3976"/>
              <a:gd name="T36" fmla="*/ 10883 w 12678"/>
              <a:gd name="T37" fmla="*/ 3563 h 3976"/>
              <a:gd name="T38" fmla="*/ 10051 w 12678"/>
              <a:gd name="T39" fmla="*/ 3824 h 3976"/>
              <a:gd name="T40" fmla="*/ 9254 w 12678"/>
              <a:gd name="T41" fmla="*/ 3955 h 3976"/>
              <a:gd name="T42" fmla="*/ 8486 w 12678"/>
              <a:gd name="T43" fmla="*/ 3972 h 3976"/>
              <a:gd name="T44" fmla="*/ 7739 w 12678"/>
              <a:gd name="T45" fmla="*/ 3893 h 3976"/>
              <a:gd name="T46" fmla="*/ 7008 w 12678"/>
              <a:gd name="T47" fmla="*/ 3733 h 3976"/>
              <a:gd name="T48" fmla="*/ 6285 w 12678"/>
              <a:gd name="T49" fmla="*/ 3507 h 3976"/>
              <a:gd name="T50" fmla="*/ 5564 w 12678"/>
              <a:gd name="T51" fmla="*/ 3233 h 3976"/>
              <a:gd name="T52" fmla="*/ 4837 w 12678"/>
              <a:gd name="T53" fmla="*/ 2927 h 3976"/>
              <a:gd name="T54" fmla="*/ 4100 w 12678"/>
              <a:gd name="T55" fmla="*/ 2603 h 3976"/>
              <a:gd name="T56" fmla="*/ 3343 w 12678"/>
              <a:gd name="T57" fmla="*/ 2279 h 3976"/>
              <a:gd name="T58" fmla="*/ 2562 w 12678"/>
              <a:gd name="T59" fmla="*/ 1972 h 3976"/>
              <a:gd name="T60" fmla="*/ 1749 w 12678"/>
              <a:gd name="T61" fmla="*/ 1695 h 3976"/>
              <a:gd name="T62" fmla="*/ 897 w 12678"/>
              <a:gd name="T63" fmla="*/ 1467 h 3976"/>
              <a:gd name="T64" fmla="*/ 0 w 12678"/>
              <a:gd name="T65" fmla="*/ 1303 h 3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678" h="3976">
                <a:moveTo>
                  <a:pt x="0" y="1303"/>
                </a:moveTo>
                <a:lnTo>
                  <a:pt x="451" y="1291"/>
                </a:lnTo>
                <a:lnTo>
                  <a:pt x="892" y="1302"/>
                </a:lnTo>
                <a:lnTo>
                  <a:pt x="1323" y="1333"/>
                </a:lnTo>
                <a:lnTo>
                  <a:pt x="1744" y="1383"/>
                </a:lnTo>
                <a:lnTo>
                  <a:pt x="2156" y="1448"/>
                </a:lnTo>
                <a:lnTo>
                  <a:pt x="2560" y="1526"/>
                </a:lnTo>
                <a:lnTo>
                  <a:pt x="2956" y="1615"/>
                </a:lnTo>
                <a:lnTo>
                  <a:pt x="3346" y="1712"/>
                </a:lnTo>
                <a:lnTo>
                  <a:pt x="3729" y="1815"/>
                </a:lnTo>
                <a:lnTo>
                  <a:pt x="4108" y="1921"/>
                </a:lnTo>
                <a:lnTo>
                  <a:pt x="4480" y="2028"/>
                </a:lnTo>
                <a:lnTo>
                  <a:pt x="4848" y="2133"/>
                </a:lnTo>
                <a:lnTo>
                  <a:pt x="5213" y="2233"/>
                </a:lnTo>
                <a:lnTo>
                  <a:pt x="5576" y="2327"/>
                </a:lnTo>
                <a:lnTo>
                  <a:pt x="5935" y="2411"/>
                </a:lnTo>
                <a:lnTo>
                  <a:pt x="6294" y="2483"/>
                </a:lnTo>
                <a:lnTo>
                  <a:pt x="6652" y="2542"/>
                </a:lnTo>
                <a:lnTo>
                  <a:pt x="7008" y="2583"/>
                </a:lnTo>
                <a:lnTo>
                  <a:pt x="7366" y="2605"/>
                </a:lnTo>
                <a:lnTo>
                  <a:pt x="7724" y="2605"/>
                </a:lnTo>
                <a:lnTo>
                  <a:pt x="8085" y="2581"/>
                </a:lnTo>
                <a:lnTo>
                  <a:pt x="8447" y="2530"/>
                </a:lnTo>
                <a:lnTo>
                  <a:pt x="8813" y="2450"/>
                </a:lnTo>
                <a:lnTo>
                  <a:pt x="9183" y="2338"/>
                </a:lnTo>
                <a:lnTo>
                  <a:pt x="9556" y="2192"/>
                </a:lnTo>
                <a:lnTo>
                  <a:pt x="9935" y="2009"/>
                </a:lnTo>
                <a:lnTo>
                  <a:pt x="10319" y="1787"/>
                </a:lnTo>
                <a:lnTo>
                  <a:pt x="10710" y="1523"/>
                </a:lnTo>
                <a:lnTo>
                  <a:pt x="11108" y="1215"/>
                </a:lnTo>
                <a:lnTo>
                  <a:pt x="11513" y="860"/>
                </a:lnTo>
                <a:lnTo>
                  <a:pt x="11928" y="456"/>
                </a:lnTo>
                <a:lnTo>
                  <a:pt x="12350" y="0"/>
                </a:lnTo>
                <a:lnTo>
                  <a:pt x="12678" y="2591"/>
                </a:lnTo>
                <a:lnTo>
                  <a:pt x="12211" y="2896"/>
                </a:lnTo>
                <a:lnTo>
                  <a:pt x="11757" y="3158"/>
                </a:lnTo>
                <a:lnTo>
                  <a:pt x="11314" y="3379"/>
                </a:lnTo>
                <a:lnTo>
                  <a:pt x="10883" y="3563"/>
                </a:lnTo>
                <a:lnTo>
                  <a:pt x="10461" y="3711"/>
                </a:lnTo>
                <a:lnTo>
                  <a:pt x="10051" y="3824"/>
                </a:lnTo>
                <a:lnTo>
                  <a:pt x="9648" y="3904"/>
                </a:lnTo>
                <a:lnTo>
                  <a:pt x="9254" y="3955"/>
                </a:lnTo>
                <a:lnTo>
                  <a:pt x="8867" y="3976"/>
                </a:lnTo>
                <a:lnTo>
                  <a:pt x="8486" y="3972"/>
                </a:lnTo>
                <a:lnTo>
                  <a:pt x="8110" y="3944"/>
                </a:lnTo>
                <a:lnTo>
                  <a:pt x="7739" y="3893"/>
                </a:lnTo>
                <a:lnTo>
                  <a:pt x="7372" y="3822"/>
                </a:lnTo>
                <a:lnTo>
                  <a:pt x="7008" y="3733"/>
                </a:lnTo>
                <a:lnTo>
                  <a:pt x="6646" y="3627"/>
                </a:lnTo>
                <a:lnTo>
                  <a:pt x="6285" y="3507"/>
                </a:lnTo>
                <a:lnTo>
                  <a:pt x="5924" y="3376"/>
                </a:lnTo>
                <a:lnTo>
                  <a:pt x="5564" y="3233"/>
                </a:lnTo>
                <a:lnTo>
                  <a:pt x="5201" y="3083"/>
                </a:lnTo>
                <a:lnTo>
                  <a:pt x="4837" y="2927"/>
                </a:lnTo>
                <a:lnTo>
                  <a:pt x="4470" y="2766"/>
                </a:lnTo>
                <a:lnTo>
                  <a:pt x="4100" y="2603"/>
                </a:lnTo>
                <a:lnTo>
                  <a:pt x="3724" y="2441"/>
                </a:lnTo>
                <a:lnTo>
                  <a:pt x="3343" y="2279"/>
                </a:lnTo>
                <a:lnTo>
                  <a:pt x="2955" y="2123"/>
                </a:lnTo>
                <a:lnTo>
                  <a:pt x="2562" y="1972"/>
                </a:lnTo>
                <a:lnTo>
                  <a:pt x="2159" y="1828"/>
                </a:lnTo>
                <a:lnTo>
                  <a:pt x="1749" y="1695"/>
                </a:lnTo>
                <a:lnTo>
                  <a:pt x="1327" y="1574"/>
                </a:lnTo>
                <a:lnTo>
                  <a:pt x="897" y="1467"/>
                </a:lnTo>
                <a:lnTo>
                  <a:pt x="454" y="1376"/>
                </a:lnTo>
                <a:lnTo>
                  <a:pt x="0" y="1303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90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2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73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05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1" r:id="rId2"/>
    <p:sldLayoutId id="214748368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占位符 7">
            <a:extLst>
              <a:ext uri="{FF2B5EF4-FFF2-40B4-BE49-F238E27FC236}">
                <a16:creationId xmlns:a16="http://schemas.microsoft.com/office/drawing/2014/main" id="{5C7E5D79-48CA-4A80-BEA8-866B33B56D2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5" r="4905"/>
          <a:stretch>
            <a:fillRect/>
          </a:stretch>
        </p:blipFill>
        <p:spPr/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935" y="1133956"/>
            <a:ext cx="5615391" cy="4211543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519289" y="3071610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2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5" name="TextBox 9">
            <a:extLst>
              <a:ext uri="{FF2B5EF4-FFF2-40B4-BE49-F238E27FC236}">
                <a16:creationId xmlns:a16="http://schemas.microsoft.com/office/drawing/2014/main" id="{3A1609E0-6C50-4C0C-881E-1A7F6041A5E5}"/>
              </a:ext>
            </a:extLst>
          </p:cNvPr>
          <p:cNvSpPr txBox="1"/>
          <p:nvPr/>
        </p:nvSpPr>
        <p:spPr>
          <a:xfrm>
            <a:off x="797652" y="1268756"/>
            <a:ext cx="781241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115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SYMMETRY</a:t>
            </a:r>
            <a:endParaRPr kumimoji="0" lang="en-US" sz="115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Rectangle: Rounded Corners 40">
            <a:extLst>
              <a:ext uri="{FF2B5EF4-FFF2-40B4-BE49-F238E27FC236}">
                <a16:creationId xmlns:a16="http://schemas.microsoft.com/office/drawing/2014/main" id="{5E15193A-F864-4286-8CC8-5C10B7A53F0F}"/>
              </a:ext>
            </a:extLst>
          </p:cNvPr>
          <p:cNvSpPr>
            <a:spLocks/>
          </p:cNvSpPr>
          <p:nvPr/>
        </p:nvSpPr>
        <p:spPr bwMode="auto">
          <a:xfrm rot="16200000">
            <a:off x="1234499" y="4660015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Rectangle: Rounded Corners 43">
            <a:extLst>
              <a:ext uri="{FF2B5EF4-FFF2-40B4-BE49-F238E27FC236}">
                <a16:creationId xmlns:a16="http://schemas.microsoft.com/office/drawing/2014/main" id="{D4EA2750-33A4-45A1-9A34-BF113FFE1D23}"/>
              </a:ext>
            </a:extLst>
          </p:cNvPr>
          <p:cNvSpPr>
            <a:spLocks/>
          </p:cNvSpPr>
          <p:nvPr/>
        </p:nvSpPr>
        <p:spPr bwMode="auto">
          <a:xfrm rot="16200000">
            <a:off x="2925364" y="4660015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C6B4BAB0-F6BA-4D4A-BE62-EB3A162FB9A7}"/>
              </a:ext>
            </a:extLst>
          </p:cNvPr>
          <p:cNvSpPr/>
          <p:nvPr/>
        </p:nvSpPr>
        <p:spPr bwMode="auto">
          <a:xfrm>
            <a:off x="655472" y="2783478"/>
            <a:ext cx="6286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4400" b="1" kern="100" dirty="0">
                <a:cs typeface="+mn-ea"/>
                <a:sym typeface="+mn-lt"/>
              </a:rPr>
              <a:t>13.3.2 </a:t>
            </a:r>
            <a:r>
              <a:rPr lang="zh-CN" altLang="en-US" sz="4400" b="1" kern="100" dirty="0">
                <a:cs typeface="+mn-ea"/>
                <a:sym typeface="+mn-lt"/>
              </a:rPr>
              <a:t>等边三角形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B3FF5FB0-9E99-4FE5-8C2D-936C872B55EB}"/>
              </a:ext>
            </a:extLst>
          </p:cNvPr>
          <p:cNvSpPr/>
          <p:nvPr/>
        </p:nvSpPr>
        <p:spPr>
          <a:xfrm>
            <a:off x="684122" y="3716233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9024062E-4234-4C25-B256-501BF93574EA}"/>
              </a:ext>
            </a:extLst>
          </p:cNvPr>
          <p:cNvCxnSpPr>
            <a:cxnSpLocks/>
          </p:cNvCxnSpPr>
          <p:nvPr/>
        </p:nvCxnSpPr>
        <p:spPr>
          <a:xfrm>
            <a:off x="684122" y="3622756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21" name="矩形 20">
            <a:extLst>
              <a:ext uri="{FF2B5EF4-FFF2-40B4-BE49-F238E27FC236}">
                <a16:creationId xmlns:a16="http://schemas.microsoft.com/office/drawing/2014/main" id="{D385199E-B89C-484C-9293-81910875ACF0}"/>
              </a:ext>
            </a:extLst>
          </p:cNvPr>
          <p:cNvSpPr/>
          <p:nvPr/>
        </p:nvSpPr>
        <p:spPr bwMode="auto">
          <a:xfrm>
            <a:off x="684122" y="2098812"/>
            <a:ext cx="3198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</a:t>
            </a:r>
            <a:r>
              <a:rPr lang="en-US" altLang="zh-CN" sz="3600" b="1" kern="100" dirty="0">
                <a:cs typeface="+mn-ea"/>
                <a:sym typeface="+mn-lt"/>
              </a:rPr>
              <a:t>13</a:t>
            </a:r>
            <a:r>
              <a:rPr lang="zh-CN" altLang="en-US" sz="3600" b="1" kern="100" dirty="0">
                <a:cs typeface="+mn-ea"/>
                <a:sym typeface="+mn-lt"/>
              </a:rPr>
              <a:t>章 轴对称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6DA0A8F0-8B72-47F8-843C-DEBDA10F5697}"/>
              </a:ext>
            </a:extLst>
          </p:cNvPr>
          <p:cNvSpPr txBox="1"/>
          <p:nvPr/>
        </p:nvSpPr>
        <p:spPr>
          <a:xfrm>
            <a:off x="684122" y="4293594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1AD6BCF5-0DA5-4EEE-8425-135998938E2D}"/>
              </a:ext>
            </a:extLst>
          </p:cNvPr>
          <p:cNvSpPr/>
          <p:nvPr/>
        </p:nvSpPr>
        <p:spPr>
          <a:xfrm>
            <a:off x="684122" y="3752780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2707FD3D-1DD2-4417-AE57-4533DF0AA283}"/>
              </a:ext>
            </a:extLst>
          </p:cNvPr>
          <p:cNvSpPr txBox="1"/>
          <p:nvPr/>
        </p:nvSpPr>
        <p:spPr>
          <a:xfrm>
            <a:off x="700856" y="5238451"/>
            <a:ext cx="1406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0535570A-FCCA-45CF-A341-9061EC14B4B0}"/>
              </a:ext>
            </a:extLst>
          </p:cNvPr>
          <p:cNvSpPr txBox="1"/>
          <p:nvPr/>
        </p:nvSpPr>
        <p:spPr>
          <a:xfrm>
            <a:off x="2391722" y="5238451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24D72966-D6C1-453F-AFEA-DEACB56D645B}"/>
              </a:ext>
            </a:extLst>
          </p:cNvPr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224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  <p:bldP spid="18" grpId="0"/>
      <p:bldP spid="19" grpId="0"/>
      <p:bldP spid="21" grpId="0"/>
      <p:bldP spid="22" grpId="0"/>
      <p:bldP spid="23" grpId="0"/>
      <p:bldP spid="24" grpId="0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1EC0CA7B-0FAB-4EE6-9658-13BDBC8C8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457" y="1220105"/>
            <a:ext cx="638412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．下列所叙述的图形中，全等的两个三角形是（   ）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2F767A2-1E19-4444-B0D7-786A55353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5037" y="1576841"/>
            <a:ext cx="5170646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ctr">
              <a:lnSpc>
                <a:spcPct val="150000"/>
              </a:lnSpc>
              <a:tabLst>
                <a:tab pos="3515696" algn="l"/>
              </a:tabLst>
            </a:pPr>
            <a:r>
              <a:rPr lang="en-US" altLang="zh-CN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A</a:t>
            </a:r>
            <a:r>
              <a:rPr lang="zh-CN" altLang="en-US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．含</a:t>
            </a:r>
            <a:r>
              <a:rPr lang="en-US" altLang="zh-CN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60°</a:t>
            </a:r>
            <a:r>
              <a:rPr lang="zh-CN" altLang="zh-CN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角的两个直角三角形</a:t>
            </a:r>
            <a:r>
              <a:rPr lang="zh-CN" altLang="en-US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	</a:t>
            </a:r>
            <a:endParaRPr lang="en-US" altLang="zh-CN" b="1" dirty="0">
              <a:solidFill>
                <a:prstClr val="black"/>
              </a:solidFill>
              <a:latin typeface="+mn-lt"/>
              <a:cs typeface="+mn-ea"/>
              <a:sym typeface="+mn-lt"/>
            </a:endParaRPr>
          </a:p>
          <a:p>
            <a:pPr defTabSz="1219170" fontAlgn="ctr">
              <a:lnSpc>
                <a:spcPct val="150000"/>
              </a:lnSpc>
              <a:tabLst>
                <a:tab pos="3515696" algn="l"/>
              </a:tabLst>
            </a:pPr>
            <a:r>
              <a:rPr lang="en-US" altLang="zh-CN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B</a:t>
            </a:r>
            <a:r>
              <a:rPr lang="zh-CN" altLang="en-US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．腰对应相等的两个等腰三角形</a:t>
            </a:r>
            <a:endParaRPr lang="zh-CN" altLang="en-US" dirty="0">
              <a:solidFill>
                <a:prstClr val="black"/>
              </a:solidFill>
              <a:latin typeface="+mn-lt"/>
              <a:cs typeface="+mn-ea"/>
              <a:sym typeface="+mn-lt"/>
            </a:endParaRPr>
          </a:p>
          <a:p>
            <a:pPr defTabSz="1219170" fontAlgn="ctr">
              <a:lnSpc>
                <a:spcPct val="150000"/>
              </a:lnSpc>
              <a:tabLst>
                <a:tab pos="3515696" algn="l"/>
              </a:tabLst>
            </a:pPr>
            <a:r>
              <a:rPr lang="en-US" altLang="zh-CN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C</a:t>
            </a:r>
            <a:r>
              <a:rPr lang="zh-CN" altLang="en-US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．边长均为</a:t>
            </a:r>
            <a:r>
              <a:rPr lang="en-US" altLang="zh-CN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5</a:t>
            </a:r>
            <a:r>
              <a:rPr lang="zh-CN" altLang="en-US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厘米的两个等边三角形	</a:t>
            </a:r>
            <a:endParaRPr lang="en-US" altLang="zh-CN" b="1" dirty="0">
              <a:solidFill>
                <a:prstClr val="black"/>
              </a:solidFill>
              <a:latin typeface="+mn-lt"/>
              <a:cs typeface="+mn-ea"/>
              <a:sym typeface="+mn-lt"/>
            </a:endParaRPr>
          </a:p>
          <a:p>
            <a:pPr defTabSz="1219170" fontAlgn="ctr">
              <a:lnSpc>
                <a:spcPct val="150000"/>
              </a:lnSpc>
              <a:tabLst>
                <a:tab pos="3515696" algn="l"/>
              </a:tabLst>
            </a:pPr>
            <a:r>
              <a:rPr lang="en-US" altLang="zh-CN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D</a:t>
            </a:r>
            <a:r>
              <a:rPr lang="zh-CN" altLang="en-US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．一个钝角对应相等的两个等腰三角形</a:t>
            </a:r>
            <a:endParaRPr lang="zh-CN" altLang="en-US" dirty="0">
              <a:solidFill>
                <a:prstClr val="black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C9F5556-9CA2-47EC-970C-7B0A04F11287}"/>
              </a:ext>
            </a:extLst>
          </p:cNvPr>
          <p:cNvSpPr/>
          <p:nvPr/>
        </p:nvSpPr>
        <p:spPr>
          <a:xfrm>
            <a:off x="1199456" y="3287793"/>
            <a:ext cx="10475283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【详解】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A.</a:t>
            </a:r>
            <a:r>
              <a:rPr lang="zh-CN" altLang="zh-CN" kern="100" dirty="0">
                <a:cs typeface="+mn-ea"/>
                <a:sym typeface="+mn-lt"/>
              </a:rPr>
              <a:t>两个含</a:t>
            </a:r>
            <a:r>
              <a:rPr lang="en-US" altLang="zh-CN" kern="100" dirty="0">
                <a:cs typeface="+mn-ea"/>
                <a:sym typeface="+mn-lt"/>
              </a:rPr>
              <a:t>60°</a:t>
            </a:r>
            <a:r>
              <a:rPr lang="zh-CN" altLang="zh-CN" kern="100" dirty="0">
                <a:cs typeface="+mn-ea"/>
                <a:sym typeface="+mn-lt"/>
              </a:rPr>
              <a:t>角的直角三角形，缺少对应边相等，所以不是全等形；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B. </a:t>
            </a:r>
            <a:r>
              <a:rPr lang="zh-CN" altLang="zh-CN" kern="100" dirty="0">
                <a:cs typeface="+mn-ea"/>
                <a:sym typeface="+mn-lt"/>
              </a:rPr>
              <a:t>腰对应相等的两个等腰三角形，夹角不一定相等，所以不是全等形；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C. </a:t>
            </a:r>
            <a:r>
              <a:rPr lang="zh-CN" altLang="zh-CN" kern="100" dirty="0">
                <a:cs typeface="+mn-ea"/>
                <a:sym typeface="+mn-lt"/>
              </a:rPr>
              <a:t>等边三角形的每个内角都等于</a:t>
            </a:r>
            <a:r>
              <a:rPr lang="en-US" altLang="zh-CN" kern="100" dirty="0">
                <a:cs typeface="+mn-ea"/>
                <a:sym typeface="+mn-lt"/>
              </a:rPr>
              <a:t>60°</a:t>
            </a:r>
            <a:r>
              <a:rPr lang="zh-CN" altLang="zh-CN" kern="100" dirty="0">
                <a:cs typeface="+mn-ea"/>
                <a:sym typeface="+mn-lt"/>
              </a:rPr>
              <a:t>，所以边长均为</a:t>
            </a:r>
            <a:r>
              <a:rPr lang="en-US" altLang="zh-CN" kern="100" dirty="0">
                <a:cs typeface="+mn-ea"/>
                <a:sym typeface="+mn-lt"/>
              </a:rPr>
              <a:t>5</a:t>
            </a:r>
            <a:r>
              <a:rPr lang="zh-CN" altLang="zh-CN" kern="100" dirty="0">
                <a:cs typeface="+mn-ea"/>
                <a:sym typeface="+mn-lt"/>
              </a:rPr>
              <a:t>厘米的两个等边三角形，各条边相等，各个角也相等，是全等三角形；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D. </a:t>
            </a:r>
            <a:r>
              <a:rPr lang="zh-CN" altLang="zh-CN" kern="100" dirty="0">
                <a:cs typeface="+mn-ea"/>
                <a:sym typeface="+mn-lt"/>
              </a:rPr>
              <a:t>一个钝角相等的两个等腰三角形．缺少对应边相等，不是全等形．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故选：</a:t>
            </a:r>
            <a:r>
              <a:rPr lang="en-US" altLang="zh-CN" kern="100" dirty="0">
                <a:cs typeface="+mn-ea"/>
                <a:sym typeface="+mn-lt"/>
              </a:rPr>
              <a:t>C</a:t>
            </a:r>
            <a:endParaRPr lang="zh-CN" altLang="zh-CN" kern="100" dirty="0">
              <a:cs typeface="+mn-ea"/>
              <a:sym typeface="+mn-lt"/>
            </a:endParaRPr>
          </a:p>
        </p:txBody>
      </p:sp>
      <p:sp>
        <p:nvSpPr>
          <p:cNvPr id="9" name="笑脸 8">
            <a:extLst>
              <a:ext uri="{FF2B5EF4-FFF2-40B4-BE49-F238E27FC236}">
                <a16:creationId xmlns:a16="http://schemas.microsoft.com/office/drawing/2014/main" id="{F8A3798E-1C5B-4A89-B50E-3C32763B4488}"/>
              </a:ext>
            </a:extLst>
          </p:cNvPr>
          <p:cNvSpPr/>
          <p:nvPr/>
        </p:nvSpPr>
        <p:spPr>
          <a:xfrm>
            <a:off x="1199456" y="2538984"/>
            <a:ext cx="396113" cy="351921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3F437F3A-DEB0-4BAE-AC56-F2564A8A340A}"/>
              </a:ext>
            </a:extLst>
          </p:cNvPr>
          <p:cNvSpPr txBox="1"/>
          <p:nvPr/>
        </p:nvSpPr>
        <p:spPr>
          <a:xfrm>
            <a:off x="1373528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85371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CA333577-E5C1-4993-A90E-3DB9F6727FDA}"/>
              </a:ext>
            </a:extLst>
          </p:cNvPr>
          <p:cNvSpPr/>
          <p:nvPr/>
        </p:nvSpPr>
        <p:spPr>
          <a:xfrm>
            <a:off x="1103446" y="1081261"/>
            <a:ext cx="9707989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1600" b="1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1600" b="1" kern="100" dirty="0">
                <a:solidFill>
                  <a:prstClr val="black"/>
                </a:solidFill>
                <a:cs typeface="+mn-ea"/>
                <a:sym typeface="+mn-lt"/>
              </a:rPr>
              <a:t>．下列三角形：</a:t>
            </a:r>
            <a:endParaRPr lang="zh-CN" altLang="zh-CN" sz="16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en-US" altLang="zh-CN" sz="1600" b="1" kern="100" dirty="0">
                <a:solidFill>
                  <a:prstClr val="black"/>
                </a:solidFill>
                <a:cs typeface="+mn-ea"/>
                <a:sym typeface="+mn-lt"/>
              </a:rPr>
              <a:t>①</a:t>
            </a:r>
            <a:r>
              <a:rPr lang="zh-CN" altLang="zh-CN" sz="1600" b="1" kern="100" dirty="0">
                <a:solidFill>
                  <a:prstClr val="black"/>
                </a:solidFill>
                <a:cs typeface="+mn-ea"/>
                <a:sym typeface="+mn-lt"/>
              </a:rPr>
              <a:t>有两个角等于</a:t>
            </a:r>
            <a:r>
              <a:rPr lang="en-US" altLang="zh-CN" sz="1600" b="1" kern="100" dirty="0">
                <a:solidFill>
                  <a:prstClr val="black"/>
                </a:solidFill>
                <a:cs typeface="+mn-ea"/>
                <a:sym typeface="+mn-lt"/>
              </a:rPr>
              <a:t>60°</a:t>
            </a:r>
            <a:r>
              <a:rPr lang="zh-CN" altLang="zh-CN" sz="1600" b="1" kern="1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1600" b="1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en-US" altLang="zh-CN" sz="1600" b="1" kern="100" dirty="0">
                <a:solidFill>
                  <a:prstClr val="black"/>
                </a:solidFill>
                <a:cs typeface="+mn-ea"/>
                <a:sym typeface="+mn-lt"/>
              </a:rPr>
              <a:t>②</a:t>
            </a:r>
            <a:r>
              <a:rPr lang="zh-CN" altLang="zh-CN" sz="1600" b="1" kern="100" dirty="0">
                <a:solidFill>
                  <a:prstClr val="black"/>
                </a:solidFill>
                <a:cs typeface="+mn-ea"/>
                <a:sym typeface="+mn-lt"/>
              </a:rPr>
              <a:t>有一个角等于</a:t>
            </a:r>
            <a:r>
              <a:rPr lang="en-US" altLang="zh-CN" sz="1600" b="1" kern="100" dirty="0">
                <a:solidFill>
                  <a:prstClr val="black"/>
                </a:solidFill>
                <a:cs typeface="+mn-ea"/>
                <a:sym typeface="+mn-lt"/>
              </a:rPr>
              <a:t>60°</a:t>
            </a:r>
            <a:r>
              <a:rPr lang="zh-CN" altLang="zh-CN" sz="1600" b="1" kern="100" dirty="0">
                <a:solidFill>
                  <a:prstClr val="black"/>
                </a:solidFill>
                <a:cs typeface="+mn-ea"/>
                <a:sym typeface="+mn-lt"/>
              </a:rPr>
              <a:t>的等腰三角形；</a:t>
            </a:r>
            <a:endParaRPr lang="zh-CN" altLang="zh-CN" sz="16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en-US" altLang="zh-CN" sz="1600" b="1" kern="100" dirty="0">
                <a:solidFill>
                  <a:prstClr val="black"/>
                </a:solidFill>
                <a:cs typeface="+mn-ea"/>
                <a:sym typeface="+mn-lt"/>
              </a:rPr>
              <a:t>③</a:t>
            </a:r>
            <a:r>
              <a:rPr lang="zh-CN" altLang="zh-CN" sz="1600" b="1" kern="100" dirty="0">
                <a:solidFill>
                  <a:prstClr val="black"/>
                </a:solidFill>
                <a:cs typeface="+mn-ea"/>
                <a:sym typeface="+mn-lt"/>
              </a:rPr>
              <a:t>三个外角（每个顶点处各取一个外角）都相等的三角形；</a:t>
            </a:r>
            <a:endParaRPr lang="zh-CN" altLang="zh-CN" sz="16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en-US" altLang="zh-CN" sz="1600" b="1" kern="100" dirty="0">
                <a:solidFill>
                  <a:prstClr val="black"/>
                </a:solidFill>
                <a:cs typeface="+mn-ea"/>
                <a:sym typeface="+mn-lt"/>
              </a:rPr>
              <a:t>④</a:t>
            </a:r>
            <a:r>
              <a:rPr lang="zh-CN" altLang="zh-CN" sz="1600" b="1" kern="100" dirty="0">
                <a:solidFill>
                  <a:prstClr val="black"/>
                </a:solidFill>
                <a:cs typeface="+mn-ea"/>
                <a:sym typeface="+mn-lt"/>
              </a:rPr>
              <a:t>一腰上的中线也是这条腰上的高的等腰三角形．</a:t>
            </a:r>
            <a:endParaRPr lang="zh-CN" altLang="zh-CN" sz="16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zh-CN" altLang="zh-CN" sz="1600" b="1" kern="100" dirty="0">
                <a:solidFill>
                  <a:prstClr val="black"/>
                </a:solidFill>
                <a:cs typeface="+mn-ea"/>
                <a:sym typeface="+mn-lt"/>
              </a:rPr>
              <a:t>其中是等边三角形的有（　　）</a:t>
            </a:r>
            <a:endParaRPr lang="zh-CN" altLang="zh-CN" sz="16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  <a:tabLst>
                <a:tab pos="1757636" algn="l"/>
                <a:tab pos="3516119" algn="l"/>
                <a:tab pos="5273755" algn="l"/>
              </a:tabLst>
            </a:pPr>
            <a:r>
              <a:rPr lang="en-US" altLang="zh-CN" sz="1600" b="1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1600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600" b="1" kern="100" dirty="0">
                <a:solidFill>
                  <a:prstClr val="black"/>
                </a:solidFill>
                <a:cs typeface="+mn-ea"/>
                <a:sym typeface="+mn-lt"/>
              </a:rPr>
              <a:t>①②③	B</a:t>
            </a:r>
            <a:r>
              <a:rPr lang="zh-CN" altLang="zh-CN" sz="1600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600" b="1" kern="100" dirty="0">
                <a:solidFill>
                  <a:prstClr val="black"/>
                </a:solidFill>
                <a:cs typeface="+mn-ea"/>
                <a:sym typeface="+mn-lt"/>
              </a:rPr>
              <a:t>①②④	C</a:t>
            </a:r>
            <a:r>
              <a:rPr lang="zh-CN" altLang="zh-CN" sz="1600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600" b="1" kern="100" dirty="0">
                <a:solidFill>
                  <a:prstClr val="black"/>
                </a:solidFill>
                <a:cs typeface="+mn-ea"/>
                <a:sym typeface="+mn-lt"/>
              </a:rPr>
              <a:t>①③	D</a:t>
            </a:r>
            <a:r>
              <a:rPr lang="zh-CN" altLang="zh-CN" sz="1600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600" b="1" kern="100" dirty="0">
                <a:solidFill>
                  <a:prstClr val="black"/>
                </a:solidFill>
                <a:cs typeface="+mn-ea"/>
                <a:sym typeface="+mn-lt"/>
              </a:rPr>
              <a:t>①②③④</a:t>
            </a:r>
            <a:endParaRPr lang="zh-CN" altLang="zh-CN" sz="16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笑脸 5">
            <a:extLst>
              <a:ext uri="{FF2B5EF4-FFF2-40B4-BE49-F238E27FC236}">
                <a16:creationId xmlns:a16="http://schemas.microsoft.com/office/drawing/2014/main" id="{DA1946CA-766F-4724-B079-4B63A0467207}"/>
              </a:ext>
            </a:extLst>
          </p:cNvPr>
          <p:cNvSpPr/>
          <p:nvPr/>
        </p:nvSpPr>
        <p:spPr>
          <a:xfrm>
            <a:off x="6354311" y="3429000"/>
            <a:ext cx="389389" cy="351921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9ADBB09-27B4-4CFA-AE36-580C8CE16A90}"/>
              </a:ext>
            </a:extLst>
          </p:cNvPr>
          <p:cNvSpPr/>
          <p:nvPr/>
        </p:nvSpPr>
        <p:spPr>
          <a:xfrm>
            <a:off x="981980" y="3973768"/>
            <a:ext cx="98294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【详解】解：</a:t>
            </a:r>
            <a:r>
              <a:rPr lang="en-US" altLang="zh-CN" sz="2000" kern="100" dirty="0">
                <a:cs typeface="+mn-ea"/>
                <a:sym typeface="+mn-lt"/>
              </a:rPr>
              <a:t>①</a:t>
            </a:r>
            <a:r>
              <a:rPr lang="zh-CN" altLang="zh-CN" sz="2000" kern="100" dirty="0">
                <a:cs typeface="+mn-ea"/>
                <a:sym typeface="+mn-lt"/>
              </a:rPr>
              <a:t>有两个角等于</a:t>
            </a:r>
            <a:r>
              <a:rPr lang="en-US" altLang="zh-CN" sz="2000" kern="100" dirty="0">
                <a:cs typeface="+mn-ea"/>
                <a:sym typeface="+mn-lt"/>
              </a:rPr>
              <a:t>60°</a:t>
            </a:r>
            <a:r>
              <a:rPr lang="zh-CN" altLang="zh-CN" sz="2000" kern="100" dirty="0">
                <a:cs typeface="+mn-ea"/>
                <a:sym typeface="+mn-lt"/>
              </a:rPr>
              <a:t>的三角形为等边三角形；</a:t>
            </a:r>
            <a:r>
              <a:rPr lang="en-US" altLang="zh-CN" sz="2000" kern="100" dirty="0">
                <a:cs typeface="+mn-ea"/>
                <a:sym typeface="+mn-lt"/>
              </a:rPr>
              <a:t>②</a:t>
            </a:r>
            <a:r>
              <a:rPr lang="zh-CN" altLang="zh-CN" sz="2000" kern="100" dirty="0">
                <a:cs typeface="+mn-ea"/>
                <a:sym typeface="+mn-lt"/>
              </a:rPr>
              <a:t>有一个角等于</a:t>
            </a:r>
            <a:r>
              <a:rPr lang="en-US" altLang="zh-CN" sz="2000" kern="100" dirty="0">
                <a:cs typeface="+mn-ea"/>
                <a:sym typeface="+mn-lt"/>
              </a:rPr>
              <a:t>60°</a:t>
            </a:r>
            <a:r>
              <a:rPr lang="zh-CN" altLang="zh-CN" sz="2000" kern="100" dirty="0">
                <a:cs typeface="+mn-ea"/>
                <a:sym typeface="+mn-lt"/>
              </a:rPr>
              <a:t>的等腰三角形为等边三角形；</a:t>
            </a:r>
            <a:r>
              <a:rPr lang="en-US" altLang="zh-CN" sz="2000" kern="100" dirty="0">
                <a:cs typeface="+mn-ea"/>
                <a:sym typeface="+mn-lt"/>
              </a:rPr>
              <a:t>③</a:t>
            </a:r>
            <a:r>
              <a:rPr lang="zh-CN" altLang="zh-CN" sz="2000" kern="100" dirty="0">
                <a:cs typeface="+mn-ea"/>
                <a:sym typeface="+mn-lt"/>
              </a:rPr>
              <a:t>三个外角（每个顶点处各取一个外角）都相等的三角形为等边三角形；</a:t>
            </a:r>
            <a:r>
              <a:rPr lang="en-US" altLang="zh-CN" sz="2000" kern="100" dirty="0">
                <a:cs typeface="+mn-ea"/>
                <a:sym typeface="+mn-lt"/>
              </a:rPr>
              <a:t>④</a:t>
            </a:r>
            <a:r>
              <a:rPr lang="zh-CN" altLang="zh-CN" sz="2000" kern="100" dirty="0">
                <a:cs typeface="+mn-ea"/>
                <a:sym typeface="+mn-lt"/>
              </a:rPr>
              <a:t>一腰上的中线也是这条腰上的高的等腰三角形等边三角形</a:t>
            </a:r>
            <a:r>
              <a:rPr lang="en-US" altLang="zh-CN" sz="2000" kern="100" dirty="0">
                <a:cs typeface="+mn-ea"/>
                <a:sym typeface="+mn-lt"/>
              </a:rPr>
              <a:t>.</a:t>
            </a:r>
            <a:endParaRPr lang="zh-CN" altLang="zh-CN" sz="2000" kern="100" dirty="0"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故选：</a:t>
            </a:r>
            <a:r>
              <a:rPr lang="en-US" altLang="zh-CN" sz="2000" kern="100" dirty="0">
                <a:cs typeface="+mn-ea"/>
                <a:sym typeface="+mn-lt"/>
              </a:rPr>
              <a:t>D.</a:t>
            </a:r>
            <a:endParaRPr lang="zh-CN" altLang="zh-CN" sz="2000" kern="100" dirty="0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B701D92-4C1A-469E-95B4-62435D634CB7}"/>
              </a:ext>
            </a:extLst>
          </p:cNvPr>
          <p:cNvSpPr txBox="1"/>
          <p:nvPr/>
        </p:nvSpPr>
        <p:spPr>
          <a:xfrm>
            <a:off x="1373528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84006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:a16="http://schemas.microsoft.com/office/drawing/2014/main" id="{094E940B-EDDD-4111-BE14-1CF30D666505}"/>
              </a:ext>
            </a:extLst>
          </p:cNvPr>
          <p:cNvSpPr/>
          <p:nvPr/>
        </p:nvSpPr>
        <p:spPr>
          <a:xfrm>
            <a:off x="1185037" y="1298412"/>
            <a:ext cx="10944212" cy="1872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、已知直角三角形中，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30°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角所对的直角边长是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厘米，则斜边的长是(    )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A．2厘米	B．4厘米	C．6厘米	D．8厘米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D332FA3-8749-45F0-96A4-1F53ED94E22B}"/>
              </a:ext>
            </a:extLst>
          </p:cNvPr>
          <p:cNvSpPr/>
          <p:nvPr/>
        </p:nvSpPr>
        <p:spPr>
          <a:xfrm>
            <a:off x="1045883" y="3418817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【详解】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∵</a:t>
            </a:r>
            <a:r>
              <a:rPr lang="zh-CN" altLang="zh-CN" sz="2400" kern="100" dirty="0">
                <a:cs typeface="+mn-ea"/>
                <a:sym typeface="+mn-lt"/>
              </a:rPr>
              <a:t>直角三角形中</a:t>
            </a:r>
            <a:r>
              <a:rPr lang="en-US" altLang="zh-CN" sz="2400" kern="100" dirty="0">
                <a:cs typeface="+mn-ea"/>
                <a:sym typeface="+mn-lt"/>
              </a:rPr>
              <a:t>30°</a:t>
            </a:r>
            <a:r>
              <a:rPr lang="zh-CN" altLang="zh-CN" sz="2400" kern="100" dirty="0">
                <a:cs typeface="+mn-ea"/>
                <a:sym typeface="+mn-lt"/>
              </a:rPr>
              <a:t>角所对的直角边长是</a:t>
            </a:r>
            <a:r>
              <a:rPr lang="en-US" altLang="zh-CN" sz="2400" kern="100" dirty="0">
                <a:cs typeface="+mn-ea"/>
                <a:sym typeface="+mn-lt"/>
              </a:rPr>
              <a:t>2</a:t>
            </a:r>
            <a:r>
              <a:rPr lang="zh-CN" altLang="zh-CN" sz="2400" kern="100" dirty="0">
                <a:cs typeface="+mn-ea"/>
                <a:sym typeface="+mn-lt"/>
              </a:rPr>
              <a:t>厘米，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∴</a:t>
            </a:r>
            <a:r>
              <a:rPr lang="zh-CN" altLang="zh-CN" sz="2400" kern="100" dirty="0">
                <a:cs typeface="+mn-ea"/>
                <a:sym typeface="+mn-lt"/>
              </a:rPr>
              <a:t>斜边的长是</a:t>
            </a:r>
            <a:r>
              <a:rPr lang="en-US" altLang="zh-CN" sz="2400" kern="100" dirty="0">
                <a:cs typeface="+mn-ea"/>
                <a:sym typeface="+mn-lt"/>
              </a:rPr>
              <a:t>4</a:t>
            </a:r>
            <a:r>
              <a:rPr lang="zh-CN" altLang="zh-CN" sz="2400" kern="100" dirty="0">
                <a:cs typeface="+mn-ea"/>
                <a:sym typeface="+mn-lt"/>
              </a:rPr>
              <a:t>厘米．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故选</a:t>
            </a:r>
            <a:r>
              <a:rPr lang="en-US" altLang="zh-CN" sz="2400" kern="100" dirty="0">
                <a:cs typeface="+mn-ea"/>
                <a:sym typeface="+mn-lt"/>
              </a:rPr>
              <a:t>B</a:t>
            </a:r>
            <a:r>
              <a:rPr lang="zh-CN" altLang="zh-CN" sz="2400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20" name="笑脸 19">
            <a:extLst>
              <a:ext uri="{FF2B5EF4-FFF2-40B4-BE49-F238E27FC236}">
                <a16:creationId xmlns:a16="http://schemas.microsoft.com/office/drawing/2014/main" id="{34D4C3C5-221D-4665-A297-1815A8A3CD3C}"/>
              </a:ext>
            </a:extLst>
          </p:cNvPr>
          <p:cNvSpPr/>
          <p:nvPr/>
        </p:nvSpPr>
        <p:spPr>
          <a:xfrm>
            <a:off x="2987375" y="2730202"/>
            <a:ext cx="460495" cy="441159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21F651D-E9CE-46FA-AA53-B21A23657D72}"/>
              </a:ext>
            </a:extLst>
          </p:cNvPr>
          <p:cNvSpPr txBox="1"/>
          <p:nvPr/>
        </p:nvSpPr>
        <p:spPr>
          <a:xfrm>
            <a:off x="1373528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306255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6BD7558D-6F23-4BD4-88C0-E0246A98C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050" y="1299823"/>
            <a:ext cx="10629900" cy="98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fontAlgn="ctr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．如图，直线</a:t>
            </a:r>
            <a:r>
              <a:rPr lang="en-US" altLang="zh-CN" sz="2000" b="1" i="1" dirty="0" err="1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2000" b="1" dirty="0" err="1">
                <a:solidFill>
                  <a:prstClr val="black"/>
                </a:solidFill>
                <a:cs typeface="+mn-ea"/>
                <a:sym typeface="+mn-lt"/>
              </a:rPr>
              <a:t>∥</a:t>
            </a:r>
            <a:r>
              <a:rPr lang="en-US" altLang="zh-CN" sz="2000" b="1" i="1" dirty="0" err="1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，等边三角形</a:t>
            </a:r>
            <a:r>
              <a:rPr lang="en-US" altLang="zh-CN" sz="2000" b="1" i="1" dirty="0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的顶点</a:t>
            </a:r>
            <a:r>
              <a:rPr lang="en-US" altLang="zh-CN" sz="2000" b="1" i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在直线</a:t>
            </a:r>
            <a:r>
              <a:rPr lang="en-US" altLang="zh-CN" sz="2000" b="1" i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上，若∠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34°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，则∠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等于（　　）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4097" name="图片 100001" descr="figure">
            <a:extLst>
              <a:ext uri="{FF2B5EF4-FFF2-40B4-BE49-F238E27FC236}">
                <a16:creationId xmlns:a16="http://schemas.microsoft.com/office/drawing/2014/main" id="{7F0C1747-9109-4ABE-B306-079E310D8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4" y="2375175"/>
            <a:ext cx="2044700" cy="157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65E3A140-9829-4817-BBDB-8B5DCC802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927" y="2154880"/>
            <a:ext cx="65755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838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838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838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838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838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838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838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838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17625" algn="l"/>
                <a:tab pos="2636838" algn="l"/>
                <a:tab pos="3956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 fontAlgn="ctr">
              <a:tabLst>
                <a:tab pos="1756789" algn="l"/>
                <a:tab pos="3515696" algn="l"/>
                <a:tab pos="5274601" algn="l"/>
              </a:tabLst>
            </a:pPr>
            <a:r>
              <a:rPr lang="en-US" altLang="zh-CN" sz="24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84°	B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86°	C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94°	D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．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cs typeface="+mn-ea"/>
                <a:sym typeface="+mn-lt"/>
              </a:rPr>
              <a:t>96°</a:t>
            </a:r>
            <a:endParaRPr lang="en-US" altLang="zh-CN" sz="2400" dirty="0">
              <a:solidFill>
                <a:prstClr val="black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8B5CAFD-9BDE-4F53-B87B-B8197D8B9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5545" y="2613882"/>
            <a:ext cx="3006592" cy="4180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fontAlgn="ctr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000" dirty="0">
                <a:cs typeface="+mn-ea"/>
                <a:sym typeface="+mn-lt"/>
              </a:rPr>
              <a:t>【详解】</a:t>
            </a:r>
          </a:p>
          <a:p>
            <a:pPr defTabSz="1219170" eaLnBrk="0" fontAlgn="ctr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cs typeface="+mn-ea"/>
                <a:sym typeface="+mn-lt"/>
              </a:rPr>
              <a:t>∵∠3</a:t>
            </a:r>
            <a:r>
              <a:rPr lang="zh-CN" altLang="en-US" sz="2000" dirty="0">
                <a:cs typeface="+mn-ea"/>
                <a:sym typeface="+mn-lt"/>
              </a:rPr>
              <a:t>＝∠</a:t>
            </a:r>
            <a:r>
              <a:rPr lang="en-US" altLang="zh-CN" sz="2000" dirty="0">
                <a:cs typeface="+mn-ea"/>
                <a:sym typeface="+mn-lt"/>
              </a:rPr>
              <a:t>1</a:t>
            </a:r>
            <a:r>
              <a:rPr lang="zh-CN" altLang="en-US" sz="2000" dirty="0">
                <a:cs typeface="+mn-ea"/>
                <a:sym typeface="+mn-lt"/>
              </a:rPr>
              <a:t>＝</a:t>
            </a:r>
            <a:r>
              <a:rPr lang="en-US" altLang="zh-CN" sz="2000" dirty="0">
                <a:cs typeface="+mn-ea"/>
                <a:sym typeface="+mn-lt"/>
              </a:rPr>
              <a:t>34°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</a:p>
          <a:p>
            <a:pPr defTabSz="1219170" eaLnBrk="0" fontAlgn="ctr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cs typeface="+mn-ea"/>
                <a:sym typeface="+mn-lt"/>
              </a:rPr>
              <a:t>∵△</a:t>
            </a:r>
            <a:r>
              <a:rPr lang="en-US" altLang="zh-CN" sz="2000" dirty="0">
                <a:cs typeface="+mn-ea"/>
                <a:sym typeface="+mn-lt"/>
              </a:rPr>
              <a:t>ABC</a:t>
            </a:r>
            <a:r>
              <a:rPr lang="zh-CN" altLang="en-US" sz="2000" dirty="0">
                <a:cs typeface="+mn-ea"/>
                <a:sym typeface="+mn-lt"/>
              </a:rPr>
              <a:t>是等边三角形，</a:t>
            </a:r>
          </a:p>
          <a:p>
            <a:pPr defTabSz="1219170" eaLnBrk="0" fontAlgn="ctr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cs typeface="+mn-ea"/>
                <a:sym typeface="+mn-lt"/>
              </a:rPr>
              <a:t>∴∠</a:t>
            </a:r>
            <a:r>
              <a:rPr lang="en-US" altLang="zh-CN" sz="2000" dirty="0">
                <a:cs typeface="+mn-ea"/>
                <a:sym typeface="+mn-lt"/>
              </a:rPr>
              <a:t>A</a:t>
            </a:r>
            <a:r>
              <a:rPr lang="zh-CN" altLang="en-US" sz="2000" dirty="0">
                <a:cs typeface="+mn-ea"/>
                <a:sym typeface="+mn-lt"/>
              </a:rPr>
              <a:t>＝</a:t>
            </a:r>
            <a:r>
              <a:rPr lang="en-US" altLang="zh-CN" sz="2000" dirty="0">
                <a:cs typeface="+mn-ea"/>
                <a:sym typeface="+mn-lt"/>
              </a:rPr>
              <a:t>60°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</a:p>
          <a:p>
            <a:pPr defTabSz="1219170" eaLnBrk="0" fontAlgn="ctr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cs typeface="+mn-ea"/>
                <a:sym typeface="+mn-lt"/>
              </a:rPr>
              <a:t>∴∠</a:t>
            </a:r>
            <a:r>
              <a:rPr lang="en-US" altLang="zh-CN" sz="2000" dirty="0">
                <a:cs typeface="+mn-ea"/>
                <a:sym typeface="+mn-lt"/>
              </a:rPr>
              <a:t>4</a:t>
            </a:r>
            <a:r>
              <a:rPr lang="zh-CN" altLang="en-US" sz="2000" dirty="0">
                <a:cs typeface="+mn-ea"/>
                <a:sym typeface="+mn-lt"/>
              </a:rPr>
              <a:t>＝∠</a:t>
            </a:r>
            <a:r>
              <a:rPr lang="en-US" altLang="zh-CN" sz="2000" dirty="0">
                <a:cs typeface="+mn-ea"/>
                <a:sym typeface="+mn-lt"/>
              </a:rPr>
              <a:t>A+∠3</a:t>
            </a:r>
            <a:r>
              <a:rPr lang="zh-CN" altLang="en-US" sz="2000" dirty="0">
                <a:cs typeface="+mn-ea"/>
                <a:sym typeface="+mn-lt"/>
              </a:rPr>
              <a:t>＝</a:t>
            </a:r>
            <a:r>
              <a:rPr lang="en-US" altLang="zh-CN" sz="2000" dirty="0">
                <a:cs typeface="+mn-ea"/>
                <a:sym typeface="+mn-lt"/>
              </a:rPr>
              <a:t>94°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</a:p>
          <a:p>
            <a:pPr defTabSz="1219170" eaLnBrk="0" fontAlgn="ctr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cs typeface="+mn-ea"/>
                <a:sym typeface="+mn-lt"/>
              </a:rPr>
              <a:t>∵直线</a:t>
            </a:r>
            <a:r>
              <a:rPr lang="en-US" altLang="zh-CN" sz="2000" dirty="0" err="1">
                <a:cs typeface="+mn-ea"/>
                <a:sym typeface="+mn-lt"/>
              </a:rPr>
              <a:t>a∥b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</a:p>
          <a:p>
            <a:pPr defTabSz="1219170" eaLnBrk="0" fontAlgn="ctr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cs typeface="+mn-ea"/>
                <a:sym typeface="+mn-lt"/>
              </a:rPr>
              <a:t>∴∠</a:t>
            </a:r>
            <a:r>
              <a:rPr lang="en-US" altLang="zh-CN" sz="2000" dirty="0">
                <a:cs typeface="+mn-ea"/>
                <a:sym typeface="+mn-lt"/>
              </a:rPr>
              <a:t>2</a:t>
            </a:r>
            <a:r>
              <a:rPr lang="zh-CN" altLang="en-US" sz="2000" dirty="0">
                <a:cs typeface="+mn-ea"/>
                <a:sym typeface="+mn-lt"/>
              </a:rPr>
              <a:t>＝∠</a:t>
            </a:r>
            <a:r>
              <a:rPr lang="en-US" altLang="zh-CN" sz="2000" dirty="0">
                <a:cs typeface="+mn-ea"/>
                <a:sym typeface="+mn-lt"/>
              </a:rPr>
              <a:t>4</a:t>
            </a:r>
            <a:r>
              <a:rPr lang="zh-CN" altLang="en-US" sz="2000" dirty="0">
                <a:cs typeface="+mn-ea"/>
                <a:sym typeface="+mn-lt"/>
              </a:rPr>
              <a:t>＝</a:t>
            </a:r>
            <a:r>
              <a:rPr lang="en-US" altLang="zh-CN" sz="2000" dirty="0">
                <a:cs typeface="+mn-ea"/>
                <a:sym typeface="+mn-lt"/>
              </a:rPr>
              <a:t>94°</a:t>
            </a:r>
            <a:r>
              <a:rPr lang="zh-CN" altLang="en-US" sz="2000" dirty="0">
                <a:cs typeface="+mn-ea"/>
                <a:sym typeface="+mn-lt"/>
              </a:rPr>
              <a:t>，</a:t>
            </a:r>
          </a:p>
          <a:p>
            <a:pPr defTabSz="1219170" eaLnBrk="0" fontAlgn="ctr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cs typeface="+mn-ea"/>
                <a:sym typeface="+mn-lt"/>
              </a:rPr>
              <a:t>故选</a:t>
            </a:r>
            <a:r>
              <a:rPr lang="en-US" altLang="zh-CN" sz="2000" dirty="0">
                <a:cs typeface="+mn-ea"/>
                <a:sym typeface="+mn-lt"/>
              </a:rPr>
              <a:t>C</a:t>
            </a:r>
            <a:r>
              <a:rPr lang="zh-CN" altLang="en-US" sz="2000" dirty="0">
                <a:cs typeface="+mn-ea"/>
                <a:sym typeface="+mn-lt"/>
              </a:rPr>
              <a:t>．</a:t>
            </a:r>
          </a:p>
          <a:p>
            <a:pPr defTabSz="121917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dirty="0">
              <a:cs typeface="+mn-ea"/>
              <a:sym typeface="+mn-lt"/>
            </a:endParaRPr>
          </a:p>
        </p:txBody>
      </p:sp>
      <p:pic>
        <p:nvPicPr>
          <p:cNvPr id="4100" name="图片 100002" descr="figure">
            <a:extLst>
              <a:ext uri="{FF2B5EF4-FFF2-40B4-BE49-F238E27FC236}">
                <a16:creationId xmlns:a16="http://schemas.microsoft.com/office/drawing/2014/main" id="{284052C5-5168-4974-A637-2E2F22E03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992" y="3300989"/>
            <a:ext cx="2953155" cy="225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>
            <a:extLst>
              <a:ext uri="{FF2B5EF4-FFF2-40B4-BE49-F238E27FC236}">
                <a16:creationId xmlns:a16="http://schemas.microsoft.com/office/drawing/2014/main" id="{7F99D809-21AB-4F66-9689-C35D2AA3B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555" y="6028721"/>
            <a:ext cx="246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笑脸 10">
            <a:extLst>
              <a:ext uri="{FF2B5EF4-FFF2-40B4-BE49-F238E27FC236}">
                <a16:creationId xmlns:a16="http://schemas.microsoft.com/office/drawing/2014/main" id="{B2EDDACA-7041-4569-BA13-A838028B55B1}"/>
              </a:ext>
            </a:extLst>
          </p:cNvPr>
          <p:cNvSpPr/>
          <p:nvPr/>
        </p:nvSpPr>
        <p:spPr>
          <a:xfrm>
            <a:off x="7214286" y="2155189"/>
            <a:ext cx="460495" cy="458693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6731978-F2C8-41D4-9AFA-B14AD6904D6F}"/>
              </a:ext>
            </a:extLst>
          </p:cNvPr>
          <p:cNvSpPr txBox="1"/>
          <p:nvPr/>
        </p:nvSpPr>
        <p:spPr>
          <a:xfrm>
            <a:off x="1373528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245458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占位符 7">
            <a:extLst>
              <a:ext uri="{FF2B5EF4-FFF2-40B4-BE49-F238E27FC236}">
                <a16:creationId xmlns:a16="http://schemas.microsoft.com/office/drawing/2014/main" id="{5C7E5D79-48CA-4A80-BEA8-866B33B56D2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5" r="4905"/>
          <a:stretch>
            <a:fillRect/>
          </a:stretch>
        </p:blipFill>
        <p:spPr/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935" y="1133956"/>
            <a:ext cx="5615391" cy="4211543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519289" y="3071610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2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5" name="TextBox 9">
            <a:extLst>
              <a:ext uri="{FF2B5EF4-FFF2-40B4-BE49-F238E27FC236}">
                <a16:creationId xmlns:a16="http://schemas.microsoft.com/office/drawing/2014/main" id="{3A1609E0-6C50-4C0C-881E-1A7F6041A5E5}"/>
              </a:ext>
            </a:extLst>
          </p:cNvPr>
          <p:cNvSpPr txBox="1"/>
          <p:nvPr/>
        </p:nvSpPr>
        <p:spPr>
          <a:xfrm>
            <a:off x="797652" y="1268756"/>
            <a:ext cx="781241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115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SYMMETRY</a:t>
            </a:r>
            <a:endParaRPr kumimoji="0" lang="en-US" sz="115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Rectangle: Rounded Corners 40">
            <a:extLst>
              <a:ext uri="{FF2B5EF4-FFF2-40B4-BE49-F238E27FC236}">
                <a16:creationId xmlns:a16="http://schemas.microsoft.com/office/drawing/2014/main" id="{5E15193A-F864-4286-8CC8-5C10B7A53F0F}"/>
              </a:ext>
            </a:extLst>
          </p:cNvPr>
          <p:cNvSpPr>
            <a:spLocks/>
          </p:cNvSpPr>
          <p:nvPr/>
        </p:nvSpPr>
        <p:spPr bwMode="auto">
          <a:xfrm rot="16200000">
            <a:off x="1234499" y="4660015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Rectangle: Rounded Corners 43">
            <a:extLst>
              <a:ext uri="{FF2B5EF4-FFF2-40B4-BE49-F238E27FC236}">
                <a16:creationId xmlns:a16="http://schemas.microsoft.com/office/drawing/2014/main" id="{D4EA2750-33A4-45A1-9A34-BF113FFE1D23}"/>
              </a:ext>
            </a:extLst>
          </p:cNvPr>
          <p:cNvSpPr>
            <a:spLocks/>
          </p:cNvSpPr>
          <p:nvPr/>
        </p:nvSpPr>
        <p:spPr bwMode="auto">
          <a:xfrm rot="16200000">
            <a:off x="2925364" y="4660015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C6B4BAB0-F6BA-4D4A-BE62-EB3A162FB9A7}"/>
              </a:ext>
            </a:extLst>
          </p:cNvPr>
          <p:cNvSpPr/>
          <p:nvPr/>
        </p:nvSpPr>
        <p:spPr bwMode="auto">
          <a:xfrm>
            <a:off x="655472" y="2783478"/>
            <a:ext cx="6286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4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B3FF5FB0-9E99-4FE5-8C2D-936C872B55EB}"/>
              </a:ext>
            </a:extLst>
          </p:cNvPr>
          <p:cNvSpPr/>
          <p:nvPr/>
        </p:nvSpPr>
        <p:spPr>
          <a:xfrm>
            <a:off x="684122" y="3716233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9024062E-4234-4C25-B256-501BF93574EA}"/>
              </a:ext>
            </a:extLst>
          </p:cNvPr>
          <p:cNvCxnSpPr>
            <a:cxnSpLocks/>
          </p:cNvCxnSpPr>
          <p:nvPr/>
        </p:nvCxnSpPr>
        <p:spPr>
          <a:xfrm>
            <a:off x="684122" y="3622756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21" name="矩形 20">
            <a:extLst>
              <a:ext uri="{FF2B5EF4-FFF2-40B4-BE49-F238E27FC236}">
                <a16:creationId xmlns:a16="http://schemas.microsoft.com/office/drawing/2014/main" id="{D385199E-B89C-484C-9293-81910875ACF0}"/>
              </a:ext>
            </a:extLst>
          </p:cNvPr>
          <p:cNvSpPr/>
          <p:nvPr/>
        </p:nvSpPr>
        <p:spPr bwMode="auto">
          <a:xfrm>
            <a:off x="684122" y="2098812"/>
            <a:ext cx="3198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</a:t>
            </a:r>
            <a:r>
              <a:rPr lang="en-US" altLang="zh-CN" sz="3600" b="1" kern="100" dirty="0">
                <a:cs typeface="+mn-ea"/>
                <a:sym typeface="+mn-lt"/>
              </a:rPr>
              <a:t>13</a:t>
            </a:r>
            <a:r>
              <a:rPr lang="zh-CN" altLang="en-US" sz="3600" b="1" kern="100" dirty="0">
                <a:cs typeface="+mn-ea"/>
                <a:sym typeface="+mn-lt"/>
              </a:rPr>
              <a:t>章 轴对称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6DA0A8F0-8B72-47F8-843C-DEBDA10F5697}"/>
              </a:ext>
            </a:extLst>
          </p:cNvPr>
          <p:cNvSpPr txBox="1"/>
          <p:nvPr/>
        </p:nvSpPr>
        <p:spPr>
          <a:xfrm>
            <a:off x="684122" y="4293594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1AD6BCF5-0DA5-4EEE-8425-135998938E2D}"/>
              </a:ext>
            </a:extLst>
          </p:cNvPr>
          <p:cNvSpPr/>
          <p:nvPr/>
        </p:nvSpPr>
        <p:spPr>
          <a:xfrm>
            <a:off x="684122" y="3752780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2707FD3D-1DD2-4417-AE57-4533DF0AA283}"/>
              </a:ext>
            </a:extLst>
          </p:cNvPr>
          <p:cNvSpPr txBox="1"/>
          <p:nvPr/>
        </p:nvSpPr>
        <p:spPr>
          <a:xfrm>
            <a:off x="700857" y="5238451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0535570A-FCCA-45CF-A341-9061EC14B4B0}"/>
              </a:ext>
            </a:extLst>
          </p:cNvPr>
          <p:cNvSpPr txBox="1"/>
          <p:nvPr/>
        </p:nvSpPr>
        <p:spPr>
          <a:xfrm>
            <a:off x="2391722" y="5238451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24D72966-D6C1-453F-AFEA-DEACB56D645B}"/>
              </a:ext>
            </a:extLst>
          </p:cNvPr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755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84FB207E-36C7-4B33-A686-9E48C8EA5361}"/>
              </a:ext>
            </a:extLst>
          </p:cNvPr>
          <p:cNvSpPr txBox="1"/>
          <p:nvPr/>
        </p:nvSpPr>
        <p:spPr>
          <a:xfrm>
            <a:off x="1373528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5042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0E097619-F011-4EF6-802C-C598AA27F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528" y="1800426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5042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17B33672-ACD5-425F-AAA9-25AAEC7F9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528" y="2665552"/>
            <a:ext cx="10348517" cy="101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、掌握等边三角形的性质和判定方法，并能运用等边三角形的性质和判定方法解决有关数学问题。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、通过讨论、发现和归纳等边三角形的判定方法，并用演绎推理的方法进行证实。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B1275971-1D99-4B6C-8E6A-42447E407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528" y="4068903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5042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E638F333-9DEE-4DE5-89A9-A47D7D958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528" y="4934030"/>
            <a:ext cx="10348517" cy="111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重点：等边三角形的性质及判定。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难点：探索等边三角形的性质及判定。</a:t>
            </a:r>
          </a:p>
        </p:txBody>
      </p:sp>
    </p:spTree>
    <p:extLst>
      <p:ext uri="{BB962C8B-B14F-4D97-AF65-F5344CB8AC3E}">
        <p14:creationId xmlns:p14="http://schemas.microsoft.com/office/powerpoint/2010/main" val="719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>
            <a:extLst>
              <a:ext uri="{FF2B5EF4-FFF2-40B4-BE49-F238E27FC236}">
                <a16:creationId xmlns:a16="http://schemas.microsoft.com/office/drawing/2014/main" id="{04A07494-2EEC-424B-BCB0-CCB6951F4C6B}"/>
              </a:ext>
            </a:extLst>
          </p:cNvPr>
          <p:cNvSpPr/>
          <p:nvPr/>
        </p:nvSpPr>
        <p:spPr>
          <a:xfrm>
            <a:off x="656591" y="1369604"/>
            <a:ext cx="11070952" cy="96584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小明想制作一个三角形的相框，他有四根木条长度分别为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6cm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，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6cm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，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6cm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，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4cm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，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你能帮他设计出几种形状的三角形？</a:t>
            </a:r>
          </a:p>
        </p:txBody>
      </p:sp>
      <p:sp>
        <p:nvSpPr>
          <p:cNvPr id="15" name="等腰三角形 14">
            <a:extLst>
              <a:ext uri="{FF2B5EF4-FFF2-40B4-BE49-F238E27FC236}">
                <a16:creationId xmlns:a16="http://schemas.microsoft.com/office/drawing/2014/main" id="{4ED5A979-38A6-422A-9087-EC52299F8567}"/>
              </a:ext>
            </a:extLst>
          </p:cNvPr>
          <p:cNvSpPr/>
          <p:nvPr/>
        </p:nvSpPr>
        <p:spPr>
          <a:xfrm>
            <a:off x="2182770" y="3008281"/>
            <a:ext cx="2002336" cy="2480115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" name="等腰三角形 15">
            <a:extLst>
              <a:ext uri="{FF2B5EF4-FFF2-40B4-BE49-F238E27FC236}">
                <a16:creationId xmlns:a16="http://schemas.microsoft.com/office/drawing/2014/main" id="{9B7BC9C2-6579-41F8-938F-40E21908C477}"/>
              </a:ext>
            </a:extLst>
          </p:cNvPr>
          <p:cNvSpPr/>
          <p:nvPr/>
        </p:nvSpPr>
        <p:spPr>
          <a:xfrm>
            <a:off x="7447560" y="3008281"/>
            <a:ext cx="2454056" cy="2276477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F7642879-FBEA-4468-B791-15AA18AEF05A}"/>
              </a:ext>
            </a:extLst>
          </p:cNvPr>
          <p:cNvSpPr txBox="1"/>
          <p:nvPr/>
        </p:nvSpPr>
        <p:spPr>
          <a:xfrm>
            <a:off x="1846493" y="3618503"/>
            <a:ext cx="836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6cm</a:t>
            </a:r>
            <a:endParaRPr lang="zh-CN" altLang="en-US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F540882-9571-4C1A-BB60-BA85668A92EE}"/>
              </a:ext>
            </a:extLst>
          </p:cNvPr>
          <p:cNvSpPr txBox="1"/>
          <p:nvPr/>
        </p:nvSpPr>
        <p:spPr>
          <a:xfrm>
            <a:off x="3819989" y="3618503"/>
            <a:ext cx="836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6cm</a:t>
            </a:r>
            <a:endParaRPr lang="zh-CN" altLang="en-US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0E50589B-D673-4F95-A499-26E3E359FBEE}"/>
              </a:ext>
            </a:extLst>
          </p:cNvPr>
          <p:cNvSpPr txBox="1"/>
          <p:nvPr/>
        </p:nvSpPr>
        <p:spPr>
          <a:xfrm>
            <a:off x="2884082" y="5691294"/>
            <a:ext cx="836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4cm</a:t>
            </a:r>
            <a:endParaRPr lang="zh-CN" altLang="en-US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10496F3D-3773-42BC-8CA3-C79EE6D2AA35}"/>
              </a:ext>
            </a:extLst>
          </p:cNvPr>
          <p:cNvSpPr txBox="1"/>
          <p:nvPr/>
        </p:nvSpPr>
        <p:spPr>
          <a:xfrm>
            <a:off x="7305459" y="3416356"/>
            <a:ext cx="836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6cm</a:t>
            </a:r>
            <a:endParaRPr lang="zh-CN" altLang="en-US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A5E78260-2669-43E9-A426-444D2D3ED90D}"/>
              </a:ext>
            </a:extLst>
          </p:cNvPr>
          <p:cNvSpPr txBox="1"/>
          <p:nvPr/>
        </p:nvSpPr>
        <p:spPr>
          <a:xfrm>
            <a:off x="9483350" y="3416356"/>
            <a:ext cx="836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6cm</a:t>
            </a:r>
            <a:endParaRPr lang="zh-CN" altLang="en-US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7502F0F3-BDE2-4439-8BCE-2FD9C21696AF}"/>
              </a:ext>
            </a:extLst>
          </p:cNvPr>
          <p:cNvSpPr txBox="1"/>
          <p:nvPr/>
        </p:nvSpPr>
        <p:spPr>
          <a:xfrm>
            <a:off x="8449551" y="5475977"/>
            <a:ext cx="836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dirty="0">
                <a:solidFill>
                  <a:srgbClr val="FF0000"/>
                </a:solidFill>
                <a:cs typeface="+mn-ea"/>
                <a:sym typeface="+mn-lt"/>
              </a:rPr>
              <a:t>6cm</a:t>
            </a:r>
            <a:endParaRPr lang="zh-CN" altLang="en-US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5BA5296D-56EA-4D5D-9D3D-D964542B1704}"/>
              </a:ext>
            </a:extLst>
          </p:cNvPr>
          <p:cNvSpPr txBox="1"/>
          <p:nvPr/>
        </p:nvSpPr>
        <p:spPr>
          <a:xfrm>
            <a:off x="1373528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78269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>
            <a:extLst>
              <a:ext uri="{FF2B5EF4-FFF2-40B4-BE49-F238E27FC236}">
                <a16:creationId xmlns:a16="http://schemas.microsoft.com/office/drawing/2014/main" id="{E5696872-B091-454C-994A-A3BE6B78F05A}"/>
              </a:ext>
            </a:extLst>
          </p:cNvPr>
          <p:cNvSpPr txBox="1"/>
          <p:nvPr/>
        </p:nvSpPr>
        <p:spPr>
          <a:xfrm>
            <a:off x="1043668" y="1315237"/>
            <a:ext cx="14389100" cy="438584"/>
          </a:xfrm>
          <a:prstGeom prst="rect">
            <a:avLst/>
          </a:prstGeom>
          <a:noFill/>
          <a:ln w="9525">
            <a:noFill/>
          </a:ln>
        </p:spPr>
        <p:txBody>
          <a:bodyPr lIns="68580" tIns="34291" rIns="68580" bIns="34291" anchor="t">
            <a:spAutoFit/>
          </a:bodyPr>
          <a:lstStyle/>
          <a:p>
            <a:pPr defTabSz="685783">
              <a:spcBef>
                <a:spcPct val="50000"/>
              </a:spcBef>
            </a:pPr>
            <a:r>
              <a:rPr lang="zh-CN" altLang="en-US" sz="2400" dirty="0">
                <a:solidFill>
                  <a:srgbClr val="269999"/>
                </a:solidFill>
                <a:cs typeface="+mn-ea"/>
                <a:sym typeface="+mn-lt"/>
              </a:rPr>
              <a:t>问题</a:t>
            </a:r>
            <a:r>
              <a:rPr lang="en-US" altLang="zh-CN" sz="2400" dirty="0">
                <a:solidFill>
                  <a:srgbClr val="269999"/>
                </a:solidFill>
                <a:cs typeface="+mn-ea"/>
                <a:sym typeface="+mn-lt"/>
              </a:rPr>
              <a:t>1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等边三角形的三个内角之间有什么关系？</a:t>
            </a:r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id="{3FB4F0EE-DE2C-4098-B2BE-F18194E54054}"/>
              </a:ext>
            </a:extLst>
          </p:cNvPr>
          <p:cNvSpPr txBox="1"/>
          <p:nvPr/>
        </p:nvSpPr>
        <p:spPr>
          <a:xfrm>
            <a:off x="1043668" y="2034027"/>
            <a:ext cx="8428567" cy="296430"/>
          </a:xfrm>
          <a:prstGeom prst="rect">
            <a:avLst/>
          </a:prstGeom>
          <a:noFill/>
          <a:ln w="9525">
            <a:noFill/>
          </a:ln>
        </p:spPr>
        <p:txBody>
          <a:bodyPr lIns="68580" tIns="34291" rIns="68580" bIns="34291" anchor="t">
            <a:spAutoFit/>
          </a:bodyPr>
          <a:lstStyle/>
          <a:p>
            <a:pPr defTabSz="685783">
              <a:lnSpc>
                <a:spcPct val="7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已知：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AB=AC=BC 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，求证：∠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A=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,∠ B=</a:t>
            </a: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,∠C=?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grpSp>
        <p:nvGrpSpPr>
          <p:cNvPr id="7" name="组合 32">
            <a:extLst>
              <a:ext uri="{FF2B5EF4-FFF2-40B4-BE49-F238E27FC236}">
                <a16:creationId xmlns:a16="http://schemas.microsoft.com/office/drawing/2014/main" id="{FA1D5691-FE83-4236-8ABC-D90902A2B8CF}"/>
              </a:ext>
            </a:extLst>
          </p:cNvPr>
          <p:cNvGrpSpPr/>
          <p:nvPr/>
        </p:nvGrpSpPr>
        <p:grpSpPr>
          <a:xfrm>
            <a:off x="847378" y="2601962"/>
            <a:ext cx="3048968" cy="2323161"/>
            <a:chOff x="5508104" y="3731497"/>
            <a:chExt cx="3144008" cy="3020005"/>
          </a:xfrm>
        </p:grpSpPr>
        <p:sp>
          <p:nvSpPr>
            <p:cNvPr id="8" name="AutoShape 12">
              <a:extLst>
                <a:ext uri="{FF2B5EF4-FFF2-40B4-BE49-F238E27FC236}">
                  <a16:creationId xmlns:a16="http://schemas.microsoft.com/office/drawing/2014/main" id="{99104353-F771-403F-B8F8-18C8A70E3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492" y="4368278"/>
              <a:ext cx="2304400" cy="215703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accent6">
                  <a:lumMod val="50000"/>
                </a:schemeClr>
              </a:solidFill>
              <a:miter lim="800000"/>
            </a:ln>
          </p:spPr>
          <p:txBody>
            <a:bodyPr wrap="none" anchor="ctr"/>
            <a:lstStyle/>
            <a:p>
              <a:pPr algn="ctr" defTabSz="914377" fontAlgn="base"/>
              <a:endParaRPr lang="zh-CN" altLang="zh-CN" sz="3200" i="1" noProof="1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TextBox 28">
              <a:extLst>
                <a:ext uri="{FF2B5EF4-FFF2-40B4-BE49-F238E27FC236}">
                  <a16:creationId xmlns:a16="http://schemas.microsoft.com/office/drawing/2014/main" id="{E20FE6BE-C979-408A-8557-4C6C3366EEB8}"/>
                </a:ext>
              </a:extLst>
            </p:cNvPr>
            <p:cNvSpPr txBox="1"/>
            <p:nvPr/>
          </p:nvSpPr>
          <p:spPr>
            <a:xfrm>
              <a:off x="6976888" y="3731497"/>
              <a:ext cx="227608" cy="58675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defTabSz="914377"/>
              <a:r>
                <a:rPr lang="en-US" altLang="zh-CN" sz="3200" b="1" i="1" dirty="0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0" name="TextBox 29">
              <a:extLst>
                <a:ext uri="{FF2B5EF4-FFF2-40B4-BE49-F238E27FC236}">
                  <a16:creationId xmlns:a16="http://schemas.microsoft.com/office/drawing/2014/main" id="{F3F96EA9-D3C7-4D75-9F64-0B88842DDF20}"/>
                </a:ext>
              </a:extLst>
            </p:cNvPr>
            <p:cNvSpPr txBox="1"/>
            <p:nvPr/>
          </p:nvSpPr>
          <p:spPr>
            <a:xfrm>
              <a:off x="5508104" y="6093270"/>
              <a:ext cx="383016" cy="58675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914377"/>
              <a:r>
                <a:rPr lang="en-US" altLang="zh-CN" sz="3200" b="1" i="1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1" name="TextBox 30">
              <a:extLst>
                <a:ext uri="{FF2B5EF4-FFF2-40B4-BE49-F238E27FC236}">
                  <a16:creationId xmlns:a16="http://schemas.microsoft.com/office/drawing/2014/main" id="{4ECCA461-7FC1-473C-BE60-1DEAF2B4B04D}"/>
                </a:ext>
              </a:extLst>
            </p:cNvPr>
            <p:cNvSpPr txBox="1"/>
            <p:nvPr/>
          </p:nvSpPr>
          <p:spPr>
            <a:xfrm>
              <a:off x="8269096" y="6164746"/>
              <a:ext cx="383016" cy="58675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914377"/>
              <a:r>
                <a:rPr lang="en-US" altLang="zh-CN" sz="3200" b="1" i="1">
                  <a:solidFill>
                    <a:prstClr val="black"/>
                  </a:solidFill>
                  <a:cs typeface="+mn-ea"/>
                  <a:sym typeface="+mn-lt"/>
                </a:rPr>
                <a:t>C</a:t>
              </a:r>
            </a:p>
          </p:txBody>
        </p:sp>
      </p:grpSp>
      <p:sp>
        <p:nvSpPr>
          <p:cNvPr id="12" name="Rectangle 2">
            <a:extLst>
              <a:ext uri="{FF2B5EF4-FFF2-40B4-BE49-F238E27FC236}">
                <a16:creationId xmlns:a16="http://schemas.microsoft.com/office/drawing/2014/main" id="{A338BF07-A204-4DDE-9BB0-AB0F48A41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238" y="2465183"/>
            <a:ext cx="10668000" cy="32449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1" rIns="68580" bIns="34291"/>
          <a:lstStyle/>
          <a:p>
            <a:pPr marL="220128" indent="-220128" defTabSz="685783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dirty="0">
                <a:cs typeface="+mn-ea"/>
                <a:sym typeface="+mn-lt"/>
              </a:rPr>
              <a:t> </a:t>
            </a:r>
            <a:r>
              <a:rPr lang="zh-CN" altLang="en-US" dirty="0">
                <a:cs typeface="+mn-ea"/>
                <a:sym typeface="+mn-lt"/>
              </a:rPr>
              <a:t>证明：</a:t>
            </a:r>
            <a:r>
              <a:rPr lang="en-US" altLang="zh-CN" dirty="0">
                <a:cs typeface="+mn-ea"/>
                <a:sym typeface="+mn-lt"/>
              </a:rPr>
              <a:t> ∵AB=AC.</a:t>
            </a:r>
          </a:p>
          <a:p>
            <a:pPr marL="220128" indent="-220128" defTabSz="685783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dirty="0">
                <a:cs typeface="+mn-ea"/>
                <a:sym typeface="+mn-lt"/>
              </a:rPr>
              <a:t>        ∴∠B=∠C .(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等边对等角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)</a:t>
            </a:r>
          </a:p>
          <a:p>
            <a:pPr marL="220128" indent="-220128" defTabSz="685783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dirty="0">
                <a:cs typeface="+mn-ea"/>
                <a:sym typeface="+mn-lt"/>
              </a:rPr>
              <a:t>        </a:t>
            </a:r>
            <a:r>
              <a:rPr lang="zh-CN" altLang="en-US" dirty="0">
                <a:cs typeface="+mn-ea"/>
                <a:sym typeface="+mn-lt"/>
              </a:rPr>
              <a:t>同理 ∠</a:t>
            </a:r>
            <a:r>
              <a:rPr lang="en-US" altLang="zh-CN" dirty="0">
                <a:cs typeface="+mn-ea"/>
                <a:sym typeface="+mn-lt"/>
              </a:rPr>
              <a:t>A=∠C .</a:t>
            </a:r>
          </a:p>
          <a:p>
            <a:pPr marL="220128" indent="-220128" defTabSz="685783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dirty="0">
                <a:cs typeface="+mn-ea"/>
                <a:sym typeface="+mn-lt"/>
              </a:rPr>
              <a:t>        ∴∠A=∠B=∠C.</a:t>
            </a:r>
          </a:p>
          <a:p>
            <a:pPr marL="220128" indent="-220128" defTabSz="685783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dirty="0">
                <a:cs typeface="+mn-ea"/>
                <a:sym typeface="+mn-lt"/>
              </a:rPr>
              <a:t>        ∵ ∠A+∠B+∠C=180°,</a:t>
            </a:r>
          </a:p>
          <a:p>
            <a:pPr marL="220128" indent="-220128" defTabSz="685783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dirty="0">
                <a:cs typeface="+mn-ea"/>
                <a:sym typeface="+mn-lt"/>
              </a:rPr>
              <a:t>        ∴ ∠A= ∠B= ∠C=60 °.</a:t>
            </a:r>
          </a:p>
          <a:p>
            <a:pPr marL="220128" indent="-220128" defTabSz="685783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F0752B72-C896-4523-843C-B858EA5C77D8}"/>
              </a:ext>
            </a:extLst>
          </p:cNvPr>
          <p:cNvSpPr txBox="1"/>
          <p:nvPr/>
        </p:nvSpPr>
        <p:spPr>
          <a:xfrm>
            <a:off x="847378" y="5701102"/>
            <a:ext cx="10497244" cy="561115"/>
          </a:xfrm>
          <a:prstGeom prst="rect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1" rIns="68580" bIns="34291">
            <a:noAutofit/>
          </a:bodyPr>
          <a:lstStyle/>
          <a:p>
            <a:pPr algn="ctr" defTabSz="685783">
              <a:lnSpc>
                <a:spcPct val="140000"/>
              </a:lnSpc>
              <a:spcBef>
                <a:spcPct val="50000"/>
              </a:spcBef>
            </a:pPr>
            <a:r>
              <a:rPr lang="zh-CN" altLang="en-US" sz="2400" noProof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+mn-ea"/>
                <a:sym typeface="+mn-lt"/>
              </a:rPr>
              <a:t>结论：等边三角形的三个内角都相等，并且每一个角都等于</a:t>
            </a:r>
            <a:r>
              <a:rPr lang="en-US" altLang="zh-CN" sz="2400" noProof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+mn-ea"/>
                <a:sym typeface="+mn-lt"/>
              </a:rPr>
              <a:t>60</a:t>
            </a:r>
            <a:r>
              <a:rPr lang="zh-CN" altLang="en-US" sz="2400" noProof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+mn-ea"/>
                <a:sym typeface="+mn-lt"/>
              </a:rPr>
              <a:t>°</a:t>
            </a: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2AF116A-88FA-4B24-8725-42DF0D5604A5}"/>
              </a:ext>
            </a:extLst>
          </p:cNvPr>
          <p:cNvSpPr txBox="1"/>
          <p:nvPr/>
        </p:nvSpPr>
        <p:spPr>
          <a:xfrm>
            <a:off x="1373528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类比探究</a:t>
            </a:r>
          </a:p>
        </p:txBody>
      </p:sp>
    </p:spTree>
    <p:extLst>
      <p:ext uri="{BB962C8B-B14F-4D97-AF65-F5344CB8AC3E}">
        <p14:creationId xmlns:p14="http://schemas.microsoft.com/office/powerpoint/2010/main" val="282665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21">
            <a:extLst>
              <a:ext uri="{FF2B5EF4-FFF2-40B4-BE49-F238E27FC236}">
                <a16:creationId xmlns:a16="http://schemas.microsoft.com/office/drawing/2014/main" id="{F0FC1562-6825-4E1D-B774-A858591FFF96}"/>
              </a:ext>
            </a:extLst>
          </p:cNvPr>
          <p:cNvCxnSpPr>
            <a:cxnSpLocks/>
          </p:cNvCxnSpPr>
          <p:nvPr/>
        </p:nvCxnSpPr>
        <p:spPr>
          <a:xfrm rot="-5400000" flipH="1">
            <a:off x="2072218" y="3907367"/>
            <a:ext cx="4273549" cy="31751"/>
          </a:xfrm>
          <a:prstGeom prst="line">
            <a:avLst/>
          </a:prstGeom>
          <a:ln w="25400" cap="flat" cmpd="sng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</p:cxnSp>
      <p:grpSp>
        <p:nvGrpSpPr>
          <p:cNvPr id="6" name="组合 31">
            <a:extLst>
              <a:ext uri="{FF2B5EF4-FFF2-40B4-BE49-F238E27FC236}">
                <a16:creationId xmlns:a16="http://schemas.microsoft.com/office/drawing/2014/main" id="{8E303662-22FA-4A8B-8C2C-657E6B6BA9EA}"/>
              </a:ext>
            </a:extLst>
          </p:cNvPr>
          <p:cNvGrpSpPr/>
          <p:nvPr/>
        </p:nvGrpSpPr>
        <p:grpSpPr>
          <a:xfrm>
            <a:off x="2111405" y="1797535"/>
            <a:ext cx="3909420" cy="3589487"/>
            <a:chOff x="2609368" y="4365104"/>
            <a:chExt cx="2512669" cy="2287377"/>
          </a:xfrm>
        </p:grpSpPr>
        <p:sp>
          <p:nvSpPr>
            <p:cNvPr id="7" name="AutoShape 9">
              <a:extLst>
                <a:ext uri="{FF2B5EF4-FFF2-40B4-BE49-F238E27FC236}">
                  <a16:creationId xmlns:a16="http://schemas.microsoft.com/office/drawing/2014/main" id="{DEED9FD0-35DE-4D1A-847E-C09E1C3F5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1835" y="4582940"/>
              <a:ext cx="1593736" cy="1941471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accent6">
                  <a:lumMod val="50000"/>
                </a:schemeClr>
              </a:solidFill>
              <a:miter lim="800000"/>
            </a:ln>
          </p:spPr>
          <p:txBody>
            <a:bodyPr wrap="none" anchor="ctr"/>
            <a:lstStyle/>
            <a:p>
              <a:pPr defTabSz="914377" fontAlgn="base"/>
              <a:endParaRPr lang="zh-CN" altLang="en-US" sz="3200" i="1" noProof="1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TextBox 25">
              <a:extLst>
                <a:ext uri="{FF2B5EF4-FFF2-40B4-BE49-F238E27FC236}">
                  <a16:creationId xmlns:a16="http://schemas.microsoft.com/office/drawing/2014/main" id="{523F2E86-4B44-4FF3-A995-D78A7481D40E}"/>
                </a:ext>
              </a:extLst>
            </p:cNvPr>
            <p:cNvSpPr txBox="1"/>
            <p:nvPr/>
          </p:nvSpPr>
          <p:spPr>
            <a:xfrm>
              <a:off x="3995709" y="4365104"/>
              <a:ext cx="309292" cy="37264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914377"/>
              <a:r>
                <a:rPr lang="en-US" altLang="zh-CN" sz="3200" b="1" i="1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9" name="TextBox 26">
              <a:extLst>
                <a:ext uri="{FF2B5EF4-FFF2-40B4-BE49-F238E27FC236}">
                  <a16:creationId xmlns:a16="http://schemas.microsoft.com/office/drawing/2014/main" id="{1AA88F20-BC66-4CDD-ADDD-00EF2E94A2EE}"/>
                </a:ext>
              </a:extLst>
            </p:cNvPr>
            <p:cNvSpPr txBox="1"/>
            <p:nvPr/>
          </p:nvSpPr>
          <p:spPr>
            <a:xfrm>
              <a:off x="2609368" y="6279837"/>
              <a:ext cx="309292" cy="37264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914377"/>
              <a:r>
                <a:rPr lang="en-US" altLang="zh-CN" sz="3200" b="1" i="1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0" name="TextBox 27">
              <a:extLst>
                <a:ext uri="{FF2B5EF4-FFF2-40B4-BE49-F238E27FC236}">
                  <a16:creationId xmlns:a16="http://schemas.microsoft.com/office/drawing/2014/main" id="{917A9A4E-E0B3-4959-9DBB-762D8F45A7F0}"/>
                </a:ext>
              </a:extLst>
            </p:cNvPr>
            <p:cNvSpPr txBox="1"/>
            <p:nvPr/>
          </p:nvSpPr>
          <p:spPr>
            <a:xfrm>
              <a:off x="4812745" y="6208480"/>
              <a:ext cx="309292" cy="37264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914377"/>
              <a:r>
                <a:rPr lang="en-US" altLang="zh-CN" sz="3200" b="1" i="1">
                  <a:solidFill>
                    <a:prstClr val="black"/>
                  </a:solidFill>
                  <a:cs typeface="+mn-ea"/>
                  <a:sym typeface="+mn-lt"/>
                </a:rPr>
                <a:t>C</a:t>
              </a:r>
            </a:p>
          </p:txBody>
        </p:sp>
      </p:grpSp>
      <p:sp>
        <p:nvSpPr>
          <p:cNvPr id="11" name="Rectangle 2">
            <a:extLst>
              <a:ext uri="{FF2B5EF4-FFF2-40B4-BE49-F238E27FC236}">
                <a16:creationId xmlns:a16="http://schemas.microsoft.com/office/drawing/2014/main" id="{BA8391A3-EF57-4368-9C88-81FFC9881BEA}"/>
              </a:ext>
            </a:extLst>
          </p:cNvPr>
          <p:cNvSpPr>
            <a:spLocks noGrp="1" noChangeArrowheads="1"/>
          </p:cNvSpPr>
          <p:nvPr/>
        </p:nvSpPr>
        <p:spPr>
          <a:xfrm>
            <a:off x="1017009" y="1324677"/>
            <a:ext cx="13057717" cy="508026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68580" tIns="34291" rIns="68580" bIns="34291" numCol="1" anchor="t" anchorCtr="0" compatLnSpc="1">
            <a:spAutoFit/>
          </a:bodyPr>
          <a:lstStyle>
            <a:lvl1pPr marL="193675" indent="-19367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830" indent="-16065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+mn-lt"/>
                <a:ea typeface="+mn-ea"/>
              </a:defRPr>
            </a:lvl2pPr>
            <a:lvl3pPr marL="643255" indent="-12890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100">
                <a:solidFill>
                  <a:schemeClr val="tx1"/>
                </a:solidFill>
                <a:latin typeface="+mn-lt"/>
                <a:ea typeface="+mn-ea"/>
              </a:defRPr>
            </a:lvl3pPr>
            <a:lvl4pPr marL="900430" indent="-12890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900">
                <a:solidFill>
                  <a:schemeClr val="tx1"/>
                </a:solidFill>
                <a:latin typeface="+mn-lt"/>
                <a:ea typeface="+mn-ea"/>
              </a:defRPr>
            </a:lvl4pPr>
            <a:lvl5pPr marL="1157605" indent="-12890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defTabSz="685783" eaLnBrk="1" hangingPunct="1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2400" kern="0" dirty="0">
                <a:solidFill>
                  <a:srgbClr val="268868">
                    <a:lumMod val="75000"/>
                  </a:srgbClr>
                </a:solidFill>
                <a:cs typeface="+mn-ea"/>
                <a:sym typeface="+mn-lt"/>
              </a:rPr>
              <a:t>问题</a:t>
            </a:r>
            <a:r>
              <a:rPr lang="en-US" altLang="zh-CN" sz="2400" kern="0" dirty="0">
                <a:solidFill>
                  <a:srgbClr val="268868">
                    <a:lumMod val="75000"/>
                  </a:srgbClr>
                </a:solidFill>
                <a:cs typeface="+mn-ea"/>
                <a:sym typeface="+mn-lt"/>
              </a:rPr>
              <a:t>2</a:t>
            </a:r>
            <a:r>
              <a:rPr lang="en-US" altLang="zh-CN" sz="2400" kern="0" dirty="0">
                <a:solidFill>
                  <a:srgbClr val="0000FF"/>
                </a:solidFill>
                <a:cs typeface="+mn-ea"/>
                <a:sym typeface="+mn-lt"/>
              </a:rPr>
              <a:t> </a:t>
            </a:r>
            <a:r>
              <a:rPr lang="zh-CN" altLang="en-US" sz="2400" kern="0" dirty="0">
                <a:solidFill>
                  <a:prstClr val="black"/>
                </a:solidFill>
                <a:cs typeface="+mn-ea"/>
                <a:sym typeface="+mn-lt"/>
              </a:rPr>
              <a:t>等边三角形有“三线合一”的性质吗</a:t>
            </a:r>
            <a:r>
              <a:rPr lang="en-US" altLang="zh-CN" sz="2400" kern="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r>
              <a:rPr lang="zh-CN" altLang="en-US" sz="2400" kern="0" dirty="0">
                <a:solidFill>
                  <a:prstClr val="black"/>
                </a:solidFill>
                <a:cs typeface="+mn-ea"/>
                <a:sym typeface="+mn-lt"/>
              </a:rPr>
              <a:t>等边三角形有几条对称轴？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1B8C5257-BFDC-429B-8D82-C041623B7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184" y="5905285"/>
            <a:ext cx="10860600" cy="427632"/>
          </a:xfrm>
          <a:prstGeom prst="rect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1" rIns="68580" bIns="34291">
            <a:noAutofit/>
          </a:bodyPr>
          <a:lstStyle/>
          <a:p>
            <a:pPr algn="ctr" defTabSz="685783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dirty="0">
                <a:solidFill>
                  <a:srgbClr val="4B14AA">
                    <a:lumMod val="75000"/>
                  </a:srgbClr>
                </a:solidFill>
                <a:cs typeface="+mn-ea"/>
                <a:sym typeface="+mn-lt"/>
              </a:rPr>
              <a:t>结论</a:t>
            </a:r>
            <a:r>
              <a:rPr lang="en-US" altLang="zh-CN" sz="2000" dirty="0">
                <a:solidFill>
                  <a:srgbClr val="4B14AA">
                    <a:lumMod val="75000"/>
                  </a:srgbClr>
                </a:solidFill>
                <a:cs typeface="+mn-ea"/>
                <a:sym typeface="+mn-lt"/>
              </a:rPr>
              <a:t>: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等边三角形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每条边上的中线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,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高和所对角的平分线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都“三线合一”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cxnSp>
        <p:nvCxnSpPr>
          <p:cNvPr id="13" name="直接连接符 22">
            <a:extLst>
              <a:ext uri="{FF2B5EF4-FFF2-40B4-BE49-F238E27FC236}">
                <a16:creationId xmlns:a16="http://schemas.microsoft.com/office/drawing/2014/main" id="{2F8DB805-AEA9-4439-92EC-09574D00A661}"/>
              </a:ext>
            </a:extLst>
          </p:cNvPr>
          <p:cNvCxnSpPr>
            <a:cxnSpLocks/>
          </p:cNvCxnSpPr>
          <p:nvPr/>
        </p:nvCxnSpPr>
        <p:spPr>
          <a:xfrm rot="5400000">
            <a:off x="7409661" y="3847307"/>
            <a:ext cx="3524251" cy="0"/>
          </a:xfrm>
          <a:prstGeom prst="line">
            <a:avLst/>
          </a:prstGeom>
          <a:ln w="25400" cap="flat" cmpd="sng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</p:cxnSp>
      <p:cxnSp>
        <p:nvCxnSpPr>
          <p:cNvPr id="14" name="直接连接符 23">
            <a:extLst>
              <a:ext uri="{FF2B5EF4-FFF2-40B4-BE49-F238E27FC236}">
                <a16:creationId xmlns:a16="http://schemas.microsoft.com/office/drawing/2014/main" id="{6690A152-9497-40C5-8140-CE509DBB836A}"/>
              </a:ext>
            </a:extLst>
          </p:cNvPr>
          <p:cNvCxnSpPr>
            <a:cxnSpLocks/>
          </p:cNvCxnSpPr>
          <p:nvPr/>
        </p:nvCxnSpPr>
        <p:spPr>
          <a:xfrm>
            <a:off x="7363095" y="3155156"/>
            <a:ext cx="3797300" cy="2269067"/>
          </a:xfrm>
          <a:prstGeom prst="line">
            <a:avLst/>
          </a:prstGeom>
          <a:ln w="25400" cap="flat" cmpd="sng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</p:cxnSp>
      <p:cxnSp>
        <p:nvCxnSpPr>
          <p:cNvPr id="15" name="直接连接符 24">
            <a:extLst>
              <a:ext uri="{FF2B5EF4-FFF2-40B4-BE49-F238E27FC236}">
                <a16:creationId xmlns:a16="http://schemas.microsoft.com/office/drawing/2014/main" id="{2C189202-AAED-4F2A-8EBB-B58036C04465}"/>
              </a:ext>
            </a:extLst>
          </p:cNvPr>
          <p:cNvCxnSpPr>
            <a:cxnSpLocks/>
          </p:cNvCxnSpPr>
          <p:nvPr/>
        </p:nvCxnSpPr>
        <p:spPr>
          <a:xfrm flipV="1">
            <a:off x="7350395" y="3328723"/>
            <a:ext cx="3467100" cy="2002367"/>
          </a:xfrm>
          <a:prstGeom prst="line">
            <a:avLst/>
          </a:prstGeom>
          <a:ln w="25400" cap="flat" cmpd="sng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</p:cxnSp>
      <p:grpSp>
        <p:nvGrpSpPr>
          <p:cNvPr id="16" name="组合 32">
            <a:extLst>
              <a:ext uri="{FF2B5EF4-FFF2-40B4-BE49-F238E27FC236}">
                <a16:creationId xmlns:a16="http://schemas.microsoft.com/office/drawing/2014/main" id="{3975FED5-670F-42F2-9293-7358D69BC4D7}"/>
              </a:ext>
            </a:extLst>
          </p:cNvPr>
          <p:cNvGrpSpPr/>
          <p:nvPr/>
        </p:nvGrpSpPr>
        <p:grpSpPr>
          <a:xfrm>
            <a:off x="7064647" y="1995226"/>
            <a:ext cx="4159988" cy="3270826"/>
            <a:chOff x="5508104" y="4149080"/>
            <a:chExt cx="3121261" cy="2454494"/>
          </a:xfrm>
        </p:grpSpPr>
        <p:sp>
          <p:nvSpPr>
            <p:cNvPr id="17" name="AutoShape 12">
              <a:extLst>
                <a:ext uri="{FF2B5EF4-FFF2-40B4-BE49-F238E27FC236}">
                  <a16:creationId xmlns:a16="http://schemas.microsoft.com/office/drawing/2014/main" id="{53BF529D-C03D-4DC8-AA71-2D4E65EB7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492" y="4368278"/>
              <a:ext cx="2304400" cy="215703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accent6">
                  <a:lumMod val="50000"/>
                </a:schemeClr>
              </a:solidFill>
              <a:miter lim="800000"/>
            </a:ln>
          </p:spPr>
          <p:txBody>
            <a:bodyPr wrap="none" anchor="ctr"/>
            <a:lstStyle/>
            <a:p>
              <a:pPr algn="ctr" defTabSz="914377" fontAlgn="base"/>
              <a:endParaRPr lang="zh-CN" altLang="zh-CN" sz="3200" i="1" noProof="1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" name="TextBox 28">
              <a:extLst>
                <a:ext uri="{FF2B5EF4-FFF2-40B4-BE49-F238E27FC236}">
                  <a16:creationId xmlns:a16="http://schemas.microsoft.com/office/drawing/2014/main" id="{6817D54B-884A-427C-81ED-7DD1F68E44B8}"/>
                </a:ext>
              </a:extLst>
            </p:cNvPr>
            <p:cNvSpPr txBox="1"/>
            <p:nvPr/>
          </p:nvSpPr>
          <p:spPr>
            <a:xfrm>
              <a:off x="7116896" y="4149080"/>
              <a:ext cx="361063" cy="4388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914377"/>
              <a:r>
                <a:rPr lang="en-US" altLang="zh-CN" sz="3200" b="1" i="1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9" name="TextBox 29">
              <a:extLst>
                <a:ext uri="{FF2B5EF4-FFF2-40B4-BE49-F238E27FC236}">
                  <a16:creationId xmlns:a16="http://schemas.microsoft.com/office/drawing/2014/main" id="{5CD86E03-E81F-4C33-91B2-AD338950585A}"/>
                </a:ext>
              </a:extLst>
            </p:cNvPr>
            <p:cNvSpPr txBox="1"/>
            <p:nvPr/>
          </p:nvSpPr>
          <p:spPr>
            <a:xfrm>
              <a:off x="5508104" y="6093270"/>
              <a:ext cx="361063" cy="4388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914377"/>
              <a:r>
                <a:rPr lang="en-US" altLang="zh-CN" sz="3200" b="1" i="1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20" name="TextBox 30">
              <a:extLst>
                <a:ext uri="{FF2B5EF4-FFF2-40B4-BE49-F238E27FC236}">
                  <a16:creationId xmlns:a16="http://schemas.microsoft.com/office/drawing/2014/main" id="{1963D075-6A01-4226-A2B4-767BC21F35E8}"/>
                </a:ext>
              </a:extLst>
            </p:cNvPr>
            <p:cNvSpPr txBox="1"/>
            <p:nvPr/>
          </p:nvSpPr>
          <p:spPr>
            <a:xfrm>
              <a:off x="8268302" y="6164747"/>
              <a:ext cx="361063" cy="4388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914377"/>
              <a:r>
                <a:rPr lang="en-US" altLang="zh-CN" sz="3200" b="1" i="1">
                  <a:solidFill>
                    <a:prstClr val="black"/>
                  </a:solidFill>
                  <a:cs typeface="+mn-ea"/>
                  <a:sym typeface="+mn-lt"/>
                </a:rPr>
                <a:t>C</a:t>
              </a:r>
            </a:p>
          </p:txBody>
        </p:sp>
      </p:grpSp>
      <p:sp>
        <p:nvSpPr>
          <p:cNvPr id="21" name="文本框 20">
            <a:extLst>
              <a:ext uri="{FF2B5EF4-FFF2-40B4-BE49-F238E27FC236}">
                <a16:creationId xmlns:a16="http://schemas.microsoft.com/office/drawing/2014/main" id="{533D1218-AA38-4275-B21C-6C55B448DEA1}"/>
              </a:ext>
            </a:extLst>
          </p:cNvPr>
          <p:cNvSpPr txBox="1"/>
          <p:nvPr/>
        </p:nvSpPr>
        <p:spPr>
          <a:xfrm>
            <a:off x="1373528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类比探究</a:t>
            </a:r>
          </a:p>
        </p:txBody>
      </p:sp>
    </p:spTree>
    <p:extLst>
      <p:ext uri="{BB962C8B-B14F-4D97-AF65-F5344CB8AC3E}">
        <p14:creationId xmlns:p14="http://schemas.microsoft.com/office/powerpoint/2010/main" val="100271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2">
            <a:extLst>
              <a:ext uri="{FF2B5EF4-FFF2-40B4-BE49-F238E27FC236}">
                <a16:creationId xmlns:a16="http://schemas.microsoft.com/office/drawing/2014/main" id="{CD227396-5BE2-47FD-BAB0-BF75164F3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738518"/>
              </p:ext>
            </p:extLst>
          </p:nvPr>
        </p:nvGraphicFramePr>
        <p:xfrm>
          <a:off x="895941" y="1284149"/>
          <a:ext cx="10323602" cy="4971506"/>
        </p:xfrm>
        <a:graphic>
          <a:graphicData uri="http://schemas.openxmlformats.org/drawingml/2006/table">
            <a:tbl>
              <a:tblPr/>
              <a:tblGrid>
                <a:gridCol w="1261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0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1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03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图形</a:t>
                      </a:r>
                    </a:p>
                  </a:txBody>
                  <a:tcPr marL="120000" marR="120000" marT="83200" marB="83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等腰三角形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（腰不一定等于底）</a:t>
                      </a:r>
                    </a:p>
                  </a:txBody>
                  <a:tcPr marL="120000" marR="120000" marT="83200" marB="83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83200" marB="83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定义</a:t>
                      </a:r>
                    </a:p>
                  </a:txBody>
                  <a:tcPr marL="120000" marR="120000" marT="83200" marB="83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两边相等的三角形</a:t>
                      </a:r>
                    </a:p>
                  </a:txBody>
                  <a:tcPr marL="120000" marR="120000" marT="83200" marB="83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83200" marB="83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755">
                <a:tc rowSpan="3">
                  <a:txBody>
                    <a:bodyPr/>
                    <a:lstStyle/>
                    <a:p>
                      <a:pPr marL="0" marR="0" lvl="0" indent="746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性  质</a:t>
                      </a:r>
                    </a:p>
                  </a:txBody>
                  <a:tcPr marL="120000" marR="120000" marT="83200" marB="8320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83200" marB="83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83200" marB="83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95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两个底角相等</a:t>
                      </a:r>
                    </a:p>
                  </a:txBody>
                  <a:tcPr marL="120000" marR="120000" marT="83200" marB="83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83200" marB="83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21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83200" marB="83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83200" marB="83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0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关系</a:t>
                      </a:r>
                    </a:p>
                  </a:txBody>
                  <a:tcPr marL="120000" marR="120000" marT="83200" marB="83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83200" marB="83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29">
            <a:extLst>
              <a:ext uri="{FF2B5EF4-FFF2-40B4-BE49-F238E27FC236}">
                <a16:creationId xmlns:a16="http://schemas.microsoft.com/office/drawing/2014/main" id="{8478DD1A-563A-4FA3-B19F-52F97E31C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1357" y="4870785"/>
            <a:ext cx="34078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377"/>
            <a:r>
              <a:rPr lang="zh-CN" altLang="en-US" sz="2000" dirty="0">
                <a:solidFill>
                  <a:srgbClr val="0000FF"/>
                </a:solidFill>
                <a:cs typeface="+mn-ea"/>
                <a:sym typeface="+mn-lt"/>
              </a:rPr>
              <a:t>三线合一</a:t>
            </a:r>
          </a:p>
        </p:txBody>
      </p:sp>
      <p:sp>
        <p:nvSpPr>
          <p:cNvPr id="7" name="Rectangle 30">
            <a:extLst>
              <a:ext uri="{FF2B5EF4-FFF2-40B4-BE49-F238E27FC236}">
                <a16:creationId xmlns:a16="http://schemas.microsoft.com/office/drawing/2014/main" id="{6EE1DD9F-AD2A-433E-9E6E-D6FEC58EA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464" y="4310405"/>
            <a:ext cx="29136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377"/>
            <a:r>
              <a:rPr lang="zh-CN" altLang="en-US" sz="2000" dirty="0">
                <a:solidFill>
                  <a:srgbClr val="0000FF"/>
                </a:solidFill>
                <a:cs typeface="+mn-ea"/>
                <a:sym typeface="+mn-lt"/>
              </a:rPr>
              <a:t>三个角都是</a:t>
            </a:r>
            <a:r>
              <a:rPr lang="en-US" altLang="zh-CN" sz="2000" dirty="0">
                <a:solidFill>
                  <a:srgbClr val="0000FF"/>
                </a:solidFill>
                <a:cs typeface="+mn-ea"/>
                <a:sym typeface="+mn-lt"/>
              </a:rPr>
              <a:t>60º</a:t>
            </a:r>
          </a:p>
        </p:txBody>
      </p:sp>
      <p:sp>
        <p:nvSpPr>
          <p:cNvPr id="8" name="Rectangle 31">
            <a:extLst>
              <a:ext uri="{FF2B5EF4-FFF2-40B4-BE49-F238E27FC236}">
                <a16:creationId xmlns:a16="http://schemas.microsoft.com/office/drawing/2014/main" id="{E5C6F2BA-4FB5-43F1-BD01-536F4E05C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3703" y="3816922"/>
            <a:ext cx="37343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377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轴对称图形（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条）</a:t>
            </a:r>
          </a:p>
        </p:txBody>
      </p:sp>
      <p:sp>
        <p:nvSpPr>
          <p:cNvPr id="9" name="Rectangle 32">
            <a:extLst>
              <a:ext uri="{FF2B5EF4-FFF2-40B4-BE49-F238E27FC236}">
                <a16:creationId xmlns:a16="http://schemas.microsoft.com/office/drawing/2014/main" id="{AE8BA4E6-CDBB-4B2F-B31F-3AFE6F379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7033" y="4836233"/>
            <a:ext cx="18876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377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三线合一</a:t>
            </a:r>
          </a:p>
        </p:txBody>
      </p:sp>
      <p:sp>
        <p:nvSpPr>
          <p:cNvPr id="10" name="Rectangle 33">
            <a:extLst>
              <a:ext uri="{FF2B5EF4-FFF2-40B4-BE49-F238E27FC236}">
                <a16:creationId xmlns:a16="http://schemas.microsoft.com/office/drawing/2014/main" id="{DB022D99-A66C-4E4B-9452-255D4C629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3703" y="5553257"/>
            <a:ext cx="76494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377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等边三角形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一定是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等腰三角形，等腰三角形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不一定是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等边三角形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1" name="Text Box 34">
            <a:extLst>
              <a:ext uri="{FF2B5EF4-FFF2-40B4-BE49-F238E27FC236}">
                <a16:creationId xmlns:a16="http://schemas.microsoft.com/office/drawing/2014/main" id="{0DE5EA3B-860F-4C94-9155-A4F45B300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5290" y="3224854"/>
            <a:ext cx="3219966" cy="43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1908" tIns="60955" rIns="121908" bIns="60955">
            <a:spAutoFit/>
          </a:bodyPr>
          <a:lstStyle/>
          <a:p>
            <a:pPr algn="ctr" defTabSz="914377">
              <a:buClr>
                <a:srgbClr val="50742F"/>
              </a:buClr>
              <a:buSzPct val="80000"/>
              <a:defRPr/>
            </a:pPr>
            <a:r>
              <a:rPr lang="zh-CN" altLang="en-US" sz="2000" dirty="0">
                <a:solidFill>
                  <a:srgbClr val="0000FF"/>
                </a:solidFill>
                <a:cs typeface="+mn-ea"/>
                <a:sym typeface="+mn-lt"/>
              </a:rPr>
              <a:t>三边都相等的三角形</a:t>
            </a:r>
            <a:endParaRPr lang="zh-CN" altLang="en-US" sz="20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2" name="Rectangle 35">
            <a:extLst>
              <a:ext uri="{FF2B5EF4-FFF2-40B4-BE49-F238E27FC236}">
                <a16:creationId xmlns:a16="http://schemas.microsoft.com/office/drawing/2014/main" id="{E12EFE31-9204-4BC9-A997-59CD107CC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463" y="3788203"/>
            <a:ext cx="29136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377"/>
            <a:r>
              <a:rPr lang="zh-CN" altLang="en-US" sz="2000" dirty="0">
                <a:solidFill>
                  <a:srgbClr val="0000FF"/>
                </a:solidFill>
                <a:cs typeface="+mn-ea"/>
                <a:sym typeface="+mn-lt"/>
              </a:rPr>
              <a:t>轴对称图形（</a:t>
            </a:r>
            <a:r>
              <a:rPr lang="en-US" altLang="zh-CN" sz="2000" dirty="0">
                <a:solidFill>
                  <a:srgbClr val="0000FF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srgbClr val="0000FF"/>
                </a:solidFill>
                <a:cs typeface="+mn-ea"/>
                <a:sym typeface="+mn-lt"/>
              </a:rPr>
              <a:t>条）</a:t>
            </a:r>
          </a:p>
        </p:txBody>
      </p:sp>
      <p:sp>
        <p:nvSpPr>
          <p:cNvPr id="13" name="Rectangle 37">
            <a:extLst>
              <a:ext uri="{FF2B5EF4-FFF2-40B4-BE49-F238E27FC236}">
                <a16:creationId xmlns:a16="http://schemas.microsoft.com/office/drawing/2014/main" id="{2E19C4B7-8C31-409E-84C2-397275179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3406" y="2029219"/>
            <a:ext cx="3551767" cy="49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08" tIns="60955" rIns="121908" bIns="60955">
            <a:spAutoFit/>
          </a:bodyPr>
          <a:lstStyle/>
          <a:p>
            <a:pPr defTabSz="914377">
              <a:buClr>
                <a:srgbClr val="50742F"/>
              </a:buClr>
              <a:buSzPct val="80000"/>
            </a:pPr>
            <a:r>
              <a:rPr lang="zh-CN" altLang="en-US" sz="2400" dirty="0">
                <a:solidFill>
                  <a:srgbClr val="0000FF"/>
                </a:solidFill>
                <a:cs typeface="+mn-ea"/>
                <a:sym typeface="+mn-lt"/>
              </a:rPr>
              <a:t>等边三角形</a:t>
            </a:r>
          </a:p>
        </p:txBody>
      </p:sp>
      <p:sp>
        <p:nvSpPr>
          <p:cNvPr id="14" name="AutoShape 38">
            <a:extLst>
              <a:ext uri="{FF2B5EF4-FFF2-40B4-BE49-F238E27FC236}">
                <a16:creationId xmlns:a16="http://schemas.microsoft.com/office/drawing/2014/main" id="{DBD08328-5D7A-42D8-A226-51D64EC0B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6291" y="1679775"/>
            <a:ext cx="1576916" cy="978197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121908" tIns="60955" rIns="121908" bIns="60955" anchor="ctr">
            <a:spAutoFit/>
          </a:bodyPr>
          <a:lstStyle/>
          <a:p>
            <a:pPr defTabSz="914377"/>
            <a:endParaRPr lang="zh-CN" altLang="en-US" sz="24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AutoShape 36">
            <a:extLst>
              <a:ext uri="{FF2B5EF4-FFF2-40B4-BE49-F238E27FC236}">
                <a16:creationId xmlns:a16="http://schemas.microsoft.com/office/drawing/2014/main" id="{DA7A3A50-350A-439D-82D5-F523FB24F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2231" y="1781095"/>
            <a:ext cx="489189" cy="978197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121908" tIns="60955" rIns="121908" bIns="60955" anchor="ctr">
            <a:spAutoFit/>
          </a:bodyPr>
          <a:lstStyle/>
          <a:p>
            <a:pPr defTabSz="914377"/>
            <a:endParaRPr lang="zh-CN" altLang="en-US" sz="24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ADB5CE54-23F5-4C3B-9742-1ADBD464DA18}"/>
              </a:ext>
            </a:extLst>
          </p:cNvPr>
          <p:cNvSpPr txBox="1"/>
          <p:nvPr/>
        </p:nvSpPr>
        <p:spPr>
          <a:xfrm>
            <a:off x="1373528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小结</a:t>
            </a:r>
          </a:p>
        </p:txBody>
      </p:sp>
    </p:spTree>
    <p:extLst>
      <p:ext uri="{BB962C8B-B14F-4D97-AF65-F5344CB8AC3E}">
        <p14:creationId xmlns:p14="http://schemas.microsoft.com/office/powerpoint/2010/main" val="397059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10" grpId="0" autoUpdateAnimBg="0"/>
      <p:bldP spid="11" grpId="0" autoUpdateAnimBg="0"/>
      <p:bldP spid="1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>
            <a:extLst>
              <a:ext uri="{FF2B5EF4-FFF2-40B4-BE49-F238E27FC236}">
                <a16:creationId xmlns:a16="http://schemas.microsoft.com/office/drawing/2014/main" id="{8E387F6C-A090-43B6-8BFB-BFCA9F458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91" y="2249525"/>
            <a:ext cx="5759451" cy="436182"/>
          </a:xfrm>
          <a:prstGeom prst="wedgeRectCallout">
            <a:avLst>
              <a:gd name="adj1" fmla="val 45995"/>
              <a:gd name="adj2" fmla="val -11926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lIns="121908" tIns="60955" rIns="121908" bIns="60955"/>
          <a:lstStyle/>
          <a:p>
            <a:pPr algn="ctr" defTabSz="914377"/>
            <a:r>
              <a:rPr lang="zh-CN" altLang="en-US" dirty="0">
                <a:cs typeface="+mn-ea"/>
                <a:sym typeface="+mn-lt"/>
              </a:rPr>
              <a:t>方法</a:t>
            </a:r>
            <a:r>
              <a:rPr lang="en-US" altLang="zh-CN" dirty="0">
                <a:cs typeface="+mn-ea"/>
                <a:sym typeface="+mn-lt"/>
              </a:rPr>
              <a:t>1:</a:t>
            </a:r>
            <a:r>
              <a:rPr lang="zh-CN" altLang="en-US" dirty="0">
                <a:cs typeface="+mn-ea"/>
                <a:sym typeface="+mn-lt"/>
              </a:rPr>
              <a:t>有两边相等的三角形是等腰三角形</a:t>
            </a:r>
            <a:r>
              <a:rPr lang="en-US" altLang="zh-CN" dirty="0">
                <a:cs typeface="+mn-ea"/>
                <a:sym typeface="+mn-lt"/>
              </a:rPr>
              <a:t>.(</a:t>
            </a:r>
            <a:r>
              <a:rPr lang="zh-CN" altLang="en-US" b="1" dirty="0">
                <a:cs typeface="+mn-ea"/>
                <a:sym typeface="+mn-lt"/>
              </a:rPr>
              <a:t>定义</a:t>
            </a:r>
            <a:r>
              <a:rPr lang="en-US" altLang="zh-CN" dirty="0">
                <a:cs typeface="+mn-ea"/>
                <a:sym typeface="+mn-lt"/>
              </a:rPr>
              <a:t>)</a:t>
            </a: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A618B9BE-EE34-4F3A-9427-4E2BD1C37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91" y="3467693"/>
            <a:ext cx="5658909" cy="335845"/>
          </a:xfrm>
          <a:prstGeom prst="wedgeRectCallout">
            <a:avLst>
              <a:gd name="adj1" fmla="val 17954"/>
              <a:gd name="adj2" fmla="val -1537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lIns="121908" tIns="60955" rIns="121908" bIns="60955"/>
          <a:lstStyle/>
          <a:p>
            <a:pPr algn="ctr" defTabSz="914377"/>
            <a:r>
              <a:rPr lang="zh-CN" altLang="en-US" dirty="0">
                <a:cs typeface="+mn-ea"/>
                <a:sym typeface="+mn-lt"/>
              </a:rPr>
              <a:t>方法</a:t>
            </a:r>
            <a:r>
              <a:rPr lang="en-US" altLang="zh-CN" dirty="0">
                <a:cs typeface="+mn-ea"/>
                <a:sym typeface="+mn-lt"/>
              </a:rPr>
              <a:t>2:</a:t>
            </a:r>
            <a:r>
              <a:rPr lang="zh-CN" altLang="en-US" dirty="0">
                <a:cs typeface="+mn-ea"/>
                <a:sym typeface="+mn-lt"/>
              </a:rPr>
              <a:t>有两个角相等的三角形是等腰三角形</a:t>
            </a:r>
            <a:r>
              <a:rPr lang="en-US" altLang="zh-CN" dirty="0">
                <a:cs typeface="+mn-ea"/>
                <a:sym typeface="+mn-lt"/>
              </a:rPr>
              <a:t>.(</a:t>
            </a:r>
            <a:r>
              <a:rPr lang="zh-CN" altLang="en-US" b="1" dirty="0">
                <a:cs typeface="+mn-ea"/>
                <a:sym typeface="+mn-lt"/>
              </a:rPr>
              <a:t>定理</a:t>
            </a:r>
            <a:r>
              <a:rPr lang="en-US" altLang="zh-CN" dirty="0">
                <a:cs typeface="+mn-ea"/>
                <a:sym typeface="+mn-lt"/>
              </a:rPr>
              <a:t>)</a:t>
            </a: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id="{DEA49B2A-C2D3-4CE6-945B-87B4BA376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173" y="1513192"/>
            <a:ext cx="57594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377"/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满足什么条件的三角形是等腰三角形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?</a:t>
            </a:r>
          </a:p>
        </p:txBody>
      </p:sp>
      <p:sp>
        <p:nvSpPr>
          <p:cNvPr id="8" name="AutoShape 2">
            <a:hlinkClick r:id="rId3" action="ppaction://hlinksldjump"/>
            <a:extLst>
              <a:ext uri="{FF2B5EF4-FFF2-40B4-BE49-F238E27FC236}">
                <a16:creationId xmlns:a16="http://schemas.microsoft.com/office/drawing/2014/main" id="{BC26A187-E32A-4A05-BAD6-0A2680FC6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589" y="4500749"/>
            <a:ext cx="4624910" cy="1393043"/>
          </a:xfrm>
          <a:prstGeom prst="cloudCallout">
            <a:avLst>
              <a:gd name="adj1" fmla="val 39504"/>
              <a:gd name="adj2" fmla="val 89204"/>
            </a:avLst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 lIns="121908" tIns="60955" rIns="121908" bIns="60955"/>
          <a:lstStyle/>
          <a:p>
            <a:pPr algn="ctr" defTabSz="914377"/>
            <a:r>
              <a:rPr lang="zh-CN" altLang="en-US" sz="2000" dirty="0">
                <a:cs typeface="+mn-ea"/>
                <a:sym typeface="+mn-lt"/>
              </a:rPr>
              <a:t>结合边和角来看</a:t>
            </a:r>
            <a:r>
              <a:rPr lang="en-US" altLang="zh-CN" sz="2000" dirty="0">
                <a:cs typeface="+mn-ea"/>
                <a:sym typeface="+mn-lt"/>
              </a:rPr>
              <a:t>,</a:t>
            </a:r>
            <a:r>
              <a:rPr lang="zh-CN" altLang="en-US" sz="2000" dirty="0">
                <a:cs typeface="+mn-ea"/>
                <a:sym typeface="+mn-lt"/>
              </a:rPr>
              <a:t>会有什么新的结论吗</a:t>
            </a:r>
            <a:r>
              <a:rPr lang="en-US" altLang="zh-CN" sz="2000" dirty="0">
                <a:cs typeface="+mn-ea"/>
                <a:sym typeface="+mn-lt"/>
              </a:rPr>
              <a:t>?</a:t>
            </a:r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F42F830D-AABC-4B4A-A5B7-932986426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9753" y="2349863"/>
            <a:ext cx="960967" cy="335844"/>
          </a:xfrm>
          <a:prstGeom prst="rightArrow">
            <a:avLst>
              <a:gd name="adj1" fmla="val 50000"/>
              <a:gd name="adj2" fmla="val 47689"/>
            </a:avLst>
          </a:prstGeom>
          <a:noFill/>
          <a:ln w="2857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377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0" name="AutoShape 7">
            <a:extLst>
              <a:ext uri="{FF2B5EF4-FFF2-40B4-BE49-F238E27FC236}">
                <a16:creationId xmlns:a16="http://schemas.microsoft.com/office/drawing/2014/main" id="{C53FCD77-8ACC-4304-B112-0B41F1024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394" y="1733511"/>
            <a:ext cx="3733800" cy="1322662"/>
          </a:xfrm>
          <a:prstGeom prst="wave">
            <a:avLst>
              <a:gd name="adj1" fmla="val 7963"/>
              <a:gd name="adj2" fmla="val -3819"/>
            </a:avLst>
          </a:prstGeom>
          <a:noFill/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defTabSz="914377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三条边都相等的三角形</a:t>
            </a:r>
          </a:p>
          <a:p>
            <a:pPr defTabSz="914377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是等边三角形</a:t>
            </a:r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(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定义</a:t>
            </a:r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)</a:t>
            </a:r>
          </a:p>
        </p:txBody>
      </p:sp>
      <p:sp>
        <p:nvSpPr>
          <p:cNvPr id="11" name="AutoShape 8">
            <a:extLst>
              <a:ext uri="{FF2B5EF4-FFF2-40B4-BE49-F238E27FC236}">
                <a16:creationId xmlns:a16="http://schemas.microsoft.com/office/drawing/2014/main" id="{CF4A5A45-C5DA-402E-95AE-18DA9E2B1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1612" y="3505469"/>
            <a:ext cx="1023384" cy="337256"/>
          </a:xfrm>
          <a:prstGeom prst="rightArrow">
            <a:avLst>
              <a:gd name="adj1" fmla="val 50000"/>
              <a:gd name="adj2" fmla="val 56799"/>
            </a:avLst>
          </a:prstGeom>
          <a:noFill/>
          <a:ln w="2857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377"/>
            <a:endParaRPr lang="zh-CN" altLang="en-US" sz="32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AutoShape 9">
            <a:extLst>
              <a:ext uri="{FF2B5EF4-FFF2-40B4-BE49-F238E27FC236}">
                <a16:creationId xmlns:a16="http://schemas.microsoft.com/office/drawing/2014/main" id="{0FE7A878-2A65-43B9-8427-06C342677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4503" y="3269330"/>
            <a:ext cx="3733800" cy="1336232"/>
          </a:xfrm>
          <a:prstGeom prst="wave">
            <a:avLst>
              <a:gd name="adj1" fmla="val 7963"/>
              <a:gd name="adj2" fmla="val -3819"/>
            </a:avLst>
          </a:prstGeom>
          <a:noFill/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defTabSz="914377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三个角都相等的三角形</a:t>
            </a:r>
          </a:p>
          <a:p>
            <a:pPr defTabSz="914377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是等边三角形</a:t>
            </a:r>
          </a:p>
        </p:txBody>
      </p:sp>
      <p:sp>
        <p:nvSpPr>
          <p:cNvPr id="13" name="AutoShape 10">
            <a:extLst>
              <a:ext uri="{FF2B5EF4-FFF2-40B4-BE49-F238E27FC236}">
                <a16:creationId xmlns:a16="http://schemas.microsoft.com/office/drawing/2014/main" id="{F8C4B9DA-6641-409B-ABD4-629658428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1613" y="5172703"/>
            <a:ext cx="1023383" cy="337256"/>
          </a:xfrm>
          <a:prstGeom prst="rightArrow">
            <a:avLst>
              <a:gd name="adj1" fmla="val 50000"/>
              <a:gd name="adj2" fmla="val 63319"/>
            </a:avLst>
          </a:prstGeom>
          <a:noFill/>
          <a:ln w="2857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377"/>
            <a:endParaRPr lang="zh-CN" altLang="en-US" sz="32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AutoShape 11">
            <a:extLst>
              <a:ext uri="{FF2B5EF4-FFF2-40B4-BE49-F238E27FC236}">
                <a16:creationId xmlns:a16="http://schemas.microsoft.com/office/drawing/2014/main" id="{80D8831D-8D96-4640-8EB1-AC08AA484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4502" y="4818719"/>
            <a:ext cx="3733802" cy="1336233"/>
          </a:xfrm>
          <a:prstGeom prst="wave">
            <a:avLst>
              <a:gd name="adj1" fmla="val 7963"/>
              <a:gd name="adj2" fmla="val -3819"/>
            </a:avLst>
          </a:prstGeom>
          <a:noFill/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defTabSz="914377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有一个角是</a:t>
            </a:r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60°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的等腰</a:t>
            </a:r>
          </a:p>
          <a:p>
            <a:pPr defTabSz="914377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三角形是等边三角形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2C7EFCB6-CF2F-4E7E-94E8-98263F541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3425" y="798574"/>
            <a:ext cx="43503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377"/>
            <a:r>
              <a:rPr lang="zh-CN" altLang="en-US" sz="2000" dirty="0">
                <a:cs typeface="+mn-ea"/>
                <a:sym typeface="+mn-lt"/>
              </a:rPr>
              <a:t>满足什么条件的三角形是等边三角形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300C80BA-370E-4293-880E-702878E624F4}"/>
              </a:ext>
            </a:extLst>
          </p:cNvPr>
          <p:cNvSpPr txBox="1"/>
          <p:nvPr/>
        </p:nvSpPr>
        <p:spPr>
          <a:xfrm>
            <a:off x="1373528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小结</a:t>
            </a:r>
          </a:p>
        </p:txBody>
      </p:sp>
    </p:spTree>
    <p:extLst>
      <p:ext uri="{BB962C8B-B14F-4D97-AF65-F5344CB8AC3E}">
        <p14:creationId xmlns:p14="http://schemas.microsoft.com/office/powerpoint/2010/main" val="11489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  <p:bldP spid="6" grpId="0" bldLvl="0"/>
      <p:bldP spid="7" grpId="0" bldLvl="0"/>
      <p:bldP spid="8" grpId="0" bldLvl="0" animBg="1" autoUpdateAnimBg="0"/>
      <p:bldP spid="9" grpId="0" animBg="1"/>
      <p:bldP spid="10" grpId="0" bldLvl="0" animBg="1" autoUpdateAnimBg="0"/>
      <p:bldP spid="11" grpId="0" animBg="1"/>
      <p:bldP spid="12" grpId="0" bldLvl="0" animBg="1" autoUpdateAnimBg="0"/>
      <p:bldP spid="13" grpId="0" animBg="1"/>
      <p:bldP spid="14" grpId="0" bldLvl="0" animBg="1" autoUpdateAnimBg="0"/>
      <p:bldP spid="15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E38BCAC7-9C51-4ED5-B6D9-126682E57FD3}"/>
              </a:ext>
            </a:extLst>
          </p:cNvPr>
          <p:cNvSpPr>
            <a:spLocks noGrp="1" noChangeArrowheads="1"/>
          </p:cNvSpPr>
          <p:nvPr/>
        </p:nvSpPr>
        <p:spPr>
          <a:xfrm>
            <a:off x="771551" y="1180314"/>
            <a:ext cx="10796336" cy="942761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68580" tIns="34291" rIns="68580" bIns="34291" numCol="1" anchor="t" anchorCtr="0" compatLnSpc="1">
            <a:spAutoFit/>
          </a:bodyPr>
          <a:lstStyle>
            <a:lvl1pPr marL="193675" indent="-19367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830" indent="-16065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+mn-lt"/>
                <a:ea typeface="+mn-ea"/>
              </a:defRPr>
            </a:lvl2pPr>
            <a:lvl3pPr marL="643255" indent="-12890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100">
                <a:solidFill>
                  <a:schemeClr val="tx1"/>
                </a:solidFill>
                <a:latin typeface="+mn-lt"/>
                <a:ea typeface="+mn-ea"/>
              </a:defRPr>
            </a:lvl3pPr>
            <a:lvl4pPr marL="900430" indent="-12890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900">
                <a:solidFill>
                  <a:schemeClr val="tx1"/>
                </a:solidFill>
                <a:latin typeface="+mn-lt"/>
                <a:ea typeface="+mn-ea"/>
              </a:defRPr>
            </a:lvl4pPr>
            <a:lvl5pPr marL="1157605" indent="-12890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defTabSz="685783" eaLnBrk="1" hangingPunct="1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zh-CN" altLang="en-US" sz="2000" kern="0" dirty="0">
                <a:cs typeface="+mn-ea"/>
                <a:sym typeface="+mn-lt"/>
              </a:rPr>
              <a:t>   将两个含</a:t>
            </a:r>
            <a:r>
              <a:rPr lang="en-US" altLang="zh-CN" sz="2000" kern="0" dirty="0">
                <a:cs typeface="+mn-ea"/>
                <a:sym typeface="+mn-lt"/>
              </a:rPr>
              <a:t>30°</a:t>
            </a:r>
            <a:r>
              <a:rPr lang="zh-CN" altLang="en-US" sz="2000" kern="0" dirty="0">
                <a:cs typeface="+mn-ea"/>
                <a:sym typeface="+mn-lt"/>
              </a:rPr>
              <a:t>角的三角尺摆放在一起，你能借助这个图形找到</a:t>
            </a:r>
            <a:r>
              <a:rPr lang="en-US" altLang="zh-CN" sz="2000" kern="0" dirty="0">
                <a:cs typeface="+mn-ea"/>
                <a:sym typeface="+mn-lt"/>
              </a:rPr>
              <a:t>RT</a:t>
            </a:r>
            <a:r>
              <a:rPr lang="zh-CN" altLang="en-US" sz="2000" kern="0" dirty="0">
                <a:cs typeface="+mn-ea"/>
                <a:sym typeface="+mn-lt"/>
              </a:rPr>
              <a:t>△</a:t>
            </a:r>
            <a:r>
              <a:rPr lang="en-US" altLang="zh-CN" sz="2000" kern="0" dirty="0">
                <a:cs typeface="+mn-ea"/>
                <a:sym typeface="+mn-lt"/>
              </a:rPr>
              <a:t>ABC</a:t>
            </a:r>
            <a:r>
              <a:rPr lang="zh-CN" altLang="en-US" sz="2000" kern="0" dirty="0">
                <a:cs typeface="+mn-ea"/>
                <a:sym typeface="+mn-lt"/>
              </a:rPr>
              <a:t>的直角边</a:t>
            </a:r>
            <a:r>
              <a:rPr lang="en-US" altLang="zh-CN" sz="2000" kern="0" dirty="0">
                <a:cs typeface="+mn-ea"/>
                <a:sym typeface="+mn-lt"/>
              </a:rPr>
              <a:t>BC</a:t>
            </a:r>
            <a:r>
              <a:rPr lang="zh-CN" altLang="en-US" sz="2000" kern="0" dirty="0">
                <a:cs typeface="+mn-ea"/>
                <a:sym typeface="+mn-lt"/>
              </a:rPr>
              <a:t>和斜边</a:t>
            </a:r>
            <a:r>
              <a:rPr lang="en-US" altLang="zh-CN" sz="2000" kern="0" dirty="0">
                <a:cs typeface="+mn-ea"/>
                <a:sym typeface="+mn-lt"/>
              </a:rPr>
              <a:t>AB</a:t>
            </a:r>
            <a:r>
              <a:rPr lang="zh-CN" altLang="en-US" sz="2000" kern="0" dirty="0">
                <a:cs typeface="+mn-ea"/>
                <a:sym typeface="+mn-lt"/>
              </a:rPr>
              <a:t>之间的数量关系吗？</a:t>
            </a:r>
          </a:p>
        </p:txBody>
      </p:sp>
      <p:sp>
        <p:nvSpPr>
          <p:cNvPr id="6" name="直角三角形 5">
            <a:extLst>
              <a:ext uri="{FF2B5EF4-FFF2-40B4-BE49-F238E27FC236}">
                <a16:creationId xmlns:a16="http://schemas.microsoft.com/office/drawing/2014/main" id="{D6879A8F-4609-4FAB-9071-ADE45A1D1919}"/>
              </a:ext>
            </a:extLst>
          </p:cNvPr>
          <p:cNvSpPr/>
          <p:nvPr/>
        </p:nvSpPr>
        <p:spPr>
          <a:xfrm>
            <a:off x="2608770" y="2924305"/>
            <a:ext cx="1668379" cy="2493403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直角三角形 6">
            <a:extLst>
              <a:ext uri="{FF2B5EF4-FFF2-40B4-BE49-F238E27FC236}">
                <a16:creationId xmlns:a16="http://schemas.microsoft.com/office/drawing/2014/main" id="{22F58906-37CA-41B8-973D-AFF6EB7EEE53}"/>
              </a:ext>
            </a:extLst>
          </p:cNvPr>
          <p:cNvSpPr/>
          <p:nvPr/>
        </p:nvSpPr>
        <p:spPr>
          <a:xfrm flipH="1">
            <a:off x="940391" y="2924305"/>
            <a:ext cx="1668379" cy="2493403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C18F6CC-EE7A-43AF-9432-98854A212ED7}"/>
              </a:ext>
            </a:extLst>
          </p:cNvPr>
          <p:cNvSpPr txBox="1"/>
          <p:nvPr/>
        </p:nvSpPr>
        <p:spPr>
          <a:xfrm>
            <a:off x="2718773" y="2401792"/>
            <a:ext cx="687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25F2BF0-5ED9-4DCD-96AA-B5E781336419}"/>
              </a:ext>
            </a:extLst>
          </p:cNvPr>
          <p:cNvSpPr txBox="1"/>
          <p:nvPr/>
        </p:nvSpPr>
        <p:spPr>
          <a:xfrm>
            <a:off x="596632" y="5579342"/>
            <a:ext cx="687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B566620-5F57-4271-AC0B-3EBDF4B00A72}"/>
              </a:ext>
            </a:extLst>
          </p:cNvPr>
          <p:cNvSpPr txBox="1"/>
          <p:nvPr/>
        </p:nvSpPr>
        <p:spPr>
          <a:xfrm>
            <a:off x="4154924" y="5579342"/>
            <a:ext cx="687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118D82D-CE77-4095-A067-8856E47F1933}"/>
              </a:ext>
            </a:extLst>
          </p:cNvPr>
          <p:cNvSpPr txBox="1"/>
          <p:nvPr/>
        </p:nvSpPr>
        <p:spPr>
          <a:xfrm>
            <a:off x="2375777" y="5579342"/>
            <a:ext cx="687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5FB3A637-C2C2-4D8F-B994-533D6FDEDF09}"/>
                  </a:ext>
                </a:extLst>
              </p:cNvPr>
              <p:cNvSpPr txBox="1"/>
              <p:nvPr/>
            </p:nvSpPr>
            <p:spPr>
              <a:xfrm>
                <a:off x="4827927" y="1954019"/>
                <a:ext cx="6630736" cy="3009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∵△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ADC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是△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ABC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的轴对称图形</a:t>
                </a:r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AB=AD,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∠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BAD=2×30°=60°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∴△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ABD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是一个等边三角形</a:t>
                </a:r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再由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AC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⊥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BD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则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BC=CD=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AB</a:t>
                </a:r>
                <a:endParaRPr lang="zh-CN" altLang="en-US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5FB3A637-C2C2-4D8F-B994-533D6FDEDF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7927" y="1954019"/>
                <a:ext cx="6630736" cy="3009991"/>
              </a:xfrm>
              <a:prstGeom prst="rect">
                <a:avLst/>
              </a:prstGeom>
              <a:blipFill>
                <a:blip r:embed="rId3"/>
                <a:stretch>
                  <a:fillRect l="-1011" b="-8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4">
            <a:extLst>
              <a:ext uri="{FF2B5EF4-FFF2-40B4-BE49-F238E27FC236}">
                <a16:creationId xmlns:a16="http://schemas.microsoft.com/office/drawing/2014/main" id="{09794BDD-3804-4800-8D14-A46F11489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3122" y="5206305"/>
            <a:ext cx="6495541" cy="942761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1" rIns="68580" bIns="34291">
            <a:noAutofit/>
          </a:bodyPr>
          <a:lstStyle/>
          <a:p>
            <a:pPr defTabSz="685783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dirty="0">
                <a:solidFill>
                  <a:srgbClr val="4B14AA">
                    <a:lumMod val="75000"/>
                  </a:srgbClr>
                </a:solidFill>
                <a:cs typeface="+mn-ea"/>
                <a:sym typeface="+mn-lt"/>
              </a:rPr>
              <a:t>结论</a:t>
            </a:r>
            <a:r>
              <a:rPr lang="en-US" altLang="zh-CN" sz="2000" dirty="0">
                <a:solidFill>
                  <a:srgbClr val="4B14AA">
                    <a:lumMod val="75000"/>
                  </a:srgbClr>
                </a:solidFill>
                <a:cs typeface="+mn-ea"/>
                <a:sym typeface="+mn-lt"/>
              </a:rPr>
              <a:t>: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在直角三角形中，如果一个锐角等于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30°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，那么它所对的直角边等于斜边的一半。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976ADF4-904F-451F-A8AD-75685572D9E2}"/>
              </a:ext>
            </a:extLst>
          </p:cNvPr>
          <p:cNvSpPr txBox="1"/>
          <p:nvPr/>
        </p:nvSpPr>
        <p:spPr>
          <a:xfrm>
            <a:off x="1373528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探究</a:t>
            </a:r>
          </a:p>
        </p:txBody>
      </p:sp>
    </p:spTree>
    <p:extLst>
      <p:ext uri="{BB962C8B-B14F-4D97-AF65-F5344CB8AC3E}">
        <p14:creationId xmlns:p14="http://schemas.microsoft.com/office/powerpoint/2010/main" val="53811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8C89442D-1196-4B91-AC89-F5AB365D2465}"/>
              </a:ext>
            </a:extLst>
          </p:cNvPr>
          <p:cNvSpPr/>
          <p:nvPr/>
        </p:nvSpPr>
        <p:spPr>
          <a:xfrm>
            <a:off x="909650" y="1322201"/>
            <a:ext cx="14928851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 fontAlgn="base">
              <a:spcBef>
                <a:spcPct val="50000"/>
              </a:spcBef>
            </a:pPr>
            <a:r>
              <a:rPr lang="en-US" altLang="zh-CN" sz="20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+mn-ea"/>
                <a:sym typeface="+mn-lt"/>
              </a:rPr>
              <a:t>1.</a:t>
            </a:r>
            <a:r>
              <a:rPr lang="zh-CN" altLang="en-US" sz="2000" noProof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+mn-ea"/>
                <a:sym typeface="+mn-lt"/>
              </a:rPr>
              <a:t>根据条件判断下列三角形是否为等边三角形</a:t>
            </a:r>
            <a:r>
              <a:rPr lang="en-US" altLang="zh-CN" sz="2000" noProof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+mn-ea"/>
                <a:sym typeface="+mn-lt"/>
              </a:rPr>
              <a:t>.</a:t>
            </a:r>
          </a:p>
        </p:txBody>
      </p:sp>
      <p:grpSp>
        <p:nvGrpSpPr>
          <p:cNvPr id="6" name="组合 25">
            <a:extLst>
              <a:ext uri="{FF2B5EF4-FFF2-40B4-BE49-F238E27FC236}">
                <a16:creationId xmlns:a16="http://schemas.microsoft.com/office/drawing/2014/main" id="{7851A93A-C623-4ADC-8F1C-04D78ECB5ACC}"/>
              </a:ext>
            </a:extLst>
          </p:cNvPr>
          <p:cNvGrpSpPr/>
          <p:nvPr/>
        </p:nvGrpSpPr>
        <p:grpSpPr>
          <a:xfrm>
            <a:off x="1522014" y="2111847"/>
            <a:ext cx="2034811" cy="1987127"/>
            <a:chOff x="1447800" y="2057400"/>
            <a:chExt cx="1384300" cy="1801447"/>
          </a:xfrm>
        </p:grpSpPr>
        <p:sp>
          <p:nvSpPr>
            <p:cNvPr id="7" name="TextBox 12">
              <a:extLst>
                <a:ext uri="{FF2B5EF4-FFF2-40B4-BE49-F238E27FC236}">
                  <a16:creationId xmlns:a16="http://schemas.microsoft.com/office/drawing/2014/main" id="{8B998379-F485-4E21-9701-6592529CB07A}"/>
                </a:ext>
              </a:extLst>
            </p:cNvPr>
            <p:cNvSpPr txBox="1"/>
            <p:nvPr/>
          </p:nvSpPr>
          <p:spPr>
            <a:xfrm>
              <a:off x="1676430" y="3581848"/>
              <a:ext cx="685891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914377"/>
              <a:r>
                <a:rPr lang="zh-CN" altLang="en-US" b="1" dirty="0">
                  <a:solidFill>
                    <a:prstClr val="black"/>
                  </a:solidFill>
                  <a:cs typeface="+mn-ea"/>
                  <a:sym typeface="+mn-lt"/>
                </a:rPr>
                <a:t>（</a:t>
              </a:r>
              <a:r>
                <a:rPr lang="en-US" altLang="zh-CN" b="1">
                  <a:solidFill>
                    <a:prstClr val="black"/>
                  </a:solidFill>
                  <a:cs typeface="+mn-ea"/>
                  <a:sym typeface="+mn-lt"/>
                </a:rPr>
                <a:t>1</a:t>
              </a:r>
              <a:r>
                <a:rPr lang="zh-CN" altLang="en-US" b="1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</a:p>
          </p:txBody>
        </p:sp>
        <p:pic>
          <p:nvPicPr>
            <p:cNvPr id="8" name="Picture 3">
              <a:extLst>
                <a:ext uri="{FF2B5EF4-FFF2-40B4-BE49-F238E27FC236}">
                  <a16:creationId xmlns:a16="http://schemas.microsoft.com/office/drawing/2014/main" id="{CD98984E-9EFA-493E-B00C-0E464C6FC1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47800" y="2057400"/>
              <a:ext cx="1384300" cy="1524448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9" name="组合 29">
            <a:extLst>
              <a:ext uri="{FF2B5EF4-FFF2-40B4-BE49-F238E27FC236}">
                <a16:creationId xmlns:a16="http://schemas.microsoft.com/office/drawing/2014/main" id="{644FB2B8-BBC8-42BD-9AF2-FDE80BC017CB}"/>
              </a:ext>
            </a:extLst>
          </p:cNvPr>
          <p:cNvGrpSpPr/>
          <p:nvPr/>
        </p:nvGrpSpPr>
        <p:grpSpPr>
          <a:xfrm>
            <a:off x="5165091" y="1899953"/>
            <a:ext cx="2131122" cy="2071185"/>
            <a:chOff x="3810000" y="1981200"/>
            <a:chExt cx="1447800" cy="1877121"/>
          </a:xfrm>
        </p:grpSpPr>
        <p:pic>
          <p:nvPicPr>
            <p:cNvPr id="10" name="Picture 4">
              <a:extLst>
                <a:ext uri="{FF2B5EF4-FFF2-40B4-BE49-F238E27FC236}">
                  <a16:creationId xmlns:a16="http://schemas.microsoft.com/office/drawing/2014/main" id="{063AFEA5-672F-467C-956F-6B3FC150B27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810000" y="1981200"/>
              <a:ext cx="1447800" cy="161812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1" name="TextBox 16">
              <a:extLst>
                <a:ext uri="{FF2B5EF4-FFF2-40B4-BE49-F238E27FC236}">
                  <a16:creationId xmlns:a16="http://schemas.microsoft.com/office/drawing/2014/main" id="{1AA283A0-FA8B-4629-B96A-663D1C1A97C1}"/>
                </a:ext>
              </a:extLst>
            </p:cNvPr>
            <p:cNvSpPr txBox="1"/>
            <p:nvPr/>
          </p:nvSpPr>
          <p:spPr>
            <a:xfrm>
              <a:off x="4114800" y="3581400"/>
              <a:ext cx="685800" cy="27692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914377"/>
              <a:r>
                <a:rPr lang="zh-CN" altLang="en-US" b="1" dirty="0">
                  <a:solidFill>
                    <a:prstClr val="black"/>
                  </a:solidFill>
                  <a:cs typeface="+mn-ea"/>
                  <a:sym typeface="+mn-lt"/>
                </a:rPr>
                <a:t>（</a:t>
              </a:r>
              <a:r>
                <a:rPr lang="en-US" altLang="zh-CN" b="1">
                  <a:solidFill>
                    <a:prstClr val="black"/>
                  </a:solidFill>
                  <a:cs typeface="+mn-ea"/>
                  <a:sym typeface="+mn-lt"/>
                </a:rPr>
                <a:t>2</a:t>
              </a:r>
              <a:r>
                <a:rPr lang="zh-CN" altLang="en-US" b="1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</a:p>
          </p:txBody>
        </p:sp>
      </p:grpSp>
      <p:grpSp>
        <p:nvGrpSpPr>
          <p:cNvPr id="12" name="组合 30">
            <a:extLst>
              <a:ext uri="{FF2B5EF4-FFF2-40B4-BE49-F238E27FC236}">
                <a16:creationId xmlns:a16="http://schemas.microsoft.com/office/drawing/2014/main" id="{A84AC122-29E2-4525-92A7-E937D4860169}"/>
              </a:ext>
            </a:extLst>
          </p:cNvPr>
          <p:cNvGrpSpPr/>
          <p:nvPr/>
        </p:nvGrpSpPr>
        <p:grpSpPr>
          <a:xfrm>
            <a:off x="9149682" y="4292021"/>
            <a:ext cx="2251950" cy="2071185"/>
            <a:chOff x="6172200" y="1981201"/>
            <a:chExt cx="1532063" cy="1877120"/>
          </a:xfrm>
        </p:grpSpPr>
        <p:pic>
          <p:nvPicPr>
            <p:cNvPr id="13" name="Picture 5">
              <a:extLst>
                <a:ext uri="{FF2B5EF4-FFF2-40B4-BE49-F238E27FC236}">
                  <a16:creationId xmlns:a16="http://schemas.microsoft.com/office/drawing/2014/main" id="{95E0CD5F-AEF5-46B3-B303-91933309E7F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172200" y="1981201"/>
              <a:ext cx="1532063" cy="152399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4" name="TextBox 18">
              <a:extLst>
                <a:ext uri="{FF2B5EF4-FFF2-40B4-BE49-F238E27FC236}">
                  <a16:creationId xmlns:a16="http://schemas.microsoft.com/office/drawing/2014/main" id="{94C73A1D-A2B3-447D-A226-E719E1C411C9}"/>
                </a:ext>
              </a:extLst>
            </p:cNvPr>
            <p:cNvSpPr txBox="1"/>
            <p:nvPr/>
          </p:nvSpPr>
          <p:spPr>
            <a:xfrm>
              <a:off x="6553200" y="3581400"/>
              <a:ext cx="685800" cy="27692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914377"/>
              <a:r>
                <a:rPr lang="zh-CN" altLang="en-US" b="1" dirty="0">
                  <a:solidFill>
                    <a:prstClr val="black"/>
                  </a:solidFill>
                  <a:cs typeface="+mn-ea"/>
                  <a:sym typeface="+mn-lt"/>
                </a:rPr>
                <a:t>（</a:t>
              </a:r>
              <a:r>
                <a:rPr lang="en-US" altLang="zh-CN" b="1">
                  <a:solidFill>
                    <a:prstClr val="black"/>
                  </a:solidFill>
                  <a:cs typeface="+mn-ea"/>
                  <a:sym typeface="+mn-lt"/>
                </a:rPr>
                <a:t>6</a:t>
              </a:r>
              <a:r>
                <a:rPr lang="zh-CN" altLang="en-US" b="1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</a:p>
          </p:txBody>
        </p:sp>
      </p:grpSp>
      <p:grpSp>
        <p:nvGrpSpPr>
          <p:cNvPr id="15" name="组合 31">
            <a:extLst>
              <a:ext uri="{FF2B5EF4-FFF2-40B4-BE49-F238E27FC236}">
                <a16:creationId xmlns:a16="http://schemas.microsoft.com/office/drawing/2014/main" id="{EBBDAF78-806C-41C2-ABFB-07CEE464ECED}"/>
              </a:ext>
            </a:extLst>
          </p:cNvPr>
          <p:cNvGrpSpPr/>
          <p:nvPr/>
        </p:nvGrpSpPr>
        <p:grpSpPr>
          <a:xfrm>
            <a:off x="5297021" y="4511922"/>
            <a:ext cx="2019050" cy="1915449"/>
            <a:chOff x="1447800" y="4114800"/>
            <a:chExt cx="1371600" cy="1736467"/>
          </a:xfrm>
        </p:grpSpPr>
        <p:pic>
          <p:nvPicPr>
            <p:cNvPr id="16" name="Picture 6">
              <a:extLst>
                <a:ext uri="{FF2B5EF4-FFF2-40B4-BE49-F238E27FC236}">
                  <a16:creationId xmlns:a16="http://schemas.microsoft.com/office/drawing/2014/main" id="{0EBEF012-5202-4BB3-8E2F-E01D0C5F7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47800" y="4114800"/>
              <a:ext cx="1371600" cy="140255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7" name="TextBox 20">
              <a:extLst>
                <a:ext uri="{FF2B5EF4-FFF2-40B4-BE49-F238E27FC236}">
                  <a16:creationId xmlns:a16="http://schemas.microsoft.com/office/drawing/2014/main" id="{B3DFCC24-9734-4FF5-B5ED-701076A650BE}"/>
                </a:ext>
              </a:extLst>
            </p:cNvPr>
            <p:cNvSpPr txBox="1"/>
            <p:nvPr/>
          </p:nvSpPr>
          <p:spPr>
            <a:xfrm>
              <a:off x="1676400" y="5574268"/>
              <a:ext cx="685800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914377"/>
              <a:r>
                <a:rPr lang="zh-CN" altLang="en-US" b="1" dirty="0">
                  <a:solidFill>
                    <a:prstClr val="black"/>
                  </a:solidFill>
                  <a:cs typeface="+mn-ea"/>
                  <a:sym typeface="+mn-lt"/>
                </a:rPr>
                <a:t>（</a:t>
              </a:r>
              <a:r>
                <a:rPr lang="en-US" altLang="zh-CN" b="1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r>
                <a:rPr lang="zh-CN" altLang="en-US" b="1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</a:p>
          </p:txBody>
        </p:sp>
      </p:grpSp>
      <p:grpSp>
        <p:nvGrpSpPr>
          <p:cNvPr id="18" name="组合 29">
            <a:extLst>
              <a:ext uri="{FF2B5EF4-FFF2-40B4-BE49-F238E27FC236}">
                <a16:creationId xmlns:a16="http://schemas.microsoft.com/office/drawing/2014/main" id="{26379BEE-FB8A-455D-B31C-A869B26FF7AC}"/>
              </a:ext>
            </a:extLst>
          </p:cNvPr>
          <p:cNvGrpSpPr/>
          <p:nvPr/>
        </p:nvGrpSpPr>
        <p:grpSpPr>
          <a:xfrm>
            <a:off x="1373528" y="4511923"/>
            <a:ext cx="2112983" cy="1917768"/>
            <a:chOff x="1295400" y="4038600"/>
            <a:chExt cx="1676400" cy="1917334"/>
          </a:xfrm>
        </p:grpSpPr>
        <p:sp>
          <p:nvSpPr>
            <p:cNvPr id="19" name="TextBox 22">
              <a:extLst>
                <a:ext uri="{FF2B5EF4-FFF2-40B4-BE49-F238E27FC236}">
                  <a16:creationId xmlns:a16="http://schemas.microsoft.com/office/drawing/2014/main" id="{4766E300-B7E4-463E-AE0D-31FAC3A4E7E5}"/>
                </a:ext>
              </a:extLst>
            </p:cNvPr>
            <p:cNvSpPr txBox="1"/>
            <p:nvPr/>
          </p:nvSpPr>
          <p:spPr>
            <a:xfrm>
              <a:off x="1676400" y="5650453"/>
              <a:ext cx="685800" cy="30548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914377"/>
              <a:r>
                <a:rPr lang="zh-CN" altLang="en-US" b="1" dirty="0">
                  <a:solidFill>
                    <a:prstClr val="black"/>
                  </a:solidFill>
                  <a:cs typeface="+mn-ea"/>
                  <a:sym typeface="+mn-lt"/>
                </a:rPr>
                <a:t>（</a:t>
              </a:r>
              <a:r>
                <a:rPr lang="en-US" altLang="zh-CN" b="1">
                  <a:solidFill>
                    <a:prstClr val="black"/>
                  </a:solidFill>
                  <a:cs typeface="+mn-ea"/>
                  <a:sym typeface="+mn-lt"/>
                </a:rPr>
                <a:t>4</a:t>
              </a:r>
              <a:r>
                <a:rPr lang="zh-CN" altLang="en-US" b="1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</a:p>
          </p:txBody>
        </p:sp>
        <p:pic>
          <p:nvPicPr>
            <p:cNvPr id="20" name="Picture 24">
              <a:extLst>
                <a:ext uri="{FF2B5EF4-FFF2-40B4-BE49-F238E27FC236}">
                  <a16:creationId xmlns:a16="http://schemas.microsoft.com/office/drawing/2014/main" id="{62F3C9BB-CA57-47FC-ACBE-F52C11CD463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95400" y="4038600"/>
              <a:ext cx="1676400" cy="1569752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21" name="组合 28">
            <a:extLst>
              <a:ext uri="{FF2B5EF4-FFF2-40B4-BE49-F238E27FC236}">
                <a16:creationId xmlns:a16="http://schemas.microsoft.com/office/drawing/2014/main" id="{ED323F14-C274-405F-9356-6A39EBCD376E}"/>
              </a:ext>
            </a:extLst>
          </p:cNvPr>
          <p:cNvGrpSpPr/>
          <p:nvPr/>
        </p:nvGrpSpPr>
        <p:grpSpPr>
          <a:xfrm>
            <a:off x="8873156" y="1763954"/>
            <a:ext cx="2127621" cy="2071088"/>
            <a:chOff x="6096000" y="1981200"/>
            <a:chExt cx="1447800" cy="1877563"/>
          </a:xfrm>
        </p:grpSpPr>
        <p:pic>
          <p:nvPicPr>
            <p:cNvPr id="22" name="Picture 7">
              <a:extLst>
                <a:ext uri="{FF2B5EF4-FFF2-40B4-BE49-F238E27FC236}">
                  <a16:creationId xmlns:a16="http://schemas.microsoft.com/office/drawing/2014/main" id="{986AA13A-0C4B-416F-B688-D99C4FCD466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096000" y="1981200"/>
              <a:ext cx="1447800" cy="149596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3" name="TextBox 12">
              <a:extLst>
                <a:ext uri="{FF2B5EF4-FFF2-40B4-BE49-F238E27FC236}">
                  <a16:creationId xmlns:a16="http://schemas.microsoft.com/office/drawing/2014/main" id="{C3C198B2-3FA8-48FD-931E-73C4096EDA29}"/>
                </a:ext>
              </a:extLst>
            </p:cNvPr>
            <p:cNvSpPr txBox="1"/>
            <p:nvPr/>
          </p:nvSpPr>
          <p:spPr>
            <a:xfrm>
              <a:off x="6324509" y="3581764"/>
              <a:ext cx="685891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defTabSz="914377"/>
              <a:r>
                <a:rPr lang="zh-CN" altLang="en-US" b="1" dirty="0">
                  <a:solidFill>
                    <a:prstClr val="black"/>
                  </a:solidFill>
                  <a:cs typeface="+mn-ea"/>
                  <a:sym typeface="+mn-lt"/>
                </a:rPr>
                <a:t>（</a:t>
              </a:r>
              <a:r>
                <a:rPr lang="en-US" altLang="zh-CN" b="1">
                  <a:solidFill>
                    <a:prstClr val="black"/>
                  </a:solidFill>
                  <a:cs typeface="+mn-ea"/>
                  <a:sym typeface="+mn-lt"/>
                </a:rPr>
                <a:t>3</a:t>
              </a:r>
              <a:r>
                <a:rPr lang="zh-CN" altLang="en-US" b="1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</a:p>
          </p:txBody>
        </p:sp>
      </p:grpSp>
      <p:sp>
        <p:nvSpPr>
          <p:cNvPr id="24" name="笑脸 23">
            <a:extLst>
              <a:ext uri="{FF2B5EF4-FFF2-40B4-BE49-F238E27FC236}">
                <a16:creationId xmlns:a16="http://schemas.microsoft.com/office/drawing/2014/main" id="{C161F69A-FC37-4075-88CF-2E0248F410DA}"/>
              </a:ext>
            </a:extLst>
          </p:cNvPr>
          <p:cNvSpPr/>
          <p:nvPr/>
        </p:nvSpPr>
        <p:spPr>
          <a:xfrm>
            <a:off x="1291793" y="2148130"/>
            <a:ext cx="450583" cy="469337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5" name="笑脸 24">
            <a:extLst>
              <a:ext uri="{FF2B5EF4-FFF2-40B4-BE49-F238E27FC236}">
                <a16:creationId xmlns:a16="http://schemas.microsoft.com/office/drawing/2014/main" id="{E7D6273D-9775-44C2-ADB9-C5592D8135A8}"/>
              </a:ext>
            </a:extLst>
          </p:cNvPr>
          <p:cNvSpPr/>
          <p:nvPr/>
        </p:nvSpPr>
        <p:spPr>
          <a:xfrm>
            <a:off x="1296722" y="4813737"/>
            <a:ext cx="450583" cy="469337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7" name="笑脸 26">
            <a:extLst>
              <a:ext uri="{FF2B5EF4-FFF2-40B4-BE49-F238E27FC236}">
                <a16:creationId xmlns:a16="http://schemas.microsoft.com/office/drawing/2014/main" id="{1F2492DB-F44F-4368-A2C4-676D914230DB}"/>
              </a:ext>
            </a:extLst>
          </p:cNvPr>
          <p:cNvSpPr/>
          <p:nvPr/>
        </p:nvSpPr>
        <p:spPr>
          <a:xfrm>
            <a:off x="5079568" y="2143559"/>
            <a:ext cx="450583" cy="469337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笑脸 27">
            <a:extLst>
              <a:ext uri="{FF2B5EF4-FFF2-40B4-BE49-F238E27FC236}">
                <a16:creationId xmlns:a16="http://schemas.microsoft.com/office/drawing/2014/main" id="{1F3E276B-CA35-4884-B6B5-B8C50E8DF28A}"/>
              </a:ext>
            </a:extLst>
          </p:cNvPr>
          <p:cNvSpPr/>
          <p:nvPr/>
        </p:nvSpPr>
        <p:spPr>
          <a:xfrm>
            <a:off x="8867342" y="2143559"/>
            <a:ext cx="450583" cy="469337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9" name="笑脸 28">
            <a:extLst>
              <a:ext uri="{FF2B5EF4-FFF2-40B4-BE49-F238E27FC236}">
                <a16:creationId xmlns:a16="http://schemas.microsoft.com/office/drawing/2014/main" id="{3E91A834-A201-48B1-8DFF-A1F714C1A09C}"/>
              </a:ext>
            </a:extLst>
          </p:cNvPr>
          <p:cNvSpPr/>
          <p:nvPr/>
        </p:nvSpPr>
        <p:spPr>
          <a:xfrm>
            <a:off x="5079568" y="4980905"/>
            <a:ext cx="450583" cy="469337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笑脸 29">
            <a:extLst>
              <a:ext uri="{FF2B5EF4-FFF2-40B4-BE49-F238E27FC236}">
                <a16:creationId xmlns:a16="http://schemas.microsoft.com/office/drawing/2014/main" id="{23712501-82CA-446B-801E-E4A95B44D0A4}"/>
              </a:ext>
            </a:extLst>
          </p:cNvPr>
          <p:cNvSpPr/>
          <p:nvPr/>
        </p:nvSpPr>
        <p:spPr>
          <a:xfrm>
            <a:off x="8867341" y="4526938"/>
            <a:ext cx="450583" cy="469337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B0753CEB-F8AD-4E29-A947-77A8356D61D8}"/>
              </a:ext>
            </a:extLst>
          </p:cNvPr>
          <p:cNvSpPr txBox="1"/>
          <p:nvPr/>
        </p:nvSpPr>
        <p:spPr>
          <a:xfrm>
            <a:off x="1373528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372689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Red">
      <a:dk1>
        <a:sysClr val="windowText" lastClr="000000"/>
      </a:dk1>
      <a:lt1>
        <a:sysClr val="window" lastClr="FFFFFF"/>
      </a:lt1>
      <a:dk2>
        <a:srgbClr val="FF3737"/>
      </a:dk2>
      <a:lt2>
        <a:srgbClr val="FF5D47"/>
      </a:lt2>
      <a:accent1>
        <a:srgbClr val="FF806E"/>
      </a:accent1>
      <a:accent2>
        <a:srgbClr val="F26F5D"/>
      </a:accent2>
      <a:accent3>
        <a:srgbClr val="A31F0D"/>
      </a:accent3>
      <a:accent4>
        <a:srgbClr val="FF5D47"/>
      </a:accent4>
      <a:accent5>
        <a:srgbClr val="FF8170"/>
      </a:accent5>
      <a:accent6>
        <a:srgbClr val="F9C5BE"/>
      </a:accent6>
      <a:hlink>
        <a:srgbClr val="FF6566"/>
      </a:hlink>
      <a:folHlink>
        <a:srgbClr val="6F0D00"/>
      </a:folHlink>
    </a:clrScheme>
    <a:fontScheme name="nblihs2p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1342</Words>
  <Application>Microsoft Office PowerPoint</Application>
  <PresentationFormat>宽屏</PresentationFormat>
  <Paragraphs>164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阿里巴巴普惠体 R</vt:lpstr>
      <vt:lpstr>思源黑体 CN Light</vt:lpstr>
      <vt:lpstr>Arial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2020-04-06T06:55:34Z</dcterms:created>
  <dcterms:modified xsi:type="dcterms:W3CDTF">2021-01-09T09:45:57Z</dcterms:modified>
</cp:coreProperties>
</file>