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2" r:id="rId2"/>
    <p:sldId id="264" r:id="rId3"/>
    <p:sldId id="392" r:id="rId4"/>
    <p:sldId id="436" r:id="rId5"/>
    <p:sldId id="457" r:id="rId6"/>
    <p:sldId id="458" r:id="rId7"/>
    <p:sldId id="459" r:id="rId8"/>
    <p:sldId id="460" r:id="rId9"/>
    <p:sldId id="461" r:id="rId10"/>
    <p:sldId id="464" r:id="rId11"/>
    <p:sldId id="462" r:id="rId12"/>
    <p:sldId id="463" r:id="rId13"/>
    <p:sldId id="287" r:id="rId14"/>
    <p:sldId id="265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66" autoAdjust="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0AB27AEB-F07B-42E0-8CB9-11AF77AA59F8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D5800EB0-039E-41DB-B685-4D8C4FD698A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44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019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013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3866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0954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958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9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969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060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3320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71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45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238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00EB0-039E-41DB-B685-4D8C4FD698A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94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E6DAF3-FB38-4995-B3D2-2702E9FEA6F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14287" y="755072"/>
            <a:ext cx="4807528" cy="5347855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025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E294946-2CE5-464F-91FF-665C06757FA0}"/>
              </a:ext>
            </a:extLst>
          </p:cNvPr>
          <p:cNvCxnSpPr/>
          <p:nvPr userDrawn="1"/>
        </p:nvCxnSpPr>
        <p:spPr>
          <a:xfrm>
            <a:off x="704850" y="774700"/>
            <a:ext cx="10782300" cy="0"/>
          </a:xfrm>
          <a:prstGeom prst="line">
            <a:avLst/>
          </a:prstGeom>
          <a:ln>
            <a:solidFill>
              <a:srgbClr val="00BBFE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箭头: V 形 6">
            <a:extLst>
              <a:ext uri="{FF2B5EF4-FFF2-40B4-BE49-F238E27FC236}">
                <a16:creationId xmlns:a16="http://schemas.microsoft.com/office/drawing/2014/main" id="{74753542-5C2D-4ADA-8BA3-194FD95F2EB2}"/>
              </a:ext>
            </a:extLst>
          </p:cNvPr>
          <p:cNvSpPr/>
          <p:nvPr userDrawn="1"/>
        </p:nvSpPr>
        <p:spPr>
          <a:xfrm>
            <a:off x="70485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箭头: V 形 7">
            <a:extLst>
              <a:ext uri="{FF2B5EF4-FFF2-40B4-BE49-F238E27FC236}">
                <a16:creationId xmlns:a16="http://schemas.microsoft.com/office/drawing/2014/main" id="{1BC3A5B2-7C0A-425C-B845-3AC4A6412B88}"/>
              </a:ext>
            </a:extLst>
          </p:cNvPr>
          <p:cNvSpPr/>
          <p:nvPr userDrawn="1"/>
        </p:nvSpPr>
        <p:spPr>
          <a:xfrm>
            <a:off x="927100" y="298450"/>
            <a:ext cx="330200" cy="336550"/>
          </a:xfrm>
          <a:prstGeom prst="chevron">
            <a:avLst>
              <a:gd name="adj" fmla="val 5384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68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52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10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800" b="1" kern="100" dirty="0">
                <a:cs typeface="+mn-ea"/>
                <a:sym typeface="+mn-lt"/>
              </a:rPr>
              <a:t>14.1.1 </a:t>
            </a:r>
            <a:r>
              <a:rPr lang="zh-CN" altLang="en-US" sz="4800" b="1" kern="100" dirty="0">
                <a:cs typeface="+mn-ea"/>
                <a:sym typeface="+mn-lt"/>
              </a:rPr>
              <a:t>同底数幂乘法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3824003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3" grpId="0" animBg="1"/>
      <p:bldP spid="34" grpId="0"/>
      <p:bldP spid="35" grpId="0"/>
      <p:bldP spid="37" grpId="0"/>
      <p:bldP spid="38" grpId="0"/>
      <p:bldP spid="39" grpId="0"/>
      <p:bldP spid="40" grpId="0"/>
      <p:bldP spid="4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">
            <a:extLst>
              <a:ext uri="{FF2B5EF4-FFF2-40B4-BE49-F238E27FC236}">
                <a16:creationId xmlns:a16="http://schemas.microsoft.com/office/drawing/2014/main" id="{D1EE05B3-2159-41EE-8B19-C41CAFBA4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0645" y="1262352"/>
            <a:ext cx="111357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已知：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m 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n 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=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.求</a:t>
            </a:r>
            <a:r>
              <a:rPr lang="en-US" altLang="zh-CN" sz="3200" b="0" dirty="0">
                <a:latin typeface="+mn-lt"/>
                <a:ea typeface="+mn-ea"/>
                <a:cs typeface="+mn-ea"/>
                <a:sym typeface="+mn-lt"/>
              </a:rPr>
              <a:t>2a</a:t>
            </a:r>
            <a:r>
              <a:rPr lang="zh-CN" altLang="en-US" sz="3200" b="0" baseline="30000" dirty="0">
                <a:latin typeface="+mn-lt"/>
                <a:ea typeface="+mn-ea"/>
                <a:cs typeface="+mn-ea"/>
                <a:sym typeface="+mn-lt"/>
              </a:rPr>
              <a:t>m+n</a:t>
            </a:r>
            <a:r>
              <a:rPr lang="zh-CN" altLang="en-US" sz="3200" b="0" dirty="0">
                <a:latin typeface="+mn-lt"/>
                <a:ea typeface="+mn-ea"/>
                <a:cs typeface="+mn-ea"/>
                <a:sym typeface="+mn-lt"/>
              </a:rPr>
              <a:t>的值.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5DD91CD-1F6C-4718-861E-BECE50FB7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6" y="2398694"/>
            <a:ext cx="9889067" cy="2390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3600" dirty="0">
                <a:latin typeface="+mn-lt"/>
                <a:ea typeface="+mn-ea"/>
                <a:cs typeface="+mn-ea"/>
                <a:sym typeface="+mn-lt"/>
              </a:rPr>
              <a:t>解：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2a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m+n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=2</a:t>
            </a:r>
            <a:r>
              <a:rPr lang="en-US" altLang="en-US" sz="3600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m</a:t>
            </a:r>
            <a:r>
              <a:rPr lang="en-US" altLang="en-US" sz="3600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en-US" altLang="zh-CN" sz="3600" baseline="30000" dirty="0">
                <a:latin typeface="+mn-lt"/>
                <a:ea typeface="+mn-ea"/>
                <a:cs typeface="+mn-ea"/>
                <a:sym typeface="+mn-lt"/>
              </a:rPr>
              <a:t>n</a:t>
            </a:r>
            <a:endParaRPr lang="zh-CN" altLang="en-US" sz="3600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zh-CN" altLang="en-US" sz="3600" baseline="30000" dirty="0"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=2 × 3 × 4</a:t>
            </a:r>
          </a:p>
          <a:p>
            <a:pPr defTabSz="914377">
              <a:spcBef>
                <a:spcPct val="50000"/>
              </a:spcBef>
            </a:pPr>
            <a:r>
              <a:rPr lang="en-US" altLang="zh-CN" sz="3600" dirty="0">
                <a:latin typeface="+mn-lt"/>
                <a:ea typeface="+mn-ea"/>
                <a:cs typeface="+mn-ea"/>
                <a:sym typeface="+mn-lt"/>
              </a:rPr>
              <a:t>          =24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6031EF7-0E74-4C99-9851-E7C43BA5B0D2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0673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CE2B9AB9-FAC1-4299-9C09-F5553BD35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17" y="1216720"/>
            <a:ext cx="100795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377">
              <a:spcBef>
                <a:spcPct val="50000"/>
              </a:spcBef>
            </a:pP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600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 =16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600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3600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3600" b="0" dirty="0" err="1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zh-CN" altLang="en-US" sz="3600" b="0" dirty="0">
                <a:latin typeface="+mn-lt"/>
                <a:ea typeface="+mn-ea"/>
                <a:cs typeface="+mn-ea"/>
                <a:sym typeface="+mn-lt"/>
              </a:rPr>
              <a:t>的值。                                 </a:t>
            </a:r>
            <a:endParaRPr lang="en-US" altLang="zh-CN" sz="3600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TextBox 33">
            <a:extLst>
              <a:ext uri="{FF2B5EF4-FFF2-40B4-BE49-F238E27FC236}">
                <a16:creationId xmlns:a16="http://schemas.microsoft.com/office/drawing/2014/main" id="{0D0E918C-CB61-4AE6-ABEA-92D582D01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5737" y="2015937"/>
            <a:ext cx="10096500" cy="4298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解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∵ 4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en-US" altLang="zh-CN" sz="3733" b="0" i="1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3733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en-US" altLang="zh-CN" sz="3733" b="0" i="1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endParaRPr lang="en-US" altLang="zh-CN" sz="3733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=16×4</a:t>
            </a:r>
            <a:endParaRPr lang="en-US" altLang="zh-CN" sz="3733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=64</a:t>
            </a:r>
            <a:endParaRPr lang="en-US" altLang="zh-CN" sz="3733" b="0" baseline="30000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 ∴ 4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=4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3</a:t>
            </a:r>
            <a:endParaRPr lang="en-US" altLang="zh-CN" sz="3733" b="0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 ∴ </a:t>
            </a:r>
            <a:r>
              <a:rPr lang="en-US" altLang="zh-CN" sz="3733" b="0" dirty="0" err="1">
                <a:latin typeface="+mn-lt"/>
                <a:ea typeface="+mn-ea"/>
                <a:cs typeface="+mn-ea"/>
                <a:sym typeface="+mn-lt"/>
              </a:rPr>
              <a:t>x+y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=3</a:t>
            </a:r>
            <a:endParaRPr lang="zh-CN" altLang="en-US" sz="3733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128810AD-A94C-467F-8924-F66A4BBE2163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346337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6">
            <a:extLst>
              <a:ext uri="{FF2B5EF4-FFF2-40B4-BE49-F238E27FC236}">
                <a16:creationId xmlns:a16="http://schemas.microsoft.com/office/drawing/2014/main" id="{2F165128-7D65-4942-BC09-6CF67400F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217" y="1216720"/>
            <a:ext cx="10079567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defTabSz="914377">
              <a:spcBef>
                <a:spcPct val="50000"/>
              </a:spcBef>
            </a:pP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已知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=5</a:t>
            </a:r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=3</a:t>
            </a:r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，求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y+x+2</a:t>
            </a:r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的值。                                 </a:t>
            </a:r>
            <a:endParaRPr lang="en-US" altLang="zh-CN" sz="3733" b="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TextBox 33">
            <a:extLst>
              <a:ext uri="{FF2B5EF4-FFF2-40B4-BE49-F238E27FC236}">
                <a16:creationId xmlns:a16="http://schemas.microsoft.com/office/drawing/2014/main" id="{F4FC2FD7-A45B-40F7-93BF-89C277D0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9284" y="2389366"/>
            <a:ext cx="10096500" cy="6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3733" b="0" dirty="0">
                <a:latin typeface="+mn-lt"/>
                <a:ea typeface="+mn-ea"/>
                <a:cs typeface="+mn-ea"/>
                <a:sym typeface="+mn-lt"/>
              </a:rPr>
              <a:t>解：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 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y+x+2 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 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x</a:t>
            </a:r>
            <a:r>
              <a:rPr lang="en-US" altLang="en-US" sz="3733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y</a:t>
            </a:r>
            <a:r>
              <a:rPr lang="en-US" altLang="en-US" sz="3733" dirty="0">
                <a:latin typeface="+mn-lt"/>
                <a:ea typeface="+mn-ea"/>
                <a:cs typeface="+mn-ea"/>
                <a:sym typeface="+mn-lt"/>
              </a:rPr>
              <a:t> · 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en-US" altLang="zh-CN" sz="3733" b="0" baseline="30000" dirty="0">
                <a:latin typeface="+mn-lt"/>
                <a:ea typeface="+mn-ea"/>
                <a:cs typeface="+mn-ea"/>
                <a:sym typeface="+mn-lt"/>
              </a:rPr>
              <a:t>2 </a:t>
            </a:r>
            <a:r>
              <a:rPr lang="en-US" altLang="zh-CN" sz="3733" b="0" dirty="0">
                <a:latin typeface="+mn-lt"/>
                <a:ea typeface="+mn-ea"/>
                <a:cs typeface="+mn-ea"/>
                <a:sym typeface="+mn-lt"/>
              </a:rPr>
              <a:t>=5×3×4=60</a:t>
            </a:r>
            <a:endParaRPr lang="en-US" altLang="zh-CN" sz="3733" b="0" baseline="300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A413EE7-641B-478E-B3A8-9DD55DFEA278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随堂测试</a:t>
            </a:r>
          </a:p>
        </p:txBody>
      </p:sp>
    </p:spTree>
    <p:extLst>
      <p:ext uri="{BB962C8B-B14F-4D97-AF65-F5344CB8AC3E}">
        <p14:creationId xmlns:p14="http://schemas.microsoft.com/office/powerpoint/2010/main" val="209698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2CEE6A9-B75A-4B57-9369-3A9301FA1724}"/>
              </a:ext>
            </a:extLst>
          </p:cNvPr>
          <p:cNvSpPr/>
          <p:nvPr/>
        </p:nvSpPr>
        <p:spPr>
          <a:xfrm>
            <a:off x="7205598" y="1931080"/>
            <a:ext cx="4977785" cy="4977883"/>
          </a:xfrm>
          <a:custGeom>
            <a:avLst/>
            <a:gdLst>
              <a:gd name="connsiteX0" fmla="*/ 4114719 w 4114719"/>
              <a:gd name="connsiteY0" fmla="*/ 0 h 4114800"/>
              <a:gd name="connsiteX1" fmla="*/ 4114719 w 4114719"/>
              <a:gd name="connsiteY1" fmla="*/ 4114800 h 4114800"/>
              <a:gd name="connsiteX2" fmla="*/ 0 w 4114719"/>
              <a:gd name="connsiteY2" fmla="*/ 4089002 h 4114800"/>
              <a:gd name="connsiteX3" fmla="*/ 4114719 w 4114719"/>
              <a:gd name="connsiteY3" fmla="*/ 0 h 41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719" h="4114800">
                <a:moveTo>
                  <a:pt x="4114719" y="0"/>
                </a:moveTo>
                <a:lnTo>
                  <a:pt x="4114719" y="4114800"/>
                </a:lnTo>
                <a:lnTo>
                  <a:pt x="0" y="4089002"/>
                </a:lnTo>
                <a:cubicBezTo>
                  <a:pt x="14185" y="1826573"/>
                  <a:pt x="1852246" y="0"/>
                  <a:pt x="411471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9C3DB25-4860-47B2-9FC9-EB5C662C565B}"/>
              </a:ext>
            </a:extLst>
          </p:cNvPr>
          <p:cNvSpPr/>
          <p:nvPr/>
        </p:nvSpPr>
        <p:spPr>
          <a:xfrm>
            <a:off x="6763785" y="1444056"/>
            <a:ext cx="4248915" cy="4726458"/>
          </a:xfrm>
          <a:custGeom>
            <a:avLst/>
            <a:gdLst>
              <a:gd name="connsiteX0" fmla="*/ 3165778 w 4807528"/>
              <a:gd name="connsiteY0" fmla="*/ 4689761 h 5347855"/>
              <a:gd name="connsiteX1" fmla="*/ 3449797 w 4807528"/>
              <a:gd name="connsiteY1" fmla="*/ 4973780 h 5347855"/>
              <a:gd name="connsiteX2" fmla="*/ 3165778 w 4807528"/>
              <a:gd name="connsiteY2" fmla="*/ 5257799 h 5347855"/>
              <a:gd name="connsiteX3" fmla="*/ 2881759 w 4807528"/>
              <a:gd name="connsiteY3" fmla="*/ 4973780 h 5347855"/>
              <a:gd name="connsiteX4" fmla="*/ 3165778 w 4807528"/>
              <a:gd name="connsiteY4" fmla="*/ 4689761 h 5347855"/>
              <a:gd name="connsiteX5" fmla="*/ 4080181 w 4807528"/>
              <a:gd name="connsiteY5" fmla="*/ 4218708 h 5347855"/>
              <a:gd name="connsiteX6" fmla="*/ 4211801 w 4807528"/>
              <a:gd name="connsiteY6" fmla="*/ 4350328 h 5347855"/>
              <a:gd name="connsiteX7" fmla="*/ 4080181 w 4807528"/>
              <a:gd name="connsiteY7" fmla="*/ 4481948 h 5347855"/>
              <a:gd name="connsiteX8" fmla="*/ 3948561 w 4807528"/>
              <a:gd name="connsiteY8" fmla="*/ 4350328 h 5347855"/>
              <a:gd name="connsiteX9" fmla="*/ 4080181 w 4807528"/>
              <a:gd name="connsiteY9" fmla="*/ 4218708 h 5347855"/>
              <a:gd name="connsiteX10" fmla="*/ 4669000 w 4807528"/>
              <a:gd name="connsiteY10" fmla="*/ 498764 h 5347855"/>
              <a:gd name="connsiteX11" fmla="*/ 4800620 w 4807528"/>
              <a:gd name="connsiteY11" fmla="*/ 630385 h 5347855"/>
              <a:gd name="connsiteX12" fmla="*/ 4669000 w 4807528"/>
              <a:gd name="connsiteY12" fmla="*/ 762005 h 5347855"/>
              <a:gd name="connsiteX13" fmla="*/ 4537380 w 4807528"/>
              <a:gd name="connsiteY13" fmla="*/ 630385 h 5347855"/>
              <a:gd name="connsiteX14" fmla="*/ 4669000 w 4807528"/>
              <a:gd name="connsiteY14" fmla="*/ 498764 h 5347855"/>
              <a:gd name="connsiteX15" fmla="*/ 2618510 w 4807528"/>
              <a:gd name="connsiteY15" fmla="*/ 1 h 5347855"/>
              <a:gd name="connsiteX16" fmla="*/ 4807528 w 4807528"/>
              <a:gd name="connsiteY16" fmla="*/ 2189018 h 5347855"/>
              <a:gd name="connsiteX17" fmla="*/ 2618510 w 4807528"/>
              <a:gd name="connsiteY17" fmla="*/ 4378036 h 5347855"/>
              <a:gd name="connsiteX18" fmla="*/ 2394696 w 4807528"/>
              <a:gd name="connsiteY18" fmla="*/ 4366735 h 5347855"/>
              <a:gd name="connsiteX19" fmla="*/ 2250841 w 4807528"/>
              <a:gd name="connsiteY19" fmla="*/ 4344780 h 5347855"/>
              <a:gd name="connsiteX20" fmla="*/ 2235352 w 4807528"/>
              <a:gd name="connsiteY20" fmla="*/ 4446272 h 5347855"/>
              <a:gd name="connsiteX21" fmla="*/ 1129146 w 4807528"/>
              <a:gd name="connsiteY21" fmla="*/ 5347855 h 5347855"/>
              <a:gd name="connsiteX22" fmla="*/ 0 w 4807528"/>
              <a:gd name="connsiteY22" fmla="*/ 4218709 h 5347855"/>
              <a:gd name="connsiteX23" fmla="*/ 590928 w 4807528"/>
              <a:gd name="connsiteY23" fmla="*/ 3225845 h 5347855"/>
              <a:gd name="connsiteX24" fmla="*/ 671763 w 4807528"/>
              <a:gd name="connsiteY24" fmla="*/ 3186905 h 5347855"/>
              <a:gd name="connsiteX25" fmla="*/ 601516 w 4807528"/>
              <a:gd name="connsiteY25" fmla="*/ 3041083 h 5347855"/>
              <a:gd name="connsiteX26" fmla="*/ 429492 w 4807528"/>
              <a:gd name="connsiteY26" fmla="*/ 2189018 h 5347855"/>
              <a:gd name="connsiteX27" fmla="*/ 2618510 w 4807528"/>
              <a:gd name="connsiteY27" fmla="*/ 1 h 5347855"/>
              <a:gd name="connsiteX28" fmla="*/ 955981 w 4807528"/>
              <a:gd name="connsiteY28" fmla="*/ 0 h 5347855"/>
              <a:gd name="connsiteX29" fmla="*/ 1087601 w 4807528"/>
              <a:gd name="connsiteY29" fmla="*/ 131620 h 5347855"/>
              <a:gd name="connsiteX30" fmla="*/ 955981 w 4807528"/>
              <a:gd name="connsiteY30" fmla="*/ 263240 h 5347855"/>
              <a:gd name="connsiteX31" fmla="*/ 824361 w 4807528"/>
              <a:gd name="connsiteY31" fmla="*/ 131620 h 5347855"/>
              <a:gd name="connsiteX32" fmla="*/ 955981 w 4807528"/>
              <a:gd name="connsiteY32" fmla="*/ 0 h 5347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807528" h="5347855">
                <a:moveTo>
                  <a:pt x="3165778" y="4689761"/>
                </a:moveTo>
                <a:cubicBezTo>
                  <a:pt x="3322637" y="4689761"/>
                  <a:pt x="3449797" y="4816921"/>
                  <a:pt x="3449797" y="4973780"/>
                </a:cubicBezTo>
                <a:cubicBezTo>
                  <a:pt x="3449797" y="5130639"/>
                  <a:pt x="3322637" y="5257799"/>
                  <a:pt x="3165778" y="5257799"/>
                </a:cubicBezTo>
                <a:cubicBezTo>
                  <a:pt x="3008919" y="5257799"/>
                  <a:pt x="2881759" y="5130639"/>
                  <a:pt x="2881759" y="4973780"/>
                </a:cubicBezTo>
                <a:cubicBezTo>
                  <a:pt x="2881759" y="4816921"/>
                  <a:pt x="3008919" y="4689761"/>
                  <a:pt x="3165778" y="4689761"/>
                </a:cubicBezTo>
                <a:close/>
                <a:moveTo>
                  <a:pt x="4080181" y="4218708"/>
                </a:moveTo>
                <a:cubicBezTo>
                  <a:pt x="4152873" y="4218708"/>
                  <a:pt x="4211801" y="4277636"/>
                  <a:pt x="4211801" y="4350328"/>
                </a:cubicBezTo>
                <a:cubicBezTo>
                  <a:pt x="4211801" y="4423020"/>
                  <a:pt x="4152873" y="4481948"/>
                  <a:pt x="4080181" y="4481948"/>
                </a:cubicBezTo>
                <a:cubicBezTo>
                  <a:pt x="4007489" y="4481948"/>
                  <a:pt x="3948561" y="4423020"/>
                  <a:pt x="3948561" y="4350328"/>
                </a:cubicBezTo>
                <a:cubicBezTo>
                  <a:pt x="3948561" y="4277636"/>
                  <a:pt x="4007489" y="4218708"/>
                  <a:pt x="4080181" y="4218708"/>
                </a:cubicBezTo>
                <a:close/>
                <a:moveTo>
                  <a:pt x="4669000" y="498764"/>
                </a:moveTo>
                <a:cubicBezTo>
                  <a:pt x="4741692" y="498764"/>
                  <a:pt x="4800620" y="557693"/>
                  <a:pt x="4800620" y="630385"/>
                </a:cubicBezTo>
                <a:cubicBezTo>
                  <a:pt x="4800620" y="703076"/>
                  <a:pt x="4741692" y="762005"/>
                  <a:pt x="4669000" y="762005"/>
                </a:cubicBezTo>
                <a:cubicBezTo>
                  <a:pt x="4596308" y="762005"/>
                  <a:pt x="4537380" y="703076"/>
                  <a:pt x="4537380" y="630385"/>
                </a:cubicBezTo>
                <a:cubicBezTo>
                  <a:pt x="4537380" y="557693"/>
                  <a:pt x="4596308" y="498764"/>
                  <a:pt x="4669000" y="498764"/>
                </a:cubicBezTo>
                <a:close/>
                <a:moveTo>
                  <a:pt x="2618510" y="1"/>
                </a:moveTo>
                <a:cubicBezTo>
                  <a:pt x="3827471" y="1"/>
                  <a:pt x="4807528" y="980057"/>
                  <a:pt x="4807528" y="2189018"/>
                </a:cubicBezTo>
                <a:cubicBezTo>
                  <a:pt x="4807528" y="3397979"/>
                  <a:pt x="3827471" y="4378036"/>
                  <a:pt x="2618510" y="4378036"/>
                </a:cubicBezTo>
                <a:cubicBezTo>
                  <a:pt x="2542950" y="4378036"/>
                  <a:pt x="2468284" y="4374208"/>
                  <a:pt x="2394696" y="4366735"/>
                </a:cubicBezTo>
                <a:lnTo>
                  <a:pt x="2250841" y="4344780"/>
                </a:lnTo>
                <a:lnTo>
                  <a:pt x="2235352" y="4446272"/>
                </a:lnTo>
                <a:cubicBezTo>
                  <a:pt x="2130063" y="4960804"/>
                  <a:pt x="1674805" y="5347855"/>
                  <a:pt x="1129146" y="5347855"/>
                </a:cubicBezTo>
                <a:cubicBezTo>
                  <a:pt x="505536" y="5347855"/>
                  <a:pt x="0" y="4842319"/>
                  <a:pt x="0" y="4218709"/>
                </a:cubicBezTo>
                <a:cubicBezTo>
                  <a:pt x="0" y="3789977"/>
                  <a:pt x="238945" y="3417054"/>
                  <a:pt x="590928" y="3225845"/>
                </a:cubicBezTo>
                <a:lnTo>
                  <a:pt x="671763" y="3186905"/>
                </a:lnTo>
                <a:lnTo>
                  <a:pt x="601516" y="3041083"/>
                </a:lnTo>
                <a:cubicBezTo>
                  <a:pt x="490746" y="2779192"/>
                  <a:pt x="429492" y="2491258"/>
                  <a:pt x="429492" y="2189018"/>
                </a:cubicBezTo>
                <a:cubicBezTo>
                  <a:pt x="429492" y="980057"/>
                  <a:pt x="1409549" y="1"/>
                  <a:pt x="2618510" y="1"/>
                </a:cubicBezTo>
                <a:close/>
                <a:moveTo>
                  <a:pt x="955981" y="0"/>
                </a:moveTo>
                <a:cubicBezTo>
                  <a:pt x="1028673" y="0"/>
                  <a:pt x="1087601" y="58928"/>
                  <a:pt x="1087601" y="131620"/>
                </a:cubicBezTo>
                <a:cubicBezTo>
                  <a:pt x="1087601" y="204312"/>
                  <a:pt x="1028673" y="263240"/>
                  <a:pt x="955981" y="263240"/>
                </a:cubicBezTo>
                <a:cubicBezTo>
                  <a:pt x="883289" y="263240"/>
                  <a:pt x="824361" y="204312"/>
                  <a:pt x="824361" y="131620"/>
                </a:cubicBezTo>
                <a:cubicBezTo>
                  <a:pt x="824361" y="58928"/>
                  <a:pt x="883289" y="0"/>
                  <a:pt x="95598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B381C738-5348-480B-8F45-35C376B2BE61}"/>
              </a:ext>
            </a:extLst>
          </p:cNvPr>
          <p:cNvSpPr/>
          <p:nvPr/>
        </p:nvSpPr>
        <p:spPr>
          <a:xfrm>
            <a:off x="11365605" y="328706"/>
            <a:ext cx="522514" cy="52251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92200" sx="102000" sy="102000" algn="ctr" rotWithShape="0">
              <a:prstClr val="black">
                <a:alpha val="5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ADE347E5-97F1-4F84-A3E3-814B7E4709EE}"/>
              </a:ext>
            </a:extLst>
          </p:cNvPr>
          <p:cNvSpPr/>
          <p:nvPr/>
        </p:nvSpPr>
        <p:spPr>
          <a:xfrm>
            <a:off x="-144146" y="6234167"/>
            <a:ext cx="1303219" cy="301206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800100" sx="102000" sy="102000" algn="ctr" rotWithShape="0">
              <a:prstClr val="black">
                <a:alpha val="6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Group 10">
            <a:extLst>
              <a:ext uri="{FF2B5EF4-FFF2-40B4-BE49-F238E27FC236}">
                <a16:creationId xmlns:a16="http://schemas.microsoft.com/office/drawing/2014/main" id="{EC22FC0B-062F-4F42-84A8-FA851563BC17}"/>
              </a:ext>
            </a:extLst>
          </p:cNvPr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7" name="Freeform 134">
              <a:extLst>
                <a:ext uri="{FF2B5EF4-FFF2-40B4-BE49-F238E27FC236}">
                  <a16:creationId xmlns:a16="http://schemas.microsoft.com/office/drawing/2014/main" id="{484C3079-ADB4-40F9-81C6-36822271096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135">
              <a:extLst>
                <a:ext uri="{FF2B5EF4-FFF2-40B4-BE49-F238E27FC236}">
                  <a16:creationId xmlns:a16="http://schemas.microsoft.com/office/drawing/2014/main" id="{1FA8379F-3F42-4DED-B3D8-E5F7D0F5AC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1" name="TextBox 9">
            <a:extLst>
              <a:ext uri="{FF2B5EF4-FFF2-40B4-BE49-F238E27FC236}">
                <a16:creationId xmlns:a16="http://schemas.microsoft.com/office/drawing/2014/main" id="{99D1A28F-9E95-45E5-9460-AAAAC8EA3B61}"/>
              </a:ext>
            </a:extLst>
          </p:cNvPr>
          <p:cNvSpPr txBox="1"/>
          <p:nvPr/>
        </p:nvSpPr>
        <p:spPr>
          <a:xfrm>
            <a:off x="880166" y="1306555"/>
            <a:ext cx="78124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80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INTEGRALFORM</a:t>
            </a:r>
            <a:endParaRPr kumimoji="0" lang="en-US" sz="80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2" name="Rectangle: Rounded Corners 40">
            <a:extLst>
              <a:ext uri="{FF2B5EF4-FFF2-40B4-BE49-F238E27FC236}">
                <a16:creationId xmlns:a16="http://schemas.microsoft.com/office/drawing/2014/main" id="{9F2F0334-DE2E-41FD-A78D-14764406027D}"/>
              </a:ext>
            </a:extLst>
          </p:cNvPr>
          <p:cNvSpPr>
            <a:spLocks/>
          </p:cNvSpPr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00BBFE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" name="Rectangle: Rounded Corners 43">
            <a:extLst>
              <a:ext uri="{FF2B5EF4-FFF2-40B4-BE49-F238E27FC236}">
                <a16:creationId xmlns:a16="http://schemas.microsoft.com/office/drawing/2014/main" id="{7F9695EF-853C-49E3-A9D1-AF3F2A4F89EC}"/>
              </a:ext>
            </a:extLst>
          </p:cNvPr>
          <p:cNvSpPr>
            <a:spLocks/>
          </p:cNvSpPr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2FE64F99-608C-4478-BC55-F024FDCD15A9}"/>
              </a:ext>
            </a:extLst>
          </p:cNvPr>
          <p:cNvSpPr/>
          <p:nvPr/>
        </p:nvSpPr>
        <p:spPr bwMode="auto">
          <a:xfrm>
            <a:off x="592843" y="2592516"/>
            <a:ext cx="6286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8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BAF13F9A-5FDE-4003-80C9-2CE7D57A40E2}"/>
              </a:ext>
            </a:extLst>
          </p:cNvPr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E0D4D3F6-D4A8-4B8A-8BE9-762B7215A730}"/>
              </a:ext>
            </a:extLst>
          </p:cNvPr>
          <p:cNvCxnSpPr>
            <a:cxnSpLocks/>
          </p:cNvCxnSpPr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87EE341D-1303-47EE-94FD-BB1E8E401988}"/>
              </a:ext>
            </a:extLst>
          </p:cNvPr>
          <p:cNvSpPr/>
          <p:nvPr/>
        </p:nvSpPr>
        <p:spPr bwMode="auto">
          <a:xfrm>
            <a:off x="621493" y="2037672"/>
            <a:ext cx="5445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第十四章 整式的乘法与因式分解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C6BE4531-FA4B-433A-A3C0-B368E266A002}"/>
              </a:ext>
            </a:extLst>
          </p:cNvPr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B3344ED-7838-43D2-A30D-D05F614BB815}"/>
              </a:ext>
            </a:extLst>
          </p:cNvPr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F2FA80F0-CCFD-4C49-85DE-5E136301FF27}"/>
              </a:ext>
            </a:extLst>
          </p:cNvPr>
          <p:cNvSpPr txBox="1"/>
          <p:nvPr/>
        </p:nvSpPr>
        <p:spPr>
          <a:xfrm>
            <a:off x="638227" y="5047489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FB844A8F-482C-428E-A93C-4EDA30D31290}"/>
              </a:ext>
            </a:extLst>
          </p:cNvPr>
          <p:cNvSpPr txBox="1"/>
          <p:nvPr/>
        </p:nvSpPr>
        <p:spPr>
          <a:xfrm>
            <a:off x="2329093" y="5047489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AF7A367-BC30-4CAF-A06C-23CFA6E9EE2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C9CDD708-F8C1-414E-A02B-24383FBD9E9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7" r="20547"/>
          <a:stretch>
            <a:fillRect/>
          </a:stretch>
        </p:blipFill>
        <p:spPr>
          <a:xfrm>
            <a:off x="7003322" y="1946383"/>
            <a:ext cx="3553703" cy="3953111"/>
          </a:xfrm>
        </p:spPr>
      </p:pic>
    </p:spTree>
    <p:extLst>
      <p:ext uri="{BB962C8B-B14F-4D97-AF65-F5344CB8AC3E}">
        <p14:creationId xmlns:p14="http://schemas.microsoft.com/office/powerpoint/2010/main" val="1938919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EBC4BED-FDDB-4CF7-A4CD-C4A9A24E0A5F}"/>
              </a:ext>
            </a:extLst>
          </p:cNvPr>
          <p:cNvSpPr txBox="1"/>
          <p:nvPr/>
        </p:nvSpPr>
        <p:spPr>
          <a:xfrm>
            <a:off x="1380858" y="249195"/>
            <a:ext cx="3468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79578D4C-F38D-4294-B391-EEDB285FD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164647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1D75F6D7-082A-4C54-BDD1-BDE882F93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253883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、理解同底数幂的乘法法则。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、运用同底数幂的乘法法则解决实际问题。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DCC100A-C117-432F-BB39-12A1ECC9E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396942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BFE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0161F0B0-43DE-432D-B84C-4B6EA294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74" y="4861788"/>
            <a:ext cx="10348517" cy="1121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正确理解同底数幂的乘法法则。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运用同底数法则解决实际问题。</a:t>
            </a:r>
          </a:p>
        </p:txBody>
      </p:sp>
    </p:spTree>
    <p:extLst>
      <p:ext uri="{BB962C8B-B14F-4D97-AF65-F5344CB8AC3E}">
        <p14:creationId xmlns:p14="http://schemas.microsoft.com/office/powerpoint/2010/main" val="129718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6">
            <a:extLst>
              <a:ext uri="{FF2B5EF4-FFF2-40B4-BE49-F238E27FC236}">
                <a16:creationId xmlns:a16="http://schemas.microsoft.com/office/drawing/2014/main" id="{C750ABF3-663F-4D1D-AE06-C9D29E472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7375" y="1292110"/>
            <a:ext cx="9612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n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个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相同因数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积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的运算，叫做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乘方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，乘方的结果叫做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幂</a:t>
            </a:r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1DC45B3-3608-42D7-A2F1-08DAA04C1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5371" y="3107246"/>
            <a:ext cx="1648167" cy="135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8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en-US" altLang="zh-CN" sz="12800" baseline="30000" dirty="0">
                <a:cs typeface="+mn-ea"/>
                <a:sym typeface="+mn-lt"/>
              </a:rPr>
              <a:t>n</a:t>
            </a:r>
            <a:r>
              <a:rPr lang="en-US" altLang="zh-CN" sz="3200" dirty="0">
                <a:solidFill>
                  <a:srgbClr val="000000"/>
                </a:solidFill>
                <a:cs typeface="+mn-ea"/>
                <a:sym typeface="+mn-lt"/>
              </a:rPr>
              <a:t> </a:t>
            </a:r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74A34EA7-4F04-4B61-BA82-9C5F01610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9950" y="3633855"/>
            <a:ext cx="90765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1" name="Line 7">
            <a:extLst>
              <a:ext uri="{FF2B5EF4-FFF2-40B4-BE49-F238E27FC236}">
                <a16:creationId xmlns:a16="http://schemas.microsoft.com/office/drawing/2014/main" id="{51DC29A0-345F-4A45-B6E0-55F7C3D691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7830" y="3850317"/>
            <a:ext cx="69145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2" name="Line 8">
            <a:extLst>
              <a:ext uri="{FF2B5EF4-FFF2-40B4-BE49-F238E27FC236}">
                <a16:creationId xmlns:a16="http://schemas.microsoft.com/office/drawing/2014/main" id="{B83D76EF-7D85-4AFD-89BF-553133C03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27777" y="4464471"/>
            <a:ext cx="0" cy="52658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97DD7481-E934-49D7-9FA0-47DC860AB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81" y="3354970"/>
            <a:ext cx="6905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000000"/>
                </a:solidFill>
                <a:cs typeface="+mn-ea"/>
                <a:sym typeface="+mn-lt"/>
              </a:rPr>
              <a:t>幂</a:t>
            </a:r>
            <a:endParaRPr lang="zh-CN" altLang="en-US" sz="2133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E98BD83-3A60-43BD-849D-B770D6A78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8853" y="4928062"/>
            <a:ext cx="219784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solidFill>
                  <a:srgbClr val="FF0000"/>
                </a:solidFill>
                <a:cs typeface="+mn-ea"/>
                <a:sym typeface="+mn-lt"/>
              </a:rPr>
              <a:t>底数</a:t>
            </a:r>
            <a:endParaRPr lang="zh-CN" altLang="en-US" sz="26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Text Box 11">
            <a:extLst>
              <a:ext uri="{FF2B5EF4-FFF2-40B4-BE49-F238E27FC236}">
                <a16:creationId xmlns:a16="http://schemas.microsoft.com/office/drawing/2014/main" id="{4A220978-3B74-4F0A-A44E-2AF9A6BC8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456" y="2871667"/>
            <a:ext cx="22502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b="1" dirty="0">
                <a:cs typeface="+mn-ea"/>
                <a:sym typeface="+mn-lt"/>
              </a:rPr>
              <a:t>指数</a:t>
            </a:r>
            <a:endParaRPr lang="zh-CN" altLang="en-US" sz="2667" b="1" dirty="0">
              <a:cs typeface="+mn-ea"/>
              <a:sym typeface="+mn-lt"/>
            </a:endParaRP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05C28E63-53A3-4749-A310-2DC1E9C7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8003" y="4036636"/>
            <a:ext cx="2561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cs typeface="+mn-ea"/>
                <a:sym typeface="+mn-lt"/>
              </a:rPr>
              <a:t>运算结果</a:t>
            </a:r>
            <a:r>
              <a:rPr lang="en-US" altLang="zh-CN" b="1" dirty="0">
                <a:solidFill>
                  <a:srgbClr val="00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D3CDFE9D-CECA-4F9B-A012-58C26A644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4761" y="5674205"/>
            <a:ext cx="23814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cs typeface="+mn-ea"/>
                <a:sym typeface="+mn-lt"/>
              </a:rPr>
              <a:t>相同的因数</a:t>
            </a:r>
            <a:r>
              <a:rPr lang="en-US" altLang="zh-CN" b="1" dirty="0">
                <a:solidFill>
                  <a:srgbClr val="FF0000"/>
                </a:solidFill>
                <a:cs typeface="+mn-ea"/>
                <a:sym typeface="+mn-lt"/>
              </a:rPr>
              <a:t>)</a:t>
            </a:r>
            <a:endParaRPr lang="zh-CN" altLang="en-US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58B5A44B-D9DE-4B52-89D7-1117A93F7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8676" y="3558921"/>
            <a:ext cx="27045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zh-CN" altLang="en-US" b="1" dirty="0">
                <a:cs typeface="+mn-ea"/>
                <a:sym typeface="+mn-lt"/>
              </a:rPr>
              <a:t>相同因数的个数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EAC9802B-42CF-4724-BCEC-65471FFFEDB4}"/>
              </a:ext>
            </a:extLst>
          </p:cNvPr>
          <p:cNvSpPr txBox="1"/>
          <p:nvPr/>
        </p:nvSpPr>
        <p:spPr>
          <a:xfrm>
            <a:off x="609600" y="1255393"/>
            <a:ext cx="1576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400" dirty="0">
                <a:cs typeface="+mn-ea"/>
                <a:sym typeface="+mn-lt"/>
              </a:rPr>
              <a:t>1.</a:t>
            </a:r>
            <a:r>
              <a:rPr lang="zh-CN" altLang="en-US" sz="2400" dirty="0">
                <a:cs typeface="+mn-ea"/>
                <a:sym typeface="+mn-lt"/>
              </a:rPr>
              <a:t>概念：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E5DC2801-E902-4F7A-A557-F971731F6FB5}"/>
              </a:ext>
            </a:extLst>
          </p:cNvPr>
          <p:cNvSpPr/>
          <p:nvPr/>
        </p:nvSpPr>
        <p:spPr>
          <a:xfrm>
            <a:off x="609600" y="2221500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2400" b="1" dirty="0">
                <a:cs typeface="+mn-ea"/>
                <a:sym typeface="+mn-lt"/>
              </a:rPr>
              <a:t>2.a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、</a:t>
            </a:r>
            <a:r>
              <a:rPr lang="en-US" altLang="zh-CN" sz="2400" b="1" dirty="0">
                <a:cs typeface="+mn-ea"/>
                <a:sym typeface="+mn-lt"/>
              </a:rPr>
              <a:t>a</a:t>
            </a:r>
            <a:r>
              <a:rPr lang="en-US" altLang="zh-CN" sz="2400" b="1" baseline="30000" dirty="0">
                <a:cs typeface="+mn-ea"/>
                <a:sym typeface="+mn-lt"/>
              </a:rPr>
              <a:t>n</a:t>
            </a:r>
            <a:r>
              <a:rPr lang="zh-CN" altLang="en-US" sz="2400" b="1" dirty="0">
                <a:cs typeface="+mn-ea"/>
                <a:sym typeface="+mn-lt"/>
              </a:rPr>
              <a:t>分别叫做什么</a:t>
            </a:r>
            <a:r>
              <a:rPr lang="en-US" altLang="zh-CN" sz="2400" b="1" dirty="0">
                <a:cs typeface="+mn-ea"/>
                <a:sym typeface="+mn-lt"/>
              </a:rPr>
              <a:t>? 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98C37CEB-6410-4793-ABA6-7C7ED713A811}"/>
              </a:ext>
            </a:extLst>
          </p:cNvPr>
          <p:cNvGrpSpPr/>
          <p:nvPr/>
        </p:nvGrpSpPr>
        <p:grpSpPr>
          <a:xfrm>
            <a:off x="7625628" y="4369287"/>
            <a:ext cx="3812262" cy="1212832"/>
            <a:chOff x="4944463" y="3652149"/>
            <a:chExt cx="2859196" cy="909624"/>
          </a:xfrm>
        </p:grpSpPr>
        <p:sp>
          <p:nvSpPr>
            <p:cNvPr id="19" name="TextBox 12">
              <a:extLst>
                <a:ext uri="{FF2B5EF4-FFF2-40B4-BE49-F238E27FC236}">
                  <a16:creationId xmlns:a16="http://schemas.microsoft.com/office/drawing/2014/main" id="{7ED61870-256A-4162-B0F0-F520DF696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463" y="3652149"/>
              <a:ext cx="2859196" cy="438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en-US" altLang="zh-CN" sz="3200" baseline="30000" dirty="0">
                  <a:cs typeface="+mn-ea"/>
                  <a:sym typeface="+mn-lt"/>
                </a:rPr>
                <a:t>n</a:t>
              </a:r>
              <a:r>
                <a:rPr lang="en-US" altLang="zh-CN" sz="3200" dirty="0">
                  <a:solidFill>
                    <a:srgbClr val="800080"/>
                  </a:solidFill>
                  <a:cs typeface="+mn-ea"/>
                  <a:sym typeface="+mn-lt"/>
                </a:rPr>
                <a:t> </a:t>
              </a:r>
              <a:r>
                <a:rPr lang="en-US" altLang="zh-CN" sz="3200" dirty="0">
                  <a:solidFill>
                    <a:srgbClr val="FF0000"/>
                  </a:solidFill>
                  <a:cs typeface="+mn-ea"/>
                  <a:sym typeface="+mn-lt"/>
                </a:rPr>
                <a:t>=a× a×… a× a</a:t>
              </a:r>
              <a:endParaRPr lang="en-US" altLang="zh-CN" sz="3200" baseline="30000" dirty="0">
                <a:solidFill>
                  <a:srgbClr val="800080"/>
                </a:solidFill>
                <a:cs typeface="+mn-ea"/>
                <a:sym typeface="+mn-lt"/>
              </a:endParaRPr>
            </a:p>
          </p:txBody>
        </p:sp>
        <p:sp>
          <p:nvSpPr>
            <p:cNvPr id="4" name="右大括号 3">
              <a:extLst>
                <a:ext uri="{FF2B5EF4-FFF2-40B4-BE49-F238E27FC236}">
                  <a16:creationId xmlns:a16="http://schemas.microsoft.com/office/drawing/2014/main" id="{3F525797-DBFE-488D-8FB1-2C198DBCCE63}"/>
                </a:ext>
              </a:extLst>
            </p:cNvPr>
            <p:cNvSpPr/>
            <p:nvPr/>
          </p:nvSpPr>
          <p:spPr>
            <a:xfrm rot="5400000">
              <a:off x="6447632" y="3167226"/>
              <a:ext cx="132431" cy="203451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2031204D-8D03-4904-9802-BCAFFE607DCA}"/>
                </a:ext>
              </a:extLst>
            </p:cNvPr>
            <p:cNvSpPr/>
            <p:nvPr/>
          </p:nvSpPr>
          <p:spPr>
            <a:xfrm>
              <a:off x="6148473" y="4277031"/>
              <a:ext cx="875480" cy="28474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文本框 21">
            <a:extLst>
              <a:ext uri="{FF2B5EF4-FFF2-40B4-BE49-F238E27FC236}">
                <a16:creationId xmlns:a16="http://schemas.microsoft.com/office/drawing/2014/main" id="{20C9EE8A-5730-4C40-85CF-E7D41F4C1859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有理数乘方相关知识回顾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459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nimBg="1" autoUpdateAnimBg="0"/>
      <p:bldP spid="10" grpId="0" animBg="1"/>
      <p:bldP spid="11" grpId="0" animBg="1"/>
      <p:bldP spid="12" grpId="0" animBg="1"/>
      <p:bldP spid="13" grpId="0" build="allAtOnce" autoUpdateAnimBg="0"/>
      <p:bldP spid="16" grpId="0" autoUpdateAnimBg="0"/>
      <p:bldP spid="17" grpId="0" autoUpdateAnimBg="0"/>
      <p:bldP spid="1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3C83C91-4D5F-438C-8590-D87BFAA9CE46}"/>
                  </a:ext>
                </a:extLst>
              </p:cNvPr>
              <p:cNvSpPr txBox="1"/>
              <p:nvPr/>
            </p:nvSpPr>
            <p:spPr>
              <a:xfrm>
                <a:off x="967528" y="1059358"/>
                <a:ext cx="10484243" cy="1170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某种电子计算机每秒可进行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千万亿次（</a:t>
                </a:r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sup>
                    </m:sSup>
                    <m:r>
                      <a:rPr lang="en-US" altLang="zh-CN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）运算，他工作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sSupPr>
                      <m:e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e>
                      <m:sup>
                        <m:r>
                          <a:rPr lang="en-US" altLang="zh-CN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s</a:t>
                </a:r>
                <a:r>
                  <a:rPr lang="zh-CN" altLang="en-US" sz="2400" dirty="0">
                    <a:solidFill>
                      <a:prstClr val="black"/>
                    </a:solidFill>
                    <a:cs typeface="+mn-ea"/>
                    <a:sym typeface="+mn-lt"/>
                  </a:rPr>
                  <a:t>可进行多少次运算？</a:t>
                </a:r>
              </a:p>
            </p:txBody>
          </p:sp>
        </mc:Choice>
        <mc:Fallback xmlns=""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A3C83C91-4D5F-438C-8590-D87BFAA9C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528" y="1059358"/>
                <a:ext cx="10484243" cy="1170320"/>
              </a:xfrm>
              <a:prstGeom prst="rect">
                <a:avLst/>
              </a:prstGeom>
              <a:blipFill>
                <a:blip r:embed="rId3"/>
                <a:stretch>
                  <a:fillRect l="-930" b="-104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图片 24">
            <a:extLst>
              <a:ext uri="{FF2B5EF4-FFF2-40B4-BE49-F238E27FC236}">
                <a16:creationId xmlns:a16="http://schemas.microsoft.com/office/drawing/2014/main" id="{191A94F3-5458-46A1-8B91-FC1F85BA3C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93800" y="3020106"/>
            <a:ext cx="3246459" cy="2433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3" name="组合 32">
            <a:extLst>
              <a:ext uri="{FF2B5EF4-FFF2-40B4-BE49-F238E27FC236}">
                <a16:creationId xmlns:a16="http://schemas.microsoft.com/office/drawing/2014/main" id="{5E360B32-1269-4A61-AF14-C6C59DA0307C}"/>
              </a:ext>
            </a:extLst>
          </p:cNvPr>
          <p:cNvGrpSpPr/>
          <p:nvPr/>
        </p:nvGrpSpPr>
        <p:grpSpPr>
          <a:xfrm>
            <a:off x="1051741" y="2578176"/>
            <a:ext cx="6143624" cy="4478149"/>
            <a:chOff x="777082" y="2058503"/>
            <a:chExt cx="4607718" cy="33586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B7C5925D-8C88-407E-BB9A-B96674BDC27C}"/>
                    </a:ext>
                  </a:extLst>
                </p:cNvPr>
                <p:cNvSpPr txBox="1"/>
                <p:nvPr/>
              </p:nvSpPr>
              <p:spPr>
                <a:xfrm>
                  <a:off x="777082" y="2058503"/>
                  <a:ext cx="4607718" cy="3358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defTabSz="914377"/>
                  <a:r>
                    <a:rPr lang="zh-CN" altLang="en-US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根据乘方的意义可知：</a:t>
                  </a:r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r>
                    <a:rPr lang="en-US" altLang="zh-CN" sz="2667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 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15</m:t>
                          </m:r>
                        </m:sup>
                      </m:sSup>
                    </m:oMath>
                  </a14:m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×</a:t>
                  </a:r>
                  <a:r>
                    <a:rPr lang="en-US" altLang="zh-CN" sz="2667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3</m:t>
                          </m:r>
                        </m:sup>
                      </m:sSup>
                      <m:r>
                        <a:rPr lang="en-US" altLang="zh-CN" sz="2667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+mn-ea"/>
                          <a:sym typeface="+mn-lt"/>
                        </a:rPr>
                        <m:t> </m:t>
                      </m:r>
                    </m:oMath>
                  </a14:m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</a:t>
                  </a:r>
                  <a:r>
                    <a:rPr lang="zh-CN" altLang="en-US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（</a:t>
                  </a:r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10×…×10</a:t>
                  </a:r>
                  <a:r>
                    <a:rPr lang="zh-CN" altLang="en-US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）</a:t>
                  </a:r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×</a:t>
                  </a:r>
                  <a:r>
                    <a:rPr lang="zh-CN" altLang="en-US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（</a:t>
                  </a:r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10×10×10 </a:t>
                  </a:r>
                  <a:r>
                    <a:rPr lang="zh-CN" altLang="en-US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）</a:t>
                  </a:r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   10×10×…×10</a:t>
                  </a:r>
                </a:p>
                <a:p>
                  <a:pPr defTabSz="914377"/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r>
                    <a:rPr lang="en-US" altLang="zh-CN" sz="2667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=</a:t>
                  </a:r>
                  <a:r>
                    <a:rPr lang="en-US" altLang="zh-CN" sz="2667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</m:ctrlPr>
                        </m:sSupPr>
                        <m:e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667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+mn-ea"/>
                              <a:sym typeface="+mn-lt"/>
                            </a:rPr>
                            <m:t>18</m:t>
                          </m:r>
                        </m:sup>
                      </m:sSup>
                    </m:oMath>
                  </a14:m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endParaRPr lang="en-US" altLang="zh-CN" sz="2667" b="1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  <a:p>
                  <a:pPr defTabSz="914377"/>
                  <a:endParaRPr lang="zh-CN" altLang="en-US" dirty="0">
                    <a:solidFill>
                      <a:schemeClr val="tx1"/>
                    </a:solidFill>
                    <a:cs typeface="+mn-ea"/>
                    <a:sym typeface="+mn-lt"/>
                  </a:endParaRPr>
                </a:p>
              </p:txBody>
            </p:sp>
          </mc:Choice>
          <mc:Fallback xmlns="">
            <p:sp>
              <p:nvSpPr>
                <p:cNvPr id="26" name="文本框 25">
                  <a:extLst>
                    <a:ext uri="{FF2B5EF4-FFF2-40B4-BE49-F238E27FC236}">
                      <a16:creationId xmlns:a16="http://schemas.microsoft.com/office/drawing/2014/main" id="{B7C5925D-8C88-407E-BB9A-B96674BDC27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7082" y="2058503"/>
                  <a:ext cx="4607718" cy="3358612"/>
                </a:xfrm>
                <a:prstGeom prst="rect">
                  <a:avLst/>
                </a:prstGeom>
                <a:blipFill>
                  <a:blip r:embed="rId5"/>
                  <a:stretch>
                    <a:fillRect l="-1887" t="-136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右大括号 26">
              <a:extLst>
                <a:ext uri="{FF2B5EF4-FFF2-40B4-BE49-F238E27FC236}">
                  <a16:creationId xmlns:a16="http://schemas.microsoft.com/office/drawing/2014/main" id="{7525015B-1E05-44B2-8FE1-B3FA271E6887}"/>
                </a:ext>
              </a:extLst>
            </p:cNvPr>
            <p:cNvSpPr/>
            <p:nvPr/>
          </p:nvSpPr>
          <p:spPr>
            <a:xfrm rot="5400000">
              <a:off x="1806588" y="2466991"/>
              <a:ext cx="124522" cy="1443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A0326A9C-FDD8-4DC6-9100-223CD8560E24}"/>
                </a:ext>
              </a:extLst>
            </p:cNvPr>
            <p:cNvSpPr/>
            <p:nvPr/>
          </p:nvSpPr>
          <p:spPr>
            <a:xfrm>
              <a:off x="1287507" y="3302561"/>
              <a:ext cx="1162683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15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10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1" name="右大括号 30">
              <a:extLst>
                <a:ext uri="{FF2B5EF4-FFF2-40B4-BE49-F238E27FC236}">
                  <a16:creationId xmlns:a16="http://schemas.microsoft.com/office/drawing/2014/main" id="{16718850-DD47-4983-B78D-D03F6DCEE220}"/>
                </a:ext>
              </a:extLst>
            </p:cNvPr>
            <p:cNvSpPr/>
            <p:nvPr/>
          </p:nvSpPr>
          <p:spPr>
            <a:xfrm rot="5400000">
              <a:off x="1939937" y="3338338"/>
              <a:ext cx="124522" cy="1443903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ACFF41DB-4167-43D3-8CB5-2AD5CED3C2F3}"/>
                </a:ext>
              </a:extLst>
            </p:cNvPr>
            <p:cNvSpPr/>
            <p:nvPr/>
          </p:nvSpPr>
          <p:spPr>
            <a:xfrm>
              <a:off x="1420856" y="4173908"/>
              <a:ext cx="1162683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18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10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A5FCFA0A-6496-4467-9174-F655DA40063E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3161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EB2443D7-7090-420B-9803-DA4BEF15D7AB}"/>
              </a:ext>
            </a:extLst>
          </p:cNvPr>
          <p:cNvSpPr txBox="1"/>
          <p:nvPr/>
        </p:nvSpPr>
        <p:spPr>
          <a:xfrm>
            <a:off x="1340495" y="1180867"/>
            <a:ext cx="10549467" cy="5644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根据乘方的意义填空，观察计算结果，你能发现什么规律</a:t>
            </a:r>
            <a:r>
              <a:rPr lang="zh-CN" altLang="en-US" sz="2800" dirty="0">
                <a:cs typeface="+mn-ea"/>
                <a:sym typeface="+mn-lt"/>
              </a:rPr>
              <a:t>？</a:t>
            </a:r>
            <a:endParaRPr lang="en-US" altLang="zh-CN" sz="28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1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en-US" altLang="zh-CN" sz="2800" b="1" baseline="30000" dirty="0">
                <a:cs typeface="+mn-ea"/>
                <a:sym typeface="+mn-lt"/>
              </a:rPr>
              <a:t>2</a:t>
            </a:r>
            <a:r>
              <a:rPr lang="en-US" altLang="zh-CN" sz="2800" b="1" dirty="0">
                <a:cs typeface="+mn-ea"/>
                <a:sym typeface="+mn-lt"/>
              </a:rPr>
              <a:t>×2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</a:t>
            </a:r>
          </a:p>
          <a:p>
            <a:pPr defTabSz="914377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2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 a</a:t>
            </a:r>
            <a:r>
              <a:rPr lang="en-US" altLang="zh-CN" sz="2800" b="1" baseline="30000" dirty="0">
                <a:cs typeface="+mn-ea"/>
                <a:sym typeface="+mn-lt"/>
              </a:rPr>
              <a:t>4</a:t>
            </a:r>
            <a:r>
              <a:rPr lang="en-US" altLang="zh-CN" sz="2800" b="1" dirty="0">
                <a:cs typeface="+mn-ea"/>
                <a:sym typeface="+mn-lt"/>
              </a:rPr>
              <a:t>×a</a:t>
            </a:r>
            <a:r>
              <a:rPr lang="en-US" altLang="zh-CN" sz="2800" b="1" baseline="30000" dirty="0">
                <a:cs typeface="+mn-ea"/>
                <a:sym typeface="+mn-lt"/>
              </a:rPr>
              <a:t>3</a:t>
            </a:r>
            <a:r>
              <a:rPr lang="en-US" altLang="zh-CN" sz="2800" b="1" dirty="0">
                <a:cs typeface="+mn-ea"/>
                <a:sym typeface="+mn-lt"/>
              </a:rPr>
              <a:t>= </a:t>
            </a:r>
          </a:p>
          <a:p>
            <a:pPr defTabSz="914377">
              <a:lnSpc>
                <a:spcPct val="150000"/>
              </a:lnSpc>
            </a:pPr>
            <a:endParaRPr lang="en-US" altLang="zh-CN" sz="28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zh-CN" altLang="en-US" sz="2800" b="1" dirty="0">
                <a:cs typeface="+mn-ea"/>
                <a:sym typeface="+mn-lt"/>
              </a:rPr>
              <a:t>）</a:t>
            </a:r>
            <a:r>
              <a:rPr lang="en-US" altLang="zh-CN" sz="2800" b="1" dirty="0">
                <a:cs typeface="+mn-ea"/>
                <a:sym typeface="+mn-lt"/>
              </a:rPr>
              <a:t>10</a:t>
            </a:r>
            <a:r>
              <a:rPr lang="en-US" altLang="zh-CN" sz="2800" b="1" baseline="30000" dirty="0">
                <a:cs typeface="+mn-ea"/>
                <a:sym typeface="+mn-lt"/>
              </a:rPr>
              <a:t>m</a:t>
            </a:r>
            <a:r>
              <a:rPr lang="en-US" altLang="zh-CN" sz="2800" b="1" dirty="0">
                <a:cs typeface="+mn-ea"/>
                <a:sym typeface="+mn-lt"/>
              </a:rPr>
              <a:t>×10</a:t>
            </a:r>
            <a:r>
              <a:rPr lang="en-US" altLang="zh-CN" sz="2800" b="1" baseline="30000" dirty="0">
                <a:cs typeface="+mn-ea"/>
                <a:sym typeface="+mn-lt"/>
              </a:rPr>
              <a:t>n=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   (</a:t>
            </a:r>
            <a:r>
              <a:rPr lang="en-US" altLang="zh-CN" sz="2000" b="1" dirty="0" err="1">
                <a:cs typeface="+mn-ea"/>
                <a:sym typeface="+mn-lt"/>
              </a:rPr>
              <a:t>m,n</a:t>
            </a:r>
            <a:r>
              <a:rPr lang="zh-CN" altLang="en-US" sz="2000" b="1" dirty="0">
                <a:cs typeface="+mn-ea"/>
                <a:sym typeface="+mn-lt"/>
              </a:rPr>
              <a:t>都是正整数</a:t>
            </a:r>
            <a:r>
              <a:rPr lang="en-US" altLang="zh-CN" sz="2000" b="1" dirty="0">
                <a:cs typeface="+mn-ea"/>
                <a:sym typeface="+mn-lt"/>
              </a:rPr>
              <a:t>)</a:t>
            </a:r>
            <a:endParaRPr lang="zh-CN" altLang="en-US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endParaRPr lang="en-US" altLang="zh-CN" sz="2800" dirty="0"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C828D84-D1C9-4286-B9F5-1234C753A088}"/>
              </a:ext>
            </a:extLst>
          </p:cNvPr>
          <p:cNvSpPr txBox="1"/>
          <p:nvPr/>
        </p:nvSpPr>
        <p:spPr>
          <a:xfrm>
            <a:off x="3545942" y="2616322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2×2×2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2×2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7" name="右大括号 6">
            <a:extLst>
              <a:ext uri="{FF2B5EF4-FFF2-40B4-BE49-F238E27FC236}">
                <a16:creationId xmlns:a16="http://schemas.microsoft.com/office/drawing/2014/main" id="{152A5F5C-255A-4CDA-9562-ABCE864A38AC}"/>
              </a:ext>
            </a:extLst>
          </p:cNvPr>
          <p:cNvSpPr/>
          <p:nvPr/>
        </p:nvSpPr>
        <p:spPr>
          <a:xfrm rot="5400000" flipH="1">
            <a:off x="4882261" y="1355310"/>
            <a:ext cx="173483" cy="25178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22C9D1B-A76B-46DA-92B4-0D5574C52232}"/>
              </a:ext>
            </a:extLst>
          </p:cNvPr>
          <p:cNvSpPr/>
          <p:nvPr/>
        </p:nvSpPr>
        <p:spPr>
          <a:xfrm>
            <a:off x="4006402" y="2161555"/>
            <a:ext cx="2034059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3+2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B6C9E2E-8652-4DC1-8EAE-C0924C5AABEC}"/>
              </a:ext>
            </a:extLst>
          </p:cNvPr>
          <p:cNvSpPr txBox="1"/>
          <p:nvPr/>
        </p:nvSpPr>
        <p:spPr>
          <a:xfrm>
            <a:off x="6385532" y="2616322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=2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B455319-3817-49FA-8283-176435B2178F}"/>
              </a:ext>
            </a:extLst>
          </p:cNvPr>
          <p:cNvSpPr txBox="1"/>
          <p:nvPr/>
        </p:nvSpPr>
        <p:spPr>
          <a:xfrm>
            <a:off x="3555326" y="3823679"/>
            <a:ext cx="433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 err="1">
                <a:solidFill>
                  <a:srgbClr val="FF0000"/>
                </a:solidFill>
                <a:cs typeface="+mn-ea"/>
                <a:sym typeface="+mn-lt"/>
              </a:rPr>
              <a:t>a×a×a×a</a:t>
            </a:r>
            <a:r>
              <a:rPr lang="en-US" altLang="zh-CN" sz="3200" dirty="0" err="1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 err="1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a×a×a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1" name="右大括号 10">
            <a:extLst>
              <a:ext uri="{FF2B5EF4-FFF2-40B4-BE49-F238E27FC236}">
                <a16:creationId xmlns:a16="http://schemas.microsoft.com/office/drawing/2014/main" id="{97899A23-49C2-4A56-9143-B7E0E9B054E5}"/>
              </a:ext>
            </a:extLst>
          </p:cNvPr>
          <p:cNvSpPr/>
          <p:nvPr/>
        </p:nvSpPr>
        <p:spPr>
          <a:xfrm rot="5400000" flipH="1">
            <a:off x="5497006" y="2017967"/>
            <a:ext cx="168749" cy="37502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44167E5-0A32-4627-BE8F-235CE89DFD66}"/>
              </a:ext>
            </a:extLst>
          </p:cNvPr>
          <p:cNvSpPr/>
          <p:nvPr/>
        </p:nvSpPr>
        <p:spPr>
          <a:xfrm>
            <a:off x="4615674" y="3434801"/>
            <a:ext cx="192588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4+3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F28F61E-A9D3-4C19-A1D8-00E067850F24}"/>
              </a:ext>
            </a:extLst>
          </p:cNvPr>
          <p:cNvSpPr txBox="1"/>
          <p:nvPr/>
        </p:nvSpPr>
        <p:spPr>
          <a:xfrm>
            <a:off x="7607435" y="3823679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7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7AAED37-2985-45CE-8617-634DC105A646}"/>
              </a:ext>
            </a:extLst>
          </p:cNvPr>
          <p:cNvSpPr txBox="1"/>
          <p:nvPr/>
        </p:nvSpPr>
        <p:spPr>
          <a:xfrm>
            <a:off x="3963741" y="5168043"/>
            <a:ext cx="4795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10×…×10</a:t>
            </a:r>
            <a:r>
              <a:rPr lang="en-US" altLang="zh-CN" sz="3200" dirty="0">
                <a:solidFill>
                  <a:prstClr val="black"/>
                </a:solidFill>
                <a:cs typeface="+mn-ea"/>
                <a:sym typeface="+mn-lt"/>
              </a:rPr>
              <a:t>×</a:t>
            </a:r>
            <a:r>
              <a:rPr lang="en-US" altLang="zh-CN" sz="3200" dirty="0">
                <a:solidFill>
                  <a:srgbClr val="004646">
                    <a:lumMod val="75000"/>
                    <a:lumOff val="25000"/>
                  </a:srgbClr>
                </a:solidFill>
                <a:cs typeface="+mn-ea"/>
                <a:sym typeface="+mn-lt"/>
              </a:rPr>
              <a:t>10×…×10</a:t>
            </a:r>
            <a:endParaRPr lang="zh-CN" altLang="en-US" sz="3200" dirty="0">
              <a:solidFill>
                <a:srgbClr val="004646">
                  <a:lumMod val="75000"/>
                  <a:lumOff val="25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右大括号 15">
            <a:extLst>
              <a:ext uri="{FF2B5EF4-FFF2-40B4-BE49-F238E27FC236}">
                <a16:creationId xmlns:a16="http://schemas.microsoft.com/office/drawing/2014/main" id="{CF4056AB-2D52-49DC-B0F8-56C6FF909D6E}"/>
              </a:ext>
            </a:extLst>
          </p:cNvPr>
          <p:cNvSpPr/>
          <p:nvPr/>
        </p:nvSpPr>
        <p:spPr>
          <a:xfrm rot="5400000">
            <a:off x="5066390" y="5007262"/>
            <a:ext cx="160183" cy="197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20DD374-EFAB-4B39-A96D-54329ADCAC8B}"/>
              </a:ext>
            </a:extLst>
          </p:cNvPr>
          <p:cNvSpPr/>
          <p:nvPr/>
        </p:nvSpPr>
        <p:spPr>
          <a:xfrm>
            <a:off x="4449107" y="6125251"/>
            <a:ext cx="139474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个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右大括号 17">
            <a:extLst>
              <a:ext uri="{FF2B5EF4-FFF2-40B4-BE49-F238E27FC236}">
                <a16:creationId xmlns:a16="http://schemas.microsoft.com/office/drawing/2014/main" id="{66C876CA-307A-4DC0-8C08-75A419BFC936}"/>
              </a:ext>
            </a:extLst>
          </p:cNvPr>
          <p:cNvSpPr/>
          <p:nvPr/>
        </p:nvSpPr>
        <p:spPr>
          <a:xfrm rot="5400000">
            <a:off x="7457260" y="5024174"/>
            <a:ext cx="160183" cy="197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0AA10A44-3C09-417C-8170-F4D361B09E70}"/>
              </a:ext>
            </a:extLst>
          </p:cNvPr>
          <p:cNvSpPr/>
          <p:nvPr/>
        </p:nvSpPr>
        <p:spPr>
          <a:xfrm>
            <a:off x="6839978" y="6142163"/>
            <a:ext cx="1394745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US" altLang="zh-CN" sz="1867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n</a:t>
            </a:r>
            <a:r>
              <a:rPr lang="zh-CN" altLang="en-US" sz="1867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个</a:t>
            </a:r>
            <a:r>
              <a:rPr lang="en-US" altLang="zh-CN" sz="1867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10</a:t>
            </a:r>
            <a:r>
              <a:rPr lang="zh-CN" altLang="en-US" sz="1867" dirty="0">
                <a:solidFill>
                  <a:srgbClr val="004646">
                    <a:lumMod val="50000"/>
                    <a:lumOff val="50000"/>
                  </a:srgbClr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srgbClr val="004646">
                  <a:lumMod val="50000"/>
                  <a:lumOff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20" name="右大括号 19">
            <a:extLst>
              <a:ext uri="{FF2B5EF4-FFF2-40B4-BE49-F238E27FC236}">
                <a16:creationId xmlns:a16="http://schemas.microsoft.com/office/drawing/2014/main" id="{B33AA280-28A7-432B-AB44-6660F2FDF78D}"/>
              </a:ext>
            </a:extLst>
          </p:cNvPr>
          <p:cNvSpPr/>
          <p:nvPr/>
        </p:nvSpPr>
        <p:spPr>
          <a:xfrm rot="5400000" flipH="1">
            <a:off x="6270245" y="2955107"/>
            <a:ext cx="126408" cy="4383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DFAB4C7-CD8F-47DA-9E89-A5AF84BCE80A}"/>
              </a:ext>
            </a:extLst>
          </p:cNvPr>
          <p:cNvSpPr/>
          <p:nvPr/>
        </p:nvSpPr>
        <p:spPr>
          <a:xfrm>
            <a:off x="5307926" y="4375419"/>
            <a:ext cx="1812121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2667" b="1" dirty="0">
                <a:solidFill>
                  <a:srgbClr val="FF0000"/>
                </a:solidFill>
                <a:cs typeface="+mn-ea"/>
                <a:sym typeface="+mn-lt"/>
              </a:rPr>
              <a:t>？？？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D68A7E4F-C5CF-499A-A0AA-55A6CC0B2D7B}"/>
              </a:ext>
            </a:extLst>
          </p:cNvPr>
          <p:cNvSpPr txBox="1"/>
          <p:nvPr/>
        </p:nvSpPr>
        <p:spPr>
          <a:xfrm>
            <a:off x="8572058" y="5147011"/>
            <a:ext cx="1489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=10</a:t>
            </a:r>
            <a:r>
              <a:rPr lang="en-US" altLang="zh-CN" sz="3200" b="1" baseline="30000" dirty="0">
                <a:solidFill>
                  <a:srgbClr val="FF0000"/>
                </a:solidFill>
                <a:cs typeface="+mn-ea"/>
                <a:sym typeface="+mn-lt"/>
              </a:rPr>
              <a:t>m+n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592E945C-31F2-4821-BBE8-6BC315798C4B}"/>
              </a:ext>
            </a:extLst>
          </p:cNvPr>
          <p:cNvSpPr/>
          <p:nvPr/>
        </p:nvSpPr>
        <p:spPr>
          <a:xfrm>
            <a:off x="5134640" y="4710725"/>
            <a:ext cx="2321883" cy="37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77"/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867" dirty="0" err="1">
                <a:solidFill>
                  <a:srgbClr val="FF0000"/>
                </a:solidFill>
                <a:cs typeface="+mn-ea"/>
                <a:sym typeface="+mn-lt"/>
              </a:rPr>
              <a:t>m+n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）个</a:t>
            </a:r>
            <a:r>
              <a:rPr lang="en-US" altLang="zh-CN" sz="1867" dirty="0">
                <a:solidFill>
                  <a:srgbClr val="FF0000"/>
                </a:solidFill>
                <a:cs typeface="+mn-ea"/>
                <a:sym typeface="+mn-lt"/>
              </a:rPr>
              <a:t>10</a:t>
            </a:r>
            <a:r>
              <a:rPr lang="zh-CN" altLang="en-US" sz="1867" dirty="0">
                <a:solidFill>
                  <a:srgbClr val="FF0000"/>
                </a:solidFill>
                <a:cs typeface="+mn-ea"/>
                <a:sym typeface="+mn-lt"/>
              </a:rPr>
              <a:t>相乘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475411EE-B8A4-4FC0-833C-864D63C65659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情景思考</a:t>
            </a:r>
          </a:p>
        </p:txBody>
      </p:sp>
    </p:spTree>
    <p:extLst>
      <p:ext uri="{BB962C8B-B14F-4D97-AF65-F5344CB8AC3E}">
        <p14:creationId xmlns:p14="http://schemas.microsoft.com/office/powerpoint/2010/main" val="167140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5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1" grpId="1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CF2709A-BC7B-4F10-A51A-1C67C10A4D21}"/>
              </a:ext>
            </a:extLst>
          </p:cNvPr>
          <p:cNvSpPr/>
          <p:nvPr/>
        </p:nvSpPr>
        <p:spPr>
          <a:xfrm>
            <a:off x="1061025" y="1569839"/>
            <a:ext cx="9441875" cy="5847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914377">
              <a:spcBef>
                <a:spcPct val="50000"/>
              </a:spcBef>
            </a:pP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· 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>
                <a:solidFill>
                  <a:schemeClr val="bg1"/>
                </a:solidFill>
                <a:cs typeface="+mn-ea"/>
                <a:sym typeface="+mn-lt"/>
              </a:rPr>
              <a:t>n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=  </a:t>
            </a:r>
            <a:r>
              <a:rPr lang="en-US" altLang="zh-CN" sz="3200" b="1" i="1" dirty="0" err="1">
                <a:solidFill>
                  <a:schemeClr val="bg1"/>
                </a:solidFill>
                <a:cs typeface="+mn-ea"/>
                <a:sym typeface="+mn-lt"/>
              </a:rPr>
              <a:t>a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en-US" altLang="zh-CN" sz="3200" b="1" baseline="30000" dirty="0" err="1">
                <a:solidFill>
                  <a:schemeClr val="bg1"/>
                </a:solidFill>
                <a:cs typeface="+mn-ea"/>
                <a:sym typeface="+mn-lt"/>
              </a:rPr>
              <a:t>+</a:t>
            </a:r>
            <a:r>
              <a:rPr lang="en-US" altLang="zh-CN" sz="3200" b="1" i="1" baseline="30000" dirty="0" err="1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    (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m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、</a:t>
            </a:r>
            <a:r>
              <a:rPr lang="en-US" altLang="zh-CN" sz="3200" b="1" i="1" dirty="0">
                <a:solidFill>
                  <a:schemeClr val="bg1"/>
                </a:solidFill>
                <a:cs typeface="+mn-ea"/>
                <a:sym typeface="+mn-lt"/>
              </a:rPr>
              <a:t>n</a:t>
            </a:r>
            <a:r>
              <a:rPr lang="zh-CN" altLang="en-US" sz="3200" b="1" dirty="0">
                <a:solidFill>
                  <a:schemeClr val="bg1"/>
                </a:solidFill>
                <a:cs typeface="+mn-ea"/>
                <a:sym typeface="+mn-lt"/>
              </a:rPr>
              <a:t>都是正整数</a:t>
            </a:r>
            <a:r>
              <a:rPr lang="en-US" altLang="zh-CN" sz="3200" b="1" dirty="0">
                <a:solidFill>
                  <a:schemeClr val="bg1"/>
                </a:solidFill>
                <a:cs typeface="+mn-ea"/>
                <a:sym typeface="+mn-lt"/>
              </a:rPr>
              <a:t>)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F04286A-0518-4387-8733-8DA97154F901}"/>
              </a:ext>
            </a:extLst>
          </p:cNvPr>
          <p:cNvSpPr txBox="1"/>
          <p:nvPr/>
        </p:nvSpPr>
        <p:spPr>
          <a:xfrm>
            <a:off x="953260" y="2508559"/>
            <a:ext cx="6473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667" dirty="0">
                <a:cs typeface="+mn-ea"/>
                <a:sym typeface="+mn-lt"/>
              </a:rPr>
              <a:t>即同底数幂相乘，底数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不变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，</a:t>
            </a:r>
            <a:r>
              <a:rPr lang="zh-CN" altLang="en-US" sz="2667" dirty="0">
                <a:cs typeface="+mn-ea"/>
                <a:sym typeface="+mn-lt"/>
              </a:rPr>
              <a:t>指数</a:t>
            </a:r>
            <a:r>
              <a:rPr lang="zh-CN" altLang="en-US" sz="3200" b="1" dirty="0">
                <a:solidFill>
                  <a:srgbClr val="FF0000"/>
                </a:solidFill>
                <a:cs typeface="+mn-ea"/>
                <a:sym typeface="+mn-lt"/>
              </a:rPr>
              <a:t>相加</a:t>
            </a:r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D310CB30-8BF3-4100-BA4F-F8F5CF62FDDC}"/>
              </a:ext>
            </a:extLst>
          </p:cNvPr>
          <p:cNvSpPr txBox="1"/>
          <p:nvPr/>
        </p:nvSpPr>
        <p:spPr>
          <a:xfrm>
            <a:off x="1061025" y="3429000"/>
            <a:ext cx="8111067" cy="2202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200000"/>
              </a:lnSpc>
            </a:pPr>
            <a:r>
              <a:rPr lang="zh-CN" altLang="en-US" sz="2400" b="1" dirty="0">
                <a:cs typeface="+mn-ea"/>
                <a:sym typeface="+mn-lt"/>
              </a:rPr>
              <a:t>注意事项：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1.</a:t>
            </a:r>
            <a:r>
              <a:rPr lang="zh-CN" altLang="en-US" sz="2400" b="1" dirty="0">
                <a:cs typeface="+mn-ea"/>
                <a:sym typeface="+mn-lt"/>
              </a:rPr>
              <a:t>底数相同，并进行乘法运算。</a:t>
            </a:r>
            <a:endParaRPr lang="en-US" altLang="zh-CN" sz="2400" b="1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</a:pPr>
            <a:r>
              <a:rPr lang="en-US" altLang="zh-CN" sz="2400" b="1" dirty="0">
                <a:cs typeface="+mn-ea"/>
                <a:sym typeface="+mn-lt"/>
              </a:rPr>
              <a:t>2.</a:t>
            </a:r>
            <a:r>
              <a:rPr lang="zh-CN" altLang="en-US" sz="2400" b="1" dirty="0">
                <a:cs typeface="+mn-ea"/>
                <a:sym typeface="+mn-lt"/>
              </a:rPr>
              <a:t>得到的结果底数不变，将指数相加。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A343334-EC37-4976-A04C-27642F24BC3F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同底数幂乘法公式</a:t>
            </a:r>
          </a:p>
        </p:txBody>
      </p:sp>
    </p:spTree>
    <p:extLst>
      <p:ext uri="{BB962C8B-B14F-4D97-AF65-F5344CB8AC3E}">
        <p14:creationId xmlns:p14="http://schemas.microsoft.com/office/powerpoint/2010/main" val="3559337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BCCC074-2DE2-430C-9581-9A9D3075A280}"/>
              </a:ext>
            </a:extLst>
          </p:cNvPr>
          <p:cNvSpPr/>
          <p:nvPr/>
        </p:nvSpPr>
        <p:spPr>
          <a:xfrm>
            <a:off x="978117" y="1148429"/>
            <a:ext cx="10190691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   当三个或三个以上同底数幂相乘时，是否也具有这一性质呢？ 怎样用公式表示？（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p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都是正整数）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6E0AD4E0-5965-43DB-B029-EAC707C4BA43}"/>
              </a:ext>
            </a:extLst>
          </p:cNvPr>
          <p:cNvGrpSpPr/>
          <p:nvPr/>
        </p:nvGrpSpPr>
        <p:grpSpPr>
          <a:xfrm>
            <a:off x="978117" y="2470019"/>
            <a:ext cx="10424648" cy="3921971"/>
            <a:chOff x="733588" y="1852514"/>
            <a:chExt cx="7818486" cy="2941478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CF980D4D-F9A7-4FA2-B4E1-AC205518BEA6}"/>
                </a:ext>
              </a:extLst>
            </p:cNvPr>
            <p:cNvSpPr/>
            <p:nvPr/>
          </p:nvSpPr>
          <p:spPr>
            <a:xfrm>
              <a:off x="733588" y="1852514"/>
              <a:ext cx="7818486" cy="294147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b="1" dirty="0">
                  <a:cs typeface="+mn-ea"/>
                  <a:sym typeface="+mn-lt"/>
                </a:rPr>
                <a:t>  </a:t>
              </a:r>
              <a:r>
                <a:rPr lang="en-US" altLang="zh-CN" sz="3733" b="1" dirty="0" err="1">
                  <a:cs typeface="+mn-ea"/>
                  <a:sym typeface="+mn-lt"/>
                </a:rPr>
                <a:t>a</a:t>
              </a:r>
              <a:r>
                <a:rPr lang="en-US" altLang="zh-CN" sz="3733" b="1" baseline="30000" dirty="0" err="1">
                  <a:cs typeface="+mn-ea"/>
                  <a:sym typeface="+mn-lt"/>
                </a:rPr>
                <a:t>m</a:t>
              </a:r>
              <a:r>
                <a:rPr lang="en-US" altLang="zh-CN" sz="3733" b="1" dirty="0" err="1">
                  <a:cs typeface="+mn-ea"/>
                  <a:sym typeface="+mn-lt"/>
                </a:rPr>
                <a:t>×a</a:t>
              </a:r>
              <a:r>
                <a:rPr lang="en-US" altLang="zh-CN" sz="3733" b="1" baseline="30000" dirty="0" err="1">
                  <a:cs typeface="+mn-ea"/>
                  <a:sym typeface="+mn-lt"/>
                </a:rPr>
                <a:t>n</a:t>
              </a:r>
              <a:r>
                <a:rPr lang="en-US" altLang="zh-CN" sz="3733" b="1" dirty="0" err="1">
                  <a:cs typeface="+mn-ea"/>
                  <a:sym typeface="+mn-lt"/>
                </a:rPr>
                <a:t>×a</a:t>
              </a:r>
              <a:r>
                <a:rPr lang="en-US" altLang="zh-CN" sz="3733" b="1" baseline="30000" dirty="0" err="1">
                  <a:cs typeface="+mn-ea"/>
                  <a:sym typeface="+mn-lt"/>
                </a:rPr>
                <a:t>p</a:t>
              </a:r>
              <a:endParaRPr lang="en-US" altLang="zh-CN" sz="3733" b="1" baseline="30000" dirty="0">
                <a:cs typeface="+mn-ea"/>
                <a:sym typeface="+mn-lt"/>
              </a:endParaRPr>
            </a:p>
            <a:p>
              <a:pPr defTabSz="914377"/>
              <a:endParaRPr lang="en-US" altLang="zh-CN" sz="3733" b="1" baseline="30000" dirty="0">
                <a:cs typeface="+mn-ea"/>
                <a:sym typeface="+mn-lt"/>
              </a:endParaRPr>
            </a:p>
            <a:p>
              <a:pPr defTabSz="914377"/>
              <a:r>
                <a:rPr lang="en-US" altLang="zh-CN" sz="3733" b="1" dirty="0">
                  <a:cs typeface="+mn-ea"/>
                  <a:sym typeface="+mn-lt"/>
                </a:rPr>
                <a:t> =</a:t>
              </a:r>
              <a:r>
                <a:rPr lang="zh-CN" altLang="en-US" sz="3733" b="1" dirty="0"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cs typeface="+mn-ea"/>
                  <a:sym typeface="+mn-lt"/>
                </a:rPr>
                <a:t>a×…×a</a:t>
              </a:r>
              <a:r>
                <a:rPr lang="zh-CN" altLang="en-US" sz="3733" b="1" dirty="0">
                  <a:cs typeface="+mn-ea"/>
                  <a:sym typeface="+mn-lt"/>
                </a:rPr>
                <a:t>）</a:t>
              </a:r>
              <a:r>
                <a:rPr lang="en-US" altLang="zh-CN" sz="3733" dirty="0">
                  <a:cs typeface="+mn-ea"/>
                  <a:sym typeface="+mn-lt"/>
                </a:rPr>
                <a:t>×</a:t>
              </a:r>
              <a:r>
                <a:rPr lang="zh-CN" altLang="en-US" sz="3733" b="1" dirty="0"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cs typeface="+mn-ea"/>
                  <a:sym typeface="+mn-lt"/>
                </a:rPr>
                <a:t>a×…×a</a:t>
              </a:r>
              <a:r>
                <a:rPr lang="zh-CN" altLang="en-US" sz="3733" b="1" dirty="0">
                  <a:cs typeface="+mn-ea"/>
                  <a:sym typeface="+mn-lt"/>
                </a:rPr>
                <a:t>）</a:t>
              </a:r>
              <a:r>
                <a:rPr lang="en-US" altLang="zh-CN" sz="3733" dirty="0">
                  <a:cs typeface="+mn-ea"/>
                  <a:sym typeface="+mn-lt"/>
                </a:rPr>
                <a:t>×</a:t>
              </a:r>
              <a:r>
                <a:rPr lang="zh-CN" altLang="en-US" sz="3733" b="1" dirty="0">
                  <a:cs typeface="+mn-ea"/>
                  <a:sym typeface="+mn-lt"/>
                </a:rPr>
                <a:t>（</a:t>
              </a:r>
              <a:r>
                <a:rPr lang="en-US" altLang="zh-CN" sz="3733" dirty="0">
                  <a:cs typeface="+mn-ea"/>
                  <a:sym typeface="+mn-lt"/>
                </a:rPr>
                <a:t>a×…×a</a:t>
              </a:r>
              <a:r>
                <a:rPr lang="zh-CN" altLang="en-US" sz="3733" b="1" dirty="0">
                  <a:cs typeface="+mn-ea"/>
                  <a:sym typeface="+mn-lt"/>
                </a:rPr>
                <a:t>）</a:t>
              </a:r>
              <a:endParaRPr lang="en-US" altLang="zh-CN" sz="3733" b="1" dirty="0">
                <a:cs typeface="+mn-ea"/>
                <a:sym typeface="+mn-lt"/>
              </a:endParaRPr>
            </a:p>
            <a:p>
              <a:pPr defTabSz="914377"/>
              <a:endParaRPr lang="en-US" altLang="zh-CN" sz="3733" b="1" dirty="0">
                <a:cs typeface="+mn-ea"/>
                <a:sym typeface="+mn-lt"/>
              </a:endParaRPr>
            </a:p>
            <a:p>
              <a:pPr defTabSz="914377"/>
              <a:r>
                <a:rPr lang="en-US" altLang="zh-CN" sz="3733" b="1" dirty="0">
                  <a:cs typeface="+mn-ea"/>
                  <a:sym typeface="+mn-lt"/>
                </a:rPr>
                <a:t> </a:t>
              </a:r>
              <a:r>
                <a:rPr lang="en-US" altLang="zh-CN" sz="3733" dirty="0">
                  <a:cs typeface="+mn-ea"/>
                  <a:sym typeface="+mn-lt"/>
                </a:rPr>
                <a:t>=  a× a ×…× a</a:t>
              </a:r>
            </a:p>
            <a:p>
              <a:pPr defTabSz="914377"/>
              <a:endParaRPr lang="en-US" altLang="zh-CN" sz="3733" dirty="0">
                <a:cs typeface="+mn-ea"/>
                <a:sym typeface="+mn-lt"/>
              </a:endParaRPr>
            </a:p>
            <a:p>
              <a:pPr defTabSz="914377"/>
              <a:r>
                <a:rPr lang="en-US" altLang="zh-CN" sz="3733" dirty="0">
                  <a:cs typeface="+mn-ea"/>
                  <a:sym typeface="+mn-lt"/>
                </a:rPr>
                <a:t> = </a:t>
              </a:r>
              <a:r>
                <a:rPr lang="en-US" altLang="zh-CN" sz="3733" b="1" dirty="0" err="1">
                  <a:cs typeface="+mn-ea"/>
                  <a:sym typeface="+mn-lt"/>
                </a:rPr>
                <a:t>a</a:t>
              </a:r>
              <a:r>
                <a:rPr lang="en-US" altLang="zh-CN" sz="3733" b="1" baseline="30000" dirty="0" err="1">
                  <a:cs typeface="+mn-ea"/>
                  <a:sym typeface="+mn-lt"/>
                </a:rPr>
                <a:t>m+n+p</a:t>
              </a:r>
              <a:endParaRPr lang="zh-CN" altLang="en-US" sz="3733" dirty="0">
                <a:cs typeface="+mn-ea"/>
                <a:sym typeface="+mn-lt"/>
              </a:endParaRPr>
            </a:p>
          </p:txBody>
        </p:sp>
        <p:sp>
          <p:nvSpPr>
            <p:cNvPr id="7" name="右大括号 6">
              <a:extLst>
                <a:ext uri="{FF2B5EF4-FFF2-40B4-BE49-F238E27FC236}">
                  <a16:creationId xmlns:a16="http://schemas.microsoft.com/office/drawing/2014/main" id="{5F4CEFF2-4AEC-40CD-89A0-4E09979186A1}"/>
                </a:ext>
              </a:extLst>
            </p:cNvPr>
            <p:cNvSpPr/>
            <p:nvPr/>
          </p:nvSpPr>
          <p:spPr>
            <a:xfrm rot="5400000">
              <a:off x="2190288" y="222892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CE6F97D-E36F-42C9-8A6D-40127A09DBD2}"/>
                </a:ext>
              </a:extLst>
            </p:cNvPr>
            <p:cNvSpPr/>
            <p:nvPr/>
          </p:nvSpPr>
          <p:spPr>
            <a:xfrm>
              <a:off x="1649412" y="318108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m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右大括号 8">
              <a:extLst>
                <a:ext uri="{FF2B5EF4-FFF2-40B4-BE49-F238E27FC236}">
                  <a16:creationId xmlns:a16="http://schemas.microsoft.com/office/drawing/2014/main" id="{F1351B0D-765A-4635-AAE4-7A97989FFD95}"/>
                </a:ext>
              </a:extLst>
            </p:cNvPr>
            <p:cNvSpPr/>
            <p:nvPr/>
          </p:nvSpPr>
          <p:spPr>
            <a:xfrm rot="5400000">
              <a:off x="4599142" y="223207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3526ABFF-838D-41D9-BDC0-BE48A1C1E850}"/>
                </a:ext>
              </a:extLst>
            </p:cNvPr>
            <p:cNvSpPr/>
            <p:nvPr/>
          </p:nvSpPr>
          <p:spPr>
            <a:xfrm>
              <a:off x="4058266" y="318423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n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右大括号 10">
              <a:extLst>
                <a:ext uri="{FF2B5EF4-FFF2-40B4-BE49-F238E27FC236}">
                  <a16:creationId xmlns:a16="http://schemas.microsoft.com/office/drawing/2014/main" id="{2AFD922F-C4D2-43CF-B9A3-4A0E15E1C10F}"/>
                </a:ext>
              </a:extLst>
            </p:cNvPr>
            <p:cNvSpPr/>
            <p:nvPr/>
          </p:nvSpPr>
          <p:spPr>
            <a:xfrm rot="5400000">
              <a:off x="7185650" y="2235227"/>
              <a:ext cx="153819" cy="1750492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4B96F8CF-52B1-48AC-95DC-A2BE0EFD7E33}"/>
                </a:ext>
              </a:extLst>
            </p:cNvPr>
            <p:cNvSpPr/>
            <p:nvPr/>
          </p:nvSpPr>
          <p:spPr>
            <a:xfrm>
              <a:off x="6644774" y="3187383"/>
              <a:ext cx="123557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p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右大括号 12">
              <a:extLst>
                <a:ext uri="{FF2B5EF4-FFF2-40B4-BE49-F238E27FC236}">
                  <a16:creationId xmlns:a16="http://schemas.microsoft.com/office/drawing/2014/main" id="{82116CCA-30FE-4187-BC5B-672C32059115}"/>
                </a:ext>
              </a:extLst>
            </p:cNvPr>
            <p:cNvSpPr/>
            <p:nvPr/>
          </p:nvSpPr>
          <p:spPr>
            <a:xfrm rot="5400000">
              <a:off x="2309339" y="2993256"/>
              <a:ext cx="153822" cy="1976029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7D1EEA70-CCCC-4DD3-ABD6-D0589128C6A8}"/>
                </a:ext>
              </a:extLst>
            </p:cNvPr>
            <p:cNvSpPr/>
            <p:nvPr/>
          </p:nvSpPr>
          <p:spPr>
            <a:xfrm>
              <a:off x="1279182" y="4058247"/>
              <a:ext cx="1976030" cy="2847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377"/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 </a:t>
              </a:r>
              <a:r>
                <a:rPr lang="en-US" altLang="zh-CN" sz="1867" dirty="0" err="1">
                  <a:solidFill>
                    <a:srgbClr val="FF0000"/>
                  </a:solidFill>
                  <a:cs typeface="+mn-ea"/>
                  <a:sym typeface="+mn-lt"/>
                </a:rPr>
                <a:t>m+n+p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 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）个</a:t>
              </a:r>
              <a:r>
                <a:rPr lang="en-US" altLang="zh-CN" sz="1867" dirty="0">
                  <a:solidFill>
                    <a:srgbClr val="FF0000"/>
                  </a:solidFill>
                  <a:cs typeface="+mn-ea"/>
                  <a:sym typeface="+mn-lt"/>
                </a:rPr>
                <a:t>a</a:t>
              </a:r>
              <a:r>
                <a:rPr lang="zh-CN" altLang="en-US" sz="1867" dirty="0">
                  <a:solidFill>
                    <a:srgbClr val="FF0000"/>
                  </a:solidFill>
                  <a:cs typeface="+mn-ea"/>
                  <a:sym typeface="+mn-lt"/>
                </a:rPr>
                <a:t>相乘</a:t>
              </a:r>
              <a:endParaRPr lang="zh-CN" altLang="en-US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1BFCC02E-49B9-4C2E-AA9F-A1047ACAAAC1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1431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id="{8434B552-763A-4CE9-A85D-B56C316D77B5}"/>
              </a:ext>
            </a:extLst>
          </p:cNvPr>
          <p:cNvGrpSpPr/>
          <p:nvPr/>
        </p:nvGrpSpPr>
        <p:grpSpPr>
          <a:xfrm>
            <a:off x="1083437" y="1170979"/>
            <a:ext cx="3587745" cy="5175969"/>
            <a:chOff x="812577" y="878234"/>
            <a:chExt cx="2690809" cy="3881977"/>
          </a:xfrm>
        </p:grpSpPr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C5D4B930-FDBA-480F-B0B8-44E338DE8482}"/>
                </a:ext>
              </a:extLst>
            </p:cNvPr>
            <p:cNvSpPr txBox="1"/>
            <p:nvPr/>
          </p:nvSpPr>
          <p:spPr>
            <a:xfrm>
              <a:off x="812577" y="878234"/>
              <a:ext cx="2413223" cy="38819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1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</a:t>
              </a: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 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6 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3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 err="1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 err="1">
                  <a:solidFill>
                    <a:prstClr val="black"/>
                  </a:solidFill>
                  <a:cs typeface="+mn-ea"/>
                  <a:sym typeface="+mn-lt"/>
                </a:rPr>
                <a:t>m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3m+1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</a:t>
              </a: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4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6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endParaRPr lang="en-US" altLang="zh-CN" sz="32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377">
                <a:lnSpc>
                  <a:spcPct val="150000"/>
                </a:lnSpc>
              </a:pP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7</a:t>
              </a:r>
              <a:r>
                <a:rPr lang="zh-CN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· 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(</a:t>
              </a:r>
              <a:r>
                <a:rPr lang="en-US" altLang="en-US" sz="3200" dirty="0">
                  <a:solidFill>
                    <a:prstClr val="black"/>
                  </a:solidFill>
                  <a:cs typeface="+mn-ea"/>
                  <a:sym typeface="+mn-lt"/>
                </a:rPr>
                <a:t> -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x</a:t>
              </a:r>
              <a:r>
                <a:rPr lang="en-US" altLang="zh-CN" sz="3200" baseline="30000" dirty="0">
                  <a:solidFill>
                    <a:prstClr val="black"/>
                  </a:solidFill>
                  <a:cs typeface="+mn-ea"/>
                  <a:sym typeface="+mn-lt"/>
                </a:rPr>
                <a:t>5</a:t>
              </a:r>
              <a:r>
                <a:rPr lang="en-US" altLang="zh-CN" sz="3200" dirty="0">
                  <a:solidFill>
                    <a:prstClr val="black"/>
                  </a:solidFill>
                  <a:cs typeface="+mn-ea"/>
                  <a:sym typeface="+mn-lt"/>
                </a:rPr>
                <a:t> )</a:t>
              </a:r>
            </a:p>
          </p:txBody>
        </p:sp>
        <p:graphicFrame>
          <p:nvGraphicFramePr>
            <p:cNvPr id="12" name="Object 18">
              <a:hlinkClick r:id="" action="ppaction://ole?verb=0"/>
              <a:extLst>
                <a:ext uri="{FF2B5EF4-FFF2-40B4-BE49-F238E27FC236}">
                  <a16:creationId xmlns:a16="http://schemas.microsoft.com/office/drawing/2014/main" id="{B3117B03-04BF-4718-8C7D-15368A45EE9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27957" y="3166021"/>
            <a:ext cx="1727993" cy="455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3" imgW="791845" imgH="204470" progId="Equation.3">
                    <p:embed/>
                  </p:oleObj>
                </mc:Choice>
                <mc:Fallback>
                  <p:oleObj r:id="rId3" imgW="791845" imgH="204470" progId="Equation.3">
                    <p:embed/>
                    <p:pic>
                      <p:nvPicPr>
                        <p:cNvPr id="12" name="Object 18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B3117B03-04BF-4718-8C7D-15368A45EE9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427957" y="3166021"/>
                          <a:ext cx="1727993" cy="45518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9">
              <a:hlinkClick r:id="" action="ppaction://ole?verb=0"/>
              <a:extLst>
                <a:ext uri="{FF2B5EF4-FFF2-40B4-BE49-F238E27FC236}">
                  <a16:creationId xmlns:a16="http://schemas.microsoft.com/office/drawing/2014/main" id="{DF7F36D3-7E97-46A8-B9AB-9AA4D7DB51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1345" y="3707301"/>
            <a:ext cx="2172041" cy="461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5" imgW="1613535" imgH="241300" progId="Equations">
                    <p:embed/>
                  </p:oleObj>
                </mc:Choice>
                <mc:Fallback>
                  <p:oleObj name="公式" r:id="rId5" imgW="1613535" imgH="241300" progId="Equations">
                    <p:embed/>
                    <p:pic>
                      <p:nvPicPr>
                        <p:cNvPr id="13" name="Object 19">
                          <a:hlinkClick r:id="" action="ppaction://ole?verb=0"/>
                          <a:extLst>
                            <a:ext uri="{FF2B5EF4-FFF2-40B4-BE49-F238E27FC236}">
                              <a16:creationId xmlns:a16="http://schemas.microsoft.com/office/drawing/2014/main" id="{DF7F36D3-7E97-46A8-B9AB-9AA4D7DB51D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31345" y="3707301"/>
                          <a:ext cx="2172041" cy="46149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22">
              <a:extLst>
                <a:ext uri="{FF2B5EF4-FFF2-40B4-BE49-F238E27FC236}">
                  <a16:creationId xmlns:a16="http://schemas.microsoft.com/office/drawing/2014/main" id="{EA900B22-E57E-48BD-9E39-D51007C9DE4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1345" y="2663130"/>
            <a:ext cx="1974055" cy="416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7" imgW="1205865" imgH="243840" progId="Equation.3">
                    <p:embed/>
                  </p:oleObj>
                </mc:Choice>
                <mc:Fallback>
                  <p:oleObj r:id="rId7" imgW="1205865" imgH="243840" progId="Equation.3">
                    <p:embed/>
                    <p:pic>
                      <p:nvPicPr>
                        <p:cNvPr id="14" name="Object 22">
                          <a:extLst>
                            <a:ext uri="{FF2B5EF4-FFF2-40B4-BE49-F238E27FC236}">
                              <a16:creationId xmlns:a16="http://schemas.microsoft.com/office/drawing/2014/main" id="{EA900B22-E57E-48BD-9E39-D51007C9DE4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31345" y="2663130"/>
                          <a:ext cx="1974055" cy="41679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B18A7440-54A7-4E91-87C5-AA5136BAAE95}"/>
              </a:ext>
            </a:extLst>
          </p:cNvPr>
          <p:cNvSpPr txBox="1"/>
          <p:nvPr/>
        </p:nvSpPr>
        <p:spPr>
          <a:xfrm>
            <a:off x="3200508" y="1299607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77F94F2-9301-47C2-BB91-8942DE70CEC4}"/>
              </a:ext>
            </a:extLst>
          </p:cNvPr>
          <p:cNvSpPr txBox="1"/>
          <p:nvPr/>
        </p:nvSpPr>
        <p:spPr>
          <a:xfrm>
            <a:off x="3223153" y="2025633"/>
            <a:ext cx="947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=a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789E2B0-054F-4D57-845E-0FC41DD8BCBD}"/>
              </a:ext>
            </a:extLst>
          </p:cNvPr>
          <p:cNvSpPr txBox="1"/>
          <p:nvPr/>
        </p:nvSpPr>
        <p:spPr>
          <a:xfrm>
            <a:off x="3827422" y="2691607"/>
            <a:ext cx="1951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4m+1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E93406F-AD1C-4C68-A8B0-258DAAA15AB8}"/>
              </a:ext>
            </a:extLst>
          </p:cNvPr>
          <p:cNvSpPr txBox="1"/>
          <p:nvPr/>
        </p:nvSpPr>
        <p:spPr>
          <a:xfrm>
            <a:off x="4463156" y="3494321"/>
            <a:ext cx="3724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（</a:t>
            </a:r>
            <a:r>
              <a:rPr lang="en-US" altLang="zh-CN" sz="3200" b="1" dirty="0">
                <a:cs typeface="+mn-ea"/>
                <a:sym typeface="+mn-lt"/>
              </a:rPr>
              <a:t>-3</a:t>
            </a:r>
            <a:r>
              <a:rPr lang="zh-CN" altLang="en-US" sz="3200" b="1" dirty="0">
                <a:cs typeface="+mn-ea"/>
                <a:sym typeface="+mn-lt"/>
              </a:rPr>
              <a:t>）</a:t>
            </a:r>
            <a:r>
              <a:rPr lang="en-US" altLang="zh-CN" sz="3200" b="1" baseline="30000" dirty="0">
                <a:cs typeface="+mn-ea"/>
                <a:sym typeface="+mn-lt"/>
              </a:rPr>
              <a:t>8</a:t>
            </a:r>
            <a:r>
              <a:rPr lang="en-US" altLang="zh-CN" sz="3200" b="1" dirty="0">
                <a:cs typeface="+mn-ea"/>
                <a:sym typeface="+mn-lt"/>
              </a:rPr>
              <a:t>= 6561</a:t>
            </a:r>
            <a:r>
              <a:rPr lang="en-US" altLang="zh-CN" sz="3200" b="1" baseline="30000" dirty="0">
                <a:cs typeface="+mn-ea"/>
                <a:sym typeface="+mn-lt"/>
              </a:rPr>
              <a:t>  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E2C9764-7801-4A7C-9027-2377A6CEA33D}"/>
              </a:ext>
            </a:extLst>
          </p:cNvPr>
          <p:cNvSpPr txBox="1"/>
          <p:nvPr/>
        </p:nvSpPr>
        <p:spPr>
          <a:xfrm>
            <a:off x="4507447" y="4245421"/>
            <a:ext cx="1706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=x</a:t>
            </a:r>
            <a:r>
              <a:rPr lang="en-US" altLang="zh-CN" sz="3200" b="1" baseline="30000" dirty="0">
                <a:cs typeface="+mn-ea"/>
                <a:sym typeface="+mn-lt"/>
              </a:rPr>
              <a:t>4m+4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1582A1D5-FE8F-4DB9-8859-C2646F5C545B}"/>
              </a:ext>
            </a:extLst>
          </p:cNvPr>
          <p:cNvSpPr txBox="1"/>
          <p:nvPr/>
        </p:nvSpPr>
        <p:spPr>
          <a:xfrm>
            <a:off x="4803169" y="4943069"/>
            <a:ext cx="293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zh-CN" altLang="en-US" sz="3200" b="1" dirty="0">
                <a:cs typeface="+mn-ea"/>
                <a:sym typeface="+mn-lt"/>
              </a:rPr>
              <a:t>（</a:t>
            </a:r>
            <a:r>
              <a:rPr lang="en-US" altLang="zh-CN" sz="3200" b="1" dirty="0">
                <a:cs typeface="+mn-ea"/>
                <a:sym typeface="+mn-lt"/>
              </a:rPr>
              <a:t>m-n</a:t>
            </a:r>
            <a:r>
              <a:rPr lang="zh-CN" altLang="en-US" sz="3200" b="1" dirty="0">
                <a:cs typeface="+mn-ea"/>
                <a:sym typeface="+mn-lt"/>
              </a:rPr>
              <a:t>）</a:t>
            </a:r>
            <a:r>
              <a:rPr lang="en-US" altLang="zh-CN" sz="3200" b="1" baseline="30000" dirty="0">
                <a:cs typeface="+mn-ea"/>
                <a:sym typeface="+mn-lt"/>
              </a:rPr>
              <a:t>15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C208C2D-D047-4589-86F3-D1A06312EF7B}"/>
              </a:ext>
            </a:extLst>
          </p:cNvPr>
          <p:cNvSpPr txBox="1"/>
          <p:nvPr/>
        </p:nvSpPr>
        <p:spPr>
          <a:xfrm>
            <a:off x="3732603" y="5742248"/>
            <a:ext cx="4833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cs typeface="+mn-ea"/>
                <a:sym typeface="+mn-lt"/>
              </a:rPr>
              <a:t>=</a:t>
            </a:r>
            <a:r>
              <a:rPr lang="en-US" altLang="zh-CN" sz="3200" dirty="0">
                <a:cs typeface="+mn-ea"/>
                <a:sym typeface="+mn-lt"/>
              </a:rPr>
              <a:t> 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baseline="30000" dirty="0">
                <a:cs typeface="+mn-ea"/>
                <a:sym typeface="+mn-lt"/>
              </a:rPr>
              <a:t>2</a:t>
            </a:r>
            <a:r>
              <a:rPr lang="en-US" altLang="en-US" sz="3200" dirty="0">
                <a:cs typeface="+mn-ea"/>
                <a:sym typeface="+mn-lt"/>
              </a:rPr>
              <a:t> · </a:t>
            </a:r>
            <a:r>
              <a:rPr lang="en-US" altLang="zh-CN" sz="3200" dirty="0">
                <a:cs typeface="+mn-ea"/>
                <a:sym typeface="+mn-lt"/>
              </a:rPr>
              <a:t>[</a:t>
            </a:r>
            <a:r>
              <a:rPr lang="en-US" altLang="en-US" sz="3200" dirty="0">
                <a:cs typeface="+mn-ea"/>
                <a:sym typeface="+mn-lt"/>
              </a:rPr>
              <a:t>-</a:t>
            </a:r>
            <a:r>
              <a:rPr lang="zh-CN" altLang="en-US" sz="3200" dirty="0">
                <a:cs typeface="+mn-ea"/>
                <a:sym typeface="+mn-lt"/>
              </a:rPr>
              <a:t>（</a:t>
            </a:r>
            <a:r>
              <a:rPr lang="en-US" altLang="zh-CN" sz="3200" dirty="0">
                <a:cs typeface="+mn-ea"/>
                <a:sym typeface="+mn-lt"/>
              </a:rPr>
              <a:t>x</a:t>
            </a:r>
            <a:r>
              <a:rPr lang="zh-CN" altLang="en-US" sz="3200" dirty="0">
                <a:cs typeface="+mn-ea"/>
                <a:sym typeface="+mn-lt"/>
              </a:rPr>
              <a:t>）</a:t>
            </a:r>
            <a:r>
              <a:rPr lang="en-US" altLang="zh-CN" sz="3200" baseline="30000" dirty="0">
                <a:cs typeface="+mn-ea"/>
                <a:sym typeface="+mn-lt"/>
              </a:rPr>
              <a:t>5</a:t>
            </a:r>
            <a:r>
              <a:rPr lang="en-US" altLang="zh-CN" sz="3200" dirty="0">
                <a:cs typeface="+mn-ea"/>
                <a:sym typeface="+mn-lt"/>
              </a:rPr>
              <a:t>]</a:t>
            </a:r>
            <a:r>
              <a:rPr lang="en-US" altLang="zh-CN" sz="3200" b="1" dirty="0">
                <a:cs typeface="+mn-ea"/>
                <a:sym typeface="+mn-lt"/>
              </a:rPr>
              <a:t> =</a:t>
            </a:r>
            <a:r>
              <a:rPr lang="en-US" altLang="zh-CN" sz="3200" dirty="0">
                <a:cs typeface="+mn-ea"/>
                <a:sym typeface="+mn-lt"/>
              </a:rPr>
              <a:t> -</a:t>
            </a:r>
            <a:r>
              <a:rPr lang="en-US" altLang="zh-CN" sz="3200" b="1" dirty="0">
                <a:cs typeface="+mn-ea"/>
                <a:sym typeface="+mn-lt"/>
              </a:rPr>
              <a:t>x</a:t>
            </a:r>
            <a:r>
              <a:rPr lang="en-US" altLang="zh-CN" sz="3200" b="1" baseline="30000" dirty="0">
                <a:cs typeface="+mn-ea"/>
                <a:sym typeface="+mn-lt"/>
              </a:rPr>
              <a:t>7</a:t>
            </a:r>
            <a:r>
              <a:rPr lang="en-US" altLang="zh-CN" sz="3200" dirty="0">
                <a:cs typeface="+mn-ea"/>
                <a:sym typeface="+mn-lt"/>
              </a:rPr>
              <a:t> </a:t>
            </a:r>
            <a:endParaRPr lang="zh-CN" altLang="en-US" sz="3200" b="1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26191C6D-C483-425D-A8E5-9BB06A351BB4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练一练</a:t>
            </a:r>
          </a:p>
        </p:txBody>
      </p:sp>
    </p:spTree>
    <p:extLst>
      <p:ext uri="{BB962C8B-B14F-4D97-AF65-F5344CB8AC3E}">
        <p14:creationId xmlns:p14="http://schemas.microsoft.com/office/powerpoint/2010/main" val="349679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A5CFBA-10F5-4AE9-914F-9F2AFC620586}"/>
              </a:ext>
            </a:extLst>
          </p:cNvPr>
          <p:cNvSpPr/>
          <p:nvPr/>
        </p:nvSpPr>
        <p:spPr>
          <a:xfrm>
            <a:off x="746488" y="1314273"/>
            <a:ext cx="10699024" cy="4233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）底数为负数时</a:t>
            </a:r>
            <a:r>
              <a:rPr lang="en-US" altLang="zh-CN" sz="2400" dirty="0">
                <a:cs typeface="+mn-ea"/>
                <a:sym typeface="+mn-lt"/>
              </a:rPr>
              <a:t>,</a:t>
            </a:r>
            <a:r>
              <a:rPr lang="zh-CN" altLang="en-US" sz="2400" dirty="0">
                <a:cs typeface="+mn-ea"/>
                <a:sym typeface="+mn-lt"/>
              </a:rPr>
              <a:t>先用同底数幂乘法法则计算，根据指数是奇偶数来确定结果的正负，并且化简到底。</a:t>
            </a: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）不能疏忽指数为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的情况。</a:t>
            </a:r>
            <a:endParaRPr lang="en-US" altLang="zh-CN" sz="24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）乘数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zh-CN" altLang="en-US" sz="2400" dirty="0">
                <a:cs typeface="+mn-ea"/>
                <a:sym typeface="+mn-lt"/>
              </a:rPr>
              <a:t>可以看做有理数、单项式或多项式（整体思想）。</a:t>
            </a:r>
            <a:endParaRPr lang="en-US" altLang="zh-CN" sz="2400" dirty="0">
              <a:cs typeface="+mn-ea"/>
              <a:sym typeface="+mn-lt"/>
            </a:endParaRPr>
          </a:p>
          <a:p>
            <a:pPr defTabSz="914377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）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如果底数互为相反数时可先变成同底后再运算。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26589D5-A4B0-4EFE-9A4F-4DDFEAC5131F}"/>
              </a:ext>
            </a:extLst>
          </p:cNvPr>
          <p:cNvSpPr txBox="1"/>
          <p:nvPr/>
        </p:nvSpPr>
        <p:spPr>
          <a:xfrm>
            <a:off x="1380858" y="249195"/>
            <a:ext cx="4833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2400" b="1" dirty="0">
                <a:solidFill>
                  <a:srgbClr val="00BBFE"/>
                </a:solidFill>
                <a:cs typeface="+mn-ea"/>
                <a:sym typeface="+mn-lt"/>
              </a:rPr>
              <a:t>同底数相乘时注意事项</a:t>
            </a:r>
          </a:p>
        </p:txBody>
      </p:sp>
    </p:spTree>
    <p:extLst>
      <p:ext uri="{BB962C8B-B14F-4D97-AF65-F5344CB8AC3E}">
        <p14:creationId xmlns:p14="http://schemas.microsoft.com/office/powerpoint/2010/main" val="4131125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Custom 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FCDFF"/>
      </a:accent1>
      <a:accent2>
        <a:srgbClr val="00BBFE"/>
      </a:accent2>
      <a:accent3>
        <a:srgbClr val="00B0F0"/>
      </a:accent3>
      <a:accent4>
        <a:srgbClr val="00A4DE"/>
      </a:accent4>
      <a:accent5>
        <a:srgbClr val="5B9BD5"/>
      </a:accent5>
      <a:accent6>
        <a:srgbClr val="00A4DE"/>
      </a:accent6>
      <a:hlink>
        <a:srgbClr val="0563C1"/>
      </a:hlink>
      <a:folHlink>
        <a:srgbClr val="954F72"/>
      </a:folHlink>
    </a:clrScheme>
    <a:fontScheme name="rglmwpdy">
      <a:majorFont>
        <a:latin typeface="Arial" panose="020F0302020204030204"/>
        <a:ea typeface="思源黑体 CN Regular"/>
        <a:cs typeface=""/>
      </a:majorFont>
      <a:minorFont>
        <a:latin typeface="Arial" panose="020F0502020204030204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1016</Words>
  <Application>Microsoft Office PowerPoint</Application>
  <PresentationFormat>宽屏</PresentationFormat>
  <Paragraphs>143</Paragraphs>
  <Slides>14</Slides>
  <Notes>14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Microsoft 公式 3.0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2020-04-06T07:52:29Z</dcterms:created>
  <dcterms:modified xsi:type="dcterms:W3CDTF">2021-01-09T09:46:24Z</dcterms:modified>
</cp:coreProperties>
</file>