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56" r:id="rId3"/>
    <p:sldId id="570" r:id="rId4"/>
    <p:sldId id="571" r:id="rId5"/>
    <p:sldId id="573" r:id="rId6"/>
    <p:sldId id="572" r:id="rId7"/>
    <p:sldId id="555" r:id="rId8"/>
    <p:sldId id="534" r:id="rId9"/>
    <p:sldId id="557" r:id="rId10"/>
    <p:sldId id="559" r:id="rId11"/>
    <p:sldId id="569" r:id="rId12"/>
    <p:sldId id="574" r:id="rId13"/>
    <p:sldId id="287" r:id="rId14"/>
    <p:sldId id="575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89F1088F-9DE2-4B88-828A-117BAA586AC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2EDA1FCD-E262-404F-BEE0-8042E0B686D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934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3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4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65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54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11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0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8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AE28C-3D3E-4DF5-86CA-388958D9FF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3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AE28C-3D3E-4DF5-86CA-388958D9FF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4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6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AE28C-3D3E-4DF5-86CA-388958D9FF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3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AE28C-3D3E-4DF5-86CA-388958D9FF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5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3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1FCD-E262-404F-BEE0-8042E0B686D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C3D087D-9449-4218-A5BE-306494A12289}"/>
              </a:ext>
            </a:extLst>
          </p:cNvPr>
          <p:cNvSpPr/>
          <p:nvPr userDrawn="1"/>
        </p:nvSpPr>
        <p:spPr>
          <a:xfrm>
            <a:off x="0" y="241300"/>
            <a:ext cx="583406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3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8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D28479C-0166-40E5-B391-0AF3D6634CF6}"/>
              </a:ext>
            </a:extLst>
          </p:cNvPr>
          <p:cNvSpPr/>
          <p:nvPr/>
        </p:nvSpPr>
        <p:spPr>
          <a:xfrm>
            <a:off x="7410451" y="-1511934"/>
            <a:ext cx="6051498" cy="6051495"/>
          </a:xfrm>
          <a:prstGeom prst="ellipse">
            <a:avLst/>
          </a:prstGeom>
          <a:noFill/>
          <a:ln w="10160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F1875AFF-5BAF-4747-AAF2-7D9A16D3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3253" y="0"/>
            <a:ext cx="4346258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43129E-F6BA-4F81-88AF-DA921AA905C8}"/>
              </a:ext>
            </a:extLst>
          </p:cNvPr>
          <p:cNvSpPr/>
          <p:nvPr/>
        </p:nvSpPr>
        <p:spPr>
          <a:xfrm>
            <a:off x="337921" y="285415"/>
            <a:ext cx="420894" cy="70980"/>
          </a:xfrm>
          <a:custGeom>
            <a:avLst/>
            <a:gdLst>
              <a:gd name="connsiteX0" fmla="*/ 385404 w 420894"/>
              <a:gd name="connsiteY0" fmla="*/ 0 h 70980"/>
              <a:gd name="connsiteX1" fmla="*/ 420894 w 420894"/>
              <a:gd name="connsiteY1" fmla="*/ 35490 h 70980"/>
              <a:gd name="connsiteX2" fmla="*/ 385404 w 420894"/>
              <a:gd name="connsiteY2" fmla="*/ 70980 h 70980"/>
              <a:gd name="connsiteX3" fmla="*/ 349914 w 420894"/>
              <a:gd name="connsiteY3" fmla="*/ 35490 h 70980"/>
              <a:gd name="connsiteX4" fmla="*/ 385404 w 420894"/>
              <a:gd name="connsiteY4" fmla="*/ 0 h 70980"/>
              <a:gd name="connsiteX5" fmla="*/ 210447 w 420894"/>
              <a:gd name="connsiteY5" fmla="*/ 0 h 70980"/>
              <a:gd name="connsiteX6" fmla="*/ 245937 w 420894"/>
              <a:gd name="connsiteY6" fmla="*/ 35490 h 70980"/>
              <a:gd name="connsiteX7" fmla="*/ 210447 w 420894"/>
              <a:gd name="connsiteY7" fmla="*/ 70980 h 70980"/>
              <a:gd name="connsiteX8" fmla="*/ 174957 w 420894"/>
              <a:gd name="connsiteY8" fmla="*/ 35490 h 70980"/>
              <a:gd name="connsiteX9" fmla="*/ 210447 w 420894"/>
              <a:gd name="connsiteY9" fmla="*/ 0 h 70980"/>
              <a:gd name="connsiteX10" fmla="*/ 35490 w 420894"/>
              <a:gd name="connsiteY10" fmla="*/ 0 h 70980"/>
              <a:gd name="connsiteX11" fmla="*/ 70980 w 420894"/>
              <a:gd name="connsiteY11" fmla="*/ 35490 h 70980"/>
              <a:gd name="connsiteX12" fmla="*/ 35490 w 420894"/>
              <a:gd name="connsiteY12" fmla="*/ 70980 h 70980"/>
              <a:gd name="connsiteX13" fmla="*/ 0 w 420894"/>
              <a:gd name="connsiteY13" fmla="*/ 35490 h 70980"/>
              <a:gd name="connsiteX14" fmla="*/ 35490 w 420894"/>
              <a:gd name="connsiteY14" fmla="*/ 0 h 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894" h="70980">
                <a:moveTo>
                  <a:pt x="385404" y="0"/>
                </a:moveTo>
                <a:cubicBezTo>
                  <a:pt x="405005" y="0"/>
                  <a:pt x="420894" y="15889"/>
                  <a:pt x="420894" y="35490"/>
                </a:cubicBezTo>
                <a:cubicBezTo>
                  <a:pt x="420894" y="55091"/>
                  <a:pt x="405005" y="70980"/>
                  <a:pt x="385404" y="70980"/>
                </a:cubicBezTo>
                <a:cubicBezTo>
                  <a:pt x="365803" y="70980"/>
                  <a:pt x="349914" y="55091"/>
                  <a:pt x="349914" y="35490"/>
                </a:cubicBezTo>
                <a:cubicBezTo>
                  <a:pt x="349914" y="15889"/>
                  <a:pt x="365803" y="0"/>
                  <a:pt x="385404" y="0"/>
                </a:cubicBezTo>
                <a:close/>
                <a:moveTo>
                  <a:pt x="210447" y="0"/>
                </a:moveTo>
                <a:cubicBezTo>
                  <a:pt x="230048" y="0"/>
                  <a:pt x="245937" y="15889"/>
                  <a:pt x="245937" y="35490"/>
                </a:cubicBezTo>
                <a:cubicBezTo>
                  <a:pt x="245937" y="55091"/>
                  <a:pt x="230048" y="70980"/>
                  <a:pt x="210447" y="70980"/>
                </a:cubicBezTo>
                <a:cubicBezTo>
                  <a:pt x="190846" y="70980"/>
                  <a:pt x="174957" y="55091"/>
                  <a:pt x="174957" y="35490"/>
                </a:cubicBezTo>
                <a:cubicBezTo>
                  <a:pt x="174957" y="15889"/>
                  <a:pt x="190846" y="0"/>
                  <a:pt x="210447" y="0"/>
                </a:cubicBezTo>
                <a:close/>
                <a:moveTo>
                  <a:pt x="35490" y="0"/>
                </a:moveTo>
                <a:cubicBezTo>
                  <a:pt x="55091" y="0"/>
                  <a:pt x="70980" y="15889"/>
                  <a:pt x="70980" y="35490"/>
                </a:cubicBezTo>
                <a:cubicBezTo>
                  <a:pt x="70980" y="55091"/>
                  <a:pt x="55091" y="70980"/>
                  <a:pt x="35490" y="70980"/>
                </a:cubicBezTo>
                <a:cubicBezTo>
                  <a:pt x="15889" y="70980"/>
                  <a:pt x="0" y="55091"/>
                  <a:pt x="0" y="35490"/>
                </a:cubicBezTo>
                <a:cubicBezTo>
                  <a:pt x="0" y="15889"/>
                  <a:pt x="15889" y="0"/>
                  <a:pt x="354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5B673A-89E9-47B4-8678-E996E4A77024}"/>
              </a:ext>
            </a:extLst>
          </p:cNvPr>
          <p:cNvSpPr/>
          <p:nvPr/>
        </p:nvSpPr>
        <p:spPr>
          <a:xfrm rot="4754715" flipV="1">
            <a:off x="6377199" y="579846"/>
            <a:ext cx="793684" cy="79368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77D012-F0C8-4E73-9CCA-784DC35D07DD}"/>
              </a:ext>
            </a:extLst>
          </p:cNvPr>
          <p:cNvSpPr/>
          <p:nvPr/>
        </p:nvSpPr>
        <p:spPr>
          <a:xfrm rot="1129136" flipV="1">
            <a:off x="11426305" y="4815074"/>
            <a:ext cx="499516" cy="4995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BA3248-AE0A-45FE-8007-59CB80D110C4}"/>
              </a:ext>
            </a:extLst>
          </p:cNvPr>
          <p:cNvSpPr/>
          <p:nvPr/>
        </p:nvSpPr>
        <p:spPr>
          <a:xfrm rot="9900000" flipV="1">
            <a:off x="6635481" y="1899542"/>
            <a:ext cx="277118" cy="27711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22467E-3F64-4DE9-9CA2-6C96D2229163}"/>
              </a:ext>
            </a:extLst>
          </p:cNvPr>
          <p:cNvSpPr/>
          <p:nvPr/>
        </p:nvSpPr>
        <p:spPr>
          <a:xfrm rot="10800000" flipV="1">
            <a:off x="7301441" y="5017749"/>
            <a:ext cx="1362062" cy="13620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E4437A-D6D2-425B-BD1B-FF5DA3897D14}"/>
              </a:ext>
            </a:extLst>
          </p:cNvPr>
          <p:cNvSpPr>
            <a:spLocks/>
          </p:cNvSpPr>
          <p:nvPr/>
        </p:nvSpPr>
        <p:spPr bwMode="auto">
          <a:xfrm>
            <a:off x="7693546" y="5409855"/>
            <a:ext cx="577851" cy="577850"/>
          </a:xfrm>
          <a:custGeom>
            <a:avLst/>
            <a:gdLst>
              <a:gd name="connsiteX0" fmla="*/ 222250 w 577851"/>
              <a:gd name="connsiteY0" fmla="*/ 165100 h 577850"/>
              <a:gd name="connsiteX1" fmla="*/ 444500 w 577851"/>
              <a:gd name="connsiteY1" fmla="*/ 371475 h 577850"/>
              <a:gd name="connsiteX2" fmla="*/ 222250 w 577851"/>
              <a:gd name="connsiteY2" fmla="*/ 577850 h 577850"/>
              <a:gd name="connsiteX3" fmla="*/ 126631 w 577851"/>
              <a:gd name="connsiteY3" fmla="*/ 557213 h 577850"/>
              <a:gd name="connsiteX4" fmla="*/ 108541 w 577851"/>
              <a:gd name="connsiteY4" fmla="*/ 557213 h 577850"/>
              <a:gd name="connsiteX5" fmla="*/ 46517 w 577851"/>
              <a:gd name="connsiteY5" fmla="*/ 572691 h 577850"/>
              <a:gd name="connsiteX6" fmla="*/ 36180 w 577851"/>
              <a:gd name="connsiteY6" fmla="*/ 562372 h 577850"/>
              <a:gd name="connsiteX7" fmla="*/ 49102 w 577851"/>
              <a:gd name="connsiteY7" fmla="*/ 515938 h 577850"/>
              <a:gd name="connsiteX8" fmla="*/ 43933 w 577851"/>
              <a:gd name="connsiteY8" fmla="*/ 495300 h 577850"/>
              <a:gd name="connsiteX9" fmla="*/ 0 w 577851"/>
              <a:gd name="connsiteY9" fmla="*/ 371475 h 577850"/>
              <a:gd name="connsiteX10" fmla="*/ 222250 w 577851"/>
              <a:gd name="connsiteY10" fmla="*/ 165100 h 577850"/>
              <a:gd name="connsiteX11" fmla="*/ 356208 w 577851"/>
              <a:gd name="connsiteY11" fmla="*/ 0 h 577850"/>
              <a:gd name="connsiteX12" fmla="*/ 577851 w 577851"/>
              <a:gd name="connsiteY12" fmla="*/ 206076 h 577850"/>
              <a:gd name="connsiteX13" fmla="*/ 534038 w 577851"/>
              <a:gd name="connsiteY13" fmla="*/ 327145 h 577850"/>
              <a:gd name="connsiteX14" fmla="*/ 528884 w 577851"/>
              <a:gd name="connsiteY14" fmla="*/ 350329 h 577850"/>
              <a:gd name="connsiteX15" fmla="*/ 541770 w 577851"/>
              <a:gd name="connsiteY15" fmla="*/ 396696 h 577850"/>
              <a:gd name="connsiteX16" fmla="*/ 531461 w 577851"/>
              <a:gd name="connsiteY16" fmla="*/ 406999 h 577850"/>
              <a:gd name="connsiteX17" fmla="*/ 505688 w 577851"/>
              <a:gd name="connsiteY17" fmla="*/ 399271 h 577850"/>
              <a:gd name="connsiteX18" fmla="*/ 485070 w 577851"/>
              <a:gd name="connsiteY18" fmla="*/ 370936 h 577850"/>
              <a:gd name="connsiteX19" fmla="*/ 222192 w 577851"/>
              <a:gd name="connsiteY19" fmla="*/ 123646 h 577850"/>
              <a:gd name="connsiteX20" fmla="*/ 191265 w 577851"/>
              <a:gd name="connsiteY20" fmla="*/ 126221 h 577850"/>
              <a:gd name="connsiteX21" fmla="*/ 170647 w 577851"/>
              <a:gd name="connsiteY21" fmla="*/ 92734 h 577850"/>
              <a:gd name="connsiteX22" fmla="*/ 356208 w 577851"/>
              <a:gd name="connsiteY22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851" h="577850">
                <a:moveTo>
                  <a:pt x="222250" y="165100"/>
                </a:moveTo>
                <a:cubicBezTo>
                  <a:pt x="346297" y="165100"/>
                  <a:pt x="444500" y="257969"/>
                  <a:pt x="444500" y="371475"/>
                </a:cubicBezTo>
                <a:cubicBezTo>
                  <a:pt x="444500" y="484981"/>
                  <a:pt x="346297" y="577850"/>
                  <a:pt x="222250" y="577850"/>
                </a:cubicBezTo>
                <a:cubicBezTo>
                  <a:pt x="188654" y="577850"/>
                  <a:pt x="155058" y="570111"/>
                  <a:pt x="126631" y="557213"/>
                </a:cubicBezTo>
                <a:cubicBezTo>
                  <a:pt x="121462" y="554633"/>
                  <a:pt x="116293" y="554633"/>
                  <a:pt x="108541" y="557213"/>
                </a:cubicBezTo>
                <a:cubicBezTo>
                  <a:pt x="108541" y="557213"/>
                  <a:pt x="108541" y="557213"/>
                  <a:pt x="46517" y="572691"/>
                </a:cubicBezTo>
                <a:cubicBezTo>
                  <a:pt x="38764" y="575271"/>
                  <a:pt x="33596" y="570111"/>
                  <a:pt x="36180" y="562372"/>
                </a:cubicBezTo>
                <a:cubicBezTo>
                  <a:pt x="36180" y="562372"/>
                  <a:pt x="36180" y="562372"/>
                  <a:pt x="49102" y="515938"/>
                </a:cubicBezTo>
                <a:cubicBezTo>
                  <a:pt x="51686" y="508199"/>
                  <a:pt x="49102" y="500460"/>
                  <a:pt x="43933" y="495300"/>
                </a:cubicBezTo>
                <a:cubicBezTo>
                  <a:pt x="15506" y="459185"/>
                  <a:pt x="0" y="417910"/>
                  <a:pt x="0" y="371475"/>
                </a:cubicBezTo>
                <a:cubicBezTo>
                  <a:pt x="0" y="257969"/>
                  <a:pt x="100788" y="165100"/>
                  <a:pt x="222250" y="165100"/>
                </a:cubicBezTo>
                <a:close/>
                <a:moveTo>
                  <a:pt x="356208" y="0"/>
                </a:moveTo>
                <a:cubicBezTo>
                  <a:pt x="477339" y="0"/>
                  <a:pt x="577851" y="92734"/>
                  <a:pt x="577851" y="206076"/>
                </a:cubicBezTo>
                <a:cubicBezTo>
                  <a:pt x="577851" y="252443"/>
                  <a:pt x="562388" y="293658"/>
                  <a:pt x="534038" y="327145"/>
                </a:cubicBezTo>
                <a:cubicBezTo>
                  <a:pt x="528884" y="334873"/>
                  <a:pt x="526306" y="342601"/>
                  <a:pt x="528884" y="350329"/>
                </a:cubicBezTo>
                <a:cubicBezTo>
                  <a:pt x="528884" y="350329"/>
                  <a:pt x="528884" y="350329"/>
                  <a:pt x="541770" y="396696"/>
                </a:cubicBezTo>
                <a:cubicBezTo>
                  <a:pt x="544347" y="404423"/>
                  <a:pt x="539193" y="409575"/>
                  <a:pt x="531461" y="406999"/>
                </a:cubicBezTo>
                <a:cubicBezTo>
                  <a:pt x="531461" y="406999"/>
                  <a:pt x="531461" y="406999"/>
                  <a:pt x="505688" y="399271"/>
                </a:cubicBezTo>
                <a:cubicBezTo>
                  <a:pt x="492802" y="396696"/>
                  <a:pt x="485070" y="383816"/>
                  <a:pt x="485070" y="370936"/>
                </a:cubicBezTo>
                <a:cubicBezTo>
                  <a:pt x="485070" y="234411"/>
                  <a:pt x="366517" y="123646"/>
                  <a:pt x="222192" y="123646"/>
                </a:cubicBezTo>
                <a:cubicBezTo>
                  <a:pt x="211883" y="123646"/>
                  <a:pt x="201574" y="126221"/>
                  <a:pt x="191265" y="126221"/>
                </a:cubicBezTo>
                <a:cubicBezTo>
                  <a:pt x="173224" y="128797"/>
                  <a:pt x="160338" y="108190"/>
                  <a:pt x="170647" y="92734"/>
                </a:cubicBezTo>
                <a:cubicBezTo>
                  <a:pt x="211883" y="36063"/>
                  <a:pt x="278891" y="0"/>
                  <a:pt x="356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79CE365B-6FC4-4FA3-AF5D-8B485BE3DFD8}"/>
              </a:ext>
            </a:extLst>
          </p:cNvPr>
          <p:cNvGrpSpPr/>
          <p:nvPr/>
        </p:nvGrpSpPr>
        <p:grpSpPr>
          <a:xfrm>
            <a:off x="3584205" y="2747830"/>
            <a:ext cx="312877" cy="37895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23" name="Freeform 134">
              <a:extLst>
                <a:ext uri="{FF2B5EF4-FFF2-40B4-BE49-F238E27FC236}">
                  <a16:creationId xmlns:a16="http://schemas.microsoft.com/office/drawing/2014/main" id="{91D24BFF-381A-40DA-87A7-5761FCE89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671986A0-6AE0-488C-BF88-A03B992D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Rectangle: Rounded Corners 40">
            <a:extLst>
              <a:ext uri="{FF2B5EF4-FFF2-40B4-BE49-F238E27FC236}">
                <a16:creationId xmlns:a16="http://schemas.microsoft.com/office/drawing/2014/main" id="{5E2C3B4B-62B1-4BA2-9D78-52517E3BE31D}"/>
              </a:ext>
            </a:extLst>
          </p:cNvPr>
          <p:cNvSpPr>
            <a:spLocks/>
          </p:cNvSpPr>
          <p:nvPr/>
        </p:nvSpPr>
        <p:spPr bwMode="auto">
          <a:xfrm rot="16200000">
            <a:off x="1299415" y="453943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2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: Rounded Corners 43">
            <a:extLst>
              <a:ext uri="{FF2B5EF4-FFF2-40B4-BE49-F238E27FC236}">
                <a16:creationId xmlns:a16="http://schemas.microsoft.com/office/drawing/2014/main" id="{C1F0ADA8-0974-4F6C-ABF8-557D7DEE08CB}"/>
              </a:ext>
            </a:extLst>
          </p:cNvPr>
          <p:cNvSpPr>
            <a:spLocks/>
          </p:cNvSpPr>
          <p:nvPr/>
        </p:nvSpPr>
        <p:spPr bwMode="auto">
          <a:xfrm rot="16200000">
            <a:off x="2990280" y="453943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E868142-B2EB-49D7-BEFF-DDE54FDD92C2}"/>
              </a:ext>
            </a:extLst>
          </p:cNvPr>
          <p:cNvSpPr/>
          <p:nvPr/>
        </p:nvSpPr>
        <p:spPr bwMode="auto">
          <a:xfrm>
            <a:off x="734712" y="2521550"/>
            <a:ext cx="5823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000" b="1" kern="100" dirty="0">
                <a:cs typeface="+mn-ea"/>
                <a:sym typeface="+mn-lt"/>
              </a:rPr>
              <a:t>专题</a:t>
            </a:r>
            <a:r>
              <a:rPr lang="en-US" altLang="zh-CN" sz="4000" b="1" kern="100" dirty="0">
                <a:cs typeface="+mn-ea"/>
                <a:sym typeface="+mn-lt"/>
              </a:rPr>
              <a:t>15.2.3 </a:t>
            </a:r>
            <a:r>
              <a:rPr lang="zh-CN" altLang="en-US" sz="4000" b="1" kern="100" dirty="0">
                <a:cs typeface="+mn-ea"/>
                <a:sym typeface="+mn-lt"/>
              </a:rPr>
              <a:t>整数指数幂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D47F378-6458-448A-B793-0A901E7BE50B}"/>
              </a:ext>
            </a:extLst>
          </p:cNvPr>
          <p:cNvCxnSpPr>
            <a:cxnSpLocks/>
          </p:cNvCxnSpPr>
          <p:nvPr/>
        </p:nvCxnSpPr>
        <p:spPr>
          <a:xfrm>
            <a:off x="749038" y="3298976"/>
            <a:ext cx="5794705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B050F3BE-D350-44E5-A3B1-C82D743061B2}"/>
              </a:ext>
            </a:extLst>
          </p:cNvPr>
          <p:cNvSpPr/>
          <p:nvPr/>
        </p:nvSpPr>
        <p:spPr bwMode="auto">
          <a:xfrm>
            <a:off x="749038" y="1904854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第十五章 分式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CC329F-A38D-450B-8F30-39DB33C14BA0}"/>
              </a:ext>
            </a:extLst>
          </p:cNvPr>
          <p:cNvSpPr txBox="1"/>
          <p:nvPr/>
        </p:nvSpPr>
        <p:spPr>
          <a:xfrm>
            <a:off x="749038" y="3826392"/>
            <a:ext cx="5670333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380850-BE26-45D4-A355-14C70CF18791}"/>
              </a:ext>
            </a:extLst>
          </p:cNvPr>
          <p:cNvSpPr txBox="1"/>
          <p:nvPr/>
        </p:nvSpPr>
        <p:spPr>
          <a:xfrm>
            <a:off x="765772" y="5117871"/>
            <a:ext cx="1406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xippt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3D225B9-A12A-4951-A264-BD83DF0CB967}"/>
              </a:ext>
            </a:extLst>
          </p:cNvPr>
          <p:cNvSpPr txBox="1"/>
          <p:nvPr/>
        </p:nvSpPr>
        <p:spPr>
          <a:xfrm>
            <a:off x="2456638" y="5117871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2020.4.4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51D4A36-9B56-4C22-867B-80A8518780A4}"/>
              </a:ext>
            </a:extLst>
          </p:cNvPr>
          <p:cNvSpPr/>
          <p:nvPr/>
        </p:nvSpPr>
        <p:spPr>
          <a:xfrm>
            <a:off x="749038" y="3429000"/>
            <a:ext cx="3622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400" b="1" dirty="0">
                <a:solidFill>
                  <a:srgbClr val="3F3F3F"/>
                </a:solidFill>
                <a:cs typeface="+mn-ea"/>
                <a:sym typeface="+mn-lt"/>
              </a:rPr>
              <a:t>（科学记数法）</a:t>
            </a:r>
          </a:p>
        </p:txBody>
      </p:sp>
    </p:spTree>
    <p:extLst>
      <p:ext uri="{BB962C8B-B14F-4D97-AF65-F5344CB8AC3E}">
        <p14:creationId xmlns:p14="http://schemas.microsoft.com/office/powerpoint/2010/main" val="34172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/>
      <p:bldP spid="30" grpId="0"/>
      <p:bldP spid="31" grpId="0"/>
      <p:bldP spid="33" grpId="0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9DE436F-9145-437E-9336-4DC078DEFCFE}"/>
              </a:ext>
            </a:extLst>
          </p:cNvPr>
          <p:cNvSpPr/>
          <p:nvPr/>
        </p:nvSpPr>
        <p:spPr>
          <a:xfrm>
            <a:off x="909144" y="1235127"/>
            <a:ext cx="10244667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     纳米是非常小的长度单位，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纳米</a:t>
            </a:r>
            <a:r>
              <a:rPr lang="en-US" altLang="zh-CN" sz="2000" b="1" dirty="0">
                <a:cs typeface="+mn-ea"/>
                <a:sym typeface="+mn-lt"/>
              </a:rPr>
              <a:t>=10 </a:t>
            </a:r>
            <a:r>
              <a:rPr lang="en-US" altLang="zh-CN" sz="2000" b="1" baseline="30000" dirty="0">
                <a:cs typeface="+mn-ea"/>
                <a:sym typeface="+mn-lt"/>
              </a:rPr>
              <a:t>–9</a:t>
            </a:r>
            <a:r>
              <a:rPr lang="zh-CN" altLang="en-US" sz="2000" b="1" dirty="0">
                <a:cs typeface="+mn-ea"/>
                <a:sym typeface="+mn-lt"/>
              </a:rPr>
              <a:t>米，把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纳米的物体放到乒乓球上，就如同把乒乓球放到地球上，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立方毫米的空间可以放多少个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立方纳米的物体？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A281D10-003F-44E3-AC88-A70816188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944" y="2495913"/>
                <a:ext cx="6999155" cy="366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377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解：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毫米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=10</a:t>
                </a:r>
                <a:r>
                  <a:rPr lang="zh-CN" altLang="en-US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－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米，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纳米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=10</a:t>
                </a:r>
                <a:r>
                  <a:rPr lang="zh-CN" altLang="en-US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－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9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米。</a:t>
                </a:r>
                <a:endParaRPr lang="en-US" altLang="zh-CN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defTabSz="914377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 (10</a:t>
                </a:r>
                <a:r>
                  <a:rPr lang="zh-CN" altLang="en-US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－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)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÷(10</a:t>
                </a:r>
                <a:r>
                  <a:rPr lang="zh-CN" altLang="en-US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－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9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)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  <a:p>
                <a:pPr defTabSz="914377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=10</a:t>
                </a:r>
                <a:r>
                  <a:rPr lang="zh-CN" altLang="en-US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－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9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zh-CN" altLang="en-US" sz="2000" b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000" b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27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defTabSz="914377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000" b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27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000" b="1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9</m:t>
                        </m:r>
                      </m:den>
                    </m:f>
                    <m:r>
                      <a:rPr lang="en-US" altLang="zh-CN" sz="20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=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m:t>10</m:t>
                    </m:r>
                  </m:oMath>
                </a14:m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18</a:t>
                </a:r>
              </a:p>
              <a:p>
                <a:pPr defTabSz="914377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立方毫米的空间可以放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10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18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个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立方纳米的物体。</a:t>
                </a:r>
              </a:p>
            </p:txBody>
          </p:sp>
        </mc:Choice>
        <mc:Fallback xmlns=""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A281D10-003F-44E3-AC88-A7081618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944" y="2495913"/>
                <a:ext cx="6999155" cy="3664786"/>
              </a:xfrm>
              <a:prstGeom prst="rect">
                <a:avLst/>
              </a:prstGeom>
              <a:blipFill>
                <a:blip r:embed="rId3"/>
                <a:stretch>
                  <a:fillRect l="-871" b="-1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779612F-174B-4B3F-9B31-E4F6F2EA43A8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情景思考</a:t>
            </a:r>
          </a:p>
        </p:txBody>
      </p:sp>
    </p:spTree>
    <p:extLst>
      <p:ext uri="{BB962C8B-B14F-4D97-AF65-F5344CB8AC3E}">
        <p14:creationId xmlns:p14="http://schemas.microsoft.com/office/powerpoint/2010/main" val="3737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B6A3A43-08BF-4D25-954B-7006EF76AC00}"/>
                  </a:ext>
                </a:extLst>
              </p:cNvPr>
              <p:cNvSpPr/>
              <p:nvPr/>
            </p:nvSpPr>
            <p:spPr>
              <a:xfrm>
                <a:off x="1185037" y="1003759"/>
                <a:ext cx="10414297" cy="2555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 fontAlgn="ctr">
                  <a:lnSpc>
                    <a:spcPct val="150000"/>
                  </a:lnSpc>
                </a:pP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．（</a:t>
                </a: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2019·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如东县新店镇初级中学初二期中）某病毒的直径为</a:t>
                </a: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0.00000016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，用科学记数法表示为（</a:t>
                </a: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     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）</a:t>
                </a:r>
              </a:p>
              <a:p>
                <a:pPr defTabSz="914377" fontAlgn="ctr">
                  <a:lnSpc>
                    <a:spcPct val="150000"/>
                  </a:lnSpc>
                  <a:tabLst>
                    <a:tab pos="1757636" algn="l"/>
                    <a:tab pos="3516119" algn="l"/>
                    <a:tab pos="5273755" algn="l"/>
                  </a:tabLst>
                </a:pP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667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16×1</m:t>
                    </m:r>
                    <m:sSup>
                      <m:sSupPr>
                        <m:ctrlPr>
                          <a:rPr lang="zh-CN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0</m:t>
                        </m:r>
                      </m:e>
                      <m:sup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	B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667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1.6×1</m:t>
                    </m:r>
                    <m:sSup>
                      <m:sSupPr>
                        <m:ctrlPr>
                          <a:rPr lang="zh-CN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0</m:t>
                        </m:r>
                      </m:e>
                      <m:sup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	</a:t>
                </a:r>
              </a:p>
              <a:p>
                <a:pPr defTabSz="914377" fontAlgn="ctr">
                  <a:lnSpc>
                    <a:spcPct val="150000"/>
                  </a:lnSpc>
                  <a:tabLst>
                    <a:tab pos="1757636" algn="l"/>
                    <a:tab pos="3516119" algn="l"/>
                    <a:tab pos="5273755" algn="l"/>
                  </a:tabLst>
                </a:pPr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667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0.16×1</m:t>
                    </m:r>
                    <m:sSup>
                      <m:sSupPr>
                        <m:ctrlPr>
                          <a:rPr lang="zh-CN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0</m:t>
                        </m:r>
                      </m:e>
                      <m:sup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	D</a:t>
                </a:r>
                <a:r>
                  <a:rPr lang="zh-CN" altLang="zh-CN" sz="2667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667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1.6×1</m:t>
                    </m:r>
                    <m:sSup>
                      <m:sSupPr>
                        <m:ctrlPr>
                          <a:rPr lang="zh-CN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0</m:t>
                        </m:r>
                      </m:e>
                      <m:sup>
                        <m:r>
                          <a:rPr lang="en-US" altLang="zh-CN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−8</m:t>
                        </m:r>
                      </m:sup>
                    </m:sSup>
                  </m:oMath>
                </a14:m>
                <a:endParaRPr lang="zh-CN" altLang="zh-CN" sz="2667" kern="1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B6A3A43-08BF-4D25-954B-7006EF76A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37" y="1003759"/>
                <a:ext cx="10414297" cy="2555058"/>
              </a:xfrm>
              <a:prstGeom prst="rect">
                <a:avLst/>
              </a:prstGeom>
              <a:blipFill>
                <a:blip r:embed="rId3"/>
                <a:stretch>
                  <a:fillRect l="-1112" b="-5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笑脸 6">
            <a:extLst>
              <a:ext uri="{FF2B5EF4-FFF2-40B4-BE49-F238E27FC236}">
                <a16:creationId xmlns:a16="http://schemas.microsoft.com/office/drawing/2014/main" id="{D27446B8-8879-4318-B878-10F85AC57197}"/>
              </a:ext>
            </a:extLst>
          </p:cNvPr>
          <p:cNvSpPr/>
          <p:nvPr/>
        </p:nvSpPr>
        <p:spPr>
          <a:xfrm>
            <a:off x="4743992" y="2446316"/>
            <a:ext cx="444139" cy="51476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169560-1FEE-494E-8E74-C83937A0B417}"/>
              </a:ext>
            </a:extLst>
          </p:cNvPr>
          <p:cNvSpPr/>
          <p:nvPr/>
        </p:nvSpPr>
        <p:spPr>
          <a:xfrm>
            <a:off x="1185037" y="3914864"/>
            <a:ext cx="9832312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zh-CN" altLang="zh-CN" sz="2667" kern="100" dirty="0">
                <a:cs typeface="+mn-ea"/>
                <a:sym typeface="+mn-lt"/>
              </a:rPr>
              <a:t>解：</a:t>
            </a:r>
            <a:r>
              <a:rPr lang="en-US" altLang="zh-CN" sz="2667" kern="100" dirty="0">
                <a:cs typeface="+mn-ea"/>
                <a:sym typeface="+mn-lt"/>
              </a:rPr>
              <a:t>0.00000016</a:t>
            </a:r>
            <a:r>
              <a:rPr lang="zh-CN" altLang="zh-CN" sz="2667" kern="100" dirty="0">
                <a:cs typeface="+mn-ea"/>
                <a:sym typeface="+mn-lt"/>
              </a:rPr>
              <a:t>的小数点向右移动</a:t>
            </a:r>
            <a:r>
              <a:rPr lang="en-US" altLang="zh-CN" sz="2667" kern="100" dirty="0">
                <a:cs typeface="+mn-ea"/>
                <a:sym typeface="+mn-lt"/>
              </a:rPr>
              <a:t>7</a:t>
            </a:r>
            <a:r>
              <a:rPr lang="zh-CN" altLang="zh-CN" sz="2667" kern="100" dirty="0">
                <a:cs typeface="+mn-ea"/>
                <a:sym typeface="+mn-lt"/>
              </a:rPr>
              <a:t>位得到</a:t>
            </a:r>
            <a:r>
              <a:rPr lang="en-US" altLang="zh-CN" sz="2667" kern="100" dirty="0">
                <a:cs typeface="+mn-ea"/>
                <a:sym typeface="+mn-lt"/>
              </a:rPr>
              <a:t>1.6</a:t>
            </a:r>
            <a:r>
              <a:rPr lang="zh-CN" altLang="zh-CN" sz="2667" kern="100" dirty="0">
                <a:cs typeface="+mn-ea"/>
                <a:sym typeface="+mn-lt"/>
              </a:rPr>
              <a:t>， </a:t>
            </a:r>
          </a:p>
          <a:p>
            <a:pPr defTabSz="914377" fontAlgn="ctr">
              <a:lnSpc>
                <a:spcPct val="150000"/>
              </a:lnSpc>
            </a:pPr>
            <a:r>
              <a:rPr lang="zh-CN" altLang="zh-CN" sz="2667" kern="100" dirty="0">
                <a:cs typeface="+mn-ea"/>
                <a:sym typeface="+mn-lt"/>
              </a:rPr>
              <a:t>所以数字</a:t>
            </a:r>
            <a:r>
              <a:rPr lang="en-US" altLang="zh-CN" sz="2667" kern="100" dirty="0">
                <a:cs typeface="+mn-ea"/>
                <a:sym typeface="+mn-lt"/>
              </a:rPr>
              <a:t>0.00000016</a:t>
            </a:r>
            <a:r>
              <a:rPr lang="zh-CN" altLang="zh-CN" sz="2667" kern="100" dirty="0">
                <a:cs typeface="+mn-ea"/>
                <a:sym typeface="+mn-lt"/>
              </a:rPr>
              <a:t>用科学记数法表示为</a:t>
            </a:r>
            <a:r>
              <a:rPr lang="en-US" altLang="zh-CN" sz="2667" kern="100" dirty="0">
                <a:cs typeface="+mn-ea"/>
                <a:sym typeface="+mn-lt"/>
              </a:rPr>
              <a:t> 1.6×10</a:t>
            </a:r>
            <a:r>
              <a:rPr lang="en-US" altLang="zh-CN" sz="2667" kern="100" baseline="30000" dirty="0">
                <a:cs typeface="+mn-ea"/>
                <a:sym typeface="+mn-lt"/>
              </a:rPr>
              <a:t>-7</a:t>
            </a:r>
            <a:endParaRPr lang="zh-CN" altLang="zh-CN" sz="2667" kern="100" dirty="0">
              <a:cs typeface="+mn-ea"/>
              <a:sym typeface="+mn-lt"/>
            </a:endParaRPr>
          </a:p>
          <a:p>
            <a:pPr defTabSz="914377" fontAlgn="ctr">
              <a:lnSpc>
                <a:spcPct val="150000"/>
              </a:lnSpc>
            </a:pPr>
            <a:r>
              <a:rPr lang="zh-CN" altLang="zh-CN" sz="2667" kern="100" dirty="0">
                <a:cs typeface="+mn-ea"/>
                <a:sym typeface="+mn-lt"/>
              </a:rPr>
              <a:t>故答案为：</a:t>
            </a:r>
            <a:r>
              <a:rPr lang="en-US" altLang="zh-CN" sz="2667" kern="100" dirty="0">
                <a:cs typeface="+mn-ea"/>
                <a:sym typeface="+mn-lt"/>
              </a:rPr>
              <a:t>B.</a:t>
            </a:r>
            <a:endParaRPr lang="zh-CN" altLang="zh-CN" sz="2667" kern="1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97FB66-5C57-4D29-85E4-81E836049E39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随堂思考</a:t>
            </a:r>
          </a:p>
        </p:txBody>
      </p:sp>
    </p:spTree>
    <p:extLst>
      <p:ext uri="{BB962C8B-B14F-4D97-AF65-F5344CB8AC3E}">
        <p14:creationId xmlns:p14="http://schemas.microsoft.com/office/powerpoint/2010/main" val="42778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1C7606C-4877-453A-BD6D-5224F623D8CA}"/>
              </a:ext>
            </a:extLst>
          </p:cNvPr>
          <p:cNvSpPr/>
          <p:nvPr/>
        </p:nvSpPr>
        <p:spPr>
          <a:xfrm>
            <a:off x="984961" y="1357494"/>
            <a:ext cx="10222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．石墨烯是世界上最薄也是最坚硬的纳米材料，它的理论厚度仅</a:t>
            </a: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0.00000000034</a:t>
            </a:r>
            <a:r>
              <a:rPr lang="en-US" altLang="zh-CN" sz="3200" i="1" kern="100" dirty="0">
                <a:solidFill>
                  <a:prstClr val="black"/>
                </a:solidFill>
                <a:cs typeface="+mn-ea"/>
                <a:sym typeface="+mn-lt"/>
              </a:rPr>
              <a:t>m</a:t>
            </a:r>
            <a:r>
              <a:rPr lang="zh-CN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，将这个数用科学计数法表示为</a:t>
            </a: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_______________.</a:t>
            </a:r>
            <a:endParaRPr lang="zh-CN" altLang="zh-CN" sz="3200" kern="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383F091-760C-403C-BE15-77DC5D46BA52}"/>
                  </a:ext>
                </a:extLst>
              </p:cNvPr>
              <p:cNvSpPr/>
              <p:nvPr/>
            </p:nvSpPr>
            <p:spPr>
              <a:xfrm>
                <a:off x="1943773" y="2985832"/>
                <a:ext cx="2341347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3.4×1</m:t>
                      </m:r>
                      <m:sSup>
                        <m:sSupPr>
                          <m:ctrlPr>
                            <a:rPr lang="zh-CN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zh-CN" alt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0</m:t>
                          </m:r>
                        </m:e>
                        <m:sup>
                          <m:r>
                            <a:rPr lang="zh-CN" alt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383F091-760C-403C-BE15-77DC5D46B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73" y="2985832"/>
                <a:ext cx="2341347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A4F8F9D-09A3-4754-BF08-90942601E165}"/>
                  </a:ext>
                </a:extLst>
              </p:cNvPr>
              <p:cNvSpPr/>
              <p:nvPr/>
            </p:nvSpPr>
            <p:spPr>
              <a:xfrm>
                <a:off x="1112955" y="4259715"/>
                <a:ext cx="10222077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 fontAlgn="ctr">
                  <a:lnSpc>
                    <a:spcPct val="150000"/>
                  </a:lnSpc>
                </a:pPr>
                <a:r>
                  <a:rPr lang="en-US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3.</a:t>
                </a:r>
                <a:r>
                  <a:rPr lang="zh-CN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2018·</a:t>
                </a:r>
                <a:r>
                  <a:rPr lang="zh-CN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四川中考真题）把实数</a:t>
                </a:r>
                <a14:m>
                  <m:oMath xmlns:m="http://schemas.openxmlformats.org/officeDocument/2006/math">
                    <m:r>
                      <a:rPr lang="en-US" altLang="zh-CN" sz="32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6.12×1</m:t>
                    </m:r>
                    <m:sSup>
                      <m:sSupPr>
                        <m:ctrlPr>
                          <a:rPr lang="zh-CN" altLang="zh-CN" sz="3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32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0</m:t>
                        </m:r>
                      </m:e>
                      <m:sup>
                        <m:r>
                          <a:rPr lang="en-US" altLang="zh-CN" sz="32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用小数表示为</a:t>
                </a:r>
                <a:r>
                  <a:rPr lang="en-US" altLang="zh-CN" sz="3200" kern="100" dirty="0">
                    <a:solidFill>
                      <a:prstClr val="black"/>
                    </a:solidFill>
                    <a:cs typeface="+mn-ea"/>
                    <a:sym typeface="+mn-lt"/>
                  </a:rPr>
                  <a:t>___________</a:t>
                </a:r>
                <a:endParaRPr lang="zh-CN" altLang="zh-CN" sz="3200" kern="1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A4F8F9D-09A3-4754-BF08-90942601E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55" y="4259715"/>
                <a:ext cx="10222077" cy="1586396"/>
              </a:xfrm>
              <a:prstGeom prst="rect">
                <a:avLst/>
              </a:prstGeom>
              <a:blipFill>
                <a:blip r:embed="rId4"/>
                <a:stretch>
                  <a:fillRect l="-1551" r="-955" b="-1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65956EE-A415-41CD-B494-4498FC4431CE}"/>
                  </a:ext>
                </a:extLst>
              </p:cNvPr>
              <p:cNvSpPr/>
              <p:nvPr/>
            </p:nvSpPr>
            <p:spPr>
              <a:xfrm>
                <a:off x="1799839" y="5200495"/>
                <a:ext cx="17491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0.00612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65956EE-A415-41CD-B494-4498FC443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39" y="5200495"/>
                <a:ext cx="17491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E2E93F6-A3E1-4DB8-830F-CC47E3810EA0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随堂测试</a:t>
            </a:r>
          </a:p>
        </p:txBody>
      </p:sp>
    </p:spTree>
    <p:extLst>
      <p:ext uri="{BB962C8B-B14F-4D97-AF65-F5344CB8AC3E}">
        <p14:creationId xmlns:p14="http://schemas.microsoft.com/office/powerpoint/2010/main" val="40904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3448807-B4CE-48DF-BB09-57C9CCBB8907}"/>
              </a:ext>
            </a:extLst>
          </p:cNvPr>
          <p:cNvSpPr/>
          <p:nvPr/>
        </p:nvSpPr>
        <p:spPr>
          <a:xfrm>
            <a:off x="1103446" y="915942"/>
            <a:ext cx="1041122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．下列等式正确的是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 (    )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①0.000126=1.26×10</a:t>
            </a:r>
            <a:r>
              <a:rPr lang="zh-CN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－</a:t>
            </a:r>
            <a:r>
              <a:rPr lang="en-US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4                 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②3.10×10</a:t>
            </a:r>
            <a:r>
              <a:rPr lang="en-US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=31000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③1.1×10</a:t>
            </a:r>
            <a:r>
              <a:rPr lang="zh-CN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－</a:t>
            </a:r>
            <a:r>
              <a:rPr lang="en-US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=0.000011              ④12600000=1.26×10</a:t>
            </a:r>
            <a:r>
              <a:rPr lang="en-US" altLang="zh-CN" sz="2667" kern="100" baseline="30000" dirty="0">
                <a:solidFill>
                  <a:prstClr val="black"/>
                </a:solidFill>
                <a:cs typeface="+mn-ea"/>
                <a:sym typeface="+mn-lt"/>
              </a:rPr>
              <a:t>6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 fontAlgn="ctr">
              <a:lnSpc>
                <a:spcPct val="150000"/>
              </a:lnSpc>
            </a:pP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A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①②    B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②④    C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①②③    D</a:t>
            </a:r>
            <a:r>
              <a:rPr lang="zh-CN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．</a:t>
            </a:r>
            <a:r>
              <a:rPr lang="en-US" altLang="zh-CN" sz="2667" kern="100" dirty="0">
                <a:solidFill>
                  <a:prstClr val="black"/>
                </a:solidFill>
                <a:cs typeface="+mn-ea"/>
                <a:sym typeface="+mn-lt"/>
              </a:rPr>
              <a:t>①③④</a:t>
            </a:r>
            <a:endParaRPr lang="zh-CN" altLang="zh-CN" sz="2667" kern="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笑脸 6">
            <a:extLst>
              <a:ext uri="{FF2B5EF4-FFF2-40B4-BE49-F238E27FC236}">
                <a16:creationId xmlns:a16="http://schemas.microsoft.com/office/drawing/2014/main" id="{D27446B8-8879-4318-B878-10F85AC57197}"/>
              </a:ext>
            </a:extLst>
          </p:cNvPr>
          <p:cNvSpPr/>
          <p:nvPr/>
        </p:nvSpPr>
        <p:spPr>
          <a:xfrm>
            <a:off x="4295259" y="2914235"/>
            <a:ext cx="444139" cy="51476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81FF6C-6115-445A-80DC-88A30A1D99D9}"/>
              </a:ext>
            </a:extLst>
          </p:cNvPr>
          <p:cNvSpPr/>
          <p:nvPr/>
        </p:nvSpPr>
        <p:spPr>
          <a:xfrm>
            <a:off x="1103445" y="3543014"/>
            <a:ext cx="9581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ctr">
              <a:lnSpc>
                <a:spcPct val="200000"/>
              </a:lnSpc>
            </a:pPr>
            <a:r>
              <a:rPr lang="zh-CN" altLang="en-US" sz="2000" kern="100" dirty="0">
                <a:cs typeface="+mn-ea"/>
                <a:sym typeface="+mn-lt"/>
              </a:rPr>
              <a:t>解：</a:t>
            </a:r>
            <a:r>
              <a:rPr lang="zh-CN" altLang="zh-CN" sz="2000" kern="100" dirty="0">
                <a:cs typeface="+mn-ea"/>
                <a:sym typeface="+mn-lt"/>
              </a:rPr>
              <a:t>根据科学记数法的意义，能够把较大或较小的数用科学记数法表示，或把科学记数法表示的数，还原即可，由</a:t>
            </a:r>
            <a:r>
              <a:rPr lang="en-US" altLang="zh-CN" sz="2000" kern="100" dirty="0">
                <a:cs typeface="+mn-ea"/>
                <a:sym typeface="+mn-lt"/>
              </a:rPr>
              <a:t>0.000126=1.26×10</a:t>
            </a:r>
            <a:r>
              <a:rPr lang="zh-CN" altLang="zh-CN" sz="2000" kern="100" baseline="30000" dirty="0">
                <a:cs typeface="+mn-ea"/>
                <a:sym typeface="+mn-lt"/>
              </a:rPr>
              <a:t>－</a:t>
            </a:r>
            <a:r>
              <a:rPr lang="en-US" altLang="zh-CN" sz="2000" kern="100" baseline="30000" dirty="0">
                <a:cs typeface="+mn-ea"/>
                <a:sym typeface="+mn-lt"/>
              </a:rPr>
              <a:t>4</a:t>
            </a:r>
            <a:r>
              <a:rPr lang="zh-CN" altLang="zh-CN" sz="2000" kern="100" dirty="0">
                <a:cs typeface="+mn-ea"/>
                <a:sym typeface="+mn-lt"/>
              </a:rPr>
              <a:t>，故</a:t>
            </a:r>
            <a:r>
              <a:rPr lang="en-US" altLang="zh-CN" sz="2000" kern="100" dirty="0">
                <a:cs typeface="+mn-ea"/>
                <a:sym typeface="+mn-lt"/>
              </a:rPr>
              <a:t>①</a:t>
            </a:r>
            <a:r>
              <a:rPr lang="zh-CN" altLang="zh-CN" sz="2000" kern="100" dirty="0">
                <a:cs typeface="+mn-ea"/>
                <a:sym typeface="+mn-lt"/>
              </a:rPr>
              <a:t>正确；</a:t>
            </a:r>
            <a:r>
              <a:rPr lang="en-US" altLang="zh-CN" sz="2000" kern="100" dirty="0">
                <a:cs typeface="+mn-ea"/>
                <a:sym typeface="+mn-lt"/>
              </a:rPr>
              <a:t>3.10×10</a:t>
            </a:r>
            <a:r>
              <a:rPr lang="en-US" altLang="zh-CN" sz="2000" kern="100" baseline="30000" dirty="0">
                <a:cs typeface="+mn-ea"/>
                <a:sym typeface="+mn-lt"/>
              </a:rPr>
              <a:t>4</a:t>
            </a:r>
            <a:r>
              <a:rPr lang="en-US" altLang="zh-CN" sz="2000" kern="100" dirty="0">
                <a:cs typeface="+mn-ea"/>
                <a:sym typeface="+mn-lt"/>
              </a:rPr>
              <a:t>=31000</a:t>
            </a:r>
            <a:r>
              <a:rPr lang="zh-CN" altLang="zh-CN" sz="2000" kern="100" dirty="0">
                <a:cs typeface="+mn-ea"/>
                <a:sym typeface="+mn-lt"/>
              </a:rPr>
              <a:t>，故</a:t>
            </a:r>
            <a:r>
              <a:rPr lang="en-US" altLang="zh-CN" sz="2000" kern="100" dirty="0">
                <a:cs typeface="+mn-ea"/>
                <a:sym typeface="+mn-lt"/>
              </a:rPr>
              <a:t>②</a:t>
            </a:r>
            <a:r>
              <a:rPr lang="zh-CN" altLang="zh-CN" sz="2000" kern="100" dirty="0">
                <a:cs typeface="+mn-ea"/>
                <a:sym typeface="+mn-lt"/>
              </a:rPr>
              <a:t>正确；</a:t>
            </a:r>
            <a:r>
              <a:rPr lang="en-US" altLang="zh-CN" sz="2000" kern="100" dirty="0">
                <a:cs typeface="+mn-ea"/>
                <a:sym typeface="+mn-lt"/>
              </a:rPr>
              <a:t>1.1×10</a:t>
            </a:r>
            <a:r>
              <a:rPr lang="zh-CN" altLang="zh-CN" sz="2000" kern="100" baseline="30000" dirty="0">
                <a:cs typeface="+mn-ea"/>
                <a:sym typeface="+mn-lt"/>
              </a:rPr>
              <a:t>－</a:t>
            </a:r>
            <a:r>
              <a:rPr lang="en-US" altLang="zh-CN" sz="2000" kern="100" baseline="30000" dirty="0">
                <a:cs typeface="+mn-ea"/>
                <a:sym typeface="+mn-lt"/>
              </a:rPr>
              <a:t>5</a:t>
            </a:r>
            <a:r>
              <a:rPr lang="en-US" altLang="zh-CN" sz="2000" kern="100" dirty="0">
                <a:cs typeface="+mn-ea"/>
                <a:sym typeface="+mn-lt"/>
              </a:rPr>
              <a:t>=0.000011</a:t>
            </a:r>
            <a:r>
              <a:rPr lang="zh-CN" altLang="zh-CN" sz="2000" kern="100" dirty="0">
                <a:cs typeface="+mn-ea"/>
                <a:sym typeface="+mn-lt"/>
              </a:rPr>
              <a:t>，故</a:t>
            </a:r>
            <a:r>
              <a:rPr lang="en-US" altLang="zh-CN" sz="2000" kern="100" dirty="0">
                <a:cs typeface="+mn-ea"/>
                <a:sym typeface="+mn-lt"/>
              </a:rPr>
              <a:t>③</a:t>
            </a:r>
            <a:r>
              <a:rPr lang="zh-CN" altLang="zh-CN" sz="2000" kern="100" dirty="0">
                <a:cs typeface="+mn-ea"/>
                <a:sym typeface="+mn-lt"/>
              </a:rPr>
              <a:t>正确；</a:t>
            </a:r>
            <a:r>
              <a:rPr lang="en-US" altLang="zh-CN" sz="2000" kern="100" dirty="0">
                <a:cs typeface="+mn-ea"/>
                <a:sym typeface="+mn-lt"/>
              </a:rPr>
              <a:t>12600000=1.26×10</a:t>
            </a:r>
            <a:r>
              <a:rPr lang="en-US" altLang="zh-CN" sz="2000" kern="100" baseline="30000" dirty="0">
                <a:cs typeface="+mn-ea"/>
                <a:sym typeface="+mn-lt"/>
              </a:rPr>
              <a:t>7</a:t>
            </a:r>
            <a:r>
              <a:rPr lang="zh-CN" altLang="zh-CN" sz="2000" kern="100" dirty="0">
                <a:cs typeface="+mn-ea"/>
                <a:sym typeface="+mn-lt"/>
              </a:rPr>
              <a:t>，故</a:t>
            </a:r>
            <a:r>
              <a:rPr lang="en-US" altLang="zh-CN" sz="2000" kern="100" dirty="0">
                <a:cs typeface="+mn-ea"/>
                <a:sym typeface="+mn-lt"/>
              </a:rPr>
              <a:t>④</a:t>
            </a:r>
            <a:r>
              <a:rPr lang="zh-CN" altLang="zh-CN" sz="2000" kern="100" dirty="0">
                <a:cs typeface="+mn-ea"/>
                <a:sym typeface="+mn-lt"/>
              </a:rPr>
              <a:t>不正确</a:t>
            </a:r>
            <a:r>
              <a:rPr lang="en-US" altLang="zh-CN" sz="2000" kern="100" dirty="0">
                <a:cs typeface="+mn-ea"/>
                <a:sym typeface="+mn-lt"/>
              </a:rPr>
              <a:t>.</a:t>
            </a:r>
            <a:endParaRPr lang="zh-CN" altLang="zh-CN" sz="2000" kern="100" dirty="0">
              <a:cs typeface="+mn-ea"/>
              <a:sym typeface="+mn-lt"/>
            </a:endParaRPr>
          </a:p>
          <a:p>
            <a:pPr defTabSz="914377" fontAlgn="ctr">
              <a:lnSpc>
                <a:spcPct val="200000"/>
              </a:lnSpc>
            </a:pPr>
            <a:r>
              <a:rPr lang="zh-CN" altLang="zh-CN" sz="2000" kern="100" dirty="0">
                <a:cs typeface="+mn-ea"/>
                <a:sym typeface="+mn-lt"/>
              </a:rPr>
              <a:t>故选：</a:t>
            </a:r>
            <a:r>
              <a:rPr lang="en-US" altLang="zh-CN" sz="2000" kern="100" dirty="0">
                <a:cs typeface="+mn-ea"/>
                <a:sym typeface="+mn-lt"/>
              </a:rPr>
              <a:t>C</a:t>
            </a:r>
            <a:endParaRPr lang="zh-CN" altLang="zh-CN" sz="2000" kern="1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25F76B-A37A-4925-B7E8-E48ECC43A129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随堂测试</a:t>
            </a:r>
          </a:p>
        </p:txBody>
      </p:sp>
    </p:spTree>
    <p:extLst>
      <p:ext uri="{BB962C8B-B14F-4D97-AF65-F5344CB8AC3E}">
        <p14:creationId xmlns:p14="http://schemas.microsoft.com/office/powerpoint/2010/main" val="3274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D28479C-0166-40E5-B391-0AF3D6634CF6}"/>
              </a:ext>
            </a:extLst>
          </p:cNvPr>
          <p:cNvSpPr/>
          <p:nvPr/>
        </p:nvSpPr>
        <p:spPr>
          <a:xfrm>
            <a:off x="7410451" y="-1511934"/>
            <a:ext cx="6051498" cy="6051495"/>
          </a:xfrm>
          <a:prstGeom prst="ellipse">
            <a:avLst/>
          </a:prstGeom>
          <a:noFill/>
          <a:ln w="10160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F1875AFF-5BAF-4747-AAF2-7D9A16D3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3253" y="0"/>
            <a:ext cx="4346258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43129E-F6BA-4F81-88AF-DA921AA905C8}"/>
              </a:ext>
            </a:extLst>
          </p:cNvPr>
          <p:cNvSpPr/>
          <p:nvPr/>
        </p:nvSpPr>
        <p:spPr>
          <a:xfrm>
            <a:off x="337921" y="285415"/>
            <a:ext cx="420894" cy="70980"/>
          </a:xfrm>
          <a:custGeom>
            <a:avLst/>
            <a:gdLst>
              <a:gd name="connsiteX0" fmla="*/ 385404 w 420894"/>
              <a:gd name="connsiteY0" fmla="*/ 0 h 70980"/>
              <a:gd name="connsiteX1" fmla="*/ 420894 w 420894"/>
              <a:gd name="connsiteY1" fmla="*/ 35490 h 70980"/>
              <a:gd name="connsiteX2" fmla="*/ 385404 w 420894"/>
              <a:gd name="connsiteY2" fmla="*/ 70980 h 70980"/>
              <a:gd name="connsiteX3" fmla="*/ 349914 w 420894"/>
              <a:gd name="connsiteY3" fmla="*/ 35490 h 70980"/>
              <a:gd name="connsiteX4" fmla="*/ 385404 w 420894"/>
              <a:gd name="connsiteY4" fmla="*/ 0 h 70980"/>
              <a:gd name="connsiteX5" fmla="*/ 210447 w 420894"/>
              <a:gd name="connsiteY5" fmla="*/ 0 h 70980"/>
              <a:gd name="connsiteX6" fmla="*/ 245937 w 420894"/>
              <a:gd name="connsiteY6" fmla="*/ 35490 h 70980"/>
              <a:gd name="connsiteX7" fmla="*/ 210447 w 420894"/>
              <a:gd name="connsiteY7" fmla="*/ 70980 h 70980"/>
              <a:gd name="connsiteX8" fmla="*/ 174957 w 420894"/>
              <a:gd name="connsiteY8" fmla="*/ 35490 h 70980"/>
              <a:gd name="connsiteX9" fmla="*/ 210447 w 420894"/>
              <a:gd name="connsiteY9" fmla="*/ 0 h 70980"/>
              <a:gd name="connsiteX10" fmla="*/ 35490 w 420894"/>
              <a:gd name="connsiteY10" fmla="*/ 0 h 70980"/>
              <a:gd name="connsiteX11" fmla="*/ 70980 w 420894"/>
              <a:gd name="connsiteY11" fmla="*/ 35490 h 70980"/>
              <a:gd name="connsiteX12" fmla="*/ 35490 w 420894"/>
              <a:gd name="connsiteY12" fmla="*/ 70980 h 70980"/>
              <a:gd name="connsiteX13" fmla="*/ 0 w 420894"/>
              <a:gd name="connsiteY13" fmla="*/ 35490 h 70980"/>
              <a:gd name="connsiteX14" fmla="*/ 35490 w 420894"/>
              <a:gd name="connsiteY14" fmla="*/ 0 h 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894" h="70980">
                <a:moveTo>
                  <a:pt x="385404" y="0"/>
                </a:moveTo>
                <a:cubicBezTo>
                  <a:pt x="405005" y="0"/>
                  <a:pt x="420894" y="15889"/>
                  <a:pt x="420894" y="35490"/>
                </a:cubicBezTo>
                <a:cubicBezTo>
                  <a:pt x="420894" y="55091"/>
                  <a:pt x="405005" y="70980"/>
                  <a:pt x="385404" y="70980"/>
                </a:cubicBezTo>
                <a:cubicBezTo>
                  <a:pt x="365803" y="70980"/>
                  <a:pt x="349914" y="55091"/>
                  <a:pt x="349914" y="35490"/>
                </a:cubicBezTo>
                <a:cubicBezTo>
                  <a:pt x="349914" y="15889"/>
                  <a:pt x="365803" y="0"/>
                  <a:pt x="385404" y="0"/>
                </a:cubicBezTo>
                <a:close/>
                <a:moveTo>
                  <a:pt x="210447" y="0"/>
                </a:moveTo>
                <a:cubicBezTo>
                  <a:pt x="230048" y="0"/>
                  <a:pt x="245937" y="15889"/>
                  <a:pt x="245937" y="35490"/>
                </a:cubicBezTo>
                <a:cubicBezTo>
                  <a:pt x="245937" y="55091"/>
                  <a:pt x="230048" y="70980"/>
                  <a:pt x="210447" y="70980"/>
                </a:cubicBezTo>
                <a:cubicBezTo>
                  <a:pt x="190846" y="70980"/>
                  <a:pt x="174957" y="55091"/>
                  <a:pt x="174957" y="35490"/>
                </a:cubicBezTo>
                <a:cubicBezTo>
                  <a:pt x="174957" y="15889"/>
                  <a:pt x="190846" y="0"/>
                  <a:pt x="210447" y="0"/>
                </a:cubicBezTo>
                <a:close/>
                <a:moveTo>
                  <a:pt x="35490" y="0"/>
                </a:moveTo>
                <a:cubicBezTo>
                  <a:pt x="55091" y="0"/>
                  <a:pt x="70980" y="15889"/>
                  <a:pt x="70980" y="35490"/>
                </a:cubicBezTo>
                <a:cubicBezTo>
                  <a:pt x="70980" y="55091"/>
                  <a:pt x="55091" y="70980"/>
                  <a:pt x="35490" y="70980"/>
                </a:cubicBezTo>
                <a:cubicBezTo>
                  <a:pt x="15889" y="70980"/>
                  <a:pt x="0" y="55091"/>
                  <a:pt x="0" y="35490"/>
                </a:cubicBezTo>
                <a:cubicBezTo>
                  <a:pt x="0" y="15889"/>
                  <a:pt x="15889" y="0"/>
                  <a:pt x="354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5B673A-89E9-47B4-8678-E996E4A77024}"/>
              </a:ext>
            </a:extLst>
          </p:cNvPr>
          <p:cNvSpPr/>
          <p:nvPr/>
        </p:nvSpPr>
        <p:spPr>
          <a:xfrm rot="4754715" flipV="1">
            <a:off x="6377199" y="579846"/>
            <a:ext cx="793684" cy="79368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77D012-F0C8-4E73-9CCA-784DC35D07DD}"/>
              </a:ext>
            </a:extLst>
          </p:cNvPr>
          <p:cNvSpPr/>
          <p:nvPr/>
        </p:nvSpPr>
        <p:spPr>
          <a:xfrm rot="1129136" flipV="1">
            <a:off x="11426305" y="4815074"/>
            <a:ext cx="499516" cy="4995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BA3248-AE0A-45FE-8007-59CB80D110C4}"/>
              </a:ext>
            </a:extLst>
          </p:cNvPr>
          <p:cNvSpPr/>
          <p:nvPr/>
        </p:nvSpPr>
        <p:spPr>
          <a:xfrm rot="9900000" flipV="1">
            <a:off x="6635481" y="1899542"/>
            <a:ext cx="277118" cy="27711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171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22467E-3F64-4DE9-9CA2-6C96D2229163}"/>
              </a:ext>
            </a:extLst>
          </p:cNvPr>
          <p:cNvSpPr/>
          <p:nvPr/>
        </p:nvSpPr>
        <p:spPr>
          <a:xfrm rot="10800000" flipV="1">
            <a:off x="7301441" y="5017749"/>
            <a:ext cx="1362062" cy="13620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E4437A-D6D2-425B-BD1B-FF5DA3897D14}"/>
              </a:ext>
            </a:extLst>
          </p:cNvPr>
          <p:cNvSpPr>
            <a:spLocks/>
          </p:cNvSpPr>
          <p:nvPr/>
        </p:nvSpPr>
        <p:spPr bwMode="auto">
          <a:xfrm>
            <a:off x="7693546" y="5409855"/>
            <a:ext cx="577851" cy="577850"/>
          </a:xfrm>
          <a:custGeom>
            <a:avLst/>
            <a:gdLst>
              <a:gd name="connsiteX0" fmla="*/ 222250 w 577851"/>
              <a:gd name="connsiteY0" fmla="*/ 165100 h 577850"/>
              <a:gd name="connsiteX1" fmla="*/ 444500 w 577851"/>
              <a:gd name="connsiteY1" fmla="*/ 371475 h 577850"/>
              <a:gd name="connsiteX2" fmla="*/ 222250 w 577851"/>
              <a:gd name="connsiteY2" fmla="*/ 577850 h 577850"/>
              <a:gd name="connsiteX3" fmla="*/ 126631 w 577851"/>
              <a:gd name="connsiteY3" fmla="*/ 557213 h 577850"/>
              <a:gd name="connsiteX4" fmla="*/ 108541 w 577851"/>
              <a:gd name="connsiteY4" fmla="*/ 557213 h 577850"/>
              <a:gd name="connsiteX5" fmla="*/ 46517 w 577851"/>
              <a:gd name="connsiteY5" fmla="*/ 572691 h 577850"/>
              <a:gd name="connsiteX6" fmla="*/ 36180 w 577851"/>
              <a:gd name="connsiteY6" fmla="*/ 562372 h 577850"/>
              <a:gd name="connsiteX7" fmla="*/ 49102 w 577851"/>
              <a:gd name="connsiteY7" fmla="*/ 515938 h 577850"/>
              <a:gd name="connsiteX8" fmla="*/ 43933 w 577851"/>
              <a:gd name="connsiteY8" fmla="*/ 495300 h 577850"/>
              <a:gd name="connsiteX9" fmla="*/ 0 w 577851"/>
              <a:gd name="connsiteY9" fmla="*/ 371475 h 577850"/>
              <a:gd name="connsiteX10" fmla="*/ 222250 w 577851"/>
              <a:gd name="connsiteY10" fmla="*/ 165100 h 577850"/>
              <a:gd name="connsiteX11" fmla="*/ 356208 w 577851"/>
              <a:gd name="connsiteY11" fmla="*/ 0 h 577850"/>
              <a:gd name="connsiteX12" fmla="*/ 577851 w 577851"/>
              <a:gd name="connsiteY12" fmla="*/ 206076 h 577850"/>
              <a:gd name="connsiteX13" fmla="*/ 534038 w 577851"/>
              <a:gd name="connsiteY13" fmla="*/ 327145 h 577850"/>
              <a:gd name="connsiteX14" fmla="*/ 528884 w 577851"/>
              <a:gd name="connsiteY14" fmla="*/ 350329 h 577850"/>
              <a:gd name="connsiteX15" fmla="*/ 541770 w 577851"/>
              <a:gd name="connsiteY15" fmla="*/ 396696 h 577850"/>
              <a:gd name="connsiteX16" fmla="*/ 531461 w 577851"/>
              <a:gd name="connsiteY16" fmla="*/ 406999 h 577850"/>
              <a:gd name="connsiteX17" fmla="*/ 505688 w 577851"/>
              <a:gd name="connsiteY17" fmla="*/ 399271 h 577850"/>
              <a:gd name="connsiteX18" fmla="*/ 485070 w 577851"/>
              <a:gd name="connsiteY18" fmla="*/ 370936 h 577850"/>
              <a:gd name="connsiteX19" fmla="*/ 222192 w 577851"/>
              <a:gd name="connsiteY19" fmla="*/ 123646 h 577850"/>
              <a:gd name="connsiteX20" fmla="*/ 191265 w 577851"/>
              <a:gd name="connsiteY20" fmla="*/ 126221 h 577850"/>
              <a:gd name="connsiteX21" fmla="*/ 170647 w 577851"/>
              <a:gd name="connsiteY21" fmla="*/ 92734 h 577850"/>
              <a:gd name="connsiteX22" fmla="*/ 356208 w 577851"/>
              <a:gd name="connsiteY22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851" h="577850">
                <a:moveTo>
                  <a:pt x="222250" y="165100"/>
                </a:moveTo>
                <a:cubicBezTo>
                  <a:pt x="346297" y="165100"/>
                  <a:pt x="444500" y="257969"/>
                  <a:pt x="444500" y="371475"/>
                </a:cubicBezTo>
                <a:cubicBezTo>
                  <a:pt x="444500" y="484981"/>
                  <a:pt x="346297" y="577850"/>
                  <a:pt x="222250" y="577850"/>
                </a:cubicBezTo>
                <a:cubicBezTo>
                  <a:pt x="188654" y="577850"/>
                  <a:pt x="155058" y="570111"/>
                  <a:pt x="126631" y="557213"/>
                </a:cubicBezTo>
                <a:cubicBezTo>
                  <a:pt x="121462" y="554633"/>
                  <a:pt x="116293" y="554633"/>
                  <a:pt x="108541" y="557213"/>
                </a:cubicBezTo>
                <a:cubicBezTo>
                  <a:pt x="108541" y="557213"/>
                  <a:pt x="108541" y="557213"/>
                  <a:pt x="46517" y="572691"/>
                </a:cubicBezTo>
                <a:cubicBezTo>
                  <a:pt x="38764" y="575271"/>
                  <a:pt x="33596" y="570111"/>
                  <a:pt x="36180" y="562372"/>
                </a:cubicBezTo>
                <a:cubicBezTo>
                  <a:pt x="36180" y="562372"/>
                  <a:pt x="36180" y="562372"/>
                  <a:pt x="49102" y="515938"/>
                </a:cubicBezTo>
                <a:cubicBezTo>
                  <a:pt x="51686" y="508199"/>
                  <a:pt x="49102" y="500460"/>
                  <a:pt x="43933" y="495300"/>
                </a:cubicBezTo>
                <a:cubicBezTo>
                  <a:pt x="15506" y="459185"/>
                  <a:pt x="0" y="417910"/>
                  <a:pt x="0" y="371475"/>
                </a:cubicBezTo>
                <a:cubicBezTo>
                  <a:pt x="0" y="257969"/>
                  <a:pt x="100788" y="165100"/>
                  <a:pt x="222250" y="165100"/>
                </a:cubicBezTo>
                <a:close/>
                <a:moveTo>
                  <a:pt x="356208" y="0"/>
                </a:moveTo>
                <a:cubicBezTo>
                  <a:pt x="477339" y="0"/>
                  <a:pt x="577851" y="92734"/>
                  <a:pt x="577851" y="206076"/>
                </a:cubicBezTo>
                <a:cubicBezTo>
                  <a:pt x="577851" y="252443"/>
                  <a:pt x="562388" y="293658"/>
                  <a:pt x="534038" y="327145"/>
                </a:cubicBezTo>
                <a:cubicBezTo>
                  <a:pt x="528884" y="334873"/>
                  <a:pt x="526306" y="342601"/>
                  <a:pt x="528884" y="350329"/>
                </a:cubicBezTo>
                <a:cubicBezTo>
                  <a:pt x="528884" y="350329"/>
                  <a:pt x="528884" y="350329"/>
                  <a:pt x="541770" y="396696"/>
                </a:cubicBezTo>
                <a:cubicBezTo>
                  <a:pt x="544347" y="404423"/>
                  <a:pt x="539193" y="409575"/>
                  <a:pt x="531461" y="406999"/>
                </a:cubicBezTo>
                <a:cubicBezTo>
                  <a:pt x="531461" y="406999"/>
                  <a:pt x="531461" y="406999"/>
                  <a:pt x="505688" y="399271"/>
                </a:cubicBezTo>
                <a:cubicBezTo>
                  <a:pt x="492802" y="396696"/>
                  <a:pt x="485070" y="383816"/>
                  <a:pt x="485070" y="370936"/>
                </a:cubicBezTo>
                <a:cubicBezTo>
                  <a:pt x="485070" y="234411"/>
                  <a:pt x="366517" y="123646"/>
                  <a:pt x="222192" y="123646"/>
                </a:cubicBezTo>
                <a:cubicBezTo>
                  <a:pt x="211883" y="123646"/>
                  <a:pt x="201574" y="126221"/>
                  <a:pt x="191265" y="126221"/>
                </a:cubicBezTo>
                <a:cubicBezTo>
                  <a:pt x="173224" y="128797"/>
                  <a:pt x="160338" y="108190"/>
                  <a:pt x="170647" y="92734"/>
                </a:cubicBezTo>
                <a:cubicBezTo>
                  <a:pt x="211883" y="36063"/>
                  <a:pt x="278891" y="0"/>
                  <a:pt x="356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79CE365B-6FC4-4FA3-AF5D-8B485BE3DFD8}"/>
              </a:ext>
            </a:extLst>
          </p:cNvPr>
          <p:cNvGrpSpPr/>
          <p:nvPr/>
        </p:nvGrpSpPr>
        <p:grpSpPr>
          <a:xfrm>
            <a:off x="3584205" y="2747830"/>
            <a:ext cx="312877" cy="37895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23" name="Freeform 134">
              <a:extLst>
                <a:ext uri="{FF2B5EF4-FFF2-40B4-BE49-F238E27FC236}">
                  <a16:creationId xmlns:a16="http://schemas.microsoft.com/office/drawing/2014/main" id="{91D24BFF-381A-40DA-87A7-5761FCE89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671986A0-6AE0-488C-BF88-A03B992D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Rectangle: Rounded Corners 40">
            <a:extLst>
              <a:ext uri="{FF2B5EF4-FFF2-40B4-BE49-F238E27FC236}">
                <a16:creationId xmlns:a16="http://schemas.microsoft.com/office/drawing/2014/main" id="{5E2C3B4B-62B1-4BA2-9D78-52517E3BE31D}"/>
              </a:ext>
            </a:extLst>
          </p:cNvPr>
          <p:cNvSpPr>
            <a:spLocks/>
          </p:cNvSpPr>
          <p:nvPr/>
        </p:nvSpPr>
        <p:spPr bwMode="auto">
          <a:xfrm rot="16200000">
            <a:off x="1299415" y="453943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2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: Rounded Corners 43">
            <a:extLst>
              <a:ext uri="{FF2B5EF4-FFF2-40B4-BE49-F238E27FC236}">
                <a16:creationId xmlns:a16="http://schemas.microsoft.com/office/drawing/2014/main" id="{C1F0ADA8-0974-4F6C-ABF8-557D7DEE08CB}"/>
              </a:ext>
            </a:extLst>
          </p:cNvPr>
          <p:cNvSpPr>
            <a:spLocks/>
          </p:cNvSpPr>
          <p:nvPr/>
        </p:nvSpPr>
        <p:spPr bwMode="auto">
          <a:xfrm rot="16200000">
            <a:off x="2990280" y="453943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E868142-B2EB-49D7-BEFF-DDE54FDD92C2}"/>
              </a:ext>
            </a:extLst>
          </p:cNvPr>
          <p:cNvSpPr/>
          <p:nvPr/>
        </p:nvSpPr>
        <p:spPr bwMode="auto">
          <a:xfrm>
            <a:off x="734712" y="2521550"/>
            <a:ext cx="5823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400" b="1" kern="100" dirty="0">
                <a:cs typeface="+mn-ea"/>
                <a:sym typeface="+mn-lt"/>
              </a:rPr>
              <a:t>感谢各位的聆听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44683B0-0C3C-4112-ACFD-489F5EE6798E}"/>
              </a:ext>
            </a:extLst>
          </p:cNvPr>
          <p:cNvSpPr/>
          <p:nvPr/>
        </p:nvSpPr>
        <p:spPr>
          <a:xfrm>
            <a:off x="749038" y="3392453"/>
            <a:ext cx="4356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D47F378-6458-448A-B793-0A901E7BE50B}"/>
              </a:ext>
            </a:extLst>
          </p:cNvPr>
          <p:cNvCxnSpPr>
            <a:cxnSpLocks/>
          </p:cNvCxnSpPr>
          <p:nvPr/>
        </p:nvCxnSpPr>
        <p:spPr>
          <a:xfrm>
            <a:off x="749038" y="3298976"/>
            <a:ext cx="5794705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B050F3BE-D350-44E5-A3B1-C82D743061B2}"/>
              </a:ext>
            </a:extLst>
          </p:cNvPr>
          <p:cNvSpPr/>
          <p:nvPr/>
        </p:nvSpPr>
        <p:spPr bwMode="auto">
          <a:xfrm>
            <a:off x="749038" y="1904854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cs typeface="+mn-ea"/>
                <a:sym typeface="+mn-lt"/>
              </a:rPr>
              <a:t>第十五章 分式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CC329F-A38D-450B-8F30-39DB33C14BA0}"/>
              </a:ext>
            </a:extLst>
          </p:cNvPr>
          <p:cNvSpPr txBox="1"/>
          <p:nvPr/>
        </p:nvSpPr>
        <p:spPr>
          <a:xfrm>
            <a:off x="749038" y="3884234"/>
            <a:ext cx="5670333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380850-BE26-45D4-A355-14C70CF18791}"/>
              </a:ext>
            </a:extLst>
          </p:cNvPr>
          <p:cNvSpPr txBox="1"/>
          <p:nvPr/>
        </p:nvSpPr>
        <p:spPr>
          <a:xfrm>
            <a:off x="765772" y="5117871"/>
            <a:ext cx="1406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xippt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3D225B9-A12A-4951-A264-BD83DF0CB967}"/>
              </a:ext>
            </a:extLst>
          </p:cNvPr>
          <p:cNvSpPr txBox="1"/>
          <p:nvPr/>
        </p:nvSpPr>
        <p:spPr>
          <a:xfrm>
            <a:off x="2456638" y="5117871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2020.4.4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2605377-1B6A-4E3D-B1A1-9EAD747064C5}"/>
              </a:ext>
            </a:extLst>
          </p:cNvPr>
          <p:cNvSpPr/>
          <p:nvPr/>
        </p:nvSpPr>
        <p:spPr>
          <a:xfrm>
            <a:off x="749038" y="3429000"/>
            <a:ext cx="3622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400" b="1" dirty="0">
                <a:solidFill>
                  <a:srgbClr val="3F3F3F"/>
                </a:solidFill>
                <a:cs typeface="+mn-ea"/>
                <a:sym typeface="+mn-lt"/>
              </a:rPr>
              <a:t>（科学记数法）</a:t>
            </a:r>
          </a:p>
        </p:txBody>
      </p:sp>
    </p:spTree>
    <p:extLst>
      <p:ext uri="{BB962C8B-B14F-4D97-AF65-F5344CB8AC3E}">
        <p14:creationId xmlns:p14="http://schemas.microsoft.com/office/powerpoint/2010/main" val="140148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992D53-420E-4E6E-9A87-8BE72BB7FBCC}"/>
              </a:ext>
            </a:extLst>
          </p:cNvPr>
          <p:cNvSpPr txBox="1"/>
          <p:nvPr/>
        </p:nvSpPr>
        <p:spPr>
          <a:xfrm>
            <a:off x="909144" y="258078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前 言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6F4680C-B0D4-4FC6-ACF0-6D93991B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02" y="1557162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CADE4"/>
                </a:solidFill>
                <a:cs typeface="+mn-ea"/>
                <a:sym typeface="+mn-lt"/>
              </a:rPr>
              <a:t>学习目标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9562D41-0E2D-4F02-88F8-B7F0534D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02" y="2580801"/>
            <a:ext cx="10348517" cy="50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用科学记数法表示一些绝对值较小的数。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020F8D5-C557-4565-B801-6CDE2312C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02" y="3637142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CADE4"/>
                </a:solidFill>
                <a:cs typeface="+mn-ea"/>
                <a:sym typeface="+mn-lt"/>
              </a:rPr>
              <a:t>重点难点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C858F68-ED44-4C9E-853A-F29DBFAB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02" y="4660782"/>
            <a:ext cx="10348517" cy="11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重点：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用科学记数法表示一些绝对值较小的数。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难点：理解整数指数幂的运算性质。</a:t>
            </a:r>
          </a:p>
        </p:txBody>
      </p:sp>
    </p:spTree>
    <p:extLst>
      <p:ext uri="{BB962C8B-B14F-4D97-AF65-F5344CB8AC3E}">
        <p14:creationId xmlns:p14="http://schemas.microsoft.com/office/powerpoint/2010/main" val="30474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9887A70-6580-4F21-96C1-41CD976F858C}"/>
              </a:ext>
            </a:extLst>
          </p:cNvPr>
          <p:cNvSpPr txBox="1"/>
          <p:nvPr/>
        </p:nvSpPr>
        <p:spPr>
          <a:xfrm>
            <a:off x="912066" y="1274234"/>
            <a:ext cx="198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概念：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160291-EF5C-4ADE-8F1E-55D48BDEAF6C}"/>
              </a:ext>
            </a:extLst>
          </p:cNvPr>
          <p:cNvSpPr/>
          <p:nvPr/>
        </p:nvSpPr>
        <p:spPr>
          <a:xfrm>
            <a:off x="2119843" y="1118364"/>
            <a:ext cx="8522757" cy="1463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200000"/>
              </a:lnSpc>
            </a:pP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把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一个大于</a:t>
            </a:r>
            <a:r>
              <a:rPr lang="en-US" altLang="zh-CN" sz="2400" noProof="1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的数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可以表示成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a×10</a:t>
            </a:r>
            <a:r>
              <a:rPr lang="en-US" altLang="zh-CN" sz="2400" baseline="30000" noProof="1">
                <a:solidFill>
                  <a:prstClr val="black"/>
                </a:solidFill>
                <a:cs typeface="+mn-ea"/>
                <a:sym typeface="+mn-lt"/>
              </a:rPr>
              <a:t>n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的形式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(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0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≤</a:t>
            </a:r>
            <a:r>
              <a:rPr lang="en-US" altLang="zh-CN" sz="2400" noProof="1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|a|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＜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，</a:t>
            </a:r>
            <a:endParaRPr lang="en-US" altLang="zh-CN" sz="2400" noProof="1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200000"/>
              </a:lnSpc>
            </a:pPr>
            <a:r>
              <a:rPr lang="en-US" altLang="zh-CN" sz="2400" noProof="1">
                <a:solidFill>
                  <a:srgbClr val="FF0000"/>
                </a:solidFill>
                <a:cs typeface="+mn-ea"/>
                <a:sym typeface="+mn-lt"/>
              </a:rPr>
              <a:t>n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是正整数</a:t>
            </a:r>
            <a:r>
              <a:rPr lang="en-US" altLang="zh-CN" sz="2400" noProof="1">
                <a:solidFill>
                  <a:prstClr val="black"/>
                </a:solidFill>
                <a:cs typeface="+mn-ea"/>
                <a:sym typeface="+mn-lt"/>
              </a:rPr>
              <a:t>)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，这种记数方法叫做</a:t>
            </a:r>
            <a:r>
              <a:rPr lang="zh-CN" altLang="en-US" sz="2400" noProof="1">
                <a:solidFill>
                  <a:srgbClr val="FF0000"/>
                </a:solidFill>
                <a:cs typeface="+mn-ea"/>
                <a:sym typeface="+mn-lt"/>
              </a:rPr>
              <a:t>科学记数法</a:t>
            </a:r>
            <a:r>
              <a:rPr lang="zh-CN" altLang="en-US" sz="2400" noProof="1">
                <a:solidFill>
                  <a:prstClr val="black"/>
                </a:solidFill>
                <a:cs typeface="+mn-ea"/>
                <a:sym typeface="+mn-lt"/>
              </a:rPr>
              <a:t>。 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1E3C38-117C-4117-ACE8-CFF8CE5F2C9B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科学记数法知识点回顾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4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1D6EB9BF-0210-4EFB-A8FD-7783420D5854}"/>
              </a:ext>
            </a:extLst>
          </p:cNvPr>
          <p:cNvSpPr txBox="1"/>
          <p:nvPr/>
        </p:nvSpPr>
        <p:spPr>
          <a:xfrm>
            <a:off x="1027156" y="1231770"/>
            <a:ext cx="10404091" cy="309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3.65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×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en-US" altLang="zh-CN" sz="2667" baseline="30000" dirty="0">
                <a:solidFill>
                  <a:prstClr val="black"/>
                </a:solidFill>
                <a:cs typeface="+mn-ea"/>
                <a:sym typeface="+mn-lt"/>
              </a:rPr>
              <a:t>178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是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位数，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0.12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×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en-US" altLang="zh-CN" sz="2667" baseline="30000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是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位数；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、把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39000000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用科学记数法表示为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  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，把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1020000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用科学记数法表示为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        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；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、用科学记数法记出的数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5.16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×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en-US" altLang="zh-CN" sz="2667" baseline="30000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的原数是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  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2.236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×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en-US" altLang="zh-CN" sz="2667" baseline="30000" dirty="0">
                <a:solidFill>
                  <a:prstClr val="black"/>
                </a:solidFill>
                <a:cs typeface="+mn-ea"/>
                <a:sym typeface="+mn-lt"/>
              </a:rPr>
              <a:t>8</a:t>
            </a:r>
            <a:r>
              <a:rPr lang="zh-CN" altLang="zh-CN" sz="2667" dirty="0">
                <a:solidFill>
                  <a:prstClr val="black"/>
                </a:solidFill>
                <a:cs typeface="+mn-ea"/>
                <a:sym typeface="+mn-lt"/>
              </a:rPr>
              <a:t>的原数是</a:t>
            </a:r>
            <a:r>
              <a:rPr lang="en-US" altLang="zh-CN" sz="2667" u="sng" dirty="0">
                <a:solidFill>
                  <a:prstClr val="black"/>
                </a:solidFill>
                <a:cs typeface="+mn-ea"/>
                <a:sym typeface="+mn-lt"/>
              </a:rPr>
              <a:t>                   </a:t>
            </a:r>
            <a:r>
              <a:rPr lang="en-US" altLang="zh-CN" sz="2667" dirty="0">
                <a:solidFill>
                  <a:prstClr val="black"/>
                </a:solidFill>
                <a:cs typeface="+mn-ea"/>
                <a:sym typeface="+mn-lt"/>
              </a:rPr>
              <a:t>.</a:t>
            </a:r>
            <a:endParaRPr lang="zh-CN" altLang="zh-CN" sz="2667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779188-B98D-46A6-A062-24F4577BEA0C}"/>
              </a:ext>
            </a:extLst>
          </p:cNvPr>
          <p:cNvSpPr/>
          <p:nvPr/>
        </p:nvSpPr>
        <p:spPr>
          <a:xfrm>
            <a:off x="3728605" y="1353156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179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B932B8-8DF6-4DB5-AB80-5D912546A01E}"/>
              </a:ext>
            </a:extLst>
          </p:cNvPr>
          <p:cNvSpPr/>
          <p:nvPr/>
        </p:nvSpPr>
        <p:spPr>
          <a:xfrm>
            <a:off x="7562191" y="133635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0C51C1-7FBC-40F8-9219-975A43AF6468}"/>
              </a:ext>
            </a:extLst>
          </p:cNvPr>
          <p:cNvSpPr/>
          <p:nvPr/>
        </p:nvSpPr>
        <p:spPr>
          <a:xfrm>
            <a:off x="2479689" y="2529497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1.02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76206D-9DD5-41AA-A0DC-AEE01A8E49AF}"/>
              </a:ext>
            </a:extLst>
          </p:cNvPr>
          <p:cNvSpPr/>
          <p:nvPr/>
        </p:nvSpPr>
        <p:spPr>
          <a:xfrm>
            <a:off x="6518453" y="1930924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3.9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cs typeface="+mn-ea"/>
                <a:sym typeface="+mn-lt"/>
              </a:rPr>
              <a:t>7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459435-D299-4963-9863-8BC42DDC1955}"/>
              </a:ext>
            </a:extLst>
          </p:cNvPr>
          <p:cNvSpPr/>
          <p:nvPr/>
        </p:nvSpPr>
        <p:spPr>
          <a:xfrm>
            <a:off x="7855720" y="318721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51600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647534-442C-49B0-86E5-26F6B32F4374}"/>
              </a:ext>
            </a:extLst>
          </p:cNvPr>
          <p:cNvSpPr/>
          <p:nvPr/>
        </p:nvSpPr>
        <p:spPr>
          <a:xfrm>
            <a:off x="2149473" y="3777781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223600000</a:t>
            </a:r>
            <a:endParaRPr lang="zh-CN" altLang="en-US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656A3A-3BED-46BD-B1CC-DEC2E142A010}"/>
              </a:ext>
            </a:extLst>
          </p:cNvPr>
          <p:cNvSpPr/>
          <p:nvPr/>
        </p:nvSpPr>
        <p:spPr>
          <a:xfrm>
            <a:off x="2383284" y="4998280"/>
            <a:ext cx="7425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a×10</a:t>
            </a:r>
            <a:r>
              <a:rPr lang="en-US" altLang="zh-CN" sz="3200" b="1" baseline="50000" dirty="0">
                <a:solidFill>
                  <a:srgbClr val="FF0000"/>
                </a:solidFill>
                <a:cs typeface="+mn-ea"/>
                <a:sym typeface="+mn-lt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中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的指数总比整数的位数少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1. </a:t>
            </a:r>
            <a:endParaRPr lang="zh-CN" altLang="en-US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9C8B17-478D-48FD-87A4-895BD44877A7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练一练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7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C838A3-891B-433D-ABD1-F96904DC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44" y="1574485"/>
            <a:ext cx="11199820" cy="37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600 000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6×100 000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6×_________.</a:t>
            </a:r>
          </a:p>
          <a:p>
            <a:pPr defTabSz="914377">
              <a:lnSpc>
                <a:spcPct val="150000"/>
              </a:lnSpc>
            </a:pP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150000"/>
              </a:lnSpc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789 000 000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7.89×100 000 000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7</a:t>
            </a:r>
            <a:r>
              <a:rPr lang="zh-CN" altLang="zh-CN" sz="3200" b="1" dirty="0">
                <a:solidFill>
                  <a:prstClr val="black"/>
                </a:solidFill>
                <a:cs typeface="+mn-ea"/>
                <a:sym typeface="+mn-lt"/>
              </a:rPr>
              <a:t>.89×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_________.</a:t>
            </a:r>
          </a:p>
          <a:p>
            <a:pPr defTabSz="914377">
              <a:lnSpc>
                <a:spcPct val="150000"/>
              </a:lnSpc>
            </a:pP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150000"/>
              </a:lnSpc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686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6.86×100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6.86×_______.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36DA400-29B0-4E97-92BD-80B31D14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97" y="1675733"/>
            <a:ext cx="6434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97260D3A-BF22-4511-AFA9-AFDB89A1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372" y="3092727"/>
            <a:ext cx="6434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81E9F40-387B-454D-B30E-EE7E2820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53" y="4556659"/>
            <a:ext cx="6434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56BFE0C-85FB-4497-A4FC-D66DD90CB92B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练一练（用科学记数法表示）</a:t>
            </a:r>
          </a:p>
        </p:txBody>
      </p:sp>
    </p:spTree>
    <p:extLst>
      <p:ext uri="{BB962C8B-B14F-4D97-AF65-F5344CB8AC3E}">
        <p14:creationId xmlns:p14="http://schemas.microsoft.com/office/powerpoint/2010/main" val="40726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F0EC446-984F-4DFD-B028-BF4603AE46DA}"/>
              </a:ext>
            </a:extLst>
          </p:cNvPr>
          <p:cNvSpPr/>
          <p:nvPr/>
        </p:nvSpPr>
        <p:spPr>
          <a:xfrm>
            <a:off x="1094980" y="1354967"/>
            <a:ext cx="10211857" cy="430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4</a:t>
            </a:r>
            <a:r>
              <a:rPr lang="zh-CN" altLang="en-US" sz="3733" b="1" noProof="1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0.000001=</a:t>
            </a:r>
          </a:p>
          <a:p>
            <a:pPr defTabSz="914377">
              <a:lnSpc>
                <a:spcPct val="150000"/>
              </a:lnSpc>
            </a:pPr>
            <a:endParaRPr lang="en-US" altLang="zh-CN" sz="3733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150000"/>
              </a:lnSpc>
            </a:pP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sz="3733" b="1" noProof="1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-0.0000258=</a:t>
            </a:r>
          </a:p>
          <a:p>
            <a:pPr defTabSz="914377">
              <a:lnSpc>
                <a:spcPct val="150000"/>
              </a:lnSpc>
            </a:pPr>
            <a:endParaRPr lang="en-US" altLang="zh-CN" sz="3733" b="1" noProof="1">
              <a:solidFill>
                <a:prstClr val="black"/>
              </a:solidFill>
              <a:cs typeface="+mn-ea"/>
              <a:sym typeface="+mn-lt"/>
            </a:endParaRPr>
          </a:p>
          <a:p>
            <a:pPr defTabSz="914377">
              <a:lnSpc>
                <a:spcPct val="150000"/>
              </a:lnSpc>
            </a:pP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6</a:t>
            </a:r>
            <a:r>
              <a:rPr lang="zh-CN" altLang="en-US" sz="3733" b="1" noProof="1">
                <a:solidFill>
                  <a:prstClr val="black"/>
                </a:solidFill>
                <a:cs typeface="+mn-ea"/>
                <a:sym typeface="+mn-lt"/>
              </a:rPr>
              <a:t>）</a:t>
            </a:r>
            <a:r>
              <a:rPr lang="en-US" altLang="zh-CN" sz="3733" b="1" noProof="1">
                <a:solidFill>
                  <a:prstClr val="black"/>
                </a:solidFill>
                <a:cs typeface="+mn-ea"/>
                <a:sym typeface="+mn-lt"/>
              </a:rPr>
              <a:t>0.0000000238=</a:t>
            </a:r>
            <a:endParaRPr lang="zh-CN" altLang="en-US" sz="3733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CE6BEB2-6E84-45C0-A560-06412F0E1AA2}"/>
                  </a:ext>
                </a:extLst>
              </p:cNvPr>
              <p:cNvSpPr txBox="1"/>
              <p:nvPr/>
            </p:nvSpPr>
            <p:spPr>
              <a:xfrm>
                <a:off x="4106333" y="1392610"/>
                <a:ext cx="922867" cy="86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67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667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667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sz="2667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667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CE6BEB2-6E84-45C0-A560-06412F0E1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333" y="1392610"/>
                <a:ext cx="922867" cy="862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0F5630B-04AE-4C84-A8FC-D3396E7E9ABE}"/>
                  </a:ext>
                </a:extLst>
              </p:cNvPr>
              <p:cNvSpPr/>
              <p:nvPr/>
            </p:nvSpPr>
            <p:spPr>
              <a:xfrm>
                <a:off x="4935369" y="1572915"/>
                <a:ext cx="1388649" cy="511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67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667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=10</m:t>
                          </m:r>
                        </m:e>
                        <m:sup>
                          <m:r>
                            <a:rPr lang="en-US" altLang="zh-CN" sz="2667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0F5630B-04AE-4C84-A8FC-D3396E7E9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69" y="1572915"/>
                <a:ext cx="1388649" cy="511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B7479168-4229-4E28-BD91-7BC6F4E53116}"/>
              </a:ext>
            </a:extLst>
          </p:cNvPr>
          <p:cNvSpPr/>
          <p:nvPr/>
        </p:nvSpPr>
        <p:spPr>
          <a:xfrm>
            <a:off x="4627613" y="3281917"/>
            <a:ext cx="3018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3200" noProof="1">
                <a:cs typeface="+mn-ea"/>
                <a:sym typeface="+mn-lt"/>
              </a:rPr>
              <a:t>-2.58×0.00001</a:t>
            </a:r>
            <a:endParaRPr lang="zh-CN" altLang="en-US" sz="3200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B2D4602-E475-4EA8-A0C9-340F143B7382}"/>
                  </a:ext>
                </a:extLst>
              </p:cNvPr>
              <p:cNvSpPr/>
              <p:nvPr/>
            </p:nvSpPr>
            <p:spPr>
              <a:xfrm>
                <a:off x="7596401" y="3178896"/>
                <a:ext cx="241245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en-US" altLang="zh-CN" sz="3200" noProof="1">
                    <a:solidFill>
                      <a:schemeClr val="tx1"/>
                    </a:solidFill>
                    <a:cs typeface="+mn-ea"/>
                    <a:sym typeface="+mn-lt"/>
                  </a:rPr>
                  <a:t>=-2.58×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B2D4602-E475-4EA8-A0C9-340F143B7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01" y="3178896"/>
                <a:ext cx="2412455" cy="803682"/>
              </a:xfrm>
              <a:prstGeom prst="rect">
                <a:avLst/>
              </a:prstGeom>
              <a:blipFill>
                <a:blip r:embed="rId6"/>
                <a:stretch>
                  <a:fillRect l="-6313" b="-11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2E92E71-4887-4D48-8BB5-D14C3351C32A}"/>
                  </a:ext>
                </a:extLst>
              </p:cNvPr>
              <p:cNvSpPr/>
              <p:nvPr/>
            </p:nvSpPr>
            <p:spPr>
              <a:xfrm>
                <a:off x="7671833" y="4097844"/>
                <a:ext cx="2691186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en-US" altLang="zh-CN" sz="3200" noProof="1">
                    <a:solidFill>
                      <a:schemeClr val="tx1"/>
                    </a:solidFill>
                    <a:cs typeface="+mn-ea"/>
                    <a:sym typeface="+mn-lt"/>
                  </a:rPr>
                  <a:t>=-2.58×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10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−5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2E92E71-4887-4D48-8BB5-D14C3351C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33" y="4097844"/>
                <a:ext cx="2691186" cy="603242"/>
              </a:xfrm>
              <a:prstGeom prst="rect">
                <a:avLst/>
              </a:prstGeom>
              <a:blipFill>
                <a:blip r:embed="rId7"/>
                <a:stretch>
                  <a:fillRect l="-5896" t="-12121" b="-32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E44311E8-841C-4F19-88B4-89AD5A4908A6}"/>
              </a:ext>
            </a:extLst>
          </p:cNvPr>
          <p:cNvSpPr/>
          <p:nvPr/>
        </p:nvSpPr>
        <p:spPr>
          <a:xfrm>
            <a:off x="5271052" y="4977309"/>
            <a:ext cx="356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3200" noProof="1">
                <a:cs typeface="+mn-ea"/>
                <a:sym typeface="+mn-lt"/>
              </a:rPr>
              <a:t>2.38×0.00000001</a:t>
            </a:r>
            <a:endParaRPr lang="zh-CN" altLang="en-US" sz="3200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6135160-5632-4AFF-B978-103BE42DCAF3}"/>
                  </a:ext>
                </a:extLst>
              </p:cNvPr>
              <p:cNvSpPr/>
              <p:nvPr/>
            </p:nvSpPr>
            <p:spPr>
              <a:xfrm>
                <a:off x="4935369" y="5720445"/>
                <a:ext cx="2390013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en-US" altLang="zh-CN" sz="3200" noProof="1">
                    <a:solidFill>
                      <a:schemeClr val="tx1"/>
                    </a:solidFill>
                    <a:cs typeface="+mn-ea"/>
                    <a:sym typeface="+mn-lt"/>
                  </a:rPr>
                  <a:t>= 2.38×</a:t>
                </a:r>
                <a:r>
                  <a:rPr lang="en-US" altLang="zh-CN" sz="3200" dirty="0">
                    <a:solidFill>
                      <a:schemeClr val="tx1"/>
                    </a:solidFill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6135160-5632-4AFF-B978-103BE42DC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69" y="5720445"/>
                <a:ext cx="2390013" cy="803682"/>
              </a:xfrm>
              <a:prstGeom prst="rect">
                <a:avLst/>
              </a:prstGeom>
              <a:blipFill>
                <a:blip r:embed="rId8"/>
                <a:stretch>
                  <a:fillRect l="-6633" b="-11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B333E2A-F7D1-49A0-A643-4C8A49535323}"/>
                  </a:ext>
                </a:extLst>
              </p:cNvPr>
              <p:cNvSpPr/>
              <p:nvPr/>
            </p:nvSpPr>
            <p:spPr>
              <a:xfrm>
                <a:off x="7349732" y="5797539"/>
                <a:ext cx="266874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en-US" altLang="zh-CN" sz="3200" noProof="1">
                    <a:solidFill>
                      <a:schemeClr val="tx1"/>
                    </a:solidFill>
                    <a:cs typeface="+mn-ea"/>
                    <a:sym typeface="+mn-lt"/>
                  </a:rPr>
                  <a:t>= 2.38×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10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−8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B333E2A-F7D1-49A0-A643-4C8A49535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32" y="5797539"/>
                <a:ext cx="2668744" cy="595932"/>
              </a:xfrm>
              <a:prstGeom prst="rect">
                <a:avLst/>
              </a:prstGeom>
              <a:blipFill>
                <a:blip r:embed="rId9"/>
                <a:stretch>
                  <a:fillRect l="-5950" t="-13265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C403CE4-EA7A-43C0-8114-32C3C6BFFE11}"/>
              </a:ext>
            </a:extLst>
          </p:cNvPr>
          <p:cNvSpPr txBox="1"/>
          <p:nvPr/>
        </p:nvSpPr>
        <p:spPr>
          <a:xfrm>
            <a:off x="7053752" y="1720888"/>
            <a:ext cx="471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观察结果你发现了什么？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EC22548-1A9B-4E5D-894B-B90157C741DC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练一练（用科学记数法表示）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1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DDDA7A1E-CD8E-4547-902B-882096EC28BB}"/>
              </a:ext>
            </a:extLst>
          </p:cNvPr>
          <p:cNvSpPr txBox="1"/>
          <p:nvPr/>
        </p:nvSpPr>
        <p:spPr>
          <a:xfrm>
            <a:off x="1039800" y="1928172"/>
            <a:ext cx="9903519" cy="300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250000"/>
              </a:lnSpc>
            </a:pPr>
            <a:r>
              <a:rPr lang="zh-CN" altLang="en-US" sz="2667" b="1" dirty="0">
                <a:cs typeface="+mn-ea"/>
                <a:sym typeface="+mn-lt"/>
              </a:rPr>
              <a:t>有了负整数指数幂后，小于</a:t>
            </a:r>
            <a:r>
              <a:rPr lang="en-US" altLang="zh-CN" sz="2667" b="1" dirty="0">
                <a:cs typeface="+mn-ea"/>
                <a:sym typeface="+mn-lt"/>
              </a:rPr>
              <a:t>1</a:t>
            </a:r>
            <a:r>
              <a:rPr lang="zh-CN" altLang="en-US" sz="2667" b="1" dirty="0">
                <a:cs typeface="+mn-ea"/>
                <a:sym typeface="+mn-lt"/>
              </a:rPr>
              <a:t>的正数也可以用科学记数法表示。</a:t>
            </a:r>
            <a:endParaRPr lang="en-US" altLang="zh-CN" sz="2667" b="1" dirty="0">
              <a:cs typeface="+mn-ea"/>
              <a:sym typeface="+mn-lt"/>
            </a:endParaRPr>
          </a:p>
          <a:p>
            <a:pPr algn="ctr" defTabSz="914377">
              <a:lnSpc>
                <a:spcPct val="250000"/>
              </a:lnSpc>
            </a:pPr>
            <a:r>
              <a:rPr lang="zh-CN" altLang="en-GB" sz="2667" b="1" dirty="0">
                <a:cs typeface="+mn-ea"/>
                <a:sym typeface="+mn-lt"/>
              </a:rPr>
              <a:t>即</a:t>
            </a:r>
            <a:r>
              <a:rPr lang="zh-CN" altLang="en-US" sz="2667" b="1" dirty="0">
                <a:cs typeface="+mn-ea"/>
                <a:sym typeface="+mn-lt"/>
              </a:rPr>
              <a:t>小于</a:t>
            </a:r>
            <a:r>
              <a:rPr lang="en-US" altLang="zh-CN" sz="2667" b="1" dirty="0">
                <a:cs typeface="+mn-ea"/>
                <a:sym typeface="+mn-lt"/>
              </a:rPr>
              <a:t>1</a:t>
            </a:r>
            <a:r>
              <a:rPr lang="zh-CN" altLang="en-US" sz="2667" b="1" dirty="0">
                <a:cs typeface="+mn-ea"/>
                <a:sym typeface="+mn-lt"/>
              </a:rPr>
              <a:t>的正数可以用科学记数法表示为</a:t>
            </a:r>
            <a:r>
              <a:rPr lang="en-GB" altLang="zh-CN" sz="2667" b="1" dirty="0">
                <a:cs typeface="+mn-ea"/>
                <a:sym typeface="+mn-lt"/>
              </a:rPr>
              <a:t>a×10</a:t>
            </a:r>
            <a:r>
              <a:rPr lang="en-GB" altLang="zh-CN" sz="2667" b="1" baseline="44000" dirty="0">
                <a:cs typeface="+mn-ea"/>
                <a:sym typeface="+mn-lt"/>
              </a:rPr>
              <a:t>-n</a:t>
            </a:r>
            <a:r>
              <a:rPr lang="zh-CN" altLang="en-GB" sz="2667" b="1" dirty="0">
                <a:cs typeface="+mn-ea"/>
                <a:sym typeface="+mn-lt"/>
              </a:rPr>
              <a:t>的形式</a:t>
            </a:r>
            <a:r>
              <a:rPr lang="en-GB" altLang="zh-CN" sz="2667" b="1" dirty="0">
                <a:cs typeface="+mn-ea"/>
                <a:sym typeface="+mn-lt"/>
              </a:rPr>
              <a:t>.</a:t>
            </a:r>
          </a:p>
          <a:p>
            <a:pPr algn="ctr" defTabSz="914377">
              <a:lnSpc>
                <a:spcPct val="250000"/>
              </a:lnSpc>
            </a:pPr>
            <a:r>
              <a:rPr lang="en-GB" altLang="zh-CN" sz="2667" b="1" dirty="0">
                <a:cs typeface="+mn-ea"/>
                <a:sym typeface="+mn-lt"/>
              </a:rPr>
              <a:t>(1≤∣a∣</a:t>
            </a:r>
            <a:r>
              <a:rPr lang="zh-CN" altLang="en-GB" sz="2667" b="1" dirty="0">
                <a:cs typeface="+mn-ea"/>
                <a:sym typeface="+mn-lt"/>
              </a:rPr>
              <a:t>＜</a:t>
            </a:r>
            <a:r>
              <a:rPr lang="en-GB" altLang="zh-CN" sz="2667" b="1" dirty="0">
                <a:cs typeface="+mn-ea"/>
                <a:sym typeface="+mn-lt"/>
              </a:rPr>
              <a:t>10</a:t>
            </a:r>
            <a:r>
              <a:rPr lang="zh-CN" altLang="en-US" sz="2667" b="1" dirty="0">
                <a:cs typeface="+mn-ea"/>
                <a:sym typeface="+mn-lt"/>
              </a:rPr>
              <a:t>，</a:t>
            </a:r>
            <a:r>
              <a:rPr lang="en-GB" altLang="zh-CN" sz="2667" b="1" dirty="0">
                <a:cs typeface="+mn-ea"/>
                <a:sym typeface="+mn-lt"/>
              </a:rPr>
              <a:t>n</a:t>
            </a:r>
            <a:r>
              <a:rPr lang="zh-CN" altLang="en-GB" sz="2667" b="1" dirty="0">
                <a:cs typeface="+mn-ea"/>
                <a:sym typeface="+mn-lt"/>
              </a:rPr>
              <a:t>是正整数</a:t>
            </a:r>
            <a:r>
              <a:rPr lang="en-GB" altLang="zh-CN" sz="2667" b="1" dirty="0">
                <a:cs typeface="+mn-ea"/>
                <a:sym typeface="+mn-lt"/>
              </a:rPr>
              <a:t>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E0F353-6A0C-45B7-A7F8-DDD77BD5B866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小结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2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7955ADE4-F84F-4A0A-A11B-978A6AD9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29" y="2299718"/>
            <a:ext cx="210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/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0.01=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85E3FA1-1FDB-4D57-A533-4DC82D60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30" y="1289326"/>
            <a:ext cx="26119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/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0.1=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594525B-04A6-4F67-8E1F-C1656C5D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29" y="3328538"/>
            <a:ext cx="436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/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0.00001=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57A9646-C032-45F7-AA75-F2931434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4322891"/>
            <a:ext cx="497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0.000666=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E618A5C0-9A68-46EE-A97B-7AD6D613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37" y="5412095"/>
            <a:ext cx="2040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-0.00105=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F13A388-0563-43CD-AAF3-3474E9B70164}"/>
                  </a:ext>
                </a:extLst>
              </p:cNvPr>
              <p:cNvSpPr/>
              <p:nvPr/>
            </p:nvSpPr>
            <p:spPr>
              <a:xfrm>
                <a:off x="2097764" y="1196290"/>
                <a:ext cx="116031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F13A388-0563-43CD-AAF3-3474E9B70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64" y="1196290"/>
                <a:ext cx="1160318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9E732E0-9F0C-4648-8B98-CAD7BF1418E6}"/>
                  </a:ext>
                </a:extLst>
              </p:cNvPr>
              <p:cNvSpPr/>
              <p:nvPr/>
            </p:nvSpPr>
            <p:spPr>
              <a:xfrm>
                <a:off x="2221840" y="2218990"/>
                <a:ext cx="116031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9E732E0-9F0C-4648-8B98-CAD7BF14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40" y="2218990"/>
                <a:ext cx="1160318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A836E5E-021F-4F81-AD5E-A02306A8DB09}"/>
                  </a:ext>
                </a:extLst>
              </p:cNvPr>
              <p:cNvSpPr/>
              <p:nvPr/>
            </p:nvSpPr>
            <p:spPr>
              <a:xfrm>
                <a:off x="2897735" y="3258315"/>
                <a:ext cx="1160318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A836E5E-021F-4F81-AD5E-A02306A8D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35" y="3258315"/>
                <a:ext cx="1160318" cy="6032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24E45E1-F40D-4996-88D1-AD4E0F1E4A46}"/>
                  </a:ext>
                </a:extLst>
              </p:cNvPr>
              <p:cNvSpPr/>
              <p:nvPr/>
            </p:nvSpPr>
            <p:spPr>
              <a:xfrm>
                <a:off x="3131295" y="4336275"/>
                <a:ext cx="2403863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6.66×10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24E45E1-F40D-4996-88D1-AD4E0F1E4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95" y="4336275"/>
                <a:ext cx="2403863" cy="594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8BFB6C6-1467-48EC-B110-E0AC82D39082}"/>
                  </a:ext>
                </a:extLst>
              </p:cNvPr>
              <p:cNvSpPr/>
              <p:nvPr/>
            </p:nvSpPr>
            <p:spPr>
              <a:xfrm>
                <a:off x="3116875" y="5425479"/>
                <a:ext cx="2710037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−1.05×10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8BFB6C6-1467-48EC-B110-E0AC82D39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75" y="5425479"/>
                <a:ext cx="2710037" cy="595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35FBD4AC-179D-4F3E-8DEA-D96DB1F3E533}"/>
              </a:ext>
            </a:extLst>
          </p:cNvPr>
          <p:cNvSpPr/>
          <p:nvPr/>
        </p:nvSpPr>
        <p:spPr>
          <a:xfrm>
            <a:off x="4181669" y="1289326"/>
            <a:ext cx="7451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CN" altLang="en-US" sz="2400" b="1" dirty="0">
                <a:cs typeface="+mn-ea"/>
                <a:sym typeface="+mn-lt"/>
              </a:rPr>
              <a:t>用科学记数法表示为</a:t>
            </a:r>
            <a:r>
              <a:rPr lang="en-US" altLang="zh-CN" sz="2400" b="1" dirty="0">
                <a:cs typeface="+mn-ea"/>
                <a:sym typeface="+mn-lt"/>
              </a:rPr>
              <a:t>a ×10</a:t>
            </a:r>
            <a:r>
              <a:rPr lang="en-US" altLang="zh-CN" sz="2400" b="1" baseline="40000" dirty="0">
                <a:cs typeface="+mn-ea"/>
                <a:sym typeface="+mn-lt"/>
              </a:rPr>
              <a:t>-n</a:t>
            </a:r>
            <a:r>
              <a:rPr lang="zh-CN" altLang="en-US" sz="2400" b="1" dirty="0">
                <a:cs typeface="+mn-ea"/>
                <a:sym typeface="+mn-lt"/>
              </a:rPr>
              <a:t>时，</a:t>
            </a:r>
            <a:r>
              <a:rPr lang="en-US" altLang="zh-CN" sz="2400" b="1" dirty="0">
                <a:cs typeface="+mn-ea"/>
                <a:sym typeface="+mn-lt"/>
              </a:rPr>
              <a:t>a</a:t>
            </a:r>
            <a:r>
              <a:rPr lang="zh-CN" altLang="en-US" sz="2400" b="1" dirty="0">
                <a:cs typeface="+mn-ea"/>
                <a:sym typeface="+mn-lt"/>
              </a:rPr>
              <a:t>，</a:t>
            </a:r>
            <a:r>
              <a:rPr lang="en-US" altLang="zh-CN" sz="2400" b="1" dirty="0">
                <a:cs typeface="+mn-ea"/>
                <a:sym typeface="+mn-lt"/>
              </a:rPr>
              <a:t>n</a:t>
            </a:r>
            <a:r>
              <a:rPr lang="zh-CN" altLang="en-US" sz="2400" b="1" dirty="0">
                <a:cs typeface="+mn-ea"/>
                <a:sym typeface="+mn-lt"/>
              </a:rPr>
              <a:t>有什么特点？</a:t>
            </a:r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B9D4F41-8EA2-45D0-B28C-FFE6DB8930D2}"/>
              </a:ext>
            </a:extLst>
          </p:cNvPr>
          <p:cNvSpPr/>
          <p:nvPr/>
        </p:nvSpPr>
        <p:spPr>
          <a:xfrm>
            <a:off x="6858001" y="1872596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1≤</a:t>
            </a:r>
            <a:r>
              <a:rPr lang="zh-CN" altLang="zh-CN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︱</a:t>
            </a: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a</a:t>
            </a:r>
            <a:r>
              <a:rPr lang="zh-CN" altLang="zh-CN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︱</a:t>
            </a:r>
            <a:r>
              <a:rPr lang="zh-CN" altLang="en-US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＜</a:t>
            </a:r>
            <a:r>
              <a:rPr lang="en-US" altLang="zh-CN" sz="2400" b="1" dirty="0">
                <a:solidFill>
                  <a:srgbClr val="50742F">
                    <a:lumMod val="50000"/>
                  </a:srgbClr>
                </a:solidFill>
                <a:cs typeface="+mn-ea"/>
                <a:sym typeface="+mn-lt"/>
              </a:rPr>
              <a:t>10</a:t>
            </a:r>
            <a:endParaRPr lang="zh-CN" altLang="en-US" sz="2400" dirty="0">
              <a:solidFill>
                <a:srgbClr val="50742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B01D30F-B320-42DF-9729-A586A050D8DF}"/>
              </a:ext>
            </a:extLst>
          </p:cNvPr>
          <p:cNvSpPr/>
          <p:nvPr/>
        </p:nvSpPr>
        <p:spPr>
          <a:xfrm>
            <a:off x="5148989" y="2465016"/>
            <a:ext cx="6085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2000" b="1" dirty="0">
                <a:cs typeface="+mn-ea"/>
                <a:sym typeface="+mn-lt"/>
              </a:rPr>
              <a:t>n</a:t>
            </a:r>
            <a:r>
              <a:rPr lang="zh-CN" altLang="en-US" sz="2000" b="1" dirty="0">
                <a:cs typeface="+mn-ea"/>
                <a:sym typeface="+mn-lt"/>
              </a:rPr>
              <a:t>是正整数，</a:t>
            </a:r>
            <a:r>
              <a:rPr lang="en-US" altLang="zh-CN" sz="2000" b="1" dirty="0">
                <a:cs typeface="+mn-ea"/>
                <a:sym typeface="+mn-lt"/>
              </a:rPr>
              <a:t>n</a:t>
            </a:r>
            <a:r>
              <a:rPr lang="zh-CN" altLang="en-US" sz="2000" b="1" dirty="0">
                <a:cs typeface="+mn-ea"/>
                <a:sym typeface="+mn-lt"/>
              </a:rPr>
              <a:t>等于原数中左边第一个不为</a:t>
            </a:r>
            <a:r>
              <a:rPr lang="en-US" altLang="zh-CN" sz="2000" b="1" dirty="0">
                <a:cs typeface="+mn-ea"/>
                <a:sym typeface="+mn-lt"/>
              </a:rPr>
              <a:t>0</a:t>
            </a:r>
            <a:r>
              <a:rPr lang="zh-CN" altLang="en-US" sz="2000" b="1" dirty="0">
                <a:cs typeface="+mn-ea"/>
                <a:sym typeface="+mn-lt"/>
              </a:rPr>
              <a:t>的数字前面所有的</a:t>
            </a:r>
            <a:r>
              <a:rPr lang="en-US" altLang="zh-CN" sz="2000" b="1" dirty="0">
                <a:cs typeface="+mn-ea"/>
                <a:sym typeface="+mn-lt"/>
              </a:rPr>
              <a:t>0</a:t>
            </a:r>
            <a:r>
              <a:rPr lang="zh-CN" altLang="en-US" sz="2000" b="1" dirty="0">
                <a:cs typeface="+mn-ea"/>
                <a:sym typeface="+mn-lt"/>
              </a:rPr>
              <a:t>的个数。</a:t>
            </a:r>
            <a:r>
              <a:rPr lang="en-US" altLang="zh-CN" sz="2000" b="1" dirty="0">
                <a:cs typeface="+mn-ea"/>
                <a:sym typeface="+mn-lt"/>
              </a:rPr>
              <a:t>(</a:t>
            </a:r>
            <a:r>
              <a:rPr lang="zh-CN" altLang="en-US" sz="2000" b="1" dirty="0">
                <a:cs typeface="+mn-ea"/>
                <a:sym typeface="+mn-lt"/>
              </a:rPr>
              <a:t>包括小数点前面的</a:t>
            </a:r>
            <a:r>
              <a:rPr lang="en-US" altLang="zh-CN" sz="2000" b="1" dirty="0">
                <a:cs typeface="+mn-ea"/>
                <a:sym typeface="+mn-lt"/>
              </a:rPr>
              <a:t>0</a:t>
            </a:r>
            <a:r>
              <a:rPr lang="zh-CN" altLang="en-US" sz="2000" b="1" dirty="0">
                <a:cs typeface="+mn-ea"/>
                <a:sym typeface="+mn-lt"/>
              </a:rPr>
              <a:t>）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6BCE5CAA-3B99-4ED8-B51D-2F28DBAEAD59}"/>
              </a:ext>
            </a:extLst>
          </p:cNvPr>
          <p:cNvSpPr/>
          <p:nvPr/>
        </p:nvSpPr>
        <p:spPr>
          <a:xfrm rot="16200000">
            <a:off x="1528159" y="2012476"/>
            <a:ext cx="144223" cy="574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2714FB-F2F2-4AFC-BC16-A896F5BCF765}"/>
              </a:ext>
            </a:extLst>
          </p:cNvPr>
          <p:cNvSpPr txBox="1"/>
          <p:nvPr/>
        </p:nvSpPr>
        <p:spPr>
          <a:xfrm>
            <a:off x="1185036" y="1826067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E1156213-DB79-40B6-8E41-5980C025D871}"/>
              </a:ext>
            </a:extLst>
          </p:cNvPr>
          <p:cNvSpPr/>
          <p:nvPr/>
        </p:nvSpPr>
        <p:spPr>
          <a:xfrm rot="16200000">
            <a:off x="1831444" y="2778542"/>
            <a:ext cx="158432" cy="1123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2AA526-203C-4635-A867-5907F94F9B78}"/>
              </a:ext>
            </a:extLst>
          </p:cNvPr>
          <p:cNvSpPr txBox="1"/>
          <p:nvPr/>
        </p:nvSpPr>
        <p:spPr>
          <a:xfrm>
            <a:off x="1482872" y="285932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右大括号 28">
            <a:extLst>
              <a:ext uri="{FF2B5EF4-FFF2-40B4-BE49-F238E27FC236}">
                <a16:creationId xmlns:a16="http://schemas.microsoft.com/office/drawing/2014/main" id="{D2DEE5B8-AAFA-478C-B263-3382FD777C23}"/>
              </a:ext>
            </a:extLst>
          </p:cNvPr>
          <p:cNvSpPr/>
          <p:nvPr/>
        </p:nvSpPr>
        <p:spPr>
          <a:xfrm rot="16200000">
            <a:off x="1730872" y="3867428"/>
            <a:ext cx="196873" cy="9327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469504-E338-4276-90E4-6C4EC21935B7}"/>
              </a:ext>
            </a:extLst>
          </p:cNvPr>
          <p:cNvSpPr txBox="1"/>
          <p:nvPr/>
        </p:nvSpPr>
        <p:spPr>
          <a:xfrm>
            <a:off x="1385664" y="3856521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CACDB055-5366-430C-96F0-B6DA12C24CED}"/>
              </a:ext>
            </a:extLst>
          </p:cNvPr>
          <p:cNvSpPr/>
          <p:nvPr/>
        </p:nvSpPr>
        <p:spPr>
          <a:xfrm rot="16200000">
            <a:off x="1834006" y="5038571"/>
            <a:ext cx="196380" cy="7269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A40BDD6-6C6F-4AB7-9F19-9C2861FF9ABD}"/>
              </a:ext>
            </a:extLst>
          </p:cNvPr>
          <p:cNvSpPr txBox="1"/>
          <p:nvPr/>
        </p:nvSpPr>
        <p:spPr>
          <a:xfrm>
            <a:off x="1591436" y="4925026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19929F40-FFE8-4354-AA50-FCF1628D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536" y="3780031"/>
            <a:ext cx="436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/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0.000…01=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E0E8A01-84E7-4AF7-B505-00D31D2104A0}"/>
                  </a:ext>
                </a:extLst>
              </p:cNvPr>
              <p:cNvSpPr/>
              <p:nvPr/>
            </p:nvSpPr>
            <p:spPr>
              <a:xfrm>
                <a:off x="8426507" y="3701781"/>
                <a:ext cx="12536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E0E8A01-84E7-4AF7-B505-00D31D210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507" y="3701781"/>
                <a:ext cx="125361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右大括号 34">
            <a:extLst>
              <a:ext uri="{FF2B5EF4-FFF2-40B4-BE49-F238E27FC236}">
                <a16:creationId xmlns:a16="http://schemas.microsoft.com/office/drawing/2014/main" id="{615414DF-2877-403A-BED9-CBB1BC78C3F9}"/>
              </a:ext>
            </a:extLst>
          </p:cNvPr>
          <p:cNvSpPr/>
          <p:nvPr/>
        </p:nvSpPr>
        <p:spPr>
          <a:xfrm rot="16200000">
            <a:off x="7174447" y="3031631"/>
            <a:ext cx="194501" cy="1501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1302EBF-8570-4B63-A6E4-96274DD1FB07}"/>
              </a:ext>
            </a:extLst>
          </p:cNvPr>
          <p:cNvSpPr txBox="1"/>
          <p:nvPr/>
        </p:nvSpPr>
        <p:spPr>
          <a:xfrm>
            <a:off x="6858000" y="334386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m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268DF40A-AA32-4A6D-B9F6-2F1C3483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457" y="4848607"/>
            <a:ext cx="436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 eaLnBrk="1" hangingPunct="1"/>
            <a:r>
              <a:rPr lang="en-US" altLang="zh-CN" sz="3200" b="1" dirty="0">
                <a:solidFill>
                  <a:srgbClr val="50742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0.000…01=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364B425-36F4-4690-9695-1946AB2DB36F}"/>
                  </a:ext>
                </a:extLst>
              </p:cNvPr>
              <p:cNvSpPr/>
              <p:nvPr/>
            </p:nvSpPr>
            <p:spPr>
              <a:xfrm>
                <a:off x="8492055" y="4771309"/>
                <a:ext cx="1894813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−(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𝑚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364B425-36F4-4690-9695-1946AB2DB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055" y="4771309"/>
                <a:ext cx="1894813" cy="6052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C9483A0F-F06F-473A-A1DD-454CFCB4710D}"/>
              </a:ext>
            </a:extLst>
          </p:cNvPr>
          <p:cNvSpPr txBox="1"/>
          <p:nvPr/>
        </p:nvSpPr>
        <p:spPr>
          <a:xfrm>
            <a:off x="7094409" y="433379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m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0" name="右大括号 39">
            <a:extLst>
              <a:ext uri="{FF2B5EF4-FFF2-40B4-BE49-F238E27FC236}">
                <a16:creationId xmlns:a16="http://schemas.microsoft.com/office/drawing/2014/main" id="{D8609AE9-B374-4F99-8416-C677464F0112}"/>
              </a:ext>
            </a:extLst>
          </p:cNvPr>
          <p:cNvSpPr/>
          <p:nvPr/>
        </p:nvSpPr>
        <p:spPr>
          <a:xfrm rot="16200000">
            <a:off x="7351550" y="4297308"/>
            <a:ext cx="194501" cy="10877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AD3342-92FD-40AE-B8D2-BF74798B17DF}"/>
              </a:ext>
            </a:extLst>
          </p:cNvPr>
          <p:cNvSpPr txBox="1"/>
          <p:nvPr/>
        </p:nvSpPr>
        <p:spPr>
          <a:xfrm>
            <a:off x="6251269" y="5444606"/>
            <a:ext cx="52295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3" b="1" dirty="0">
                <a:cs typeface="+mn-ea"/>
                <a:sym typeface="+mn-lt"/>
              </a:rPr>
              <a:t>如果小数点后至第一个非</a:t>
            </a:r>
            <a:r>
              <a:rPr lang="en-US" altLang="zh-CN" sz="2133" b="1" dirty="0">
                <a:cs typeface="+mn-ea"/>
                <a:sym typeface="+mn-lt"/>
              </a:rPr>
              <a:t>0</a:t>
            </a:r>
            <a:r>
              <a:rPr lang="zh-CN" altLang="en-US" sz="2133" b="1" dirty="0">
                <a:cs typeface="+mn-ea"/>
                <a:sym typeface="+mn-lt"/>
              </a:rPr>
              <a:t>数字前有</a:t>
            </a:r>
            <a:r>
              <a:rPr lang="en-US" altLang="zh-CN" sz="2133" b="1" dirty="0">
                <a:cs typeface="+mn-ea"/>
                <a:sym typeface="+mn-lt"/>
              </a:rPr>
              <a:t>m</a:t>
            </a:r>
            <a:r>
              <a:rPr lang="zh-CN" altLang="en-US" sz="2133" b="1" dirty="0">
                <a:cs typeface="+mn-ea"/>
                <a:sym typeface="+mn-lt"/>
              </a:rPr>
              <a:t>个</a:t>
            </a:r>
            <a:r>
              <a:rPr lang="en-US" altLang="zh-CN" sz="2133" b="1" dirty="0">
                <a:cs typeface="+mn-ea"/>
                <a:sym typeface="+mn-lt"/>
              </a:rPr>
              <a:t>0</a:t>
            </a:r>
            <a:endParaRPr lang="zh-CN" altLang="en-US" sz="1867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3E6575C-E785-4C84-9D59-0819D2F10FB6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练一练（用科学记数法表示）</a:t>
            </a:r>
          </a:p>
        </p:txBody>
      </p:sp>
    </p:spTree>
    <p:extLst>
      <p:ext uri="{BB962C8B-B14F-4D97-AF65-F5344CB8AC3E}">
        <p14:creationId xmlns:p14="http://schemas.microsoft.com/office/powerpoint/2010/main" val="26161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" grpId="0" animBg="1"/>
      <p:bldP spid="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C41F827-0D1C-4D9E-A58F-5F8D20209BE5}"/>
                  </a:ext>
                </a:extLst>
              </p:cNvPr>
              <p:cNvSpPr/>
              <p:nvPr/>
            </p:nvSpPr>
            <p:spPr>
              <a:xfrm>
                <a:off x="984269" y="1344848"/>
                <a:ext cx="3041858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1.68×10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C41F827-0D1C-4D9E-A58F-5F8D20209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69" y="1344848"/>
                <a:ext cx="3041858" cy="603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D519A8C-1DC0-4A05-8264-283464F29C74}"/>
                  </a:ext>
                </a:extLst>
              </p:cNvPr>
              <p:cNvSpPr/>
              <p:nvPr/>
            </p:nvSpPr>
            <p:spPr>
              <a:xfrm>
                <a:off x="984269" y="2382269"/>
                <a:ext cx="3134833" cy="59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6.68×10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D519A8C-1DC0-4A05-8264-283464F29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69" y="2382269"/>
                <a:ext cx="3134833" cy="59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BAB026A-CD8E-431F-96C9-F9736090268B}"/>
                  </a:ext>
                </a:extLst>
              </p:cNvPr>
              <p:cNvSpPr/>
              <p:nvPr/>
            </p:nvSpPr>
            <p:spPr>
              <a:xfrm>
                <a:off x="984269" y="3414131"/>
                <a:ext cx="3796488" cy="59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3</m:t>
                          </m:r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−1.05×10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BAB026A-CD8E-431F-96C9-F97360902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69" y="3414131"/>
                <a:ext cx="3796488" cy="594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624435-D72D-4F23-944F-CD0C8005ECAA}"/>
                  </a:ext>
                </a:extLst>
              </p:cNvPr>
              <p:cNvSpPr/>
              <p:nvPr/>
            </p:nvSpPr>
            <p:spPr>
              <a:xfrm>
                <a:off x="997077" y="4445994"/>
                <a:ext cx="3615349" cy="59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4</m:t>
                          </m:r>
                          <m:r>
                            <a:rPr lang="zh-CN" alt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）</m:t>
                          </m:r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−1.32×10</m:t>
                          </m:r>
                        </m:e>
                        <m:sup>
                          <m: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624435-D72D-4F23-944F-CD0C80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77" y="4445994"/>
                <a:ext cx="3615349" cy="59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1B019EF-773B-4654-B06A-E87A2DB8D3B3}"/>
              </a:ext>
            </a:extLst>
          </p:cNvPr>
          <p:cNvSpPr txBox="1"/>
          <p:nvPr/>
        </p:nvSpPr>
        <p:spPr>
          <a:xfrm>
            <a:off x="4172150" y="1344848"/>
            <a:ext cx="30903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2667" b="1" dirty="0">
                <a:solidFill>
                  <a:srgbClr val="FF0000"/>
                </a:solidFill>
                <a:cs typeface="+mn-ea"/>
                <a:sym typeface="+mn-lt"/>
              </a:rPr>
              <a:t>=0.0000168</a:t>
            </a:r>
            <a:endParaRPr lang="zh-CN" altLang="en-US" sz="2667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4C69E-72B8-430A-AEF4-444055F4575B}"/>
              </a:ext>
            </a:extLst>
          </p:cNvPr>
          <p:cNvSpPr txBox="1"/>
          <p:nvPr/>
        </p:nvSpPr>
        <p:spPr>
          <a:xfrm>
            <a:off x="4172150" y="2379490"/>
            <a:ext cx="30903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2667" b="1" dirty="0">
                <a:solidFill>
                  <a:srgbClr val="FF0000"/>
                </a:solidFill>
                <a:cs typeface="+mn-ea"/>
                <a:sym typeface="+mn-lt"/>
              </a:rPr>
              <a:t>=0.0000000668</a:t>
            </a:r>
            <a:endParaRPr lang="zh-CN" altLang="en-US" sz="2667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B07C89-08CD-4D26-B770-6C8B3DF318DA}"/>
              </a:ext>
            </a:extLst>
          </p:cNvPr>
          <p:cNvSpPr txBox="1"/>
          <p:nvPr/>
        </p:nvSpPr>
        <p:spPr>
          <a:xfrm>
            <a:off x="4550830" y="3424277"/>
            <a:ext cx="4000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2667" b="1" dirty="0">
                <a:solidFill>
                  <a:srgbClr val="FF0000"/>
                </a:solidFill>
                <a:cs typeface="+mn-ea"/>
                <a:sym typeface="+mn-lt"/>
              </a:rPr>
              <a:t>=-0.00000000000105</a:t>
            </a:r>
            <a:endParaRPr lang="zh-CN" altLang="en-US" sz="2667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4044A9-14DF-4B77-A40F-55C2DD33AA61}"/>
              </a:ext>
            </a:extLst>
          </p:cNvPr>
          <p:cNvSpPr txBox="1"/>
          <p:nvPr/>
        </p:nvSpPr>
        <p:spPr>
          <a:xfrm>
            <a:off x="4550831" y="4510604"/>
            <a:ext cx="4000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2667" b="1" dirty="0">
                <a:solidFill>
                  <a:srgbClr val="FF0000"/>
                </a:solidFill>
                <a:cs typeface="+mn-ea"/>
                <a:sym typeface="+mn-lt"/>
              </a:rPr>
              <a:t>=-0.00000000132</a:t>
            </a:r>
            <a:endParaRPr lang="zh-CN" altLang="en-US" sz="2667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DBB819-C639-4A67-9C5D-E7B222854E8A}"/>
              </a:ext>
            </a:extLst>
          </p:cNvPr>
          <p:cNvSpPr/>
          <p:nvPr/>
        </p:nvSpPr>
        <p:spPr>
          <a:xfrm>
            <a:off x="997077" y="5609283"/>
            <a:ext cx="883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CN" altLang="en-US" sz="2400" b="1" dirty="0">
                <a:cs typeface="+mn-ea"/>
                <a:sym typeface="+mn-lt"/>
              </a:rPr>
              <a:t>把</a:t>
            </a:r>
            <a:r>
              <a:rPr lang="en-US" altLang="zh-CN" sz="2400" b="1" dirty="0">
                <a:cs typeface="+mn-ea"/>
                <a:sym typeface="+mn-lt"/>
              </a:rPr>
              <a:t>a×10</a:t>
            </a:r>
            <a:r>
              <a:rPr lang="zh-CN" altLang="en-US" sz="2400" b="1" baseline="30000" dirty="0">
                <a:cs typeface="+mn-ea"/>
                <a:sym typeface="+mn-lt"/>
              </a:rPr>
              <a:t>－</a:t>
            </a:r>
            <a:r>
              <a:rPr lang="en-US" altLang="zh-CN" sz="2400" b="1" baseline="30000" dirty="0">
                <a:cs typeface="+mn-ea"/>
                <a:sym typeface="+mn-lt"/>
              </a:rPr>
              <a:t>n</a:t>
            </a:r>
            <a:r>
              <a:rPr lang="zh-CN" altLang="en-US" sz="2400" b="1" dirty="0">
                <a:cs typeface="+mn-ea"/>
                <a:sym typeface="+mn-lt"/>
              </a:rPr>
              <a:t>还原成原数时，只需把</a:t>
            </a:r>
            <a:r>
              <a:rPr lang="en-US" altLang="zh-CN" sz="2400" b="1" dirty="0">
                <a:cs typeface="+mn-ea"/>
                <a:sym typeface="+mn-lt"/>
              </a:rPr>
              <a:t>a</a:t>
            </a:r>
            <a:r>
              <a:rPr lang="zh-CN" altLang="en-US" sz="2400" b="1" dirty="0">
                <a:cs typeface="+mn-ea"/>
                <a:sym typeface="+mn-lt"/>
              </a:rPr>
              <a:t>的小数点向左移动</a:t>
            </a:r>
            <a:r>
              <a:rPr lang="en-US" altLang="zh-CN" sz="2400" b="1" dirty="0">
                <a:cs typeface="+mn-ea"/>
                <a:sym typeface="+mn-lt"/>
              </a:rPr>
              <a:t>____</a:t>
            </a:r>
            <a:r>
              <a:rPr lang="zh-CN" altLang="en-US" sz="2400" b="1" dirty="0">
                <a:cs typeface="+mn-ea"/>
                <a:sym typeface="+mn-lt"/>
              </a:rPr>
              <a:t>位。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A13267-6869-4DAC-B042-DFCE54320308}"/>
              </a:ext>
            </a:extLst>
          </p:cNvPr>
          <p:cNvSpPr txBox="1"/>
          <p:nvPr/>
        </p:nvSpPr>
        <p:spPr>
          <a:xfrm>
            <a:off x="8321773" y="5480349"/>
            <a:ext cx="66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n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CCF86F-EDE5-4048-B2F0-17278CE2B843}"/>
              </a:ext>
            </a:extLst>
          </p:cNvPr>
          <p:cNvSpPr txBox="1"/>
          <p:nvPr/>
        </p:nvSpPr>
        <p:spPr>
          <a:xfrm>
            <a:off x="909144" y="258078"/>
            <a:ext cx="718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1CADE4"/>
                </a:solidFill>
                <a:cs typeface="+mn-ea"/>
                <a:sym typeface="+mn-lt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14483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2qyi2j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1062</Words>
  <Application>Microsoft Office PowerPoint</Application>
  <PresentationFormat>宽屏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思源黑体 CN Light</vt:lpstr>
      <vt:lpstr>思源黑体 CN Regular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3</cp:revision>
  <dcterms:created xsi:type="dcterms:W3CDTF">2020-04-06T09:47:31Z</dcterms:created>
  <dcterms:modified xsi:type="dcterms:W3CDTF">2021-01-09T09:46:39Z</dcterms:modified>
</cp:coreProperties>
</file>