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3.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5" r:id="rId2"/>
    <p:sldId id="267" r:id="rId3"/>
    <p:sldId id="570" r:id="rId4"/>
    <p:sldId id="583" r:id="rId5"/>
    <p:sldId id="588" r:id="rId6"/>
    <p:sldId id="590" r:id="rId7"/>
    <p:sldId id="589" r:id="rId8"/>
    <p:sldId id="591" r:id="rId9"/>
    <p:sldId id="592" r:id="rId10"/>
    <p:sldId id="593" r:id="rId11"/>
    <p:sldId id="594" r:id="rId12"/>
    <p:sldId id="595" r:id="rId13"/>
    <p:sldId id="597" r:id="rId14"/>
    <p:sldId id="598" r:id="rId15"/>
    <p:sldId id="287" r:id="rId16"/>
    <p:sldId id="599" r:id="rId17"/>
    <p:sldId id="266"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B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F36829BE-1910-4C0E-B4AA-5A13493C5324}" type="datetimeFigureOut">
              <a:rPr lang="zh-CN" altLang="en-US" smtClean="0"/>
              <a:pPr/>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800CB84F-9553-48ED-9156-10811F2B2138}" type="slidenum">
              <a:rPr lang="zh-CN" altLang="en-US" smtClean="0"/>
              <a:pPr/>
              <a:t>‹#›</a:t>
            </a:fld>
            <a:endParaRPr lang="zh-CN" altLang="en-US" dirty="0"/>
          </a:p>
        </p:txBody>
      </p:sp>
    </p:spTree>
    <p:extLst>
      <p:ext uri="{BB962C8B-B14F-4D97-AF65-F5344CB8AC3E}">
        <p14:creationId xmlns:p14="http://schemas.microsoft.com/office/powerpoint/2010/main" val="504248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00CB84F-9553-48ED-9156-10811F2B2138}" type="slidenum">
              <a:rPr lang="zh-CN" altLang="en-US" smtClean="0"/>
              <a:t>1</a:t>
            </a:fld>
            <a:endParaRPr lang="zh-CN" altLang="en-US"/>
          </a:p>
        </p:txBody>
      </p:sp>
    </p:spTree>
    <p:extLst>
      <p:ext uri="{BB962C8B-B14F-4D97-AF65-F5344CB8AC3E}">
        <p14:creationId xmlns:p14="http://schemas.microsoft.com/office/powerpoint/2010/main" val="30574959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911731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847471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286180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03604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832549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dirty="0">
              <a:ln>
                <a:noFill/>
              </a:ln>
              <a:solidFill>
                <a:prstClr val="black"/>
              </a:solidFill>
              <a:effectLst/>
              <a:uLnTx/>
              <a:uFillTx/>
              <a:cs typeface="+mn-cs"/>
            </a:endParaRPr>
          </a:p>
        </p:txBody>
      </p:sp>
    </p:spTree>
    <p:extLst>
      <p:ext uri="{BB962C8B-B14F-4D97-AF65-F5344CB8AC3E}">
        <p14:creationId xmlns:p14="http://schemas.microsoft.com/office/powerpoint/2010/main" val="1636723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670685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00CB84F-9553-48ED-9156-10811F2B2138}" type="slidenum">
              <a:rPr lang="zh-CN" altLang="en-US" smtClean="0"/>
              <a:t>17</a:t>
            </a:fld>
            <a:endParaRPr lang="zh-CN" altLang="en-US"/>
          </a:p>
        </p:txBody>
      </p:sp>
    </p:spTree>
    <p:extLst>
      <p:ext uri="{BB962C8B-B14F-4D97-AF65-F5344CB8AC3E}">
        <p14:creationId xmlns:p14="http://schemas.microsoft.com/office/powerpoint/2010/main" val="57623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00CB84F-9553-48ED-9156-10811F2B2138}" type="slidenum">
              <a:rPr lang="zh-CN" altLang="en-US" smtClean="0"/>
              <a:t>2</a:t>
            </a:fld>
            <a:endParaRPr lang="zh-CN" altLang="en-US"/>
          </a:p>
        </p:txBody>
      </p:sp>
    </p:spTree>
    <p:extLst>
      <p:ext uri="{BB962C8B-B14F-4D97-AF65-F5344CB8AC3E}">
        <p14:creationId xmlns:p14="http://schemas.microsoft.com/office/powerpoint/2010/main" val="374982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71639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595981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534795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542625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378008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769764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7BAE28C-3D3E-4DF5-86CA-388958D9FF2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6858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89413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6E13AF29-9C0A-4230-BB05-EE25FDB9CE25}"/>
              </a:ext>
            </a:extLst>
          </p:cNvPr>
          <p:cNvSpPr/>
          <p:nvPr userDrawn="1"/>
        </p:nvSpPr>
        <p:spPr>
          <a:xfrm>
            <a:off x="682172" y="190734"/>
            <a:ext cx="175306" cy="73999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a:extLst>
              <a:ext uri="{FF2B5EF4-FFF2-40B4-BE49-F238E27FC236}">
                <a16:creationId xmlns:a16="http://schemas.microsoft.com/office/drawing/2014/main" id="{9D4A4CB5-DF50-4CE8-B97F-27C3E46661B7}"/>
              </a:ext>
            </a:extLst>
          </p:cNvPr>
          <p:cNvCxnSpPr/>
          <p:nvPr userDrawn="1"/>
        </p:nvCxnSpPr>
        <p:spPr>
          <a:xfrm>
            <a:off x="711200" y="916214"/>
            <a:ext cx="107696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78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72404114-AC47-4D42-A7D9-F2CDCF3835B1}"/>
              </a:ext>
            </a:extLst>
          </p:cNvPr>
          <p:cNvSpPr>
            <a:spLocks noGrp="1"/>
          </p:cNvSpPr>
          <p:nvPr>
            <p:ph type="pic" sz="quarter" idx="10"/>
          </p:nvPr>
        </p:nvSpPr>
        <p:spPr>
          <a:xfrm>
            <a:off x="7262934" y="1928936"/>
            <a:ext cx="9858132" cy="9858128"/>
          </a:xfrm>
          <a:custGeom>
            <a:avLst/>
            <a:gdLst>
              <a:gd name="connsiteX0" fmla="*/ 4929066 w 9858132"/>
              <a:gd name="connsiteY0" fmla="*/ 0 h 9858128"/>
              <a:gd name="connsiteX1" fmla="*/ 9858132 w 9858132"/>
              <a:gd name="connsiteY1" fmla="*/ 4929064 h 9858128"/>
              <a:gd name="connsiteX2" fmla="*/ 4929066 w 9858132"/>
              <a:gd name="connsiteY2" fmla="*/ 9858128 h 9858128"/>
              <a:gd name="connsiteX3" fmla="*/ 0 w 9858132"/>
              <a:gd name="connsiteY3" fmla="*/ 4929064 h 9858128"/>
              <a:gd name="connsiteX4" fmla="*/ 4929066 w 9858132"/>
              <a:gd name="connsiteY4" fmla="*/ 0 h 9858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58132" h="9858128">
                <a:moveTo>
                  <a:pt x="4929066" y="0"/>
                </a:moveTo>
                <a:cubicBezTo>
                  <a:pt x="7651314" y="0"/>
                  <a:pt x="9858132" y="2206817"/>
                  <a:pt x="9858132" y="4929064"/>
                </a:cubicBezTo>
                <a:cubicBezTo>
                  <a:pt x="9858132" y="7651311"/>
                  <a:pt x="7651314" y="9858128"/>
                  <a:pt x="4929066" y="9858128"/>
                </a:cubicBezTo>
                <a:cubicBezTo>
                  <a:pt x="2206818" y="9858128"/>
                  <a:pt x="0" y="7651311"/>
                  <a:pt x="0" y="4929064"/>
                </a:cubicBezTo>
                <a:cubicBezTo>
                  <a:pt x="0" y="2206817"/>
                  <a:pt x="2206818" y="0"/>
                  <a:pt x="4929066" y="0"/>
                </a:cubicBezTo>
                <a:close/>
              </a:path>
            </a:pathLst>
          </a:custGeom>
          <a:pattFill prst="ltDnDiag">
            <a:fgClr>
              <a:schemeClr val="accent1"/>
            </a:fgClr>
            <a:bgClr>
              <a:schemeClr val="bg1"/>
            </a:bgClr>
          </a:pattFill>
          <a:ln w="101600">
            <a:gradFill>
              <a:gsLst>
                <a:gs pos="0">
                  <a:schemeClr val="accent1"/>
                </a:gs>
                <a:gs pos="100000">
                  <a:schemeClr val="accent1">
                    <a:lumMod val="75000"/>
                  </a:schemeClr>
                </a:gs>
              </a:gsLst>
              <a:lin ang="36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ID" sz="3600"/>
            </a:lvl1pPr>
          </a:lstStyle>
          <a:p>
            <a:pPr marL="0" lvl="0" algn="ctr"/>
            <a:endParaRPr lang="en-ID"/>
          </a:p>
        </p:txBody>
      </p:sp>
    </p:spTree>
    <p:extLst>
      <p:ext uri="{BB962C8B-B14F-4D97-AF65-F5344CB8AC3E}">
        <p14:creationId xmlns:p14="http://schemas.microsoft.com/office/powerpoint/2010/main" val="2587588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办公资源网：https://www.bangongziyuan.com/">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2F153D-2634-4A61-86A1-BC20FEA3FC3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17F7F9A-A884-481E-94FE-076C159260E5}"/>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8BC00A4-AC4B-428D-91CB-B3D28DBEAC09}"/>
              </a:ext>
            </a:extLst>
          </p:cNvPr>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a:extLst>
              <a:ext uri="{FF2B5EF4-FFF2-40B4-BE49-F238E27FC236}">
                <a16:creationId xmlns:a16="http://schemas.microsoft.com/office/drawing/2014/main" id="{6A8006B1-F14B-4844-9FBA-D5F2D8F4AF1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6CF8928-CF5D-4210-A8FC-3389789EF6F8}"/>
              </a:ext>
            </a:extLst>
          </p:cNvPr>
          <p:cNvSpPr>
            <a:spLocks noGrp="1"/>
          </p:cNvSpPr>
          <p:nvPr>
            <p:ph type="sldNum" sz="quarter" idx="12"/>
          </p:nvPr>
        </p:nvSpPr>
        <p:spPr/>
        <p:txBody>
          <a:bodyPr/>
          <a:lstStyle/>
          <a:p>
            <a:fld id="{643A03F8-67D8-4B14-B435-8036BD8CFE83}" type="slidenum">
              <a:rPr lang="zh-CN" altLang="en-US" smtClean="0"/>
              <a:t>‹#›</a:t>
            </a:fld>
            <a:endParaRPr lang="zh-CN" altLang="en-US"/>
          </a:p>
        </p:txBody>
      </p:sp>
    </p:spTree>
    <p:extLst>
      <p:ext uri="{BB962C8B-B14F-4D97-AF65-F5344CB8AC3E}">
        <p14:creationId xmlns:p14="http://schemas.microsoft.com/office/powerpoint/2010/main" val="41971091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586218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80"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37E8C765-B7C1-491E-A2A1-BDB40CE0FE8B}"/>
              </a:ext>
            </a:extLst>
          </p:cNvPr>
          <p:cNvSpPr/>
          <p:nvPr/>
        </p:nvSpPr>
        <p:spPr>
          <a:xfrm rot="8745285">
            <a:off x="8074245" y="2038565"/>
            <a:ext cx="793684" cy="793684"/>
          </a:xfrm>
          <a:prstGeom prst="ellipse">
            <a:avLst/>
          </a:prstGeom>
          <a:gradFill>
            <a:gsLst>
              <a:gs pos="0">
                <a:schemeClr val="accent1"/>
              </a:gs>
              <a:gs pos="100000">
                <a:schemeClr val="accent1">
                  <a:lumMod val="75000"/>
                </a:schemeClr>
              </a:gs>
            </a:gsLst>
            <a:lin ang="360000" scaled="0"/>
          </a:gradFill>
          <a:ln w="171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srgbClr val="FFFFFF"/>
              </a:solidFill>
              <a:effectLst/>
              <a:uLnTx/>
              <a:uFillTx/>
              <a:cs typeface="+mn-ea"/>
              <a:sym typeface="+mn-lt"/>
            </a:endParaRPr>
          </a:p>
        </p:txBody>
      </p:sp>
      <p:sp>
        <p:nvSpPr>
          <p:cNvPr id="5" name="Oval 4">
            <a:extLst>
              <a:ext uri="{FF2B5EF4-FFF2-40B4-BE49-F238E27FC236}">
                <a16:creationId xmlns:a16="http://schemas.microsoft.com/office/drawing/2014/main" id="{19BCD032-EBE9-47C2-A788-22EED7E6BAF6}"/>
              </a:ext>
            </a:extLst>
          </p:cNvPr>
          <p:cNvSpPr/>
          <p:nvPr/>
        </p:nvSpPr>
        <p:spPr>
          <a:xfrm rot="12370864">
            <a:off x="7132774" y="2169848"/>
            <a:ext cx="499516" cy="499516"/>
          </a:xfrm>
          <a:prstGeom prst="ellipse">
            <a:avLst/>
          </a:prstGeom>
          <a:gradFill>
            <a:gsLst>
              <a:gs pos="0">
                <a:schemeClr val="accent1"/>
              </a:gs>
              <a:gs pos="100000">
                <a:schemeClr val="accent1">
                  <a:lumMod val="75000"/>
                </a:schemeClr>
              </a:gs>
            </a:gsLst>
            <a:lin ang="360000" scaled="0"/>
          </a:gradFill>
          <a:ln w="171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srgbClr val="FFFFFF"/>
              </a:solidFill>
              <a:effectLst/>
              <a:uLnTx/>
              <a:uFillTx/>
              <a:cs typeface="+mn-ea"/>
              <a:sym typeface="+mn-lt"/>
            </a:endParaRPr>
          </a:p>
        </p:txBody>
      </p:sp>
      <p:sp>
        <p:nvSpPr>
          <p:cNvPr id="6" name="Oval 5">
            <a:extLst>
              <a:ext uri="{FF2B5EF4-FFF2-40B4-BE49-F238E27FC236}">
                <a16:creationId xmlns:a16="http://schemas.microsoft.com/office/drawing/2014/main" id="{A41A6436-7727-4A55-8694-B7200F1BBEB5}"/>
              </a:ext>
            </a:extLst>
          </p:cNvPr>
          <p:cNvSpPr/>
          <p:nvPr/>
        </p:nvSpPr>
        <p:spPr>
          <a:xfrm rot="3600000">
            <a:off x="6711645" y="1556210"/>
            <a:ext cx="277118" cy="277118"/>
          </a:xfrm>
          <a:prstGeom prst="ellipse">
            <a:avLst/>
          </a:prstGeom>
          <a:gradFill>
            <a:gsLst>
              <a:gs pos="0">
                <a:schemeClr val="accent1"/>
              </a:gs>
              <a:gs pos="100000">
                <a:schemeClr val="accent1">
                  <a:lumMod val="75000"/>
                </a:schemeClr>
              </a:gs>
            </a:gsLst>
            <a:lin ang="360000" scaled="0"/>
          </a:gradFill>
          <a:ln w="171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srgbClr val="FFFFFF"/>
              </a:solidFill>
              <a:effectLst/>
              <a:uLnTx/>
              <a:uFillTx/>
              <a:cs typeface="+mn-ea"/>
              <a:sym typeface="+mn-lt"/>
            </a:endParaRPr>
          </a:p>
        </p:txBody>
      </p:sp>
      <p:sp>
        <p:nvSpPr>
          <p:cNvPr id="13" name="Freeform: Shape 12">
            <a:extLst>
              <a:ext uri="{FF2B5EF4-FFF2-40B4-BE49-F238E27FC236}">
                <a16:creationId xmlns:a16="http://schemas.microsoft.com/office/drawing/2014/main" id="{7E162E7D-A059-4D7B-B775-37D14481F3A2}"/>
              </a:ext>
            </a:extLst>
          </p:cNvPr>
          <p:cNvSpPr/>
          <p:nvPr/>
        </p:nvSpPr>
        <p:spPr>
          <a:xfrm>
            <a:off x="337921" y="285415"/>
            <a:ext cx="420894" cy="70980"/>
          </a:xfrm>
          <a:custGeom>
            <a:avLst/>
            <a:gdLst>
              <a:gd name="connsiteX0" fmla="*/ 385404 w 420894"/>
              <a:gd name="connsiteY0" fmla="*/ 0 h 70980"/>
              <a:gd name="connsiteX1" fmla="*/ 420894 w 420894"/>
              <a:gd name="connsiteY1" fmla="*/ 35490 h 70980"/>
              <a:gd name="connsiteX2" fmla="*/ 385404 w 420894"/>
              <a:gd name="connsiteY2" fmla="*/ 70980 h 70980"/>
              <a:gd name="connsiteX3" fmla="*/ 349914 w 420894"/>
              <a:gd name="connsiteY3" fmla="*/ 35490 h 70980"/>
              <a:gd name="connsiteX4" fmla="*/ 385404 w 420894"/>
              <a:gd name="connsiteY4" fmla="*/ 0 h 70980"/>
              <a:gd name="connsiteX5" fmla="*/ 210447 w 420894"/>
              <a:gd name="connsiteY5" fmla="*/ 0 h 70980"/>
              <a:gd name="connsiteX6" fmla="*/ 245937 w 420894"/>
              <a:gd name="connsiteY6" fmla="*/ 35490 h 70980"/>
              <a:gd name="connsiteX7" fmla="*/ 210447 w 420894"/>
              <a:gd name="connsiteY7" fmla="*/ 70980 h 70980"/>
              <a:gd name="connsiteX8" fmla="*/ 174957 w 420894"/>
              <a:gd name="connsiteY8" fmla="*/ 35490 h 70980"/>
              <a:gd name="connsiteX9" fmla="*/ 210447 w 420894"/>
              <a:gd name="connsiteY9" fmla="*/ 0 h 70980"/>
              <a:gd name="connsiteX10" fmla="*/ 35490 w 420894"/>
              <a:gd name="connsiteY10" fmla="*/ 0 h 70980"/>
              <a:gd name="connsiteX11" fmla="*/ 70980 w 420894"/>
              <a:gd name="connsiteY11" fmla="*/ 35490 h 70980"/>
              <a:gd name="connsiteX12" fmla="*/ 35490 w 420894"/>
              <a:gd name="connsiteY12" fmla="*/ 70980 h 70980"/>
              <a:gd name="connsiteX13" fmla="*/ 0 w 420894"/>
              <a:gd name="connsiteY13" fmla="*/ 35490 h 70980"/>
              <a:gd name="connsiteX14" fmla="*/ 35490 w 420894"/>
              <a:gd name="connsiteY14" fmla="*/ 0 h 7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0894" h="70980">
                <a:moveTo>
                  <a:pt x="385404" y="0"/>
                </a:moveTo>
                <a:cubicBezTo>
                  <a:pt x="405005" y="0"/>
                  <a:pt x="420894" y="15889"/>
                  <a:pt x="420894" y="35490"/>
                </a:cubicBezTo>
                <a:cubicBezTo>
                  <a:pt x="420894" y="55091"/>
                  <a:pt x="405005" y="70980"/>
                  <a:pt x="385404" y="70980"/>
                </a:cubicBezTo>
                <a:cubicBezTo>
                  <a:pt x="365803" y="70980"/>
                  <a:pt x="349914" y="55091"/>
                  <a:pt x="349914" y="35490"/>
                </a:cubicBezTo>
                <a:cubicBezTo>
                  <a:pt x="349914" y="15889"/>
                  <a:pt x="365803" y="0"/>
                  <a:pt x="385404" y="0"/>
                </a:cubicBezTo>
                <a:close/>
                <a:moveTo>
                  <a:pt x="210447" y="0"/>
                </a:moveTo>
                <a:cubicBezTo>
                  <a:pt x="230048" y="0"/>
                  <a:pt x="245937" y="15889"/>
                  <a:pt x="245937" y="35490"/>
                </a:cubicBezTo>
                <a:cubicBezTo>
                  <a:pt x="245937" y="55091"/>
                  <a:pt x="230048" y="70980"/>
                  <a:pt x="210447" y="70980"/>
                </a:cubicBezTo>
                <a:cubicBezTo>
                  <a:pt x="190846" y="70980"/>
                  <a:pt x="174957" y="55091"/>
                  <a:pt x="174957" y="35490"/>
                </a:cubicBezTo>
                <a:cubicBezTo>
                  <a:pt x="174957" y="15889"/>
                  <a:pt x="190846" y="0"/>
                  <a:pt x="210447" y="0"/>
                </a:cubicBezTo>
                <a:close/>
                <a:moveTo>
                  <a:pt x="35490" y="0"/>
                </a:moveTo>
                <a:cubicBezTo>
                  <a:pt x="55091" y="0"/>
                  <a:pt x="70980" y="15889"/>
                  <a:pt x="70980" y="35490"/>
                </a:cubicBezTo>
                <a:cubicBezTo>
                  <a:pt x="70980" y="55091"/>
                  <a:pt x="55091" y="70980"/>
                  <a:pt x="35490" y="70980"/>
                </a:cubicBezTo>
                <a:cubicBezTo>
                  <a:pt x="15889" y="70980"/>
                  <a:pt x="0" y="55091"/>
                  <a:pt x="0" y="35490"/>
                </a:cubicBezTo>
                <a:cubicBezTo>
                  <a:pt x="0" y="15889"/>
                  <a:pt x="15889" y="0"/>
                  <a:pt x="354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400" b="0" i="0" u="none" strike="noStrike" kern="1200" cap="none" spc="0" normalizeH="0" baseline="0" noProof="0">
              <a:ln>
                <a:noFill/>
              </a:ln>
              <a:solidFill>
                <a:srgbClr val="FFFFFF"/>
              </a:solidFill>
              <a:effectLst/>
              <a:uLnTx/>
              <a:uFillTx/>
              <a:cs typeface="+mn-ea"/>
              <a:sym typeface="+mn-lt"/>
            </a:endParaRPr>
          </a:p>
        </p:txBody>
      </p:sp>
      <p:pic>
        <p:nvPicPr>
          <p:cNvPr id="3" name="图片占位符 2">
            <a:extLst>
              <a:ext uri="{FF2B5EF4-FFF2-40B4-BE49-F238E27FC236}">
                <a16:creationId xmlns:a16="http://schemas.microsoft.com/office/drawing/2014/main" id="{B31F3F6B-1C7A-4A01-A04C-285522AF00BC}"/>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6667" r="16667"/>
          <a:stretch>
            <a:fillRect/>
          </a:stretch>
        </p:blipFill>
        <p:spPr/>
      </p:pic>
      <p:grpSp>
        <p:nvGrpSpPr>
          <p:cNvPr id="15" name="Group 10">
            <a:extLst>
              <a:ext uri="{FF2B5EF4-FFF2-40B4-BE49-F238E27FC236}">
                <a16:creationId xmlns:a16="http://schemas.microsoft.com/office/drawing/2014/main" id="{DB5EFFD0-E092-42A6-B672-2E89E41C1DFB}"/>
              </a:ext>
            </a:extLst>
          </p:cNvPr>
          <p:cNvGrpSpPr/>
          <p:nvPr/>
        </p:nvGrpSpPr>
        <p:grpSpPr>
          <a:xfrm>
            <a:off x="3584205" y="2747830"/>
            <a:ext cx="312877" cy="378950"/>
            <a:chOff x="10387014" y="2925763"/>
            <a:chExt cx="255588" cy="309563"/>
          </a:xfrm>
          <a:solidFill>
            <a:schemeClr val="bg1"/>
          </a:solidFill>
        </p:grpSpPr>
        <p:sp>
          <p:nvSpPr>
            <p:cNvPr id="16" name="Freeform 134">
              <a:extLst>
                <a:ext uri="{FF2B5EF4-FFF2-40B4-BE49-F238E27FC236}">
                  <a16:creationId xmlns:a16="http://schemas.microsoft.com/office/drawing/2014/main" id="{6F118B29-6037-49C0-A93B-A12CA465892B}"/>
                </a:ext>
              </a:extLst>
            </p:cNvPr>
            <p:cNvSpPr>
              <a:spLocks noEditPoints="1"/>
            </p:cNvSpPr>
            <p:nvPr/>
          </p:nvSpPr>
          <p:spPr bwMode="auto">
            <a:xfrm>
              <a:off x="10387014" y="2925763"/>
              <a:ext cx="255588" cy="309563"/>
            </a:xfrm>
            <a:custGeom>
              <a:avLst/>
              <a:gdLst>
                <a:gd name="T0" fmla="*/ 84 w 96"/>
                <a:gd name="T1" fmla="*/ 44 h 116"/>
                <a:gd name="T2" fmla="*/ 72 w 96"/>
                <a:gd name="T3" fmla="*/ 44 h 116"/>
                <a:gd name="T4" fmla="*/ 72 w 96"/>
                <a:gd name="T5" fmla="*/ 25 h 116"/>
                <a:gd name="T6" fmla="*/ 48 w 96"/>
                <a:gd name="T7" fmla="*/ 0 h 116"/>
                <a:gd name="T8" fmla="*/ 24 w 96"/>
                <a:gd name="T9" fmla="*/ 25 h 116"/>
                <a:gd name="T10" fmla="*/ 24 w 96"/>
                <a:gd name="T11" fmla="*/ 44 h 116"/>
                <a:gd name="T12" fmla="*/ 12 w 96"/>
                <a:gd name="T13" fmla="*/ 44 h 116"/>
                <a:gd name="T14" fmla="*/ 0 w 96"/>
                <a:gd name="T15" fmla="*/ 56 h 116"/>
                <a:gd name="T16" fmla="*/ 0 w 96"/>
                <a:gd name="T17" fmla="*/ 104 h 116"/>
                <a:gd name="T18" fmla="*/ 12 w 96"/>
                <a:gd name="T19" fmla="*/ 116 h 116"/>
                <a:gd name="T20" fmla="*/ 84 w 96"/>
                <a:gd name="T21" fmla="*/ 116 h 116"/>
                <a:gd name="T22" fmla="*/ 96 w 96"/>
                <a:gd name="T23" fmla="*/ 104 h 116"/>
                <a:gd name="T24" fmla="*/ 96 w 96"/>
                <a:gd name="T25" fmla="*/ 56 h 116"/>
                <a:gd name="T26" fmla="*/ 84 w 96"/>
                <a:gd name="T27" fmla="*/ 44 h 116"/>
                <a:gd name="T28" fmla="*/ 32 w 96"/>
                <a:gd name="T29" fmla="*/ 25 h 116"/>
                <a:gd name="T30" fmla="*/ 48 w 96"/>
                <a:gd name="T31" fmla="*/ 8 h 116"/>
                <a:gd name="T32" fmla="*/ 64 w 96"/>
                <a:gd name="T33" fmla="*/ 25 h 116"/>
                <a:gd name="T34" fmla="*/ 64 w 96"/>
                <a:gd name="T35" fmla="*/ 44 h 116"/>
                <a:gd name="T36" fmla="*/ 32 w 96"/>
                <a:gd name="T37" fmla="*/ 44 h 116"/>
                <a:gd name="T38" fmla="*/ 32 w 96"/>
                <a:gd name="T39" fmla="*/ 25 h 116"/>
                <a:gd name="T40" fmla="*/ 88 w 96"/>
                <a:gd name="T41" fmla="*/ 104 h 116"/>
                <a:gd name="T42" fmla="*/ 84 w 96"/>
                <a:gd name="T43" fmla="*/ 108 h 116"/>
                <a:gd name="T44" fmla="*/ 12 w 96"/>
                <a:gd name="T45" fmla="*/ 108 h 116"/>
                <a:gd name="T46" fmla="*/ 8 w 96"/>
                <a:gd name="T47" fmla="*/ 104 h 116"/>
                <a:gd name="T48" fmla="*/ 8 w 96"/>
                <a:gd name="T49" fmla="*/ 56 h 116"/>
                <a:gd name="T50" fmla="*/ 12 w 96"/>
                <a:gd name="T51" fmla="*/ 52 h 116"/>
                <a:gd name="T52" fmla="*/ 84 w 96"/>
                <a:gd name="T53" fmla="*/ 52 h 116"/>
                <a:gd name="T54" fmla="*/ 88 w 96"/>
                <a:gd name="T55" fmla="*/ 56 h 116"/>
                <a:gd name="T56" fmla="*/ 88 w 96"/>
                <a:gd name="T57" fmla="*/ 10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6" h="116">
                  <a:moveTo>
                    <a:pt x="84" y="44"/>
                  </a:moveTo>
                  <a:cubicBezTo>
                    <a:pt x="72" y="44"/>
                    <a:pt x="72" y="44"/>
                    <a:pt x="72" y="44"/>
                  </a:cubicBezTo>
                  <a:cubicBezTo>
                    <a:pt x="72" y="25"/>
                    <a:pt x="72" y="25"/>
                    <a:pt x="72" y="25"/>
                  </a:cubicBezTo>
                  <a:cubicBezTo>
                    <a:pt x="72" y="11"/>
                    <a:pt x="61" y="0"/>
                    <a:pt x="48" y="0"/>
                  </a:cubicBezTo>
                  <a:cubicBezTo>
                    <a:pt x="35" y="0"/>
                    <a:pt x="24" y="11"/>
                    <a:pt x="24" y="25"/>
                  </a:cubicBezTo>
                  <a:cubicBezTo>
                    <a:pt x="24" y="44"/>
                    <a:pt x="24" y="44"/>
                    <a:pt x="24" y="44"/>
                  </a:cubicBezTo>
                  <a:cubicBezTo>
                    <a:pt x="12" y="44"/>
                    <a:pt x="12" y="44"/>
                    <a:pt x="12" y="44"/>
                  </a:cubicBezTo>
                  <a:cubicBezTo>
                    <a:pt x="5" y="44"/>
                    <a:pt x="0" y="49"/>
                    <a:pt x="0" y="56"/>
                  </a:cubicBezTo>
                  <a:cubicBezTo>
                    <a:pt x="0" y="104"/>
                    <a:pt x="0" y="104"/>
                    <a:pt x="0" y="104"/>
                  </a:cubicBezTo>
                  <a:cubicBezTo>
                    <a:pt x="0" y="111"/>
                    <a:pt x="5" y="116"/>
                    <a:pt x="12" y="116"/>
                  </a:cubicBezTo>
                  <a:cubicBezTo>
                    <a:pt x="84" y="116"/>
                    <a:pt x="84" y="116"/>
                    <a:pt x="84" y="116"/>
                  </a:cubicBezTo>
                  <a:cubicBezTo>
                    <a:pt x="91" y="116"/>
                    <a:pt x="96" y="111"/>
                    <a:pt x="96" y="104"/>
                  </a:cubicBezTo>
                  <a:cubicBezTo>
                    <a:pt x="96" y="56"/>
                    <a:pt x="96" y="56"/>
                    <a:pt x="96" y="56"/>
                  </a:cubicBezTo>
                  <a:cubicBezTo>
                    <a:pt x="96" y="49"/>
                    <a:pt x="91" y="44"/>
                    <a:pt x="84" y="44"/>
                  </a:cubicBezTo>
                  <a:close/>
                  <a:moveTo>
                    <a:pt x="32" y="25"/>
                  </a:moveTo>
                  <a:cubicBezTo>
                    <a:pt x="32" y="15"/>
                    <a:pt x="39" y="8"/>
                    <a:pt x="48" y="8"/>
                  </a:cubicBezTo>
                  <a:cubicBezTo>
                    <a:pt x="57" y="8"/>
                    <a:pt x="64" y="15"/>
                    <a:pt x="64" y="25"/>
                  </a:cubicBezTo>
                  <a:cubicBezTo>
                    <a:pt x="64" y="44"/>
                    <a:pt x="64" y="44"/>
                    <a:pt x="64" y="44"/>
                  </a:cubicBezTo>
                  <a:cubicBezTo>
                    <a:pt x="32" y="44"/>
                    <a:pt x="32" y="44"/>
                    <a:pt x="32" y="44"/>
                  </a:cubicBezTo>
                  <a:lnTo>
                    <a:pt x="32" y="25"/>
                  </a:lnTo>
                  <a:close/>
                  <a:moveTo>
                    <a:pt x="88" y="104"/>
                  </a:moveTo>
                  <a:cubicBezTo>
                    <a:pt x="88" y="106"/>
                    <a:pt x="86" y="108"/>
                    <a:pt x="84" y="108"/>
                  </a:cubicBezTo>
                  <a:cubicBezTo>
                    <a:pt x="12" y="108"/>
                    <a:pt x="12" y="108"/>
                    <a:pt x="12" y="108"/>
                  </a:cubicBezTo>
                  <a:cubicBezTo>
                    <a:pt x="10" y="108"/>
                    <a:pt x="8" y="106"/>
                    <a:pt x="8" y="104"/>
                  </a:cubicBezTo>
                  <a:cubicBezTo>
                    <a:pt x="8" y="56"/>
                    <a:pt x="8" y="56"/>
                    <a:pt x="8" y="56"/>
                  </a:cubicBezTo>
                  <a:cubicBezTo>
                    <a:pt x="8" y="54"/>
                    <a:pt x="10" y="52"/>
                    <a:pt x="12" y="52"/>
                  </a:cubicBezTo>
                  <a:cubicBezTo>
                    <a:pt x="84" y="52"/>
                    <a:pt x="84" y="52"/>
                    <a:pt x="84" y="52"/>
                  </a:cubicBezTo>
                  <a:cubicBezTo>
                    <a:pt x="86" y="52"/>
                    <a:pt x="88" y="54"/>
                    <a:pt x="88" y="56"/>
                  </a:cubicBezTo>
                  <a:lnTo>
                    <a:pt x="88"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0" i="0" u="none" strike="noStrike" kern="1200" cap="none" spc="0" normalizeH="0" baseline="0" noProof="0">
                <a:ln>
                  <a:noFill/>
                </a:ln>
                <a:solidFill>
                  <a:prstClr val="black"/>
                </a:solidFill>
                <a:effectLst/>
                <a:uLnTx/>
                <a:uFillTx/>
                <a:cs typeface="+mn-ea"/>
                <a:sym typeface="+mn-lt"/>
              </a:endParaRPr>
            </a:p>
          </p:txBody>
        </p:sp>
        <p:sp>
          <p:nvSpPr>
            <p:cNvPr id="17" name="Freeform 135">
              <a:extLst>
                <a:ext uri="{FF2B5EF4-FFF2-40B4-BE49-F238E27FC236}">
                  <a16:creationId xmlns:a16="http://schemas.microsoft.com/office/drawing/2014/main" id="{35C78945-320F-498C-9995-6D9701D5F09B}"/>
                </a:ext>
              </a:extLst>
            </p:cNvPr>
            <p:cNvSpPr>
              <a:spLocks noEditPoints="1"/>
            </p:cNvSpPr>
            <p:nvPr/>
          </p:nvSpPr>
          <p:spPr bwMode="auto">
            <a:xfrm>
              <a:off x="10488614" y="3100388"/>
              <a:ext cx="52388" cy="79375"/>
            </a:xfrm>
            <a:custGeom>
              <a:avLst/>
              <a:gdLst>
                <a:gd name="T0" fmla="*/ 10 w 20"/>
                <a:gd name="T1" fmla="*/ 0 h 30"/>
                <a:gd name="T2" fmla="*/ 0 w 20"/>
                <a:gd name="T3" fmla="*/ 10 h 30"/>
                <a:gd name="T4" fmla="*/ 4 w 20"/>
                <a:gd name="T5" fmla="*/ 18 h 30"/>
                <a:gd name="T6" fmla="*/ 4 w 20"/>
                <a:gd name="T7" fmla="*/ 24 h 30"/>
                <a:gd name="T8" fmla="*/ 10 w 20"/>
                <a:gd name="T9" fmla="*/ 30 h 30"/>
                <a:gd name="T10" fmla="*/ 16 w 20"/>
                <a:gd name="T11" fmla="*/ 24 h 30"/>
                <a:gd name="T12" fmla="*/ 16 w 20"/>
                <a:gd name="T13" fmla="*/ 18 h 30"/>
                <a:gd name="T14" fmla="*/ 20 w 20"/>
                <a:gd name="T15" fmla="*/ 10 h 30"/>
                <a:gd name="T16" fmla="*/ 10 w 20"/>
                <a:gd name="T17" fmla="*/ 0 h 30"/>
                <a:gd name="T18" fmla="*/ 12 w 20"/>
                <a:gd name="T19" fmla="*/ 16 h 30"/>
                <a:gd name="T20" fmla="*/ 12 w 20"/>
                <a:gd name="T21" fmla="*/ 24 h 30"/>
                <a:gd name="T22" fmla="*/ 10 w 20"/>
                <a:gd name="T23" fmla="*/ 26 h 30"/>
                <a:gd name="T24" fmla="*/ 8 w 20"/>
                <a:gd name="T25" fmla="*/ 24 h 30"/>
                <a:gd name="T26" fmla="*/ 8 w 20"/>
                <a:gd name="T27" fmla="*/ 16 h 30"/>
                <a:gd name="T28" fmla="*/ 4 w 20"/>
                <a:gd name="T29" fmla="*/ 10 h 30"/>
                <a:gd name="T30" fmla="*/ 10 w 20"/>
                <a:gd name="T31" fmla="*/ 4 h 30"/>
                <a:gd name="T32" fmla="*/ 16 w 20"/>
                <a:gd name="T33" fmla="*/ 10 h 30"/>
                <a:gd name="T34" fmla="*/ 12 w 20"/>
                <a:gd name="T35"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30">
                  <a:moveTo>
                    <a:pt x="10" y="0"/>
                  </a:moveTo>
                  <a:cubicBezTo>
                    <a:pt x="4" y="0"/>
                    <a:pt x="0" y="4"/>
                    <a:pt x="0" y="10"/>
                  </a:cubicBezTo>
                  <a:cubicBezTo>
                    <a:pt x="0" y="13"/>
                    <a:pt x="2" y="16"/>
                    <a:pt x="4" y="18"/>
                  </a:cubicBezTo>
                  <a:cubicBezTo>
                    <a:pt x="4" y="24"/>
                    <a:pt x="4" y="24"/>
                    <a:pt x="4" y="24"/>
                  </a:cubicBezTo>
                  <a:cubicBezTo>
                    <a:pt x="4" y="27"/>
                    <a:pt x="7" y="30"/>
                    <a:pt x="10" y="30"/>
                  </a:cubicBezTo>
                  <a:cubicBezTo>
                    <a:pt x="13" y="30"/>
                    <a:pt x="16" y="27"/>
                    <a:pt x="16" y="24"/>
                  </a:cubicBezTo>
                  <a:cubicBezTo>
                    <a:pt x="16" y="18"/>
                    <a:pt x="16" y="18"/>
                    <a:pt x="16" y="18"/>
                  </a:cubicBezTo>
                  <a:cubicBezTo>
                    <a:pt x="18" y="16"/>
                    <a:pt x="20" y="13"/>
                    <a:pt x="20" y="10"/>
                  </a:cubicBezTo>
                  <a:cubicBezTo>
                    <a:pt x="20" y="4"/>
                    <a:pt x="16" y="0"/>
                    <a:pt x="10" y="0"/>
                  </a:cubicBezTo>
                  <a:close/>
                  <a:moveTo>
                    <a:pt x="12" y="16"/>
                  </a:moveTo>
                  <a:cubicBezTo>
                    <a:pt x="12" y="24"/>
                    <a:pt x="12" y="24"/>
                    <a:pt x="12" y="24"/>
                  </a:cubicBezTo>
                  <a:cubicBezTo>
                    <a:pt x="12" y="25"/>
                    <a:pt x="11" y="26"/>
                    <a:pt x="10" y="26"/>
                  </a:cubicBezTo>
                  <a:cubicBezTo>
                    <a:pt x="9" y="26"/>
                    <a:pt x="8" y="25"/>
                    <a:pt x="8" y="24"/>
                  </a:cubicBezTo>
                  <a:cubicBezTo>
                    <a:pt x="8" y="16"/>
                    <a:pt x="8" y="16"/>
                    <a:pt x="8" y="16"/>
                  </a:cubicBezTo>
                  <a:cubicBezTo>
                    <a:pt x="6" y="15"/>
                    <a:pt x="4" y="13"/>
                    <a:pt x="4" y="10"/>
                  </a:cubicBezTo>
                  <a:cubicBezTo>
                    <a:pt x="4" y="7"/>
                    <a:pt x="7" y="4"/>
                    <a:pt x="10" y="4"/>
                  </a:cubicBezTo>
                  <a:cubicBezTo>
                    <a:pt x="13" y="4"/>
                    <a:pt x="16" y="7"/>
                    <a:pt x="16" y="10"/>
                  </a:cubicBezTo>
                  <a:cubicBezTo>
                    <a:pt x="16" y="13"/>
                    <a:pt x="14" y="15"/>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0" i="0" u="none" strike="noStrike" kern="1200" cap="none" spc="0" normalizeH="0" baseline="0" noProof="0">
                <a:ln>
                  <a:noFill/>
                </a:ln>
                <a:solidFill>
                  <a:prstClr val="black"/>
                </a:solidFill>
                <a:effectLst/>
                <a:uLnTx/>
                <a:uFillTx/>
                <a:cs typeface="+mn-ea"/>
                <a:sym typeface="+mn-lt"/>
              </a:endParaRPr>
            </a:p>
          </p:txBody>
        </p:sp>
      </p:grpSp>
      <p:sp>
        <p:nvSpPr>
          <p:cNvPr id="18" name="Rectangle: Rounded Corners 40">
            <a:extLst>
              <a:ext uri="{FF2B5EF4-FFF2-40B4-BE49-F238E27FC236}">
                <a16:creationId xmlns:a16="http://schemas.microsoft.com/office/drawing/2014/main" id="{A0A12434-FFA0-485B-89DC-FF242907D3D7}"/>
              </a:ext>
            </a:extLst>
          </p:cNvPr>
          <p:cNvSpPr>
            <a:spLocks/>
          </p:cNvSpPr>
          <p:nvPr/>
        </p:nvSpPr>
        <p:spPr bwMode="auto">
          <a:xfrm rot="16200000">
            <a:off x="1299415" y="4539435"/>
            <a:ext cx="322784" cy="1423537"/>
          </a:xfrm>
          <a:prstGeom prst="roundRect">
            <a:avLst>
              <a:gd name="adj" fmla="val 12979"/>
            </a:avLst>
          </a:prstGeom>
          <a:solidFill>
            <a:schemeClr val="accent2"/>
          </a:solidFill>
          <a:ln w="50800">
            <a:noFill/>
          </a:ln>
        </p:spPr>
        <p:txBody>
          <a:bodyPr vert="horz" wrap="square" lIns="91440" tIns="45720" rIns="91440" bIns="45720" numCol="1" anchor="ctr" anchorCtr="0" compatLnSpc="1">
            <a:prstTxWarp prst="textNoShape">
              <a:avLst/>
            </a:prstTxWarp>
            <a:no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ID" b="0" i="0" u="none" strike="noStrike" kern="1200" cap="none" spc="0" normalizeH="0" baseline="0" noProof="0" dirty="0">
              <a:ln>
                <a:noFill/>
              </a:ln>
              <a:solidFill>
                <a:prstClr val="black"/>
              </a:solidFill>
              <a:effectLst/>
              <a:uLnTx/>
              <a:uFillTx/>
              <a:cs typeface="+mn-ea"/>
              <a:sym typeface="+mn-lt"/>
            </a:endParaRPr>
          </a:p>
        </p:txBody>
      </p:sp>
      <p:sp>
        <p:nvSpPr>
          <p:cNvPr id="19" name="Rectangle: Rounded Corners 43">
            <a:extLst>
              <a:ext uri="{FF2B5EF4-FFF2-40B4-BE49-F238E27FC236}">
                <a16:creationId xmlns:a16="http://schemas.microsoft.com/office/drawing/2014/main" id="{6F6B9F30-1346-4148-A5BC-B4ED7B8F5892}"/>
              </a:ext>
            </a:extLst>
          </p:cNvPr>
          <p:cNvSpPr>
            <a:spLocks/>
          </p:cNvSpPr>
          <p:nvPr/>
        </p:nvSpPr>
        <p:spPr bwMode="auto">
          <a:xfrm rot="16200000">
            <a:off x="2990280" y="4539435"/>
            <a:ext cx="322784" cy="1423537"/>
          </a:xfrm>
          <a:prstGeom prst="roundRect">
            <a:avLst>
              <a:gd name="adj" fmla="val 12979"/>
            </a:avLst>
          </a:prstGeom>
          <a:solidFill>
            <a:schemeClr val="bg1">
              <a:lumMod val="75000"/>
            </a:schemeClr>
          </a:solidFill>
          <a:ln w="50800">
            <a:noFill/>
          </a:ln>
        </p:spPr>
        <p:txBody>
          <a:bodyPr vert="horz" wrap="square" lIns="91440" tIns="45720" rIns="91440" bIns="45720" numCol="1" anchor="ctr" anchorCtr="0" compatLnSpc="1">
            <a:prstTxWarp prst="textNoShape">
              <a:avLst/>
            </a:prstTxWarp>
            <a:no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ID" b="0" i="0" u="none" strike="noStrike" kern="1200" cap="none" spc="0" normalizeH="0" baseline="0" noProof="0">
              <a:ln>
                <a:noFill/>
              </a:ln>
              <a:solidFill>
                <a:prstClr val="black"/>
              </a:solidFill>
              <a:effectLst/>
              <a:uLnTx/>
              <a:uFillTx/>
              <a:cs typeface="+mn-ea"/>
              <a:sym typeface="+mn-lt"/>
            </a:endParaRPr>
          </a:p>
        </p:txBody>
      </p:sp>
      <p:sp>
        <p:nvSpPr>
          <p:cNvPr id="20" name="矩形 19">
            <a:extLst>
              <a:ext uri="{FF2B5EF4-FFF2-40B4-BE49-F238E27FC236}">
                <a16:creationId xmlns:a16="http://schemas.microsoft.com/office/drawing/2014/main" id="{39D52836-E150-4647-A9E4-9CECA053A2CA}"/>
              </a:ext>
            </a:extLst>
          </p:cNvPr>
          <p:cNvSpPr/>
          <p:nvPr/>
        </p:nvSpPr>
        <p:spPr bwMode="auto">
          <a:xfrm>
            <a:off x="734712" y="2521550"/>
            <a:ext cx="5823355" cy="769441"/>
          </a:xfrm>
          <a:prstGeom prst="rect">
            <a:avLst/>
          </a:prstGeom>
        </p:spPr>
        <p:txBody>
          <a:bodyPr wrap="square">
            <a:spAutoFit/>
          </a:bodyPr>
          <a:lstStyle/>
          <a:p>
            <a:pPr algn="dist">
              <a:defRPr/>
            </a:pPr>
            <a:r>
              <a:rPr lang="zh-CN" altLang="en-US" sz="4400" b="1" kern="100" dirty="0">
                <a:cs typeface="+mn-ea"/>
                <a:sym typeface="+mn-lt"/>
              </a:rPr>
              <a:t>专题</a:t>
            </a:r>
            <a:r>
              <a:rPr lang="en-US" altLang="zh-CN" sz="4400" b="1" kern="100" dirty="0">
                <a:cs typeface="+mn-ea"/>
                <a:sym typeface="+mn-lt"/>
              </a:rPr>
              <a:t>15.3.1 </a:t>
            </a:r>
            <a:r>
              <a:rPr lang="zh-CN" altLang="en-US" sz="4400" b="1" kern="100" dirty="0">
                <a:cs typeface="+mn-ea"/>
                <a:sym typeface="+mn-lt"/>
              </a:rPr>
              <a:t>分式方程</a:t>
            </a:r>
          </a:p>
        </p:txBody>
      </p:sp>
      <p:cxnSp>
        <p:nvCxnSpPr>
          <p:cNvPr id="21" name="直接连接符 20">
            <a:extLst>
              <a:ext uri="{FF2B5EF4-FFF2-40B4-BE49-F238E27FC236}">
                <a16:creationId xmlns:a16="http://schemas.microsoft.com/office/drawing/2014/main" id="{65BBCF38-046C-4DE2-97D8-3A4AE449707A}"/>
              </a:ext>
            </a:extLst>
          </p:cNvPr>
          <p:cNvCxnSpPr>
            <a:cxnSpLocks/>
          </p:cNvCxnSpPr>
          <p:nvPr/>
        </p:nvCxnSpPr>
        <p:spPr>
          <a:xfrm>
            <a:off x="749038" y="3298976"/>
            <a:ext cx="5794705" cy="0"/>
          </a:xfrm>
          <a:prstGeom prst="line">
            <a:avLst/>
          </a:prstGeom>
          <a:noFill/>
          <a:ln w="6350" cap="flat" cmpd="sng" algn="ctr">
            <a:solidFill>
              <a:schemeClr val="tx1"/>
            </a:solidFill>
            <a:prstDash val="solid"/>
            <a:miter lim="800000"/>
          </a:ln>
          <a:effectLst/>
        </p:spPr>
      </p:cxnSp>
      <p:sp>
        <p:nvSpPr>
          <p:cNvPr id="22" name="矩形 21">
            <a:extLst>
              <a:ext uri="{FF2B5EF4-FFF2-40B4-BE49-F238E27FC236}">
                <a16:creationId xmlns:a16="http://schemas.microsoft.com/office/drawing/2014/main" id="{5896975D-3AE5-41FD-90D1-DB1108BEA6F1}"/>
              </a:ext>
            </a:extLst>
          </p:cNvPr>
          <p:cNvSpPr/>
          <p:nvPr/>
        </p:nvSpPr>
        <p:spPr bwMode="auto">
          <a:xfrm>
            <a:off x="749038" y="1904854"/>
            <a:ext cx="2496196" cy="523220"/>
          </a:xfrm>
          <a:prstGeom prst="rect">
            <a:avLst/>
          </a:prstGeom>
        </p:spPr>
        <p:txBody>
          <a:bodyPr wrap="none">
            <a:spAutoFit/>
          </a:bodyPr>
          <a:lstStyle/>
          <a:p>
            <a:pPr defTabSz="457200">
              <a:defRPr/>
            </a:pPr>
            <a:r>
              <a:rPr lang="zh-CN" altLang="en-US" sz="2800" b="1" kern="100" dirty="0">
                <a:cs typeface="+mn-ea"/>
                <a:sym typeface="+mn-lt"/>
              </a:rPr>
              <a:t>第十五章 分式</a:t>
            </a:r>
          </a:p>
        </p:txBody>
      </p:sp>
      <p:sp>
        <p:nvSpPr>
          <p:cNvPr id="23" name="文本框 22">
            <a:extLst>
              <a:ext uri="{FF2B5EF4-FFF2-40B4-BE49-F238E27FC236}">
                <a16:creationId xmlns:a16="http://schemas.microsoft.com/office/drawing/2014/main" id="{44358084-2A5B-4CD3-A372-B8A44F015950}"/>
              </a:ext>
            </a:extLst>
          </p:cNvPr>
          <p:cNvSpPr txBox="1"/>
          <p:nvPr/>
        </p:nvSpPr>
        <p:spPr>
          <a:xfrm>
            <a:off x="749038" y="3826392"/>
            <a:ext cx="5670333" cy="530145"/>
          </a:xfrm>
          <a:prstGeom prst="rect">
            <a:avLst/>
          </a:prstGeom>
          <a:noFill/>
        </p:spPr>
        <p:txBody>
          <a:bodyPr wrap="square" rtlCol="0">
            <a:spAutoFit/>
          </a:bodyPr>
          <a:lstStyle/>
          <a:p>
            <a:pPr>
              <a:lnSpc>
                <a:spcPct val="150000"/>
              </a:lnSpc>
            </a:pPr>
            <a:r>
              <a:rPr lang="en-US" altLang="zh-CN" sz="10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400" dirty="0">
              <a:solidFill>
                <a:schemeClr val="tx1">
                  <a:lumMod val="85000"/>
                  <a:lumOff val="15000"/>
                </a:schemeClr>
              </a:solidFill>
              <a:cs typeface="+mn-ea"/>
              <a:sym typeface="+mn-lt"/>
            </a:endParaRPr>
          </a:p>
        </p:txBody>
      </p:sp>
      <p:sp>
        <p:nvSpPr>
          <p:cNvPr id="24" name="文本框 23">
            <a:extLst>
              <a:ext uri="{FF2B5EF4-FFF2-40B4-BE49-F238E27FC236}">
                <a16:creationId xmlns:a16="http://schemas.microsoft.com/office/drawing/2014/main" id="{17667A90-1752-4FAD-96D8-C3F55F66E29B}"/>
              </a:ext>
            </a:extLst>
          </p:cNvPr>
          <p:cNvSpPr txBox="1"/>
          <p:nvPr/>
        </p:nvSpPr>
        <p:spPr>
          <a:xfrm>
            <a:off x="765772" y="5117871"/>
            <a:ext cx="1406803" cy="253916"/>
          </a:xfrm>
          <a:prstGeom prst="rect">
            <a:avLst/>
          </a:prstGeom>
          <a:noFill/>
        </p:spPr>
        <p:txBody>
          <a:bodyPr wrap="square" rtlCol="0">
            <a:spAutoFit/>
          </a:bodyPr>
          <a:lstStyle/>
          <a:p>
            <a:pPr algn="dist"/>
            <a:r>
              <a:rPr lang="zh-CN" altLang="en-US" sz="1000">
                <a:solidFill>
                  <a:schemeClr val="bg1"/>
                </a:solidFill>
                <a:cs typeface="+mn-ea"/>
                <a:sym typeface="+mn-lt"/>
              </a:rPr>
              <a:t>主讲人：</a:t>
            </a:r>
            <a:r>
              <a:rPr lang="en-US" altLang="zh-CN" sz="1000">
                <a:solidFill>
                  <a:schemeClr val="bg1"/>
                </a:solidFill>
                <a:cs typeface="+mn-ea"/>
                <a:sym typeface="+mn-lt"/>
              </a:rPr>
              <a:t>xippt</a:t>
            </a:r>
            <a:endParaRPr lang="zh-CN" altLang="en-US" sz="1000" dirty="0">
              <a:solidFill>
                <a:schemeClr val="bg1"/>
              </a:solidFill>
              <a:cs typeface="+mn-ea"/>
              <a:sym typeface="+mn-lt"/>
            </a:endParaRPr>
          </a:p>
        </p:txBody>
      </p:sp>
      <p:sp>
        <p:nvSpPr>
          <p:cNvPr id="25" name="文本框 24">
            <a:extLst>
              <a:ext uri="{FF2B5EF4-FFF2-40B4-BE49-F238E27FC236}">
                <a16:creationId xmlns:a16="http://schemas.microsoft.com/office/drawing/2014/main" id="{DDE46BB7-0F04-4E25-8E2E-8C4080AD6AE8}"/>
              </a:ext>
            </a:extLst>
          </p:cNvPr>
          <p:cNvSpPr txBox="1"/>
          <p:nvPr/>
        </p:nvSpPr>
        <p:spPr>
          <a:xfrm>
            <a:off x="2456638" y="5117871"/>
            <a:ext cx="1346323" cy="253916"/>
          </a:xfrm>
          <a:prstGeom prst="rect">
            <a:avLst/>
          </a:prstGeom>
          <a:noFill/>
        </p:spPr>
        <p:txBody>
          <a:bodyPr wrap="square" rtlCol="0">
            <a:spAutoFit/>
          </a:bodyPr>
          <a:lstStyle/>
          <a:p>
            <a:pPr algn="dist"/>
            <a:r>
              <a:rPr lang="zh-CN" altLang="en-US" sz="1000" dirty="0">
                <a:solidFill>
                  <a:schemeClr val="bg1"/>
                </a:solidFill>
                <a:cs typeface="+mn-ea"/>
                <a:sym typeface="+mn-lt"/>
              </a:rPr>
              <a:t>时间：</a:t>
            </a:r>
            <a:r>
              <a:rPr lang="en-US" altLang="zh-CN" sz="1000" dirty="0">
                <a:solidFill>
                  <a:schemeClr val="bg1"/>
                </a:solidFill>
                <a:cs typeface="+mn-ea"/>
                <a:sym typeface="+mn-lt"/>
              </a:rPr>
              <a:t>2020.4.4</a:t>
            </a:r>
            <a:endParaRPr lang="zh-CN" altLang="en-US" sz="1000" dirty="0">
              <a:solidFill>
                <a:schemeClr val="bg1"/>
              </a:solidFill>
              <a:cs typeface="+mn-ea"/>
              <a:sym typeface="+mn-lt"/>
            </a:endParaRPr>
          </a:p>
        </p:txBody>
      </p:sp>
      <p:sp>
        <p:nvSpPr>
          <p:cNvPr id="26" name="矩形 25">
            <a:extLst>
              <a:ext uri="{FF2B5EF4-FFF2-40B4-BE49-F238E27FC236}">
                <a16:creationId xmlns:a16="http://schemas.microsoft.com/office/drawing/2014/main" id="{ADD06B6B-65B2-4D0E-890F-839ADC06A562}"/>
              </a:ext>
            </a:extLst>
          </p:cNvPr>
          <p:cNvSpPr/>
          <p:nvPr/>
        </p:nvSpPr>
        <p:spPr>
          <a:xfrm>
            <a:off x="749038" y="3429000"/>
            <a:ext cx="5346962" cy="461665"/>
          </a:xfrm>
          <a:prstGeom prst="rect">
            <a:avLst/>
          </a:prstGeom>
        </p:spPr>
        <p:txBody>
          <a:bodyPr wrap="square">
            <a:spAutoFit/>
          </a:bodyPr>
          <a:lstStyle/>
          <a:p>
            <a:pPr lvl="0" algn="dist" defTabSz="457200"/>
            <a:r>
              <a:rPr lang="zh-CN" altLang="en-US" sz="2400" b="1" dirty="0">
                <a:solidFill>
                  <a:srgbClr val="3F3F3F"/>
                </a:solidFill>
                <a:cs typeface="+mn-ea"/>
                <a:sym typeface="+mn-lt"/>
              </a:rPr>
              <a:t>（工程问题、距离问题、销售问题）</a:t>
            </a:r>
          </a:p>
        </p:txBody>
      </p:sp>
    </p:spTree>
    <p:extLst>
      <p:ext uri="{BB962C8B-B14F-4D97-AF65-F5344CB8AC3E}">
        <p14:creationId xmlns:p14="http://schemas.microsoft.com/office/powerpoint/2010/main" val="426309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animEffect transition="in" filter="fade">
                                      <p:cBhvr>
                                        <p:cTn id="29" dur="500"/>
                                        <p:tgtEl>
                                          <p:spTgt spid="20"/>
                                        </p:tgtEl>
                                      </p:cBhvr>
                                    </p:animEffect>
                                  </p:childTnLst>
                                </p:cTn>
                              </p:par>
                              <p:par>
                                <p:cTn id="30" presetID="53" presetClass="entr" presetSubtype="16"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animEffect transition="in" filter="fade">
                                      <p:cBhvr>
                                        <p:cTn id="34" dur="500"/>
                                        <p:tgtEl>
                                          <p:spTgt spid="2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animEffect transition="in" filter="fade">
                                      <p:cBhvr>
                                        <p:cTn id="39" dur="500"/>
                                        <p:tgtEl>
                                          <p:spTgt spid="2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fltVal val="0"/>
                                          </p:val>
                                        </p:tav>
                                        <p:tav tm="100000">
                                          <p:val>
                                            <p:strVal val="#ppt_h"/>
                                          </p:val>
                                        </p:tav>
                                      </p:tavLst>
                                    </p:anim>
                                    <p:animEffect transition="in" filter="fade">
                                      <p:cBhvr>
                                        <p:cTn id="44" dur="500"/>
                                        <p:tgtEl>
                                          <p:spTgt spid="2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p:cTn id="52" dur="500" fill="hold"/>
                                        <p:tgtEl>
                                          <p:spTgt spid="25"/>
                                        </p:tgtEl>
                                        <p:attrNameLst>
                                          <p:attrName>ppt_w</p:attrName>
                                        </p:attrNameLst>
                                      </p:cBhvr>
                                      <p:tavLst>
                                        <p:tav tm="0">
                                          <p:val>
                                            <p:fltVal val="0"/>
                                          </p:val>
                                        </p:tav>
                                        <p:tav tm="100000">
                                          <p:val>
                                            <p:strVal val="#ppt_w"/>
                                          </p:val>
                                        </p:tav>
                                      </p:tavLst>
                                    </p:anim>
                                    <p:anim calcmode="lin" valueType="num">
                                      <p:cBhvr>
                                        <p:cTn id="53" dur="500" fill="hold"/>
                                        <p:tgtEl>
                                          <p:spTgt spid="25"/>
                                        </p:tgtEl>
                                        <p:attrNameLst>
                                          <p:attrName>ppt_h</p:attrName>
                                        </p:attrNameLst>
                                      </p:cBhvr>
                                      <p:tavLst>
                                        <p:tav tm="0">
                                          <p:val>
                                            <p:fltVal val="0"/>
                                          </p:val>
                                        </p:tav>
                                        <p:tav tm="100000">
                                          <p:val>
                                            <p:strVal val="#ppt_h"/>
                                          </p:val>
                                        </p:tav>
                                      </p:tavLst>
                                    </p:anim>
                                    <p:animEffect transition="in" filter="fade">
                                      <p:cBhvr>
                                        <p:cTn id="54" dur="500"/>
                                        <p:tgtEl>
                                          <p:spTgt spid="2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26"/>
                                        </p:tgtEl>
                                        <p:attrNameLst>
                                          <p:attrName>style.visibility</p:attrName>
                                        </p:attrNameLst>
                                      </p:cBhvr>
                                      <p:to>
                                        <p:strVal val="visible"/>
                                      </p:to>
                                    </p:set>
                                    <p:anim calcmode="lin" valueType="num">
                                      <p:cBhvr>
                                        <p:cTn id="57" dur="500" fill="hold"/>
                                        <p:tgtEl>
                                          <p:spTgt spid="26"/>
                                        </p:tgtEl>
                                        <p:attrNameLst>
                                          <p:attrName>ppt_w</p:attrName>
                                        </p:attrNameLst>
                                      </p:cBhvr>
                                      <p:tavLst>
                                        <p:tav tm="0">
                                          <p:val>
                                            <p:fltVal val="0"/>
                                          </p:val>
                                        </p:tav>
                                        <p:tav tm="100000">
                                          <p:val>
                                            <p:strVal val="#ppt_w"/>
                                          </p:val>
                                        </p:tav>
                                      </p:tavLst>
                                    </p:anim>
                                    <p:anim calcmode="lin" valueType="num">
                                      <p:cBhvr>
                                        <p:cTn id="58" dur="500" fill="hold"/>
                                        <p:tgtEl>
                                          <p:spTgt spid="26"/>
                                        </p:tgtEl>
                                        <p:attrNameLst>
                                          <p:attrName>ppt_h</p:attrName>
                                        </p:attrNameLst>
                                      </p:cBhvr>
                                      <p:tavLst>
                                        <p:tav tm="0">
                                          <p:val>
                                            <p:fltVal val="0"/>
                                          </p:val>
                                        </p:tav>
                                        <p:tav tm="100000">
                                          <p:val>
                                            <p:strVal val="#ppt_h"/>
                                          </p:val>
                                        </p:tav>
                                      </p:tavLst>
                                    </p:anim>
                                    <p:animEffect transition="in" filter="fade">
                                      <p:cBhvr>
                                        <p:cTn id="5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8" grpId="0" animBg="1"/>
      <p:bldP spid="19" grpId="0" animBg="1"/>
      <p:bldP spid="20" grpId="0"/>
      <p:bldP spid="22" grpId="0"/>
      <p:bldP spid="23" grpId="0"/>
      <p:bldP spid="24" grpId="0"/>
      <p:bldP spid="25" grpId="0"/>
      <p:bldP spid="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矩形 1">
                <a:extLst>
                  <a:ext uri="{FF2B5EF4-FFF2-40B4-BE49-F238E27FC236}">
                    <a16:creationId xmlns:a16="http://schemas.microsoft.com/office/drawing/2014/main" id="{AD049571-AD0E-4192-B22E-740C83E4715C}"/>
                  </a:ext>
                </a:extLst>
              </p:cNvPr>
              <p:cNvSpPr/>
              <p:nvPr/>
            </p:nvSpPr>
            <p:spPr>
              <a:xfrm>
                <a:off x="952686" y="2559212"/>
                <a:ext cx="6697451" cy="3640227"/>
              </a:xfrm>
              <a:prstGeom prst="rect">
                <a:avLst/>
              </a:prstGeom>
            </p:spPr>
            <p:txBody>
              <a:bodyPr wrap="square">
                <a:spAutoFit/>
              </a:bodyPr>
              <a:lstStyle/>
              <a:p>
                <a:pPr defTabSz="914377">
                  <a:lnSpc>
                    <a:spcPct val="150000"/>
                  </a:lnSpc>
                </a:pPr>
                <a:r>
                  <a:rPr lang="zh-CN" altLang="en-US" sz="2000" dirty="0">
                    <a:solidFill>
                      <a:schemeClr val="tx1"/>
                    </a:solidFill>
                    <a:cs typeface="+mn-ea"/>
                    <a:sym typeface="+mn-lt"/>
                  </a:rPr>
                  <a:t>设提速前平均速度为</a:t>
                </a:r>
                <a:r>
                  <a:rPr lang="en-US" altLang="zh-CN" sz="2000" dirty="0">
                    <a:solidFill>
                      <a:schemeClr val="tx1"/>
                    </a:solidFill>
                    <a:cs typeface="+mn-ea"/>
                    <a:sym typeface="+mn-lt"/>
                  </a:rPr>
                  <a:t>a km/h</a:t>
                </a:r>
              </a:p>
              <a:p>
                <a:pPr algn="ctr" defTabSz="914377">
                  <a:lnSpc>
                    <a:spcPct val="150000"/>
                  </a:lnSpc>
                </a:pPr>
                <a14:m>
                  <m:oMath xmlns:m="http://schemas.openxmlformats.org/officeDocument/2006/math">
                    <m:f>
                      <m:fPr>
                        <m:ctrlPr>
                          <a:rPr lang="en-US" altLang="zh-CN" sz="2000" b="1" i="1" dirty="0">
                            <a:solidFill>
                              <a:schemeClr val="tx1"/>
                            </a:solidFill>
                            <a:latin typeface="Cambria Math" panose="02040503050406030204" pitchFamily="18" charset="0"/>
                            <a:cs typeface="+mn-ea"/>
                            <a:sym typeface="+mn-lt"/>
                          </a:rPr>
                        </m:ctrlPr>
                      </m:fPr>
                      <m:num>
                        <m:r>
                          <a:rPr lang="en-US" altLang="zh-CN" sz="2000" b="1" i="1" dirty="0">
                            <a:solidFill>
                              <a:schemeClr val="tx1"/>
                            </a:solidFill>
                            <a:latin typeface="Cambria Math" panose="02040503050406030204" pitchFamily="18" charset="0"/>
                            <a:cs typeface="+mn-ea"/>
                            <a:sym typeface="+mn-lt"/>
                          </a:rPr>
                          <m:t>𝑺</m:t>
                        </m:r>
                      </m:num>
                      <m:den>
                        <m:r>
                          <a:rPr lang="en-US" altLang="zh-CN" sz="2000" b="1" i="1" dirty="0">
                            <a:solidFill>
                              <a:schemeClr val="tx1"/>
                            </a:solidFill>
                            <a:latin typeface="Cambria Math" panose="02040503050406030204" pitchFamily="18" charset="0"/>
                            <a:cs typeface="+mn-ea"/>
                            <a:sym typeface="+mn-lt"/>
                          </a:rPr>
                          <m:t>𝒂</m:t>
                        </m:r>
                      </m:den>
                    </m:f>
                  </m:oMath>
                </a14:m>
                <a:r>
                  <a:rPr lang="zh-CN" altLang="en-US" sz="2000" b="1" dirty="0">
                    <a:solidFill>
                      <a:schemeClr val="tx1"/>
                    </a:solidFill>
                    <a:cs typeface="+mn-ea"/>
                    <a:sym typeface="+mn-lt"/>
                  </a:rPr>
                  <a:t> </a:t>
                </a:r>
                <a:r>
                  <a:rPr lang="en-US" altLang="zh-CN" sz="2000" b="1" dirty="0">
                    <a:solidFill>
                      <a:schemeClr val="tx1"/>
                    </a:solidFill>
                    <a:cs typeface="+mn-ea"/>
                    <a:sym typeface="+mn-lt"/>
                  </a:rPr>
                  <a:t>= </a:t>
                </a:r>
                <a14:m>
                  <m:oMath xmlns:m="http://schemas.openxmlformats.org/officeDocument/2006/math">
                    <m:f>
                      <m:fPr>
                        <m:ctrlPr>
                          <a:rPr lang="en-US" altLang="zh-CN" sz="2000" b="1" i="1" dirty="0">
                            <a:solidFill>
                              <a:schemeClr val="tx1"/>
                            </a:solidFill>
                            <a:latin typeface="Cambria Math" panose="02040503050406030204" pitchFamily="18" charset="0"/>
                            <a:cs typeface="+mn-ea"/>
                            <a:sym typeface="+mn-lt"/>
                          </a:rPr>
                        </m:ctrlPr>
                      </m:fPr>
                      <m:num>
                        <m:r>
                          <a:rPr lang="en-US" altLang="zh-CN" sz="2000" b="1" i="1" dirty="0">
                            <a:solidFill>
                              <a:schemeClr val="tx1"/>
                            </a:solidFill>
                            <a:latin typeface="Cambria Math" panose="02040503050406030204" pitchFamily="18" charset="0"/>
                            <a:cs typeface="+mn-ea"/>
                            <a:sym typeface="+mn-lt"/>
                          </a:rPr>
                          <m:t>𝑺</m:t>
                        </m:r>
                        <m:r>
                          <a:rPr lang="en-US" altLang="zh-CN" sz="2000" b="1" i="1" dirty="0">
                            <a:solidFill>
                              <a:schemeClr val="tx1"/>
                            </a:solidFill>
                            <a:latin typeface="Cambria Math" panose="02040503050406030204" pitchFamily="18" charset="0"/>
                            <a:cs typeface="+mn-ea"/>
                            <a:sym typeface="+mn-lt"/>
                          </a:rPr>
                          <m:t>+</m:t>
                        </m:r>
                        <m:r>
                          <a:rPr lang="en-US" altLang="zh-CN" sz="2000" b="1" i="1" dirty="0">
                            <a:solidFill>
                              <a:schemeClr val="tx1"/>
                            </a:solidFill>
                            <a:latin typeface="Cambria Math" panose="02040503050406030204" pitchFamily="18" charset="0"/>
                            <a:cs typeface="+mn-ea"/>
                            <a:sym typeface="+mn-lt"/>
                          </a:rPr>
                          <m:t>𝟓𝟎</m:t>
                        </m:r>
                      </m:num>
                      <m:den>
                        <m:r>
                          <a:rPr lang="en-US" altLang="zh-CN" sz="2000" b="1" i="1" dirty="0">
                            <a:solidFill>
                              <a:schemeClr val="tx1"/>
                            </a:solidFill>
                            <a:latin typeface="Cambria Math" panose="02040503050406030204" pitchFamily="18" charset="0"/>
                            <a:cs typeface="+mn-ea"/>
                            <a:sym typeface="+mn-lt"/>
                          </a:rPr>
                          <m:t>𝒂</m:t>
                        </m:r>
                        <m:r>
                          <a:rPr lang="en-US" altLang="zh-CN" sz="2000" b="1" i="1" dirty="0">
                            <a:solidFill>
                              <a:schemeClr val="tx1"/>
                            </a:solidFill>
                            <a:latin typeface="Cambria Math" panose="02040503050406030204" pitchFamily="18" charset="0"/>
                            <a:cs typeface="+mn-ea"/>
                            <a:sym typeface="+mn-lt"/>
                          </a:rPr>
                          <m:t>+</m:t>
                        </m:r>
                        <m:r>
                          <a:rPr lang="en-US" altLang="zh-CN" sz="2000" b="1" i="1" dirty="0">
                            <a:solidFill>
                              <a:schemeClr val="tx1"/>
                            </a:solidFill>
                            <a:latin typeface="Cambria Math" panose="02040503050406030204" pitchFamily="18" charset="0"/>
                            <a:cs typeface="+mn-ea"/>
                            <a:sym typeface="+mn-lt"/>
                          </a:rPr>
                          <m:t>𝒗</m:t>
                        </m:r>
                      </m:den>
                    </m:f>
                  </m:oMath>
                </a14:m>
                <a:endParaRPr lang="en-US" altLang="zh-CN" sz="2000" dirty="0">
                  <a:solidFill>
                    <a:schemeClr val="tx1"/>
                  </a:solidFill>
                  <a:cs typeface="+mn-ea"/>
                  <a:sym typeface="+mn-lt"/>
                </a:endParaRPr>
              </a:p>
              <a:p>
                <a:pPr algn="ctr" defTabSz="914377">
                  <a:lnSpc>
                    <a:spcPct val="150000"/>
                  </a:lnSpc>
                </a:pPr>
                <a:r>
                  <a:rPr lang="zh-CN" altLang="en-US" sz="2000" dirty="0">
                    <a:solidFill>
                      <a:schemeClr val="tx1"/>
                    </a:solidFill>
                    <a:cs typeface="+mn-ea"/>
                    <a:sym typeface="+mn-lt"/>
                  </a:rPr>
                  <a:t>方程两边同乘</a:t>
                </a:r>
                <a:r>
                  <a:rPr lang="en-US" altLang="zh-CN" sz="2000" dirty="0">
                    <a:solidFill>
                      <a:schemeClr val="tx1"/>
                    </a:solidFill>
                    <a:cs typeface="+mn-ea"/>
                    <a:sym typeface="+mn-lt"/>
                  </a:rPr>
                  <a:t>a(</a:t>
                </a:r>
                <a:r>
                  <a:rPr lang="en-US" altLang="zh-CN" sz="2000" dirty="0" err="1">
                    <a:solidFill>
                      <a:schemeClr val="tx1"/>
                    </a:solidFill>
                    <a:cs typeface="+mn-ea"/>
                    <a:sym typeface="+mn-lt"/>
                  </a:rPr>
                  <a:t>a+v</a:t>
                </a:r>
                <a:r>
                  <a:rPr lang="en-US" altLang="zh-CN" sz="2000" dirty="0">
                    <a:solidFill>
                      <a:schemeClr val="tx1"/>
                    </a:solidFill>
                    <a:cs typeface="+mn-ea"/>
                    <a:sym typeface="+mn-lt"/>
                  </a:rPr>
                  <a:t>)</a:t>
                </a:r>
                <a:r>
                  <a:rPr lang="zh-CN" altLang="en-US" sz="2000" dirty="0">
                    <a:solidFill>
                      <a:schemeClr val="tx1"/>
                    </a:solidFill>
                    <a:cs typeface="+mn-ea"/>
                    <a:sym typeface="+mn-lt"/>
                  </a:rPr>
                  <a:t>，得</a:t>
                </a:r>
                <a:endParaRPr lang="en-US" altLang="zh-CN" sz="2000" dirty="0">
                  <a:solidFill>
                    <a:schemeClr val="tx1"/>
                  </a:solidFill>
                  <a:cs typeface="+mn-ea"/>
                  <a:sym typeface="+mn-lt"/>
                </a:endParaRPr>
              </a:p>
              <a:p>
                <a:pPr algn="ctr" defTabSz="914377">
                  <a:lnSpc>
                    <a:spcPct val="150000"/>
                  </a:lnSpc>
                </a:pPr>
                <a:r>
                  <a:rPr lang="zh-CN" altLang="en-US" sz="2000" dirty="0">
                    <a:solidFill>
                      <a:schemeClr val="tx1"/>
                    </a:solidFill>
                    <a:cs typeface="+mn-ea"/>
                    <a:sym typeface="+mn-lt"/>
                  </a:rPr>
                  <a:t>解得</a:t>
                </a:r>
                <a:r>
                  <a:rPr lang="en-US" altLang="zh-CN" sz="2000" dirty="0">
                    <a:solidFill>
                      <a:schemeClr val="tx1"/>
                    </a:solidFill>
                    <a:cs typeface="+mn-ea"/>
                    <a:sym typeface="+mn-lt"/>
                  </a:rPr>
                  <a:t>a=</a:t>
                </a:r>
                <a:r>
                  <a:rPr lang="en-US" altLang="zh-CN" sz="2000" b="1" dirty="0">
                    <a:solidFill>
                      <a:schemeClr val="tx1"/>
                    </a:solidFill>
                    <a:cs typeface="+mn-ea"/>
                    <a:sym typeface="+mn-lt"/>
                  </a:rPr>
                  <a:t> </a:t>
                </a:r>
                <a14:m>
                  <m:oMath xmlns:m="http://schemas.openxmlformats.org/officeDocument/2006/math">
                    <m:f>
                      <m:fPr>
                        <m:ctrlPr>
                          <a:rPr lang="en-US" altLang="zh-CN" sz="2000" b="1" i="1" dirty="0">
                            <a:solidFill>
                              <a:schemeClr val="tx1"/>
                            </a:solidFill>
                            <a:latin typeface="Cambria Math" panose="02040503050406030204" pitchFamily="18" charset="0"/>
                            <a:cs typeface="+mn-ea"/>
                            <a:sym typeface="+mn-lt"/>
                          </a:rPr>
                        </m:ctrlPr>
                      </m:fPr>
                      <m:num>
                        <m:r>
                          <a:rPr lang="en-US" altLang="zh-CN" sz="2000" b="1" i="1" dirty="0">
                            <a:solidFill>
                              <a:schemeClr val="tx1"/>
                            </a:solidFill>
                            <a:latin typeface="Cambria Math" panose="02040503050406030204" pitchFamily="18" charset="0"/>
                            <a:cs typeface="+mn-ea"/>
                            <a:sym typeface="+mn-lt"/>
                          </a:rPr>
                          <m:t>𝑺𝒗</m:t>
                        </m:r>
                      </m:num>
                      <m:den>
                        <m:r>
                          <a:rPr lang="en-US" altLang="zh-CN" sz="2000" b="1" i="1" dirty="0">
                            <a:solidFill>
                              <a:schemeClr val="tx1"/>
                            </a:solidFill>
                            <a:latin typeface="Cambria Math" panose="02040503050406030204" pitchFamily="18" charset="0"/>
                            <a:cs typeface="+mn-ea"/>
                            <a:sym typeface="+mn-lt"/>
                          </a:rPr>
                          <m:t>𝟓𝟎</m:t>
                        </m:r>
                      </m:den>
                    </m:f>
                  </m:oMath>
                </a14:m>
                <a:r>
                  <a:rPr lang="zh-CN" altLang="en-US" sz="2000" b="1" dirty="0">
                    <a:solidFill>
                      <a:schemeClr val="tx1"/>
                    </a:solidFill>
                    <a:cs typeface="+mn-ea"/>
                    <a:sym typeface="+mn-lt"/>
                  </a:rPr>
                  <a:t> </a:t>
                </a:r>
                <a:endParaRPr lang="en-US" altLang="zh-CN" sz="2000" b="1" dirty="0">
                  <a:solidFill>
                    <a:schemeClr val="tx1"/>
                  </a:solidFill>
                  <a:cs typeface="+mn-ea"/>
                  <a:sym typeface="+mn-lt"/>
                </a:endParaRPr>
              </a:p>
              <a:p>
                <a:pPr defTabSz="914377">
                  <a:lnSpc>
                    <a:spcPct val="150000"/>
                  </a:lnSpc>
                </a:pPr>
                <a:r>
                  <a:rPr lang="zh-CN" altLang="en-US" b="1" dirty="0">
                    <a:solidFill>
                      <a:schemeClr val="tx1"/>
                    </a:solidFill>
                    <a:cs typeface="+mn-ea"/>
                    <a:sym typeface="+mn-lt"/>
                  </a:rPr>
                  <a:t>检验，由</a:t>
                </a:r>
                <a:r>
                  <a:rPr lang="en-US" altLang="zh-CN" b="1" dirty="0">
                    <a:solidFill>
                      <a:schemeClr val="tx1"/>
                    </a:solidFill>
                    <a:cs typeface="+mn-ea"/>
                    <a:sym typeface="+mn-lt"/>
                  </a:rPr>
                  <a:t>S</a:t>
                </a:r>
                <a:r>
                  <a:rPr lang="zh-CN" altLang="en-US" b="1" dirty="0">
                    <a:solidFill>
                      <a:schemeClr val="tx1"/>
                    </a:solidFill>
                    <a:cs typeface="+mn-ea"/>
                    <a:sym typeface="+mn-lt"/>
                  </a:rPr>
                  <a:t>、</a:t>
                </a:r>
                <a:r>
                  <a:rPr lang="en-US" altLang="zh-CN" b="1" dirty="0">
                    <a:solidFill>
                      <a:schemeClr val="tx1"/>
                    </a:solidFill>
                    <a:cs typeface="+mn-ea"/>
                    <a:sym typeface="+mn-lt"/>
                  </a:rPr>
                  <a:t>v</a:t>
                </a:r>
                <a:r>
                  <a:rPr lang="zh-CN" altLang="en-US" b="1" dirty="0">
                    <a:solidFill>
                      <a:schemeClr val="tx1"/>
                    </a:solidFill>
                    <a:cs typeface="+mn-ea"/>
                    <a:sym typeface="+mn-lt"/>
                  </a:rPr>
                  <a:t>都是正数，当</a:t>
                </a:r>
                <a:r>
                  <a:rPr lang="en-US" altLang="zh-CN" b="1" dirty="0">
                    <a:solidFill>
                      <a:schemeClr val="tx1"/>
                    </a:solidFill>
                    <a:cs typeface="+mn-ea"/>
                    <a:sym typeface="+mn-lt"/>
                  </a:rPr>
                  <a:t>a= </a:t>
                </a:r>
                <a14:m>
                  <m:oMath xmlns:m="http://schemas.openxmlformats.org/officeDocument/2006/math">
                    <m:f>
                      <m:fPr>
                        <m:ctrlPr>
                          <a:rPr lang="en-US" altLang="zh-CN" b="1" i="1" dirty="0">
                            <a:solidFill>
                              <a:schemeClr val="tx1"/>
                            </a:solidFill>
                            <a:latin typeface="Cambria Math" panose="02040503050406030204" pitchFamily="18" charset="0"/>
                            <a:cs typeface="+mn-ea"/>
                            <a:sym typeface="+mn-lt"/>
                          </a:rPr>
                        </m:ctrlPr>
                      </m:fPr>
                      <m:num>
                        <m:r>
                          <a:rPr lang="en-US" altLang="zh-CN" b="1" i="1" dirty="0">
                            <a:solidFill>
                              <a:schemeClr val="tx1"/>
                            </a:solidFill>
                            <a:latin typeface="Cambria Math" panose="02040503050406030204" pitchFamily="18" charset="0"/>
                            <a:cs typeface="+mn-ea"/>
                            <a:sym typeface="+mn-lt"/>
                          </a:rPr>
                          <m:t>𝑺𝒗</m:t>
                        </m:r>
                      </m:num>
                      <m:den>
                        <m:r>
                          <a:rPr lang="en-US" altLang="zh-CN" b="1" i="1" dirty="0">
                            <a:solidFill>
                              <a:schemeClr val="tx1"/>
                            </a:solidFill>
                            <a:latin typeface="Cambria Math" panose="02040503050406030204" pitchFamily="18" charset="0"/>
                            <a:cs typeface="+mn-ea"/>
                            <a:sym typeface="+mn-lt"/>
                          </a:rPr>
                          <m:t>𝟓𝟎</m:t>
                        </m:r>
                      </m:den>
                    </m:f>
                  </m:oMath>
                </a14:m>
                <a:r>
                  <a:rPr lang="zh-CN" altLang="en-US" b="1" dirty="0">
                    <a:solidFill>
                      <a:schemeClr val="tx1"/>
                    </a:solidFill>
                    <a:cs typeface="+mn-ea"/>
                    <a:sym typeface="+mn-lt"/>
                  </a:rPr>
                  <a:t> ≠</a:t>
                </a:r>
                <a:r>
                  <a:rPr lang="en-US" altLang="zh-CN" b="1" dirty="0">
                    <a:solidFill>
                      <a:schemeClr val="tx1"/>
                    </a:solidFill>
                    <a:cs typeface="+mn-ea"/>
                    <a:sym typeface="+mn-lt"/>
                  </a:rPr>
                  <a:t>0</a:t>
                </a:r>
              </a:p>
              <a:p>
                <a:pPr defTabSz="914377">
                  <a:lnSpc>
                    <a:spcPct val="150000"/>
                  </a:lnSpc>
                </a:pPr>
                <a:r>
                  <a:rPr lang="zh-CN" altLang="en-US" b="1" dirty="0">
                    <a:solidFill>
                      <a:schemeClr val="tx1"/>
                    </a:solidFill>
                    <a:cs typeface="+mn-ea"/>
                    <a:sym typeface="+mn-lt"/>
                  </a:rPr>
                  <a:t>所以，原分式方程的解为</a:t>
                </a:r>
                <a:r>
                  <a:rPr lang="en-US" altLang="zh-CN" b="1" dirty="0">
                    <a:solidFill>
                      <a:schemeClr val="tx1"/>
                    </a:solidFill>
                    <a:cs typeface="+mn-ea"/>
                    <a:sym typeface="+mn-lt"/>
                  </a:rPr>
                  <a:t>a= </a:t>
                </a:r>
                <a14:m>
                  <m:oMath xmlns:m="http://schemas.openxmlformats.org/officeDocument/2006/math">
                    <m:f>
                      <m:fPr>
                        <m:ctrlPr>
                          <a:rPr lang="en-US" altLang="zh-CN" b="1" i="1" dirty="0">
                            <a:solidFill>
                              <a:schemeClr val="tx1"/>
                            </a:solidFill>
                            <a:latin typeface="Cambria Math" panose="02040503050406030204" pitchFamily="18" charset="0"/>
                            <a:cs typeface="+mn-ea"/>
                            <a:sym typeface="+mn-lt"/>
                          </a:rPr>
                        </m:ctrlPr>
                      </m:fPr>
                      <m:num>
                        <m:r>
                          <a:rPr lang="en-US" altLang="zh-CN" b="1" i="1" dirty="0">
                            <a:solidFill>
                              <a:schemeClr val="tx1"/>
                            </a:solidFill>
                            <a:latin typeface="Cambria Math" panose="02040503050406030204" pitchFamily="18" charset="0"/>
                            <a:cs typeface="+mn-ea"/>
                            <a:sym typeface="+mn-lt"/>
                          </a:rPr>
                          <m:t>𝑺𝒗</m:t>
                        </m:r>
                      </m:num>
                      <m:den>
                        <m:r>
                          <a:rPr lang="en-US" altLang="zh-CN" b="1" i="1" dirty="0">
                            <a:solidFill>
                              <a:schemeClr val="tx1"/>
                            </a:solidFill>
                            <a:latin typeface="Cambria Math" panose="02040503050406030204" pitchFamily="18" charset="0"/>
                            <a:cs typeface="+mn-ea"/>
                            <a:sym typeface="+mn-lt"/>
                          </a:rPr>
                          <m:t>𝟓𝟎</m:t>
                        </m:r>
                      </m:den>
                    </m:f>
                  </m:oMath>
                </a14:m>
                <a:r>
                  <a:rPr lang="zh-CN" altLang="en-US" dirty="0">
                    <a:solidFill>
                      <a:schemeClr val="tx1"/>
                    </a:solidFill>
                    <a:cs typeface="+mn-ea"/>
                    <a:sym typeface="+mn-lt"/>
                  </a:rPr>
                  <a:t>。答：略</a:t>
                </a:r>
              </a:p>
            </p:txBody>
          </p:sp>
        </mc:Choice>
        <mc:Fallback xmlns="">
          <p:sp>
            <p:nvSpPr>
              <p:cNvPr id="2" name="矩形 1">
                <a:extLst>
                  <a:ext uri="{FF2B5EF4-FFF2-40B4-BE49-F238E27FC236}">
                    <a16:creationId xmlns:a16="http://schemas.microsoft.com/office/drawing/2014/main" id="{AD049571-AD0E-4192-B22E-740C83E4715C}"/>
                  </a:ext>
                </a:extLst>
              </p:cNvPr>
              <p:cNvSpPr>
                <a:spLocks noRot="1" noChangeAspect="1" noMove="1" noResize="1" noEditPoints="1" noAdjustHandles="1" noChangeArrowheads="1" noChangeShapeType="1" noTextEdit="1"/>
              </p:cNvSpPr>
              <p:nvPr/>
            </p:nvSpPr>
            <p:spPr>
              <a:xfrm>
                <a:off x="952686" y="2559212"/>
                <a:ext cx="6697451" cy="3640227"/>
              </a:xfrm>
              <a:prstGeom prst="rect">
                <a:avLst/>
              </a:prstGeom>
              <a:blipFill>
                <a:blip r:embed="rId4"/>
                <a:stretch>
                  <a:fillRect l="-910"/>
                </a:stretch>
              </a:blipFill>
            </p:spPr>
            <p:txBody>
              <a:bodyPr/>
              <a:lstStyle/>
              <a:p>
                <a:r>
                  <a:rPr lang="zh-CN" altLang="en-US">
                    <a:noFill/>
                  </a:rPr>
                  <a:t> </a:t>
                </a:r>
              </a:p>
            </p:txBody>
          </p:sp>
        </mc:Fallback>
      </mc:AlternateContent>
      <p:sp>
        <p:nvSpPr>
          <p:cNvPr id="9" name="矩形 8">
            <a:extLst>
              <a:ext uri="{FF2B5EF4-FFF2-40B4-BE49-F238E27FC236}">
                <a16:creationId xmlns:a16="http://schemas.microsoft.com/office/drawing/2014/main" id="{56F40D94-B042-4A54-B616-4D1526075B35}"/>
              </a:ext>
            </a:extLst>
          </p:cNvPr>
          <p:cNvSpPr/>
          <p:nvPr/>
        </p:nvSpPr>
        <p:spPr>
          <a:xfrm>
            <a:off x="764027" y="1233553"/>
            <a:ext cx="10272877" cy="965842"/>
          </a:xfrm>
          <a:prstGeom prst="rect">
            <a:avLst/>
          </a:prstGeom>
        </p:spPr>
        <p:txBody>
          <a:bodyPr wrap="square">
            <a:spAutoFit/>
          </a:bodyPr>
          <a:lstStyle/>
          <a:p>
            <a:pPr defTabSz="914377">
              <a:lnSpc>
                <a:spcPct val="150000"/>
              </a:lnSpc>
            </a:pPr>
            <a:r>
              <a:rPr lang="zh-CN" altLang="en-US" sz="2000" dirty="0">
                <a:solidFill>
                  <a:prstClr val="black"/>
                </a:solidFill>
                <a:cs typeface="+mn-ea"/>
                <a:sym typeface="+mn-lt"/>
              </a:rPr>
              <a:t>      某列车平均提速</a:t>
            </a:r>
            <a:r>
              <a:rPr lang="en-US" altLang="zh-CN" sz="2000" dirty="0">
                <a:solidFill>
                  <a:prstClr val="black"/>
                </a:solidFill>
                <a:cs typeface="+mn-ea"/>
                <a:sym typeface="+mn-lt"/>
              </a:rPr>
              <a:t>v km/h </a:t>
            </a:r>
            <a:r>
              <a:rPr lang="zh-CN" altLang="en-US" sz="2000" dirty="0">
                <a:solidFill>
                  <a:prstClr val="black"/>
                </a:solidFill>
                <a:cs typeface="+mn-ea"/>
                <a:sym typeface="+mn-lt"/>
              </a:rPr>
              <a:t>，用相同的时间，列车提速前行驶</a:t>
            </a:r>
            <a:r>
              <a:rPr lang="en-US" altLang="zh-CN" sz="2000" dirty="0">
                <a:solidFill>
                  <a:prstClr val="black"/>
                </a:solidFill>
                <a:cs typeface="+mn-ea"/>
                <a:sym typeface="+mn-lt"/>
              </a:rPr>
              <a:t>s</a:t>
            </a:r>
            <a:r>
              <a:rPr lang="zh-CN" altLang="en-US" sz="2000" dirty="0">
                <a:solidFill>
                  <a:prstClr val="black"/>
                </a:solidFill>
                <a:cs typeface="+mn-ea"/>
                <a:sym typeface="+mn-lt"/>
              </a:rPr>
              <a:t>千米，提速后比提速前多行驶</a:t>
            </a:r>
            <a:r>
              <a:rPr lang="en-US" altLang="zh-CN" sz="2000" dirty="0">
                <a:solidFill>
                  <a:prstClr val="black"/>
                </a:solidFill>
                <a:cs typeface="+mn-ea"/>
                <a:sym typeface="+mn-lt"/>
              </a:rPr>
              <a:t>50</a:t>
            </a:r>
            <a:r>
              <a:rPr lang="zh-CN" altLang="en-US" sz="2000" dirty="0">
                <a:solidFill>
                  <a:prstClr val="black"/>
                </a:solidFill>
                <a:cs typeface="+mn-ea"/>
                <a:sym typeface="+mn-lt"/>
              </a:rPr>
              <a:t>千米，提速前列车的平均速度为多少？</a:t>
            </a:r>
          </a:p>
        </p:txBody>
      </p:sp>
      <p:sp>
        <p:nvSpPr>
          <p:cNvPr id="8" name="文本框 7">
            <a:extLst>
              <a:ext uri="{FF2B5EF4-FFF2-40B4-BE49-F238E27FC236}">
                <a16:creationId xmlns:a16="http://schemas.microsoft.com/office/drawing/2014/main" id="{ECEEF63B-8216-44F1-A5CE-6E1B54E73A89}"/>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情景引入</a:t>
            </a:r>
          </a:p>
        </p:txBody>
      </p:sp>
    </p:spTree>
    <p:custDataLst>
      <p:tags r:id="rId1"/>
    </p:custDataLst>
    <p:extLst>
      <p:ext uri="{BB962C8B-B14F-4D97-AF65-F5344CB8AC3E}">
        <p14:creationId xmlns:p14="http://schemas.microsoft.com/office/powerpoint/2010/main" val="281826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BBF6AFF-E101-4369-AC4A-04A47BABA4E3}"/>
              </a:ext>
            </a:extLst>
          </p:cNvPr>
          <p:cNvSpPr/>
          <p:nvPr/>
        </p:nvSpPr>
        <p:spPr>
          <a:xfrm>
            <a:off x="749152" y="992877"/>
            <a:ext cx="10693697" cy="1938992"/>
          </a:xfrm>
          <a:prstGeom prst="rect">
            <a:avLst/>
          </a:prstGeom>
        </p:spPr>
        <p:txBody>
          <a:bodyPr wrap="square">
            <a:spAutoFit/>
          </a:bodyPr>
          <a:lstStyle/>
          <a:p>
            <a:pPr defTabSz="914377" fontAlgn="ctr">
              <a:lnSpc>
                <a:spcPct val="150000"/>
              </a:lnSpc>
            </a:pPr>
            <a:r>
              <a:rPr lang="en-US" altLang="zh-CN" sz="2000" kern="100" dirty="0">
                <a:solidFill>
                  <a:prstClr val="black"/>
                </a:solidFill>
                <a:cs typeface="+mn-ea"/>
                <a:sym typeface="+mn-lt"/>
              </a:rPr>
              <a:t>4</a:t>
            </a:r>
            <a:r>
              <a:rPr lang="zh-CN" altLang="zh-CN" sz="2000" kern="100" dirty="0">
                <a:solidFill>
                  <a:prstClr val="black"/>
                </a:solidFill>
                <a:cs typeface="+mn-ea"/>
                <a:sym typeface="+mn-lt"/>
              </a:rPr>
              <a:t>．如图，小刚家、王老师家，学校在同一条路上，小刚家到王老师家的路程为</a:t>
            </a:r>
            <a:r>
              <a:rPr lang="en-US" altLang="zh-CN" sz="2000" kern="100" dirty="0">
                <a:solidFill>
                  <a:prstClr val="black"/>
                </a:solidFill>
                <a:cs typeface="+mn-ea"/>
                <a:sym typeface="+mn-lt"/>
              </a:rPr>
              <a:t>3</a:t>
            </a:r>
            <a:r>
              <a:rPr lang="zh-CN" altLang="zh-CN" sz="2000" kern="100" dirty="0">
                <a:solidFill>
                  <a:prstClr val="black"/>
                </a:solidFill>
                <a:cs typeface="+mn-ea"/>
                <a:sym typeface="+mn-lt"/>
              </a:rPr>
              <a:t>千米，王老师家到学校的路程为</a:t>
            </a:r>
            <a:r>
              <a:rPr lang="en-US" altLang="zh-CN" sz="2000" kern="100" dirty="0">
                <a:solidFill>
                  <a:prstClr val="black"/>
                </a:solidFill>
                <a:cs typeface="+mn-ea"/>
                <a:sym typeface="+mn-lt"/>
              </a:rPr>
              <a:t>1</a:t>
            </a:r>
            <a:r>
              <a:rPr lang="zh-CN" altLang="zh-CN" sz="2000" kern="100" dirty="0">
                <a:solidFill>
                  <a:prstClr val="black"/>
                </a:solidFill>
                <a:cs typeface="+mn-ea"/>
                <a:sym typeface="+mn-lt"/>
              </a:rPr>
              <a:t>千米。为了使</a:t>
            </a:r>
            <a:r>
              <a:rPr lang="zh-CN" altLang="en-US" sz="2000" kern="100" dirty="0">
                <a:solidFill>
                  <a:prstClr val="black"/>
                </a:solidFill>
                <a:cs typeface="+mn-ea"/>
                <a:sym typeface="+mn-lt"/>
              </a:rPr>
              <a:t>小刚</a:t>
            </a:r>
            <a:r>
              <a:rPr lang="zh-CN" altLang="zh-CN" sz="2000" kern="100" dirty="0">
                <a:solidFill>
                  <a:prstClr val="black"/>
                </a:solidFill>
                <a:cs typeface="+mn-ea"/>
                <a:sym typeface="+mn-lt"/>
              </a:rPr>
              <a:t>能按时到校，王老师每天骑自行车接小刚上学。已知王老师骑自行车的速度是步行的</a:t>
            </a:r>
            <a:r>
              <a:rPr lang="en-US" altLang="zh-CN" sz="2000" kern="100" dirty="0">
                <a:solidFill>
                  <a:prstClr val="black"/>
                </a:solidFill>
                <a:cs typeface="+mn-ea"/>
                <a:sym typeface="+mn-lt"/>
              </a:rPr>
              <a:t>3</a:t>
            </a:r>
            <a:r>
              <a:rPr lang="zh-CN" altLang="zh-CN" sz="2000" kern="100" dirty="0">
                <a:solidFill>
                  <a:prstClr val="black"/>
                </a:solidFill>
                <a:cs typeface="+mn-ea"/>
                <a:sym typeface="+mn-lt"/>
              </a:rPr>
              <a:t>倍，每天比平时步行上班多用了</a:t>
            </a:r>
            <a:r>
              <a:rPr lang="en-US" altLang="zh-CN" sz="2000" kern="100" dirty="0">
                <a:solidFill>
                  <a:prstClr val="black"/>
                </a:solidFill>
                <a:cs typeface="+mn-ea"/>
                <a:sym typeface="+mn-lt"/>
              </a:rPr>
              <a:t>20</a:t>
            </a:r>
            <a:r>
              <a:rPr lang="zh-CN" altLang="zh-CN" sz="2000" kern="100" dirty="0">
                <a:solidFill>
                  <a:prstClr val="black"/>
                </a:solidFill>
                <a:cs typeface="+mn-ea"/>
                <a:sym typeface="+mn-lt"/>
              </a:rPr>
              <a:t>分钟，问王老师的步行速度及骑自行车的速度各是多少</a:t>
            </a:r>
            <a:r>
              <a:rPr lang="en-US" altLang="zh-CN" sz="2000" kern="100" dirty="0">
                <a:solidFill>
                  <a:prstClr val="black"/>
                </a:solidFill>
                <a:cs typeface="+mn-ea"/>
                <a:sym typeface="+mn-lt"/>
              </a:rPr>
              <a:t>?</a:t>
            </a:r>
            <a:endParaRPr lang="zh-CN" altLang="zh-CN" sz="2000" kern="100" dirty="0">
              <a:solidFill>
                <a:prstClr val="black"/>
              </a:solidFill>
              <a:cs typeface="+mn-ea"/>
              <a:sym typeface="+mn-lt"/>
            </a:endParaRPr>
          </a:p>
        </p:txBody>
      </p:sp>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7190EED5-8A08-4547-92E9-523F3E2B26B6}"/>
                  </a:ext>
                </a:extLst>
              </p:cNvPr>
              <p:cNvSpPr/>
              <p:nvPr/>
            </p:nvSpPr>
            <p:spPr>
              <a:xfrm>
                <a:off x="749152" y="2985198"/>
                <a:ext cx="10881205" cy="3272819"/>
              </a:xfrm>
              <a:prstGeom prst="rect">
                <a:avLst/>
              </a:prstGeom>
            </p:spPr>
            <p:txBody>
              <a:bodyPr wrap="square">
                <a:spAutoFit/>
              </a:bodyPr>
              <a:lstStyle/>
              <a:p>
                <a:pPr defTabSz="914377" fontAlgn="ctr">
                  <a:lnSpc>
                    <a:spcPct val="150000"/>
                  </a:lnSpc>
                </a:pPr>
                <a:r>
                  <a:rPr lang="zh-CN" altLang="en-US" sz="2000" kern="100" dirty="0">
                    <a:solidFill>
                      <a:schemeClr val="tx1"/>
                    </a:solidFill>
                    <a:cs typeface="+mn-ea"/>
                    <a:sym typeface="+mn-lt"/>
                  </a:rPr>
                  <a:t>解：</a:t>
                </a:r>
                <a:r>
                  <a:rPr lang="zh-CN" altLang="zh-CN" sz="2000" kern="100" dirty="0">
                    <a:solidFill>
                      <a:schemeClr val="tx1"/>
                    </a:solidFill>
                    <a:cs typeface="+mn-ea"/>
                    <a:sym typeface="+mn-lt"/>
                  </a:rPr>
                  <a:t>设王老师步行的速度是</a:t>
                </a:r>
                <a:r>
                  <a:rPr lang="en-US" altLang="zh-CN" sz="2000" kern="100" dirty="0">
                    <a:solidFill>
                      <a:schemeClr val="tx1"/>
                    </a:solidFill>
                    <a:cs typeface="+mn-ea"/>
                    <a:sym typeface="+mn-lt"/>
                  </a:rPr>
                  <a:t>x</a:t>
                </a:r>
                <a:r>
                  <a:rPr lang="zh-CN" altLang="zh-CN" sz="2000" kern="100" dirty="0">
                    <a:solidFill>
                      <a:schemeClr val="tx1"/>
                    </a:solidFill>
                    <a:cs typeface="+mn-ea"/>
                    <a:sym typeface="+mn-lt"/>
                  </a:rPr>
                  <a:t>千米</a:t>
                </a:r>
                <a:r>
                  <a:rPr lang="en-US" altLang="zh-CN" sz="2000" kern="100" dirty="0">
                    <a:solidFill>
                      <a:schemeClr val="tx1"/>
                    </a:solidFill>
                    <a:cs typeface="+mn-ea"/>
                    <a:sym typeface="+mn-lt"/>
                  </a:rPr>
                  <a:t>/</a:t>
                </a:r>
                <a:r>
                  <a:rPr lang="zh-CN" altLang="zh-CN" sz="2000" kern="100" dirty="0">
                    <a:solidFill>
                      <a:schemeClr val="tx1"/>
                    </a:solidFill>
                    <a:cs typeface="+mn-ea"/>
                    <a:sym typeface="+mn-lt"/>
                  </a:rPr>
                  <a:t>时，则骑自行车的速度是</a:t>
                </a:r>
                <a:r>
                  <a:rPr lang="en-US" altLang="zh-CN" sz="2000" kern="100" dirty="0">
                    <a:solidFill>
                      <a:schemeClr val="tx1"/>
                    </a:solidFill>
                    <a:cs typeface="+mn-ea"/>
                    <a:sym typeface="+mn-lt"/>
                  </a:rPr>
                  <a:t>3x</a:t>
                </a:r>
                <a:r>
                  <a:rPr lang="zh-CN" altLang="zh-CN" sz="2000" kern="100" dirty="0">
                    <a:solidFill>
                      <a:schemeClr val="tx1"/>
                    </a:solidFill>
                    <a:cs typeface="+mn-ea"/>
                    <a:sym typeface="+mn-lt"/>
                  </a:rPr>
                  <a:t>千米</a:t>
                </a:r>
                <a:r>
                  <a:rPr lang="en-US" altLang="zh-CN" sz="2000" kern="100" dirty="0">
                    <a:solidFill>
                      <a:schemeClr val="tx1"/>
                    </a:solidFill>
                    <a:cs typeface="+mn-ea"/>
                    <a:sym typeface="+mn-lt"/>
                  </a:rPr>
                  <a:t>/</a:t>
                </a:r>
                <a:r>
                  <a:rPr lang="zh-CN" altLang="zh-CN" sz="2000" kern="100" dirty="0">
                    <a:solidFill>
                      <a:schemeClr val="tx1"/>
                    </a:solidFill>
                    <a:cs typeface="+mn-ea"/>
                    <a:sym typeface="+mn-lt"/>
                  </a:rPr>
                  <a:t>时，</a:t>
                </a:r>
                <a:r>
                  <a:rPr lang="en-US" altLang="zh-CN" sz="2000" kern="100" dirty="0">
                    <a:solidFill>
                      <a:schemeClr val="tx1"/>
                    </a:solidFill>
                    <a:cs typeface="+mn-ea"/>
                    <a:sym typeface="+mn-lt"/>
                  </a:rPr>
                  <a:t>20</a:t>
                </a:r>
                <a:r>
                  <a:rPr lang="zh-CN" altLang="zh-CN" sz="2000" kern="100" dirty="0">
                    <a:solidFill>
                      <a:schemeClr val="tx1"/>
                    </a:solidFill>
                    <a:cs typeface="+mn-ea"/>
                    <a:sym typeface="+mn-lt"/>
                  </a:rPr>
                  <a:t>分钟＝</a:t>
                </a:r>
                <a14:m>
                  <m:oMath xmlns:m="http://schemas.openxmlformats.org/officeDocument/2006/math">
                    <m:f>
                      <m:fPr>
                        <m:ctrlPr>
                          <a:rPr lang="zh-CN" altLang="zh-CN" sz="2000" i="1" kern="100">
                            <a:solidFill>
                              <a:schemeClr val="tx1"/>
                            </a:solidFill>
                            <a:latin typeface="Cambria Math" panose="02040503050406030204" pitchFamily="18" charset="0"/>
                            <a:cs typeface="+mn-ea"/>
                            <a:sym typeface="+mn-lt"/>
                          </a:rPr>
                        </m:ctrlPr>
                      </m:fPr>
                      <m:num>
                        <m:r>
                          <a:rPr lang="en-US" altLang="zh-CN" sz="2000" i="1" kern="100">
                            <a:solidFill>
                              <a:schemeClr val="tx1"/>
                            </a:solidFill>
                            <a:latin typeface="Cambria Math" panose="02040503050406030204" pitchFamily="18" charset="0"/>
                            <a:cs typeface="+mn-ea"/>
                            <a:sym typeface="+mn-lt"/>
                          </a:rPr>
                          <m:t>1</m:t>
                        </m:r>
                      </m:num>
                      <m:den>
                        <m:r>
                          <a:rPr lang="en-US" altLang="zh-CN" sz="2000" i="1" kern="100">
                            <a:solidFill>
                              <a:schemeClr val="tx1"/>
                            </a:solidFill>
                            <a:latin typeface="Cambria Math" panose="02040503050406030204" pitchFamily="18" charset="0"/>
                            <a:cs typeface="+mn-ea"/>
                            <a:sym typeface="+mn-lt"/>
                          </a:rPr>
                          <m:t>3</m:t>
                        </m:r>
                      </m:den>
                    </m:f>
                  </m:oMath>
                </a14:m>
                <a:r>
                  <a:rPr lang="zh-CN" altLang="zh-CN" sz="2000" kern="100" dirty="0">
                    <a:solidFill>
                      <a:schemeClr val="tx1"/>
                    </a:solidFill>
                    <a:cs typeface="+mn-ea"/>
                    <a:sym typeface="+mn-lt"/>
                  </a:rPr>
                  <a:t>小时，</a:t>
                </a:r>
              </a:p>
              <a:p>
                <a:pPr defTabSz="914377" fontAlgn="ctr">
                  <a:lnSpc>
                    <a:spcPct val="150000"/>
                  </a:lnSpc>
                </a:pPr>
                <a:r>
                  <a:rPr lang="zh-CN" altLang="zh-CN" sz="2000" kern="100" dirty="0">
                    <a:solidFill>
                      <a:schemeClr val="tx1"/>
                    </a:solidFill>
                    <a:cs typeface="+mn-ea"/>
                    <a:sym typeface="+mn-lt"/>
                  </a:rPr>
                  <a:t>由题意，得</a:t>
                </a:r>
                <a14:m>
                  <m:oMath xmlns:m="http://schemas.openxmlformats.org/officeDocument/2006/math">
                    <m:f>
                      <m:fPr>
                        <m:ctrlPr>
                          <a:rPr lang="zh-CN" altLang="zh-CN" sz="2000" i="1" kern="100">
                            <a:solidFill>
                              <a:schemeClr val="tx1"/>
                            </a:solidFill>
                            <a:latin typeface="Cambria Math" panose="02040503050406030204" pitchFamily="18" charset="0"/>
                            <a:cs typeface="+mn-ea"/>
                            <a:sym typeface="+mn-lt"/>
                          </a:rPr>
                        </m:ctrlPr>
                      </m:fPr>
                      <m:num>
                        <m:r>
                          <a:rPr lang="en-US" altLang="zh-CN" sz="2000" i="1" kern="100">
                            <a:solidFill>
                              <a:schemeClr val="tx1"/>
                            </a:solidFill>
                            <a:latin typeface="Cambria Math" panose="02040503050406030204" pitchFamily="18" charset="0"/>
                            <a:cs typeface="+mn-ea"/>
                            <a:sym typeface="+mn-lt"/>
                          </a:rPr>
                          <m:t>6+1</m:t>
                        </m:r>
                      </m:num>
                      <m:den>
                        <m:r>
                          <a:rPr lang="en-US" altLang="zh-CN" sz="2000" i="1" kern="100">
                            <a:solidFill>
                              <a:schemeClr val="tx1"/>
                            </a:solidFill>
                            <a:latin typeface="Cambria Math" panose="02040503050406030204" pitchFamily="18" charset="0"/>
                            <a:cs typeface="+mn-ea"/>
                            <a:sym typeface="+mn-lt"/>
                          </a:rPr>
                          <m:t>3</m:t>
                        </m:r>
                        <m:r>
                          <a:rPr lang="en-US" altLang="zh-CN" sz="2000" i="1" kern="100">
                            <a:solidFill>
                              <a:schemeClr val="tx1"/>
                            </a:solidFill>
                            <a:latin typeface="Cambria Math" panose="02040503050406030204" pitchFamily="18" charset="0"/>
                            <a:cs typeface="+mn-ea"/>
                            <a:sym typeface="+mn-lt"/>
                          </a:rPr>
                          <m:t>𝑥</m:t>
                        </m:r>
                      </m:den>
                    </m:f>
                    <m:r>
                      <a:rPr lang="en-US" altLang="zh-CN" sz="2000" i="1" kern="100">
                        <a:solidFill>
                          <a:schemeClr val="tx1"/>
                        </a:solidFill>
                        <a:latin typeface="Cambria Math" panose="02040503050406030204" pitchFamily="18" charset="0"/>
                        <a:cs typeface="+mn-ea"/>
                        <a:sym typeface="+mn-lt"/>
                      </a:rPr>
                      <m:t>−</m:t>
                    </m:r>
                    <m:f>
                      <m:fPr>
                        <m:ctrlPr>
                          <a:rPr lang="zh-CN" altLang="zh-CN" sz="2000" i="1" kern="100">
                            <a:solidFill>
                              <a:schemeClr val="tx1"/>
                            </a:solidFill>
                            <a:latin typeface="Cambria Math" panose="02040503050406030204" pitchFamily="18" charset="0"/>
                            <a:cs typeface="+mn-ea"/>
                            <a:sym typeface="+mn-lt"/>
                          </a:rPr>
                        </m:ctrlPr>
                      </m:fPr>
                      <m:num>
                        <m:r>
                          <a:rPr lang="en-US" altLang="zh-CN" sz="2000" i="1" kern="100">
                            <a:solidFill>
                              <a:schemeClr val="tx1"/>
                            </a:solidFill>
                            <a:latin typeface="Cambria Math" panose="02040503050406030204" pitchFamily="18" charset="0"/>
                            <a:cs typeface="+mn-ea"/>
                            <a:sym typeface="+mn-lt"/>
                          </a:rPr>
                          <m:t>1</m:t>
                        </m:r>
                      </m:num>
                      <m:den>
                        <m:r>
                          <a:rPr lang="en-US" altLang="zh-CN" sz="2000" i="1" kern="100">
                            <a:solidFill>
                              <a:schemeClr val="tx1"/>
                            </a:solidFill>
                            <a:latin typeface="Cambria Math" panose="02040503050406030204" pitchFamily="18" charset="0"/>
                            <a:cs typeface="+mn-ea"/>
                            <a:sym typeface="+mn-lt"/>
                          </a:rPr>
                          <m:t>𝑥</m:t>
                        </m:r>
                      </m:den>
                    </m:f>
                    <m:r>
                      <a:rPr lang="en-US" altLang="zh-CN" sz="2000" i="1" kern="100">
                        <a:solidFill>
                          <a:schemeClr val="tx1"/>
                        </a:solidFill>
                        <a:latin typeface="Cambria Math" panose="02040503050406030204" pitchFamily="18" charset="0"/>
                        <a:cs typeface="+mn-ea"/>
                        <a:sym typeface="+mn-lt"/>
                      </a:rPr>
                      <m:t>=</m:t>
                    </m:r>
                    <m:f>
                      <m:fPr>
                        <m:ctrlPr>
                          <a:rPr lang="zh-CN" altLang="zh-CN" sz="2000" i="1" kern="100">
                            <a:solidFill>
                              <a:schemeClr val="tx1"/>
                            </a:solidFill>
                            <a:latin typeface="Cambria Math" panose="02040503050406030204" pitchFamily="18" charset="0"/>
                            <a:cs typeface="+mn-ea"/>
                            <a:sym typeface="+mn-lt"/>
                          </a:rPr>
                        </m:ctrlPr>
                      </m:fPr>
                      <m:num>
                        <m:r>
                          <a:rPr lang="en-US" altLang="zh-CN" sz="2000" i="1" kern="100">
                            <a:solidFill>
                              <a:schemeClr val="tx1"/>
                            </a:solidFill>
                            <a:latin typeface="Cambria Math" panose="02040503050406030204" pitchFamily="18" charset="0"/>
                            <a:cs typeface="+mn-ea"/>
                            <a:sym typeface="+mn-lt"/>
                          </a:rPr>
                          <m:t>1</m:t>
                        </m:r>
                      </m:num>
                      <m:den>
                        <m:r>
                          <a:rPr lang="en-US" altLang="zh-CN" sz="2000" i="1" kern="100">
                            <a:solidFill>
                              <a:schemeClr val="tx1"/>
                            </a:solidFill>
                            <a:latin typeface="Cambria Math" panose="02040503050406030204" pitchFamily="18" charset="0"/>
                            <a:cs typeface="+mn-ea"/>
                            <a:sym typeface="+mn-lt"/>
                          </a:rPr>
                          <m:t>3</m:t>
                        </m:r>
                      </m:den>
                    </m:f>
                  </m:oMath>
                </a14:m>
                <a:r>
                  <a:rPr lang="zh-CN" altLang="zh-CN" sz="2000" kern="100" dirty="0">
                    <a:solidFill>
                      <a:schemeClr val="tx1"/>
                    </a:solidFill>
                    <a:cs typeface="+mn-ea"/>
                    <a:sym typeface="+mn-lt"/>
                  </a:rPr>
                  <a:t>，</a:t>
                </a:r>
              </a:p>
              <a:p>
                <a:pPr defTabSz="914377" fontAlgn="ctr">
                  <a:lnSpc>
                    <a:spcPct val="150000"/>
                  </a:lnSpc>
                </a:pPr>
                <a:r>
                  <a:rPr lang="zh-CN" altLang="zh-CN" sz="2000" kern="100" dirty="0">
                    <a:solidFill>
                      <a:schemeClr val="tx1"/>
                    </a:solidFill>
                    <a:cs typeface="+mn-ea"/>
                    <a:sym typeface="+mn-lt"/>
                  </a:rPr>
                  <a:t>解得</a:t>
                </a:r>
                <a:r>
                  <a:rPr lang="en-US" altLang="zh-CN" sz="2000" kern="100" dirty="0">
                    <a:solidFill>
                      <a:schemeClr val="tx1"/>
                    </a:solidFill>
                    <a:cs typeface="+mn-ea"/>
                    <a:sym typeface="+mn-lt"/>
                  </a:rPr>
                  <a:t>x</a:t>
                </a:r>
                <a:r>
                  <a:rPr lang="zh-CN" altLang="zh-CN" sz="2000" kern="100" dirty="0">
                    <a:solidFill>
                      <a:schemeClr val="tx1"/>
                    </a:solidFill>
                    <a:cs typeface="+mn-ea"/>
                    <a:sym typeface="+mn-lt"/>
                  </a:rPr>
                  <a:t>＝</a:t>
                </a:r>
                <a:r>
                  <a:rPr lang="en-US" altLang="zh-CN" sz="2000" kern="100" dirty="0">
                    <a:solidFill>
                      <a:schemeClr val="tx1"/>
                    </a:solidFill>
                    <a:cs typeface="+mn-ea"/>
                    <a:sym typeface="+mn-lt"/>
                  </a:rPr>
                  <a:t>4</a:t>
                </a:r>
                <a:endParaRPr lang="zh-CN" altLang="zh-CN" sz="2000" kern="100" dirty="0">
                  <a:solidFill>
                    <a:schemeClr val="tx1"/>
                  </a:solidFill>
                  <a:cs typeface="+mn-ea"/>
                  <a:sym typeface="+mn-lt"/>
                </a:endParaRPr>
              </a:p>
              <a:p>
                <a:pPr defTabSz="914377" fontAlgn="ctr">
                  <a:lnSpc>
                    <a:spcPct val="150000"/>
                  </a:lnSpc>
                </a:pPr>
                <a:r>
                  <a:rPr lang="zh-CN" altLang="zh-CN" sz="2000" kern="100" dirty="0">
                    <a:solidFill>
                      <a:schemeClr val="tx1"/>
                    </a:solidFill>
                    <a:cs typeface="+mn-ea"/>
                    <a:sym typeface="+mn-lt"/>
                  </a:rPr>
                  <a:t>经检验</a:t>
                </a:r>
                <a:r>
                  <a:rPr lang="en-US" altLang="zh-CN" sz="2000" kern="100" dirty="0">
                    <a:solidFill>
                      <a:schemeClr val="tx1"/>
                    </a:solidFill>
                    <a:cs typeface="+mn-ea"/>
                    <a:sym typeface="+mn-lt"/>
                  </a:rPr>
                  <a:t>x</a:t>
                </a:r>
                <a:r>
                  <a:rPr lang="zh-CN" altLang="zh-CN" sz="2000" kern="100" dirty="0">
                    <a:solidFill>
                      <a:schemeClr val="tx1"/>
                    </a:solidFill>
                    <a:cs typeface="+mn-ea"/>
                    <a:sym typeface="+mn-lt"/>
                  </a:rPr>
                  <a:t>＝</a:t>
                </a:r>
                <a:r>
                  <a:rPr lang="en-US" altLang="zh-CN" sz="2000" kern="100" dirty="0">
                    <a:solidFill>
                      <a:schemeClr val="tx1"/>
                    </a:solidFill>
                    <a:cs typeface="+mn-ea"/>
                    <a:sym typeface="+mn-lt"/>
                  </a:rPr>
                  <a:t>4</a:t>
                </a:r>
                <a:r>
                  <a:rPr lang="zh-CN" altLang="zh-CN" sz="2000" kern="100" dirty="0">
                    <a:solidFill>
                      <a:schemeClr val="tx1"/>
                    </a:solidFill>
                    <a:cs typeface="+mn-ea"/>
                    <a:sym typeface="+mn-lt"/>
                  </a:rPr>
                  <a:t>是所列方程的根，</a:t>
                </a:r>
              </a:p>
              <a:p>
                <a:pPr defTabSz="914377" fontAlgn="ctr">
                  <a:lnSpc>
                    <a:spcPct val="150000"/>
                  </a:lnSpc>
                </a:pPr>
                <a:r>
                  <a:rPr lang="en-US" altLang="zh-CN" sz="2000" kern="100" dirty="0">
                    <a:solidFill>
                      <a:schemeClr val="tx1"/>
                    </a:solidFill>
                    <a:cs typeface="+mn-ea"/>
                    <a:sym typeface="+mn-lt"/>
                  </a:rPr>
                  <a:t>∴3x</a:t>
                </a:r>
                <a:r>
                  <a:rPr lang="zh-CN" altLang="zh-CN" sz="2000" kern="100" dirty="0">
                    <a:solidFill>
                      <a:schemeClr val="tx1"/>
                    </a:solidFill>
                    <a:cs typeface="+mn-ea"/>
                    <a:sym typeface="+mn-lt"/>
                  </a:rPr>
                  <a:t>＝</a:t>
                </a:r>
                <a:r>
                  <a:rPr lang="en-US" altLang="zh-CN" sz="2000" kern="100" dirty="0">
                    <a:solidFill>
                      <a:schemeClr val="tx1"/>
                    </a:solidFill>
                    <a:cs typeface="+mn-ea"/>
                    <a:sym typeface="+mn-lt"/>
                  </a:rPr>
                  <a:t>3×4</a:t>
                </a:r>
                <a:r>
                  <a:rPr lang="zh-CN" altLang="zh-CN" sz="2000" kern="100" dirty="0">
                    <a:solidFill>
                      <a:schemeClr val="tx1"/>
                    </a:solidFill>
                    <a:cs typeface="+mn-ea"/>
                    <a:sym typeface="+mn-lt"/>
                  </a:rPr>
                  <a:t>＝</a:t>
                </a:r>
                <a:r>
                  <a:rPr lang="en-US" altLang="zh-CN" sz="2000" kern="100" dirty="0">
                    <a:solidFill>
                      <a:schemeClr val="tx1"/>
                    </a:solidFill>
                    <a:cs typeface="+mn-ea"/>
                    <a:sym typeface="+mn-lt"/>
                  </a:rPr>
                  <a:t>12</a:t>
                </a:r>
                <a:r>
                  <a:rPr lang="zh-CN" altLang="zh-CN" sz="2000" kern="100" dirty="0">
                    <a:solidFill>
                      <a:schemeClr val="tx1"/>
                    </a:solidFill>
                    <a:cs typeface="+mn-ea"/>
                    <a:sym typeface="+mn-lt"/>
                  </a:rPr>
                  <a:t>（千米</a:t>
                </a:r>
                <a:r>
                  <a:rPr lang="en-US" altLang="zh-CN" sz="2000" kern="100" dirty="0">
                    <a:solidFill>
                      <a:schemeClr val="tx1"/>
                    </a:solidFill>
                    <a:cs typeface="+mn-ea"/>
                    <a:sym typeface="+mn-lt"/>
                  </a:rPr>
                  <a:t>/</a:t>
                </a:r>
                <a:r>
                  <a:rPr lang="zh-CN" altLang="zh-CN" sz="2000" kern="100" dirty="0">
                    <a:solidFill>
                      <a:schemeClr val="tx1"/>
                    </a:solidFill>
                    <a:cs typeface="+mn-ea"/>
                    <a:sym typeface="+mn-lt"/>
                  </a:rPr>
                  <a:t>时）．</a:t>
                </a:r>
              </a:p>
              <a:p>
                <a:pPr defTabSz="914377" fontAlgn="ctr">
                  <a:lnSpc>
                    <a:spcPct val="150000"/>
                  </a:lnSpc>
                </a:pPr>
                <a:r>
                  <a:rPr lang="zh-CN" altLang="zh-CN" sz="2000" kern="100" dirty="0">
                    <a:solidFill>
                      <a:schemeClr val="tx1"/>
                    </a:solidFill>
                    <a:cs typeface="+mn-ea"/>
                    <a:sym typeface="+mn-lt"/>
                  </a:rPr>
                  <a:t>答：王老师步行的速度是</a:t>
                </a:r>
                <a:r>
                  <a:rPr lang="en-US" altLang="zh-CN" sz="2000" kern="100" dirty="0">
                    <a:solidFill>
                      <a:schemeClr val="tx1"/>
                    </a:solidFill>
                    <a:cs typeface="+mn-ea"/>
                    <a:sym typeface="+mn-lt"/>
                  </a:rPr>
                  <a:t>4</a:t>
                </a:r>
                <a:r>
                  <a:rPr lang="zh-CN" altLang="zh-CN" sz="2000" kern="100" dirty="0">
                    <a:solidFill>
                      <a:schemeClr val="tx1"/>
                    </a:solidFill>
                    <a:cs typeface="+mn-ea"/>
                    <a:sym typeface="+mn-lt"/>
                  </a:rPr>
                  <a:t>千米</a:t>
                </a:r>
                <a:r>
                  <a:rPr lang="en-US" altLang="zh-CN" sz="2000" kern="100" dirty="0">
                    <a:solidFill>
                      <a:schemeClr val="tx1"/>
                    </a:solidFill>
                    <a:cs typeface="+mn-ea"/>
                    <a:sym typeface="+mn-lt"/>
                  </a:rPr>
                  <a:t>/</a:t>
                </a:r>
                <a:r>
                  <a:rPr lang="zh-CN" altLang="zh-CN" sz="2000" kern="100" dirty="0">
                    <a:solidFill>
                      <a:schemeClr val="tx1"/>
                    </a:solidFill>
                    <a:cs typeface="+mn-ea"/>
                    <a:sym typeface="+mn-lt"/>
                  </a:rPr>
                  <a:t>时，骑自行车的速度是</a:t>
                </a:r>
                <a:r>
                  <a:rPr lang="en-US" altLang="zh-CN" sz="2000" kern="100" dirty="0">
                    <a:solidFill>
                      <a:schemeClr val="tx1"/>
                    </a:solidFill>
                    <a:cs typeface="+mn-ea"/>
                    <a:sym typeface="+mn-lt"/>
                  </a:rPr>
                  <a:t>12</a:t>
                </a:r>
                <a:r>
                  <a:rPr lang="zh-CN" altLang="zh-CN" sz="2000" kern="100" dirty="0">
                    <a:solidFill>
                      <a:schemeClr val="tx1"/>
                    </a:solidFill>
                    <a:cs typeface="+mn-ea"/>
                    <a:sym typeface="+mn-lt"/>
                  </a:rPr>
                  <a:t>千米</a:t>
                </a:r>
                <a:r>
                  <a:rPr lang="en-US" altLang="zh-CN" sz="2000" kern="100" dirty="0">
                    <a:solidFill>
                      <a:schemeClr val="tx1"/>
                    </a:solidFill>
                    <a:cs typeface="+mn-ea"/>
                    <a:sym typeface="+mn-lt"/>
                  </a:rPr>
                  <a:t>/</a:t>
                </a:r>
                <a:r>
                  <a:rPr lang="zh-CN" altLang="zh-CN" sz="2000" kern="100" dirty="0">
                    <a:solidFill>
                      <a:schemeClr val="tx1"/>
                    </a:solidFill>
                    <a:cs typeface="+mn-ea"/>
                    <a:sym typeface="+mn-lt"/>
                  </a:rPr>
                  <a:t>时．</a:t>
                </a:r>
              </a:p>
            </p:txBody>
          </p:sp>
        </mc:Choice>
        <mc:Fallback xmlns="">
          <p:sp>
            <p:nvSpPr>
              <p:cNvPr id="12" name="矩形 11">
                <a:extLst>
                  <a:ext uri="{FF2B5EF4-FFF2-40B4-BE49-F238E27FC236}">
                    <a16:creationId xmlns:a16="http://schemas.microsoft.com/office/drawing/2014/main" id="{7190EED5-8A08-4547-92E9-523F3E2B26B6}"/>
                  </a:ext>
                </a:extLst>
              </p:cNvPr>
              <p:cNvSpPr>
                <a:spLocks noRot="1" noChangeAspect="1" noMove="1" noResize="1" noEditPoints="1" noAdjustHandles="1" noChangeArrowheads="1" noChangeShapeType="1" noTextEdit="1"/>
              </p:cNvSpPr>
              <p:nvPr/>
            </p:nvSpPr>
            <p:spPr>
              <a:xfrm>
                <a:off x="749152" y="2985198"/>
                <a:ext cx="10881205" cy="3272819"/>
              </a:xfrm>
              <a:prstGeom prst="rect">
                <a:avLst/>
              </a:prstGeom>
              <a:blipFill>
                <a:blip r:embed="rId4"/>
                <a:stretch>
                  <a:fillRect l="-616" b="-2421"/>
                </a:stretch>
              </a:blipFill>
            </p:spPr>
            <p:txBody>
              <a:bodyPr/>
              <a:lstStyle/>
              <a:p>
                <a:r>
                  <a:rPr lang="zh-CN" altLang="en-US">
                    <a:noFill/>
                  </a:rPr>
                  <a:t> </a:t>
                </a:r>
              </a:p>
            </p:txBody>
          </p:sp>
        </mc:Fallback>
      </mc:AlternateContent>
      <p:sp>
        <p:nvSpPr>
          <p:cNvPr id="13" name="矩形 12">
            <a:extLst>
              <a:ext uri="{FF2B5EF4-FFF2-40B4-BE49-F238E27FC236}">
                <a16:creationId xmlns:a16="http://schemas.microsoft.com/office/drawing/2014/main" id="{1ACACC4B-9D5E-4765-9CE9-58A4AF2E4C48}"/>
              </a:ext>
            </a:extLst>
          </p:cNvPr>
          <p:cNvSpPr/>
          <p:nvPr/>
        </p:nvSpPr>
        <p:spPr>
          <a:xfrm>
            <a:off x="4643549" y="1977316"/>
            <a:ext cx="4267200" cy="468565"/>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377"/>
            <a:endParaRPr lang="zh-CN" altLang="en-US">
              <a:solidFill>
                <a:prstClr val="white"/>
              </a:solidFill>
              <a:cs typeface="+mn-ea"/>
              <a:sym typeface="+mn-lt"/>
            </a:endParaRPr>
          </a:p>
        </p:txBody>
      </p:sp>
      <p:sp>
        <p:nvSpPr>
          <p:cNvPr id="8" name="文本框 7">
            <a:extLst>
              <a:ext uri="{FF2B5EF4-FFF2-40B4-BE49-F238E27FC236}">
                <a16:creationId xmlns:a16="http://schemas.microsoft.com/office/drawing/2014/main" id="{4A49B0E5-D1BE-4293-A3D0-EB7B464617BB}"/>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练一练（距离问题）</a:t>
            </a:r>
          </a:p>
        </p:txBody>
      </p:sp>
    </p:spTree>
    <p:custDataLst>
      <p:tags r:id="rId1"/>
    </p:custDataLst>
    <p:extLst>
      <p:ext uri="{BB962C8B-B14F-4D97-AF65-F5344CB8AC3E}">
        <p14:creationId xmlns:p14="http://schemas.microsoft.com/office/powerpoint/2010/main" val="2317525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AB0EA5BF-78C4-4A32-B86A-14995F4439B9}"/>
              </a:ext>
            </a:extLst>
          </p:cNvPr>
          <p:cNvSpPr/>
          <p:nvPr/>
        </p:nvSpPr>
        <p:spPr>
          <a:xfrm>
            <a:off x="822179" y="1155814"/>
            <a:ext cx="10114029" cy="1477328"/>
          </a:xfrm>
          <a:prstGeom prst="rect">
            <a:avLst/>
          </a:prstGeom>
        </p:spPr>
        <p:txBody>
          <a:bodyPr wrap="square">
            <a:spAutoFit/>
          </a:bodyPr>
          <a:lstStyle/>
          <a:p>
            <a:pPr defTabSz="914377" fontAlgn="ctr">
              <a:lnSpc>
                <a:spcPct val="150000"/>
              </a:lnSpc>
            </a:pPr>
            <a:r>
              <a:rPr lang="en-US" altLang="zh-CN" sz="2000" kern="100" dirty="0">
                <a:solidFill>
                  <a:prstClr val="black"/>
                </a:solidFill>
                <a:cs typeface="+mn-ea"/>
                <a:sym typeface="+mn-lt"/>
              </a:rPr>
              <a:t>5</a:t>
            </a:r>
            <a:r>
              <a:rPr lang="zh-CN" altLang="zh-CN" sz="2000" kern="100" dirty="0">
                <a:solidFill>
                  <a:prstClr val="black"/>
                </a:solidFill>
                <a:cs typeface="+mn-ea"/>
                <a:sym typeface="+mn-lt"/>
              </a:rPr>
              <a:t>． 从甲市到乙市乘坐高铁路程为</a:t>
            </a:r>
            <a:r>
              <a:rPr lang="en-US" altLang="zh-CN" sz="2000" kern="100" dirty="0">
                <a:solidFill>
                  <a:prstClr val="black"/>
                </a:solidFill>
                <a:cs typeface="+mn-ea"/>
                <a:sym typeface="+mn-lt"/>
              </a:rPr>
              <a:t>150</a:t>
            </a:r>
            <a:r>
              <a:rPr lang="zh-CN" altLang="zh-CN" sz="2000" kern="100" dirty="0">
                <a:solidFill>
                  <a:prstClr val="black"/>
                </a:solidFill>
                <a:cs typeface="+mn-ea"/>
                <a:sym typeface="+mn-lt"/>
              </a:rPr>
              <a:t>千米，乘坐普通列车的路程为</a:t>
            </a:r>
            <a:r>
              <a:rPr lang="en-US" altLang="zh-CN" sz="2000" kern="100" dirty="0">
                <a:solidFill>
                  <a:prstClr val="black"/>
                </a:solidFill>
                <a:cs typeface="+mn-ea"/>
                <a:sym typeface="+mn-lt"/>
              </a:rPr>
              <a:t>250</a:t>
            </a:r>
            <a:r>
              <a:rPr lang="zh-CN" altLang="zh-CN" sz="2000" kern="100" dirty="0">
                <a:solidFill>
                  <a:prstClr val="black"/>
                </a:solidFill>
                <a:cs typeface="+mn-ea"/>
                <a:sym typeface="+mn-lt"/>
              </a:rPr>
              <a:t>千米。高铁的平均速度是普通列车平均速度的</a:t>
            </a:r>
            <a:r>
              <a:rPr lang="en-US" altLang="zh-CN" sz="2000" kern="100" dirty="0">
                <a:solidFill>
                  <a:prstClr val="black"/>
                </a:solidFill>
                <a:cs typeface="+mn-ea"/>
                <a:sym typeface="+mn-lt"/>
              </a:rPr>
              <a:t>3</a:t>
            </a:r>
            <a:r>
              <a:rPr lang="zh-CN" altLang="zh-CN" sz="2000" kern="100" dirty="0">
                <a:solidFill>
                  <a:prstClr val="black"/>
                </a:solidFill>
                <a:cs typeface="+mn-ea"/>
                <a:sym typeface="+mn-lt"/>
              </a:rPr>
              <a:t>倍，高铁的乘车时间比普通列车的乘车时间缩短了</a:t>
            </a:r>
            <a:r>
              <a:rPr lang="en-US" altLang="zh-CN" sz="2000" kern="100" dirty="0">
                <a:solidFill>
                  <a:prstClr val="black"/>
                </a:solidFill>
                <a:cs typeface="+mn-ea"/>
                <a:sym typeface="+mn-lt"/>
              </a:rPr>
              <a:t>2</a:t>
            </a:r>
            <a:r>
              <a:rPr lang="zh-CN" altLang="zh-CN" sz="2000" kern="100" dirty="0">
                <a:solidFill>
                  <a:prstClr val="black"/>
                </a:solidFill>
                <a:cs typeface="+mn-ea"/>
                <a:sym typeface="+mn-lt"/>
              </a:rPr>
              <a:t>小时，高铁的平均速度是每小时多少千米？</a:t>
            </a:r>
          </a:p>
        </p:txBody>
      </p:sp>
      <mc:AlternateContent xmlns:mc="http://schemas.openxmlformats.org/markup-compatibility/2006" xmlns:a14="http://schemas.microsoft.com/office/drawing/2010/main">
        <mc:Choice Requires="a14">
          <p:sp>
            <p:nvSpPr>
              <p:cNvPr id="3" name="矩形 2">
                <a:extLst>
                  <a:ext uri="{FF2B5EF4-FFF2-40B4-BE49-F238E27FC236}">
                    <a16:creationId xmlns:a16="http://schemas.microsoft.com/office/drawing/2014/main" id="{187BF8CC-E61A-4FD3-A396-AA784EA6B00F}"/>
                  </a:ext>
                </a:extLst>
              </p:cNvPr>
              <p:cNvSpPr/>
              <p:nvPr/>
            </p:nvSpPr>
            <p:spPr>
              <a:xfrm>
                <a:off x="942201" y="2921996"/>
                <a:ext cx="9994007" cy="3074431"/>
              </a:xfrm>
              <a:prstGeom prst="rect">
                <a:avLst/>
              </a:prstGeom>
            </p:spPr>
            <p:txBody>
              <a:bodyPr wrap="square">
                <a:spAutoFit/>
              </a:bodyPr>
              <a:lstStyle/>
              <a:p>
                <a:pPr defTabSz="914377" fontAlgn="ctr">
                  <a:lnSpc>
                    <a:spcPct val="150000"/>
                  </a:lnSpc>
                </a:pPr>
                <a:r>
                  <a:rPr lang="zh-CN" altLang="zh-CN" sz="2000" kern="100" dirty="0">
                    <a:solidFill>
                      <a:schemeClr val="tx1"/>
                    </a:solidFill>
                    <a:cs typeface="+mn-ea"/>
                    <a:sym typeface="+mn-lt"/>
                  </a:rPr>
                  <a:t>解：设普通列车平均速度是每小时</a:t>
                </a:r>
                <a:r>
                  <a:rPr lang="en-US" altLang="zh-CN" sz="2000" i="1" kern="100" dirty="0">
                    <a:solidFill>
                      <a:schemeClr val="tx1"/>
                    </a:solidFill>
                    <a:cs typeface="+mn-ea"/>
                    <a:sym typeface="+mn-lt"/>
                  </a:rPr>
                  <a:t>x</a:t>
                </a:r>
                <a:r>
                  <a:rPr lang="zh-CN" altLang="zh-CN" sz="2000" kern="100" dirty="0">
                    <a:solidFill>
                      <a:schemeClr val="tx1"/>
                    </a:solidFill>
                    <a:cs typeface="+mn-ea"/>
                    <a:sym typeface="+mn-lt"/>
                  </a:rPr>
                  <a:t>千米，则高铁的平均速度是每小时</a:t>
                </a:r>
                <a:r>
                  <a:rPr lang="en-US" altLang="zh-CN" sz="2000" kern="100" dirty="0">
                    <a:solidFill>
                      <a:schemeClr val="tx1"/>
                    </a:solidFill>
                    <a:cs typeface="+mn-ea"/>
                    <a:sym typeface="+mn-lt"/>
                  </a:rPr>
                  <a:t>3</a:t>
                </a:r>
                <a:r>
                  <a:rPr lang="en-US" altLang="zh-CN" sz="2000" i="1" kern="100" dirty="0">
                    <a:solidFill>
                      <a:schemeClr val="tx1"/>
                    </a:solidFill>
                    <a:cs typeface="+mn-ea"/>
                    <a:sym typeface="+mn-lt"/>
                  </a:rPr>
                  <a:t>x</a:t>
                </a:r>
                <a:r>
                  <a:rPr lang="zh-CN" altLang="zh-CN" sz="2000" kern="100" dirty="0">
                    <a:solidFill>
                      <a:schemeClr val="tx1"/>
                    </a:solidFill>
                    <a:cs typeface="+mn-ea"/>
                    <a:sym typeface="+mn-lt"/>
                  </a:rPr>
                  <a:t>千米</a:t>
                </a:r>
              </a:p>
              <a:p>
                <a:pPr defTabSz="914377" fontAlgn="ctr">
                  <a:lnSpc>
                    <a:spcPct val="150000"/>
                  </a:lnSpc>
                </a:pPr>
                <a:r>
                  <a:rPr lang="zh-CN" altLang="zh-CN" sz="2000" kern="100" dirty="0">
                    <a:solidFill>
                      <a:schemeClr val="tx1"/>
                    </a:solidFill>
                    <a:cs typeface="+mn-ea"/>
                    <a:sym typeface="+mn-lt"/>
                  </a:rPr>
                  <a:t>由题意可知：</a:t>
                </a:r>
                <a14:m>
                  <m:oMath xmlns:m="http://schemas.openxmlformats.org/officeDocument/2006/math">
                    <m:f>
                      <m:fPr>
                        <m:ctrlPr>
                          <a:rPr lang="zh-CN" altLang="zh-CN" sz="2000" i="1" kern="100">
                            <a:solidFill>
                              <a:schemeClr val="tx1"/>
                            </a:solidFill>
                            <a:latin typeface="Cambria Math" panose="02040503050406030204" pitchFamily="18" charset="0"/>
                            <a:cs typeface="+mn-ea"/>
                            <a:sym typeface="+mn-lt"/>
                          </a:rPr>
                        </m:ctrlPr>
                      </m:fPr>
                      <m:num>
                        <m:r>
                          <a:rPr lang="en-US" altLang="zh-CN" sz="2000" i="1" kern="100">
                            <a:solidFill>
                              <a:schemeClr val="tx1"/>
                            </a:solidFill>
                            <a:latin typeface="Cambria Math" panose="02040503050406030204" pitchFamily="18" charset="0"/>
                            <a:cs typeface="+mn-ea"/>
                            <a:sym typeface="+mn-lt"/>
                          </a:rPr>
                          <m:t>250</m:t>
                        </m:r>
                      </m:num>
                      <m:den>
                        <m:r>
                          <a:rPr lang="en-US" altLang="zh-CN" sz="2000" i="1" kern="100">
                            <a:solidFill>
                              <a:schemeClr val="tx1"/>
                            </a:solidFill>
                            <a:latin typeface="Cambria Math" panose="02040503050406030204" pitchFamily="18" charset="0"/>
                            <a:cs typeface="+mn-ea"/>
                            <a:sym typeface="+mn-lt"/>
                          </a:rPr>
                          <m:t>𝑥</m:t>
                        </m:r>
                      </m:den>
                    </m:f>
                    <m:r>
                      <a:rPr lang="en-US" altLang="zh-CN" sz="2000" i="1" kern="100">
                        <a:solidFill>
                          <a:schemeClr val="tx1"/>
                        </a:solidFill>
                        <a:latin typeface="Cambria Math" panose="02040503050406030204" pitchFamily="18" charset="0"/>
                        <a:cs typeface="+mn-ea"/>
                        <a:sym typeface="+mn-lt"/>
                      </a:rPr>
                      <m:t>−</m:t>
                    </m:r>
                    <m:f>
                      <m:fPr>
                        <m:ctrlPr>
                          <a:rPr lang="zh-CN" altLang="zh-CN" sz="2000" i="1" kern="100">
                            <a:solidFill>
                              <a:schemeClr val="tx1"/>
                            </a:solidFill>
                            <a:latin typeface="Cambria Math" panose="02040503050406030204" pitchFamily="18" charset="0"/>
                            <a:cs typeface="+mn-ea"/>
                            <a:sym typeface="+mn-lt"/>
                          </a:rPr>
                        </m:ctrlPr>
                      </m:fPr>
                      <m:num>
                        <m:r>
                          <a:rPr lang="en-US" altLang="zh-CN" sz="2000" i="1" kern="100">
                            <a:solidFill>
                              <a:schemeClr val="tx1"/>
                            </a:solidFill>
                            <a:latin typeface="Cambria Math" panose="02040503050406030204" pitchFamily="18" charset="0"/>
                            <a:cs typeface="+mn-ea"/>
                            <a:sym typeface="+mn-lt"/>
                          </a:rPr>
                          <m:t>150</m:t>
                        </m:r>
                      </m:num>
                      <m:den>
                        <m:r>
                          <a:rPr lang="en-US" altLang="zh-CN" sz="2000" i="1" kern="100">
                            <a:solidFill>
                              <a:schemeClr val="tx1"/>
                            </a:solidFill>
                            <a:latin typeface="Cambria Math" panose="02040503050406030204" pitchFamily="18" charset="0"/>
                            <a:cs typeface="+mn-ea"/>
                            <a:sym typeface="+mn-lt"/>
                          </a:rPr>
                          <m:t>3</m:t>
                        </m:r>
                        <m:r>
                          <a:rPr lang="en-US" altLang="zh-CN" sz="2000" i="1" kern="100">
                            <a:solidFill>
                              <a:schemeClr val="tx1"/>
                            </a:solidFill>
                            <a:latin typeface="Cambria Math" panose="02040503050406030204" pitchFamily="18" charset="0"/>
                            <a:cs typeface="+mn-ea"/>
                            <a:sym typeface="+mn-lt"/>
                          </a:rPr>
                          <m:t>𝑥</m:t>
                        </m:r>
                      </m:den>
                    </m:f>
                    <m:r>
                      <a:rPr lang="en-US" altLang="zh-CN" sz="2000" i="1" kern="100">
                        <a:solidFill>
                          <a:schemeClr val="tx1"/>
                        </a:solidFill>
                        <a:latin typeface="Cambria Math" panose="02040503050406030204" pitchFamily="18" charset="0"/>
                        <a:cs typeface="+mn-ea"/>
                        <a:sym typeface="+mn-lt"/>
                      </a:rPr>
                      <m:t>=2</m:t>
                    </m:r>
                  </m:oMath>
                </a14:m>
                <a:endParaRPr lang="zh-CN" altLang="zh-CN" sz="2000" kern="100" dirty="0">
                  <a:solidFill>
                    <a:schemeClr val="tx1"/>
                  </a:solidFill>
                  <a:cs typeface="+mn-ea"/>
                  <a:sym typeface="+mn-lt"/>
                </a:endParaRPr>
              </a:p>
              <a:p>
                <a:pPr defTabSz="914377" fontAlgn="ctr">
                  <a:lnSpc>
                    <a:spcPct val="150000"/>
                  </a:lnSpc>
                </a:pPr>
                <a:r>
                  <a:rPr lang="zh-CN" altLang="zh-CN" sz="2000" kern="100" dirty="0">
                    <a:solidFill>
                      <a:schemeClr val="tx1"/>
                    </a:solidFill>
                    <a:cs typeface="+mn-ea"/>
                    <a:sym typeface="+mn-lt"/>
                  </a:rPr>
                  <a:t>解得：</a:t>
                </a:r>
                <a14:m>
                  <m:oMath xmlns:m="http://schemas.openxmlformats.org/officeDocument/2006/math">
                    <m:r>
                      <a:rPr lang="en-US" altLang="zh-CN" sz="2000" i="1" kern="100">
                        <a:solidFill>
                          <a:schemeClr val="tx1"/>
                        </a:solidFill>
                        <a:latin typeface="Cambria Math" panose="02040503050406030204" pitchFamily="18" charset="0"/>
                        <a:cs typeface="+mn-ea"/>
                        <a:sym typeface="+mn-lt"/>
                      </a:rPr>
                      <m:t>𝑥</m:t>
                    </m:r>
                    <m:r>
                      <a:rPr lang="en-US" altLang="zh-CN" sz="2000" i="1" kern="100">
                        <a:solidFill>
                          <a:schemeClr val="tx1"/>
                        </a:solidFill>
                        <a:latin typeface="Cambria Math" panose="02040503050406030204" pitchFamily="18" charset="0"/>
                        <a:cs typeface="+mn-ea"/>
                        <a:sym typeface="+mn-lt"/>
                      </a:rPr>
                      <m:t>=100</m:t>
                    </m:r>
                  </m:oMath>
                </a14:m>
                <a:endParaRPr lang="zh-CN" altLang="zh-CN" sz="2000" kern="100" dirty="0">
                  <a:solidFill>
                    <a:schemeClr val="tx1"/>
                  </a:solidFill>
                  <a:cs typeface="+mn-ea"/>
                  <a:sym typeface="+mn-lt"/>
                </a:endParaRPr>
              </a:p>
              <a:p>
                <a:pPr defTabSz="914377" fontAlgn="ctr">
                  <a:lnSpc>
                    <a:spcPct val="150000"/>
                  </a:lnSpc>
                </a:pPr>
                <a:r>
                  <a:rPr lang="zh-CN" altLang="zh-CN" sz="2000" kern="100" dirty="0">
                    <a:solidFill>
                      <a:schemeClr val="tx1"/>
                    </a:solidFill>
                    <a:cs typeface="+mn-ea"/>
                    <a:sym typeface="+mn-lt"/>
                  </a:rPr>
                  <a:t>经检验：</a:t>
                </a:r>
                <a14:m>
                  <m:oMath xmlns:m="http://schemas.openxmlformats.org/officeDocument/2006/math">
                    <m:r>
                      <a:rPr lang="en-US" altLang="zh-CN" sz="2000" i="1" kern="100">
                        <a:solidFill>
                          <a:schemeClr val="tx1"/>
                        </a:solidFill>
                        <a:latin typeface="Cambria Math" panose="02040503050406030204" pitchFamily="18" charset="0"/>
                        <a:cs typeface="+mn-ea"/>
                        <a:sym typeface="+mn-lt"/>
                      </a:rPr>
                      <m:t>𝑥</m:t>
                    </m:r>
                    <m:r>
                      <a:rPr lang="en-US" altLang="zh-CN" sz="2000" i="1" kern="100">
                        <a:solidFill>
                          <a:schemeClr val="tx1"/>
                        </a:solidFill>
                        <a:latin typeface="Cambria Math" panose="02040503050406030204" pitchFamily="18" charset="0"/>
                        <a:cs typeface="+mn-ea"/>
                        <a:sym typeface="+mn-lt"/>
                      </a:rPr>
                      <m:t>=100</m:t>
                    </m:r>
                  </m:oMath>
                </a14:m>
                <a:r>
                  <a:rPr lang="zh-CN" altLang="zh-CN" sz="2000" kern="100" dirty="0">
                    <a:solidFill>
                      <a:schemeClr val="tx1"/>
                    </a:solidFill>
                    <a:cs typeface="+mn-ea"/>
                    <a:sym typeface="+mn-lt"/>
                  </a:rPr>
                  <a:t>是原方程的解，</a:t>
                </a:r>
              </a:p>
              <a:p>
                <a:pPr defTabSz="914377" fontAlgn="ctr">
                  <a:lnSpc>
                    <a:spcPct val="150000"/>
                  </a:lnSpc>
                </a:pPr>
                <a:r>
                  <a:rPr lang="zh-CN" altLang="zh-CN" sz="2000" kern="100" dirty="0">
                    <a:solidFill>
                      <a:schemeClr val="tx1"/>
                    </a:solidFill>
                    <a:cs typeface="+mn-ea"/>
                    <a:sym typeface="+mn-lt"/>
                  </a:rPr>
                  <a:t>∴高铁的平均速度是每小时</a:t>
                </a:r>
                <a:r>
                  <a:rPr lang="en-US" altLang="zh-CN" sz="2000" kern="100" dirty="0">
                    <a:solidFill>
                      <a:schemeClr val="tx1"/>
                    </a:solidFill>
                    <a:cs typeface="+mn-ea"/>
                    <a:sym typeface="+mn-lt"/>
                  </a:rPr>
                  <a:t>3×100=300</a:t>
                </a:r>
                <a:r>
                  <a:rPr lang="zh-CN" altLang="zh-CN" sz="2000" kern="100" dirty="0">
                    <a:solidFill>
                      <a:schemeClr val="tx1"/>
                    </a:solidFill>
                    <a:cs typeface="+mn-ea"/>
                    <a:sym typeface="+mn-lt"/>
                  </a:rPr>
                  <a:t>千米</a:t>
                </a:r>
                <a:r>
                  <a:rPr lang="en-US" altLang="zh-CN" sz="2000" kern="100" dirty="0">
                    <a:solidFill>
                      <a:schemeClr val="tx1"/>
                    </a:solidFill>
                    <a:cs typeface="+mn-ea"/>
                    <a:sym typeface="+mn-lt"/>
                  </a:rPr>
                  <a:t>.</a:t>
                </a:r>
                <a:endParaRPr lang="zh-CN" altLang="zh-CN" sz="2000" kern="100" dirty="0">
                  <a:solidFill>
                    <a:schemeClr val="tx1"/>
                  </a:solidFill>
                  <a:cs typeface="+mn-ea"/>
                  <a:sym typeface="+mn-lt"/>
                </a:endParaRPr>
              </a:p>
              <a:p>
                <a:pPr defTabSz="914377" fontAlgn="ctr">
                  <a:lnSpc>
                    <a:spcPct val="150000"/>
                  </a:lnSpc>
                </a:pPr>
                <a:r>
                  <a:rPr lang="zh-CN" altLang="zh-CN" sz="2000" kern="100" dirty="0">
                    <a:solidFill>
                      <a:schemeClr val="tx1"/>
                    </a:solidFill>
                    <a:cs typeface="+mn-ea"/>
                    <a:sym typeface="+mn-lt"/>
                  </a:rPr>
                  <a:t>答：高铁的平均速度是每小时</a:t>
                </a:r>
                <a:r>
                  <a:rPr lang="en-US" altLang="zh-CN" sz="2000" kern="100" dirty="0">
                    <a:solidFill>
                      <a:schemeClr val="tx1"/>
                    </a:solidFill>
                    <a:cs typeface="+mn-ea"/>
                    <a:sym typeface="+mn-lt"/>
                  </a:rPr>
                  <a:t>300</a:t>
                </a:r>
                <a:r>
                  <a:rPr lang="zh-CN" altLang="zh-CN" sz="2000" kern="100" dirty="0">
                    <a:solidFill>
                      <a:schemeClr val="tx1"/>
                    </a:solidFill>
                    <a:cs typeface="+mn-ea"/>
                    <a:sym typeface="+mn-lt"/>
                  </a:rPr>
                  <a:t>千米</a:t>
                </a:r>
                <a:r>
                  <a:rPr lang="en-US" altLang="zh-CN" sz="2000" kern="100" dirty="0">
                    <a:solidFill>
                      <a:schemeClr val="tx1"/>
                    </a:solidFill>
                    <a:cs typeface="+mn-ea"/>
                    <a:sym typeface="+mn-lt"/>
                  </a:rPr>
                  <a:t>.</a:t>
                </a:r>
                <a:endParaRPr lang="zh-CN" altLang="zh-CN" sz="2000" kern="100" dirty="0">
                  <a:solidFill>
                    <a:schemeClr val="tx1"/>
                  </a:solidFill>
                  <a:cs typeface="+mn-ea"/>
                  <a:sym typeface="+mn-lt"/>
                </a:endParaRPr>
              </a:p>
            </p:txBody>
          </p:sp>
        </mc:Choice>
        <mc:Fallback xmlns="">
          <p:sp>
            <p:nvSpPr>
              <p:cNvPr id="3" name="矩形 2">
                <a:extLst>
                  <a:ext uri="{FF2B5EF4-FFF2-40B4-BE49-F238E27FC236}">
                    <a16:creationId xmlns:a16="http://schemas.microsoft.com/office/drawing/2014/main" id="{187BF8CC-E61A-4FD3-A396-AA784EA6B00F}"/>
                  </a:ext>
                </a:extLst>
              </p:cNvPr>
              <p:cNvSpPr>
                <a:spLocks noRot="1" noChangeAspect="1" noMove="1" noResize="1" noEditPoints="1" noAdjustHandles="1" noChangeArrowheads="1" noChangeShapeType="1" noTextEdit="1"/>
              </p:cNvSpPr>
              <p:nvPr/>
            </p:nvSpPr>
            <p:spPr>
              <a:xfrm>
                <a:off x="942201" y="2921996"/>
                <a:ext cx="9994007" cy="3074431"/>
              </a:xfrm>
              <a:prstGeom prst="rect">
                <a:avLst/>
              </a:prstGeom>
              <a:blipFill>
                <a:blip r:embed="rId4"/>
                <a:stretch>
                  <a:fillRect l="-671" b="-2376"/>
                </a:stretch>
              </a:blipFill>
            </p:spPr>
            <p:txBody>
              <a:bodyPr/>
              <a:lstStyle/>
              <a:p>
                <a:r>
                  <a:rPr lang="zh-CN" altLang="en-US">
                    <a:noFill/>
                  </a:rPr>
                  <a:t> </a:t>
                </a:r>
              </a:p>
            </p:txBody>
          </p:sp>
        </mc:Fallback>
      </mc:AlternateContent>
      <p:sp>
        <p:nvSpPr>
          <p:cNvPr id="8" name="文本框 7">
            <a:extLst>
              <a:ext uri="{FF2B5EF4-FFF2-40B4-BE49-F238E27FC236}">
                <a16:creationId xmlns:a16="http://schemas.microsoft.com/office/drawing/2014/main" id="{2343F8EE-845F-40D7-A1C5-CCD21617BEFB}"/>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练一练（距离问题）</a:t>
            </a:r>
          </a:p>
        </p:txBody>
      </p:sp>
    </p:spTree>
    <p:custDataLst>
      <p:tags r:id="rId1"/>
    </p:custDataLst>
    <p:extLst>
      <p:ext uri="{BB962C8B-B14F-4D97-AF65-F5344CB8AC3E}">
        <p14:creationId xmlns:p14="http://schemas.microsoft.com/office/powerpoint/2010/main" val="327900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D743211-7D26-4309-A38C-BBCEAB4D4B35}"/>
              </a:ext>
            </a:extLst>
          </p:cNvPr>
          <p:cNvSpPr/>
          <p:nvPr/>
        </p:nvSpPr>
        <p:spPr>
          <a:xfrm>
            <a:off x="1027245" y="1023729"/>
            <a:ext cx="10351955" cy="2061846"/>
          </a:xfrm>
          <a:prstGeom prst="rect">
            <a:avLst/>
          </a:prstGeom>
        </p:spPr>
        <p:txBody>
          <a:bodyPr wrap="square">
            <a:spAutoFit/>
          </a:bodyPr>
          <a:lstStyle/>
          <a:p>
            <a:pPr defTabSz="914377" fontAlgn="ctr">
              <a:lnSpc>
                <a:spcPct val="150000"/>
              </a:lnSpc>
            </a:pPr>
            <a:r>
              <a:rPr lang="en-US" altLang="zh-CN" sz="2133" kern="100" dirty="0">
                <a:solidFill>
                  <a:prstClr val="black"/>
                </a:solidFill>
                <a:cs typeface="+mn-ea"/>
                <a:sym typeface="+mn-lt"/>
              </a:rPr>
              <a:t>6. </a:t>
            </a:r>
            <a:r>
              <a:rPr lang="zh-CN" altLang="zh-CN" sz="2133" kern="100" dirty="0">
                <a:solidFill>
                  <a:prstClr val="black"/>
                </a:solidFill>
                <a:cs typeface="+mn-ea"/>
                <a:sym typeface="+mn-lt"/>
              </a:rPr>
              <a:t>某商场经市场调查，预计一款夏季童装能获得市场青睐，便花费</a:t>
            </a:r>
            <a:r>
              <a:rPr lang="en-US" altLang="zh-CN" sz="2133" kern="100" dirty="0">
                <a:solidFill>
                  <a:prstClr val="black"/>
                </a:solidFill>
                <a:cs typeface="+mn-ea"/>
                <a:sym typeface="+mn-lt"/>
              </a:rPr>
              <a:t>15000</a:t>
            </a:r>
            <a:r>
              <a:rPr lang="zh-CN" altLang="zh-CN" sz="2133" kern="100" dirty="0">
                <a:solidFill>
                  <a:prstClr val="black"/>
                </a:solidFill>
                <a:cs typeface="+mn-ea"/>
                <a:sym typeface="+mn-lt"/>
              </a:rPr>
              <a:t>元购进了一批此款童装，上市后很快售罄．该店决定继续进货，由于第二批进货数量是第一批进货数量的</a:t>
            </a:r>
            <a:r>
              <a:rPr lang="en-US" altLang="zh-CN" sz="2133" kern="100" dirty="0">
                <a:solidFill>
                  <a:prstClr val="black"/>
                </a:solidFill>
                <a:cs typeface="+mn-ea"/>
                <a:sym typeface="+mn-lt"/>
              </a:rPr>
              <a:t>2</a:t>
            </a:r>
            <a:r>
              <a:rPr lang="zh-CN" altLang="zh-CN" sz="2133" kern="100" dirty="0">
                <a:solidFill>
                  <a:prstClr val="black"/>
                </a:solidFill>
                <a:cs typeface="+mn-ea"/>
                <a:sym typeface="+mn-lt"/>
              </a:rPr>
              <a:t>倍，因此单价便宜了</a:t>
            </a:r>
            <a:r>
              <a:rPr lang="en-US" altLang="zh-CN" sz="2133" kern="100" dirty="0">
                <a:solidFill>
                  <a:prstClr val="black"/>
                </a:solidFill>
                <a:cs typeface="+mn-ea"/>
                <a:sym typeface="+mn-lt"/>
              </a:rPr>
              <a:t>10</a:t>
            </a:r>
            <a:r>
              <a:rPr lang="zh-CN" altLang="zh-CN" sz="2133" kern="100" dirty="0">
                <a:solidFill>
                  <a:prstClr val="black"/>
                </a:solidFill>
                <a:cs typeface="+mn-ea"/>
                <a:sym typeface="+mn-lt"/>
              </a:rPr>
              <a:t>元，购进第二批童装一共花费了</a:t>
            </a:r>
            <a:r>
              <a:rPr lang="en-US" altLang="zh-CN" sz="2133" kern="100" dirty="0">
                <a:solidFill>
                  <a:prstClr val="black"/>
                </a:solidFill>
                <a:cs typeface="+mn-ea"/>
                <a:sym typeface="+mn-lt"/>
              </a:rPr>
              <a:t>27000</a:t>
            </a:r>
            <a:r>
              <a:rPr lang="zh-CN" altLang="zh-CN" sz="2133" kern="100" dirty="0">
                <a:solidFill>
                  <a:prstClr val="black"/>
                </a:solidFill>
                <a:cs typeface="+mn-ea"/>
                <a:sym typeface="+mn-lt"/>
              </a:rPr>
              <a:t>元．那该店所购进的第一批童装的价格是多少元？</a:t>
            </a:r>
          </a:p>
        </p:txBody>
      </p:sp>
      <p:sp>
        <p:nvSpPr>
          <p:cNvPr id="8" name="矩形 7">
            <a:extLst>
              <a:ext uri="{FF2B5EF4-FFF2-40B4-BE49-F238E27FC236}">
                <a16:creationId xmlns:a16="http://schemas.microsoft.com/office/drawing/2014/main" id="{670CBB41-C45C-48CA-A8E1-34CEA1EA617D}"/>
              </a:ext>
            </a:extLst>
          </p:cNvPr>
          <p:cNvSpPr/>
          <p:nvPr/>
        </p:nvSpPr>
        <p:spPr>
          <a:xfrm>
            <a:off x="7352883" y="1653268"/>
            <a:ext cx="3899317" cy="468565"/>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377"/>
            <a:endParaRPr lang="zh-CN" altLang="en-US">
              <a:solidFill>
                <a:prstClr val="white"/>
              </a:solidFill>
              <a:cs typeface="+mn-ea"/>
              <a:sym typeface="+mn-lt"/>
            </a:endParaRPr>
          </a:p>
        </p:txBody>
      </p:sp>
      <p:sp>
        <p:nvSpPr>
          <p:cNvPr id="9" name="矩形 8">
            <a:extLst>
              <a:ext uri="{FF2B5EF4-FFF2-40B4-BE49-F238E27FC236}">
                <a16:creationId xmlns:a16="http://schemas.microsoft.com/office/drawing/2014/main" id="{0F5B9201-A2AD-435F-B6F7-4DBA59CD366B}"/>
              </a:ext>
            </a:extLst>
          </p:cNvPr>
          <p:cNvSpPr/>
          <p:nvPr/>
        </p:nvSpPr>
        <p:spPr>
          <a:xfrm>
            <a:off x="1027245" y="2186267"/>
            <a:ext cx="1682088" cy="468565"/>
          </a:xfrm>
          <a:prstGeom prst="rect">
            <a:avLst/>
          </a:prstGeom>
          <a:no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377"/>
            <a:endParaRPr lang="zh-CN" altLang="en-US">
              <a:solidFill>
                <a:prstClr val="white"/>
              </a:solidFill>
              <a:cs typeface="+mn-ea"/>
              <a:sym typeface="+mn-lt"/>
            </a:endParaRPr>
          </a:p>
        </p:txBody>
      </p:sp>
      <mc:AlternateContent xmlns:mc="http://schemas.openxmlformats.org/markup-compatibility/2006" xmlns:a14="http://schemas.microsoft.com/office/drawing/2010/main">
        <mc:Choice Requires="a14">
          <p:sp>
            <p:nvSpPr>
              <p:cNvPr id="11" name="矩形 10">
                <a:extLst>
                  <a:ext uri="{FF2B5EF4-FFF2-40B4-BE49-F238E27FC236}">
                    <a16:creationId xmlns:a16="http://schemas.microsoft.com/office/drawing/2014/main" id="{724D4C25-FCBB-46D6-9E53-CDA0DA99F229}"/>
                  </a:ext>
                </a:extLst>
              </p:cNvPr>
              <p:cNvSpPr/>
              <p:nvPr/>
            </p:nvSpPr>
            <p:spPr>
              <a:xfrm>
                <a:off x="1027245" y="3284371"/>
                <a:ext cx="10055224" cy="3074431"/>
              </a:xfrm>
              <a:prstGeom prst="rect">
                <a:avLst/>
              </a:prstGeom>
            </p:spPr>
            <p:txBody>
              <a:bodyPr wrap="square">
                <a:spAutoFit/>
              </a:bodyPr>
              <a:lstStyle/>
              <a:p>
                <a:pPr defTabSz="914377" fontAlgn="ctr">
                  <a:lnSpc>
                    <a:spcPct val="150000"/>
                  </a:lnSpc>
                </a:pPr>
                <a:r>
                  <a:rPr lang="zh-CN" altLang="zh-CN" sz="2000" kern="100" dirty="0">
                    <a:solidFill>
                      <a:schemeClr val="tx1"/>
                    </a:solidFill>
                    <a:cs typeface="+mn-ea"/>
                    <a:sym typeface="+mn-lt"/>
                  </a:rPr>
                  <a:t>解：设该店所购进的第一批童装的价格是</a:t>
                </a:r>
                <a:r>
                  <a:rPr lang="en-US" altLang="zh-CN" sz="2000" kern="100" dirty="0">
                    <a:solidFill>
                      <a:schemeClr val="tx1"/>
                    </a:solidFill>
                    <a:cs typeface="+mn-ea"/>
                    <a:sym typeface="+mn-lt"/>
                  </a:rPr>
                  <a:t>x</a:t>
                </a:r>
                <a:r>
                  <a:rPr lang="zh-CN" altLang="zh-CN" sz="2000" kern="100" dirty="0">
                    <a:solidFill>
                      <a:schemeClr val="tx1"/>
                    </a:solidFill>
                    <a:cs typeface="+mn-ea"/>
                    <a:sym typeface="+mn-lt"/>
                  </a:rPr>
                  <a:t>元</a:t>
                </a:r>
                <a:r>
                  <a:rPr lang="en-US" altLang="zh-CN" sz="2000" kern="100" dirty="0">
                    <a:solidFill>
                      <a:schemeClr val="tx1"/>
                    </a:solidFill>
                    <a:cs typeface="+mn-ea"/>
                    <a:sym typeface="+mn-lt"/>
                  </a:rPr>
                  <a:t>/</a:t>
                </a:r>
                <a:r>
                  <a:rPr lang="zh-CN" altLang="zh-CN" sz="2000" kern="100" dirty="0">
                    <a:solidFill>
                      <a:schemeClr val="tx1"/>
                    </a:solidFill>
                    <a:cs typeface="+mn-ea"/>
                    <a:sym typeface="+mn-lt"/>
                  </a:rPr>
                  <a:t>件，</a:t>
                </a:r>
                <a:endParaRPr lang="en-US" altLang="zh-CN" sz="2000" kern="100" dirty="0">
                  <a:solidFill>
                    <a:schemeClr val="tx1"/>
                  </a:solidFill>
                  <a:cs typeface="+mn-ea"/>
                  <a:sym typeface="+mn-lt"/>
                </a:endParaRPr>
              </a:p>
              <a:p>
                <a:pPr defTabSz="914377" fontAlgn="ctr">
                  <a:lnSpc>
                    <a:spcPct val="150000"/>
                  </a:lnSpc>
                </a:pPr>
                <a:r>
                  <a:rPr lang="zh-CN" altLang="zh-CN" sz="2000" kern="100" dirty="0">
                    <a:solidFill>
                      <a:schemeClr val="tx1"/>
                    </a:solidFill>
                    <a:cs typeface="+mn-ea"/>
                    <a:sym typeface="+mn-lt"/>
                  </a:rPr>
                  <a:t>则购进的第二批童装的价格是</a:t>
                </a:r>
                <a:r>
                  <a:rPr lang="en-US" altLang="zh-CN" sz="2000" kern="100" dirty="0">
                    <a:solidFill>
                      <a:schemeClr val="tx1"/>
                    </a:solidFill>
                    <a:cs typeface="+mn-ea"/>
                    <a:sym typeface="+mn-lt"/>
                  </a:rPr>
                  <a:t>(x</a:t>
                </a:r>
                <a:r>
                  <a:rPr lang="zh-CN" altLang="zh-CN" sz="2000" kern="100" dirty="0">
                    <a:solidFill>
                      <a:schemeClr val="tx1"/>
                    </a:solidFill>
                    <a:cs typeface="+mn-ea"/>
                    <a:sym typeface="+mn-lt"/>
                  </a:rPr>
                  <a:t>－</a:t>
                </a:r>
                <a:r>
                  <a:rPr lang="en-US" altLang="zh-CN" sz="2000" kern="100" dirty="0">
                    <a:solidFill>
                      <a:schemeClr val="tx1"/>
                    </a:solidFill>
                    <a:cs typeface="+mn-ea"/>
                    <a:sym typeface="+mn-lt"/>
                  </a:rPr>
                  <a:t>10)</a:t>
                </a:r>
                <a:r>
                  <a:rPr lang="zh-CN" altLang="zh-CN" sz="2000" kern="100" dirty="0">
                    <a:solidFill>
                      <a:schemeClr val="tx1"/>
                    </a:solidFill>
                    <a:cs typeface="+mn-ea"/>
                    <a:sym typeface="+mn-lt"/>
                  </a:rPr>
                  <a:t>元</a:t>
                </a:r>
                <a:r>
                  <a:rPr lang="en-US" altLang="zh-CN" sz="2000" kern="100" dirty="0">
                    <a:solidFill>
                      <a:schemeClr val="tx1"/>
                    </a:solidFill>
                    <a:cs typeface="+mn-ea"/>
                    <a:sym typeface="+mn-lt"/>
                  </a:rPr>
                  <a:t>/</a:t>
                </a:r>
                <a:r>
                  <a:rPr lang="zh-CN" altLang="zh-CN" sz="2000" kern="100" dirty="0">
                    <a:solidFill>
                      <a:schemeClr val="tx1"/>
                    </a:solidFill>
                    <a:cs typeface="+mn-ea"/>
                    <a:sym typeface="+mn-lt"/>
                  </a:rPr>
                  <a:t>件．</a:t>
                </a:r>
              </a:p>
              <a:p>
                <a:pPr defTabSz="914377" fontAlgn="ctr">
                  <a:lnSpc>
                    <a:spcPct val="150000"/>
                  </a:lnSpc>
                </a:pPr>
                <a:r>
                  <a:rPr lang="zh-CN" altLang="zh-CN" sz="2000" kern="100" dirty="0">
                    <a:solidFill>
                      <a:schemeClr val="tx1"/>
                    </a:solidFill>
                    <a:cs typeface="+mn-ea"/>
                    <a:sym typeface="+mn-lt"/>
                  </a:rPr>
                  <a:t>根据题意，得</a:t>
                </a:r>
                <a14:m>
                  <m:oMath xmlns:m="http://schemas.openxmlformats.org/officeDocument/2006/math">
                    <m:f>
                      <m:fPr>
                        <m:ctrlPr>
                          <a:rPr lang="zh-CN" altLang="zh-CN" sz="2000" i="1" kern="100">
                            <a:solidFill>
                              <a:schemeClr val="tx1"/>
                            </a:solidFill>
                            <a:latin typeface="Cambria Math" panose="02040503050406030204" pitchFamily="18" charset="0"/>
                            <a:cs typeface="+mn-ea"/>
                            <a:sym typeface="+mn-lt"/>
                          </a:rPr>
                        </m:ctrlPr>
                      </m:fPr>
                      <m:num>
                        <m:r>
                          <a:rPr lang="en-US" altLang="zh-CN" sz="2000" i="1" kern="100">
                            <a:solidFill>
                              <a:schemeClr val="tx1"/>
                            </a:solidFill>
                            <a:latin typeface="Cambria Math" panose="02040503050406030204" pitchFamily="18" charset="0"/>
                            <a:cs typeface="+mn-ea"/>
                            <a:sym typeface="+mn-lt"/>
                          </a:rPr>
                          <m:t>27000</m:t>
                        </m:r>
                      </m:num>
                      <m:den>
                        <m:r>
                          <a:rPr lang="en-US" altLang="zh-CN" sz="2000" i="1" kern="100">
                            <a:solidFill>
                              <a:schemeClr val="tx1"/>
                            </a:solidFill>
                            <a:latin typeface="Cambria Math" panose="02040503050406030204" pitchFamily="18" charset="0"/>
                            <a:cs typeface="+mn-ea"/>
                            <a:sym typeface="+mn-lt"/>
                          </a:rPr>
                          <m:t>𝑥</m:t>
                        </m:r>
                        <m:r>
                          <a:rPr lang="en-US" altLang="zh-CN" sz="2000" i="1" kern="100">
                            <a:solidFill>
                              <a:schemeClr val="tx1"/>
                            </a:solidFill>
                            <a:latin typeface="Cambria Math" panose="02040503050406030204" pitchFamily="18" charset="0"/>
                            <a:cs typeface="+mn-ea"/>
                            <a:sym typeface="+mn-lt"/>
                          </a:rPr>
                          <m:t>−10</m:t>
                        </m:r>
                      </m:den>
                    </m:f>
                    <m:r>
                      <a:rPr lang="en-US" altLang="zh-CN" sz="2000" i="1" kern="100">
                        <a:solidFill>
                          <a:schemeClr val="tx1"/>
                        </a:solidFill>
                        <a:latin typeface="Cambria Math" panose="02040503050406030204" pitchFamily="18" charset="0"/>
                        <a:cs typeface="+mn-ea"/>
                        <a:sym typeface="+mn-lt"/>
                      </a:rPr>
                      <m:t>=2×</m:t>
                    </m:r>
                    <m:f>
                      <m:fPr>
                        <m:ctrlPr>
                          <a:rPr lang="zh-CN" altLang="zh-CN" sz="2000" i="1" kern="100">
                            <a:solidFill>
                              <a:schemeClr val="tx1"/>
                            </a:solidFill>
                            <a:latin typeface="Cambria Math" panose="02040503050406030204" pitchFamily="18" charset="0"/>
                            <a:cs typeface="+mn-ea"/>
                            <a:sym typeface="+mn-lt"/>
                          </a:rPr>
                        </m:ctrlPr>
                      </m:fPr>
                      <m:num>
                        <m:r>
                          <a:rPr lang="en-US" altLang="zh-CN" sz="2000" i="1" kern="100">
                            <a:solidFill>
                              <a:schemeClr val="tx1"/>
                            </a:solidFill>
                            <a:latin typeface="Cambria Math" panose="02040503050406030204" pitchFamily="18" charset="0"/>
                            <a:cs typeface="+mn-ea"/>
                            <a:sym typeface="+mn-lt"/>
                          </a:rPr>
                          <m:t>15000</m:t>
                        </m:r>
                      </m:num>
                      <m:den>
                        <m:r>
                          <a:rPr lang="en-US" altLang="zh-CN" sz="2000" i="1" kern="100">
                            <a:solidFill>
                              <a:schemeClr val="tx1"/>
                            </a:solidFill>
                            <a:latin typeface="Cambria Math" panose="02040503050406030204" pitchFamily="18" charset="0"/>
                            <a:cs typeface="+mn-ea"/>
                            <a:sym typeface="+mn-lt"/>
                          </a:rPr>
                          <m:t>𝑥</m:t>
                        </m:r>
                      </m:den>
                    </m:f>
                  </m:oMath>
                </a14:m>
                <a:r>
                  <a:rPr lang="en-US" altLang="zh-CN" sz="2000" kern="100" dirty="0">
                    <a:solidFill>
                      <a:schemeClr val="tx1"/>
                    </a:solidFill>
                    <a:cs typeface="+mn-ea"/>
                    <a:sym typeface="+mn-lt"/>
                  </a:rPr>
                  <a:t> </a:t>
                </a:r>
                <a:endParaRPr lang="zh-CN" altLang="zh-CN" sz="2000" kern="100" dirty="0">
                  <a:solidFill>
                    <a:schemeClr val="tx1"/>
                  </a:solidFill>
                  <a:cs typeface="+mn-ea"/>
                  <a:sym typeface="+mn-lt"/>
                </a:endParaRPr>
              </a:p>
              <a:p>
                <a:pPr defTabSz="914377" fontAlgn="ctr">
                  <a:lnSpc>
                    <a:spcPct val="150000"/>
                  </a:lnSpc>
                </a:pPr>
                <a:r>
                  <a:rPr lang="zh-CN" altLang="zh-CN" sz="2000" kern="100" dirty="0">
                    <a:solidFill>
                      <a:schemeClr val="tx1"/>
                    </a:solidFill>
                    <a:cs typeface="+mn-ea"/>
                    <a:sym typeface="+mn-lt"/>
                  </a:rPr>
                  <a:t>解得</a:t>
                </a:r>
                <a:r>
                  <a:rPr lang="en-US" altLang="zh-CN" sz="2000" kern="100" dirty="0">
                    <a:solidFill>
                      <a:schemeClr val="tx1"/>
                    </a:solidFill>
                    <a:cs typeface="+mn-ea"/>
                    <a:sym typeface="+mn-lt"/>
                  </a:rPr>
                  <a:t>x</a:t>
                </a:r>
                <a:r>
                  <a:rPr lang="zh-CN" altLang="zh-CN" sz="2000" kern="100" dirty="0">
                    <a:solidFill>
                      <a:schemeClr val="tx1"/>
                    </a:solidFill>
                    <a:cs typeface="+mn-ea"/>
                    <a:sym typeface="+mn-lt"/>
                  </a:rPr>
                  <a:t>＝</a:t>
                </a:r>
                <a:r>
                  <a:rPr lang="en-US" altLang="zh-CN" sz="2000" kern="100" dirty="0">
                    <a:solidFill>
                      <a:schemeClr val="tx1"/>
                    </a:solidFill>
                    <a:cs typeface="+mn-ea"/>
                    <a:sym typeface="+mn-lt"/>
                  </a:rPr>
                  <a:t>100</a:t>
                </a:r>
                <a:endParaRPr lang="zh-CN" altLang="zh-CN" sz="2000" kern="100" dirty="0">
                  <a:solidFill>
                    <a:schemeClr val="tx1"/>
                  </a:solidFill>
                  <a:cs typeface="+mn-ea"/>
                  <a:sym typeface="+mn-lt"/>
                </a:endParaRPr>
              </a:p>
              <a:p>
                <a:pPr defTabSz="914377" fontAlgn="ctr">
                  <a:lnSpc>
                    <a:spcPct val="150000"/>
                  </a:lnSpc>
                </a:pPr>
                <a:r>
                  <a:rPr lang="zh-CN" altLang="zh-CN" sz="2000" kern="100" dirty="0">
                    <a:solidFill>
                      <a:schemeClr val="tx1"/>
                    </a:solidFill>
                    <a:cs typeface="+mn-ea"/>
                    <a:sym typeface="+mn-lt"/>
                  </a:rPr>
                  <a:t>经检验，</a:t>
                </a:r>
                <a:r>
                  <a:rPr lang="en-US" altLang="zh-CN" sz="2000" kern="100" dirty="0">
                    <a:solidFill>
                      <a:schemeClr val="tx1"/>
                    </a:solidFill>
                    <a:cs typeface="+mn-ea"/>
                    <a:sym typeface="+mn-lt"/>
                  </a:rPr>
                  <a:t>x</a:t>
                </a:r>
                <a:r>
                  <a:rPr lang="zh-CN" altLang="zh-CN" sz="2000" kern="100" dirty="0">
                    <a:solidFill>
                      <a:schemeClr val="tx1"/>
                    </a:solidFill>
                    <a:cs typeface="+mn-ea"/>
                    <a:sym typeface="+mn-lt"/>
                  </a:rPr>
                  <a:t>＝</a:t>
                </a:r>
                <a:r>
                  <a:rPr lang="en-US" altLang="zh-CN" sz="2000" kern="100" dirty="0">
                    <a:solidFill>
                      <a:schemeClr val="tx1"/>
                    </a:solidFill>
                    <a:cs typeface="+mn-ea"/>
                    <a:sym typeface="+mn-lt"/>
                  </a:rPr>
                  <a:t>100</a:t>
                </a:r>
                <a:r>
                  <a:rPr lang="zh-CN" altLang="zh-CN" sz="2000" kern="100" dirty="0">
                    <a:solidFill>
                      <a:schemeClr val="tx1"/>
                    </a:solidFill>
                    <a:cs typeface="+mn-ea"/>
                    <a:sym typeface="+mn-lt"/>
                  </a:rPr>
                  <a:t>是原分式方程的解且符合题意．</a:t>
                </a:r>
              </a:p>
              <a:p>
                <a:pPr defTabSz="914377" fontAlgn="ctr">
                  <a:lnSpc>
                    <a:spcPct val="150000"/>
                  </a:lnSpc>
                </a:pPr>
                <a:r>
                  <a:rPr lang="zh-CN" altLang="zh-CN" sz="2000" kern="100" dirty="0">
                    <a:solidFill>
                      <a:schemeClr val="tx1"/>
                    </a:solidFill>
                    <a:cs typeface="+mn-ea"/>
                    <a:sym typeface="+mn-lt"/>
                  </a:rPr>
                  <a:t>答：该店所购进的第一批童装的价格是</a:t>
                </a:r>
                <a:r>
                  <a:rPr lang="en-US" altLang="zh-CN" sz="2000" kern="100" dirty="0">
                    <a:solidFill>
                      <a:schemeClr val="tx1"/>
                    </a:solidFill>
                    <a:cs typeface="+mn-ea"/>
                    <a:sym typeface="+mn-lt"/>
                  </a:rPr>
                  <a:t>100</a:t>
                </a:r>
                <a:r>
                  <a:rPr lang="zh-CN" altLang="zh-CN" sz="2000" kern="100" dirty="0">
                    <a:solidFill>
                      <a:schemeClr val="tx1"/>
                    </a:solidFill>
                    <a:cs typeface="+mn-ea"/>
                    <a:sym typeface="+mn-lt"/>
                  </a:rPr>
                  <a:t>元</a:t>
                </a:r>
                <a:r>
                  <a:rPr lang="en-US" altLang="zh-CN" sz="2000" kern="100" dirty="0">
                    <a:solidFill>
                      <a:schemeClr val="tx1"/>
                    </a:solidFill>
                    <a:cs typeface="+mn-ea"/>
                    <a:sym typeface="+mn-lt"/>
                  </a:rPr>
                  <a:t>/</a:t>
                </a:r>
                <a:r>
                  <a:rPr lang="zh-CN" altLang="zh-CN" sz="2000" kern="100" dirty="0">
                    <a:solidFill>
                      <a:schemeClr val="tx1"/>
                    </a:solidFill>
                    <a:cs typeface="+mn-ea"/>
                    <a:sym typeface="+mn-lt"/>
                  </a:rPr>
                  <a:t>件．</a:t>
                </a:r>
              </a:p>
            </p:txBody>
          </p:sp>
        </mc:Choice>
        <mc:Fallback xmlns="">
          <p:sp>
            <p:nvSpPr>
              <p:cNvPr id="11" name="矩形 10">
                <a:extLst>
                  <a:ext uri="{FF2B5EF4-FFF2-40B4-BE49-F238E27FC236}">
                    <a16:creationId xmlns:a16="http://schemas.microsoft.com/office/drawing/2014/main" id="{724D4C25-FCBB-46D6-9E53-CDA0DA99F229}"/>
                  </a:ext>
                </a:extLst>
              </p:cNvPr>
              <p:cNvSpPr>
                <a:spLocks noRot="1" noChangeAspect="1" noMove="1" noResize="1" noEditPoints="1" noAdjustHandles="1" noChangeArrowheads="1" noChangeShapeType="1" noTextEdit="1"/>
              </p:cNvSpPr>
              <p:nvPr/>
            </p:nvSpPr>
            <p:spPr>
              <a:xfrm>
                <a:off x="1027245" y="3284371"/>
                <a:ext cx="10055224" cy="3074431"/>
              </a:xfrm>
              <a:prstGeom prst="rect">
                <a:avLst/>
              </a:prstGeom>
              <a:blipFill>
                <a:blip r:embed="rId4"/>
                <a:stretch>
                  <a:fillRect l="-667" b="-2579"/>
                </a:stretch>
              </a:blipFill>
            </p:spPr>
            <p:txBody>
              <a:bodyPr/>
              <a:lstStyle/>
              <a:p>
                <a:r>
                  <a:rPr lang="zh-CN" altLang="en-US">
                    <a:noFill/>
                  </a:rPr>
                  <a:t> </a:t>
                </a:r>
              </a:p>
            </p:txBody>
          </p:sp>
        </mc:Fallback>
      </mc:AlternateContent>
      <p:sp>
        <p:nvSpPr>
          <p:cNvPr id="10" name="文本框 9">
            <a:extLst>
              <a:ext uri="{FF2B5EF4-FFF2-40B4-BE49-F238E27FC236}">
                <a16:creationId xmlns:a16="http://schemas.microsoft.com/office/drawing/2014/main" id="{020F845B-FBCC-4F13-9C4F-4B7637633C1A}"/>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情景引入（销售问题）</a:t>
            </a:r>
          </a:p>
        </p:txBody>
      </p:sp>
    </p:spTree>
    <p:custDataLst>
      <p:tags r:id="rId1"/>
    </p:custDataLst>
    <p:extLst>
      <p:ext uri="{BB962C8B-B14F-4D97-AF65-F5344CB8AC3E}">
        <p14:creationId xmlns:p14="http://schemas.microsoft.com/office/powerpoint/2010/main" val="259433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4C49CBF-F64A-4020-A6BB-6C66D53A4582}"/>
              </a:ext>
            </a:extLst>
          </p:cNvPr>
          <p:cNvSpPr/>
          <p:nvPr/>
        </p:nvSpPr>
        <p:spPr>
          <a:xfrm>
            <a:off x="1103445" y="1124744"/>
            <a:ext cx="10142539" cy="1569469"/>
          </a:xfrm>
          <a:prstGeom prst="rect">
            <a:avLst/>
          </a:prstGeom>
        </p:spPr>
        <p:txBody>
          <a:bodyPr wrap="square">
            <a:spAutoFit/>
          </a:bodyPr>
          <a:lstStyle/>
          <a:p>
            <a:pPr defTabSz="914377" fontAlgn="ctr">
              <a:lnSpc>
                <a:spcPct val="150000"/>
              </a:lnSpc>
            </a:pPr>
            <a:r>
              <a:rPr lang="en-US" altLang="zh-CN" sz="2133" kern="100" dirty="0">
                <a:solidFill>
                  <a:prstClr val="black"/>
                </a:solidFill>
                <a:cs typeface="+mn-ea"/>
                <a:sym typeface="+mn-lt"/>
              </a:rPr>
              <a:t>7.</a:t>
            </a:r>
            <a:r>
              <a:rPr lang="zh-CN" altLang="zh-CN" sz="2133" kern="100" dirty="0">
                <a:solidFill>
                  <a:prstClr val="black"/>
                </a:solidFill>
                <a:cs typeface="+mn-ea"/>
                <a:sym typeface="+mn-lt"/>
              </a:rPr>
              <a:t>（</a:t>
            </a:r>
            <a:r>
              <a:rPr lang="en-US" altLang="zh-CN" sz="2133" kern="100" dirty="0">
                <a:solidFill>
                  <a:prstClr val="black"/>
                </a:solidFill>
                <a:cs typeface="+mn-ea"/>
                <a:sym typeface="+mn-lt"/>
              </a:rPr>
              <a:t>2019·</a:t>
            </a:r>
            <a:r>
              <a:rPr lang="zh-CN" altLang="zh-CN" sz="2133" kern="100" dirty="0">
                <a:solidFill>
                  <a:prstClr val="black"/>
                </a:solidFill>
                <a:cs typeface="+mn-ea"/>
                <a:sym typeface="+mn-lt"/>
              </a:rPr>
              <a:t>上海市育鹰学校初一期中）商场经营的某品牌童装，</a:t>
            </a:r>
            <a:r>
              <a:rPr lang="en-US" altLang="zh-CN" sz="2133" kern="100" dirty="0">
                <a:solidFill>
                  <a:prstClr val="black"/>
                </a:solidFill>
                <a:cs typeface="+mn-ea"/>
                <a:sym typeface="+mn-lt"/>
              </a:rPr>
              <a:t>4</a:t>
            </a:r>
            <a:r>
              <a:rPr lang="zh-CN" altLang="zh-CN" sz="2133" kern="100" dirty="0">
                <a:solidFill>
                  <a:prstClr val="black"/>
                </a:solidFill>
                <a:cs typeface="+mn-ea"/>
                <a:sym typeface="+mn-lt"/>
              </a:rPr>
              <a:t>月的销售额为</a:t>
            </a:r>
            <a:r>
              <a:rPr lang="en-US" altLang="zh-CN" sz="2133" kern="100" dirty="0">
                <a:solidFill>
                  <a:prstClr val="black"/>
                </a:solidFill>
                <a:cs typeface="+mn-ea"/>
                <a:sym typeface="+mn-lt"/>
              </a:rPr>
              <a:t>20000</a:t>
            </a:r>
            <a:r>
              <a:rPr lang="zh-CN" altLang="zh-CN" sz="2133" kern="100" dirty="0">
                <a:solidFill>
                  <a:prstClr val="black"/>
                </a:solidFill>
                <a:cs typeface="+mn-ea"/>
                <a:sym typeface="+mn-lt"/>
              </a:rPr>
              <a:t>元，为扩大销量，</a:t>
            </a:r>
            <a:r>
              <a:rPr lang="en-US" altLang="zh-CN" sz="2133" kern="100" dirty="0">
                <a:solidFill>
                  <a:prstClr val="black"/>
                </a:solidFill>
                <a:cs typeface="+mn-ea"/>
                <a:sym typeface="+mn-lt"/>
              </a:rPr>
              <a:t>5</a:t>
            </a:r>
            <a:r>
              <a:rPr lang="zh-CN" altLang="zh-CN" sz="2133" kern="100" dirty="0">
                <a:solidFill>
                  <a:prstClr val="black"/>
                </a:solidFill>
                <a:cs typeface="+mn-ea"/>
                <a:sym typeface="+mn-lt"/>
              </a:rPr>
              <a:t>月份商场对这种童装打</a:t>
            </a:r>
            <a:r>
              <a:rPr lang="en-US" altLang="zh-CN" sz="2133" kern="100" dirty="0">
                <a:solidFill>
                  <a:prstClr val="black"/>
                </a:solidFill>
                <a:cs typeface="+mn-ea"/>
                <a:sym typeface="+mn-lt"/>
              </a:rPr>
              <a:t>9</a:t>
            </a:r>
            <a:r>
              <a:rPr lang="zh-CN" altLang="zh-CN" sz="2133" kern="100" dirty="0">
                <a:solidFill>
                  <a:prstClr val="black"/>
                </a:solidFill>
                <a:cs typeface="+mn-ea"/>
                <a:sym typeface="+mn-lt"/>
              </a:rPr>
              <a:t>折销售，结果销量增加了</a:t>
            </a:r>
            <a:r>
              <a:rPr lang="en-US" altLang="zh-CN" sz="2133" kern="100" dirty="0">
                <a:solidFill>
                  <a:prstClr val="black"/>
                </a:solidFill>
                <a:cs typeface="+mn-ea"/>
                <a:sym typeface="+mn-lt"/>
              </a:rPr>
              <a:t>50</a:t>
            </a:r>
            <a:r>
              <a:rPr lang="zh-CN" altLang="zh-CN" sz="2133" kern="100" dirty="0">
                <a:solidFill>
                  <a:prstClr val="black"/>
                </a:solidFill>
                <a:cs typeface="+mn-ea"/>
                <a:sym typeface="+mn-lt"/>
              </a:rPr>
              <a:t>件，销售额增加了</a:t>
            </a:r>
            <a:r>
              <a:rPr lang="en-US" altLang="zh-CN" sz="2133" kern="100" dirty="0">
                <a:solidFill>
                  <a:prstClr val="black"/>
                </a:solidFill>
                <a:cs typeface="+mn-ea"/>
                <a:sym typeface="+mn-lt"/>
              </a:rPr>
              <a:t>7000</a:t>
            </a:r>
            <a:r>
              <a:rPr lang="zh-CN" altLang="zh-CN" sz="2133" kern="100" dirty="0">
                <a:solidFill>
                  <a:prstClr val="black"/>
                </a:solidFill>
                <a:cs typeface="+mn-ea"/>
                <a:sym typeface="+mn-lt"/>
              </a:rPr>
              <a:t>元．求该童装</a:t>
            </a:r>
            <a:r>
              <a:rPr lang="en-US" altLang="zh-CN" sz="2133" kern="100" dirty="0">
                <a:solidFill>
                  <a:prstClr val="black"/>
                </a:solidFill>
                <a:cs typeface="+mn-ea"/>
                <a:sym typeface="+mn-lt"/>
              </a:rPr>
              <a:t>4</a:t>
            </a:r>
            <a:r>
              <a:rPr lang="zh-CN" altLang="zh-CN" sz="2133" kern="100" dirty="0">
                <a:solidFill>
                  <a:prstClr val="black"/>
                </a:solidFill>
                <a:cs typeface="+mn-ea"/>
                <a:sym typeface="+mn-lt"/>
              </a:rPr>
              <a:t>月份的销售单价；</a:t>
            </a:r>
          </a:p>
        </p:txBody>
      </p:sp>
      <mc:AlternateContent xmlns:mc="http://schemas.openxmlformats.org/markup-compatibility/2006" xmlns:a14="http://schemas.microsoft.com/office/drawing/2010/main">
        <mc:Choice Requires="a14">
          <p:sp>
            <p:nvSpPr>
              <p:cNvPr id="3" name="矩形 2">
                <a:extLst>
                  <a:ext uri="{FF2B5EF4-FFF2-40B4-BE49-F238E27FC236}">
                    <a16:creationId xmlns:a16="http://schemas.microsoft.com/office/drawing/2014/main" id="{CDD9DF9B-9457-4CB0-9894-BDE85022B612}"/>
                  </a:ext>
                </a:extLst>
              </p:cNvPr>
              <p:cNvSpPr/>
              <p:nvPr/>
            </p:nvSpPr>
            <p:spPr>
              <a:xfrm>
                <a:off x="1103445" y="3312886"/>
                <a:ext cx="7289443" cy="2761653"/>
              </a:xfrm>
              <a:prstGeom prst="rect">
                <a:avLst/>
              </a:prstGeom>
            </p:spPr>
            <p:txBody>
              <a:bodyPr wrap="square">
                <a:spAutoFit/>
              </a:bodyPr>
              <a:lstStyle/>
              <a:p>
                <a:pPr defTabSz="914377" fontAlgn="ctr">
                  <a:lnSpc>
                    <a:spcPct val="150000"/>
                  </a:lnSpc>
                </a:pPr>
                <a:r>
                  <a:rPr lang="zh-CN" altLang="zh-CN" sz="2133" kern="100" dirty="0">
                    <a:solidFill>
                      <a:schemeClr val="tx1"/>
                    </a:solidFill>
                    <a:cs typeface="+mn-ea"/>
                    <a:sym typeface="+mn-lt"/>
                  </a:rPr>
                  <a:t>解：设</a:t>
                </a:r>
                <a:r>
                  <a:rPr lang="en-US" altLang="zh-CN" sz="2133" kern="100" dirty="0">
                    <a:solidFill>
                      <a:schemeClr val="tx1"/>
                    </a:solidFill>
                    <a:cs typeface="+mn-ea"/>
                    <a:sym typeface="+mn-lt"/>
                  </a:rPr>
                  <a:t>4</a:t>
                </a:r>
                <a:r>
                  <a:rPr lang="zh-CN" altLang="zh-CN" sz="2133" kern="100" dirty="0">
                    <a:solidFill>
                      <a:schemeClr val="tx1"/>
                    </a:solidFill>
                    <a:cs typeface="+mn-ea"/>
                    <a:sym typeface="+mn-lt"/>
                  </a:rPr>
                  <a:t>月份的销售单价为</a:t>
                </a:r>
                <a:r>
                  <a:rPr lang="en-US" altLang="zh-CN" sz="2133" kern="100" dirty="0">
                    <a:solidFill>
                      <a:schemeClr val="tx1"/>
                    </a:solidFill>
                    <a:cs typeface="+mn-ea"/>
                    <a:sym typeface="+mn-lt"/>
                  </a:rPr>
                  <a:t>x</a:t>
                </a:r>
                <a:r>
                  <a:rPr lang="zh-CN" altLang="zh-CN" sz="2133" kern="100" dirty="0">
                    <a:solidFill>
                      <a:schemeClr val="tx1"/>
                    </a:solidFill>
                    <a:cs typeface="+mn-ea"/>
                    <a:sym typeface="+mn-lt"/>
                  </a:rPr>
                  <a:t>元．</a:t>
                </a:r>
              </a:p>
              <a:p>
                <a:pPr defTabSz="914377" fontAlgn="ctr">
                  <a:lnSpc>
                    <a:spcPct val="150000"/>
                  </a:lnSpc>
                </a:pPr>
                <a:r>
                  <a:rPr lang="zh-CN" altLang="zh-CN" sz="2133" kern="100" dirty="0">
                    <a:solidFill>
                      <a:schemeClr val="tx1"/>
                    </a:solidFill>
                    <a:cs typeface="+mn-ea"/>
                    <a:sym typeface="+mn-lt"/>
                  </a:rPr>
                  <a:t>由题意得</a:t>
                </a:r>
                <a14:m>
                  <m:oMath xmlns:m="http://schemas.openxmlformats.org/officeDocument/2006/math">
                    <m:f>
                      <m:fPr>
                        <m:ctrlPr>
                          <a:rPr lang="zh-CN" altLang="zh-CN" sz="2133" i="1" kern="100">
                            <a:solidFill>
                              <a:schemeClr val="tx1"/>
                            </a:solidFill>
                            <a:latin typeface="Cambria Math" panose="02040503050406030204" pitchFamily="18" charset="0"/>
                            <a:cs typeface="+mn-ea"/>
                            <a:sym typeface="+mn-lt"/>
                          </a:rPr>
                        </m:ctrlPr>
                      </m:fPr>
                      <m:num>
                        <m:r>
                          <a:rPr lang="en-US" altLang="zh-CN" sz="2133" i="1" kern="100">
                            <a:solidFill>
                              <a:schemeClr val="tx1"/>
                            </a:solidFill>
                            <a:latin typeface="Cambria Math" panose="02040503050406030204" pitchFamily="18" charset="0"/>
                            <a:cs typeface="+mn-ea"/>
                            <a:sym typeface="+mn-lt"/>
                          </a:rPr>
                          <m:t>20000+7000</m:t>
                        </m:r>
                      </m:num>
                      <m:den>
                        <m:r>
                          <a:rPr lang="en-US" altLang="zh-CN" sz="2133" i="1" kern="100">
                            <a:solidFill>
                              <a:schemeClr val="tx1"/>
                            </a:solidFill>
                            <a:latin typeface="Cambria Math" panose="02040503050406030204" pitchFamily="18" charset="0"/>
                            <a:cs typeface="+mn-ea"/>
                            <a:sym typeface="+mn-lt"/>
                          </a:rPr>
                          <m:t>0.9</m:t>
                        </m:r>
                        <m:r>
                          <a:rPr lang="en-US" altLang="zh-CN" sz="2133" i="1" kern="100">
                            <a:solidFill>
                              <a:schemeClr val="tx1"/>
                            </a:solidFill>
                            <a:latin typeface="Cambria Math" panose="02040503050406030204" pitchFamily="18" charset="0"/>
                            <a:cs typeface="+mn-ea"/>
                            <a:sym typeface="+mn-lt"/>
                          </a:rPr>
                          <m:t>𝑥</m:t>
                        </m:r>
                      </m:den>
                    </m:f>
                  </m:oMath>
                </a14:m>
                <a:r>
                  <a:rPr lang="zh-CN" altLang="zh-CN" sz="2133" kern="100" dirty="0">
                    <a:solidFill>
                      <a:schemeClr val="tx1"/>
                    </a:solidFill>
                    <a:cs typeface="+mn-ea"/>
                    <a:sym typeface="+mn-lt"/>
                  </a:rPr>
                  <a:t>－</a:t>
                </a:r>
                <a14:m>
                  <m:oMath xmlns:m="http://schemas.openxmlformats.org/officeDocument/2006/math">
                    <m:f>
                      <m:fPr>
                        <m:ctrlPr>
                          <a:rPr lang="zh-CN" altLang="zh-CN" sz="2133" i="1" kern="100">
                            <a:solidFill>
                              <a:schemeClr val="tx1"/>
                            </a:solidFill>
                            <a:latin typeface="Cambria Math" panose="02040503050406030204" pitchFamily="18" charset="0"/>
                            <a:cs typeface="+mn-ea"/>
                            <a:sym typeface="+mn-lt"/>
                          </a:rPr>
                        </m:ctrlPr>
                      </m:fPr>
                      <m:num>
                        <m:r>
                          <a:rPr lang="en-US" altLang="zh-CN" sz="2133" i="1" kern="100">
                            <a:solidFill>
                              <a:schemeClr val="tx1"/>
                            </a:solidFill>
                            <a:latin typeface="Cambria Math" panose="02040503050406030204" pitchFamily="18" charset="0"/>
                            <a:cs typeface="+mn-ea"/>
                            <a:sym typeface="+mn-lt"/>
                          </a:rPr>
                          <m:t>20000</m:t>
                        </m:r>
                      </m:num>
                      <m:den>
                        <m:r>
                          <a:rPr lang="en-US" altLang="zh-CN" sz="2133" i="1" kern="100">
                            <a:solidFill>
                              <a:schemeClr val="tx1"/>
                            </a:solidFill>
                            <a:latin typeface="Cambria Math" panose="02040503050406030204" pitchFamily="18" charset="0"/>
                            <a:cs typeface="+mn-ea"/>
                            <a:sym typeface="+mn-lt"/>
                          </a:rPr>
                          <m:t>𝑥</m:t>
                        </m:r>
                      </m:den>
                    </m:f>
                  </m:oMath>
                </a14:m>
                <a:r>
                  <a:rPr lang="zh-CN" altLang="zh-CN" sz="2133" kern="100" dirty="0">
                    <a:solidFill>
                      <a:schemeClr val="tx1"/>
                    </a:solidFill>
                    <a:cs typeface="+mn-ea"/>
                    <a:sym typeface="+mn-lt"/>
                  </a:rPr>
                  <a:t>＝</a:t>
                </a:r>
                <a:r>
                  <a:rPr lang="en-US" altLang="zh-CN" sz="2133" kern="100" dirty="0">
                    <a:solidFill>
                      <a:schemeClr val="tx1"/>
                    </a:solidFill>
                    <a:cs typeface="+mn-ea"/>
                    <a:sym typeface="+mn-lt"/>
                  </a:rPr>
                  <a:t>50</a:t>
                </a:r>
                <a:r>
                  <a:rPr lang="zh-CN" altLang="zh-CN" sz="2133" kern="100" dirty="0">
                    <a:solidFill>
                      <a:schemeClr val="tx1"/>
                    </a:solidFill>
                    <a:cs typeface="+mn-ea"/>
                    <a:sym typeface="+mn-lt"/>
                  </a:rPr>
                  <a:t>，</a:t>
                </a:r>
              </a:p>
              <a:p>
                <a:pPr defTabSz="914377" fontAlgn="ctr">
                  <a:lnSpc>
                    <a:spcPct val="150000"/>
                  </a:lnSpc>
                </a:pPr>
                <a:r>
                  <a:rPr lang="zh-CN" altLang="zh-CN" sz="2133" kern="100" dirty="0">
                    <a:solidFill>
                      <a:schemeClr val="tx1"/>
                    </a:solidFill>
                    <a:cs typeface="+mn-ea"/>
                    <a:sym typeface="+mn-lt"/>
                  </a:rPr>
                  <a:t>解得</a:t>
                </a:r>
                <a:r>
                  <a:rPr lang="en-US" altLang="zh-CN" sz="2133" kern="100" dirty="0">
                    <a:solidFill>
                      <a:schemeClr val="tx1"/>
                    </a:solidFill>
                    <a:cs typeface="+mn-ea"/>
                    <a:sym typeface="+mn-lt"/>
                  </a:rPr>
                  <a:t>x</a:t>
                </a:r>
                <a:r>
                  <a:rPr lang="zh-CN" altLang="zh-CN" sz="2133" kern="100" dirty="0">
                    <a:solidFill>
                      <a:schemeClr val="tx1"/>
                    </a:solidFill>
                    <a:cs typeface="+mn-ea"/>
                    <a:sym typeface="+mn-lt"/>
                  </a:rPr>
                  <a:t>＝</a:t>
                </a:r>
                <a:r>
                  <a:rPr lang="en-US" altLang="zh-CN" sz="2133" kern="100" dirty="0">
                    <a:solidFill>
                      <a:schemeClr val="tx1"/>
                    </a:solidFill>
                    <a:cs typeface="+mn-ea"/>
                    <a:sym typeface="+mn-lt"/>
                  </a:rPr>
                  <a:t>200.</a:t>
                </a:r>
                <a:endParaRPr lang="zh-CN" altLang="zh-CN" sz="2133" kern="100" dirty="0">
                  <a:solidFill>
                    <a:schemeClr val="tx1"/>
                  </a:solidFill>
                  <a:cs typeface="+mn-ea"/>
                  <a:sym typeface="+mn-lt"/>
                </a:endParaRPr>
              </a:p>
              <a:p>
                <a:pPr defTabSz="914377" fontAlgn="ctr">
                  <a:lnSpc>
                    <a:spcPct val="150000"/>
                  </a:lnSpc>
                </a:pPr>
                <a:r>
                  <a:rPr lang="zh-CN" altLang="zh-CN" sz="2133" kern="100" dirty="0">
                    <a:solidFill>
                      <a:schemeClr val="tx1"/>
                    </a:solidFill>
                    <a:cs typeface="+mn-ea"/>
                    <a:sym typeface="+mn-lt"/>
                  </a:rPr>
                  <a:t>经检验，</a:t>
                </a:r>
                <a:r>
                  <a:rPr lang="en-US" altLang="zh-CN" sz="2133" kern="100" dirty="0">
                    <a:solidFill>
                      <a:schemeClr val="tx1"/>
                    </a:solidFill>
                    <a:cs typeface="+mn-ea"/>
                    <a:sym typeface="+mn-lt"/>
                  </a:rPr>
                  <a:t>x</a:t>
                </a:r>
                <a:r>
                  <a:rPr lang="zh-CN" altLang="zh-CN" sz="2133" kern="100" dirty="0">
                    <a:solidFill>
                      <a:schemeClr val="tx1"/>
                    </a:solidFill>
                    <a:cs typeface="+mn-ea"/>
                    <a:sym typeface="+mn-lt"/>
                  </a:rPr>
                  <a:t>＝</a:t>
                </a:r>
                <a:r>
                  <a:rPr lang="en-US" altLang="zh-CN" sz="2133" kern="100" dirty="0">
                    <a:solidFill>
                      <a:schemeClr val="tx1"/>
                    </a:solidFill>
                    <a:cs typeface="+mn-ea"/>
                    <a:sym typeface="+mn-lt"/>
                  </a:rPr>
                  <a:t>200</a:t>
                </a:r>
                <a:r>
                  <a:rPr lang="zh-CN" altLang="zh-CN" sz="2133" kern="100" dirty="0">
                    <a:solidFill>
                      <a:schemeClr val="tx1"/>
                    </a:solidFill>
                    <a:cs typeface="+mn-ea"/>
                    <a:sym typeface="+mn-lt"/>
                  </a:rPr>
                  <a:t>是原方程的解，且符合题意．</a:t>
                </a:r>
              </a:p>
              <a:p>
                <a:pPr defTabSz="914377" fontAlgn="ctr">
                  <a:lnSpc>
                    <a:spcPct val="150000"/>
                  </a:lnSpc>
                </a:pPr>
                <a:r>
                  <a:rPr lang="zh-CN" altLang="zh-CN" sz="2133" kern="100" dirty="0">
                    <a:solidFill>
                      <a:schemeClr val="tx1"/>
                    </a:solidFill>
                    <a:cs typeface="+mn-ea"/>
                    <a:sym typeface="+mn-lt"/>
                  </a:rPr>
                  <a:t>所以</a:t>
                </a:r>
                <a:r>
                  <a:rPr lang="en-US" altLang="zh-CN" sz="2133" kern="100" dirty="0">
                    <a:solidFill>
                      <a:schemeClr val="tx1"/>
                    </a:solidFill>
                    <a:cs typeface="+mn-ea"/>
                    <a:sym typeface="+mn-lt"/>
                  </a:rPr>
                  <a:t>4</a:t>
                </a:r>
                <a:r>
                  <a:rPr lang="zh-CN" altLang="zh-CN" sz="2133" kern="100" dirty="0">
                    <a:solidFill>
                      <a:schemeClr val="tx1"/>
                    </a:solidFill>
                    <a:cs typeface="+mn-ea"/>
                    <a:sym typeface="+mn-lt"/>
                  </a:rPr>
                  <a:t>月份的销售单价为</a:t>
                </a:r>
                <a:r>
                  <a:rPr lang="en-US" altLang="zh-CN" sz="2133" kern="100" dirty="0">
                    <a:solidFill>
                      <a:schemeClr val="tx1"/>
                    </a:solidFill>
                    <a:cs typeface="+mn-ea"/>
                    <a:sym typeface="+mn-lt"/>
                  </a:rPr>
                  <a:t>200</a:t>
                </a:r>
                <a:r>
                  <a:rPr lang="zh-CN" altLang="zh-CN" sz="2133" kern="100" dirty="0">
                    <a:solidFill>
                      <a:schemeClr val="tx1"/>
                    </a:solidFill>
                    <a:cs typeface="+mn-ea"/>
                    <a:sym typeface="+mn-lt"/>
                  </a:rPr>
                  <a:t>元．</a:t>
                </a:r>
              </a:p>
            </p:txBody>
          </p:sp>
        </mc:Choice>
        <mc:Fallback xmlns="">
          <p:sp>
            <p:nvSpPr>
              <p:cNvPr id="3" name="矩形 2">
                <a:extLst>
                  <a:ext uri="{FF2B5EF4-FFF2-40B4-BE49-F238E27FC236}">
                    <a16:creationId xmlns:a16="http://schemas.microsoft.com/office/drawing/2014/main" id="{CDD9DF9B-9457-4CB0-9894-BDE85022B612}"/>
                  </a:ext>
                </a:extLst>
              </p:cNvPr>
              <p:cNvSpPr>
                <a:spLocks noRot="1" noChangeAspect="1" noMove="1" noResize="1" noEditPoints="1" noAdjustHandles="1" noChangeArrowheads="1" noChangeShapeType="1" noTextEdit="1"/>
              </p:cNvSpPr>
              <p:nvPr/>
            </p:nvSpPr>
            <p:spPr>
              <a:xfrm>
                <a:off x="1103445" y="3312886"/>
                <a:ext cx="7289443" cy="2761653"/>
              </a:xfrm>
              <a:prstGeom prst="rect">
                <a:avLst/>
              </a:prstGeom>
              <a:blipFill>
                <a:blip r:embed="rId4"/>
                <a:stretch>
                  <a:fillRect l="-1003" b="-3753"/>
                </a:stretch>
              </a:blipFill>
            </p:spPr>
            <p:txBody>
              <a:bodyPr/>
              <a:lstStyle/>
              <a:p>
                <a:r>
                  <a:rPr lang="zh-CN" altLang="en-US">
                    <a:noFill/>
                  </a:rPr>
                  <a:t> </a:t>
                </a:r>
              </a:p>
            </p:txBody>
          </p:sp>
        </mc:Fallback>
      </mc:AlternateContent>
      <p:sp>
        <p:nvSpPr>
          <p:cNvPr id="8" name="文本框 7">
            <a:extLst>
              <a:ext uri="{FF2B5EF4-FFF2-40B4-BE49-F238E27FC236}">
                <a16:creationId xmlns:a16="http://schemas.microsoft.com/office/drawing/2014/main" id="{B4288CE0-357F-484C-B072-A6E5899F1951}"/>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练一练（销售问题）</a:t>
            </a:r>
          </a:p>
        </p:txBody>
      </p:sp>
    </p:spTree>
    <p:custDataLst>
      <p:tags r:id="rId1"/>
    </p:custDataLst>
    <p:extLst>
      <p:ext uri="{BB962C8B-B14F-4D97-AF65-F5344CB8AC3E}">
        <p14:creationId xmlns:p14="http://schemas.microsoft.com/office/powerpoint/2010/main" val="69871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FFDF8912-3067-43D1-8B6A-A2EC6CA25512}"/>
              </a:ext>
            </a:extLst>
          </p:cNvPr>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dirty="0">
              <a:ln>
                <a:noFill/>
              </a:ln>
              <a:solidFill>
                <a:prstClr val="white"/>
              </a:solidFill>
              <a:effectLst/>
              <a:uLnTx/>
              <a:uFillTx/>
              <a:latin typeface="思源黑体 CN Regular" panose="020B0500000000000000" pitchFamily="34" charset="-122"/>
              <a:ea typeface="思源黑体 CN Regular" panose="020B0500000000000000" pitchFamily="34" charset="-122"/>
              <a:cs typeface="+mn-ea"/>
              <a:sym typeface="+mn-lt"/>
            </a:endParaRPr>
          </a:p>
        </p:txBody>
      </p:sp>
      <p:sp>
        <p:nvSpPr>
          <p:cNvPr id="3" name="矩形 2">
            <a:extLst>
              <a:ext uri="{FF2B5EF4-FFF2-40B4-BE49-F238E27FC236}">
                <a16:creationId xmlns:a16="http://schemas.microsoft.com/office/drawing/2014/main" id="{CFAD7A5F-FAC1-414B-896C-2780965A5606}"/>
              </a:ext>
            </a:extLst>
          </p:cNvPr>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a:extLst>
              <a:ext uri="{FF2B5EF4-FFF2-40B4-BE49-F238E27FC236}">
                <a16:creationId xmlns:a16="http://schemas.microsoft.com/office/drawing/2014/main" id="{AE58FB28-7959-4C0B-B09F-EDEE9BEC0C87}"/>
              </a:ext>
            </a:extLst>
          </p:cNvPr>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a:extLst>
              <a:ext uri="{FF2B5EF4-FFF2-40B4-BE49-F238E27FC236}">
                <a16:creationId xmlns:a16="http://schemas.microsoft.com/office/drawing/2014/main" id="{1FCC2A86-F5F5-4D1B-83F4-E930D552D3A1}"/>
              </a:ext>
            </a:extLst>
          </p:cNvPr>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3061809"/>
      </p:ext>
    </p:extLst>
  </p:cSld>
  <p:clrMapOvr>
    <a:masterClrMapping/>
  </p:clrMapOvr>
  <p:transition spd="slow" advClick="0" advTm="3000">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1F92BF6E-661F-4EA3-ADB9-1BBA615B2018}"/>
              </a:ext>
            </a:extLst>
          </p:cNvPr>
          <p:cNvSpPr/>
          <p:nvPr/>
        </p:nvSpPr>
        <p:spPr>
          <a:xfrm>
            <a:off x="1185037" y="991008"/>
            <a:ext cx="10236497" cy="1754326"/>
          </a:xfrm>
          <a:prstGeom prst="rect">
            <a:avLst/>
          </a:prstGeom>
        </p:spPr>
        <p:txBody>
          <a:bodyPr wrap="square">
            <a:spAutoFit/>
          </a:bodyPr>
          <a:lstStyle/>
          <a:p>
            <a:pPr defTabSz="914377" fontAlgn="ctr">
              <a:lnSpc>
                <a:spcPct val="150000"/>
              </a:lnSpc>
            </a:pPr>
            <a:r>
              <a:rPr lang="en-US" altLang="zh-CN" sz="2400" kern="100" dirty="0">
                <a:solidFill>
                  <a:prstClr val="black"/>
                </a:solidFill>
                <a:cs typeface="+mn-ea"/>
                <a:sym typeface="+mn-lt"/>
              </a:rPr>
              <a:t>8</a:t>
            </a:r>
            <a:r>
              <a:rPr lang="zh-CN" altLang="zh-CN" sz="2400" kern="100" dirty="0">
                <a:solidFill>
                  <a:prstClr val="black"/>
                </a:solidFill>
                <a:cs typeface="+mn-ea"/>
                <a:sym typeface="+mn-lt"/>
              </a:rPr>
              <a:t>．某超市用</a:t>
            </a:r>
            <a:r>
              <a:rPr lang="en-US" altLang="zh-CN" sz="2400" kern="100" dirty="0">
                <a:solidFill>
                  <a:prstClr val="black"/>
                </a:solidFill>
                <a:cs typeface="+mn-ea"/>
                <a:sym typeface="+mn-lt"/>
              </a:rPr>
              <a:t>5000</a:t>
            </a:r>
            <a:r>
              <a:rPr lang="zh-CN" altLang="zh-CN" sz="2400" kern="100" dirty="0">
                <a:solidFill>
                  <a:prstClr val="black"/>
                </a:solidFill>
                <a:cs typeface="+mn-ea"/>
                <a:sym typeface="+mn-lt"/>
              </a:rPr>
              <a:t>元购进某种干果销售，由于销售状况良好，超市又调拨</a:t>
            </a:r>
            <a:r>
              <a:rPr lang="en-US" altLang="zh-CN" sz="2400" kern="100" dirty="0">
                <a:solidFill>
                  <a:prstClr val="black"/>
                </a:solidFill>
                <a:cs typeface="+mn-ea"/>
                <a:sym typeface="+mn-lt"/>
              </a:rPr>
              <a:t>9000</a:t>
            </a:r>
            <a:r>
              <a:rPr lang="zh-CN" altLang="zh-CN" sz="2400" kern="100" dirty="0">
                <a:solidFill>
                  <a:prstClr val="black"/>
                </a:solidFill>
                <a:cs typeface="+mn-ea"/>
                <a:sym typeface="+mn-lt"/>
              </a:rPr>
              <a:t>元资金购进该种干果，但这次每千克的进价比第一次的进价提高了</a:t>
            </a:r>
            <a:r>
              <a:rPr lang="en-US" altLang="zh-CN" sz="2400" kern="100" dirty="0">
                <a:solidFill>
                  <a:prstClr val="black"/>
                </a:solidFill>
                <a:cs typeface="+mn-ea"/>
                <a:sym typeface="+mn-lt"/>
              </a:rPr>
              <a:t>5</a:t>
            </a:r>
            <a:r>
              <a:rPr lang="zh-CN" altLang="zh-CN" sz="2400" kern="100" dirty="0">
                <a:solidFill>
                  <a:prstClr val="black"/>
                </a:solidFill>
                <a:cs typeface="+mn-ea"/>
                <a:sym typeface="+mn-lt"/>
              </a:rPr>
              <a:t>元，购进干果数量是第一次的</a:t>
            </a:r>
            <a:r>
              <a:rPr lang="en-US" altLang="zh-CN" sz="2400" kern="100" dirty="0">
                <a:solidFill>
                  <a:prstClr val="black"/>
                </a:solidFill>
                <a:cs typeface="+mn-ea"/>
                <a:sym typeface="+mn-lt"/>
              </a:rPr>
              <a:t>1.5</a:t>
            </a:r>
            <a:r>
              <a:rPr lang="zh-CN" altLang="zh-CN" sz="2400" kern="100" dirty="0">
                <a:solidFill>
                  <a:prstClr val="black"/>
                </a:solidFill>
                <a:cs typeface="+mn-ea"/>
                <a:sym typeface="+mn-lt"/>
              </a:rPr>
              <a:t>倍．该种干果的第一次进价是每千克多少元？</a:t>
            </a:r>
          </a:p>
        </p:txBody>
      </p:sp>
      <mc:AlternateContent xmlns:mc="http://schemas.openxmlformats.org/markup-compatibility/2006" xmlns:a14="http://schemas.microsoft.com/office/drawing/2010/main">
        <mc:Choice Requires="a14">
          <p:sp>
            <p:nvSpPr>
              <p:cNvPr id="12" name="矩形 11">
                <a:extLst>
                  <a:ext uri="{FF2B5EF4-FFF2-40B4-BE49-F238E27FC236}">
                    <a16:creationId xmlns:a16="http://schemas.microsoft.com/office/drawing/2014/main" id="{D4034C02-956F-44FF-8E65-A28AAE8CC238}"/>
                  </a:ext>
                </a:extLst>
              </p:cNvPr>
              <p:cNvSpPr/>
              <p:nvPr/>
            </p:nvSpPr>
            <p:spPr>
              <a:xfrm>
                <a:off x="1185037" y="2869382"/>
                <a:ext cx="7935771" cy="3260701"/>
              </a:xfrm>
              <a:prstGeom prst="rect">
                <a:avLst/>
              </a:prstGeom>
            </p:spPr>
            <p:txBody>
              <a:bodyPr wrap="square">
                <a:spAutoFit/>
              </a:bodyPr>
              <a:lstStyle/>
              <a:p>
                <a:pPr defTabSz="914377" fontAlgn="ctr">
                  <a:lnSpc>
                    <a:spcPct val="150000"/>
                  </a:lnSpc>
                </a:pPr>
                <a:r>
                  <a:rPr lang="zh-CN" altLang="zh-CN" sz="2133" kern="100" dirty="0">
                    <a:solidFill>
                      <a:schemeClr val="tx1"/>
                    </a:solidFill>
                    <a:cs typeface="+mn-ea"/>
                    <a:sym typeface="+mn-lt"/>
                  </a:rPr>
                  <a:t>解：设第一次该干果的进货价是每千克</a:t>
                </a:r>
                <a:r>
                  <a:rPr lang="en-US" altLang="zh-CN" sz="2133" i="1" kern="100" dirty="0">
                    <a:solidFill>
                      <a:schemeClr val="tx1"/>
                    </a:solidFill>
                    <a:cs typeface="+mn-ea"/>
                    <a:sym typeface="+mn-lt"/>
                  </a:rPr>
                  <a:t>x</a:t>
                </a:r>
                <a:r>
                  <a:rPr lang="zh-CN" altLang="zh-CN" sz="2133" kern="100" dirty="0">
                    <a:solidFill>
                      <a:schemeClr val="tx1"/>
                    </a:solidFill>
                    <a:cs typeface="+mn-ea"/>
                    <a:sym typeface="+mn-lt"/>
                  </a:rPr>
                  <a:t>元，</a:t>
                </a:r>
                <a:endParaRPr lang="en-US" altLang="zh-CN" sz="2133" kern="100" dirty="0">
                  <a:solidFill>
                    <a:schemeClr val="tx1"/>
                  </a:solidFill>
                  <a:cs typeface="+mn-ea"/>
                  <a:sym typeface="+mn-lt"/>
                </a:endParaRPr>
              </a:p>
              <a:p>
                <a:pPr defTabSz="914377" fontAlgn="ctr">
                  <a:lnSpc>
                    <a:spcPct val="150000"/>
                  </a:lnSpc>
                </a:pPr>
                <a:r>
                  <a:rPr lang="zh-CN" altLang="zh-CN" sz="2133" kern="100" dirty="0">
                    <a:solidFill>
                      <a:schemeClr val="tx1"/>
                    </a:solidFill>
                    <a:cs typeface="+mn-ea"/>
                    <a:sym typeface="+mn-lt"/>
                  </a:rPr>
                  <a:t>则第二次购进干果的进货价是每千克（</a:t>
                </a:r>
                <a:r>
                  <a:rPr lang="en-US" altLang="zh-CN" sz="2133" i="1" kern="100" dirty="0">
                    <a:solidFill>
                      <a:schemeClr val="tx1"/>
                    </a:solidFill>
                    <a:cs typeface="+mn-ea"/>
                    <a:sym typeface="+mn-lt"/>
                  </a:rPr>
                  <a:t>x</a:t>
                </a:r>
                <a:r>
                  <a:rPr lang="en-US" altLang="zh-CN" sz="2133" kern="100" dirty="0">
                    <a:solidFill>
                      <a:schemeClr val="tx1"/>
                    </a:solidFill>
                    <a:cs typeface="+mn-ea"/>
                    <a:sym typeface="+mn-lt"/>
                  </a:rPr>
                  <a:t>+5</a:t>
                </a:r>
                <a:r>
                  <a:rPr lang="zh-CN" altLang="zh-CN" sz="2133" kern="100" dirty="0">
                    <a:solidFill>
                      <a:schemeClr val="tx1"/>
                    </a:solidFill>
                    <a:cs typeface="+mn-ea"/>
                    <a:sym typeface="+mn-lt"/>
                  </a:rPr>
                  <a:t>）元，</a:t>
                </a:r>
              </a:p>
              <a:p>
                <a:pPr defTabSz="914377" fontAlgn="ctr">
                  <a:lnSpc>
                    <a:spcPct val="150000"/>
                  </a:lnSpc>
                </a:pPr>
                <a:r>
                  <a:rPr lang="zh-CN" altLang="zh-CN" sz="2133" kern="100" dirty="0">
                    <a:solidFill>
                      <a:schemeClr val="tx1"/>
                    </a:solidFill>
                    <a:cs typeface="+mn-ea"/>
                    <a:sym typeface="+mn-lt"/>
                  </a:rPr>
                  <a:t>根据题意得：</a:t>
                </a:r>
                <a14:m>
                  <m:oMath xmlns:m="http://schemas.openxmlformats.org/officeDocument/2006/math">
                    <m:f>
                      <m:fPr>
                        <m:ctrlPr>
                          <a:rPr lang="zh-CN" altLang="zh-CN" sz="2133" i="1" kern="100">
                            <a:solidFill>
                              <a:schemeClr val="tx1"/>
                            </a:solidFill>
                            <a:latin typeface="Cambria Math" panose="02040503050406030204" pitchFamily="18" charset="0"/>
                            <a:cs typeface="+mn-ea"/>
                            <a:sym typeface="+mn-lt"/>
                          </a:rPr>
                        </m:ctrlPr>
                      </m:fPr>
                      <m:num>
                        <m:r>
                          <a:rPr lang="en-US" altLang="zh-CN" sz="2133" i="1" kern="100">
                            <a:solidFill>
                              <a:schemeClr val="tx1"/>
                            </a:solidFill>
                            <a:latin typeface="Cambria Math" panose="02040503050406030204" pitchFamily="18" charset="0"/>
                            <a:cs typeface="+mn-ea"/>
                            <a:sym typeface="+mn-lt"/>
                          </a:rPr>
                          <m:t>5000</m:t>
                        </m:r>
                      </m:num>
                      <m:den>
                        <m:r>
                          <a:rPr lang="en-US" altLang="zh-CN" sz="2133" i="1" kern="100">
                            <a:solidFill>
                              <a:schemeClr val="tx1"/>
                            </a:solidFill>
                            <a:latin typeface="Cambria Math" panose="02040503050406030204" pitchFamily="18" charset="0"/>
                            <a:cs typeface="+mn-ea"/>
                            <a:sym typeface="+mn-lt"/>
                          </a:rPr>
                          <m:t>𝑥</m:t>
                        </m:r>
                      </m:den>
                    </m:f>
                  </m:oMath>
                </a14:m>
                <a:r>
                  <a:rPr lang="en-US" altLang="zh-CN" sz="2133" kern="100" dirty="0">
                    <a:solidFill>
                      <a:schemeClr val="tx1"/>
                    </a:solidFill>
                    <a:cs typeface="+mn-ea"/>
                    <a:sym typeface="+mn-lt"/>
                  </a:rPr>
                  <a:t>×1.5</a:t>
                </a:r>
                <a:r>
                  <a:rPr lang="zh-CN" altLang="zh-CN" sz="2133" kern="100" dirty="0">
                    <a:solidFill>
                      <a:schemeClr val="tx1"/>
                    </a:solidFill>
                    <a:cs typeface="+mn-ea"/>
                    <a:sym typeface="+mn-lt"/>
                  </a:rPr>
                  <a:t>＝ </a:t>
                </a:r>
                <a14:m>
                  <m:oMath xmlns:m="http://schemas.openxmlformats.org/officeDocument/2006/math">
                    <m:f>
                      <m:fPr>
                        <m:ctrlPr>
                          <a:rPr lang="zh-CN" altLang="zh-CN" sz="2133" i="1" kern="100">
                            <a:solidFill>
                              <a:schemeClr val="tx1"/>
                            </a:solidFill>
                            <a:latin typeface="Cambria Math" panose="02040503050406030204" pitchFamily="18" charset="0"/>
                            <a:cs typeface="+mn-ea"/>
                            <a:sym typeface="+mn-lt"/>
                          </a:rPr>
                        </m:ctrlPr>
                      </m:fPr>
                      <m:num>
                        <m:r>
                          <a:rPr lang="en-US" altLang="zh-CN" sz="2133" i="1" kern="100">
                            <a:solidFill>
                              <a:schemeClr val="tx1"/>
                            </a:solidFill>
                            <a:latin typeface="Cambria Math" panose="02040503050406030204" pitchFamily="18" charset="0"/>
                            <a:cs typeface="+mn-ea"/>
                            <a:sym typeface="+mn-lt"/>
                          </a:rPr>
                          <m:t>9000</m:t>
                        </m:r>
                      </m:num>
                      <m:den>
                        <m:r>
                          <a:rPr lang="en-US" altLang="zh-CN" sz="2133" i="1" kern="100">
                            <a:solidFill>
                              <a:schemeClr val="tx1"/>
                            </a:solidFill>
                            <a:latin typeface="Cambria Math" panose="02040503050406030204" pitchFamily="18" charset="0"/>
                            <a:cs typeface="+mn-ea"/>
                            <a:sym typeface="+mn-lt"/>
                          </a:rPr>
                          <m:t>𝑥</m:t>
                        </m:r>
                        <m:r>
                          <a:rPr lang="en-US" altLang="zh-CN" sz="2133" i="1" kern="100">
                            <a:solidFill>
                              <a:schemeClr val="tx1"/>
                            </a:solidFill>
                            <a:latin typeface="Cambria Math" panose="02040503050406030204" pitchFamily="18" charset="0"/>
                            <a:cs typeface="+mn-ea"/>
                            <a:sym typeface="+mn-lt"/>
                          </a:rPr>
                          <m:t>+5</m:t>
                        </m:r>
                      </m:den>
                    </m:f>
                    <m:r>
                      <a:rPr lang="en-US" altLang="zh-CN" sz="2133" i="1" kern="100">
                        <a:solidFill>
                          <a:schemeClr val="tx1"/>
                        </a:solidFill>
                        <a:latin typeface="Cambria Math" panose="02040503050406030204" pitchFamily="18" charset="0"/>
                        <a:cs typeface="+mn-ea"/>
                        <a:sym typeface="+mn-lt"/>
                      </a:rPr>
                      <m:t> </m:t>
                    </m:r>
                  </m:oMath>
                </a14:m>
                <a:r>
                  <a:rPr lang="zh-CN" altLang="zh-CN" sz="2133" kern="100" dirty="0">
                    <a:solidFill>
                      <a:schemeClr val="tx1"/>
                    </a:solidFill>
                    <a:cs typeface="+mn-ea"/>
                    <a:sym typeface="+mn-lt"/>
                  </a:rPr>
                  <a:t>，</a:t>
                </a:r>
              </a:p>
              <a:p>
                <a:pPr defTabSz="914377" fontAlgn="ctr">
                  <a:lnSpc>
                    <a:spcPct val="150000"/>
                  </a:lnSpc>
                </a:pPr>
                <a:r>
                  <a:rPr lang="zh-CN" altLang="zh-CN" sz="2133" kern="100" dirty="0">
                    <a:solidFill>
                      <a:schemeClr val="tx1"/>
                    </a:solidFill>
                    <a:cs typeface="+mn-ea"/>
                    <a:sym typeface="+mn-lt"/>
                  </a:rPr>
                  <a:t>解得：</a:t>
                </a:r>
                <a:r>
                  <a:rPr lang="en-US" altLang="zh-CN" sz="2133" i="1" kern="100" dirty="0">
                    <a:solidFill>
                      <a:schemeClr val="tx1"/>
                    </a:solidFill>
                    <a:cs typeface="+mn-ea"/>
                    <a:sym typeface="+mn-lt"/>
                  </a:rPr>
                  <a:t>x</a:t>
                </a:r>
                <a:r>
                  <a:rPr lang="zh-CN" altLang="zh-CN" sz="2133" kern="100" dirty="0">
                    <a:solidFill>
                      <a:schemeClr val="tx1"/>
                    </a:solidFill>
                    <a:cs typeface="+mn-ea"/>
                    <a:sym typeface="+mn-lt"/>
                  </a:rPr>
                  <a:t>＝</a:t>
                </a:r>
                <a:r>
                  <a:rPr lang="en-US" altLang="zh-CN" sz="2133" kern="100" dirty="0">
                    <a:solidFill>
                      <a:schemeClr val="tx1"/>
                    </a:solidFill>
                    <a:cs typeface="+mn-ea"/>
                    <a:sym typeface="+mn-lt"/>
                  </a:rPr>
                  <a:t>25</a:t>
                </a:r>
                <a:r>
                  <a:rPr lang="zh-CN" altLang="zh-CN" sz="2133" kern="100" dirty="0">
                    <a:solidFill>
                      <a:schemeClr val="tx1"/>
                    </a:solidFill>
                    <a:cs typeface="+mn-ea"/>
                    <a:sym typeface="+mn-lt"/>
                  </a:rPr>
                  <a:t>，</a:t>
                </a:r>
              </a:p>
              <a:p>
                <a:pPr defTabSz="914377" fontAlgn="ctr">
                  <a:lnSpc>
                    <a:spcPct val="150000"/>
                  </a:lnSpc>
                </a:pPr>
                <a:r>
                  <a:rPr lang="zh-CN" altLang="zh-CN" sz="2133" kern="100" dirty="0">
                    <a:solidFill>
                      <a:schemeClr val="tx1"/>
                    </a:solidFill>
                    <a:cs typeface="+mn-ea"/>
                    <a:sym typeface="+mn-lt"/>
                  </a:rPr>
                  <a:t>经检验，</a:t>
                </a:r>
                <a:r>
                  <a:rPr lang="en-US" altLang="zh-CN" sz="2133" i="1" kern="100" dirty="0">
                    <a:solidFill>
                      <a:schemeClr val="tx1"/>
                    </a:solidFill>
                    <a:cs typeface="+mn-ea"/>
                    <a:sym typeface="+mn-lt"/>
                  </a:rPr>
                  <a:t>x</a:t>
                </a:r>
                <a:r>
                  <a:rPr lang="zh-CN" altLang="zh-CN" sz="2133" kern="100" dirty="0">
                    <a:solidFill>
                      <a:schemeClr val="tx1"/>
                    </a:solidFill>
                    <a:cs typeface="+mn-ea"/>
                    <a:sym typeface="+mn-lt"/>
                  </a:rPr>
                  <a:t>＝</a:t>
                </a:r>
                <a:r>
                  <a:rPr lang="en-US" altLang="zh-CN" sz="2133" kern="100" dirty="0">
                    <a:solidFill>
                      <a:schemeClr val="tx1"/>
                    </a:solidFill>
                    <a:cs typeface="+mn-ea"/>
                    <a:sym typeface="+mn-lt"/>
                  </a:rPr>
                  <a:t>25</a:t>
                </a:r>
                <a:r>
                  <a:rPr lang="zh-CN" altLang="zh-CN" sz="2133" kern="100" dirty="0">
                    <a:solidFill>
                      <a:schemeClr val="tx1"/>
                    </a:solidFill>
                    <a:cs typeface="+mn-ea"/>
                    <a:sym typeface="+mn-lt"/>
                  </a:rPr>
                  <a:t>是所列方程的解．</a:t>
                </a:r>
              </a:p>
              <a:p>
                <a:pPr defTabSz="914377" fontAlgn="ctr">
                  <a:lnSpc>
                    <a:spcPct val="150000"/>
                  </a:lnSpc>
                </a:pPr>
                <a:r>
                  <a:rPr lang="zh-CN" altLang="zh-CN" sz="2133" kern="100" dirty="0">
                    <a:solidFill>
                      <a:schemeClr val="tx1"/>
                    </a:solidFill>
                    <a:cs typeface="+mn-ea"/>
                    <a:sym typeface="+mn-lt"/>
                  </a:rPr>
                  <a:t>答：该种干果的第一次进价是每千克</a:t>
                </a:r>
                <a:r>
                  <a:rPr lang="en-US" altLang="zh-CN" sz="2133" kern="100" dirty="0">
                    <a:solidFill>
                      <a:schemeClr val="tx1"/>
                    </a:solidFill>
                    <a:cs typeface="+mn-ea"/>
                    <a:sym typeface="+mn-lt"/>
                  </a:rPr>
                  <a:t>25</a:t>
                </a:r>
                <a:r>
                  <a:rPr lang="zh-CN" altLang="zh-CN" sz="2133" kern="100" dirty="0">
                    <a:solidFill>
                      <a:schemeClr val="tx1"/>
                    </a:solidFill>
                    <a:cs typeface="+mn-ea"/>
                    <a:sym typeface="+mn-lt"/>
                  </a:rPr>
                  <a:t>元．</a:t>
                </a:r>
              </a:p>
            </p:txBody>
          </p:sp>
        </mc:Choice>
        <mc:Fallback xmlns="">
          <p:sp>
            <p:nvSpPr>
              <p:cNvPr id="12" name="矩形 11">
                <a:extLst>
                  <a:ext uri="{FF2B5EF4-FFF2-40B4-BE49-F238E27FC236}">
                    <a16:creationId xmlns:a16="http://schemas.microsoft.com/office/drawing/2014/main" id="{D4034C02-956F-44FF-8E65-A28AAE8CC238}"/>
                  </a:ext>
                </a:extLst>
              </p:cNvPr>
              <p:cNvSpPr>
                <a:spLocks noRot="1" noChangeAspect="1" noMove="1" noResize="1" noEditPoints="1" noAdjustHandles="1" noChangeArrowheads="1" noChangeShapeType="1" noTextEdit="1"/>
              </p:cNvSpPr>
              <p:nvPr/>
            </p:nvSpPr>
            <p:spPr>
              <a:xfrm>
                <a:off x="1185037" y="2869382"/>
                <a:ext cx="7935771" cy="3260701"/>
              </a:xfrm>
              <a:prstGeom prst="rect">
                <a:avLst/>
              </a:prstGeom>
              <a:blipFill>
                <a:blip r:embed="rId4"/>
                <a:stretch>
                  <a:fillRect l="-922" b="-2804"/>
                </a:stretch>
              </a:blipFill>
            </p:spPr>
            <p:txBody>
              <a:bodyPr/>
              <a:lstStyle/>
              <a:p>
                <a:r>
                  <a:rPr lang="zh-CN" altLang="en-US">
                    <a:noFill/>
                  </a:rPr>
                  <a:t> </a:t>
                </a:r>
              </a:p>
            </p:txBody>
          </p:sp>
        </mc:Fallback>
      </mc:AlternateContent>
      <p:sp>
        <p:nvSpPr>
          <p:cNvPr id="8" name="文本框 7">
            <a:extLst>
              <a:ext uri="{FF2B5EF4-FFF2-40B4-BE49-F238E27FC236}">
                <a16:creationId xmlns:a16="http://schemas.microsoft.com/office/drawing/2014/main" id="{3EBAFBCB-31ED-4CDE-8A18-BDEADF1CE7E2}"/>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练一练（销售问题）</a:t>
            </a:r>
          </a:p>
        </p:txBody>
      </p:sp>
    </p:spTree>
    <p:custDataLst>
      <p:tags r:id="rId1"/>
    </p:custDataLst>
    <p:extLst>
      <p:ext uri="{BB962C8B-B14F-4D97-AF65-F5344CB8AC3E}">
        <p14:creationId xmlns:p14="http://schemas.microsoft.com/office/powerpoint/2010/main" val="144082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37E8C765-B7C1-491E-A2A1-BDB40CE0FE8B}"/>
              </a:ext>
            </a:extLst>
          </p:cNvPr>
          <p:cNvSpPr/>
          <p:nvPr/>
        </p:nvSpPr>
        <p:spPr>
          <a:xfrm rot="8745285">
            <a:off x="8074245" y="2038565"/>
            <a:ext cx="793684" cy="793684"/>
          </a:xfrm>
          <a:prstGeom prst="ellipse">
            <a:avLst/>
          </a:prstGeom>
          <a:gradFill>
            <a:gsLst>
              <a:gs pos="0">
                <a:schemeClr val="accent1"/>
              </a:gs>
              <a:gs pos="100000">
                <a:schemeClr val="accent1">
                  <a:lumMod val="75000"/>
                </a:schemeClr>
              </a:gs>
            </a:gsLst>
            <a:lin ang="360000" scaled="0"/>
          </a:gradFill>
          <a:ln w="171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srgbClr val="FFFFFF"/>
              </a:solidFill>
              <a:effectLst/>
              <a:uLnTx/>
              <a:uFillTx/>
              <a:cs typeface="+mn-ea"/>
              <a:sym typeface="+mn-lt"/>
            </a:endParaRPr>
          </a:p>
        </p:txBody>
      </p:sp>
      <p:sp>
        <p:nvSpPr>
          <p:cNvPr id="5" name="Oval 4">
            <a:extLst>
              <a:ext uri="{FF2B5EF4-FFF2-40B4-BE49-F238E27FC236}">
                <a16:creationId xmlns:a16="http://schemas.microsoft.com/office/drawing/2014/main" id="{19BCD032-EBE9-47C2-A788-22EED7E6BAF6}"/>
              </a:ext>
            </a:extLst>
          </p:cNvPr>
          <p:cNvSpPr/>
          <p:nvPr/>
        </p:nvSpPr>
        <p:spPr>
          <a:xfrm rot="12370864">
            <a:off x="7132774" y="2169848"/>
            <a:ext cx="499516" cy="499516"/>
          </a:xfrm>
          <a:prstGeom prst="ellipse">
            <a:avLst/>
          </a:prstGeom>
          <a:gradFill>
            <a:gsLst>
              <a:gs pos="0">
                <a:schemeClr val="accent1"/>
              </a:gs>
              <a:gs pos="100000">
                <a:schemeClr val="accent1">
                  <a:lumMod val="75000"/>
                </a:schemeClr>
              </a:gs>
            </a:gsLst>
            <a:lin ang="360000" scaled="0"/>
          </a:gradFill>
          <a:ln w="171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srgbClr val="FFFFFF"/>
              </a:solidFill>
              <a:effectLst/>
              <a:uLnTx/>
              <a:uFillTx/>
              <a:cs typeface="+mn-ea"/>
              <a:sym typeface="+mn-lt"/>
            </a:endParaRPr>
          </a:p>
        </p:txBody>
      </p:sp>
      <p:sp>
        <p:nvSpPr>
          <p:cNvPr id="6" name="Oval 5">
            <a:extLst>
              <a:ext uri="{FF2B5EF4-FFF2-40B4-BE49-F238E27FC236}">
                <a16:creationId xmlns:a16="http://schemas.microsoft.com/office/drawing/2014/main" id="{A41A6436-7727-4A55-8694-B7200F1BBEB5}"/>
              </a:ext>
            </a:extLst>
          </p:cNvPr>
          <p:cNvSpPr/>
          <p:nvPr/>
        </p:nvSpPr>
        <p:spPr>
          <a:xfrm rot="3600000">
            <a:off x="6711645" y="1556210"/>
            <a:ext cx="277118" cy="277118"/>
          </a:xfrm>
          <a:prstGeom prst="ellipse">
            <a:avLst/>
          </a:prstGeom>
          <a:gradFill>
            <a:gsLst>
              <a:gs pos="0">
                <a:schemeClr val="accent1"/>
              </a:gs>
              <a:gs pos="100000">
                <a:schemeClr val="accent1">
                  <a:lumMod val="75000"/>
                </a:schemeClr>
              </a:gs>
            </a:gsLst>
            <a:lin ang="360000" scaled="0"/>
          </a:gradFill>
          <a:ln w="1714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d-ID" sz="1800" b="0" i="0" u="none" strike="noStrike" kern="1200" cap="none" spc="0" normalizeH="0" baseline="0" noProof="0">
              <a:ln>
                <a:noFill/>
              </a:ln>
              <a:solidFill>
                <a:srgbClr val="FFFFFF"/>
              </a:solidFill>
              <a:effectLst/>
              <a:uLnTx/>
              <a:uFillTx/>
              <a:cs typeface="+mn-ea"/>
              <a:sym typeface="+mn-lt"/>
            </a:endParaRPr>
          </a:p>
        </p:txBody>
      </p:sp>
      <p:sp>
        <p:nvSpPr>
          <p:cNvPr id="13" name="Freeform: Shape 12">
            <a:extLst>
              <a:ext uri="{FF2B5EF4-FFF2-40B4-BE49-F238E27FC236}">
                <a16:creationId xmlns:a16="http://schemas.microsoft.com/office/drawing/2014/main" id="{7E162E7D-A059-4D7B-B775-37D14481F3A2}"/>
              </a:ext>
            </a:extLst>
          </p:cNvPr>
          <p:cNvSpPr/>
          <p:nvPr/>
        </p:nvSpPr>
        <p:spPr>
          <a:xfrm>
            <a:off x="337921" y="285415"/>
            <a:ext cx="420894" cy="70980"/>
          </a:xfrm>
          <a:custGeom>
            <a:avLst/>
            <a:gdLst>
              <a:gd name="connsiteX0" fmla="*/ 385404 w 420894"/>
              <a:gd name="connsiteY0" fmla="*/ 0 h 70980"/>
              <a:gd name="connsiteX1" fmla="*/ 420894 w 420894"/>
              <a:gd name="connsiteY1" fmla="*/ 35490 h 70980"/>
              <a:gd name="connsiteX2" fmla="*/ 385404 w 420894"/>
              <a:gd name="connsiteY2" fmla="*/ 70980 h 70980"/>
              <a:gd name="connsiteX3" fmla="*/ 349914 w 420894"/>
              <a:gd name="connsiteY3" fmla="*/ 35490 h 70980"/>
              <a:gd name="connsiteX4" fmla="*/ 385404 w 420894"/>
              <a:gd name="connsiteY4" fmla="*/ 0 h 70980"/>
              <a:gd name="connsiteX5" fmla="*/ 210447 w 420894"/>
              <a:gd name="connsiteY5" fmla="*/ 0 h 70980"/>
              <a:gd name="connsiteX6" fmla="*/ 245937 w 420894"/>
              <a:gd name="connsiteY6" fmla="*/ 35490 h 70980"/>
              <a:gd name="connsiteX7" fmla="*/ 210447 w 420894"/>
              <a:gd name="connsiteY7" fmla="*/ 70980 h 70980"/>
              <a:gd name="connsiteX8" fmla="*/ 174957 w 420894"/>
              <a:gd name="connsiteY8" fmla="*/ 35490 h 70980"/>
              <a:gd name="connsiteX9" fmla="*/ 210447 w 420894"/>
              <a:gd name="connsiteY9" fmla="*/ 0 h 70980"/>
              <a:gd name="connsiteX10" fmla="*/ 35490 w 420894"/>
              <a:gd name="connsiteY10" fmla="*/ 0 h 70980"/>
              <a:gd name="connsiteX11" fmla="*/ 70980 w 420894"/>
              <a:gd name="connsiteY11" fmla="*/ 35490 h 70980"/>
              <a:gd name="connsiteX12" fmla="*/ 35490 w 420894"/>
              <a:gd name="connsiteY12" fmla="*/ 70980 h 70980"/>
              <a:gd name="connsiteX13" fmla="*/ 0 w 420894"/>
              <a:gd name="connsiteY13" fmla="*/ 35490 h 70980"/>
              <a:gd name="connsiteX14" fmla="*/ 35490 w 420894"/>
              <a:gd name="connsiteY14" fmla="*/ 0 h 7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20894" h="70980">
                <a:moveTo>
                  <a:pt x="385404" y="0"/>
                </a:moveTo>
                <a:cubicBezTo>
                  <a:pt x="405005" y="0"/>
                  <a:pt x="420894" y="15889"/>
                  <a:pt x="420894" y="35490"/>
                </a:cubicBezTo>
                <a:cubicBezTo>
                  <a:pt x="420894" y="55091"/>
                  <a:pt x="405005" y="70980"/>
                  <a:pt x="385404" y="70980"/>
                </a:cubicBezTo>
                <a:cubicBezTo>
                  <a:pt x="365803" y="70980"/>
                  <a:pt x="349914" y="55091"/>
                  <a:pt x="349914" y="35490"/>
                </a:cubicBezTo>
                <a:cubicBezTo>
                  <a:pt x="349914" y="15889"/>
                  <a:pt x="365803" y="0"/>
                  <a:pt x="385404" y="0"/>
                </a:cubicBezTo>
                <a:close/>
                <a:moveTo>
                  <a:pt x="210447" y="0"/>
                </a:moveTo>
                <a:cubicBezTo>
                  <a:pt x="230048" y="0"/>
                  <a:pt x="245937" y="15889"/>
                  <a:pt x="245937" y="35490"/>
                </a:cubicBezTo>
                <a:cubicBezTo>
                  <a:pt x="245937" y="55091"/>
                  <a:pt x="230048" y="70980"/>
                  <a:pt x="210447" y="70980"/>
                </a:cubicBezTo>
                <a:cubicBezTo>
                  <a:pt x="190846" y="70980"/>
                  <a:pt x="174957" y="55091"/>
                  <a:pt x="174957" y="35490"/>
                </a:cubicBezTo>
                <a:cubicBezTo>
                  <a:pt x="174957" y="15889"/>
                  <a:pt x="190846" y="0"/>
                  <a:pt x="210447" y="0"/>
                </a:cubicBezTo>
                <a:close/>
                <a:moveTo>
                  <a:pt x="35490" y="0"/>
                </a:moveTo>
                <a:cubicBezTo>
                  <a:pt x="55091" y="0"/>
                  <a:pt x="70980" y="15889"/>
                  <a:pt x="70980" y="35490"/>
                </a:cubicBezTo>
                <a:cubicBezTo>
                  <a:pt x="70980" y="55091"/>
                  <a:pt x="55091" y="70980"/>
                  <a:pt x="35490" y="70980"/>
                </a:cubicBezTo>
                <a:cubicBezTo>
                  <a:pt x="15889" y="70980"/>
                  <a:pt x="0" y="55091"/>
                  <a:pt x="0" y="35490"/>
                </a:cubicBezTo>
                <a:cubicBezTo>
                  <a:pt x="0" y="15889"/>
                  <a:pt x="15889" y="0"/>
                  <a:pt x="35490"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D" sz="1400" b="0" i="0" u="none" strike="noStrike" kern="1200" cap="none" spc="0" normalizeH="0" baseline="0" noProof="0">
              <a:ln>
                <a:noFill/>
              </a:ln>
              <a:solidFill>
                <a:srgbClr val="FFFFFF"/>
              </a:solidFill>
              <a:effectLst/>
              <a:uLnTx/>
              <a:uFillTx/>
              <a:cs typeface="+mn-ea"/>
              <a:sym typeface="+mn-lt"/>
            </a:endParaRPr>
          </a:p>
        </p:txBody>
      </p:sp>
      <p:pic>
        <p:nvPicPr>
          <p:cNvPr id="3" name="图片占位符 2">
            <a:extLst>
              <a:ext uri="{FF2B5EF4-FFF2-40B4-BE49-F238E27FC236}">
                <a16:creationId xmlns:a16="http://schemas.microsoft.com/office/drawing/2014/main" id="{B31F3F6B-1C7A-4A01-A04C-285522AF00BC}"/>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6667" r="16667"/>
          <a:stretch>
            <a:fillRect/>
          </a:stretch>
        </p:blipFill>
        <p:spPr/>
      </p:pic>
      <p:grpSp>
        <p:nvGrpSpPr>
          <p:cNvPr id="15" name="Group 10">
            <a:extLst>
              <a:ext uri="{FF2B5EF4-FFF2-40B4-BE49-F238E27FC236}">
                <a16:creationId xmlns:a16="http://schemas.microsoft.com/office/drawing/2014/main" id="{DB5EFFD0-E092-42A6-B672-2E89E41C1DFB}"/>
              </a:ext>
            </a:extLst>
          </p:cNvPr>
          <p:cNvGrpSpPr/>
          <p:nvPr/>
        </p:nvGrpSpPr>
        <p:grpSpPr>
          <a:xfrm>
            <a:off x="3584205" y="2747830"/>
            <a:ext cx="312877" cy="378950"/>
            <a:chOff x="10387014" y="2925763"/>
            <a:chExt cx="255588" cy="309563"/>
          </a:xfrm>
          <a:solidFill>
            <a:schemeClr val="bg1"/>
          </a:solidFill>
        </p:grpSpPr>
        <p:sp>
          <p:nvSpPr>
            <p:cNvPr id="16" name="Freeform 134">
              <a:extLst>
                <a:ext uri="{FF2B5EF4-FFF2-40B4-BE49-F238E27FC236}">
                  <a16:creationId xmlns:a16="http://schemas.microsoft.com/office/drawing/2014/main" id="{6F118B29-6037-49C0-A93B-A12CA465892B}"/>
                </a:ext>
              </a:extLst>
            </p:cNvPr>
            <p:cNvSpPr>
              <a:spLocks noEditPoints="1"/>
            </p:cNvSpPr>
            <p:nvPr/>
          </p:nvSpPr>
          <p:spPr bwMode="auto">
            <a:xfrm>
              <a:off x="10387014" y="2925763"/>
              <a:ext cx="255588" cy="309563"/>
            </a:xfrm>
            <a:custGeom>
              <a:avLst/>
              <a:gdLst>
                <a:gd name="T0" fmla="*/ 84 w 96"/>
                <a:gd name="T1" fmla="*/ 44 h 116"/>
                <a:gd name="T2" fmla="*/ 72 w 96"/>
                <a:gd name="T3" fmla="*/ 44 h 116"/>
                <a:gd name="T4" fmla="*/ 72 w 96"/>
                <a:gd name="T5" fmla="*/ 25 h 116"/>
                <a:gd name="T6" fmla="*/ 48 w 96"/>
                <a:gd name="T7" fmla="*/ 0 h 116"/>
                <a:gd name="T8" fmla="*/ 24 w 96"/>
                <a:gd name="T9" fmla="*/ 25 h 116"/>
                <a:gd name="T10" fmla="*/ 24 w 96"/>
                <a:gd name="T11" fmla="*/ 44 h 116"/>
                <a:gd name="T12" fmla="*/ 12 w 96"/>
                <a:gd name="T13" fmla="*/ 44 h 116"/>
                <a:gd name="T14" fmla="*/ 0 w 96"/>
                <a:gd name="T15" fmla="*/ 56 h 116"/>
                <a:gd name="T16" fmla="*/ 0 w 96"/>
                <a:gd name="T17" fmla="*/ 104 h 116"/>
                <a:gd name="T18" fmla="*/ 12 w 96"/>
                <a:gd name="T19" fmla="*/ 116 h 116"/>
                <a:gd name="T20" fmla="*/ 84 w 96"/>
                <a:gd name="T21" fmla="*/ 116 h 116"/>
                <a:gd name="T22" fmla="*/ 96 w 96"/>
                <a:gd name="T23" fmla="*/ 104 h 116"/>
                <a:gd name="T24" fmla="*/ 96 w 96"/>
                <a:gd name="T25" fmla="*/ 56 h 116"/>
                <a:gd name="T26" fmla="*/ 84 w 96"/>
                <a:gd name="T27" fmla="*/ 44 h 116"/>
                <a:gd name="T28" fmla="*/ 32 w 96"/>
                <a:gd name="T29" fmla="*/ 25 h 116"/>
                <a:gd name="T30" fmla="*/ 48 w 96"/>
                <a:gd name="T31" fmla="*/ 8 h 116"/>
                <a:gd name="T32" fmla="*/ 64 w 96"/>
                <a:gd name="T33" fmla="*/ 25 h 116"/>
                <a:gd name="T34" fmla="*/ 64 w 96"/>
                <a:gd name="T35" fmla="*/ 44 h 116"/>
                <a:gd name="T36" fmla="*/ 32 w 96"/>
                <a:gd name="T37" fmla="*/ 44 h 116"/>
                <a:gd name="T38" fmla="*/ 32 w 96"/>
                <a:gd name="T39" fmla="*/ 25 h 116"/>
                <a:gd name="T40" fmla="*/ 88 w 96"/>
                <a:gd name="T41" fmla="*/ 104 h 116"/>
                <a:gd name="T42" fmla="*/ 84 w 96"/>
                <a:gd name="T43" fmla="*/ 108 h 116"/>
                <a:gd name="T44" fmla="*/ 12 w 96"/>
                <a:gd name="T45" fmla="*/ 108 h 116"/>
                <a:gd name="T46" fmla="*/ 8 w 96"/>
                <a:gd name="T47" fmla="*/ 104 h 116"/>
                <a:gd name="T48" fmla="*/ 8 w 96"/>
                <a:gd name="T49" fmla="*/ 56 h 116"/>
                <a:gd name="T50" fmla="*/ 12 w 96"/>
                <a:gd name="T51" fmla="*/ 52 h 116"/>
                <a:gd name="T52" fmla="*/ 84 w 96"/>
                <a:gd name="T53" fmla="*/ 52 h 116"/>
                <a:gd name="T54" fmla="*/ 88 w 96"/>
                <a:gd name="T55" fmla="*/ 56 h 116"/>
                <a:gd name="T56" fmla="*/ 88 w 96"/>
                <a:gd name="T57" fmla="*/ 104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6" h="116">
                  <a:moveTo>
                    <a:pt x="84" y="44"/>
                  </a:moveTo>
                  <a:cubicBezTo>
                    <a:pt x="72" y="44"/>
                    <a:pt x="72" y="44"/>
                    <a:pt x="72" y="44"/>
                  </a:cubicBezTo>
                  <a:cubicBezTo>
                    <a:pt x="72" y="25"/>
                    <a:pt x="72" y="25"/>
                    <a:pt x="72" y="25"/>
                  </a:cubicBezTo>
                  <a:cubicBezTo>
                    <a:pt x="72" y="11"/>
                    <a:pt x="61" y="0"/>
                    <a:pt x="48" y="0"/>
                  </a:cubicBezTo>
                  <a:cubicBezTo>
                    <a:pt x="35" y="0"/>
                    <a:pt x="24" y="11"/>
                    <a:pt x="24" y="25"/>
                  </a:cubicBezTo>
                  <a:cubicBezTo>
                    <a:pt x="24" y="44"/>
                    <a:pt x="24" y="44"/>
                    <a:pt x="24" y="44"/>
                  </a:cubicBezTo>
                  <a:cubicBezTo>
                    <a:pt x="12" y="44"/>
                    <a:pt x="12" y="44"/>
                    <a:pt x="12" y="44"/>
                  </a:cubicBezTo>
                  <a:cubicBezTo>
                    <a:pt x="5" y="44"/>
                    <a:pt x="0" y="49"/>
                    <a:pt x="0" y="56"/>
                  </a:cubicBezTo>
                  <a:cubicBezTo>
                    <a:pt x="0" y="104"/>
                    <a:pt x="0" y="104"/>
                    <a:pt x="0" y="104"/>
                  </a:cubicBezTo>
                  <a:cubicBezTo>
                    <a:pt x="0" y="111"/>
                    <a:pt x="5" y="116"/>
                    <a:pt x="12" y="116"/>
                  </a:cubicBezTo>
                  <a:cubicBezTo>
                    <a:pt x="84" y="116"/>
                    <a:pt x="84" y="116"/>
                    <a:pt x="84" y="116"/>
                  </a:cubicBezTo>
                  <a:cubicBezTo>
                    <a:pt x="91" y="116"/>
                    <a:pt x="96" y="111"/>
                    <a:pt x="96" y="104"/>
                  </a:cubicBezTo>
                  <a:cubicBezTo>
                    <a:pt x="96" y="56"/>
                    <a:pt x="96" y="56"/>
                    <a:pt x="96" y="56"/>
                  </a:cubicBezTo>
                  <a:cubicBezTo>
                    <a:pt x="96" y="49"/>
                    <a:pt x="91" y="44"/>
                    <a:pt x="84" y="44"/>
                  </a:cubicBezTo>
                  <a:close/>
                  <a:moveTo>
                    <a:pt x="32" y="25"/>
                  </a:moveTo>
                  <a:cubicBezTo>
                    <a:pt x="32" y="15"/>
                    <a:pt x="39" y="8"/>
                    <a:pt x="48" y="8"/>
                  </a:cubicBezTo>
                  <a:cubicBezTo>
                    <a:pt x="57" y="8"/>
                    <a:pt x="64" y="15"/>
                    <a:pt x="64" y="25"/>
                  </a:cubicBezTo>
                  <a:cubicBezTo>
                    <a:pt x="64" y="44"/>
                    <a:pt x="64" y="44"/>
                    <a:pt x="64" y="44"/>
                  </a:cubicBezTo>
                  <a:cubicBezTo>
                    <a:pt x="32" y="44"/>
                    <a:pt x="32" y="44"/>
                    <a:pt x="32" y="44"/>
                  </a:cubicBezTo>
                  <a:lnTo>
                    <a:pt x="32" y="25"/>
                  </a:lnTo>
                  <a:close/>
                  <a:moveTo>
                    <a:pt x="88" y="104"/>
                  </a:moveTo>
                  <a:cubicBezTo>
                    <a:pt x="88" y="106"/>
                    <a:pt x="86" y="108"/>
                    <a:pt x="84" y="108"/>
                  </a:cubicBezTo>
                  <a:cubicBezTo>
                    <a:pt x="12" y="108"/>
                    <a:pt x="12" y="108"/>
                    <a:pt x="12" y="108"/>
                  </a:cubicBezTo>
                  <a:cubicBezTo>
                    <a:pt x="10" y="108"/>
                    <a:pt x="8" y="106"/>
                    <a:pt x="8" y="104"/>
                  </a:cubicBezTo>
                  <a:cubicBezTo>
                    <a:pt x="8" y="56"/>
                    <a:pt x="8" y="56"/>
                    <a:pt x="8" y="56"/>
                  </a:cubicBezTo>
                  <a:cubicBezTo>
                    <a:pt x="8" y="54"/>
                    <a:pt x="10" y="52"/>
                    <a:pt x="12" y="52"/>
                  </a:cubicBezTo>
                  <a:cubicBezTo>
                    <a:pt x="84" y="52"/>
                    <a:pt x="84" y="52"/>
                    <a:pt x="84" y="52"/>
                  </a:cubicBezTo>
                  <a:cubicBezTo>
                    <a:pt x="86" y="52"/>
                    <a:pt x="88" y="54"/>
                    <a:pt x="88" y="56"/>
                  </a:cubicBezTo>
                  <a:lnTo>
                    <a:pt x="88"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0" i="0" u="none" strike="noStrike" kern="1200" cap="none" spc="0" normalizeH="0" baseline="0" noProof="0">
                <a:ln>
                  <a:noFill/>
                </a:ln>
                <a:solidFill>
                  <a:prstClr val="black"/>
                </a:solidFill>
                <a:effectLst/>
                <a:uLnTx/>
                <a:uFillTx/>
                <a:cs typeface="+mn-ea"/>
                <a:sym typeface="+mn-lt"/>
              </a:endParaRPr>
            </a:p>
          </p:txBody>
        </p:sp>
        <p:sp>
          <p:nvSpPr>
            <p:cNvPr id="17" name="Freeform 135">
              <a:extLst>
                <a:ext uri="{FF2B5EF4-FFF2-40B4-BE49-F238E27FC236}">
                  <a16:creationId xmlns:a16="http://schemas.microsoft.com/office/drawing/2014/main" id="{35C78945-320F-498C-9995-6D9701D5F09B}"/>
                </a:ext>
              </a:extLst>
            </p:cNvPr>
            <p:cNvSpPr>
              <a:spLocks noEditPoints="1"/>
            </p:cNvSpPr>
            <p:nvPr/>
          </p:nvSpPr>
          <p:spPr bwMode="auto">
            <a:xfrm>
              <a:off x="10488614" y="3100388"/>
              <a:ext cx="52388" cy="79375"/>
            </a:xfrm>
            <a:custGeom>
              <a:avLst/>
              <a:gdLst>
                <a:gd name="T0" fmla="*/ 10 w 20"/>
                <a:gd name="T1" fmla="*/ 0 h 30"/>
                <a:gd name="T2" fmla="*/ 0 w 20"/>
                <a:gd name="T3" fmla="*/ 10 h 30"/>
                <a:gd name="T4" fmla="*/ 4 w 20"/>
                <a:gd name="T5" fmla="*/ 18 h 30"/>
                <a:gd name="T6" fmla="*/ 4 w 20"/>
                <a:gd name="T7" fmla="*/ 24 h 30"/>
                <a:gd name="T8" fmla="*/ 10 w 20"/>
                <a:gd name="T9" fmla="*/ 30 h 30"/>
                <a:gd name="T10" fmla="*/ 16 w 20"/>
                <a:gd name="T11" fmla="*/ 24 h 30"/>
                <a:gd name="T12" fmla="*/ 16 w 20"/>
                <a:gd name="T13" fmla="*/ 18 h 30"/>
                <a:gd name="T14" fmla="*/ 20 w 20"/>
                <a:gd name="T15" fmla="*/ 10 h 30"/>
                <a:gd name="T16" fmla="*/ 10 w 20"/>
                <a:gd name="T17" fmla="*/ 0 h 30"/>
                <a:gd name="T18" fmla="*/ 12 w 20"/>
                <a:gd name="T19" fmla="*/ 16 h 30"/>
                <a:gd name="T20" fmla="*/ 12 w 20"/>
                <a:gd name="T21" fmla="*/ 24 h 30"/>
                <a:gd name="T22" fmla="*/ 10 w 20"/>
                <a:gd name="T23" fmla="*/ 26 h 30"/>
                <a:gd name="T24" fmla="*/ 8 w 20"/>
                <a:gd name="T25" fmla="*/ 24 h 30"/>
                <a:gd name="T26" fmla="*/ 8 w 20"/>
                <a:gd name="T27" fmla="*/ 16 h 30"/>
                <a:gd name="T28" fmla="*/ 4 w 20"/>
                <a:gd name="T29" fmla="*/ 10 h 30"/>
                <a:gd name="T30" fmla="*/ 10 w 20"/>
                <a:gd name="T31" fmla="*/ 4 h 30"/>
                <a:gd name="T32" fmla="*/ 16 w 20"/>
                <a:gd name="T33" fmla="*/ 10 h 30"/>
                <a:gd name="T34" fmla="*/ 12 w 20"/>
                <a:gd name="T35" fmla="*/ 1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 h="30">
                  <a:moveTo>
                    <a:pt x="10" y="0"/>
                  </a:moveTo>
                  <a:cubicBezTo>
                    <a:pt x="4" y="0"/>
                    <a:pt x="0" y="4"/>
                    <a:pt x="0" y="10"/>
                  </a:cubicBezTo>
                  <a:cubicBezTo>
                    <a:pt x="0" y="13"/>
                    <a:pt x="2" y="16"/>
                    <a:pt x="4" y="18"/>
                  </a:cubicBezTo>
                  <a:cubicBezTo>
                    <a:pt x="4" y="24"/>
                    <a:pt x="4" y="24"/>
                    <a:pt x="4" y="24"/>
                  </a:cubicBezTo>
                  <a:cubicBezTo>
                    <a:pt x="4" y="27"/>
                    <a:pt x="7" y="30"/>
                    <a:pt x="10" y="30"/>
                  </a:cubicBezTo>
                  <a:cubicBezTo>
                    <a:pt x="13" y="30"/>
                    <a:pt x="16" y="27"/>
                    <a:pt x="16" y="24"/>
                  </a:cubicBezTo>
                  <a:cubicBezTo>
                    <a:pt x="16" y="18"/>
                    <a:pt x="16" y="18"/>
                    <a:pt x="16" y="18"/>
                  </a:cubicBezTo>
                  <a:cubicBezTo>
                    <a:pt x="18" y="16"/>
                    <a:pt x="20" y="13"/>
                    <a:pt x="20" y="10"/>
                  </a:cubicBezTo>
                  <a:cubicBezTo>
                    <a:pt x="20" y="4"/>
                    <a:pt x="16" y="0"/>
                    <a:pt x="10" y="0"/>
                  </a:cubicBezTo>
                  <a:close/>
                  <a:moveTo>
                    <a:pt x="12" y="16"/>
                  </a:moveTo>
                  <a:cubicBezTo>
                    <a:pt x="12" y="24"/>
                    <a:pt x="12" y="24"/>
                    <a:pt x="12" y="24"/>
                  </a:cubicBezTo>
                  <a:cubicBezTo>
                    <a:pt x="12" y="25"/>
                    <a:pt x="11" y="26"/>
                    <a:pt x="10" y="26"/>
                  </a:cubicBezTo>
                  <a:cubicBezTo>
                    <a:pt x="9" y="26"/>
                    <a:pt x="8" y="25"/>
                    <a:pt x="8" y="24"/>
                  </a:cubicBezTo>
                  <a:cubicBezTo>
                    <a:pt x="8" y="16"/>
                    <a:pt x="8" y="16"/>
                    <a:pt x="8" y="16"/>
                  </a:cubicBezTo>
                  <a:cubicBezTo>
                    <a:pt x="6" y="15"/>
                    <a:pt x="4" y="13"/>
                    <a:pt x="4" y="10"/>
                  </a:cubicBezTo>
                  <a:cubicBezTo>
                    <a:pt x="4" y="7"/>
                    <a:pt x="7" y="4"/>
                    <a:pt x="10" y="4"/>
                  </a:cubicBezTo>
                  <a:cubicBezTo>
                    <a:pt x="13" y="4"/>
                    <a:pt x="16" y="7"/>
                    <a:pt x="16" y="10"/>
                  </a:cubicBezTo>
                  <a:cubicBezTo>
                    <a:pt x="16" y="13"/>
                    <a:pt x="14" y="15"/>
                    <a:pt x="12" y="1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600" b="0" i="0" u="none" strike="noStrike" kern="1200" cap="none" spc="0" normalizeH="0" baseline="0" noProof="0">
                <a:ln>
                  <a:noFill/>
                </a:ln>
                <a:solidFill>
                  <a:prstClr val="black"/>
                </a:solidFill>
                <a:effectLst/>
                <a:uLnTx/>
                <a:uFillTx/>
                <a:cs typeface="+mn-ea"/>
                <a:sym typeface="+mn-lt"/>
              </a:endParaRPr>
            </a:p>
          </p:txBody>
        </p:sp>
      </p:grpSp>
      <p:sp>
        <p:nvSpPr>
          <p:cNvPr id="18" name="Rectangle: Rounded Corners 40">
            <a:extLst>
              <a:ext uri="{FF2B5EF4-FFF2-40B4-BE49-F238E27FC236}">
                <a16:creationId xmlns:a16="http://schemas.microsoft.com/office/drawing/2014/main" id="{A0A12434-FFA0-485B-89DC-FF242907D3D7}"/>
              </a:ext>
            </a:extLst>
          </p:cNvPr>
          <p:cNvSpPr>
            <a:spLocks/>
          </p:cNvSpPr>
          <p:nvPr/>
        </p:nvSpPr>
        <p:spPr bwMode="auto">
          <a:xfrm rot="16200000">
            <a:off x="1299415" y="4539435"/>
            <a:ext cx="322784" cy="1423537"/>
          </a:xfrm>
          <a:prstGeom prst="roundRect">
            <a:avLst>
              <a:gd name="adj" fmla="val 12979"/>
            </a:avLst>
          </a:prstGeom>
          <a:solidFill>
            <a:schemeClr val="accent2"/>
          </a:solidFill>
          <a:ln w="50800">
            <a:noFill/>
          </a:ln>
        </p:spPr>
        <p:txBody>
          <a:bodyPr vert="horz" wrap="square" lIns="91440" tIns="45720" rIns="91440" bIns="45720" numCol="1" anchor="ctr" anchorCtr="0" compatLnSpc="1">
            <a:prstTxWarp prst="textNoShape">
              <a:avLst/>
            </a:prstTxWarp>
            <a:no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ID" b="0" i="0" u="none" strike="noStrike" kern="1200" cap="none" spc="0" normalizeH="0" baseline="0" noProof="0" dirty="0">
              <a:ln>
                <a:noFill/>
              </a:ln>
              <a:solidFill>
                <a:prstClr val="black"/>
              </a:solidFill>
              <a:effectLst/>
              <a:uLnTx/>
              <a:uFillTx/>
              <a:cs typeface="+mn-ea"/>
              <a:sym typeface="+mn-lt"/>
            </a:endParaRPr>
          </a:p>
        </p:txBody>
      </p:sp>
      <p:sp>
        <p:nvSpPr>
          <p:cNvPr id="19" name="Rectangle: Rounded Corners 43">
            <a:extLst>
              <a:ext uri="{FF2B5EF4-FFF2-40B4-BE49-F238E27FC236}">
                <a16:creationId xmlns:a16="http://schemas.microsoft.com/office/drawing/2014/main" id="{6F6B9F30-1346-4148-A5BC-B4ED7B8F5892}"/>
              </a:ext>
            </a:extLst>
          </p:cNvPr>
          <p:cNvSpPr>
            <a:spLocks/>
          </p:cNvSpPr>
          <p:nvPr/>
        </p:nvSpPr>
        <p:spPr bwMode="auto">
          <a:xfrm rot="16200000">
            <a:off x="2990280" y="4539435"/>
            <a:ext cx="322784" cy="1423537"/>
          </a:xfrm>
          <a:prstGeom prst="roundRect">
            <a:avLst>
              <a:gd name="adj" fmla="val 12979"/>
            </a:avLst>
          </a:prstGeom>
          <a:solidFill>
            <a:schemeClr val="bg1">
              <a:lumMod val="75000"/>
            </a:schemeClr>
          </a:solidFill>
          <a:ln w="50800">
            <a:noFill/>
          </a:ln>
        </p:spPr>
        <p:txBody>
          <a:bodyPr vert="horz" wrap="square" lIns="91440" tIns="45720" rIns="91440" bIns="45720" numCol="1" anchor="ctr" anchorCtr="0" compatLnSpc="1">
            <a:prstTxWarp prst="textNoShape">
              <a:avLst/>
            </a:prstTxWarp>
            <a:noAutofit/>
          </a:bodyPr>
          <a:lstStyle/>
          <a:p>
            <a:pPr marL="0" marR="0" lvl="0" indent="0" defTabSz="914400" rtl="0" eaLnBrk="1" fontAlgn="auto" latinLnBrk="0" hangingPunct="1">
              <a:lnSpc>
                <a:spcPct val="100000"/>
              </a:lnSpc>
              <a:spcBef>
                <a:spcPts val="0"/>
              </a:spcBef>
              <a:spcAft>
                <a:spcPts val="0"/>
              </a:spcAft>
              <a:buClrTx/>
              <a:buSzTx/>
              <a:buFontTx/>
              <a:buNone/>
              <a:tabLst/>
              <a:defRPr/>
            </a:pPr>
            <a:endParaRPr kumimoji="0" lang="en-ID" b="0" i="0" u="none" strike="noStrike" kern="1200" cap="none" spc="0" normalizeH="0" baseline="0" noProof="0">
              <a:ln>
                <a:noFill/>
              </a:ln>
              <a:solidFill>
                <a:prstClr val="black"/>
              </a:solidFill>
              <a:effectLst/>
              <a:uLnTx/>
              <a:uFillTx/>
              <a:cs typeface="+mn-ea"/>
              <a:sym typeface="+mn-lt"/>
            </a:endParaRPr>
          </a:p>
        </p:txBody>
      </p:sp>
      <p:sp>
        <p:nvSpPr>
          <p:cNvPr id="20" name="矩形 19">
            <a:extLst>
              <a:ext uri="{FF2B5EF4-FFF2-40B4-BE49-F238E27FC236}">
                <a16:creationId xmlns:a16="http://schemas.microsoft.com/office/drawing/2014/main" id="{39D52836-E150-4647-A9E4-9CECA053A2CA}"/>
              </a:ext>
            </a:extLst>
          </p:cNvPr>
          <p:cNvSpPr/>
          <p:nvPr/>
        </p:nvSpPr>
        <p:spPr bwMode="auto">
          <a:xfrm>
            <a:off x="734712" y="2521550"/>
            <a:ext cx="5823355" cy="769441"/>
          </a:xfrm>
          <a:prstGeom prst="rect">
            <a:avLst/>
          </a:prstGeom>
        </p:spPr>
        <p:txBody>
          <a:bodyPr wrap="square">
            <a:spAutoFit/>
          </a:bodyPr>
          <a:lstStyle/>
          <a:p>
            <a:pPr algn="dist">
              <a:defRPr/>
            </a:pPr>
            <a:r>
              <a:rPr lang="zh-CN" altLang="en-US" sz="4400" b="1" kern="100" dirty="0">
                <a:cs typeface="+mn-ea"/>
                <a:sym typeface="+mn-lt"/>
              </a:rPr>
              <a:t>感谢各位的仔细聆听</a:t>
            </a:r>
          </a:p>
        </p:txBody>
      </p:sp>
      <p:cxnSp>
        <p:nvCxnSpPr>
          <p:cNvPr id="21" name="直接连接符 20">
            <a:extLst>
              <a:ext uri="{FF2B5EF4-FFF2-40B4-BE49-F238E27FC236}">
                <a16:creationId xmlns:a16="http://schemas.microsoft.com/office/drawing/2014/main" id="{65BBCF38-046C-4DE2-97D8-3A4AE449707A}"/>
              </a:ext>
            </a:extLst>
          </p:cNvPr>
          <p:cNvCxnSpPr>
            <a:cxnSpLocks/>
          </p:cNvCxnSpPr>
          <p:nvPr/>
        </p:nvCxnSpPr>
        <p:spPr>
          <a:xfrm>
            <a:off x="749038" y="3298976"/>
            <a:ext cx="5794705" cy="0"/>
          </a:xfrm>
          <a:prstGeom prst="line">
            <a:avLst/>
          </a:prstGeom>
          <a:noFill/>
          <a:ln w="6350" cap="flat" cmpd="sng" algn="ctr">
            <a:solidFill>
              <a:schemeClr val="tx1"/>
            </a:solidFill>
            <a:prstDash val="solid"/>
            <a:miter lim="800000"/>
          </a:ln>
          <a:effectLst/>
        </p:spPr>
      </p:cxnSp>
      <p:sp>
        <p:nvSpPr>
          <p:cNvPr id="22" name="矩形 21">
            <a:extLst>
              <a:ext uri="{FF2B5EF4-FFF2-40B4-BE49-F238E27FC236}">
                <a16:creationId xmlns:a16="http://schemas.microsoft.com/office/drawing/2014/main" id="{5896975D-3AE5-41FD-90D1-DB1108BEA6F1}"/>
              </a:ext>
            </a:extLst>
          </p:cNvPr>
          <p:cNvSpPr/>
          <p:nvPr/>
        </p:nvSpPr>
        <p:spPr bwMode="auto">
          <a:xfrm>
            <a:off x="749038" y="1904854"/>
            <a:ext cx="2496196" cy="523220"/>
          </a:xfrm>
          <a:prstGeom prst="rect">
            <a:avLst/>
          </a:prstGeom>
        </p:spPr>
        <p:txBody>
          <a:bodyPr wrap="none">
            <a:spAutoFit/>
          </a:bodyPr>
          <a:lstStyle/>
          <a:p>
            <a:pPr defTabSz="457200">
              <a:defRPr/>
            </a:pPr>
            <a:r>
              <a:rPr lang="zh-CN" altLang="en-US" sz="2800" b="1" kern="100" dirty="0">
                <a:cs typeface="+mn-ea"/>
                <a:sym typeface="+mn-lt"/>
              </a:rPr>
              <a:t>第十五章 分式</a:t>
            </a:r>
          </a:p>
        </p:txBody>
      </p:sp>
      <p:sp>
        <p:nvSpPr>
          <p:cNvPr id="23" name="文本框 22">
            <a:extLst>
              <a:ext uri="{FF2B5EF4-FFF2-40B4-BE49-F238E27FC236}">
                <a16:creationId xmlns:a16="http://schemas.microsoft.com/office/drawing/2014/main" id="{44358084-2A5B-4CD3-A372-B8A44F015950}"/>
              </a:ext>
            </a:extLst>
          </p:cNvPr>
          <p:cNvSpPr txBox="1"/>
          <p:nvPr/>
        </p:nvSpPr>
        <p:spPr>
          <a:xfrm>
            <a:off x="749038" y="3826392"/>
            <a:ext cx="5670333" cy="530145"/>
          </a:xfrm>
          <a:prstGeom prst="rect">
            <a:avLst/>
          </a:prstGeom>
          <a:noFill/>
        </p:spPr>
        <p:txBody>
          <a:bodyPr wrap="square" rtlCol="0">
            <a:spAutoFit/>
          </a:bodyPr>
          <a:lstStyle/>
          <a:p>
            <a:pPr>
              <a:lnSpc>
                <a:spcPct val="150000"/>
              </a:lnSpc>
            </a:pPr>
            <a:r>
              <a:rPr lang="en-US" altLang="zh-CN" sz="1000" dirty="0">
                <a:solidFill>
                  <a:schemeClr val="tx1">
                    <a:lumMod val="85000"/>
                    <a:lumOff val="15000"/>
                  </a:schemeClr>
                </a:solidFill>
                <a:cs typeface="+mn-ea"/>
                <a:sym typeface="+mn-lt"/>
              </a:rPr>
              <a:t>Please Enter Your Detailed Text Here, The Content Should Be Concise And Clear, Concise And Concise Do Not Need Too Much Text</a:t>
            </a:r>
            <a:endParaRPr lang="zh-CN" altLang="en-US" sz="2400" dirty="0">
              <a:solidFill>
                <a:schemeClr val="tx1">
                  <a:lumMod val="85000"/>
                  <a:lumOff val="15000"/>
                </a:schemeClr>
              </a:solidFill>
              <a:cs typeface="+mn-ea"/>
              <a:sym typeface="+mn-lt"/>
            </a:endParaRPr>
          </a:p>
        </p:txBody>
      </p:sp>
      <p:sp>
        <p:nvSpPr>
          <p:cNvPr id="24" name="文本框 23">
            <a:extLst>
              <a:ext uri="{FF2B5EF4-FFF2-40B4-BE49-F238E27FC236}">
                <a16:creationId xmlns:a16="http://schemas.microsoft.com/office/drawing/2014/main" id="{17667A90-1752-4FAD-96D8-C3F55F66E29B}"/>
              </a:ext>
            </a:extLst>
          </p:cNvPr>
          <p:cNvSpPr txBox="1"/>
          <p:nvPr/>
        </p:nvSpPr>
        <p:spPr>
          <a:xfrm>
            <a:off x="765772" y="5117871"/>
            <a:ext cx="1406803" cy="253916"/>
          </a:xfrm>
          <a:prstGeom prst="rect">
            <a:avLst/>
          </a:prstGeom>
          <a:noFill/>
        </p:spPr>
        <p:txBody>
          <a:bodyPr wrap="square" rtlCol="0">
            <a:spAutoFit/>
          </a:bodyPr>
          <a:lstStyle/>
          <a:p>
            <a:pPr algn="dist"/>
            <a:r>
              <a:rPr lang="zh-CN" altLang="en-US" sz="1000">
                <a:solidFill>
                  <a:schemeClr val="bg1"/>
                </a:solidFill>
                <a:cs typeface="+mn-ea"/>
                <a:sym typeface="+mn-lt"/>
              </a:rPr>
              <a:t>主讲人：</a:t>
            </a:r>
            <a:r>
              <a:rPr lang="en-US" altLang="zh-CN" sz="1000">
                <a:solidFill>
                  <a:schemeClr val="bg1"/>
                </a:solidFill>
                <a:cs typeface="+mn-ea"/>
                <a:sym typeface="+mn-lt"/>
              </a:rPr>
              <a:t>xippt</a:t>
            </a:r>
            <a:endParaRPr lang="zh-CN" altLang="en-US" sz="1000" dirty="0">
              <a:solidFill>
                <a:schemeClr val="bg1"/>
              </a:solidFill>
              <a:cs typeface="+mn-ea"/>
              <a:sym typeface="+mn-lt"/>
            </a:endParaRPr>
          </a:p>
        </p:txBody>
      </p:sp>
      <p:sp>
        <p:nvSpPr>
          <p:cNvPr id="25" name="文本框 24">
            <a:extLst>
              <a:ext uri="{FF2B5EF4-FFF2-40B4-BE49-F238E27FC236}">
                <a16:creationId xmlns:a16="http://schemas.microsoft.com/office/drawing/2014/main" id="{DDE46BB7-0F04-4E25-8E2E-8C4080AD6AE8}"/>
              </a:ext>
            </a:extLst>
          </p:cNvPr>
          <p:cNvSpPr txBox="1"/>
          <p:nvPr/>
        </p:nvSpPr>
        <p:spPr>
          <a:xfrm>
            <a:off x="2456638" y="5117871"/>
            <a:ext cx="1346323" cy="253916"/>
          </a:xfrm>
          <a:prstGeom prst="rect">
            <a:avLst/>
          </a:prstGeom>
          <a:noFill/>
        </p:spPr>
        <p:txBody>
          <a:bodyPr wrap="square" rtlCol="0">
            <a:spAutoFit/>
          </a:bodyPr>
          <a:lstStyle/>
          <a:p>
            <a:pPr algn="dist"/>
            <a:r>
              <a:rPr lang="zh-CN" altLang="en-US" sz="1000" dirty="0">
                <a:solidFill>
                  <a:schemeClr val="bg1"/>
                </a:solidFill>
                <a:cs typeface="+mn-ea"/>
                <a:sym typeface="+mn-lt"/>
              </a:rPr>
              <a:t>时间：</a:t>
            </a:r>
            <a:r>
              <a:rPr lang="en-US" altLang="zh-CN" sz="1000" dirty="0">
                <a:solidFill>
                  <a:schemeClr val="bg1"/>
                </a:solidFill>
                <a:cs typeface="+mn-ea"/>
                <a:sym typeface="+mn-lt"/>
              </a:rPr>
              <a:t>2020.4.4</a:t>
            </a:r>
            <a:endParaRPr lang="zh-CN" altLang="en-US" sz="1000" dirty="0">
              <a:solidFill>
                <a:schemeClr val="bg1"/>
              </a:solidFill>
              <a:cs typeface="+mn-ea"/>
              <a:sym typeface="+mn-lt"/>
            </a:endParaRPr>
          </a:p>
        </p:txBody>
      </p:sp>
      <p:sp>
        <p:nvSpPr>
          <p:cNvPr id="26" name="矩形 25">
            <a:extLst>
              <a:ext uri="{FF2B5EF4-FFF2-40B4-BE49-F238E27FC236}">
                <a16:creationId xmlns:a16="http://schemas.microsoft.com/office/drawing/2014/main" id="{ADD06B6B-65B2-4D0E-890F-839ADC06A562}"/>
              </a:ext>
            </a:extLst>
          </p:cNvPr>
          <p:cNvSpPr/>
          <p:nvPr/>
        </p:nvSpPr>
        <p:spPr>
          <a:xfrm>
            <a:off x="749038" y="3429000"/>
            <a:ext cx="5346962" cy="461665"/>
          </a:xfrm>
          <a:prstGeom prst="rect">
            <a:avLst/>
          </a:prstGeom>
        </p:spPr>
        <p:txBody>
          <a:bodyPr wrap="square">
            <a:spAutoFit/>
          </a:bodyPr>
          <a:lstStyle/>
          <a:p>
            <a:pPr lvl="0" algn="dist" defTabSz="457200"/>
            <a:r>
              <a:rPr lang="zh-CN" altLang="en-US" sz="2400" b="1" dirty="0">
                <a:solidFill>
                  <a:srgbClr val="3F3F3F"/>
                </a:solidFill>
                <a:cs typeface="+mn-ea"/>
                <a:sym typeface="+mn-lt"/>
              </a:rPr>
              <a:t>（工程问题、距离问题、销售问题）</a:t>
            </a:r>
          </a:p>
        </p:txBody>
      </p:sp>
    </p:spTree>
    <p:extLst>
      <p:ext uri="{BB962C8B-B14F-4D97-AF65-F5344CB8AC3E}">
        <p14:creationId xmlns:p14="http://schemas.microsoft.com/office/powerpoint/2010/main" val="62708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E844A735-5426-462B-A1F6-C7BC9A0DA486}"/>
              </a:ext>
            </a:extLst>
          </p:cNvPr>
          <p:cNvSpPr txBox="1"/>
          <p:nvPr/>
        </p:nvSpPr>
        <p:spPr>
          <a:xfrm>
            <a:off x="952687" y="220629"/>
            <a:ext cx="3468915"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前 言</a:t>
            </a:r>
          </a:p>
        </p:txBody>
      </p:sp>
      <p:sp>
        <p:nvSpPr>
          <p:cNvPr id="4" name="Text Box 4">
            <a:extLst>
              <a:ext uri="{FF2B5EF4-FFF2-40B4-BE49-F238E27FC236}">
                <a16:creationId xmlns:a16="http://schemas.microsoft.com/office/drawing/2014/main" id="{A3F667EA-80BE-4979-A741-ADFCA27B877C}"/>
              </a:ext>
            </a:extLst>
          </p:cNvPr>
          <p:cNvSpPr txBox="1">
            <a:spLocks noChangeArrowheads="1"/>
          </p:cNvSpPr>
          <p:nvPr/>
        </p:nvSpPr>
        <p:spPr bwMode="auto">
          <a:xfrm>
            <a:off x="952687" y="1586190"/>
            <a:ext cx="4663881" cy="47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defRPr/>
            </a:pPr>
            <a:r>
              <a:rPr lang="zh-CN" altLang="en-US" sz="3200" b="1" dirty="0">
                <a:solidFill>
                  <a:srgbClr val="99CB38"/>
                </a:solidFill>
                <a:cs typeface="+mn-ea"/>
                <a:sym typeface="+mn-lt"/>
              </a:rPr>
              <a:t>学习目标</a:t>
            </a:r>
          </a:p>
        </p:txBody>
      </p:sp>
      <p:sp>
        <p:nvSpPr>
          <p:cNvPr id="5" name="Text Box 6">
            <a:extLst>
              <a:ext uri="{FF2B5EF4-FFF2-40B4-BE49-F238E27FC236}">
                <a16:creationId xmlns:a16="http://schemas.microsoft.com/office/drawing/2014/main" id="{77C5517C-7237-4E84-8926-10A36E0B79A0}"/>
              </a:ext>
            </a:extLst>
          </p:cNvPr>
          <p:cNvSpPr txBox="1">
            <a:spLocks noChangeArrowheads="1"/>
          </p:cNvSpPr>
          <p:nvPr/>
        </p:nvSpPr>
        <p:spPr bwMode="auto">
          <a:xfrm>
            <a:off x="952687" y="2404645"/>
            <a:ext cx="10348517" cy="112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pPr>
            <a:r>
              <a:rPr lang="en-US" altLang="zh-CN" sz="2000" dirty="0">
                <a:solidFill>
                  <a:prstClr val="black"/>
                </a:solidFill>
                <a:cs typeface="+mn-ea"/>
                <a:sym typeface="+mn-lt"/>
              </a:rPr>
              <a:t>1.</a:t>
            </a:r>
            <a:r>
              <a:rPr lang="zh-CN" altLang="en-US" sz="2000" dirty="0">
                <a:solidFill>
                  <a:prstClr val="black"/>
                </a:solidFill>
                <a:cs typeface="+mn-ea"/>
                <a:sym typeface="+mn-lt"/>
              </a:rPr>
              <a:t>会分析题意找出等量关系。</a:t>
            </a:r>
          </a:p>
          <a:p>
            <a:pPr>
              <a:lnSpc>
                <a:spcPct val="150000"/>
              </a:lnSpc>
              <a:spcBef>
                <a:spcPct val="50000"/>
              </a:spcBef>
            </a:pPr>
            <a:r>
              <a:rPr lang="en-US" altLang="zh-CN" sz="2000" dirty="0">
                <a:solidFill>
                  <a:prstClr val="black"/>
                </a:solidFill>
                <a:cs typeface="+mn-ea"/>
                <a:sym typeface="+mn-lt"/>
              </a:rPr>
              <a:t>2.</a:t>
            </a:r>
            <a:r>
              <a:rPr lang="zh-CN" altLang="en-US" sz="2000" dirty="0">
                <a:solidFill>
                  <a:prstClr val="black"/>
                </a:solidFill>
                <a:cs typeface="+mn-ea"/>
                <a:sym typeface="+mn-lt"/>
              </a:rPr>
              <a:t>通过一元一次分式方程解决实际问题。</a:t>
            </a:r>
          </a:p>
        </p:txBody>
      </p:sp>
      <p:sp>
        <p:nvSpPr>
          <p:cNvPr id="6" name="Text Box 7">
            <a:extLst>
              <a:ext uri="{FF2B5EF4-FFF2-40B4-BE49-F238E27FC236}">
                <a16:creationId xmlns:a16="http://schemas.microsoft.com/office/drawing/2014/main" id="{61E3F486-0C9D-4D4A-91AA-2DEF8BEA1B37}"/>
              </a:ext>
            </a:extLst>
          </p:cNvPr>
          <p:cNvSpPr txBox="1">
            <a:spLocks noChangeArrowheads="1"/>
          </p:cNvSpPr>
          <p:nvPr/>
        </p:nvSpPr>
        <p:spPr bwMode="auto">
          <a:xfrm>
            <a:off x="952687" y="3871355"/>
            <a:ext cx="4663881" cy="47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75000"/>
              </a:lnSpc>
              <a:spcBef>
                <a:spcPct val="50000"/>
              </a:spcBef>
              <a:defRPr/>
            </a:pPr>
            <a:r>
              <a:rPr lang="zh-CN" altLang="en-US" sz="3200" b="1" dirty="0">
                <a:solidFill>
                  <a:srgbClr val="99CB38"/>
                </a:solidFill>
                <a:cs typeface="+mn-ea"/>
                <a:sym typeface="+mn-lt"/>
              </a:rPr>
              <a:t>重点难点</a:t>
            </a:r>
          </a:p>
        </p:txBody>
      </p:sp>
      <p:sp>
        <p:nvSpPr>
          <p:cNvPr id="7" name="Text Box 8">
            <a:extLst>
              <a:ext uri="{FF2B5EF4-FFF2-40B4-BE49-F238E27FC236}">
                <a16:creationId xmlns:a16="http://schemas.microsoft.com/office/drawing/2014/main" id="{BC129882-1EA5-4061-97CF-E793492FA052}"/>
              </a:ext>
            </a:extLst>
          </p:cNvPr>
          <p:cNvSpPr txBox="1">
            <a:spLocks noChangeArrowheads="1"/>
          </p:cNvSpPr>
          <p:nvPr/>
        </p:nvSpPr>
        <p:spPr bwMode="auto">
          <a:xfrm>
            <a:off x="952687" y="4689810"/>
            <a:ext cx="10348517" cy="1121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lnSpc>
                <a:spcPct val="150000"/>
              </a:lnSpc>
              <a:spcBef>
                <a:spcPct val="20000"/>
              </a:spcBef>
            </a:pPr>
            <a:r>
              <a:rPr lang="zh-CN" altLang="en-US" sz="2000" dirty="0">
                <a:solidFill>
                  <a:srgbClr val="000000"/>
                </a:solidFill>
                <a:cs typeface="+mn-ea"/>
                <a:sym typeface="+mn-lt"/>
              </a:rPr>
              <a:t>重点：</a:t>
            </a:r>
            <a:r>
              <a:rPr lang="zh-CN" altLang="en-US" sz="2000" dirty="0">
                <a:solidFill>
                  <a:prstClr val="black"/>
                </a:solidFill>
                <a:cs typeface="+mn-ea"/>
                <a:sym typeface="+mn-lt"/>
              </a:rPr>
              <a:t>利用分式方程解决实际问题。</a:t>
            </a:r>
          </a:p>
          <a:p>
            <a:pPr>
              <a:lnSpc>
                <a:spcPct val="150000"/>
              </a:lnSpc>
              <a:spcBef>
                <a:spcPct val="50000"/>
              </a:spcBef>
            </a:pPr>
            <a:r>
              <a:rPr lang="zh-CN" altLang="en-US" sz="2000" dirty="0">
                <a:solidFill>
                  <a:prstClr val="black"/>
                </a:solidFill>
                <a:cs typeface="+mn-ea"/>
                <a:sym typeface="+mn-lt"/>
              </a:rPr>
              <a:t>难点：列分式方程表示实际问题的等量关系。</a:t>
            </a:r>
          </a:p>
        </p:txBody>
      </p:sp>
    </p:spTree>
    <p:extLst>
      <p:ext uri="{BB962C8B-B14F-4D97-AF65-F5344CB8AC3E}">
        <p14:creationId xmlns:p14="http://schemas.microsoft.com/office/powerpoint/2010/main" val="328590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4659B88-7823-447C-BFCA-EBA4D4EDDBAB}"/>
              </a:ext>
            </a:extLst>
          </p:cNvPr>
          <p:cNvSpPr/>
          <p:nvPr/>
        </p:nvSpPr>
        <p:spPr>
          <a:xfrm>
            <a:off x="813160" y="1269889"/>
            <a:ext cx="10285759" cy="965842"/>
          </a:xfrm>
          <a:prstGeom prst="rect">
            <a:avLst/>
          </a:prstGeom>
        </p:spPr>
        <p:txBody>
          <a:bodyPr wrap="square">
            <a:spAutoFit/>
          </a:bodyPr>
          <a:lstStyle/>
          <a:p>
            <a:pPr defTabSz="914377">
              <a:lnSpc>
                <a:spcPct val="150000"/>
              </a:lnSpc>
            </a:pPr>
            <a:r>
              <a:rPr lang="zh-CN" altLang="en-US" sz="2000" dirty="0">
                <a:solidFill>
                  <a:prstClr val="black"/>
                </a:solidFill>
                <a:cs typeface="+mn-ea"/>
                <a:sym typeface="+mn-lt"/>
              </a:rPr>
              <a:t>       两个工程队共同参与一项筑路工程，甲队单施工</a:t>
            </a:r>
            <a:r>
              <a:rPr lang="en-US" altLang="zh-CN" sz="2000" dirty="0">
                <a:solidFill>
                  <a:prstClr val="black"/>
                </a:solidFill>
                <a:cs typeface="+mn-ea"/>
                <a:sym typeface="+mn-lt"/>
              </a:rPr>
              <a:t>1</a:t>
            </a:r>
            <a:r>
              <a:rPr lang="zh-CN" altLang="en-US" sz="2000" dirty="0">
                <a:solidFill>
                  <a:prstClr val="black"/>
                </a:solidFill>
                <a:cs typeface="+mn-ea"/>
                <a:sym typeface="+mn-lt"/>
              </a:rPr>
              <a:t>个月完成总工程的三分之一，这时增加了乙队，两队又共同工作了半个月，总工程全部完成</a:t>
            </a:r>
            <a:r>
              <a:rPr lang="en-US" altLang="zh-CN" sz="2000" dirty="0">
                <a:solidFill>
                  <a:prstClr val="black"/>
                </a:solidFill>
                <a:cs typeface="+mn-ea"/>
                <a:sym typeface="+mn-lt"/>
              </a:rPr>
              <a:t>.</a:t>
            </a:r>
            <a:r>
              <a:rPr lang="zh-CN" altLang="en-US" sz="2000" dirty="0">
                <a:solidFill>
                  <a:prstClr val="black"/>
                </a:solidFill>
                <a:cs typeface="+mn-ea"/>
                <a:sym typeface="+mn-lt"/>
              </a:rPr>
              <a:t>哪个的施工队速度快？</a:t>
            </a:r>
          </a:p>
        </p:txBody>
      </p:sp>
      <mc:AlternateContent xmlns:mc="http://schemas.openxmlformats.org/markup-compatibility/2006" xmlns:a14="http://schemas.microsoft.com/office/drawing/2010/main">
        <mc:Choice Requires="a14">
          <p:sp>
            <p:nvSpPr>
              <p:cNvPr id="14" name="文本框 13">
                <a:extLst>
                  <a:ext uri="{FF2B5EF4-FFF2-40B4-BE49-F238E27FC236}">
                    <a16:creationId xmlns:a16="http://schemas.microsoft.com/office/drawing/2014/main" id="{60FE2EAE-2EBC-4AFC-8173-979697478EF9}"/>
                  </a:ext>
                </a:extLst>
              </p:cNvPr>
              <p:cNvSpPr txBox="1"/>
              <p:nvPr/>
            </p:nvSpPr>
            <p:spPr>
              <a:xfrm>
                <a:off x="813160" y="2433967"/>
                <a:ext cx="10732955" cy="4031873"/>
              </a:xfrm>
              <a:prstGeom prst="rect">
                <a:avLst/>
              </a:prstGeom>
              <a:noFill/>
            </p:spPr>
            <p:txBody>
              <a:bodyPr wrap="square" rtlCol="0">
                <a:spAutoFit/>
              </a:bodyPr>
              <a:lstStyle/>
              <a:p>
                <a:pPr defTabSz="914377">
                  <a:lnSpc>
                    <a:spcPct val="150000"/>
                  </a:lnSpc>
                </a:pPr>
                <a:r>
                  <a:rPr lang="en-US" altLang="zh-CN" sz="2400" dirty="0">
                    <a:solidFill>
                      <a:srgbClr val="FF0000"/>
                    </a:solidFill>
                    <a:cs typeface="+mn-ea"/>
                    <a:sym typeface="+mn-lt"/>
                  </a:rPr>
                  <a:t>【</a:t>
                </a:r>
                <a:r>
                  <a:rPr lang="zh-CN" altLang="en-US" sz="2400" dirty="0">
                    <a:solidFill>
                      <a:srgbClr val="FF0000"/>
                    </a:solidFill>
                    <a:cs typeface="+mn-ea"/>
                    <a:sym typeface="+mn-lt"/>
                  </a:rPr>
                  <a:t>分析</a:t>
                </a:r>
                <a:r>
                  <a:rPr lang="en-US" altLang="zh-CN" sz="2400" dirty="0">
                    <a:solidFill>
                      <a:srgbClr val="FF0000"/>
                    </a:solidFill>
                    <a:cs typeface="+mn-ea"/>
                    <a:sym typeface="+mn-lt"/>
                  </a:rPr>
                  <a:t>】</a:t>
                </a:r>
              </a:p>
              <a:p>
                <a:pPr defTabSz="914377">
                  <a:lnSpc>
                    <a:spcPct val="150000"/>
                  </a:lnSpc>
                </a:pPr>
                <a:r>
                  <a:rPr lang="en-US" altLang="zh-CN" sz="2400" dirty="0">
                    <a:solidFill>
                      <a:prstClr val="black"/>
                    </a:solidFill>
                    <a:cs typeface="+mn-ea"/>
                    <a:sym typeface="+mn-lt"/>
                  </a:rPr>
                  <a:t> 1</a:t>
                </a:r>
                <a:r>
                  <a:rPr lang="zh-CN" altLang="en-US" sz="2400" dirty="0">
                    <a:solidFill>
                      <a:prstClr val="black"/>
                    </a:solidFill>
                    <a:cs typeface="+mn-ea"/>
                    <a:sym typeface="+mn-lt"/>
                  </a:rPr>
                  <a:t>）本题等量关系为</a:t>
                </a:r>
                <a:r>
                  <a:rPr lang="en-US" altLang="zh-CN" sz="2400" dirty="0">
                    <a:solidFill>
                      <a:prstClr val="black"/>
                    </a:solidFill>
                    <a:cs typeface="+mn-ea"/>
                    <a:sym typeface="+mn-lt"/>
                  </a:rPr>
                  <a:t>_______________________________________;</a:t>
                </a:r>
              </a:p>
              <a:p>
                <a:pPr defTabSz="914377">
                  <a:lnSpc>
                    <a:spcPct val="150000"/>
                  </a:lnSpc>
                </a:pPr>
                <a:r>
                  <a:rPr lang="en-US" altLang="zh-CN" sz="2400" dirty="0">
                    <a:solidFill>
                      <a:prstClr val="black"/>
                    </a:solidFill>
                    <a:cs typeface="+mn-ea"/>
                    <a:sym typeface="+mn-lt"/>
                  </a:rPr>
                  <a:t> 2</a:t>
                </a:r>
                <a:r>
                  <a:rPr lang="zh-CN" altLang="en-US" sz="2400" dirty="0">
                    <a:solidFill>
                      <a:prstClr val="black"/>
                    </a:solidFill>
                    <a:cs typeface="+mn-ea"/>
                    <a:sym typeface="+mn-lt"/>
                  </a:rPr>
                  <a:t>）记总工程量为</a:t>
                </a:r>
                <a:r>
                  <a:rPr lang="en-US" altLang="zh-CN" sz="2400" dirty="0">
                    <a:solidFill>
                      <a:prstClr val="black"/>
                    </a:solidFill>
                    <a:cs typeface="+mn-ea"/>
                    <a:sym typeface="+mn-lt"/>
                  </a:rPr>
                  <a:t>1.</a:t>
                </a:r>
              </a:p>
              <a:p>
                <a:pPr defTabSz="914377">
                  <a:lnSpc>
                    <a:spcPct val="150000"/>
                  </a:lnSpc>
                </a:pPr>
                <a:r>
                  <a:rPr lang="en-US" altLang="zh-CN" sz="2400" dirty="0">
                    <a:solidFill>
                      <a:prstClr val="black"/>
                    </a:solidFill>
                    <a:cs typeface="+mn-ea"/>
                    <a:sym typeface="+mn-lt"/>
                  </a:rPr>
                  <a:t> 3</a:t>
                </a:r>
                <a:r>
                  <a:rPr lang="zh-CN" altLang="en-US" sz="2400" dirty="0">
                    <a:solidFill>
                      <a:prstClr val="black"/>
                    </a:solidFill>
                    <a:cs typeface="+mn-ea"/>
                    <a:sym typeface="+mn-lt"/>
                  </a:rPr>
                  <a:t>）甲队</a:t>
                </a:r>
                <a:r>
                  <a:rPr lang="en-US" altLang="zh-CN" sz="2400" dirty="0">
                    <a:solidFill>
                      <a:prstClr val="black"/>
                    </a:solidFill>
                    <a:cs typeface="+mn-ea"/>
                    <a:sym typeface="+mn-lt"/>
                  </a:rPr>
                  <a:t>1</a:t>
                </a:r>
                <a:r>
                  <a:rPr lang="zh-CN" altLang="en-US" sz="2400" dirty="0">
                    <a:solidFill>
                      <a:prstClr val="black"/>
                    </a:solidFill>
                    <a:cs typeface="+mn-ea"/>
                    <a:sym typeface="+mn-lt"/>
                  </a:rPr>
                  <a:t>个月完成量</a:t>
                </a:r>
                <a:r>
                  <a:rPr lang="en-US" altLang="zh-CN" sz="2400" dirty="0">
                    <a:solidFill>
                      <a:prstClr val="black"/>
                    </a:solidFill>
                    <a:cs typeface="+mn-ea"/>
                    <a:sym typeface="+mn-lt"/>
                  </a:rPr>
                  <a:t>_______</a:t>
                </a:r>
                <a:r>
                  <a:rPr lang="zh-CN" altLang="en-US" sz="2400" dirty="0">
                    <a:solidFill>
                      <a:prstClr val="black"/>
                    </a:solidFill>
                    <a:cs typeface="+mn-ea"/>
                    <a:sym typeface="+mn-lt"/>
                  </a:rPr>
                  <a:t>，则甲队半个月完成量</a:t>
                </a:r>
                <a:r>
                  <a:rPr lang="en-US" altLang="zh-CN" sz="2400" dirty="0">
                    <a:solidFill>
                      <a:prstClr val="black"/>
                    </a:solidFill>
                    <a:cs typeface="+mn-ea"/>
                    <a:sym typeface="+mn-lt"/>
                  </a:rPr>
                  <a:t>____________;</a:t>
                </a:r>
              </a:p>
              <a:p>
                <a:pPr defTabSz="914377">
                  <a:lnSpc>
                    <a:spcPct val="150000"/>
                  </a:lnSpc>
                </a:pPr>
                <a:r>
                  <a:rPr lang="en-US" altLang="zh-CN" sz="2400" dirty="0">
                    <a:solidFill>
                      <a:prstClr val="black"/>
                    </a:solidFill>
                    <a:cs typeface="+mn-ea"/>
                    <a:sym typeface="+mn-lt"/>
                  </a:rPr>
                  <a:t> 4</a:t>
                </a:r>
                <a:r>
                  <a:rPr lang="zh-CN" altLang="en-US" sz="2400" dirty="0">
                    <a:solidFill>
                      <a:prstClr val="black"/>
                    </a:solidFill>
                    <a:cs typeface="+mn-ea"/>
                    <a:sym typeface="+mn-lt"/>
                  </a:rPr>
                  <a:t>）设乙队</a:t>
                </a:r>
                <a:r>
                  <a:rPr lang="en-US" altLang="zh-CN" sz="2400" dirty="0">
                    <a:solidFill>
                      <a:prstClr val="black"/>
                    </a:solidFill>
                    <a:cs typeface="+mn-ea"/>
                    <a:sym typeface="+mn-lt"/>
                  </a:rPr>
                  <a:t>1</a:t>
                </a:r>
                <a:r>
                  <a:rPr lang="zh-CN" altLang="en-US" sz="2400" dirty="0">
                    <a:solidFill>
                      <a:prstClr val="black"/>
                    </a:solidFill>
                    <a:cs typeface="+mn-ea"/>
                    <a:sym typeface="+mn-lt"/>
                  </a:rPr>
                  <a:t>个月完成量为 </a:t>
                </a:r>
                <a14:m>
                  <m:oMath xmlns:m="http://schemas.openxmlformats.org/officeDocument/2006/math">
                    <m:f>
                      <m:fPr>
                        <m:ctrlPr>
                          <a:rPr lang="en-US" altLang="zh-CN" sz="2400" i="1" dirty="0">
                            <a:solidFill>
                              <a:prstClr val="black"/>
                            </a:solidFill>
                            <a:latin typeface="Cambria Math" panose="02040503050406030204" pitchFamily="18" charset="0"/>
                            <a:cs typeface="+mn-ea"/>
                            <a:sym typeface="+mn-lt"/>
                          </a:rPr>
                        </m:ctrlPr>
                      </m:fPr>
                      <m:num>
                        <m:r>
                          <a:rPr lang="en-US" altLang="zh-CN" sz="2400" dirty="0">
                            <a:solidFill>
                              <a:prstClr val="black"/>
                            </a:solidFill>
                            <a:latin typeface="Cambria Math" panose="02040503050406030204" pitchFamily="18" charset="0"/>
                            <a:cs typeface="+mn-ea"/>
                            <a:sym typeface="+mn-lt"/>
                          </a:rPr>
                          <m:t>1</m:t>
                        </m:r>
                      </m:num>
                      <m:den>
                        <m:r>
                          <a:rPr lang="en-US" altLang="zh-CN" sz="2400" i="1" dirty="0">
                            <a:solidFill>
                              <a:prstClr val="black"/>
                            </a:solidFill>
                            <a:latin typeface="Cambria Math" panose="02040503050406030204" pitchFamily="18" charset="0"/>
                            <a:cs typeface="+mn-ea"/>
                            <a:sym typeface="+mn-lt"/>
                          </a:rPr>
                          <m:t>𝑥</m:t>
                        </m:r>
                      </m:den>
                    </m:f>
                  </m:oMath>
                </a14:m>
                <a:r>
                  <a:rPr lang="zh-CN" altLang="en-US" sz="2400" dirty="0">
                    <a:solidFill>
                      <a:prstClr val="black"/>
                    </a:solidFill>
                    <a:cs typeface="+mn-ea"/>
                    <a:sym typeface="+mn-lt"/>
                  </a:rPr>
                  <a:t> ，则乙队半个月完成量</a:t>
                </a:r>
                <a:r>
                  <a:rPr lang="en-US" altLang="zh-CN" sz="2400" dirty="0">
                    <a:solidFill>
                      <a:prstClr val="black"/>
                    </a:solidFill>
                    <a:cs typeface="+mn-ea"/>
                    <a:sym typeface="+mn-lt"/>
                  </a:rPr>
                  <a:t>_____________;</a:t>
                </a:r>
              </a:p>
              <a:p>
                <a:pPr defTabSz="914377">
                  <a:lnSpc>
                    <a:spcPct val="150000"/>
                  </a:lnSpc>
                </a:pPr>
                <a:r>
                  <a:rPr lang="en-US" altLang="zh-CN" sz="2400" dirty="0">
                    <a:solidFill>
                      <a:prstClr val="black"/>
                    </a:solidFill>
                    <a:cs typeface="+mn-ea"/>
                    <a:sym typeface="+mn-lt"/>
                  </a:rPr>
                  <a:t> 5</a:t>
                </a:r>
                <a:r>
                  <a:rPr lang="zh-CN" altLang="en-US" sz="2400" dirty="0">
                    <a:solidFill>
                      <a:prstClr val="black"/>
                    </a:solidFill>
                    <a:cs typeface="+mn-ea"/>
                    <a:sym typeface="+mn-lt"/>
                  </a:rPr>
                  <a:t>）根据等量关系，所列方程为</a:t>
                </a:r>
                <a:r>
                  <a:rPr lang="en-US" altLang="zh-CN" sz="2400" dirty="0">
                    <a:solidFill>
                      <a:prstClr val="black"/>
                    </a:solidFill>
                    <a:cs typeface="+mn-ea"/>
                    <a:sym typeface="+mn-lt"/>
                  </a:rPr>
                  <a:t>______________________; </a:t>
                </a:r>
              </a:p>
              <a:p>
                <a:pPr defTabSz="914377"/>
                <a:endParaRPr lang="zh-CN" altLang="en-US" sz="2400" b="1" dirty="0">
                  <a:solidFill>
                    <a:prstClr val="black"/>
                  </a:solidFill>
                  <a:cs typeface="+mn-ea"/>
                  <a:sym typeface="+mn-lt"/>
                </a:endParaRPr>
              </a:p>
            </p:txBody>
          </p:sp>
        </mc:Choice>
        <mc:Fallback xmlns="">
          <p:sp>
            <p:nvSpPr>
              <p:cNvPr id="14" name="文本框 13">
                <a:extLst>
                  <a:ext uri="{FF2B5EF4-FFF2-40B4-BE49-F238E27FC236}">
                    <a16:creationId xmlns:a16="http://schemas.microsoft.com/office/drawing/2014/main" id="{60FE2EAE-2EBC-4AFC-8173-979697478EF9}"/>
                  </a:ext>
                </a:extLst>
              </p:cNvPr>
              <p:cNvSpPr txBox="1">
                <a:spLocks noRot="1" noChangeAspect="1" noMove="1" noResize="1" noEditPoints="1" noAdjustHandles="1" noChangeArrowheads="1" noChangeShapeType="1" noTextEdit="1"/>
              </p:cNvSpPr>
              <p:nvPr/>
            </p:nvSpPr>
            <p:spPr>
              <a:xfrm>
                <a:off x="813160" y="2433967"/>
                <a:ext cx="10732955" cy="4031873"/>
              </a:xfrm>
              <a:prstGeom prst="rect">
                <a:avLst/>
              </a:prstGeom>
              <a:blipFill>
                <a:blip r:embed="rId4"/>
                <a:stretch>
                  <a:fillRect l="-852"/>
                </a:stretch>
              </a:blipFill>
            </p:spPr>
            <p:txBody>
              <a:bodyPr/>
              <a:lstStyle/>
              <a:p>
                <a:r>
                  <a:rPr lang="zh-CN" altLang="en-US">
                    <a:noFill/>
                  </a:rPr>
                  <a:t> </a:t>
                </a:r>
              </a:p>
            </p:txBody>
          </p:sp>
        </mc:Fallback>
      </mc:AlternateContent>
      <p:sp>
        <p:nvSpPr>
          <p:cNvPr id="4" name="文本框 3">
            <a:extLst>
              <a:ext uri="{FF2B5EF4-FFF2-40B4-BE49-F238E27FC236}">
                <a16:creationId xmlns:a16="http://schemas.microsoft.com/office/drawing/2014/main" id="{758D20CA-8EF5-429A-BB05-13AC43D6F7CF}"/>
              </a:ext>
            </a:extLst>
          </p:cNvPr>
          <p:cNvSpPr txBox="1"/>
          <p:nvPr/>
        </p:nvSpPr>
        <p:spPr>
          <a:xfrm>
            <a:off x="3734719" y="3044028"/>
            <a:ext cx="7640048" cy="400110"/>
          </a:xfrm>
          <a:prstGeom prst="rect">
            <a:avLst/>
          </a:prstGeom>
          <a:noFill/>
        </p:spPr>
        <p:txBody>
          <a:bodyPr wrap="square" rtlCol="0">
            <a:spAutoFit/>
          </a:bodyPr>
          <a:lstStyle/>
          <a:p>
            <a:pPr defTabSz="914377"/>
            <a:r>
              <a:rPr lang="zh-CN" altLang="en-US" sz="2000" b="1" dirty="0">
                <a:solidFill>
                  <a:srgbClr val="FF0000"/>
                </a:solidFill>
                <a:cs typeface="+mn-ea"/>
                <a:sym typeface="+mn-lt"/>
              </a:rPr>
              <a:t>总工程量</a:t>
            </a:r>
            <a:r>
              <a:rPr lang="en-US" altLang="zh-CN" sz="2000" b="1" dirty="0">
                <a:solidFill>
                  <a:srgbClr val="FF0000"/>
                </a:solidFill>
                <a:cs typeface="+mn-ea"/>
                <a:sym typeface="+mn-lt"/>
              </a:rPr>
              <a:t>=</a:t>
            </a:r>
            <a:r>
              <a:rPr lang="zh-CN" altLang="en-US" sz="2000" b="1" dirty="0">
                <a:solidFill>
                  <a:srgbClr val="FF0000"/>
                </a:solidFill>
                <a:cs typeface="+mn-ea"/>
                <a:sym typeface="+mn-lt"/>
              </a:rPr>
              <a:t>甲队</a:t>
            </a:r>
            <a:r>
              <a:rPr lang="en-US" altLang="zh-CN" sz="2000" b="1" dirty="0">
                <a:solidFill>
                  <a:srgbClr val="FF0000"/>
                </a:solidFill>
                <a:cs typeface="+mn-ea"/>
                <a:sym typeface="+mn-lt"/>
              </a:rPr>
              <a:t>1</a:t>
            </a:r>
            <a:r>
              <a:rPr lang="zh-CN" altLang="en-US" sz="2000" b="1" dirty="0">
                <a:solidFill>
                  <a:srgbClr val="FF0000"/>
                </a:solidFill>
                <a:cs typeface="+mn-ea"/>
                <a:sym typeface="+mn-lt"/>
              </a:rPr>
              <a:t>个月完成量</a:t>
            </a:r>
            <a:r>
              <a:rPr lang="en-US" altLang="zh-CN" sz="2000" b="1" dirty="0">
                <a:solidFill>
                  <a:srgbClr val="FF0000"/>
                </a:solidFill>
                <a:cs typeface="+mn-ea"/>
                <a:sym typeface="+mn-lt"/>
              </a:rPr>
              <a:t>+</a:t>
            </a:r>
            <a:r>
              <a:rPr lang="zh-CN" altLang="en-US" sz="2000" b="1" dirty="0">
                <a:solidFill>
                  <a:srgbClr val="FF0000"/>
                </a:solidFill>
                <a:cs typeface="+mn-ea"/>
                <a:sym typeface="+mn-lt"/>
              </a:rPr>
              <a:t>甲乙合作半个月的工作量</a:t>
            </a:r>
          </a:p>
        </p:txBody>
      </p:sp>
      <mc:AlternateContent xmlns:mc="http://schemas.openxmlformats.org/markup-compatibility/2006" xmlns:a14="http://schemas.microsoft.com/office/drawing/2010/main">
        <mc:Choice Requires="a14">
          <p:sp>
            <p:nvSpPr>
              <p:cNvPr id="15" name="矩形 14">
                <a:extLst>
                  <a:ext uri="{FF2B5EF4-FFF2-40B4-BE49-F238E27FC236}">
                    <a16:creationId xmlns:a16="http://schemas.microsoft.com/office/drawing/2014/main" id="{194906D5-9BD5-4C10-8ECC-81BCCF3AA941}"/>
                  </a:ext>
                </a:extLst>
              </p:cNvPr>
              <p:cNvSpPr/>
              <p:nvPr/>
            </p:nvSpPr>
            <p:spPr>
              <a:xfrm>
                <a:off x="4112172" y="3986466"/>
                <a:ext cx="428322" cy="684867"/>
              </a:xfrm>
              <a:prstGeom prst="rect">
                <a:avLst/>
              </a:prstGeom>
            </p:spPr>
            <p:txBody>
              <a:bodyPr wrap="none">
                <a:spAutoFit/>
              </a:bodyPr>
              <a:lstStyle/>
              <a:p>
                <a:pPr defTabSz="914377"/>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𝟏</m:t>
                        </m:r>
                      </m:num>
                      <m:den>
                        <m:r>
                          <a:rPr lang="en-US" altLang="zh-CN" sz="2667" b="1" i="1" dirty="0">
                            <a:solidFill>
                              <a:srgbClr val="FF0000"/>
                            </a:solidFill>
                            <a:latin typeface="Cambria Math" panose="02040503050406030204" pitchFamily="18" charset="0"/>
                            <a:cs typeface="+mn-ea"/>
                            <a:sym typeface="+mn-lt"/>
                          </a:rPr>
                          <m:t>𝟑</m:t>
                        </m:r>
                      </m:den>
                    </m:f>
                  </m:oMath>
                </a14:m>
                <a:r>
                  <a:rPr lang="zh-CN" altLang="en-US" sz="2667" b="1" dirty="0">
                    <a:solidFill>
                      <a:srgbClr val="FF0000"/>
                    </a:solidFill>
                    <a:cs typeface="+mn-ea"/>
                    <a:sym typeface="+mn-lt"/>
                  </a:rPr>
                  <a:t> </a:t>
                </a:r>
                <a:endParaRPr lang="zh-CN" altLang="en-US" sz="2400" b="1" dirty="0">
                  <a:solidFill>
                    <a:prstClr val="black"/>
                  </a:solidFill>
                  <a:cs typeface="+mn-ea"/>
                  <a:sym typeface="+mn-lt"/>
                </a:endParaRPr>
              </a:p>
            </p:txBody>
          </p:sp>
        </mc:Choice>
        <mc:Fallback xmlns="">
          <p:sp>
            <p:nvSpPr>
              <p:cNvPr id="15" name="矩形 14">
                <a:extLst>
                  <a:ext uri="{FF2B5EF4-FFF2-40B4-BE49-F238E27FC236}">
                    <a16:creationId xmlns:a16="http://schemas.microsoft.com/office/drawing/2014/main" id="{194906D5-9BD5-4C10-8ECC-81BCCF3AA941}"/>
                  </a:ext>
                </a:extLst>
              </p:cNvPr>
              <p:cNvSpPr>
                <a:spLocks noRot="1" noChangeAspect="1" noMove="1" noResize="1" noEditPoints="1" noAdjustHandles="1" noChangeArrowheads="1" noChangeShapeType="1" noTextEdit="1"/>
              </p:cNvSpPr>
              <p:nvPr/>
            </p:nvSpPr>
            <p:spPr>
              <a:xfrm>
                <a:off x="4112172" y="3986466"/>
                <a:ext cx="428322" cy="684867"/>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E2B386D1-AEEE-4A05-8CE0-6199752F4E84}"/>
                  </a:ext>
                </a:extLst>
              </p:cNvPr>
              <p:cNvSpPr/>
              <p:nvPr/>
            </p:nvSpPr>
            <p:spPr>
              <a:xfrm>
                <a:off x="8321366" y="3844179"/>
                <a:ext cx="1467068" cy="684867"/>
              </a:xfrm>
              <a:prstGeom prst="rect">
                <a:avLst/>
              </a:prstGeom>
            </p:spPr>
            <p:txBody>
              <a:bodyPr wrap="none">
                <a:spAutoFit/>
              </a:bodyPr>
              <a:lstStyle/>
              <a:p>
                <a:pPr defTabSz="914377"/>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𝟏</m:t>
                        </m:r>
                      </m:num>
                      <m:den>
                        <m:r>
                          <a:rPr lang="en-US" altLang="zh-CN" sz="2667" b="1" i="1" dirty="0">
                            <a:solidFill>
                              <a:srgbClr val="FF0000"/>
                            </a:solidFill>
                            <a:latin typeface="Cambria Math" panose="02040503050406030204" pitchFamily="18" charset="0"/>
                            <a:cs typeface="+mn-ea"/>
                            <a:sym typeface="+mn-lt"/>
                          </a:rPr>
                          <m:t>𝟑</m:t>
                        </m:r>
                      </m:den>
                    </m:f>
                  </m:oMath>
                </a14:m>
                <a:r>
                  <a:rPr lang="en-US" altLang="zh-CN" sz="2667" b="1" dirty="0">
                    <a:solidFill>
                      <a:srgbClr val="FF0000"/>
                    </a:solidFill>
                    <a:cs typeface="+mn-ea"/>
                    <a:sym typeface="+mn-lt"/>
                  </a:rPr>
                  <a:t>×</a:t>
                </a:r>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𝟏</m:t>
                        </m:r>
                      </m:num>
                      <m:den>
                        <m:r>
                          <a:rPr lang="en-US" altLang="zh-CN" sz="2667" b="1" i="1" dirty="0">
                            <a:solidFill>
                              <a:srgbClr val="FF0000"/>
                            </a:solidFill>
                            <a:latin typeface="Cambria Math" panose="02040503050406030204" pitchFamily="18" charset="0"/>
                            <a:cs typeface="+mn-ea"/>
                            <a:sym typeface="+mn-lt"/>
                          </a:rPr>
                          <m:t>𝟐</m:t>
                        </m:r>
                      </m:den>
                    </m:f>
                  </m:oMath>
                </a14:m>
                <a:r>
                  <a:rPr lang="en-US" altLang="zh-CN" sz="2667" b="1" dirty="0">
                    <a:solidFill>
                      <a:srgbClr val="FF0000"/>
                    </a:solidFill>
                    <a:cs typeface="+mn-ea"/>
                    <a:sym typeface="+mn-lt"/>
                  </a:rPr>
                  <a:t> = </a:t>
                </a:r>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𝟏</m:t>
                        </m:r>
                      </m:num>
                      <m:den>
                        <m:r>
                          <a:rPr lang="en-US" altLang="zh-CN" sz="2667" b="1" i="1" dirty="0">
                            <a:solidFill>
                              <a:srgbClr val="FF0000"/>
                            </a:solidFill>
                            <a:latin typeface="Cambria Math" panose="02040503050406030204" pitchFamily="18" charset="0"/>
                            <a:cs typeface="+mn-ea"/>
                            <a:sym typeface="+mn-lt"/>
                          </a:rPr>
                          <m:t>𝟔</m:t>
                        </m:r>
                      </m:den>
                    </m:f>
                  </m:oMath>
                </a14:m>
                <a:r>
                  <a:rPr lang="zh-CN" altLang="en-US" sz="2667" b="1" dirty="0">
                    <a:solidFill>
                      <a:srgbClr val="FF0000"/>
                    </a:solidFill>
                    <a:cs typeface="+mn-ea"/>
                    <a:sym typeface="+mn-lt"/>
                  </a:rPr>
                  <a:t> </a:t>
                </a:r>
                <a:endParaRPr lang="zh-CN" altLang="en-US" sz="2400" b="1" dirty="0">
                  <a:solidFill>
                    <a:prstClr val="black"/>
                  </a:solidFill>
                  <a:cs typeface="+mn-ea"/>
                  <a:sym typeface="+mn-lt"/>
                </a:endParaRPr>
              </a:p>
            </p:txBody>
          </p:sp>
        </mc:Choice>
        <mc:Fallback xmlns="">
          <p:sp>
            <p:nvSpPr>
              <p:cNvPr id="16" name="矩形 15">
                <a:extLst>
                  <a:ext uri="{FF2B5EF4-FFF2-40B4-BE49-F238E27FC236}">
                    <a16:creationId xmlns:a16="http://schemas.microsoft.com/office/drawing/2014/main" id="{E2B386D1-AEEE-4A05-8CE0-6199752F4E84}"/>
                  </a:ext>
                </a:extLst>
              </p:cNvPr>
              <p:cNvSpPr>
                <a:spLocks noRot="1" noChangeAspect="1" noMove="1" noResize="1" noEditPoints="1" noAdjustHandles="1" noChangeArrowheads="1" noChangeShapeType="1" noTextEdit="1"/>
              </p:cNvSpPr>
              <p:nvPr/>
            </p:nvSpPr>
            <p:spPr>
              <a:xfrm>
                <a:off x="8321366" y="3844179"/>
                <a:ext cx="1467068" cy="684867"/>
              </a:xfrm>
              <a:prstGeom prst="rect">
                <a:avLst/>
              </a:prstGeom>
              <a:blipFill>
                <a:blip r:embed="rId6"/>
                <a:stretch>
                  <a:fillRect b="-1071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矩形 16">
                <a:extLst>
                  <a:ext uri="{FF2B5EF4-FFF2-40B4-BE49-F238E27FC236}">
                    <a16:creationId xmlns:a16="http://schemas.microsoft.com/office/drawing/2014/main" id="{2D092E34-1A7E-42F3-B264-701C04700D7E}"/>
                  </a:ext>
                </a:extLst>
              </p:cNvPr>
              <p:cNvSpPr/>
              <p:nvPr/>
            </p:nvSpPr>
            <p:spPr>
              <a:xfrm>
                <a:off x="8099507" y="4667770"/>
                <a:ext cx="1611339" cy="684867"/>
              </a:xfrm>
              <a:prstGeom prst="rect">
                <a:avLst/>
              </a:prstGeom>
            </p:spPr>
            <p:txBody>
              <a:bodyPr wrap="none">
                <a:spAutoFit/>
              </a:bodyPr>
              <a:lstStyle/>
              <a:p>
                <a:pPr defTabSz="914377"/>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𝟏</m:t>
                        </m:r>
                      </m:num>
                      <m:den>
                        <m:r>
                          <a:rPr lang="en-US" altLang="zh-CN" sz="2667" b="1" i="1" dirty="0">
                            <a:solidFill>
                              <a:srgbClr val="FF0000"/>
                            </a:solidFill>
                            <a:latin typeface="Cambria Math" panose="02040503050406030204" pitchFamily="18" charset="0"/>
                            <a:cs typeface="+mn-ea"/>
                            <a:sym typeface="+mn-lt"/>
                          </a:rPr>
                          <m:t>𝒙</m:t>
                        </m:r>
                      </m:den>
                    </m:f>
                  </m:oMath>
                </a14:m>
                <a:r>
                  <a:rPr lang="en-US" altLang="zh-CN" sz="2667" b="1" dirty="0">
                    <a:solidFill>
                      <a:srgbClr val="FF0000"/>
                    </a:solidFill>
                    <a:cs typeface="+mn-ea"/>
                    <a:sym typeface="+mn-lt"/>
                  </a:rPr>
                  <a:t>×</a:t>
                </a:r>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𝟏</m:t>
                        </m:r>
                      </m:num>
                      <m:den>
                        <m:r>
                          <a:rPr lang="en-US" altLang="zh-CN" sz="2667" b="1" i="1" dirty="0">
                            <a:solidFill>
                              <a:srgbClr val="FF0000"/>
                            </a:solidFill>
                            <a:latin typeface="Cambria Math" panose="02040503050406030204" pitchFamily="18" charset="0"/>
                            <a:cs typeface="+mn-ea"/>
                            <a:sym typeface="+mn-lt"/>
                          </a:rPr>
                          <m:t>𝟐</m:t>
                        </m:r>
                      </m:den>
                    </m:f>
                  </m:oMath>
                </a14:m>
                <a:r>
                  <a:rPr lang="en-US" altLang="zh-CN" sz="2667" b="1" dirty="0">
                    <a:solidFill>
                      <a:srgbClr val="FF0000"/>
                    </a:solidFill>
                    <a:cs typeface="+mn-ea"/>
                    <a:sym typeface="+mn-lt"/>
                  </a:rPr>
                  <a:t> = </a:t>
                </a:r>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𝟏</m:t>
                        </m:r>
                      </m:num>
                      <m:den>
                        <m:r>
                          <a:rPr lang="en-US" altLang="zh-CN" sz="2667" b="1" i="1" dirty="0">
                            <a:solidFill>
                              <a:srgbClr val="FF0000"/>
                            </a:solidFill>
                            <a:latin typeface="Cambria Math" panose="02040503050406030204" pitchFamily="18" charset="0"/>
                            <a:cs typeface="+mn-ea"/>
                            <a:sym typeface="+mn-lt"/>
                          </a:rPr>
                          <m:t>𝟐</m:t>
                        </m:r>
                        <m:r>
                          <a:rPr lang="en-US" altLang="zh-CN" sz="2667" b="1" i="1" dirty="0">
                            <a:solidFill>
                              <a:srgbClr val="FF0000"/>
                            </a:solidFill>
                            <a:latin typeface="Cambria Math" panose="02040503050406030204" pitchFamily="18" charset="0"/>
                            <a:cs typeface="+mn-ea"/>
                            <a:sym typeface="+mn-lt"/>
                          </a:rPr>
                          <m:t>𝒙</m:t>
                        </m:r>
                      </m:den>
                    </m:f>
                  </m:oMath>
                </a14:m>
                <a:r>
                  <a:rPr lang="zh-CN" altLang="en-US" sz="2667" b="1" dirty="0">
                    <a:solidFill>
                      <a:srgbClr val="FF0000"/>
                    </a:solidFill>
                    <a:cs typeface="+mn-ea"/>
                    <a:sym typeface="+mn-lt"/>
                  </a:rPr>
                  <a:t> </a:t>
                </a:r>
                <a:endParaRPr lang="zh-CN" altLang="en-US" sz="2400" b="1" dirty="0">
                  <a:solidFill>
                    <a:prstClr val="black"/>
                  </a:solidFill>
                  <a:cs typeface="+mn-ea"/>
                  <a:sym typeface="+mn-lt"/>
                </a:endParaRPr>
              </a:p>
            </p:txBody>
          </p:sp>
        </mc:Choice>
        <mc:Fallback xmlns="">
          <p:sp>
            <p:nvSpPr>
              <p:cNvPr id="17" name="矩形 16">
                <a:extLst>
                  <a:ext uri="{FF2B5EF4-FFF2-40B4-BE49-F238E27FC236}">
                    <a16:creationId xmlns:a16="http://schemas.microsoft.com/office/drawing/2014/main" id="{2D092E34-1A7E-42F3-B264-701C04700D7E}"/>
                  </a:ext>
                </a:extLst>
              </p:cNvPr>
              <p:cNvSpPr>
                <a:spLocks noRot="1" noChangeAspect="1" noMove="1" noResize="1" noEditPoints="1" noAdjustHandles="1" noChangeArrowheads="1" noChangeShapeType="1" noTextEdit="1"/>
              </p:cNvSpPr>
              <p:nvPr/>
            </p:nvSpPr>
            <p:spPr>
              <a:xfrm>
                <a:off x="8099507" y="4667770"/>
                <a:ext cx="1611339" cy="684867"/>
              </a:xfrm>
              <a:prstGeom prst="rect">
                <a:avLst/>
              </a:prstGeom>
              <a:blipFill>
                <a:blip r:embed="rId7"/>
                <a:stretch>
                  <a:fillRect b="-1071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矩形 17">
                <a:extLst>
                  <a:ext uri="{FF2B5EF4-FFF2-40B4-BE49-F238E27FC236}">
                    <a16:creationId xmlns:a16="http://schemas.microsoft.com/office/drawing/2014/main" id="{B00E4CA2-CDFC-4921-88EB-82725594D469}"/>
                  </a:ext>
                </a:extLst>
              </p:cNvPr>
              <p:cNvSpPr/>
              <p:nvPr/>
            </p:nvSpPr>
            <p:spPr>
              <a:xfrm>
                <a:off x="6242074" y="5245677"/>
                <a:ext cx="1939505" cy="684867"/>
              </a:xfrm>
              <a:prstGeom prst="rect">
                <a:avLst/>
              </a:prstGeom>
            </p:spPr>
            <p:txBody>
              <a:bodyPr wrap="none">
                <a:spAutoFit/>
              </a:bodyPr>
              <a:lstStyle/>
              <a:p>
                <a:pPr defTabSz="914377"/>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𝟏</m:t>
                        </m:r>
                      </m:num>
                      <m:den>
                        <m:r>
                          <a:rPr lang="en-US" altLang="zh-CN" sz="2667" b="1" i="1" dirty="0">
                            <a:solidFill>
                              <a:srgbClr val="FF0000"/>
                            </a:solidFill>
                            <a:latin typeface="Cambria Math" panose="02040503050406030204" pitchFamily="18" charset="0"/>
                            <a:cs typeface="+mn-ea"/>
                            <a:sym typeface="+mn-lt"/>
                          </a:rPr>
                          <m:t>𝟑</m:t>
                        </m:r>
                      </m:den>
                    </m:f>
                    <m:r>
                      <a:rPr lang="en-US" altLang="zh-CN" sz="2667" b="1" i="1" dirty="0">
                        <a:solidFill>
                          <a:srgbClr val="FF0000"/>
                        </a:solidFill>
                        <a:latin typeface="Cambria Math" panose="02040503050406030204" pitchFamily="18" charset="0"/>
                        <a:cs typeface="+mn-ea"/>
                        <a:sym typeface="+mn-lt"/>
                      </a:rPr>
                      <m:t>+</m:t>
                    </m:r>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𝟏</m:t>
                        </m:r>
                      </m:num>
                      <m:den>
                        <m:r>
                          <a:rPr lang="en-US" altLang="zh-CN" sz="2667" b="1" i="1" dirty="0">
                            <a:solidFill>
                              <a:srgbClr val="FF0000"/>
                            </a:solidFill>
                            <a:latin typeface="Cambria Math" panose="02040503050406030204" pitchFamily="18" charset="0"/>
                            <a:cs typeface="+mn-ea"/>
                            <a:sym typeface="+mn-lt"/>
                          </a:rPr>
                          <m:t>𝟔</m:t>
                        </m:r>
                      </m:den>
                    </m:f>
                  </m:oMath>
                </a14:m>
                <a:r>
                  <a:rPr lang="en-US" altLang="zh-CN" sz="2400" b="1" dirty="0">
                    <a:solidFill>
                      <a:srgbClr val="FF0000"/>
                    </a:solidFill>
                    <a:cs typeface="+mn-ea"/>
                    <a:sym typeface="+mn-lt"/>
                  </a:rPr>
                  <a:t> + </a:t>
                </a:r>
                <a14:m>
                  <m:oMath xmlns:m="http://schemas.openxmlformats.org/officeDocument/2006/math">
                    <m:f>
                      <m:fPr>
                        <m:ctrlPr>
                          <a:rPr lang="en-US" altLang="zh-CN" sz="2400" b="1" i="1" dirty="0">
                            <a:solidFill>
                              <a:srgbClr val="FF0000"/>
                            </a:solidFill>
                            <a:latin typeface="Cambria Math" panose="02040503050406030204" pitchFamily="18" charset="0"/>
                            <a:cs typeface="+mn-ea"/>
                            <a:sym typeface="+mn-lt"/>
                          </a:rPr>
                        </m:ctrlPr>
                      </m:fPr>
                      <m:num>
                        <m:r>
                          <a:rPr lang="en-US" altLang="zh-CN" sz="2400" b="1" i="1" dirty="0">
                            <a:solidFill>
                              <a:srgbClr val="FF0000"/>
                            </a:solidFill>
                            <a:latin typeface="Cambria Math" panose="02040503050406030204" pitchFamily="18" charset="0"/>
                            <a:cs typeface="+mn-ea"/>
                            <a:sym typeface="+mn-lt"/>
                          </a:rPr>
                          <m:t>𝟏</m:t>
                        </m:r>
                      </m:num>
                      <m:den>
                        <m:r>
                          <a:rPr lang="en-US" altLang="zh-CN" sz="2400" b="1" i="1" dirty="0">
                            <a:solidFill>
                              <a:srgbClr val="FF0000"/>
                            </a:solidFill>
                            <a:latin typeface="Cambria Math" panose="02040503050406030204" pitchFamily="18" charset="0"/>
                            <a:cs typeface="+mn-ea"/>
                            <a:sym typeface="+mn-lt"/>
                          </a:rPr>
                          <m:t>𝟐</m:t>
                        </m:r>
                        <m:r>
                          <a:rPr lang="en-US" altLang="zh-CN" sz="2400" b="1" i="1" dirty="0">
                            <a:solidFill>
                              <a:srgbClr val="FF0000"/>
                            </a:solidFill>
                            <a:latin typeface="Cambria Math" panose="02040503050406030204" pitchFamily="18" charset="0"/>
                            <a:cs typeface="+mn-ea"/>
                            <a:sym typeface="+mn-lt"/>
                          </a:rPr>
                          <m:t>𝒙</m:t>
                        </m:r>
                      </m:den>
                    </m:f>
                  </m:oMath>
                </a14:m>
                <a:r>
                  <a:rPr lang="zh-CN" altLang="en-US" sz="2400" b="1" dirty="0">
                    <a:solidFill>
                      <a:srgbClr val="FF0000"/>
                    </a:solidFill>
                    <a:cs typeface="+mn-ea"/>
                    <a:sym typeface="+mn-lt"/>
                  </a:rPr>
                  <a:t> </a:t>
                </a:r>
                <a:r>
                  <a:rPr lang="en-US" altLang="zh-CN" sz="2400" b="1" dirty="0">
                    <a:solidFill>
                      <a:srgbClr val="FF0000"/>
                    </a:solidFill>
                    <a:cs typeface="+mn-ea"/>
                    <a:sym typeface="+mn-lt"/>
                  </a:rPr>
                  <a:t>=1</a:t>
                </a:r>
                <a:endParaRPr lang="zh-CN" altLang="en-US" sz="2400" b="1" dirty="0">
                  <a:solidFill>
                    <a:prstClr val="black"/>
                  </a:solidFill>
                  <a:cs typeface="+mn-ea"/>
                  <a:sym typeface="+mn-lt"/>
                </a:endParaRPr>
              </a:p>
            </p:txBody>
          </p:sp>
        </mc:Choice>
        <mc:Fallback xmlns="">
          <p:sp>
            <p:nvSpPr>
              <p:cNvPr id="18" name="矩形 17">
                <a:extLst>
                  <a:ext uri="{FF2B5EF4-FFF2-40B4-BE49-F238E27FC236}">
                    <a16:creationId xmlns:a16="http://schemas.microsoft.com/office/drawing/2014/main" id="{B00E4CA2-CDFC-4921-88EB-82725594D469}"/>
                  </a:ext>
                </a:extLst>
              </p:cNvPr>
              <p:cNvSpPr>
                <a:spLocks noRot="1" noChangeAspect="1" noMove="1" noResize="1" noEditPoints="1" noAdjustHandles="1" noChangeArrowheads="1" noChangeShapeType="1" noTextEdit="1"/>
              </p:cNvSpPr>
              <p:nvPr/>
            </p:nvSpPr>
            <p:spPr>
              <a:xfrm>
                <a:off x="6242074" y="5245677"/>
                <a:ext cx="1939505" cy="684867"/>
              </a:xfrm>
              <a:prstGeom prst="rect">
                <a:avLst/>
              </a:prstGeom>
              <a:blipFill>
                <a:blip r:embed="rId8"/>
                <a:stretch>
                  <a:fillRect r="-4088" b="-5357"/>
                </a:stretch>
              </a:blipFill>
            </p:spPr>
            <p:txBody>
              <a:bodyPr/>
              <a:lstStyle/>
              <a:p>
                <a:r>
                  <a:rPr lang="zh-CN" altLang="en-US">
                    <a:noFill/>
                  </a:rPr>
                  <a:t> </a:t>
                </a:r>
              </a:p>
            </p:txBody>
          </p:sp>
        </mc:Fallback>
      </mc:AlternateContent>
      <p:sp>
        <p:nvSpPr>
          <p:cNvPr id="19" name="文本框 18">
            <a:extLst>
              <a:ext uri="{FF2B5EF4-FFF2-40B4-BE49-F238E27FC236}">
                <a16:creationId xmlns:a16="http://schemas.microsoft.com/office/drawing/2014/main" id="{0979065F-D46C-458F-98EA-E0A3754C4E5A}"/>
              </a:ext>
            </a:extLst>
          </p:cNvPr>
          <p:cNvSpPr txBox="1"/>
          <p:nvPr/>
        </p:nvSpPr>
        <p:spPr>
          <a:xfrm>
            <a:off x="4793747" y="3494620"/>
            <a:ext cx="7640048" cy="369332"/>
          </a:xfrm>
          <a:prstGeom prst="rect">
            <a:avLst/>
          </a:prstGeom>
          <a:noFill/>
        </p:spPr>
        <p:txBody>
          <a:bodyPr wrap="square" rtlCol="0">
            <a:spAutoFit/>
          </a:bodyPr>
          <a:lstStyle/>
          <a:p>
            <a:pPr defTabSz="914377"/>
            <a:r>
              <a:rPr lang="en-US" altLang="zh-CN" b="1" dirty="0">
                <a:solidFill>
                  <a:srgbClr val="FF0000"/>
                </a:solidFill>
                <a:cs typeface="+mn-ea"/>
                <a:sym typeface="+mn-lt"/>
              </a:rPr>
              <a:t>=</a:t>
            </a:r>
            <a:r>
              <a:rPr lang="zh-CN" altLang="en-US" b="1" dirty="0">
                <a:solidFill>
                  <a:srgbClr val="FF0000"/>
                </a:solidFill>
                <a:cs typeface="+mn-ea"/>
                <a:sym typeface="+mn-lt"/>
              </a:rPr>
              <a:t>甲队</a:t>
            </a:r>
            <a:r>
              <a:rPr lang="en-US" altLang="zh-CN" b="1" dirty="0">
                <a:solidFill>
                  <a:srgbClr val="FF0000"/>
                </a:solidFill>
                <a:cs typeface="+mn-ea"/>
                <a:sym typeface="+mn-lt"/>
              </a:rPr>
              <a:t>1.5</a:t>
            </a:r>
            <a:r>
              <a:rPr lang="zh-CN" altLang="en-US" b="1" dirty="0">
                <a:solidFill>
                  <a:srgbClr val="FF0000"/>
                </a:solidFill>
                <a:cs typeface="+mn-ea"/>
                <a:sym typeface="+mn-lt"/>
              </a:rPr>
              <a:t>个月完成量</a:t>
            </a:r>
            <a:r>
              <a:rPr lang="en-US" altLang="zh-CN" b="1" dirty="0">
                <a:solidFill>
                  <a:srgbClr val="FF0000"/>
                </a:solidFill>
                <a:cs typeface="+mn-ea"/>
                <a:sym typeface="+mn-lt"/>
              </a:rPr>
              <a:t>+</a:t>
            </a:r>
            <a:r>
              <a:rPr lang="zh-CN" altLang="en-US" b="1" dirty="0">
                <a:solidFill>
                  <a:srgbClr val="FF0000"/>
                </a:solidFill>
                <a:cs typeface="+mn-ea"/>
                <a:sym typeface="+mn-lt"/>
              </a:rPr>
              <a:t>乙半个月的工作量</a:t>
            </a:r>
          </a:p>
        </p:txBody>
      </p:sp>
      <p:sp>
        <p:nvSpPr>
          <p:cNvPr id="13" name="文本框 12">
            <a:extLst>
              <a:ext uri="{FF2B5EF4-FFF2-40B4-BE49-F238E27FC236}">
                <a16:creationId xmlns:a16="http://schemas.microsoft.com/office/drawing/2014/main" id="{5AD37B7B-E572-41F9-96B5-BA5A1E1DEF11}"/>
              </a:ext>
            </a:extLst>
          </p:cNvPr>
          <p:cNvSpPr txBox="1"/>
          <p:nvPr/>
        </p:nvSpPr>
        <p:spPr>
          <a:xfrm>
            <a:off x="952687" y="220629"/>
            <a:ext cx="6318970"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情景引入（工程问题）</a:t>
            </a:r>
          </a:p>
        </p:txBody>
      </p:sp>
    </p:spTree>
    <p:custDataLst>
      <p:tags r:id="rId1"/>
    </p:custDataLst>
    <p:extLst>
      <p:ext uri="{BB962C8B-B14F-4D97-AF65-F5344CB8AC3E}">
        <p14:creationId xmlns:p14="http://schemas.microsoft.com/office/powerpoint/2010/main" val="395443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randombar(horizont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randombar(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randombar(horizontal)">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randombar(horizontal)">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P spid="15" grpId="0"/>
      <p:bldP spid="16" grpId="0"/>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 name="文本框 10">
                <a:extLst>
                  <a:ext uri="{FF2B5EF4-FFF2-40B4-BE49-F238E27FC236}">
                    <a16:creationId xmlns:a16="http://schemas.microsoft.com/office/drawing/2014/main" id="{9404763C-5C9E-4522-924E-E51262D5CA29}"/>
                  </a:ext>
                </a:extLst>
              </p:cNvPr>
              <p:cNvSpPr txBox="1"/>
              <p:nvPr/>
            </p:nvSpPr>
            <p:spPr>
              <a:xfrm>
                <a:off x="750505" y="1202327"/>
                <a:ext cx="8738732" cy="625812"/>
              </a:xfrm>
              <a:prstGeom prst="rect">
                <a:avLst/>
              </a:prstGeom>
              <a:noFill/>
            </p:spPr>
            <p:txBody>
              <a:bodyPr wrap="square" rtlCol="0">
                <a:spAutoFit/>
              </a:bodyPr>
              <a:lstStyle/>
              <a:p>
                <a:pPr defTabSz="914377"/>
                <a:r>
                  <a:rPr lang="zh-CN" altLang="en-US" sz="2400" b="1" dirty="0">
                    <a:solidFill>
                      <a:schemeClr val="tx1"/>
                    </a:solidFill>
                    <a:cs typeface="+mn-ea"/>
                    <a:sym typeface="+mn-lt"/>
                  </a:rPr>
                  <a:t>尝试</a:t>
                </a:r>
                <a14:m>
                  <m:oMath xmlns:m="http://schemas.openxmlformats.org/officeDocument/2006/math">
                    <m:r>
                      <a:rPr lang="zh-CN" altLang="en-US" sz="2400" b="1" i="1" dirty="0">
                        <a:solidFill>
                          <a:schemeClr val="tx1"/>
                        </a:solidFill>
                        <a:latin typeface="Cambria Math" panose="02040503050406030204" pitchFamily="18" charset="0"/>
                        <a:cs typeface="+mn-ea"/>
                        <a:sym typeface="+mn-lt"/>
                      </a:rPr>
                      <m:t>解分式方程：</m:t>
                    </m:r>
                    <m:f>
                      <m:fPr>
                        <m:ctrlPr>
                          <a:rPr lang="en-US" altLang="zh-CN" sz="2400" b="1" i="1" dirty="0">
                            <a:solidFill>
                              <a:schemeClr val="tx1"/>
                            </a:solidFill>
                            <a:latin typeface="Cambria Math" panose="02040503050406030204" pitchFamily="18" charset="0"/>
                            <a:cs typeface="+mn-ea"/>
                            <a:sym typeface="+mn-lt"/>
                          </a:rPr>
                        </m:ctrlPr>
                      </m:fPr>
                      <m:num>
                        <m:r>
                          <a:rPr lang="en-US" altLang="zh-CN" sz="2400" b="1" i="1" dirty="0">
                            <a:solidFill>
                              <a:schemeClr val="tx1"/>
                            </a:solidFill>
                            <a:latin typeface="Cambria Math" panose="02040503050406030204" pitchFamily="18" charset="0"/>
                            <a:cs typeface="+mn-ea"/>
                            <a:sym typeface="+mn-lt"/>
                          </a:rPr>
                          <m:t>𝟏</m:t>
                        </m:r>
                      </m:num>
                      <m:den>
                        <m:r>
                          <a:rPr lang="en-US" altLang="zh-CN" sz="2400" b="1" i="1" dirty="0">
                            <a:solidFill>
                              <a:schemeClr val="tx1"/>
                            </a:solidFill>
                            <a:latin typeface="Cambria Math" panose="02040503050406030204" pitchFamily="18" charset="0"/>
                            <a:cs typeface="+mn-ea"/>
                            <a:sym typeface="+mn-lt"/>
                          </a:rPr>
                          <m:t>𝟑</m:t>
                        </m:r>
                      </m:den>
                    </m:f>
                    <m:r>
                      <a:rPr lang="en-US" altLang="zh-CN" sz="2400" b="1" i="1" dirty="0">
                        <a:solidFill>
                          <a:schemeClr val="tx1"/>
                        </a:solidFill>
                        <a:latin typeface="Cambria Math" panose="02040503050406030204" pitchFamily="18" charset="0"/>
                        <a:cs typeface="+mn-ea"/>
                        <a:sym typeface="+mn-lt"/>
                      </a:rPr>
                      <m:t>+</m:t>
                    </m:r>
                    <m:f>
                      <m:fPr>
                        <m:ctrlPr>
                          <a:rPr lang="en-US" altLang="zh-CN" sz="2400" b="1" i="1" dirty="0">
                            <a:solidFill>
                              <a:schemeClr val="tx1"/>
                            </a:solidFill>
                            <a:latin typeface="Cambria Math" panose="02040503050406030204" pitchFamily="18" charset="0"/>
                            <a:cs typeface="+mn-ea"/>
                            <a:sym typeface="+mn-lt"/>
                          </a:rPr>
                        </m:ctrlPr>
                      </m:fPr>
                      <m:num>
                        <m:r>
                          <a:rPr lang="en-US" altLang="zh-CN" sz="2400" b="1" i="1" dirty="0">
                            <a:solidFill>
                              <a:schemeClr val="tx1"/>
                            </a:solidFill>
                            <a:latin typeface="Cambria Math" panose="02040503050406030204" pitchFamily="18" charset="0"/>
                            <a:cs typeface="+mn-ea"/>
                            <a:sym typeface="+mn-lt"/>
                          </a:rPr>
                          <m:t>𝟏</m:t>
                        </m:r>
                      </m:num>
                      <m:den>
                        <m:r>
                          <a:rPr lang="en-US" altLang="zh-CN" sz="2400" b="1" i="1" dirty="0">
                            <a:solidFill>
                              <a:schemeClr val="tx1"/>
                            </a:solidFill>
                            <a:latin typeface="Cambria Math" panose="02040503050406030204" pitchFamily="18" charset="0"/>
                            <a:cs typeface="+mn-ea"/>
                            <a:sym typeface="+mn-lt"/>
                          </a:rPr>
                          <m:t>𝟔</m:t>
                        </m:r>
                      </m:den>
                    </m:f>
                  </m:oMath>
                </a14:m>
                <a:r>
                  <a:rPr lang="en-US" altLang="zh-CN" sz="2400" b="1" dirty="0">
                    <a:solidFill>
                      <a:schemeClr val="tx1"/>
                    </a:solidFill>
                    <a:cs typeface="+mn-ea"/>
                    <a:sym typeface="+mn-lt"/>
                  </a:rPr>
                  <a:t> + </a:t>
                </a:r>
                <a14:m>
                  <m:oMath xmlns:m="http://schemas.openxmlformats.org/officeDocument/2006/math">
                    <m:f>
                      <m:fPr>
                        <m:ctrlPr>
                          <a:rPr lang="en-US" altLang="zh-CN" sz="2400" b="1" i="1" dirty="0">
                            <a:solidFill>
                              <a:schemeClr val="tx1"/>
                            </a:solidFill>
                            <a:latin typeface="Cambria Math" panose="02040503050406030204" pitchFamily="18" charset="0"/>
                            <a:cs typeface="+mn-ea"/>
                            <a:sym typeface="+mn-lt"/>
                          </a:rPr>
                        </m:ctrlPr>
                      </m:fPr>
                      <m:num>
                        <m:r>
                          <a:rPr lang="en-US" altLang="zh-CN" sz="2400" b="1" i="1" dirty="0">
                            <a:solidFill>
                              <a:schemeClr val="tx1"/>
                            </a:solidFill>
                            <a:latin typeface="Cambria Math" panose="02040503050406030204" pitchFamily="18" charset="0"/>
                            <a:cs typeface="+mn-ea"/>
                            <a:sym typeface="+mn-lt"/>
                          </a:rPr>
                          <m:t>𝟏</m:t>
                        </m:r>
                      </m:num>
                      <m:den>
                        <m:r>
                          <a:rPr lang="en-US" altLang="zh-CN" sz="2400" b="1" i="1" dirty="0">
                            <a:solidFill>
                              <a:schemeClr val="tx1"/>
                            </a:solidFill>
                            <a:latin typeface="Cambria Math" panose="02040503050406030204" pitchFamily="18" charset="0"/>
                            <a:cs typeface="+mn-ea"/>
                            <a:sym typeface="+mn-lt"/>
                          </a:rPr>
                          <m:t>𝟐</m:t>
                        </m:r>
                        <m:r>
                          <a:rPr lang="en-US" altLang="zh-CN" sz="2400" b="1" i="1" dirty="0">
                            <a:solidFill>
                              <a:schemeClr val="tx1"/>
                            </a:solidFill>
                            <a:latin typeface="Cambria Math" panose="02040503050406030204" pitchFamily="18" charset="0"/>
                            <a:cs typeface="+mn-ea"/>
                            <a:sym typeface="+mn-lt"/>
                          </a:rPr>
                          <m:t>𝒙</m:t>
                        </m:r>
                      </m:den>
                    </m:f>
                  </m:oMath>
                </a14:m>
                <a:r>
                  <a:rPr lang="zh-CN" altLang="en-US" sz="2400" b="1" dirty="0">
                    <a:solidFill>
                      <a:schemeClr val="tx1"/>
                    </a:solidFill>
                    <a:cs typeface="+mn-ea"/>
                    <a:sym typeface="+mn-lt"/>
                  </a:rPr>
                  <a:t> </a:t>
                </a:r>
                <a:r>
                  <a:rPr lang="en-US" altLang="zh-CN" sz="2400" b="1" dirty="0">
                    <a:solidFill>
                      <a:schemeClr val="tx1"/>
                    </a:solidFill>
                    <a:cs typeface="+mn-ea"/>
                    <a:sym typeface="+mn-lt"/>
                  </a:rPr>
                  <a:t>=1</a:t>
                </a:r>
                <a:endParaRPr lang="en-US" altLang="zh-CN" sz="2400" dirty="0">
                  <a:solidFill>
                    <a:schemeClr val="tx1"/>
                  </a:solidFill>
                  <a:cs typeface="+mn-ea"/>
                  <a:sym typeface="+mn-lt"/>
                </a:endParaRPr>
              </a:p>
            </p:txBody>
          </p:sp>
        </mc:Choice>
        <mc:Fallback xmlns="">
          <p:sp>
            <p:nvSpPr>
              <p:cNvPr id="11" name="文本框 10">
                <a:extLst>
                  <a:ext uri="{FF2B5EF4-FFF2-40B4-BE49-F238E27FC236}">
                    <a16:creationId xmlns:a16="http://schemas.microsoft.com/office/drawing/2014/main" id="{9404763C-5C9E-4522-924E-E51262D5CA29}"/>
                  </a:ext>
                </a:extLst>
              </p:cNvPr>
              <p:cNvSpPr txBox="1">
                <a:spLocks noRot="1" noChangeAspect="1" noMove="1" noResize="1" noEditPoints="1" noAdjustHandles="1" noChangeArrowheads="1" noChangeShapeType="1" noTextEdit="1"/>
              </p:cNvSpPr>
              <p:nvPr/>
            </p:nvSpPr>
            <p:spPr>
              <a:xfrm>
                <a:off x="750505" y="1202327"/>
                <a:ext cx="8738732" cy="625812"/>
              </a:xfrm>
              <a:prstGeom prst="rect">
                <a:avLst/>
              </a:prstGeom>
              <a:blipFill>
                <a:blip r:embed="rId4"/>
                <a:stretch>
                  <a:fillRect l="-1046" b="-8738"/>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矩形 2">
                <a:extLst>
                  <a:ext uri="{FF2B5EF4-FFF2-40B4-BE49-F238E27FC236}">
                    <a16:creationId xmlns:a16="http://schemas.microsoft.com/office/drawing/2014/main" id="{56E6E8DE-16A7-40D7-B0F0-81378AF87ED6}"/>
                  </a:ext>
                </a:extLst>
              </p:cNvPr>
              <p:cNvSpPr/>
              <p:nvPr/>
            </p:nvSpPr>
            <p:spPr>
              <a:xfrm>
                <a:off x="952687" y="1901588"/>
                <a:ext cx="4848933" cy="4007957"/>
              </a:xfrm>
              <a:prstGeom prst="rect">
                <a:avLst/>
              </a:prstGeom>
            </p:spPr>
            <p:txBody>
              <a:bodyPr wrap="square">
                <a:spAutoFit/>
              </a:bodyPr>
              <a:lstStyle/>
              <a:p>
                <a:pPr algn="ctr" defTabSz="914377">
                  <a:lnSpc>
                    <a:spcPct val="200000"/>
                  </a:lnSpc>
                </a:pPr>
                <a:r>
                  <a:rPr lang="en-US" altLang="zh-CN" sz="2400" b="1" dirty="0">
                    <a:solidFill>
                      <a:schemeClr val="tx1"/>
                    </a:solidFill>
                    <a:cs typeface="+mn-ea"/>
                    <a:sym typeface="+mn-lt"/>
                  </a:rPr>
                  <a:t>    </a:t>
                </a:r>
                <a14:m>
                  <m:oMath xmlns:m="http://schemas.openxmlformats.org/officeDocument/2006/math">
                    <m:f>
                      <m:fPr>
                        <m:ctrlPr>
                          <a:rPr lang="en-US" altLang="zh-CN" sz="2400" b="1" i="1" dirty="0">
                            <a:solidFill>
                              <a:schemeClr val="tx1"/>
                            </a:solidFill>
                            <a:latin typeface="Cambria Math" panose="02040503050406030204" pitchFamily="18" charset="0"/>
                            <a:cs typeface="+mn-ea"/>
                            <a:sym typeface="+mn-lt"/>
                          </a:rPr>
                        </m:ctrlPr>
                      </m:fPr>
                      <m:num>
                        <m:r>
                          <a:rPr lang="en-US" altLang="zh-CN" sz="2400" b="1" i="1" dirty="0">
                            <a:solidFill>
                              <a:schemeClr val="tx1"/>
                            </a:solidFill>
                            <a:latin typeface="Cambria Math" panose="02040503050406030204" pitchFamily="18" charset="0"/>
                            <a:cs typeface="+mn-ea"/>
                            <a:sym typeface="+mn-lt"/>
                          </a:rPr>
                          <m:t>𝟏</m:t>
                        </m:r>
                      </m:num>
                      <m:den>
                        <m:r>
                          <a:rPr lang="en-US" altLang="zh-CN" sz="2400" b="1" i="1" dirty="0">
                            <a:solidFill>
                              <a:schemeClr val="tx1"/>
                            </a:solidFill>
                            <a:latin typeface="Cambria Math" panose="02040503050406030204" pitchFamily="18" charset="0"/>
                            <a:cs typeface="+mn-ea"/>
                            <a:sym typeface="+mn-lt"/>
                          </a:rPr>
                          <m:t>𝟑</m:t>
                        </m:r>
                      </m:den>
                    </m:f>
                    <m:r>
                      <a:rPr lang="en-US" altLang="zh-CN" sz="2400" b="1" i="1" dirty="0">
                        <a:solidFill>
                          <a:schemeClr val="tx1"/>
                        </a:solidFill>
                        <a:latin typeface="Cambria Math" panose="02040503050406030204" pitchFamily="18" charset="0"/>
                        <a:cs typeface="+mn-ea"/>
                        <a:sym typeface="+mn-lt"/>
                      </a:rPr>
                      <m:t>+</m:t>
                    </m:r>
                    <m:f>
                      <m:fPr>
                        <m:ctrlPr>
                          <a:rPr lang="en-US" altLang="zh-CN" sz="2400" b="1" i="1" dirty="0">
                            <a:solidFill>
                              <a:schemeClr val="tx1"/>
                            </a:solidFill>
                            <a:latin typeface="Cambria Math" panose="02040503050406030204" pitchFamily="18" charset="0"/>
                            <a:cs typeface="+mn-ea"/>
                            <a:sym typeface="+mn-lt"/>
                          </a:rPr>
                        </m:ctrlPr>
                      </m:fPr>
                      <m:num>
                        <m:r>
                          <a:rPr lang="en-US" altLang="zh-CN" sz="2400" b="1" i="1" dirty="0">
                            <a:solidFill>
                              <a:schemeClr val="tx1"/>
                            </a:solidFill>
                            <a:latin typeface="Cambria Math" panose="02040503050406030204" pitchFamily="18" charset="0"/>
                            <a:cs typeface="+mn-ea"/>
                            <a:sym typeface="+mn-lt"/>
                          </a:rPr>
                          <m:t>𝟏</m:t>
                        </m:r>
                      </m:num>
                      <m:den>
                        <m:r>
                          <a:rPr lang="en-US" altLang="zh-CN" sz="2400" b="1" i="1" dirty="0">
                            <a:solidFill>
                              <a:schemeClr val="tx1"/>
                            </a:solidFill>
                            <a:latin typeface="Cambria Math" panose="02040503050406030204" pitchFamily="18" charset="0"/>
                            <a:cs typeface="+mn-ea"/>
                            <a:sym typeface="+mn-lt"/>
                          </a:rPr>
                          <m:t>𝟔</m:t>
                        </m:r>
                      </m:den>
                    </m:f>
                  </m:oMath>
                </a14:m>
                <a:r>
                  <a:rPr lang="en-US" altLang="zh-CN" sz="2400" b="1" dirty="0">
                    <a:solidFill>
                      <a:schemeClr val="tx1"/>
                    </a:solidFill>
                    <a:cs typeface="+mn-ea"/>
                    <a:sym typeface="+mn-lt"/>
                  </a:rPr>
                  <a:t> + </a:t>
                </a:r>
                <a14:m>
                  <m:oMath xmlns:m="http://schemas.openxmlformats.org/officeDocument/2006/math">
                    <m:f>
                      <m:fPr>
                        <m:ctrlPr>
                          <a:rPr lang="en-US" altLang="zh-CN" sz="2400" b="1" i="1" dirty="0">
                            <a:solidFill>
                              <a:schemeClr val="tx1"/>
                            </a:solidFill>
                            <a:latin typeface="Cambria Math" panose="02040503050406030204" pitchFamily="18" charset="0"/>
                            <a:cs typeface="+mn-ea"/>
                            <a:sym typeface="+mn-lt"/>
                          </a:rPr>
                        </m:ctrlPr>
                      </m:fPr>
                      <m:num>
                        <m:r>
                          <a:rPr lang="en-US" altLang="zh-CN" sz="2400" b="1" i="1" dirty="0">
                            <a:solidFill>
                              <a:schemeClr val="tx1"/>
                            </a:solidFill>
                            <a:latin typeface="Cambria Math" panose="02040503050406030204" pitchFamily="18" charset="0"/>
                            <a:cs typeface="+mn-ea"/>
                            <a:sym typeface="+mn-lt"/>
                          </a:rPr>
                          <m:t>𝟏</m:t>
                        </m:r>
                      </m:num>
                      <m:den>
                        <m:r>
                          <a:rPr lang="en-US" altLang="zh-CN" sz="2400" b="1" i="1" dirty="0">
                            <a:solidFill>
                              <a:schemeClr val="tx1"/>
                            </a:solidFill>
                            <a:latin typeface="Cambria Math" panose="02040503050406030204" pitchFamily="18" charset="0"/>
                            <a:cs typeface="+mn-ea"/>
                            <a:sym typeface="+mn-lt"/>
                          </a:rPr>
                          <m:t>𝟐</m:t>
                        </m:r>
                        <m:r>
                          <a:rPr lang="en-US" altLang="zh-CN" sz="2400" b="1" i="1" dirty="0">
                            <a:solidFill>
                              <a:schemeClr val="tx1"/>
                            </a:solidFill>
                            <a:latin typeface="Cambria Math" panose="02040503050406030204" pitchFamily="18" charset="0"/>
                            <a:cs typeface="+mn-ea"/>
                            <a:sym typeface="+mn-lt"/>
                          </a:rPr>
                          <m:t>𝒙</m:t>
                        </m:r>
                      </m:den>
                    </m:f>
                  </m:oMath>
                </a14:m>
                <a:r>
                  <a:rPr lang="zh-CN" altLang="en-US" sz="2400" b="1" dirty="0">
                    <a:solidFill>
                      <a:schemeClr val="tx1"/>
                    </a:solidFill>
                    <a:cs typeface="+mn-ea"/>
                    <a:sym typeface="+mn-lt"/>
                  </a:rPr>
                  <a:t> </a:t>
                </a:r>
                <a:r>
                  <a:rPr lang="en-US" altLang="zh-CN" sz="2400" b="1" dirty="0">
                    <a:solidFill>
                      <a:schemeClr val="tx1"/>
                    </a:solidFill>
                    <a:cs typeface="+mn-ea"/>
                    <a:sym typeface="+mn-lt"/>
                  </a:rPr>
                  <a:t>=1</a:t>
                </a:r>
              </a:p>
              <a:p>
                <a:pPr defTabSz="914377">
                  <a:lnSpc>
                    <a:spcPct val="200000"/>
                  </a:lnSpc>
                </a:pPr>
                <a:r>
                  <a:rPr lang="zh-CN" altLang="en-US" sz="2400" b="1" dirty="0">
                    <a:solidFill>
                      <a:schemeClr val="tx1"/>
                    </a:solidFill>
                    <a:cs typeface="+mn-ea"/>
                    <a:sym typeface="+mn-lt"/>
                  </a:rPr>
                  <a:t>两边同乘</a:t>
                </a:r>
                <a:r>
                  <a:rPr lang="en-US" altLang="zh-CN" sz="2400" b="1" dirty="0">
                    <a:solidFill>
                      <a:schemeClr val="tx1"/>
                    </a:solidFill>
                    <a:cs typeface="+mn-ea"/>
                    <a:sym typeface="+mn-lt"/>
                  </a:rPr>
                  <a:t>6x</a:t>
                </a:r>
                <a:r>
                  <a:rPr lang="zh-CN" altLang="en-US" sz="2400" b="1" dirty="0">
                    <a:solidFill>
                      <a:schemeClr val="tx1"/>
                    </a:solidFill>
                    <a:cs typeface="+mn-ea"/>
                    <a:sym typeface="+mn-lt"/>
                  </a:rPr>
                  <a:t>，得 </a:t>
                </a:r>
                <a:r>
                  <a:rPr lang="en-US" altLang="zh-CN" sz="2400" b="1" dirty="0">
                    <a:solidFill>
                      <a:schemeClr val="tx1"/>
                    </a:solidFill>
                    <a:cs typeface="+mn-ea"/>
                    <a:sym typeface="+mn-lt"/>
                  </a:rPr>
                  <a:t>2x+x+3=6x</a:t>
                </a:r>
              </a:p>
              <a:p>
                <a:pPr defTabSz="914377">
                  <a:lnSpc>
                    <a:spcPct val="200000"/>
                  </a:lnSpc>
                </a:pPr>
                <a:r>
                  <a:rPr lang="zh-CN" altLang="en-US" sz="2400" b="1" dirty="0">
                    <a:solidFill>
                      <a:schemeClr val="tx1"/>
                    </a:solidFill>
                    <a:cs typeface="+mn-ea"/>
                    <a:sym typeface="+mn-lt"/>
                  </a:rPr>
                  <a:t>解得</a:t>
                </a:r>
                <a:r>
                  <a:rPr lang="en-US" altLang="zh-CN" sz="2400" b="1" dirty="0">
                    <a:solidFill>
                      <a:schemeClr val="tx1"/>
                    </a:solidFill>
                    <a:cs typeface="+mn-ea"/>
                    <a:sym typeface="+mn-lt"/>
                  </a:rPr>
                  <a:t>                            x=1</a:t>
                </a:r>
              </a:p>
              <a:p>
                <a:pPr defTabSz="914377">
                  <a:lnSpc>
                    <a:spcPct val="200000"/>
                  </a:lnSpc>
                </a:pPr>
                <a:r>
                  <a:rPr lang="zh-CN" altLang="en-US" sz="2400" b="1" dirty="0">
                    <a:solidFill>
                      <a:schemeClr val="tx1"/>
                    </a:solidFill>
                    <a:cs typeface="+mn-ea"/>
                    <a:sym typeface="+mn-lt"/>
                  </a:rPr>
                  <a:t>检验：当</a:t>
                </a:r>
                <a:r>
                  <a:rPr lang="en-US" altLang="zh-CN" sz="2400" b="1" dirty="0">
                    <a:solidFill>
                      <a:schemeClr val="tx1"/>
                    </a:solidFill>
                    <a:cs typeface="+mn-ea"/>
                    <a:sym typeface="+mn-lt"/>
                  </a:rPr>
                  <a:t>x=1</a:t>
                </a:r>
                <a:r>
                  <a:rPr lang="zh-CN" altLang="en-US" sz="2400" b="1" dirty="0">
                    <a:solidFill>
                      <a:schemeClr val="tx1"/>
                    </a:solidFill>
                    <a:cs typeface="+mn-ea"/>
                    <a:sym typeface="+mn-lt"/>
                  </a:rPr>
                  <a:t>时，</a:t>
                </a:r>
                <a:r>
                  <a:rPr lang="en-US" altLang="zh-CN" sz="2400" b="1" dirty="0">
                    <a:solidFill>
                      <a:schemeClr val="tx1"/>
                    </a:solidFill>
                    <a:cs typeface="+mn-ea"/>
                    <a:sym typeface="+mn-lt"/>
                  </a:rPr>
                  <a:t>6x=6</a:t>
                </a:r>
                <a:r>
                  <a:rPr lang="zh-CN" altLang="en-US" sz="2400" b="1" dirty="0">
                    <a:solidFill>
                      <a:schemeClr val="tx1"/>
                    </a:solidFill>
                    <a:cs typeface="+mn-ea"/>
                    <a:sym typeface="+mn-lt"/>
                  </a:rPr>
                  <a:t>≠</a:t>
                </a:r>
                <a:r>
                  <a:rPr lang="en-US" altLang="zh-CN" sz="2400" b="1" dirty="0">
                    <a:solidFill>
                      <a:schemeClr val="tx1"/>
                    </a:solidFill>
                    <a:cs typeface="+mn-ea"/>
                    <a:sym typeface="+mn-lt"/>
                  </a:rPr>
                  <a:t>0</a:t>
                </a:r>
              </a:p>
              <a:p>
                <a:pPr defTabSz="914377">
                  <a:lnSpc>
                    <a:spcPct val="200000"/>
                  </a:lnSpc>
                </a:pPr>
                <a:r>
                  <a:rPr lang="zh-CN" altLang="en-US" sz="2400" b="1" dirty="0">
                    <a:solidFill>
                      <a:schemeClr val="tx1"/>
                    </a:solidFill>
                    <a:cs typeface="+mn-ea"/>
                    <a:sym typeface="+mn-lt"/>
                  </a:rPr>
                  <a:t>所以，原分式方程的解为</a:t>
                </a:r>
                <a:r>
                  <a:rPr lang="en-US" altLang="zh-CN" sz="2400" b="1" dirty="0">
                    <a:solidFill>
                      <a:schemeClr val="tx1"/>
                    </a:solidFill>
                    <a:cs typeface="+mn-ea"/>
                    <a:sym typeface="+mn-lt"/>
                  </a:rPr>
                  <a:t>x=1</a:t>
                </a:r>
                <a:r>
                  <a:rPr lang="zh-CN" altLang="en-US" sz="2400" b="1" dirty="0">
                    <a:solidFill>
                      <a:schemeClr val="tx1"/>
                    </a:solidFill>
                    <a:cs typeface="+mn-ea"/>
                    <a:sym typeface="+mn-lt"/>
                  </a:rPr>
                  <a:t> </a:t>
                </a:r>
                <a:endParaRPr lang="zh-CN" altLang="en-US" sz="2400" dirty="0">
                  <a:solidFill>
                    <a:schemeClr val="tx1"/>
                  </a:solidFill>
                  <a:cs typeface="+mn-ea"/>
                  <a:sym typeface="+mn-lt"/>
                </a:endParaRPr>
              </a:p>
            </p:txBody>
          </p:sp>
        </mc:Choice>
        <mc:Fallback xmlns="">
          <p:sp>
            <p:nvSpPr>
              <p:cNvPr id="3" name="矩形 2">
                <a:extLst>
                  <a:ext uri="{FF2B5EF4-FFF2-40B4-BE49-F238E27FC236}">
                    <a16:creationId xmlns:a16="http://schemas.microsoft.com/office/drawing/2014/main" id="{56E6E8DE-16A7-40D7-B0F0-81378AF87ED6}"/>
                  </a:ext>
                </a:extLst>
              </p:cNvPr>
              <p:cNvSpPr>
                <a:spLocks noRot="1" noChangeAspect="1" noMove="1" noResize="1" noEditPoints="1" noAdjustHandles="1" noChangeArrowheads="1" noChangeShapeType="1" noTextEdit="1"/>
              </p:cNvSpPr>
              <p:nvPr/>
            </p:nvSpPr>
            <p:spPr>
              <a:xfrm>
                <a:off x="952687" y="1901588"/>
                <a:ext cx="4848933" cy="4007957"/>
              </a:xfrm>
              <a:prstGeom prst="rect">
                <a:avLst/>
              </a:prstGeom>
              <a:blipFill>
                <a:blip r:embed="rId5"/>
                <a:stretch>
                  <a:fillRect l="-1884" b="-2588"/>
                </a:stretch>
              </a:blipFill>
            </p:spPr>
            <p:txBody>
              <a:bodyPr/>
              <a:lstStyle/>
              <a:p>
                <a:r>
                  <a:rPr lang="zh-CN" altLang="en-US">
                    <a:noFill/>
                  </a:rPr>
                  <a:t> </a:t>
                </a:r>
              </a:p>
            </p:txBody>
          </p:sp>
        </mc:Fallback>
      </mc:AlternateContent>
      <p:sp>
        <p:nvSpPr>
          <p:cNvPr id="4" name="文本框 3">
            <a:extLst>
              <a:ext uri="{FF2B5EF4-FFF2-40B4-BE49-F238E27FC236}">
                <a16:creationId xmlns:a16="http://schemas.microsoft.com/office/drawing/2014/main" id="{F1E5652D-FD5A-4CF8-AA16-1545C514A778}"/>
              </a:ext>
            </a:extLst>
          </p:cNvPr>
          <p:cNvSpPr txBox="1"/>
          <p:nvPr/>
        </p:nvSpPr>
        <p:spPr>
          <a:xfrm>
            <a:off x="5801620" y="2478859"/>
            <a:ext cx="5122333" cy="1513299"/>
          </a:xfrm>
          <a:prstGeom prst="rect">
            <a:avLst/>
          </a:prstGeom>
          <a:noFill/>
        </p:spPr>
        <p:txBody>
          <a:bodyPr wrap="square" rtlCol="0">
            <a:spAutoFit/>
          </a:bodyPr>
          <a:lstStyle/>
          <a:p>
            <a:pPr algn="ctr" defTabSz="914377">
              <a:lnSpc>
                <a:spcPct val="150000"/>
              </a:lnSpc>
            </a:pPr>
            <a:r>
              <a:rPr lang="zh-CN" altLang="en-US" sz="2133" b="1" dirty="0">
                <a:cs typeface="+mn-ea"/>
                <a:sym typeface="+mn-lt"/>
              </a:rPr>
              <a:t>解分式方程求出乙队</a:t>
            </a:r>
            <a:endParaRPr lang="en-US" altLang="zh-CN" sz="2133" b="1" dirty="0">
              <a:cs typeface="+mn-ea"/>
              <a:sym typeface="+mn-lt"/>
            </a:endParaRPr>
          </a:p>
          <a:p>
            <a:pPr algn="ctr" defTabSz="914377">
              <a:lnSpc>
                <a:spcPct val="150000"/>
              </a:lnSpc>
            </a:pPr>
            <a:r>
              <a:rPr lang="zh-CN" altLang="en-US" sz="2133" b="1" dirty="0">
                <a:cs typeface="+mn-ea"/>
                <a:sym typeface="+mn-lt"/>
              </a:rPr>
              <a:t>一个月的工作量为</a:t>
            </a:r>
            <a:r>
              <a:rPr lang="en-US" altLang="zh-CN" sz="2133" b="1" dirty="0">
                <a:cs typeface="+mn-ea"/>
                <a:sym typeface="+mn-lt"/>
              </a:rPr>
              <a:t>1(</a:t>
            </a:r>
            <a:r>
              <a:rPr lang="zh-CN" altLang="en-US" sz="2133" b="1" dirty="0">
                <a:cs typeface="+mn-ea"/>
                <a:sym typeface="+mn-lt"/>
              </a:rPr>
              <a:t>完成全部任务</a:t>
            </a:r>
            <a:r>
              <a:rPr lang="en-US" altLang="zh-CN" sz="2133" b="1" dirty="0">
                <a:cs typeface="+mn-ea"/>
                <a:sym typeface="+mn-lt"/>
              </a:rPr>
              <a:t>)</a:t>
            </a:r>
            <a:r>
              <a:rPr lang="zh-CN" altLang="en-US" sz="2133" b="1" dirty="0">
                <a:cs typeface="+mn-ea"/>
                <a:sym typeface="+mn-lt"/>
              </a:rPr>
              <a:t>，</a:t>
            </a:r>
            <a:endParaRPr lang="en-US" altLang="zh-CN" sz="2133" b="1" dirty="0">
              <a:cs typeface="+mn-ea"/>
              <a:sym typeface="+mn-lt"/>
            </a:endParaRPr>
          </a:p>
          <a:p>
            <a:pPr algn="ctr" defTabSz="914377">
              <a:lnSpc>
                <a:spcPct val="150000"/>
              </a:lnSpc>
            </a:pPr>
            <a:r>
              <a:rPr lang="zh-CN" altLang="en-US" sz="2133" b="1" dirty="0">
                <a:cs typeface="+mn-ea"/>
                <a:sym typeface="+mn-lt"/>
              </a:rPr>
              <a:t>则半个月完成工作量为</a:t>
            </a:r>
            <a:r>
              <a:rPr lang="en-US" altLang="zh-CN" sz="2133" b="1" dirty="0">
                <a:cs typeface="+mn-ea"/>
                <a:sym typeface="+mn-lt"/>
              </a:rPr>
              <a:t>0.5</a:t>
            </a:r>
            <a:endParaRPr lang="zh-CN" altLang="en-US" sz="2133" b="1" dirty="0">
              <a:cs typeface="+mn-ea"/>
              <a:sym typeface="+mn-lt"/>
            </a:endParaRPr>
          </a:p>
        </p:txBody>
      </p:sp>
      <mc:AlternateContent xmlns:mc="http://schemas.openxmlformats.org/markup-compatibility/2006" xmlns:a14="http://schemas.microsoft.com/office/drawing/2010/main">
        <mc:Choice Requires="a14">
          <p:sp>
            <p:nvSpPr>
              <p:cNvPr id="16" name="文本框 15">
                <a:extLst>
                  <a:ext uri="{FF2B5EF4-FFF2-40B4-BE49-F238E27FC236}">
                    <a16:creationId xmlns:a16="http://schemas.microsoft.com/office/drawing/2014/main" id="{6D9D0CF9-6632-49D2-BAA2-F5955727161F}"/>
                  </a:ext>
                </a:extLst>
              </p:cNvPr>
              <p:cNvSpPr txBox="1"/>
              <p:nvPr/>
            </p:nvSpPr>
            <p:spPr>
              <a:xfrm>
                <a:off x="5801620" y="3882573"/>
                <a:ext cx="5122333" cy="825867"/>
              </a:xfrm>
              <a:prstGeom prst="rect">
                <a:avLst/>
              </a:prstGeom>
              <a:noFill/>
            </p:spPr>
            <p:txBody>
              <a:bodyPr wrap="square" rtlCol="0">
                <a:spAutoFit/>
              </a:bodyPr>
              <a:lstStyle/>
              <a:p>
                <a:pPr algn="ctr" defTabSz="914377">
                  <a:lnSpc>
                    <a:spcPct val="150000"/>
                  </a:lnSpc>
                </a:pPr>
                <a:r>
                  <a:rPr lang="en-US" altLang="zh-CN" sz="2400" b="1" dirty="0">
                    <a:solidFill>
                      <a:schemeClr val="tx1"/>
                    </a:solidFill>
                    <a:cs typeface="+mn-ea"/>
                    <a:sym typeface="+mn-lt"/>
                  </a:rPr>
                  <a:t>1 &gt; </a:t>
                </a:r>
                <a14:m>
                  <m:oMath xmlns:m="http://schemas.openxmlformats.org/officeDocument/2006/math">
                    <m:f>
                      <m:fPr>
                        <m:ctrlPr>
                          <a:rPr lang="en-US" altLang="zh-CN" sz="2400" b="1" i="1" dirty="0">
                            <a:solidFill>
                              <a:schemeClr val="tx1"/>
                            </a:solidFill>
                            <a:latin typeface="Cambria Math" panose="02040503050406030204" pitchFamily="18" charset="0"/>
                            <a:cs typeface="+mn-ea"/>
                            <a:sym typeface="+mn-lt"/>
                          </a:rPr>
                        </m:ctrlPr>
                      </m:fPr>
                      <m:num>
                        <m:r>
                          <a:rPr lang="en-US" altLang="zh-CN" sz="2400" b="1" i="1" dirty="0">
                            <a:solidFill>
                              <a:schemeClr val="tx1"/>
                            </a:solidFill>
                            <a:latin typeface="Cambria Math" panose="02040503050406030204" pitchFamily="18" charset="0"/>
                            <a:cs typeface="+mn-ea"/>
                            <a:sym typeface="+mn-lt"/>
                          </a:rPr>
                          <m:t>𝟏</m:t>
                        </m:r>
                      </m:num>
                      <m:den>
                        <m:r>
                          <a:rPr lang="en-US" altLang="zh-CN" sz="2400" b="1" i="1" dirty="0">
                            <a:solidFill>
                              <a:schemeClr val="tx1"/>
                            </a:solidFill>
                            <a:latin typeface="Cambria Math" panose="02040503050406030204" pitchFamily="18" charset="0"/>
                            <a:cs typeface="+mn-ea"/>
                            <a:sym typeface="+mn-lt"/>
                          </a:rPr>
                          <m:t>𝟑</m:t>
                        </m:r>
                      </m:den>
                    </m:f>
                  </m:oMath>
                </a14:m>
                <a:endParaRPr lang="zh-CN" altLang="en-US" sz="2400" b="1" dirty="0">
                  <a:solidFill>
                    <a:schemeClr val="tx1"/>
                  </a:solidFill>
                  <a:cs typeface="+mn-ea"/>
                  <a:sym typeface="+mn-lt"/>
                </a:endParaRPr>
              </a:p>
            </p:txBody>
          </p:sp>
        </mc:Choice>
        <mc:Fallback xmlns="">
          <p:sp>
            <p:nvSpPr>
              <p:cNvPr id="16" name="文本框 15">
                <a:extLst>
                  <a:ext uri="{FF2B5EF4-FFF2-40B4-BE49-F238E27FC236}">
                    <a16:creationId xmlns:a16="http://schemas.microsoft.com/office/drawing/2014/main" id="{6D9D0CF9-6632-49D2-BAA2-F5955727161F}"/>
                  </a:ext>
                </a:extLst>
              </p:cNvPr>
              <p:cNvSpPr txBox="1">
                <a:spLocks noRot="1" noChangeAspect="1" noMove="1" noResize="1" noEditPoints="1" noAdjustHandles="1" noChangeArrowheads="1" noChangeShapeType="1" noTextEdit="1"/>
              </p:cNvSpPr>
              <p:nvPr/>
            </p:nvSpPr>
            <p:spPr>
              <a:xfrm>
                <a:off x="5801620" y="3882573"/>
                <a:ext cx="5122333" cy="825867"/>
              </a:xfrm>
              <a:prstGeom prst="rect">
                <a:avLst/>
              </a:prstGeom>
              <a:blipFill>
                <a:blip r:embed="rId6"/>
                <a:stretch>
                  <a:fillRect b="-6667"/>
                </a:stretch>
              </a:blipFill>
            </p:spPr>
            <p:txBody>
              <a:bodyPr/>
              <a:lstStyle/>
              <a:p>
                <a:r>
                  <a:rPr lang="zh-CN" altLang="en-US">
                    <a:noFill/>
                  </a:rPr>
                  <a:t> </a:t>
                </a:r>
              </a:p>
            </p:txBody>
          </p:sp>
        </mc:Fallback>
      </mc:AlternateContent>
      <p:sp>
        <p:nvSpPr>
          <p:cNvPr id="17" name="文本框 16">
            <a:extLst>
              <a:ext uri="{FF2B5EF4-FFF2-40B4-BE49-F238E27FC236}">
                <a16:creationId xmlns:a16="http://schemas.microsoft.com/office/drawing/2014/main" id="{DA70B11E-CDB6-4C21-9A6E-045922BF5652}"/>
              </a:ext>
            </a:extLst>
          </p:cNvPr>
          <p:cNvSpPr txBox="1"/>
          <p:nvPr/>
        </p:nvSpPr>
        <p:spPr>
          <a:xfrm>
            <a:off x="5801620" y="4894380"/>
            <a:ext cx="5122333" cy="589007"/>
          </a:xfrm>
          <a:prstGeom prst="rect">
            <a:avLst/>
          </a:prstGeom>
          <a:noFill/>
        </p:spPr>
        <p:txBody>
          <a:bodyPr wrap="square" rtlCol="0">
            <a:spAutoFit/>
          </a:bodyPr>
          <a:lstStyle/>
          <a:p>
            <a:pPr algn="ctr" defTabSz="914377">
              <a:lnSpc>
                <a:spcPct val="150000"/>
              </a:lnSpc>
            </a:pPr>
            <a:r>
              <a:rPr lang="zh-CN" altLang="en-US" sz="2400" b="1" dirty="0">
                <a:cs typeface="+mn-ea"/>
                <a:sym typeface="+mn-lt"/>
              </a:rPr>
              <a:t>乙队的施工速度快</a:t>
            </a:r>
          </a:p>
        </p:txBody>
      </p:sp>
      <p:sp>
        <p:nvSpPr>
          <p:cNvPr id="10" name="文本框 9">
            <a:extLst>
              <a:ext uri="{FF2B5EF4-FFF2-40B4-BE49-F238E27FC236}">
                <a16:creationId xmlns:a16="http://schemas.microsoft.com/office/drawing/2014/main" id="{5B1C6E17-64AF-4048-B15E-C27C9CBA8FCA}"/>
              </a:ext>
            </a:extLst>
          </p:cNvPr>
          <p:cNvSpPr txBox="1"/>
          <p:nvPr/>
        </p:nvSpPr>
        <p:spPr>
          <a:xfrm>
            <a:off x="952687" y="220629"/>
            <a:ext cx="6318970"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情景引入</a:t>
            </a:r>
          </a:p>
        </p:txBody>
      </p:sp>
    </p:spTree>
    <p:custDataLst>
      <p:tags r:id="rId1"/>
    </p:custDataLst>
    <p:extLst>
      <p:ext uri="{BB962C8B-B14F-4D97-AF65-F5344CB8AC3E}">
        <p14:creationId xmlns:p14="http://schemas.microsoft.com/office/powerpoint/2010/main" val="20891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a:extLst>
              <a:ext uri="{FF2B5EF4-FFF2-40B4-BE49-F238E27FC236}">
                <a16:creationId xmlns:a16="http://schemas.microsoft.com/office/drawing/2014/main" id="{1F7E518A-802D-4C19-9F54-CDE19E1B8B0B}"/>
              </a:ext>
            </a:extLst>
          </p:cNvPr>
          <p:cNvSpPr txBox="1">
            <a:spLocks noChangeArrowheads="1"/>
          </p:cNvSpPr>
          <p:nvPr/>
        </p:nvSpPr>
        <p:spPr bwMode="auto">
          <a:xfrm>
            <a:off x="952686" y="1670224"/>
            <a:ext cx="4775200"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spcBef>
                <a:spcPct val="50000"/>
              </a:spcBef>
            </a:pPr>
            <a:r>
              <a:rPr lang="en-US" altLang="zh-CN" sz="2667" b="1" dirty="0">
                <a:cs typeface="+mn-ea"/>
                <a:sym typeface="+mn-lt"/>
              </a:rPr>
              <a:t>1.</a:t>
            </a:r>
            <a:r>
              <a:rPr lang="zh-CN" altLang="en-US" sz="2667" b="1" dirty="0">
                <a:cs typeface="+mn-ea"/>
                <a:sym typeface="+mn-lt"/>
              </a:rPr>
              <a:t>根据题意找等量关系</a:t>
            </a:r>
          </a:p>
        </p:txBody>
      </p:sp>
      <p:sp>
        <p:nvSpPr>
          <p:cNvPr id="9" name="Text Box 4">
            <a:extLst>
              <a:ext uri="{FF2B5EF4-FFF2-40B4-BE49-F238E27FC236}">
                <a16:creationId xmlns:a16="http://schemas.microsoft.com/office/drawing/2014/main" id="{6C846732-3993-42C1-B85D-D88B74503E09}"/>
              </a:ext>
            </a:extLst>
          </p:cNvPr>
          <p:cNvSpPr txBox="1">
            <a:spLocks noChangeArrowheads="1"/>
          </p:cNvSpPr>
          <p:nvPr/>
        </p:nvSpPr>
        <p:spPr bwMode="auto">
          <a:xfrm>
            <a:off x="952686" y="2552551"/>
            <a:ext cx="3759200"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spcBef>
                <a:spcPct val="50000"/>
              </a:spcBef>
            </a:pPr>
            <a:r>
              <a:rPr lang="en-US" altLang="zh-CN" sz="2667" b="1" dirty="0">
                <a:cs typeface="+mn-ea"/>
                <a:sym typeface="+mn-lt"/>
              </a:rPr>
              <a:t>2.</a:t>
            </a:r>
            <a:r>
              <a:rPr lang="zh-CN" altLang="en-US" sz="2667" b="1" dirty="0">
                <a:cs typeface="+mn-ea"/>
                <a:sym typeface="+mn-lt"/>
              </a:rPr>
              <a:t>设未知数</a:t>
            </a:r>
          </a:p>
        </p:txBody>
      </p:sp>
      <p:sp>
        <p:nvSpPr>
          <p:cNvPr id="10" name="Text Box 5">
            <a:extLst>
              <a:ext uri="{FF2B5EF4-FFF2-40B4-BE49-F238E27FC236}">
                <a16:creationId xmlns:a16="http://schemas.microsoft.com/office/drawing/2014/main" id="{EE6EA676-CB1F-463A-9B09-16FF0D0DC8C2}"/>
              </a:ext>
            </a:extLst>
          </p:cNvPr>
          <p:cNvSpPr txBox="1">
            <a:spLocks noChangeArrowheads="1"/>
          </p:cNvSpPr>
          <p:nvPr/>
        </p:nvSpPr>
        <p:spPr bwMode="auto">
          <a:xfrm>
            <a:off x="952686" y="3434878"/>
            <a:ext cx="8432800"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spcBef>
                <a:spcPct val="50000"/>
              </a:spcBef>
            </a:pPr>
            <a:r>
              <a:rPr lang="en-US" altLang="zh-CN" sz="2667" b="1" dirty="0">
                <a:cs typeface="+mn-ea"/>
                <a:sym typeface="+mn-lt"/>
              </a:rPr>
              <a:t>3.</a:t>
            </a:r>
            <a:r>
              <a:rPr lang="zh-CN" altLang="en-US" sz="2667" b="1" dirty="0">
                <a:cs typeface="+mn-ea"/>
                <a:sym typeface="+mn-lt"/>
              </a:rPr>
              <a:t> 列出方程</a:t>
            </a:r>
          </a:p>
        </p:txBody>
      </p:sp>
      <p:sp>
        <p:nvSpPr>
          <p:cNvPr id="11" name="Text Box 6">
            <a:extLst>
              <a:ext uri="{FF2B5EF4-FFF2-40B4-BE49-F238E27FC236}">
                <a16:creationId xmlns:a16="http://schemas.microsoft.com/office/drawing/2014/main" id="{6C5BD66D-EDA5-420D-9D07-DF45801DC2F1}"/>
              </a:ext>
            </a:extLst>
          </p:cNvPr>
          <p:cNvSpPr txBox="1">
            <a:spLocks noChangeArrowheads="1"/>
          </p:cNvSpPr>
          <p:nvPr/>
        </p:nvSpPr>
        <p:spPr bwMode="auto">
          <a:xfrm>
            <a:off x="952687" y="4317205"/>
            <a:ext cx="9715500"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spcBef>
                <a:spcPct val="50000"/>
              </a:spcBef>
            </a:pPr>
            <a:r>
              <a:rPr lang="en-US" altLang="zh-CN" sz="2667" b="1" dirty="0">
                <a:cs typeface="+mn-ea"/>
                <a:sym typeface="+mn-lt"/>
              </a:rPr>
              <a:t>4.</a:t>
            </a:r>
            <a:r>
              <a:rPr lang="zh-CN" altLang="en-US" sz="2667" b="1" dirty="0">
                <a:cs typeface="+mn-ea"/>
                <a:sym typeface="+mn-lt"/>
              </a:rPr>
              <a:t>解方程，并验根（对解分式方程尤为重要）</a:t>
            </a:r>
          </a:p>
        </p:txBody>
      </p:sp>
      <p:sp>
        <p:nvSpPr>
          <p:cNvPr id="12" name="Text Box 7">
            <a:extLst>
              <a:ext uri="{FF2B5EF4-FFF2-40B4-BE49-F238E27FC236}">
                <a16:creationId xmlns:a16="http://schemas.microsoft.com/office/drawing/2014/main" id="{9D24832D-00CB-43E3-A117-41B54462C1EC}"/>
              </a:ext>
            </a:extLst>
          </p:cNvPr>
          <p:cNvSpPr txBox="1">
            <a:spLocks noChangeArrowheads="1"/>
          </p:cNvSpPr>
          <p:nvPr/>
        </p:nvSpPr>
        <p:spPr bwMode="auto">
          <a:xfrm>
            <a:off x="952686" y="5199534"/>
            <a:ext cx="7010400" cy="502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1219170">
              <a:spcBef>
                <a:spcPct val="50000"/>
              </a:spcBef>
            </a:pPr>
            <a:r>
              <a:rPr lang="en-US" altLang="zh-CN" sz="2667" b="1" dirty="0">
                <a:cs typeface="+mn-ea"/>
                <a:sym typeface="+mn-lt"/>
              </a:rPr>
              <a:t>5.</a:t>
            </a:r>
            <a:r>
              <a:rPr lang="zh-CN" altLang="en-US" sz="2667" b="1" dirty="0">
                <a:cs typeface="+mn-ea"/>
                <a:sym typeface="+mn-lt"/>
              </a:rPr>
              <a:t>写答案</a:t>
            </a:r>
          </a:p>
        </p:txBody>
      </p:sp>
      <p:sp>
        <p:nvSpPr>
          <p:cNvPr id="13" name="文本框 12">
            <a:extLst>
              <a:ext uri="{FF2B5EF4-FFF2-40B4-BE49-F238E27FC236}">
                <a16:creationId xmlns:a16="http://schemas.microsoft.com/office/drawing/2014/main" id="{421737CD-0788-4757-B1E7-52EC63D63A55}"/>
              </a:ext>
            </a:extLst>
          </p:cNvPr>
          <p:cNvSpPr txBox="1"/>
          <p:nvPr/>
        </p:nvSpPr>
        <p:spPr>
          <a:xfrm>
            <a:off x="952686" y="220629"/>
            <a:ext cx="11050627"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分式方程解决实际问题的方法和步骤</a:t>
            </a:r>
          </a:p>
        </p:txBody>
      </p:sp>
    </p:spTree>
    <p:custDataLst>
      <p:tags r:id="rId1"/>
    </p:custDataLst>
    <p:extLst>
      <p:ext uri="{BB962C8B-B14F-4D97-AF65-F5344CB8AC3E}">
        <p14:creationId xmlns:p14="http://schemas.microsoft.com/office/powerpoint/2010/main" val="140825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391DA8B9-4E36-4E61-A168-5242298B1574}"/>
              </a:ext>
            </a:extLst>
          </p:cNvPr>
          <p:cNvSpPr/>
          <p:nvPr/>
        </p:nvSpPr>
        <p:spPr>
          <a:xfrm>
            <a:off x="879426" y="1390134"/>
            <a:ext cx="10351557" cy="923330"/>
          </a:xfrm>
          <a:prstGeom prst="rect">
            <a:avLst/>
          </a:prstGeom>
        </p:spPr>
        <p:txBody>
          <a:bodyPr wrap="square">
            <a:spAutoFit/>
          </a:bodyPr>
          <a:lstStyle/>
          <a:p>
            <a:pPr defTabSz="914377" fontAlgn="ctr">
              <a:lnSpc>
                <a:spcPct val="150000"/>
              </a:lnSpc>
            </a:pPr>
            <a:r>
              <a:rPr lang="en-US" altLang="zh-CN" kern="100" dirty="0">
                <a:solidFill>
                  <a:prstClr val="black"/>
                </a:solidFill>
                <a:cs typeface="+mn-ea"/>
                <a:sym typeface="+mn-lt"/>
              </a:rPr>
              <a:t>1</a:t>
            </a:r>
            <a:r>
              <a:rPr lang="zh-CN" altLang="zh-CN" kern="100" dirty="0">
                <a:solidFill>
                  <a:prstClr val="black"/>
                </a:solidFill>
                <a:cs typeface="+mn-ea"/>
                <a:sym typeface="+mn-lt"/>
              </a:rPr>
              <a:t>．甲、乙两个工程队共同完成一项工程，乙队先单独做</a:t>
            </a:r>
            <a:r>
              <a:rPr lang="en-US" altLang="zh-CN" kern="100" dirty="0">
                <a:solidFill>
                  <a:prstClr val="black"/>
                </a:solidFill>
                <a:cs typeface="+mn-ea"/>
                <a:sym typeface="+mn-lt"/>
              </a:rPr>
              <a:t>5</a:t>
            </a:r>
            <a:r>
              <a:rPr lang="zh-CN" altLang="zh-CN" kern="100" dirty="0">
                <a:solidFill>
                  <a:prstClr val="black"/>
                </a:solidFill>
                <a:cs typeface="+mn-ea"/>
                <a:sym typeface="+mn-lt"/>
              </a:rPr>
              <a:t>天，再由两队合作</a:t>
            </a:r>
            <a:r>
              <a:rPr lang="en-US" altLang="zh-CN" kern="100" dirty="0">
                <a:solidFill>
                  <a:prstClr val="black"/>
                </a:solidFill>
                <a:cs typeface="+mn-ea"/>
                <a:sym typeface="+mn-lt"/>
              </a:rPr>
              <a:t>3</a:t>
            </a:r>
            <a:r>
              <a:rPr lang="zh-CN" altLang="zh-CN" kern="100" dirty="0">
                <a:solidFill>
                  <a:prstClr val="black"/>
                </a:solidFill>
                <a:cs typeface="+mn-ea"/>
                <a:sym typeface="+mn-lt"/>
              </a:rPr>
              <a:t>天就完成全部工程，已知甲队与乙队单独完成这项工程所需时间之比是</a:t>
            </a:r>
            <a:r>
              <a:rPr lang="en-US" altLang="zh-CN" kern="100" dirty="0">
                <a:solidFill>
                  <a:prstClr val="black"/>
                </a:solidFill>
                <a:cs typeface="+mn-ea"/>
                <a:sym typeface="+mn-lt"/>
              </a:rPr>
              <a:t>3</a:t>
            </a:r>
            <a:r>
              <a:rPr lang="zh-CN" altLang="zh-CN" kern="100" dirty="0">
                <a:solidFill>
                  <a:prstClr val="black"/>
                </a:solidFill>
                <a:cs typeface="+mn-ea"/>
                <a:sym typeface="+mn-lt"/>
              </a:rPr>
              <a:t>：</a:t>
            </a:r>
            <a:r>
              <a:rPr lang="en-US" altLang="zh-CN" kern="100" dirty="0">
                <a:solidFill>
                  <a:prstClr val="black"/>
                </a:solidFill>
                <a:cs typeface="+mn-ea"/>
                <a:sym typeface="+mn-lt"/>
              </a:rPr>
              <a:t>2</a:t>
            </a:r>
            <a:r>
              <a:rPr lang="zh-CN" altLang="zh-CN" kern="100" dirty="0">
                <a:solidFill>
                  <a:prstClr val="black"/>
                </a:solidFill>
                <a:cs typeface="+mn-ea"/>
                <a:sym typeface="+mn-lt"/>
              </a:rPr>
              <a:t>，求甲乙两队单独完成此项工程各需多少天？</a:t>
            </a:r>
          </a:p>
        </p:txBody>
      </p:sp>
      <mc:AlternateContent xmlns:mc="http://schemas.openxmlformats.org/markup-compatibility/2006" xmlns:a14="http://schemas.microsoft.com/office/drawing/2010/main">
        <mc:Choice Requires="a14">
          <p:sp>
            <p:nvSpPr>
              <p:cNvPr id="3" name="矩形 2">
                <a:extLst>
                  <a:ext uri="{FF2B5EF4-FFF2-40B4-BE49-F238E27FC236}">
                    <a16:creationId xmlns:a16="http://schemas.microsoft.com/office/drawing/2014/main" id="{B650DDF3-6C02-430C-83CC-523E862B3A53}"/>
                  </a:ext>
                </a:extLst>
              </p:cNvPr>
              <p:cNvSpPr/>
              <p:nvPr/>
            </p:nvSpPr>
            <p:spPr>
              <a:xfrm>
                <a:off x="1315285" y="3634447"/>
                <a:ext cx="7640048" cy="2964594"/>
              </a:xfrm>
              <a:prstGeom prst="rect">
                <a:avLst/>
              </a:prstGeom>
            </p:spPr>
            <p:txBody>
              <a:bodyPr wrap="square">
                <a:spAutoFit/>
              </a:bodyPr>
              <a:lstStyle/>
              <a:p>
                <a:pPr algn="ctr" defTabSz="914377">
                  <a:lnSpc>
                    <a:spcPct val="150000"/>
                  </a:lnSpc>
                </a:pPr>
                <a:r>
                  <a:rPr lang="zh-CN" altLang="zh-CN" sz="2000" kern="100" dirty="0">
                    <a:solidFill>
                      <a:schemeClr val="tx1"/>
                    </a:solidFill>
                    <a:cs typeface="+mn-ea"/>
                    <a:sym typeface="+mn-lt"/>
                  </a:rPr>
                  <a:t>若设甲、乙单独完成此项工程分别需</a:t>
                </a:r>
                <a:r>
                  <a:rPr lang="en-US" altLang="zh-CN" sz="2000" kern="100" dirty="0">
                    <a:solidFill>
                      <a:schemeClr val="tx1"/>
                    </a:solidFill>
                    <a:cs typeface="+mn-ea"/>
                    <a:sym typeface="+mn-lt"/>
                  </a:rPr>
                  <a:t>3</a:t>
                </a:r>
                <a:r>
                  <a:rPr lang="en-US" altLang="zh-CN" sz="2000" i="1" kern="100" dirty="0">
                    <a:solidFill>
                      <a:schemeClr val="tx1"/>
                    </a:solidFill>
                    <a:cs typeface="+mn-ea"/>
                    <a:sym typeface="+mn-lt"/>
                  </a:rPr>
                  <a:t>x</a:t>
                </a:r>
                <a:r>
                  <a:rPr lang="zh-CN" altLang="zh-CN" sz="2000" kern="100" dirty="0">
                    <a:solidFill>
                      <a:schemeClr val="tx1"/>
                    </a:solidFill>
                    <a:cs typeface="+mn-ea"/>
                    <a:sym typeface="+mn-lt"/>
                  </a:rPr>
                  <a:t>天、</a:t>
                </a:r>
                <a:r>
                  <a:rPr lang="en-US" altLang="zh-CN" sz="2000" kern="100" dirty="0">
                    <a:solidFill>
                      <a:schemeClr val="tx1"/>
                    </a:solidFill>
                    <a:cs typeface="+mn-ea"/>
                    <a:sym typeface="+mn-lt"/>
                  </a:rPr>
                  <a:t>2</a:t>
                </a:r>
                <a:r>
                  <a:rPr lang="en-US" altLang="zh-CN" sz="2000" i="1" kern="100" dirty="0">
                    <a:solidFill>
                      <a:schemeClr val="tx1"/>
                    </a:solidFill>
                    <a:cs typeface="+mn-ea"/>
                    <a:sym typeface="+mn-lt"/>
                  </a:rPr>
                  <a:t>x</a:t>
                </a:r>
                <a:r>
                  <a:rPr lang="zh-CN" altLang="zh-CN" sz="2000" kern="100" dirty="0">
                    <a:solidFill>
                      <a:schemeClr val="tx1"/>
                    </a:solidFill>
                    <a:cs typeface="+mn-ea"/>
                    <a:sym typeface="+mn-lt"/>
                  </a:rPr>
                  <a:t>天，</a:t>
                </a:r>
                <a:endParaRPr lang="en-US" altLang="zh-CN" sz="2000" kern="100" dirty="0">
                  <a:solidFill>
                    <a:schemeClr val="tx1"/>
                  </a:solidFill>
                  <a:cs typeface="+mn-ea"/>
                  <a:sym typeface="+mn-lt"/>
                </a:endParaRPr>
              </a:p>
              <a:p>
                <a:pPr algn="ctr" defTabSz="914377">
                  <a:lnSpc>
                    <a:spcPct val="150000"/>
                  </a:lnSpc>
                </a:pPr>
                <a14:m>
                  <m:oMath xmlns:m="http://schemas.openxmlformats.org/officeDocument/2006/math">
                    <m:f>
                      <m:fPr>
                        <m:ctrlPr>
                          <a:rPr lang="en-US" altLang="zh-CN" sz="2400" b="1" i="1" dirty="0">
                            <a:solidFill>
                              <a:schemeClr val="tx1"/>
                            </a:solidFill>
                            <a:latin typeface="Cambria Math" panose="02040503050406030204" pitchFamily="18" charset="0"/>
                            <a:cs typeface="+mn-ea"/>
                            <a:sym typeface="+mn-lt"/>
                          </a:rPr>
                        </m:ctrlPr>
                      </m:fPr>
                      <m:num>
                        <m:r>
                          <a:rPr lang="en-US" altLang="zh-CN" sz="2400" b="1" i="1" dirty="0">
                            <a:solidFill>
                              <a:schemeClr val="tx1"/>
                            </a:solidFill>
                            <a:latin typeface="Cambria Math" panose="02040503050406030204" pitchFamily="18" charset="0"/>
                            <a:cs typeface="+mn-ea"/>
                            <a:sym typeface="+mn-lt"/>
                          </a:rPr>
                          <m:t>𝟑</m:t>
                        </m:r>
                      </m:num>
                      <m:den>
                        <m:r>
                          <a:rPr lang="en-US" altLang="zh-CN" sz="2400" b="1" i="1" dirty="0">
                            <a:solidFill>
                              <a:schemeClr val="tx1"/>
                            </a:solidFill>
                            <a:latin typeface="Cambria Math" panose="02040503050406030204" pitchFamily="18" charset="0"/>
                            <a:cs typeface="+mn-ea"/>
                            <a:sym typeface="+mn-lt"/>
                          </a:rPr>
                          <m:t>𝟑</m:t>
                        </m:r>
                        <m:r>
                          <a:rPr lang="en-US" altLang="zh-CN" sz="2400" b="1" i="1" dirty="0">
                            <a:solidFill>
                              <a:schemeClr val="tx1"/>
                            </a:solidFill>
                            <a:latin typeface="Cambria Math" panose="02040503050406030204" pitchFamily="18" charset="0"/>
                            <a:cs typeface="+mn-ea"/>
                            <a:sym typeface="+mn-lt"/>
                          </a:rPr>
                          <m:t>𝒙</m:t>
                        </m:r>
                      </m:den>
                    </m:f>
                    <m:r>
                      <a:rPr lang="en-US" altLang="zh-CN" sz="2400" b="1" i="1" dirty="0">
                        <a:solidFill>
                          <a:schemeClr val="tx1"/>
                        </a:solidFill>
                        <a:latin typeface="Cambria Math" panose="02040503050406030204" pitchFamily="18" charset="0"/>
                        <a:cs typeface="+mn-ea"/>
                        <a:sym typeface="+mn-lt"/>
                      </a:rPr>
                      <m:t>+</m:t>
                    </m:r>
                    <m:f>
                      <m:fPr>
                        <m:ctrlPr>
                          <a:rPr lang="en-US" altLang="zh-CN" sz="2400" b="1" i="1" dirty="0">
                            <a:solidFill>
                              <a:schemeClr val="tx1"/>
                            </a:solidFill>
                            <a:latin typeface="Cambria Math" panose="02040503050406030204" pitchFamily="18" charset="0"/>
                            <a:cs typeface="+mn-ea"/>
                            <a:sym typeface="+mn-lt"/>
                          </a:rPr>
                        </m:ctrlPr>
                      </m:fPr>
                      <m:num>
                        <m:r>
                          <a:rPr lang="en-US" altLang="zh-CN" sz="2400" b="1" i="1" dirty="0">
                            <a:solidFill>
                              <a:schemeClr val="tx1"/>
                            </a:solidFill>
                            <a:latin typeface="Cambria Math" panose="02040503050406030204" pitchFamily="18" charset="0"/>
                            <a:cs typeface="+mn-ea"/>
                            <a:sym typeface="+mn-lt"/>
                          </a:rPr>
                          <m:t>𝟓</m:t>
                        </m:r>
                        <m:r>
                          <a:rPr lang="en-US" altLang="zh-CN" sz="2400" b="1" i="1" dirty="0">
                            <a:solidFill>
                              <a:schemeClr val="tx1"/>
                            </a:solidFill>
                            <a:latin typeface="Cambria Math" panose="02040503050406030204" pitchFamily="18" charset="0"/>
                            <a:cs typeface="+mn-ea"/>
                            <a:sym typeface="+mn-lt"/>
                          </a:rPr>
                          <m:t>+</m:t>
                        </m:r>
                        <m:r>
                          <a:rPr lang="en-US" altLang="zh-CN" sz="2400" b="1" i="1" dirty="0">
                            <a:solidFill>
                              <a:schemeClr val="tx1"/>
                            </a:solidFill>
                            <a:latin typeface="Cambria Math" panose="02040503050406030204" pitchFamily="18" charset="0"/>
                            <a:cs typeface="+mn-ea"/>
                            <a:sym typeface="+mn-lt"/>
                          </a:rPr>
                          <m:t>𝟑</m:t>
                        </m:r>
                      </m:num>
                      <m:den>
                        <m:r>
                          <a:rPr lang="en-US" altLang="zh-CN" sz="2400" b="1" i="1" dirty="0">
                            <a:solidFill>
                              <a:schemeClr val="tx1"/>
                            </a:solidFill>
                            <a:latin typeface="Cambria Math" panose="02040503050406030204" pitchFamily="18" charset="0"/>
                            <a:cs typeface="+mn-ea"/>
                            <a:sym typeface="+mn-lt"/>
                          </a:rPr>
                          <m:t>𝟐</m:t>
                        </m:r>
                        <m:r>
                          <a:rPr lang="en-US" altLang="zh-CN" sz="2400" b="1" i="1" dirty="0">
                            <a:solidFill>
                              <a:schemeClr val="tx1"/>
                            </a:solidFill>
                            <a:latin typeface="Cambria Math" panose="02040503050406030204" pitchFamily="18" charset="0"/>
                            <a:cs typeface="+mn-ea"/>
                            <a:sym typeface="+mn-lt"/>
                          </a:rPr>
                          <m:t>𝒙</m:t>
                        </m:r>
                      </m:den>
                    </m:f>
                  </m:oMath>
                </a14:m>
                <a:r>
                  <a:rPr lang="en-US" altLang="zh-CN" sz="2400" dirty="0">
                    <a:solidFill>
                      <a:schemeClr val="tx1"/>
                    </a:solidFill>
                    <a:cs typeface="+mn-ea"/>
                    <a:sym typeface="+mn-lt"/>
                  </a:rPr>
                  <a:t> = 1</a:t>
                </a:r>
              </a:p>
              <a:p>
                <a:pPr algn="ctr" defTabSz="914377">
                  <a:lnSpc>
                    <a:spcPct val="150000"/>
                  </a:lnSpc>
                </a:pPr>
                <a:r>
                  <a:rPr lang="zh-CN" altLang="en-US" sz="2400" dirty="0">
                    <a:solidFill>
                      <a:schemeClr val="tx1"/>
                    </a:solidFill>
                    <a:cs typeface="+mn-ea"/>
                    <a:sym typeface="+mn-lt"/>
                  </a:rPr>
                  <a:t>两边同乘</a:t>
                </a:r>
                <a:r>
                  <a:rPr lang="en-US" altLang="zh-CN" sz="2400" dirty="0">
                    <a:solidFill>
                      <a:schemeClr val="tx1"/>
                    </a:solidFill>
                    <a:cs typeface="+mn-ea"/>
                    <a:sym typeface="+mn-lt"/>
                  </a:rPr>
                  <a:t>6x</a:t>
                </a:r>
                <a:r>
                  <a:rPr lang="zh-CN" altLang="en-US" sz="2400" dirty="0">
                    <a:solidFill>
                      <a:schemeClr val="tx1"/>
                    </a:solidFill>
                    <a:cs typeface="+mn-ea"/>
                    <a:sym typeface="+mn-lt"/>
                  </a:rPr>
                  <a:t>后，化简得</a:t>
                </a:r>
                <a:r>
                  <a:rPr lang="en-US" altLang="zh-CN" sz="2400" dirty="0">
                    <a:solidFill>
                      <a:schemeClr val="tx1"/>
                    </a:solidFill>
                    <a:cs typeface="+mn-ea"/>
                    <a:sym typeface="+mn-lt"/>
                  </a:rPr>
                  <a:t>x=5</a:t>
                </a:r>
              </a:p>
              <a:p>
                <a:pPr algn="ctr" defTabSz="914377">
                  <a:lnSpc>
                    <a:spcPct val="150000"/>
                  </a:lnSpc>
                </a:pPr>
                <a:r>
                  <a:rPr lang="zh-CN" altLang="en-US" sz="2400" dirty="0">
                    <a:solidFill>
                      <a:schemeClr val="tx1"/>
                    </a:solidFill>
                    <a:cs typeface="+mn-ea"/>
                    <a:sym typeface="+mn-lt"/>
                  </a:rPr>
                  <a:t>检验当</a:t>
                </a:r>
                <a:r>
                  <a:rPr lang="en-US" altLang="zh-CN" sz="2400" dirty="0">
                    <a:solidFill>
                      <a:schemeClr val="tx1"/>
                    </a:solidFill>
                    <a:cs typeface="+mn-ea"/>
                    <a:sym typeface="+mn-lt"/>
                  </a:rPr>
                  <a:t>x=5</a:t>
                </a:r>
                <a:r>
                  <a:rPr lang="zh-CN" altLang="en-US" sz="2400" dirty="0">
                    <a:solidFill>
                      <a:schemeClr val="tx1"/>
                    </a:solidFill>
                    <a:cs typeface="+mn-ea"/>
                    <a:sym typeface="+mn-lt"/>
                  </a:rPr>
                  <a:t>时，</a:t>
                </a:r>
                <a:r>
                  <a:rPr lang="en-US" altLang="zh-CN" sz="2400" dirty="0">
                    <a:solidFill>
                      <a:schemeClr val="tx1"/>
                    </a:solidFill>
                    <a:cs typeface="+mn-ea"/>
                    <a:sym typeface="+mn-lt"/>
                  </a:rPr>
                  <a:t>6x=30</a:t>
                </a:r>
                <a:r>
                  <a:rPr lang="zh-CN" altLang="en-US" sz="2400" dirty="0">
                    <a:solidFill>
                      <a:schemeClr val="tx1"/>
                    </a:solidFill>
                    <a:cs typeface="+mn-ea"/>
                    <a:sym typeface="+mn-lt"/>
                  </a:rPr>
                  <a:t>≠</a:t>
                </a:r>
                <a:r>
                  <a:rPr lang="en-US" altLang="zh-CN" sz="2400" dirty="0">
                    <a:solidFill>
                      <a:schemeClr val="tx1"/>
                    </a:solidFill>
                    <a:cs typeface="+mn-ea"/>
                    <a:sym typeface="+mn-lt"/>
                  </a:rPr>
                  <a:t>0</a:t>
                </a:r>
              </a:p>
              <a:p>
                <a:pPr algn="ctr" defTabSz="914377">
                  <a:lnSpc>
                    <a:spcPct val="150000"/>
                  </a:lnSpc>
                </a:pPr>
                <a:r>
                  <a:rPr lang="zh-CN" altLang="en-US" sz="2400" dirty="0">
                    <a:solidFill>
                      <a:schemeClr val="tx1"/>
                    </a:solidFill>
                    <a:cs typeface="+mn-ea"/>
                    <a:sym typeface="+mn-lt"/>
                  </a:rPr>
                  <a:t>所以，原分式方程的解为</a:t>
                </a:r>
                <a:r>
                  <a:rPr lang="en-US" altLang="zh-CN" sz="2400" dirty="0">
                    <a:solidFill>
                      <a:schemeClr val="tx1"/>
                    </a:solidFill>
                    <a:cs typeface="+mn-ea"/>
                    <a:sym typeface="+mn-lt"/>
                  </a:rPr>
                  <a:t>x=5</a:t>
                </a:r>
                <a:endParaRPr lang="zh-CN" altLang="en-US" sz="2400" dirty="0">
                  <a:solidFill>
                    <a:schemeClr val="tx1"/>
                  </a:solidFill>
                  <a:cs typeface="+mn-ea"/>
                  <a:sym typeface="+mn-lt"/>
                </a:endParaRPr>
              </a:p>
            </p:txBody>
          </p:sp>
        </mc:Choice>
        <mc:Fallback xmlns="">
          <p:sp>
            <p:nvSpPr>
              <p:cNvPr id="3" name="矩形 2">
                <a:extLst>
                  <a:ext uri="{FF2B5EF4-FFF2-40B4-BE49-F238E27FC236}">
                    <a16:creationId xmlns:a16="http://schemas.microsoft.com/office/drawing/2014/main" id="{B650DDF3-6C02-430C-83CC-523E862B3A53}"/>
                  </a:ext>
                </a:extLst>
              </p:cNvPr>
              <p:cNvSpPr>
                <a:spLocks noRot="1" noChangeAspect="1" noMove="1" noResize="1" noEditPoints="1" noAdjustHandles="1" noChangeArrowheads="1" noChangeShapeType="1" noTextEdit="1"/>
              </p:cNvSpPr>
              <p:nvPr/>
            </p:nvSpPr>
            <p:spPr>
              <a:xfrm>
                <a:off x="1315285" y="3634447"/>
                <a:ext cx="7640048" cy="2964594"/>
              </a:xfrm>
              <a:prstGeom prst="rect">
                <a:avLst/>
              </a:prstGeom>
              <a:blipFill>
                <a:blip r:embed="rId4"/>
                <a:stretch>
                  <a:fillRect b="-3696"/>
                </a:stretch>
              </a:blipFill>
            </p:spPr>
            <p:txBody>
              <a:bodyPr/>
              <a:lstStyle/>
              <a:p>
                <a:r>
                  <a:rPr lang="zh-CN" altLang="en-US">
                    <a:noFill/>
                  </a:rPr>
                  <a:t> </a:t>
                </a:r>
              </a:p>
            </p:txBody>
          </p:sp>
        </mc:Fallback>
      </mc:AlternateContent>
      <p:sp>
        <p:nvSpPr>
          <p:cNvPr id="8" name="文本框 7">
            <a:extLst>
              <a:ext uri="{FF2B5EF4-FFF2-40B4-BE49-F238E27FC236}">
                <a16:creationId xmlns:a16="http://schemas.microsoft.com/office/drawing/2014/main" id="{3C854BD1-653C-4682-96FC-5032D9DA5487}"/>
              </a:ext>
            </a:extLst>
          </p:cNvPr>
          <p:cNvSpPr txBox="1"/>
          <p:nvPr/>
        </p:nvSpPr>
        <p:spPr>
          <a:xfrm>
            <a:off x="1797332" y="2605805"/>
            <a:ext cx="8177058" cy="461665"/>
          </a:xfrm>
          <a:prstGeom prst="rect">
            <a:avLst/>
          </a:prstGeom>
          <a:noFill/>
        </p:spPr>
        <p:txBody>
          <a:bodyPr wrap="square" rtlCol="0">
            <a:spAutoFit/>
          </a:bodyPr>
          <a:lstStyle/>
          <a:p>
            <a:pPr defTabSz="914377"/>
            <a:r>
              <a:rPr lang="zh-CN" altLang="en-US" sz="2400" dirty="0">
                <a:cs typeface="+mn-ea"/>
                <a:sym typeface="+mn-lt"/>
              </a:rPr>
              <a:t>总工程量</a:t>
            </a:r>
            <a:r>
              <a:rPr lang="en-US" altLang="zh-CN" sz="2400" dirty="0">
                <a:cs typeface="+mn-ea"/>
                <a:sym typeface="+mn-lt"/>
              </a:rPr>
              <a:t>=</a:t>
            </a:r>
            <a:r>
              <a:rPr lang="zh-CN" altLang="en-US" sz="2400" dirty="0">
                <a:cs typeface="+mn-ea"/>
                <a:sym typeface="+mn-lt"/>
              </a:rPr>
              <a:t>乙队单独做</a:t>
            </a:r>
            <a:r>
              <a:rPr lang="en-US" altLang="zh-CN" sz="2400" dirty="0">
                <a:cs typeface="+mn-ea"/>
                <a:sym typeface="+mn-lt"/>
              </a:rPr>
              <a:t>5</a:t>
            </a:r>
            <a:r>
              <a:rPr lang="zh-CN" altLang="en-US" sz="2400" dirty="0">
                <a:cs typeface="+mn-ea"/>
                <a:sym typeface="+mn-lt"/>
              </a:rPr>
              <a:t>天工作量</a:t>
            </a:r>
            <a:r>
              <a:rPr lang="en-US" altLang="zh-CN" sz="2400" dirty="0">
                <a:cs typeface="+mn-ea"/>
                <a:sym typeface="+mn-lt"/>
              </a:rPr>
              <a:t>+</a:t>
            </a:r>
            <a:r>
              <a:rPr lang="zh-CN" altLang="en-US" sz="2400" dirty="0">
                <a:cs typeface="+mn-ea"/>
                <a:sym typeface="+mn-lt"/>
              </a:rPr>
              <a:t>甲乙合作</a:t>
            </a:r>
            <a:r>
              <a:rPr lang="en-US" altLang="zh-CN" sz="2400" dirty="0">
                <a:cs typeface="+mn-ea"/>
                <a:sym typeface="+mn-lt"/>
              </a:rPr>
              <a:t>3</a:t>
            </a:r>
            <a:r>
              <a:rPr lang="zh-CN" altLang="en-US" sz="2400" dirty="0">
                <a:cs typeface="+mn-ea"/>
                <a:sym typeface="+mn-lt"/>
              </a:rPr>
              <a:t>天的工作量</a:t>
            </a:r>
          </a:p>
        </p:txBody>
      </p:sp>
      <p:sp>
        <p:nvSpPr>
          <p:cNvPr id="9" name="文本框 8">
            <a:extLst>
              <a:ext uri="{FF2B5EF4-FFF2-40B4-BE49-F238E27FC236}">
                <a16:creationId xmlns:a16="http://schemas.microsoft.com/office/drawing/2014/main" id="{9272D364-519E-40DF-82EB-0592AC8F60B1}"/>
              </a:ext>
            </a:extLst>
          </p:cNvPr>
          <p:cNvSpPr txBox="1"/>
          <p:nvPr/>
        </p:nvSpPr>
        <p:spPr>
          <a:xfrm>
            <a:off x="3051056" y="3060849"/>
            <a:ext cx="8995802" cy="461665"/>
          </a:xfrm>
          <a:prstGeom prst="rect">
            <a:avLst/>
          </a:prstGeom>
          <a:noFill/>
        </p:spPr>
        <p:txBody>
          <a:bodyPr wrap="square" rtlCol="0">
            <a:spAutoFit/>
          </a:bodyPr>
          <a:lstStyle/>
          <a:p>
            <a:pPr defTabSz="914377"/>
            <a:r>
              <a:rPr lang="en-US" altLang="zh-CN" sz="2400" dirty="0">
                <a:cs typeface="+mn-ea"/>
                <a:sym typeface="+mn-lt"/>
              </a:rPr>
              <a:t>=</a:t>
            </a:r>
            <a:r>
              <a:rPr lang="zh-CN" altLang="en-US" sz="2400" dirty="0">
                <a:cs typeface="+mn-ea"/>
                <a:sym typeface="+mn-lt"/>
              </a:rPr>
              <a:t>乙队单独做</a:t>
            </a:r>
            <a:r>
              <a:rPr lang="en-US" altLang="zh-CN" sz="2400" dirty="0">
                <a:cs typeface="+mn-ea"/>
                <a:sym typeface="+mn-lt"/>
              </a:rPr>
              <a:t>8</a:t>
            </a:r>
            <a:r>
              <a:rPr lang="zh-CN" altLang="en-US" sz="2400" dirty="0">
                <a:cs typeface="+mn-ea"/>
                <a:sym typeface="+mn-lt"/>
              </a:rPr>
              <a:t>天工作量</a:t>
            </a:r>
            <a:r>
              <a:rPr lang="en-US" altLang="zh-CN" sz="2400" dirty="0">
                <a:cs typeface="+mn-ea"/>
                <a:sym typeface="+mn-lt"/>
              </a:rPr>
              <a:t>+</a:t>
            </a:r>
            <a:r>
              <a:rPr lang="zh-CN" altLang="en-US" sz="2400" dirty="0">
                <a:cs typeface="+mn-ea"/>
                <a:sym typeface="+mn-lt"/>
              </a:rPr>
              <a:t>甲单独做</a:t>
            </a:r>
            <a:r>
              <a:rPr lang="en-US" altLang="zh-CN" sz="2400" dirty="0">
                <a:cs typeface="+mn-ea"/>
                <a:sym typeface="+mn-lt"/>
              </a:rPr>
              <a:t>3</a:t>
            </a:r>
            <a:r>
              <a:rPr lang="zh-CN" altLang="en-US" sz="2400" dirty="0">
                <a:cs typeface="+mn-ea"/>
                <a:sym typeface="+mn-lt"/>
              </a:rPr>
              <a:t>天工作量</a:t>
            </a:r>
          </a:p>
        </p:txBody>
      </p:sp>
      <p:sp>
        <p:nvSpPr>
          <p:cNvPr id="10" name="文本框 9">
            <a:extLst>
              <a:ext uri="{FF2B5EF4-FFF2-40B4-BE49-F238E27FC236}">
                <a16:creationId xmlns:a16="http://schemas.microsoft.com/office/drawing/2014/main" id="{7251D0FD-12F8-4717-A037-D4B49F1350E0}"/>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练一练（工程问题）</a:t>
            </a:r>
          </a:p>
        </p:txBody>
      </p:sp>
    </p:spTree>
    <p:custDataLst>
      <p:tags r:id="rId1"/>
    </p:custDataLst>
    <p:extLst>
      <p:ext uri="{BB962C8B-B14F-4D97-AF65-F5344CB8AC3E}">
        <p14:creationId xmlns:p14="http://schemas.microsoft.com/office/powerpoint/2010/main" val="163801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randombar(horizont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矩形 7">
                <a:extLst>
                  <a:ext uri="{FF2B5EF4-FFF2-40B4-BE49-F238E27FC236}">
                    <a16:creationId xmlns:a16="http://schemas.microsoft.com/office/drawing/2014/main" id="{76AFDF68-4E49-4B13-9777-BE26A816430C}"/>
                  </a:ext>
                </a:extLst>
              </p:cNvPr>
              <p:cNvSpPr/>
              <p:nvPr/>
            </p:nvSpPr>
            <p:spPr>
              <a:xfrm>
                <a:off x="952686" y="1319271"/>
                <a:ext cx="10462021" cy="1152495"/>
              </a:xfrm>
              <a:prstGeom prst="rect">
                <a:avLst/>
              </a:prstGeom>
            </p:spPr>
            <p:txBody>
              <a:bodyPr wrap="square">
                <a:spAutoFit/>
              </a:bodyPr>
              <a:lstStyle/>
              <a:p>
                <a:pPr defTabSz="914377" fontAlgn="ctr"/>
                <a:r>
                  <a:rPr lang="en-US" altLang="zh-CN" sz="2000" kern="100" dirty="0">
                    <a:solidFill>
                      <a:prstClr val="black"/>
                    </a:solidFill>
                    <a:cs typeface="+mn-ea"/>
                    <a:sym typeface="+mn-lt"/>
                  </a:rPr>
                  <a:t>2</a:t>
                </a:r>
                <a:r>
                  <a:rPr lang="zh-CN" altLang="zh-CN" sz="2000" kern="100" dirty="0">
                    <a:solidFill>
                      <a:prstClr val="black"/>
                    </a:solidFill>
                    <a:cs typeface="+mn-ea"/>
                    <a:sym typeface="+mn-lt"/>
                  </a:rPr>
                  <a:t>．甲、乙两家园林公司承接了某项园林绿化工程，己知乙公司单独完成此项工程所需要的天数是甲公司单独完成所需要天数的</a:t>
                </a:r>
                <a:r>
                  <a:rPr lang="en-US" altLang="zh-CN" sz="2000" kern="100" dirty="0">
                    <a:solidFill>
                      <a:prstClr val="black"/>
                    </a:solidFill>
                    <a:cs typeface="+mn-ea"/>
                    <a:sym typeface="+mn-lt"/>
                  </a:rPr>
                  <a:t>1.5</a:t>
                </a:r>
                <a:r>
                  <a:rPr lang="zh-CN" altLang="zh-CN" sz="2000" kern="100" dirty="0">
                    <a:solidFill>
                      <a:prstClr val="black"/>
                    </a:solidFill>
                    <a:cs typeface="+mn-ea"/>
                    <a:sym typeface="+mn-lt"/>
                  </a:rPr>
                  <a:t>倍，如果甲公司先单独工作</a:t>
                </a:r>
                <a:r>
                  <a:rPr lang="en-US" altLang="zh-CN" sz="2000" kern="100" dirty="0">
                    <a:solidFill>
                      <a:prstClr val="black"/>
                    </a:solidFill>
                    <a:cs typeface="+mn-ea"/>
                    <a:sym typeface="+mn-lt"/>
                  </a:rPr>
                  <a:t>10</a:t>
                </a:r>
                <a:r>
                  <a:rPr lang="zh-CN" altLang="zh-CN" sz="2000" kern="100" dirty="0">
                    <a:solidFill>
                      <a:prstClr val="black"/>
                    </a:solidFill>
                    <a:cs typeface="+mn-ea"/>
                    <a:sym typeface="+mn-lt"/>
                  </a:rPr>
                  <a:t>天，再由乙公司单独工作</a:t>
                </a:r>
                <a:r>
                  <a:rPr lang="en-US" altLang="zh-CN" sz="2000" kern="100" dirty="0">
                    <a:solidFill>
                      <a:prstClr val="black"/>
                    </a:solidFill>
                    <a:cs typeface="+mn-ea"/>
                    <a:sym typeface="+mn-lt"/>
                  </a:rPr>
                  <a:t>l5</a:t>
                </a:r>
                <a:r>
                  <a:rPr lang="zh-CN" altLang="zh-CN" sz="2000" kern="100" dirty="0">
                    <a:solidFill>
                      <a:prstClr val="black"/>
                    </a:solidFill>
                    <a:cs typeface="+mn-ea"/>
                    <a:sym typeface="+mn-lt"/>
                  </a:rPr>
                  <a:t>天，这样恰好完成整个工程的</a:t>
                </a:r>
                <a14:m>
                  <m:oMath xmlns:m="http://schemas.openxmlformats.org/officeDocument/2006/math">
                    <m:f>
                      <m:fPr>
                        <m:ctrlPr>
                          <a:rPr lang="zh-CN" altLang="zh-CN" sz="2000" i="1" kern="100">
                            <a:solidFill>
                              <a:prstClr val="black"/>
                            </a:solidFill>
                            <a:latin typeface="Cambria Math" panose="02040503050406030204" pitchFamily="18" charset="0"/>
                            <a:cs typeface="+mn-ea"/>
                            <a:sym typeface="+mn-lt"/>
                          </a:rPr>
                        </m:ctrlPr>
                      </m:fPr>
                      <m:num>
                        <m:r>
                          <a:rPr lang="en-US" altLang="zh-CN" sz="2000" i="1" kern="100">
                            <a:solidFill>
                              <a:prstClr val="black"/>
                            </a:solidFill>
                            <a:latin typeface="Cambria Math" panose="02040503050406030204" pitchFamily="18" charset="0"/>
                            <a:cs typeface="+mn-ea"/>
                            <a:sym typeface="+mn-lt"/>
                          </a:rPr>
                          <m:t>2</m:t>
                        </m:r>
                      </m:num>
                      <m:den>
                        <m:r>
                          <a:rPr lang="en-US" altLang="zh-CN" sz="2000" i="1" kern="100">
                            <a:solidFill>
                              <a:prstClr val="black"/>
                            </a:solidFill>
                            <a:latin typeface="Cambria Math" panose="02040503050406030204" pitchFamily="18" charset="0"/>
                            <a:cs typeface="+mn-ea"/>
                            <a:sym typeface="+mn-lt"/>
                          </a:rPr>
                          <m:t>3</m:t>
                        </m:r>
                      </m:den>
                    </m:f>
                  </m:oMath>
                </a14:m>
                <a:r>
                  <a:rPr lang="zh-CN" altLang="zh-CN" sz="2000" kern="100" dirty="0">
                    <a:solidFill>
                      <a:prstClr val="black"/>
                    </a:solidFill>
                    <a:cs typeface="+mn-ea"/>
                    <a:sym typeface="+mn-lt"/>
                  </a:rPr>
                  <a:t>；求甲、乙两公司单独完成这项工程各需多少天？</a:t>
                </a:r>
              </a:p>
            </p:txBody>
          </p:sp>
        </mc:Choice>
        <mc:Fallback xmlns="">
          <p:sp>
            <p:nvSpPr>
              <p:cNvPr id="8" name="矩形 7">
                <a:extLst>
                  <a:ext uri="{FF2B5EF4-FFF2-40B4-BE49-F238E27FC236}">
                    <a16:creationId xmlns:a16="http://schemas.microsoft.com/office/drawing/2014/main" id="{76AFDF68-4E49-4B13-9777-BE26A816430C}"/>
                  </a:ext>
                </a:extLst>
              </p:cNvPr>
              <p:cNvSpPr>
                <a:spLocks noRot="1" noChangeAspect="1" noMove="1" noResize="1" noEditPoints="1" noAdjustHandles="1" noChangeArrowheads="1" noChangeShapeType="1" noTextEdit="1"/>
              </p:cNvSpPr>
              <p:nvPr/>
            </p:nvSpPr>
            <p:spPr>
              <a:xfrm>
                <a:off x="952686" y="1319271"/>
                <a:ext cx="10462021" cy="1152495"/>
              </a:xfrm>
              <a:prstGeom prst="rect">
                <a:avLst/>
              </a:prstGeom>
              <a:blipFill>
                <a:blip r:embed="rId4"/>
                <a:stretch>
                  <a:fillRect l="-583" t="-3175" b="-2646"/>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矩形 8">
                <a:extLst>
                  <a:ext uri="{FF2B5EF4-FFF2-40B4-BE49-F238E27FC236}">
                    <a16:creationId xmlns:a16="http://schemas.microsoft.com/office/drawing/2014/main" id="{5E65AD47-26A7-497B-9751-25373A32F2B5}"/>
                  </a:ext>
                </a:extLst>
              </p:cNvPr>
              <p:cNvSpPr/>
              <p:nvPr/>
            </p:nvSpPr>
            <p:spPr>
              <a:xfrm>
                <a:off x="1383096" y="2755692"/>
                <a:ext cx="9601200" cy="3261086"/>
              </a:xfrm>
              <a:prstGeom prst="rect">
                <a:avLst/>
              </a:prstGeom>
            </p:spPr>
            <p:txBody>
              <a:bodyPr wrap="square">
                <a:spAutoFit/>
              </a:bodyPr>
              <a:lstStyle/>
              <a:p>
                <a:pPr algn="ctr" defTabSz="914377" fontAlgn="ctr">
                  <a:lnSpc>
                    <a:spcPct val="150000"/>
                  </a:lnSpc>
                </a:pPr>
                <a:r>
                  <a:rPr lang="zh-CN" altLang="zh-CN" sz="2133" kern="100" dirty="0">
                    <a:solidFill>
                      <a:schemeClr val="tx1"/>
                    </a:solidFill>
                    <a:cs typeface="+mn-ea"/>
                    <a:sym typeface="+mn-lt"/>
                  </a:rPr>
                  <a:t>解：设甲公司单独</a:t>
                </a:r>
                <a:r>
                  <a:rPr lang="en-US" altLang="zh-CN" sz="2133" kern="100" dirty="0">
                    <a:solidFill>
                      <a:schemeClr val="tx1"/>
                    </a:solidFill>
                    <a:cs typeface="+mn-ea"/>
                    <a:sym typeface="+mn-lt"/>
                  </a:rPr>
                  <a:t>x</a:t>
                </a:r>
                <a:r>
                  <a:rPr lang="zh-CN" altLang="zh-CN" sz="2133" kern="100" dirty="0">
                    <a:solidFill>
                      <a:schemeClr val="tx1"/>
                    </a:solidFill>
                    <a:cs typeface="+mn-ea"/>
                    <a:sym typeface="+mn-lt"/>
                  </a:rPr>
                  <a:t>天完成，则乙公司单独完成此工程的天数为</a:t>
                </a:r>
                <a:r>
                  <a:rPr lang="en-US" altLang="zh-CN" sz="2133" kern="100" dirty="0">
                    <a:solidFill>
                      <a:schemeClr val="tx1"/>
                    </a:solidFill>
                    <a:cs typeface="+mn-ea"/>
                    <a:sym typeface="+mn-lt"/>
                  </a:rPr>
                  <a:t>1.5x</a:t>
                </a:r>
                <a:r>
                  <a:rPr lang="zh-CN" altLang="zh-CN" sz="2133" kern="100" dirty="0">
                    <a:solidFill>
                      <a:schemeClr val="tx1"/>
                    </a:solidFill>
                    <a:cs typeface="+mn-ea"/>
                    <a:sym typeface="+mn-lt"/>
                  </a:rPr>
                  <a:t>，得</a:t>
                </a:r>
              </a:p>
              <a:p>
                <a:pPr algn="ctr" defTabSz="914377" fontAlgn="ctr">
                  <a:lnSpc>
                    <a:spcPct val="150000"/>
                  </a:lnSpc>
                </a:pPr>
                <a14:m>
                  <m:oMath xmlns:m="http://schemas.openxmlformats.org/officeDocument/2006/math">
                    <m:f>
                      <m:fPr>
                        <m:ctrlPr>
                          <a:rPr lang="zh-CN" altLang="zh-CN" sz="2133" i="1" kern="100">
                            <a:solidFill>
                              <a:schemeClr val="tx1"/>
                            </a:solidFill>
                            <a:latin typeface="Cambria Math" panose="02040503050406030204" pitchFamily="18" charset="0"/>
                            <a:cs typeface="+mn-ea"/>
                            <a:sym typeface="+mn-lt"/>
                          </a:rPr>
                        </m:ctrlPr>
                      </m:fPr>
                      <m:num>
                        <m:r>
                          <a:rPr lang="en-US" altLang="zh-CN" sz="2133" i="1" kern="100">
                            <a:solidFill>
                              <a:schemeClr val="tx1"/>
                            </a:solidFill>
                            <a:latin typeface="Cambria Math" panose="02040503050406030204" pitchFamily="18" charset="0"/>
                            <a:cs typeface="+mn-ea"/>
                            <a:sym typeface="+mn-lt"/>
                          </a:rPr>
                          <m:t>10</m:t>
                        </m:r>
                      </m:num>
                      <m:den>
                        <m:r>
                          <a:rPr lang="en-US" altLang="zh-CN" sz="2133" i="1" kern="100">
                            <a:solidFill>
                              <a:schemeClr val="tx1"/>
                            </a:solidFill>
                            <a:latin typeface="Cambria Math" panose="02040503050406030204" pitchFamily="18" charset="0"/>
                            <a:cs typeface="+mn-ea"/>
                            <a:sym typeface="+mn-lt"/>
                          </a:rPr>
                          <m:t>𝑥</m:t>
                        </m:r>
                      </m:den>
                    </m:f>
                    <m:r>
                      <a:rPr lang="en-US" altLang="zh-CN" sz="2133" i="1" kern="100">
                        <a:solidFill>
                          <a:schemeClr val="tx1"/>
                        </a:solidFill>
                        <a:latin typeface="Cambria Math" panose="02040503050406030204" pitchFamily="18" charset="0"/>
                        <a:cs typeface="+mn-ea"/>
                        <a:sym typeface="+mn-lt"/>
                      </a:rPr>
                      <m:t>+</m:t>
                    </m:r>
                    <m:f>
                      <m:fPr>
                        <m:ctrlPr>
                          <a:rPr lang="zh-CN" altLang="zh-CN" sz="2133" i="1" kern="100">
                            <a:solidFill>
                              <a:schemeClr val="tx1"/>
                            </a:solidFill>
                            <a:latin typeface="Cambria Math" panose="02040503050406030204" pitchFamily="18" charset="0"/>
                            <a:cs typeface="+mn-ea"/>
                            <a:sym typeface="+mn-lt"/>
                          </a:rPr>
                        </m:ctrlPr>
                      </m:fPr>
                      <m:num>
                        <m:r>
                          <a:rPr lang="en-US" altLang="zh-CN" sz="2133" i="1" kern="100">
                            <a:solidFill>
                              <a:schemeClr val="tx1"/>
                            </a:solidFill>
                            <a:latin typeface="Cambria Math" panose="02040503050406030204" pitchFamily="18" charset="0"/>
                            <a:cs typeface="+mn-ea"/>
                            <a:sym typeface="+mn-lt"/>
                          </a:rPr>
                          <m:t>15</m:t>
                        </m:r>
                      </m:num>
                      <m:den>
                        <m:r>
                          <a:rPr lang="en-US" altLang="zh-CN" sz="2133" i="1" kern="100">
                            <a:solidFill>
                              <a:schemeClr val="tx1"/>
                            </a:solidFill>
                            <a:latin typeface="Cambria Math" panose="02040503050406030204" pitchFamily="18" charset="0"/>
                            <a:cs typeface="+mn-ea"/>
                            <a:sym typeface="+mn-lt"/>
                          </a:rPr>
                          <m:t>1.5</m:t>
                        </m:r>
                        <m:r>
                          <a:rPr lang="en-US" altLang="zh-CN" sz="2133" i="1" kern="100">
                            <a:solidFill>
                              <a:schemeClr val="tx1"/>
                            </a:solidFill>
                            <a:latin typeface="Cambria Math" panose="02040503050406030204" pitchFamily="18" charset="0"/>
                            <a:cs typeface="+mn-ea"/>
                            <a:sym typeface="+mn-lt"/>
                          </a:rPr>
                          <m:t>𝑥</m:t>
                        </m:r>
                      </m:den>
                    </m:f>
                    <m:r>
                      <a:rPr lang="en-US" altLang="zh-CN" sz="2133" i="1" kern="100">
                        <a:solidFill>
                          <a:schemeClr val="tx1"/>
                        </a:solidFill>
                        <a:latin typeface="Cambria Math" panose="02040503050406030204" pitchFamily="18" charset="0"/>
                        <a:cs typeface="+mn-ea"/>
                        <a:sym typeface="+mn-lt"/>
                      </a:rPr>
                      <m:t>=</m:t>
                    </m:r>
                    <m:f>
                      <m:fPr>
                        <m:ctrlPr>
                          <a:rPr lang="zh-CN" altLang="zh-CN" sz="2133" i="1" kern="100">
                            <a:solidFill>
                              <a:schemeClr val="tx1"/>
                            </a:solidFill>
                            <a:latin typeface="Cambria Math" panose="02040503050406030204" pitchFamily="18" charset="0"/>
                            <a:cs typeface="+mn-ea"/>
                            <a:sym typeface="+mn-lt"/>
                          </a:rPr>
                        </m:ctrlPr>
                      </m:fPr>
                      <m:num>
                        <m:r>
                          <a:rPr lang="en-US" altLang="zh-CN" sz="2133" i="1" kern="100">
                            <a:solidFill>
                              <a:schemeClr val="tx1"/>
                            </a:solidFill>
                            <a:latin typeface="Cambria Math" panose="02040503050406030204" pitchFamily="18" charset="0"/>
                            <a:cs typeface="+mn-ea"/>
                            <a:sym typeface="+mn-lt"/>
                          </a:rPr>
                          <m:t>2</m:t>
                        </m:r>
                      </m:num>
                      <m:den>
                        <m:r>
                          <a:rPr lang="en-US" altLang="zh-CN" sz="2133" i="1" kern="100">
                            <a:solidFill>
                              <a:schemeClr val="tx1"/>
                            </a:solidFill>
                            <a:latin typeface="Cambria Math" panose="02040503050406030204" pitchFamily="18" charset="0"/>
                            <a:cs typeface="+mn-ea"/>
                            <a:sym typeface="+mn-lt"/>
                          </a:rPr>
                          <m:t>3</m:t>
                        </m:r>
                      </m:den>
                    </m:f>
                  </m:oMath>
                </a14:m>
                <a:r>
                  <a:rPr lang="zh-CN" altLang="zh-CN" sz="2133" kern="100" dirty="0">
                    <a:solidFill>
                      <a:schemeClr val="tx1"/>
                    </a:solidFill>
                    <a:cs typeface="+mn-ea"/>
                    <a:sym typeface="+mn-lt"/>
                  </a:rPr>
                  <a:t>，</a:t>
                </a:r>
              </a:p>
              <a:p>
                <a:pPr algn="ctr" defTabSz="914377" fontAlgn="ctr">
                  <a:lnSpc>
                    <a:spcPct val="150000"/>
                  </a:lnSpc>
                </a:pPr>
                <a:r>
                  <a:rPr lang="zh-CN" altLang="zh-CN" sz="2133" kern="100" dirty="0">
                    <a:solidFill>
                      <a:schemeClr val="tx1"/>
                    </a:solidFill>
                    <a:cs typeface="+mn-ea"/>
                    <a:sym typeface="+mn-lt"/>
                  </a:rPr>
                  <a:t>解得：</a:t>
                </a:r>
                <a:r>
                  <a:rPr lang="en-US" altLang="zh-CN" sz="2133" kern="100" dirty="0">
                    <a:solidFill>
                      <a:schemeClr val="tx1"/>
                    </a:solidFill>
                    <a:cs typeface="+mn-ea"/>
                    <a:sym typeface="+mn-lt"/>
                  </a:rPr>
                  <a:t>x</a:t>
                </a:r>
                <a:r>
                  <a:rPr lang="zh-CN" altLang="zh-CN" sz="2133" kern="100" dirty="0">
                    <a:solidFill>
                      <a:schemeClr val="tx1"/>
                    </a:solidFill>
                    <a:cs typeface="+mn-ea"/>
                    <a:sym typeface="+mn-lt"/>
                  </a:rPr>
                  <a:t>＝</a:t>
                </a:r>
                <a:r>
                  <a:rPr lang="en-US" altLang="zh-CN" sz="2133" kern="100" dirty="0">
                    <a:solidFill>
                      <a:schemeClr val="tx1"/>
                    </a:solidFill>
                    <a:cs typeface="+mn-ea"/>
                    <a:sym typeface="+mn-lt"/>
                  </a:rPr>
                  <a:t>30</a:t>
                </a:r>
                <a:r>
                  <a:rPr lang="zh-CN" altLang="zh-CN" sz="2133" kern="100" dirty="0">
                    <a:solidFill>
                      <a:schemeClr val="tx1"/>
                    </a:solidFill>
                    <a:cs typeface="+mn-ea"/>
                    <a:sym typeface="+mn-lt"/>
                  </a:rPr>
                  <a:t>．</a:t>
                </a:r>
              </a:p>
              <a:p>
                <a:pPr algn="ctr" defTabSz="914377" fontAlgn="ctr">
                  <a:lnSpc>
                    <a:spcPct val="150000"/>
                  </a:lnSpc>
                </a:pPr>
                <a:r>
                  <a:rPr lang="zh-CN" altLang="zh-CN" sz="2133" kern="100" dirty="0">
                    <a:solidFill>
                      <a:schemeClr val="tx1"/>
                    </a:solidFill>
                    <a:cs typeface="+mn-ea"/>
                    <a:sym typeface="+mn-lt"/>
                  </a:rPr>
                  <a:t>经检验，</a:t>
                </a:r>
                <a:r>
                  <a:rPr lang="en-US" altLang="zh-CN" sz="2133" kern="100" dirty="0">
                    <a:solidFill>
                      <a:schemeClr val="tx1"/>
                    </a:solidFill>
                    <a:cs typeface="+mn-ea"/>
                    <a:sym typeface="+mn-lt"/>
                  </a:rPr>
                  <a:t>x</a:t>
                </a:r>
                <a:r>
                  <a:rPr lang="zh-CN" altLang="zh-CN" sz="2133" kern="100" dirty="0">
                    <a:solidFill>
                      <a:schemeClr val="tx1"/>
                    </a:solidFill>
                    <a:cs typeface="+mn-ea"/>
                    <a:sym typeface="+mn-lt"/>
                  </a:rPr>
                  <a:t>＝</a:t>
                </a:r>
                <a:r>
                  <a:rPr lang="en-US" altLang="zh-CN" sz="2133" kern="100" dirty="0">
                    <a:solidFill>
                      <a:schemeClr val="tx1"/>
                    </a:solidFill>
                    <a:cs typeface="+mn-ea"/>
                    <a:sym typeface="+mn-lt"/>
                  </a:rPr>
                  <a:t>30</a:t>
                </a:r>
                <a:r>
                  <a:rPr lang="zh-CN" altLang="zh-CN" sz="2133" kern="100" dirty="0">
                    <a:solidFill>
                      <a:schemeClr val="tx1"/>
                    </a:solidFill>
                    <a:cs typeface="+mn-ea"/>
                    <a:sym typeface="+mn-lt"/>
                  </a:rPr>
                  <a:t>是原方程的解．</a:t>
                </a:r>
              </a:p>
              <a:p>
                <a:pPr algn="ctr" defTabSz="914377" fontAlgn="ctr">
                  <a:lnSpc>
                    <a:spcPct val="150000"/>
                  </a:lnSpc>
                </a:pPr>
                <a:r>
                  <a:rPr lang="zh-CN" altLang="zh-CN" sz="2133" kern="100" dirty="0">
                    <a:solidFill>
                      <a:schemeClr val="tx1"/>
                    </a:solidFill>
                    <a:cs typeface="+mn-ea"/>
                    <a:sym typeface="+mn-lt"/>
                  </a:rPr>
                  <a:t>则</a:t>
                </a:r>
                <a:r>
                  <a:rPr lang="en-US" altLang="zh-CN" sz="2133" kern="100" dirty="0">
                    <a:solidFill>
                      <a:schemeClr val="tx1"/>
                    </a:solidFill>
                    <a:cs typeface="+mn-ea"/>
                    <a:sym typeface="+mn-lt"/>
                  </a:rPr>
                  <a:t>1.5x</a:t>
                </a:r>
                <a:r>
                  <a:rPr lang="zh-CN" altLang="zh-CN" sz="2133" kern="100" dirty="0">
                    <a:solidFill>
                      <a:schemeClr val="tx1"/>
                    </a:solidFill>
                    <a:cs typeface="+mn-ea"/>
                    <a:sym typeface="+mn-lt"/>
                  </a:rPr>
                  <a:t>＝</a:t>
                </a:r>
                <a:r>
                  <a:rPr lang="en-US" altLang="zh-CN" sz="2133" kern="100" dirty="0">
                    <a:solidFill>
                      <a:schemeClr val="tx1"/>
                    </a:solidFill>
                    <a:cs typeface="+mn-ea"/>
                    <a:sym typeface="+mn-lt"/>
                  </a:rPr>
                  <a:t>45</a:t>
                </a:r>
                <a:r>
                  <a:rPr lang="zh-CN" altLang="zh-CN" sz="2133" kern="100" dirty="0">
                    <a:solidFill>
                      <a:schemeClr val="tx1"/>
                    </a:solidFill>
                    <a:cs typeface="+mn-ea"/>
                    <a:sym typeface="+mn-lt"/>
                  </a:rPr>
                  <a:t>．</a:t>
                </a:r>
              </a:p>
              <a:p>
                <a:pPr defTabSz="914377" fontAlgn="ctr">
                  <a:lnSpc>
                    <a:spcPct val="150000"/>
                  </a:lnSpc>
                </a:pPr>
                <a:r>
                  <a:rPr lang="zh-CN" altLang="zh-CN" sz="2133" kern="100" dirty="0">
                    <a:solidFill>
                      <a:schemeClr val="tx1"/>
                    </a:solidFill>
                    <a:cs typeface="+mn-ea"/>
                    <a:sym typeface="+mn-lt"/>
                  </a:rPr>
                  <a:t>答：甲、乙两公司单独完成这项工程各需</a:t>
                </a:r>
                <a:r>
                  <a:rPr lang="en-US" altLang="zh-CN" sz="2133" kern="100" dirty="0">
                    <a:solidFill>
                      <a:schemeClr val="tx1"/>
                    </a:solidFill>
                    <a:cs typeface="+mn-ea"/>
                    <a:sym typeface="+mn-lt"/>
                  </a:rPr>
                  <a:t>30</a:t>
                </a:r>
                <a:r>
                  <a:rPr lang="zh-CN" altLang="zh-CN" sz="2133" kern="100" dirty="0">
                    <a:solidFill>
                      <a:schemeClr val="tx1"/>
                    </a:solidFill>
                    <a:cs typeface="+mn-ea"/>
                    <a:sym typeface="+mn-lt"/>
                  </a:rPr>
                  <a:t>天、</a:t>
                </a:r>
                <a:r>
                  <a:rPr lang="en-US" altLang="zh-CN" sz="2133" kern="100" dirty="0">
                    <a:solidFill>
                      <a:schemeClr val="tx1"/>
                    </a:solidFill>
                    <a:cs typeface="+mn-ea"/>
                    <a:sym typeface="+mn-lt"/>
                  </a:rPr>
                  <a:t>45</a:t>
                </a:r>
                <a:r>
                  <a:rPr lang="zh-CN" altLang="zh-CN" sz="2133" kern="100" dirty="0">
                    <a:solidFill>
                      <a:schemeClr val="tx1"/>
                    </a:solidFill>
                    <a:cs typeface="+mn-ea"/>
                    <a:sym typeface="+mn-lt"/>
                  </a:rPr>
                  <a:t>天；</a:t>
                </a:r>
              </a:p>
            </p:txBody>
          </p:sp>
        </mc:Choice>
        <mc:Fallback xmlns="">
          <p:sp>
            <p:nvSpPr>
              <p:cNvPr id="9" name="矩形 8">
                <a:extLst>
                  <a:ext uri="{FF2B5EF4-FFF2-40B4-BE49-F238E27FC236}">
                    <a16:creationId xmlns:a16="http://schemas.microsoft.com/office/drawing/2014/main" id="{5E65AD47-26A7-497B-9751-25373A32F2B5}"/>
                  </a:ext>
                </a:extLst>
              </p:cNvPr>
              <p:cNvSpPr>
                <a:spLocks noRot="1" noChangeAspect="1" noMove="1" noResize="1" noEditPoints="1" noAdjustHandles="1" noChangeArrowheads="1" noChangeShapeType="1" noTextEdit="1"/>
              </p:cNvSpPr>
              <p:nvPr/>
            </p:nvSpPr>
            <p:spPr>
              <a:xfrm>
                <a:off x="1383096" y="2755692"/>
                <a:ext cx="9601200" cy="3261086"/>
              </a:xfrm>
              <a:prstGeom prst="rect">
                <a:avLst/>
              </a:prstGeom>
              <a:blipFill>
                <a:blip r:embed="rId5"/>
                <a:stretch>
                  <a:fillRect l="-762" b="-2991"/>
                </a:stretch>
              </a:blipFill>
            </p:spPr>
            <p:txBody>
              <a:bodyPr/>
              <a:lstStyle/>
              <a:p>
                <a:r>
                  <a:rPr lang="zh-CN" altLang="en-US">
                    <a:noFill/>
                  </a:rPr>
                  <a:t> </a:t>
                </a:r>
              </a:p>
            </p:txBody>
          </p:sp>
        </mc:Fallback>
      </mc:AlternateContent>
      <p:sp>
        <p:nvSpPr>
          <p:cNvPr id="10" name="文本框 9">
            <a:extLst>
              <a:ext uri="{FF2B5EF4-FFF2-40B4-BE49-F238E27FC236}">
                <a16:creationId xmlns:a16="http://schemas.microsoft.com/office/drawing/2014/main" id="{DD5E6C82-29F1-4D55-A840-5C8F45AA9632}"/>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练一练（工程问题）</a:t>
            </a:r>
          </a:p>
        </p:txBody>
      </p:sp>
    </p:spTree>
    <p:custDataLst>
      <p:tags r:id="rId1"/>
    </p:custDataLst>
    <p:extLst>
      <p:ext uri="{BB962C8B-B14F-4D97-AF65-F5344CB8AC3E}">
        <p14:creationId xmlns:p14="http://schemas.microsoft.com/office/powerpoint/2010/main" val="10451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8A06313-FFE7-4FD2-9A01-DD96F1816CBE}"/>
              </a:ext>
            </a:extLst>
          </p:cNvPr>
          <p:cNvSpPr/>
          <p:nvPr/>
        </p:nvSpPr>
        <p:spPr>
          <a:xfrm>
            <a:off x="1001845" y="1124744"/>
            <a:ext cx="10301155" cy="1015663"/>
          </a:xfrm>
          <a:prstGeom prst="rect">
            <a:avLst/>
          </a:prstGeom>
        </p:spPr>
        <p:txBody>
          <a:bodyPr wrap="square">
            <a:spAutoFit/>
          </a:bodyPr>
          <a:lstStyle/>
          <a:p>
            <a:pPr defTabSz="914377" fontAlgn="ctr">
              <a:lnSpc>
                <a:spcPct val="150000"/>
              </a:lnSpc>
            </a:pPr>
            <a:r>
              <a:rPr lang="en-US" altLang="zh-CN" sz="2000" kern="100" dirty="0">
                <a:solidFill>
                  <a:prstClr val="black"/>
                </a:solidFill>
                <a:cs typeface="+mn-ea"/>
                <a:sym typeface="+mn-lt"/>
              </a:rPr>
              <a:t>3</a:t>
            </a:r>
            <a:r>
              <a:rPr lang="zh-CN" altLang="zh-CN" sz="2000" kern="100" dirty="0">
                <a:solidFill>
                  <a:prstClr val="black"/>
                </a:solidFill>
                <a:cs typeface="+mn-ea"/>
                <a:sym typeface="+mn-lt"/>
              </a:rPr>
              <a:t>．某校服厂准备加工</a:t>
            </a:r>
            <a:r>
              <a:rPr lang="en-US" altLang="zh-CN" sz="2000" kern="100" dirty="0">
                <a:solidFill>
                  <a:prstClr val="black"/>
                </a:solidFill>
                <a:cs typeface="+mn-ea"/>
                <a:sym typeface="+mn-lt"/>
              </a:rPr>
              <a:t>500</a:t>
            </a:r>
            <a:r>
              <a:rPr lang="zh-CN" altLang="zh-CN" sz="2000" kern="100" dirty="0">
                <a:solidFill>
                  <a:prstClr val="black"/>
                </a:solidFill>
                <a:cs typeface="+mn-ea"/>
                <a:sym typeface="+mn-lt"/>
              </a:rPr>
              <a:t>套运动服，在加工</a:t>
            </a:r>
            <a:r>
              <a:rPr lang="en-US" altLang="zh-CN" sz="2000" kern="100" dirty="0">
                <a:solidFill>
                  <a:prstClr val="black"/>
                </a:solidFill>
                <a:cs typeface="+mn-ea"/>
                <a:sym typeface="+mn-lt"/>
              </a:rPr>
              <a:t>200</a:t>
            </a:r>
            <a:r>
              <a:rPr lang="zh-CN" altLang="zh-CN" sz="2000" kern="100" dirty="0">
                <a:solidFill>
                  <a:prstClr val="black"/>
                </a:solidFill>
                <a:cs typeface="+mn-ea"/>
                <a:sym typeface="+mn-lt"/>
              </a:rPr>
              <a:t>套后，改进工艺，使得工作效率比原计划提高</a:t>
            </a:r>
            <a:r>
              <a:rPr lang="en-US" altLang="zh-CN" sz="2000" kern="100" dirty="0">
                <a:solidFill>
                  <a:prstClr val="black"/>
                </a:solidFill>
                <a:cs typeface="+mn-ea"/>
                <a:sym typeface="+mn-lt"/>
              </a:rPr>
              <a:t>20%</a:t>
            </a:r>
            <a:r>
              <a:rPr lang="zh-CN" altLang="zh-CN" sz="2000" kern="100" dirty="0">
                <a:solidFill>
                  <a:prstClr val="black"/>
                </a:solidFill>
                <a:cs typeface="+mn-ea"/>
                <a:sym typeface="+mn-lt"/>
              </a:rPr>
              <a:t>，结果共用</a:t>
            </a:r>
            <a:r>
              <a:rPr lang="en-US" altLang="zh-CN" sz="2000" kern="100" dirty="0">
                <a:solidFill>
                  <a:prstClr val="black"/>
                </a:solidFill>
                <a:cs typeface="+mn-ea"/>
                <a:sym typeface="+mn-lt"/>
              </a:rPr>
              <a:t>9</a:t>
            </a:r>
            <a:r>
              <a:rPr lang="zh-CN" altLang="zh-CN" sz="2000" kern="100" dirty="0">
                <a:solidFill>
                  <a:prstClr val="black"/>
                </a:solidFill>
                <a:cs typeface="+mn-ea"/>
                <a:sym typeface="+mn-lt"/>
              </a:rPr>
              <a:t>天完成任务，问校服厂原计划每天加工多少套？</a:t>
            </a:r>
          </a:p>
        </p:txBody>
      </p:sp>
      <mc:AlternateContent xmlns:mc="http://schemas.openxmlformats.org/markup-compatibility/2006" xmlns:a14="http://schemas.microsoft.com/office/drawing/2010/main">
        <mc:Choice Requires="a14">
          <p:sp>
            <p:nvSpPr>
              <p:cNvPr id="3" name="矩形 2">
                <a:extLst>
                  <a:ext uri="{FF2B5EF4-FFF2-40B4-BE49-F238E27FC236}">
                    <a16:creationId xmlns:a16="http://schemas.microsoft.com/office/drawing/2014/main" id="{3618C5F5-AA5F-4516-84C5-3844F5C8DBC3}"/>
                  </a:ext>
                </a:extLst>
              </p:cNvPr>
              <p:cNvSpPr/>
              <p:nvPr/>
            </p:nvSpPr>
            <p:spPr>
              <a:xfrm>
                <a:off x="1136953" y="2559117"/>
                <a:ext cx="9618133" cy="3174139"/>
              </a:xfrm>
              <a:prstGeom prst="rect">
                <a:avLst/>
              </a:prstGeom>
            </p:spPr>
            <p:txBody>
              <a:bodyPr wrap="square">
                <a:spAutoFit/>
              </a:bodyPr>
              <a:lstStyle/>
              <a:p>
                <a:pPr defTabSz="914377" fontAlgn="ctr">
                  <a:lnSpc>
                    <a:spcPct val="150000"/>
                  </a:lnSpc>
                </a:pPr>
                <a:r>
                  <a:rPr lang="zh-CN" altLang="zh-CN" sz="2400" kern="100" dirty="0">
                    <a:solidFill>
                      <a:schemeClr val="tx1"/>
                    </a:solidFill>
                    <a:cs typeface="+mn-ea"/>
                    <a:sym typeface="+mn-lt"/>
                  </a:rPr>
                  <a:t>解：设原计划每天加工</a:t>
                </a:r>
                <a:r>
                  <a:rPr lang="en-US" altLang="zh-CN" sz="2400" kern="100" dirty="0">
                    <a:solidFill>
                      <a:schemeClr val="tx1"/>
                    </a:solidFill>
                    <a:cs typeface="+mn-ea"/>
                    <a:sym typeface="+mn-lt"/>
                  </a:rPr>
                  <a:t>x</a:t>
                </a:r>
                <a:r>
                  <a:rPr lang="zh-CN" altLang="zh-CN" sz="2400" kern="100" dirty="0">
                    <a:solidFill>
                      <a:schemeClr val="tx1"/>
                    </a:solidFill>
                    <a:cs typeface="+mn-ea"/>
                    <a:sym typeface="+mn-lt"/>
                  </a:rPr>
                  <a:t>套，则改进工艺后每天加工（</a:t>
                </a:r>
                <a:r>
                  <a:rPr lang="en-US" altLang="zh-CN" sz="2400" kern="100" dirty="0">
                    <a:solidFill>
                      <a:schemeClr val="tx1"/>
                    </a:solidFill>
                    <a:cs typeface="+mn-ea"/>
                    <a:sym typeface="+mn-lt"/>
                  </a:rPr>
                  <a:t>1</a:t>
                </a:r>
                <a:r>
                  <a:rPr lang="zh-CN" altLang="zh-CN" sz="2400" kern="100" dirty="0">
                    <a:solidFill>
                      <a:schemeClr val="tx1"/>
                    </a:solidFill>
                    <a:cs typeface="+mn-ea"/>
                    <a:sym typeface="+mn-lt"/>
                  </a:rPr>
                  <a:t>＋</a:t>
                </a:r>
                <a:r>
                  <a:rPr lang="en-US" altLang="zh-CN" sz="2400" kern="100" dirty="0">
                    <a:solidFill>
                      <a:schemeClr val="tx1"/>
                    </a:solidFill>
                    <a:cs typeface="+mn-ea"/>
                    <a:sym typeface="+mn-lt"/>
                  </a:rPr>
                  <a:t>20%</a:t>
                </a:r>
                <a:r>
                  <a:rPr lang="zh-CN" altLang="zh-CN" sz="2400" kern="100" dirty="0">
                    <a:solidFill>
                      <a:schemeClr val="tx1"/>
                    </a:solidFill>
                    <a:cs typeface="+mn-ea"/>
                    <a:sym typeface="+mn-lt"/>
                  </a:rPr>
                  <a:t>）</a:t>
                </a:r>
                <a:r>
                  <a:rPr lang="en-US" altLang="zh-CN" sz="2400" kern="100" dirty="0">
                    <a:solidFill>
                      <a:schemeClr val="tx1"/>
                    </a:solidFill>
                    <a:cs typeface="+mn-ea"/>
                    <a:sym typeface="+mn-lt"/>
                  </a:rPr>
                  <a:t>x</a:t>
                </a:r>
                <a:r>
                  <a:rPr lang="zh-CN" altLang="zh-CN" sz="2400" kern="100" dirty="0">
                    <a:solidFill>
                      <a:schemeClr val="tx1"/>
                    </a:solidFill>
                    <a:cs typeface="+mn-ea"/>
                    <a:sym typeface="+mn-lt"/>
                  </a:rPr>
                  <a:t>套，</a:t>
                </a:r>
              </a:p>
              <a:p>
                <a:pPr defTabSz="914377" fontAlgn="ctr">
                  <a:lnSpc>
                    <a:spcPct val="150000"/>
                  </a:lnSpc>
                </a:pPr>
                <a:r>
                  <a:rPr lang="zh-CN" altLang="zh-CN" sz="2400" kern="100" dirty="0">
                    <a:solidFill>
                      <a:schemeClr val="tx1"/>
                    </a:solidFill>
                    <a:cs typeface="+mn-ea"/>
                    <a:sym typeface="+mn-lt"/>
                  </a:rPr>
                  <a:t>由题意得：</a:t>
                </a:r>
                <a14:m>
                  <m:oMath xmlns:m="http://schemas.openxmlformats.org/officeDocument/2006/math">
                    <m:f>
                      <m:fPr>
                        <m:ctrlPr>
                          <a:rPr lang="zh-CN" altLang="zh-CN" sz="2400" i="1" kern="100">
                            <a:solidFill>
                              <a:schemeClr val="tx1"/>
                            </a:solidFill>
                            <a:latin typeface="Cambria Math" panose="02040503050406030204" pitchFamily="18" charset="0"/>
                            <a:cs typeface="+mn-ea"/>
                            <a:sym typeface="+mn-lt"/>
                          </a:rPr>
                        </m:ctrlPr>
                      </m:fPr>
                      <m:num>
                        <m:r>
                          <a:rPr lang="en-US" altLang="zh-CN" sz="2400" i="1" kern="100">
                            <a:solidFill>
                              <a:schemeClr val="tx1"/>
                            </a:solidFill>
                            <a:latin typeface="Cambria Math" panose="02040503050406030204" pitchFamily="18" charset="0"/>
                            <a:cs typeface="+mn-ea"/>
                            <a:sym typeface="+mn-lt"/>
                          </a:rPr>
                          <m:t>200</m:t>
                        </m:r>
                      </m:num>
                      <m:den>
                        <m:r>
                          <a:rPr lang="en-US" altLang="zh-CN" sz="2400" i="1" kern="100">
                            <a:solidFill>
                              <a:schemeClr val="tx1"/>
                            </a:solidFill>
                            <a:latin typeface="Cambria Math" panose="02040503050406030204" pitchFamily="18" charset="0"/>
                            <a:cs typeface="+mn-ea"/>
                            <a:sym typeface="+mn-lt"/>
                          </a:rPr>
                          <m:t>𝑥</m:t>
                        </m:r>
                      </m:den>
                    </m:f>
                    <m:r>
                      <a:rPr lang="en-US" altLang="zh-CN" sz="2400" i="1" kern="100">
                        <a:solidFill>
                          <a:schemeClr val="tx1"/>
                        </a:solidFill>
                        <a:latin typeface="Cambria Math" panose="02040503050406030204" pitchFamily="18" charset="0"/>
                        <a:cs typeface="+mn-ea"/>
                        <a:sym typeface="+mn-lt"/>
                      </a:rPr>
                      <m:t>+</m:t>
                    </m:r>
                    <m:f>
                      <m:fPr>
                        <m:ctrlPr>
                          <a:rPr lang="zh-CN" altLang="zh-CN" sz="2400" i="1" kern="100">
                            <a:solidFill>
                              <a:schemeClr val="tx1"/>
                            </a:solidFill>
                            <a:latin typeface="Cambria Math" panose="02040503050406030204" pitchFamily="18" charset="0"/>
                            <a:cs typeface="+mn-ea"/>
                            <a:sym typeface="+mn-lt"/>
                          </a:rPr>
                        </m:ctrlPr>
                      </m:fPr>
                      <m:num>
                        <m:r>
                          <a:rPr lang="en-US" altLang="zh-CN" sz="2400" i="1" kern="100">
                            <a:solidFill>
                              <a:schemeClr val="tx1"/>
                            </a:solidFill>
                            <a:latin typeface="Cambria Math" panose="02040503050406030204" pitchFamily="18" charset="0"/>
                            <a:cs typeface="+mn-ea"/>
                            <a:sym typeface="+mn-lt"/>
                          </a:rPr>
                          <m:t>500−200</m:t>
                        </m:r>
                      </m:num>
                      <m:den>
                        <m:r>
                          <a:rPr lang="en-US" altLang="zh-CN" sz="2400" i="1" kern="100">
                            <a:solidFill>
                              <a:schemeClr val="tx1"/>
                            </a:solidFill>
                            <a:latin typeface="Cambria Math" panose="02040503050406030204" pitchFamily="18" charset="0"/>
                            <a:cs typeface="+mn-ea"/>
                            <a:sym typeface="+mn-lt"/>
                          </a:rPr>
                          <m:t>(1+20%)</m:t>
                        </m:r>
                        <m:r>
                          <a:rPr lang="en-US" altLang="zh-CN" sz="2400" i="1" kern="100">
                            <a:solidFill>
                              <a:schemeClr val="tx1"/>
                            </a:solidFill>
                            <a:latin typeface="Cambria Math" panose="02040503050406030204" pitchFamily="18" charset="0"/>
                            <a:cs typeface="+mn-ea"/>
                            <a:sym typeface="+mn-lt"/>
                          </a:rPr>
                          <m:t>𝑥</m:t>
                        </m:r>
                      </m:den>
                    </m:f>
                    <m:r>
                      <a:rPr lang="en-US" altLang="zh-CN" sz="2400" i="1" kern="100">
                        <a:solidFill>
                          <a:schemeClr val="tx1"/>
                        </a:solidFill>
                        <a:latin typeface="Cambria Math" panose="02040503050406030204" pitchFamily="18" charset="0"/>
                        <a:cs typeface="+mn-ea"/>
                        <a:sym typeface="+mn-lt"/>
                      </a:rPr>
                      <m:t>=9</m:t>
                    </m:r>
                  </m:oMath>
                </a14:m>
                <a:r>
                  <a:rPr lang="zh-CN" altLang="zh-CN" sz="2400" kern="100" dirty="0">
                    <a:solidFill>
                      <a:schemeClr val="tx1"/>
                    </a:solidFill>
                    <a:cs typeface="+mn-ea"/>
                    <a:sym typeface="+mn-lt"/>
                  </a:rPr>
                  <a:t>，</a:t>
                </a:r>
              </a:p>
              <a:p>
                <a:pPr defTabSz="914377" fontAlgn="ctr">
                  <a:lnSpc>
                    <a:spcPct val="150000"/>
                  </a:lnSpc>
                </a:pPr>
                <a:r>
                  <a:rPr lang="zh-CN" altLang="zh-CN" sz="2400" kern="100" dirty="0">
                    <a:solidFill>
                      <a:schemeClr val="tx1"/>
                    </a:solidFill>
                    <a:cs typeface="+mn-ea"/>
                    <a:sym typeface="+mn-lt"/>
                  </a:rPr>
                  <a:t>解得：</a:t>
                </a:r>
                <a:r>
                  <a:rPr lang="en-US" altLang="zh-CN" sz="2400" kern="100" dirty="0">
                    <a:solidFill>
                      <a:schemeClr val="tx1"/>
                    </a:solidFill>
                    <a:cs typeface="+mn-ea"/>
                    <a:sym typeface="+mn-lt"/>
                  </a:rPr>
                  <a:t>x</a:t>
                </a:r>
                <a:r>
                  <a:rPr lang="zh-CN" altLang="zh-CN" sz="2400" kern="100" dirty="0">
                    <a:solidFill>
                      <a:schemeClr val="tx1"/>
                    </a:solidFill>
                    <a:cs typeface="+mn-ea"/>
                    <a:sym typeface="+mn-lt"/>
                  </a:rPr>
                  <a:t>＝</a:t>
                </a:r>
                <a:r>
                  <a:rPr lang="en-US" altLang="zh-CN" sz="2400" kern="100" dirty="0">
                    <a:solidFill>
                      <a:schemeClr val="tx1"/>
                    </a:solidFill>
                    <a:cs typeface="+mn-ea"/>
                    <a:sym typeface="+mn-lt"/>
                  </a:rPr>
                  <a:t>50</a:t>
                </a:r>
                <a:r>
                  <a:rPr lang="zh-CN" altLang="zh-CN" sz="2400" kern="100" dirty="0">
                    <a:solidFill>
                      <a:schemeClr val="tx1"/>
                    </a:solidFill>
                    <a:cs typeface="+mn-ea"/>
                    <a:sym typeface="+mn-lt"/>
                  </a:rPr>
                  <a:t>，</a:t>
                </a:r>
              </a:p>
              <a:p>
                <a:pPr defTabSz="914377" fontAlgn="ctr">
                  <a:lnSpc>
                    <a:spcPct val="150000"/>
                  </a:lnSpc>
                </a:pPr>
                <a:r>
                  <a:rPr lang="zh-CN" altLang="zh-CN" sz="2400" kern="100" dirty="0">
                    <a:solidFill>
                      <a:schemeClr val="tx1"/>
                    </a:solidFill>
                    <a:cs typeface="+mn-ea"/>
                    <a:sym typeface="+mn-lt"/>
                  </a:rPr>
                  <a:t>经检验：</a:t>
                </a:r>
                <a:r>
                  <a:rPr lang="en-US" altLang="zh-CN" sz="2400" kern="100" dirty="0">
                    <a:solidFill>
                      <a:schemeClr val="tx1"/>
                    </a:solidFill>
                    <a:cs typeface="+mn-ea"/>
                    <a:sym typeface="+mn-lt"/>
                  </a:rPr>
                  <a:t>x</a:t>
                </a:r>
                <a:r>
                  <a:rPr lang="zh-CN" altLang="zh-CN" sz="2400" kern="100" dirty="0">
                    <a:solidFill>
                      <a:schemeClr val="tx1"/>
                    </a:solidFill>
                    <a:cs typeface="+mn-ea"/>
                    <a:sym typeface="+mn-lt"/>
                  </a:rPr>
                  <a:t>＝</a:t>
                </a:r>
                <a:r>
                  <a:rPr lang="en-US" altLang="zh-CN" sz="2400" kern="100" dirty="0">
                    <a:solidFill>
                      <a:schemeClr val="tx1"/>
                    </a:solidFill>
                    <a:cs typeface="+mn-ea"/>
                    <a:sym typeface="+mn-lt"/>
                  </a:rPr>
                  <a:t>50</a:t>
                </a:r>
                <a:r>
                  <a:rPr lang="zh-CN" altLang="zh-CN" sz="2400" kern="100" dirty="0">
                    <a:solidFill>
                      <a:schemeClr val="tx1"/>
                    </a:solidFill>
                    <a:cs typeface="+mn-ea"/>
                    <a:sym typeface="+mn-lt"/>
                  </a:rPr>
                  <a:t>是原分式方程的解，</a:t>
                </a:r>
              </a:p>
              <a:p>
                <a:pPr defTabSz="914377" fontAlgn="ctr">
                  <a:lnSpc>
                    <a:spcPct val="150000"/>
                  </a:lnSpc>
                </a:pPr>
                <a:r>
                  <a:rPr lang="zh-CN" altLang="zh-CN" sz="2400" kern="100" dirty="0">
                    <a:solidFill>
                      <a:schemeClr val="tx1"/>
                    </a:solidFill>
                    <a:cs typeface="+mn-ea"/>
                    <a:sym typeface="+mn-lt"/>
                  </a:rPr>
                  <a:t>答：原计划每天加工</a:t>
                </a:r>
                <a:r>
                  <a:rPr lang="en-US" altLang="zh-CN" sz="2400" kern="100" dirty="0">
                    <a:solidFill>
                      <a:schemeClr val="tx1"/>
                    </a:solidFill>
                    <a:cs typeface="+mn-ea"/>
                    <a:sym typeface="+mn-lt"/>
                  </a:rPr>
                  <a:t>50</a:t>
                </a:r>
                <a:r>
                  <a:rPr lang="zh-CN" altLang="zh-CN" sz="2400" kern="100" dirty="0">
                    <a:solidFill>
                      <a:schemeClr val="tx1"/>
                    </a:solidFill>
                    <a:cs typeface="+mn-ea"/>
                    <a:sym typeface="+mn-lt"/>
                  </a:rPr>
                  <a:t>套．</a:t>
                </a:r>
              </a:p>
            </p:txBody>
          </p:sp>
        </mc:Choice>
        <mc:Fallback xmlns="">
          <p:sp>
            <p:nvSpPr>
              <p:cNvPr id="3" name="矩形 2">
                <a:extLst>
                  <a:ext uri="{FF2B5EF4-FFF2-40B4-BE49-F238E27FC236}">
                    <a16:creationId xmlns:a16="http://schemas.microsoft.com/office/drawing/2014/main" id="{3618C5F5-AA5F-4516-84C5-3844F5C8DBC3}"/>
                  </a:ext>
                </a:extLst>
              </p:cNvPr>
              <p:cNvSpPr>
                <a:spLocks noRot="1" noChangeAspect="1" noMove="1" noResize="1" noEditPoints="1" noAdjustHandles="1" noChangeArrowheads="1" noChangeShapeType="1" noTextEdit="1"/>
              </p:cNvSpPr>
              <p:nvPr/>
            </p:nvSpPr>
            <p:spPr>
              <a:xfrm>
                <a:off x="1136953" y="2559117"/>
                <a:ext cx="9618133" cy="3174139"/>
              </a:xfrm>
              <a:prstGeom prst="rect">
                <a:avLst/>
              </a:prstGeom>
              <a:blipFill>
                <a:blip r:embed="rId4"/>
                <a:stretch>
                  <a:fillRect l="-1015" b="-4038"/>
                </a:stretch>
              </a:blipFill>
            </p:spPr>
            <p:txBody>
              <a:bodyPr/>
              <a:lstStyle/>
              <a:p>
                <a:r>
                  <a:rPr lang="zh-CN" altLang="en-US">
                    <a:noFill/>
                  </a:rPr>
                  <a:t> </a:t>
                </a:r>
              </a:p>
            </p:txBody>
          </p:sp>
        </mc:Fallback>
      </mc:AlternateContent>
      <p:sp>
        <p:nvSpPr>
          <p:cNvPr id="8" name="文本框 7">
            <a:extLst>
              <a:ext uri="{FF2B5EF4-FFF2-40B4-BE49-F238E27FC236}">
                <a16:creationId xmlns:a16="http://schemas.microsoft.com/office/drawing/2014/main" id="{64E37D77-FCFA-4B03-A538-AA7760CB5AD3}"/>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练一练（工程问题）</a:t>
            </a:r>
          </a:p>
        </p:txBody>
      </p:sp>
    </p:spTree>
    <p:custDataLst>
      <p:tags r:id="rId1"/>
    </p:custDataLst>
    <p:extLst>
      <p:ext uri="{BB962C8B-B14F-4D97-AF65-F5344CB8AC3E}">
        <p14:creationId xmlns:p14="http://schemas.microsoft.com/office/powerpoint/2010/main" val="16257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C0BEB687-1A97-4786-8FAF-3E01C09ADB29}"/>
              </a:ext>
            </a:extLst>
          </p:cNvPr>
          <p:cNvSpPr/>
          <p:nvPr/>
        </p:nvSpPr>
        <p:spPr>
          <a:xfrm>
            <a:off x="1044179" y="1247017"/>
            <a:ext cx="10272877" cy="965842"/>
          </a:xfrm>
          <a:prstGeom prst="rect">
            <a:avLst/>
          </a:prstGeom>
        </p:spPr>
        <p:txBody>
          <a:bodyPr wrap="square">
            <a:spAutoFit/>
          </a:bodyPr>
          <a:lstStyle/>
          <a:p>
            <a:pPr defTabSz="914377">
              <a:lnSpc>
                <a:spcPct val="150000"/>
              </a:lnSpc>
            </a:pPr>
            <a:r>
              <a:rPr lang="zh-CN" altLang="en-US" sz="2000" dirty="0">
                <a:solidFill>
                  <a:prstClr val="black"/>
                </a:solidFill>
                <a:cs typeface="+mn-ea"/>
                <a:sym typeface="+mn-lt"/>
              </a:rPr>
              <a:t>      某列车平均提速</a:t>
            </a:r>
            <a:r>
              <a:rPr lang="en-US" altLang="zh-CN" sz="2000" dirty="0">
                <a:solidFill>
                  <a:prstClr val="black"/>
                </a:solidFill>
                <a:cs typeface="+mn-ea"/>
                <a:sym typeface="+mn-lt"/>
              </a:rPr>
              <a:t>v km/h </a:t>
            </a:r>
            <a:r>
              <a:rPr lang="zh-CN" altLang="en-US" sz="2000" dirty="0">
                <a:solidFill>
                  <a:prstClr val="black"/>
                </a:solidFill>
                <a:cs typeface="+mn-ea"/>
                <a:sym typeface="+mn-lt"/>
              </a:rPr>
              <a:t>，用相同的时间，列车提速前行驶</a:t>
            </a:r>
            <a:r>
              <a:rPr lang="en-US" altLang="zh-CN" sz="2000" dirty="0">
                <a:solidFill>
                  <a:prstClr val="black"/>
                </a:solidFill>
                <a:cs typeface="+mn-ea"/>
                <a:sym typeface="+mn-lt"/>
              </a:rPr>
              <a:t>s</a:t>
            </a:r>
            <a:r>
              <a:rPr lang="zh-CN" altLang="en-US" sz="2000" dirty="0">
                <a:solidFill>
                  <a:prstClr val="black"/>
                </a:solidFill>
                <a:cs typeface="+mn-ea"/>
                <a:sym typeface="+mn-lt"/>
              </a:rPr>
              <a:t>千米，提速后比提速前多行驶</a:t>
            </a:r>
            <a:r>
              <a:rPr lang="en-US" altLang="zh-CN" sz="2000" dirty="0">
                <a:solidFill>
                  <a:prstClr val="black"/>
                </a:solidFill>
                <a:cs typeface="+mn-ea"/>
                <a:sym typeface="+mn-lt"/>
              </a:rPr>
              <a:t>50</a:t>
            </a:r>
            <a:r>
              <a:rPr lang="zh-CN" altLang="en-US" sz="2000" dirty="0">
                <a:solidFill>
                  <a:prstClr val="black"/>
                </a:solidFill>
                <a:cs typeface="+mn-ea"/>
                <a:sym typeface="+mn-lt"/>
              </a:rPr>
              <a:t>千米，提速前列车的平均速度为多少？</a:t>
            </a:r>
          </a:p>
        </p:txBody>
      </p:sp>
      <p:sp>
        <p:nvSpPr>
          <p:cNvPr id="8" name="文本框 7">
            <a:extLst>
              <a:ext uri="{FF2B5EF4-FFF2-40B4-BE49-F238E27FC236}">
                <a16:creationId xmlns:a16="http://schemas.microsoft.com/office/drawing/2014/main" id="{CF92F57E-3E9A-4504-974B-07C59C43917F}"/>
              </a:ext>
            </a:extLst>
          </p:cNvPr>
          <p:cNvSpPr txBox="1"/>
          <p:nvPr/>
        </p:nvSpPr>
        <p:spPr>
          <a:xfrm>
            <a:off x="1044179" y="2171073"/>
            <a:ext cx="10732955" cy="3716146"/>
          </a:xfrm>
          <a:prstGeom prst="rect">
            <a:avLst/>
          </a:prstGeom>
          <a:noFill/>
        </p:spPr>
        <p:txBody>
          <a:bodyPr wrap="square" rtlCol="0">
            <a:spAutoFit/>
          </a:bodyPr>
          <a:lstStyle/>
          <a:p>
            <a:pPr defTabSz="914377">
              <a:lnSpc>
                <a:spcPct val="150000"/>
              </a:lnSpc>
            </a:pPr>
            <a:r>
              <a:rPr lang="en-US" altLang="zh-CN" sz="2667" dirty="0">
                <a:solidFill>
                  <a:srgbClr val="FF0000"/>
                </a:solidFill>
                <a:cs typeface="+mn-ea"/>
                <a:sym typeface="+mn-lt"/>
              </a:rPr>
              <a:t>【</a:t>
            </a:r>
            <a:r>
              <a:rPr lang="zh-CN" altLang="en-US" sz="2667" dirty="0">
                <a:solidFill>
                  <a:srgbClr val="FF0000"/>
                </a:solidFill>
                <a:cs typeface="+mn-ea"/>
                <a:sym typeface="+mn-lt"/>
              </a:rPr>
              <a:t>分析</a:t>
            </a:r>
            <a:r>
              <a:rPr lang="en-US" altLang="zh-CN" sz="2667" dirty="0">
                <a:solidFill>
                  <a:srgbClr val="FF0000"/>
                </a:solidFill>
                <a:cs typeface="+mn-ea"/>
                <a:sym typeface="+mn-lt"/>
              </a:rPr>
              <a:t>】</a:t>
            </a:r>
          </a:p>
          <a:p>
            <a:pPr defTabSz="914377">
              <a:lnSpc>
                <a:spcPct val="150000"/>
              </a:lnSpc>
            </a:pPr>
            <a:r>
              <a:rPr lang="en-US" altLang="zh-CN" sz="2667" dirty="0">
                <a:solidFill>
                  <a:prstClr val="black"/>
                </a:solidFill>
                <a:cs typeface="+mn-ea"/>
                <a:sym typeface="+mn-lt"/>
              </a:rPr>
              <a:t> 1</a:t>
            </a:r>
            <a:r>
              <a:rPr lang="zh-CN" altLang="en-US" sz="2667" dirty="0">
                <a:solidFill>
                  <a:prstClr val="black"/>
                </a:solidFill>
                <a:cs typeface="+mn-ea"/>
                <a:sym typeface="+mn-lt"/>
              </a:rPr>
              <a:t>）本题等量关系为</a:t>
            </a:r>
            <a:r>
              <a:rPr lang="en-US" altLang="zh-CN" sz="2667" dirty="0">
                <a:solidFill>
                  <a:prstClr val="black"/>
                </a:solidFill>
                <a:cs typeface="+mn-ea"/>
                <a:sym typeface="+mn-lt"/>
              </a:rPr>
              <a:t>_______________________________________;</a:t>
            </a:r>
          </a:p>
          <a:p>
            <a:pPr defTabSz="914377">
              <a:lnSpc>
                <a:spcPct val="150000"/>
              </a:lnSpc>
            </a:pPr>
            <a:r>
              <a:rPr lang="en-US" altLang="zh-CN" sz="2667" dirty="0">
                <a:solidFill>
                  <a:prstClr val="black"/>
                </a:solidFill>
                <a:cs typeface="+mn-ea"/>
                <a:sym typeface="+mn-lt"/>
              </a:rPr>
              <a:t> 2</a:t>
            </a:r>
            <a:r>
              <a:rPr lang="zh-CN" altLang="en-US" sz="2667" dirty="0">
                <a:solidFill>
                  <a:prstClr val="black"/>
                </a:solidFill>
                <a:cs typeface="+mn-ea"/>
                <a:sym typeface="+mn-lt"/>
              </a:rPr>
              <a:t>）设提速前平均速度为</a:t>
            </a:r>
            <a:r>
              <a:rPr lang="en-US" altLang="zh-CN" sz="2667" dirty="0">
                <a:solidFill>
                  <a:prstClr val="black"/>
                </a:solidFill>
                <a:cs typeface="+mn-ea"/>
                <a:sym typeface="+mn-lt"/>
              </a:rPr>
              <a:t>a km/h</a:t>
            </a:r>
            <a:r>
              <a:rPr lang="zh-CN" altLang="en-US" sz="2667" dirty="0">
                <a:solidFill>
                  <a:prstClr val="black"/>
                </a:solidFill>
                <a:cs typeface="+mn-ea"/>
                <a:sym typeface="+mn-lt"/>
              </a:rPr>
              <a:t>。</a:t>
            </a:r>
            <a:endParaRPr lang="en-US" altLang="zh-CN" sz="2667" dirty="0">
              <a:solidFill>
                <a:prstClr val="black"/>
              </a:solidFill>
              <a:cs typeface="+mn-ea"/>
              <a:sym typeface="+mn-lt"/>
            </a:endParaRPr>
          </a:p>
          <a:p>
            <a:pPr defTabSz="914377">
              <a:lnSpc>
                <a:spcPct val="150000"/>
              </a:lnSpc>
            </a:pPr>
            <a:r>
              <a:rPr lang="en-US" altLang="zh-CN" sz="2667" dirty="0">
                <a:solidFill>
                  <a:prstClr val="black"/>
                </a:solidFill>
                <a:cs typeface="+mn-ea"/>
                <a:sym typeface="+mn-lt"/>
              </a:rPr>
              <a:t> 3</a:t>
            </a:r>
            <a:r>
              <a:rPr lang="zh-CN" altLang="en-US" sz="2667" dirty="0">
                <a:solidFill>
                  <a:prstClr val="black"/>
                </a:solidFill>
                <a:cs typeface="+mn-ea"/>
                <a:sym typeface="+mn-lt"/>
              </a:rPr>
              <a:t>）提速前行驶距离</a:t>
            </a:r>
            <a:r>
              <a:rPr lang="en-US" altLang="zh-CN" sz="2667" dirty="0">
                <a:solidFill>
                  <a:prstClr val="black"/>
                </a:solidFill>
                <a:cs typeface="+mn-ea"/>
                <a:sym typeface="+mn-lt"/>
              </a:rPr>
              <a:t>___________</a:t>
            </a:r>
            <a:r>
              <a:rPr lang="zh-CN" altLang="en-US" sz="2667" dirty="0">
                <a:solidFill>
                  <a:prstClr val="black"/>
                </a:solidFill>
                <a:cs typeface="+mn-ea"/>
                <a:sym typeface="+mn-lt"/>
              </a:rPr>
              <a:t>，提速前时间表示为</a:t>
            </a:r>
            <a:r>
              <a:rPr lang="en-US" altLang="zh-CN" sz="2667" dirty="0">
                <a:solidFill>
                  <a:prstClr val="black"/>
                </a:solidFill>
                <a:cs typeface="+mn-ea"/>
                <a:sym typeface="+mn-lt"/>
              </a:rPr>
              <a:t>____________;</a:t>
            </a:r>
          </a:p>
          <a:p>
            <a:pPr defTabSz="914377">
              <a:lnSpc>
                <a:spcPct val="150000"/>
              </a:lnSpc>
            </a:pPr>
            <a:r>
              <a:rPr lang="en-US" altLang="zh-CN" sz="2667" dirty="0">
                <a:solidFill>
                  <a:prstClr val="black"/>
                </a:solidFill>
                <a:cs typeface="+mn-ea"/>
                <a:sym typeface="+mn-lt"/>
              </a:rPr>
              <a:t> 4</a:t>
            </a:r>
            <a:r>
              <a:rPr lang="zh-CN" altLang="en-US" sz="2667" dirty="0">
                <a:solidFill>
                  <a:prstClr val="black"/>
                </a:solidFill>
                <a:cs typeface="+mn-ea"/>
                <a:sym typeface="+mn-lt"/>
              </a:rPr>
              <a:t>）提速后行驶距离</a:t>
            </a:r>
            <a:r>
              <a:rPr lang="en-US" altLang="zh-CN" sz="2667" dirty="0">
                <a:solidFill>
                  <a:prstClr val="black"/>
                </a:solidFill>
                <a:cs typeface="+mn-ea"/>
                <a:sym typeface="+mn-lt"/>
              </a:rPr>
              <a:t>___________</a:t>
            </a:r>
            <a:r>
              <a:rPr lang="zh-CN" altLang="en-US" sz="2667" dirty="0">
                <a:solidFill>
                  <a:prstClr val="black"/>
                </a:solidFill>
                <a:cs typeface="+mn-ea"/>
                <a:sym typeface="+mn-lt"/>
              </a:rPr>
              <a:t>，提速后时间表示为</a:t>
            </a:r>
            <a:r>
              <a:rPr lang="en-US" altLang="zh-CN" sz="2667" dirty="0">
                <a:solidFill>
                  <a:prstClr val="black"/>
                </a:solidFill>
                <a:cs typeface="+mn-ea"/>
                <a:sym typeface="+mn-lt"/>
              </a:rPr>
              <a:t>____________;</a:t>
            </a:r>
          </a:p>
          <a:p>
            <a:pPr defTabSz="914377">
              <a:lnSpc>
                <a:spcPct val="150000"/>
              </a:lnSpc>
            </a:pPr>
            <a:r>
              <a:rPr lang="en-US" altLang="zh-CN" sz="2667" dirty="0">
                <a:solidFill>
                  <a:prstClr val="black"/>
                </a:solidFill>
                <a:cs typeface="+mn-ea"/>
                <a:sym typeface="+mn-lt"/>
              </a:rPr>
              <a:t> 5</a:t>
            </a:r>
            <a:r>
              <a:rPr lang="zh-CN" altLang="en-US" sz="2667" dirty="0">
                <a:solidFill>
                  <a:prstClr val="black"/>
                </a:solidFill>
                <a:cs typeface="+mn-ea"/>
                <a:sym typeface="+mn-lt"/>
              </a:rPr>
              <a:t>）根据等量关系，所列方程为</a:t>
            </a:r>
            <a:r>
              <a:rPr lang="en-US" altLang="zh-CN" sz="2667" dirty="0">
                <a:solidFill>
                  <a:prstClr val="black"/>
                </a:solidFill>
                <a:cs typeface="+mn-ea"/>
                <a:sym typeface="+mn-lt"/>
              </a:rPr>
              <a:t>______________________; </a:t>
            </a:r>
          </a:p>
        </p:txBody>
      </p:sp>
      <p:sp>
        <p:nvSpPr>
          <p:cNvPr id="11" name="文本框 10">
            <a:extLst>
              <a:ext uri="{FF2B5EF4-FFF2-40B4-BE49-F238E27FC236}">
                <a16:creationId xmlns:a16="http://schemas.microsoft.com/office/drawing/2014/main" id="{9730D044-8507-43C6-BF96-2CAC03113F38}"/>
              </a:ext>
            </a:extLst>
          </p:cNvPr>
          <p:cNvSpPr txBox="1"/>
          <p:nvPr/>
        </p:nvSpPr>
        <p:spPr>
          <a:xfrm>
            <a:off x="4183804" y="2839631"/>
            <a:ext cx="4304181" cy="461665"/>
          </a:xfrm>
          <a:prstGeom prst="rect">
            <a:avLst/>
          </a:prstGeom>
          <a:noFill/>
        </p:spPr>
        <p:txBody>
          <a:bodyPr wrap="square" rtlCol="0">
            <a:spAutoFit/>
          </a:bodyPr>
          <a:lstStyle/>
          <a:p>
            <a:pPr algn="ctr" defTabSz="914377"/>
            <a:r>
              <a:rPr lang="zh-CN" altLang="en-US" sz="2400" b="1" dirty="0">
                <a:solidFill>
                  <a:srgbClr val="FF0000"/>
                </a:solidFill>
                <a:cs typeface="+mn-ea"/>
                <a:sym typeface="+mn-lt"/>
              </a:rPr>
              <a:t>提速前后所用时间相同</a:t>
            </a:r>
          </a:p>
        </p:txBody>
      </p:sp>
      <p:sp>
        <p:nvSpPr>
          <p:cNvPr id="12" name="文本框 11">
            <a:extLst>
              <a:ext uri="{FF2B5EF4-FFF2-40B4-BE49-F238E27FC236}">
                <a16:creationId xmlns:a16="http://schemas.microsoft.com/office/drawing/2014/main" id="{8B445B8F-7BAE-4472-BA74-52F5991FE86A}"/>
              </a:ext>
            </a:extLst>
          </p:cNvPr>
          <p:cNvSpPr txBox="1"/>
          <p:nvPr/>
        </p:nvSpPr>
        <p:spPr>
          <a:xfrm>
            <a:off x="4183805" y="4070657"/>
            <a:ext cx="1607396" cy="461665"/>
          </a:xfrm>
          <a:prstGeom prst="rect">
            <a:avLst/>
          </a:prstGeom>
          <a:noFill/>
        </p:spPr>
        <p:txBody>
          <a:bodyPr wrap="square" rtlCol="0">
            <a:spAutoFit/>
          </a:bodyPr>
          <a:lstStyle/>
          <a:p>
            <a:pPr algn="ctr" defTabSz="914377"/>
            <a:r>
              <a:rPr lang="en-US" altLang="zh-CN" sz="2400" b="1" dirty="0">
                <a:solidFill>
                  <a:srgbClr val="FF0000"/>
                </a:solidFill>
                <a:cs typeface="+mn-ea"/>
                <a:sym typeface="+mn-lt"/>
              </a:rPr>
              <a:t>S</a:t>
            </a:r>
            <a:endParaRPr lang="zh-CN" altLang="en-US" sz="2400" b="1" dirty="0">
              <a:solidFill>
                <a:srgbClr val="FF0000"/>
              </a:solidFill>
              <a:cs typeface="+mn-ea"/>
              <a:sym typeface="+mn-lt"/>
            </a:endParaRPr>
          </a:p>
        </p:txBody>
      </p:sp>
      <p:sp>
        <p:nvSpPr>
          <p:cNvPr id="13" name="文本框 12">
            <a:extLst>
              <a:ext uri="{FF2B5EF4-FFF2-40B4-BE49-F238E27FC236}">
                <a16:creationId xmlns:a16="http://schemas.microsoft.com/office/drawing/2014/main" id="{7F6C2E04-33A7-4CE9-A667-4F85FF4ACE72}"/>
              </a:ext>
            </a:extLst>
          </p:cNvPr>
          <p:cNvSpPr txBox="1"/>
          <p:nvPr/>
        </p:nvSpPr>
        <p:spPr>
          <a:xfrm>
            <a:off x="4183805" y="4686485"/>
            <a:ext cx="1607396" cy="461665"/>
          </a:xfrm>
          <a:prstGeom prst="rect">
            <a:avLst/>
          </a:prstGeom>
          <a:noFill/>
        </p:spPr>
        <p:txBody>
          <a:bodyPr wrap="square" rtlCol="0">
            <a:spAutoFit/>
          </a:bodyPr>
          <a:lstStyle/>
          <a:p>
            <a:pPr algn="ctr" defTabSz="914377"/>
            <a:r>
              <a:rPr lang="en-US" altLang="zh-CN" sz="2400" b="1" dirty="0">
                <a:solidFill>
                  <a:srgbClr val="FF0000"/>
                </a:solidFill>
                <a:cs typeface="+mn-ea"/>
                <a:sym typeface="+mn-lt"/>
              </a:rPr>
              <a:t>S+50</a:t>
            </a:r>
            <a:endParaRPr lang="zh-CN" altLang="en-US" sz="2400" b="1" dirty="0">
              <a:solidFill>
                <a:srgbClr val="FF0000"/>
              </a:solidFill>
              <a:cs typeface="+mn-ea"/>
              <a:sym typeface="+mn-lt"/>
            </a:endParaRPr>
          </a:p>
        </p:txBody>
      </p:sp>
      <mc:AlternateContent xmlns:mc="http://schemas.openxmlformats.org/markup-compatibility/2006" xmlns:a14="http://schemas.microsoft.com/office/drawing/2010/main">
        <mc:Choice Requires="a14">
          <p:sp>
            <p:nvSpPr>
              <p:cNvPr id="14" name="矩形 13">
                <a:extLst>
                  <a:ext uri="{FF2B5EF4-FFF2-40B4-BE49-F238E27FC236}">
                    <a16:creationId xmlns:a16="http://schemas.microsoft.com/office/drawing/2014/main" id="{44B467AD-0C34-4344-A9B9-1972923E8E26}"/>
                  </a:ext>
                </a:extLst>
              </p:cNvPr>
              <p:cNvSpPr/>
              <p:nvPr/>
            </p:nvSpPr>
            <p:spPr>
              <a:xfrm>
                <a:off x="9858143" y="3847177"/>
                <a:ext cx="434734" cy="684867"/>
              </a:xfrm>
              <a:prstGeom prst="rect">
                <a:avLst/>
              </a:prstGeom>
            </p:spPr>
            <p:txBody>
              <a:bodyPr wrap="none">
                <a:spAutoFit/>
              </a:bodyPr>
              <a:lstStyle/>
              <a:p>
                <a:pPr defTabSz="914377"/>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𝑺</m:t>
                        </m:r>
                      </m:num>
                      <m:den>
                        <m:r>
                          <a:rPr lang="en-US" altLang="zh-CN" sz="2667" b="1" i="1" dirty="0">
                            <a:solidFill>
                              <a:srgbClr val="FF0000"/>
                            </a:solidFill>
                            <a:latin typeface="Cambria Math" panose="02040503050406030204" pitchFamily="18" charset="0"/>
                            <a:cs typeface="+mn-ea"/>
                            <a:sym typeface="+mn-lt"/>
                          </a:rPr>
                          <m:t>𝒂</m:t>
                        </m:r>
                      </m:den>
                    </m:f>
                  </m:oMath>
                </a14:m>
                <a:r>
                  <a:rPr lang="zh-CN" altLang="en-US" sz="2667" b="1" dirty="0">
                    <a:solidFill>
                      <a:srgbClr val="FF0000"/>
                    </a:solidFill>
                    <a:cs typeface="+mn-ea"/>
                    <a:sym typeface="+mn-lt"/>
                  </a:rPr>
                  <a:t> </a:t>
                </a:r>
                <a:endParaRPr lang="zh-CN" altLang="en-US" sz="2400" b="1" dirty="0">
                  <a:solidFill>
                    <a:prstClr val="black"/>
                  </a:solidFill>
                  <a:cs typeface="+mn-ea"/>
                  <a:sym typeface="+mn-lt"/>
                </a:endParaRPr>
              </a:p>
            </p:txBody>
          </p:sp>
        </mc:Choice>
        <mc:Fallback xmlns="">
          <p:sp>
            <p:nvSpPr>
              <p:cNvPr id="14" name="矩形 13">
                <a:extLst>
                  <a:ext uri="{FF2B5EF4-FFF2-40B4-BE49-F238E27FC236}">
                    <a16:creationId xmlns:a16="http://schemas.microsoft.com/office/drawing/2014/main" id="{44B467AD-0C34-4344-A9B9-1972923E8E26}"/>
                  </a:ext>
                </a:extLst>
              </p:cNvPr>
              <p:cNvSpPr>
                <a:spLocks noRot="1" noChangeAspect="1" noMove="1" noResize="1" noEditPoints="1" noAdjustHandles="1" noChangeArrowheads="1" noChangeShapeType="1" noTextEdit="1"/>
              </p:cNvSpPr>
              <p:nvPr/>
            </p:nvSpPr>
            <p:spPr>
              <a:xfrm>
                <a:off x="9858143" y="3847177"/>
                <a:ext cx="434734" cy="684867"/>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矩形 14">
                <a:extLst>
                  <a:ext uri="{FF2B5EF4-FFF2-40B4-BE49-F238E27FC236}">
                    <a16:creationId xmlns:a16="http://schemas.microsoft.com/office/drawing/2014/main" id="{0BD7A3A2-65C6-476A-937D-33B698790DC9}"/>
                  </a:ext>
                </a:extLst>
              </p:cNvPr>
              <p:cNvSpPr/>
              <p:nvPr/>
            </p:nvSpPr>
            <p:spPr>
              <a:xfrm>
                <a:off x="9625174" y="4473868"/>
                <a:ext cx="904415" cy="695960"/>
              </a:xfrm>
              <a:prstGeom prst="rect">
                <a:avLst/>
              </a:prstGeom>
            </p:spPr>
            <p:txBody>
              <a:bodyPr wrap="none">
                <a:spAutoFit/>
              </a:bodyPr>
              <a:lstStyle/>
              <a:p>
                <a:pPr defTabSz="914377"/>
                <a14:m>
                  <m:oMath xmlns:m="http://schemas.openxmlformats.org/officeDocument/2006/math">
                    <m:f>
                      <m:fPr>
                        <m:ctrlPr>
                          <a:rPr lang="en-US" altLang="zh-CN" sz="2667" b="1" i="1" dirty="0">
                            <a:solidFill>
                              <a:srgbClr val="FF0000"/>
                            </a:solidFill>
                            <a:latin typeface="Cambria Math" panose="02040503050406030204" pitchFamily="18" charset="0"/>
                            <a:cs typeface="+mn-ea"/>
                            <a:sym typeface="+mn-lt"/>
                          </a:rPr>
                        </m:ctrlPr>
                      </m:fPr>
                      <m:num>
                        <m:r>
                          <a:rPr lang="en-US" altLang="zh-CN" sz="2667" b="1" i="1" dirty="0">
                            <a:solidFill>
                              <a:srgbClr val="FF0000"/>
                            </a:solidFill>
                            <a:latin typeface="Cambria Math" panose="02040503050406030204" pitchFamily="18" charset="0"/>
                            <a:cs typeface="+mn-ea"/>
                            <a:sym typeface="+mn-lt"/>
                          </a:rPr>
                          <m:t>𝑺</m:t>
                        </m:r>
                        <m:r>
                          <a:rPr lang="en-US" altLang="zh-CN" sz="2667" b="1" i="1" dirty="0">
                            <a:solidFill>
                              <a:srgbClr val="FF0000"/>
                            </a:solidFill>
                            <a:latin typeface="Cambria Math" panose="02040503050406030204" pitchFamily="18" charset="0"/>
                            <a:cs typeface="+mn-ea"/>
                            <a:sym typeface="+mn-lt"/>
                          </a:rPr>
                          <m:t>+</m:t>
                        </m:r>
                        <m:r>
                          <a:rPr lang="en-US" altLang="zh-CN" sz="2667" b="1" i="1" dirty="0">
                            <a:solidFill>
                              <a:srgbClr val="FF0000"/>
                            </a:solidFill>
                            <a:latin typeface="Cambria Math" panose="02040503050406030204" pitchFamily="18" charset="0"/>
                            <a:cs typeface="+mn-ea"/>
                            <a:sym typeface="+mn-lt"/>
                          </a:rPr>
                          <m:t>𝟓𝟎</m:t>
                        </m:r>
                      </m:num>
                      <m:den>
                        <m:r>
                          <a:rPr lang="en-US" altLang="zh-CN" sz="2667" b="1" i="1" dirty="0">
                            <a:solidFill>
                              <a:srgbClr val="FF0000"/>
                            </a:solidFill>
                            <a:latin typeface="Cambria Math" panose="02040503050406030204" pitchFamily="18" charset="0"/>
                            <a:cs typeface="+mn-ea"/>
                            <a:sym typeface="+mn-lt"/>
                          </a:rPr>
                          <m:t>𝒂</m:t>
                        </m:r>
                        <m:r>
                          <a:rPr lang="en-US" altLang="zh-CN" sz="2667" b="1" i="1" dirty="0">
                            <a:solidFill>
                              <a:srgbClr val="FF0000"/>
                            </a:solidFill>
                            <a:latin typeface="Cambria Math" panose="02040503050406030204" pitchFamily="18" charset="0"/>
                            <a:cs typeface="+mn-ea"/>
                            <a:sym typeface="+mn-lt"/>
                          </a:rPr>
                          <m:t>+</m:t>
                        </m:r>
                        <m:r>
                          <a:rPr lang="en-US" altLang="zh-CN" sz="2667" b="1" i="1" dirty="0">
                            <a:solidFill>
                              <a:srgbClr val="FF0000"/>
                            </a:solidFill>
                            <a:latin typeface="Cambria Math" panose="02040503050406030204" pitchFamily="18" charset="0"/>
                            <a:cs typeface="+mn-ea"/>
                            <a:sym typeface="+mn-lt"/>
                          </a:rPr>
                          <m:t>𝒗</m:t>
                        </m:r>
                      </m:den>
                    </m:f>
                  </m:oMath>
                </a14:m>
                <a:r>
                  <a:rPr lang="zh-CN" altLang="en-US" sz="2667" b="1" dirty="0">
                    <a:solidFill>
                      <a:srgbClr val="FF0000"/>
                    </a:solidFill>
                    <a:cs typeface="+mn-ea"/>
                    <a:sym typeface="+mn-lt"/>
                  </a:rPr>
                  <a:t> </a:t>
                </a:r>
                <a:endParaRPr lang="zh-CN" altLang="en-US" sz="2400" b="1" dirty="0">
                  <a:solidFill>
                    <a:prstClr val="black"/>
                  </a:solidFill>
                  <a:cs typeface="+mn-ea"/>
                  <a:sym typeface="+mn-lt"/>
                </a:endParaRPr>
              </a:p>
            </p:txBody>
          </p:sp>
        </mc:Choice>
        <mc:Fallback xmlns="">
          <p:sp>
            <p:nvSpPr>
              <p:cNvPr id="15" name="矩形 14">
                <a:extLst>
                  <a:ext uri="{FF2B5EF4-FFF2-40B4-BE49-F238E27FC236}">
                    <a16:creationId xmlns:a16="http://schemas.microsoft.com/office/drawing/2014/main" id="{0BD7A3A2-65C6-476A-937D-33B698790DC9}"/>
                  </a:ext>
                </a:extLst>
              </p:cNvPr>
              <p:cNvSpPr>
                <a:spLocks noRot="1" noChangeAspect="1" noMove="1" noResize="1" noEditPoints="1" noAdjustHandles="1" noChangeArrowheads="1" noChangeShapeType="1" noTextEdit="1"/>
              </p:cNvSpPr>
              <p:nvPr/>
            </p:nvSpPr>
            <p:spPr>
              <a:xfrm>
                <a:off x="9625174" y="4473868"/>
                <a:ext cx="904415" cy="695960"/>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矩形 15">
                <a:extLst>
                  <a:ext uri="{FF2B5EF4-FFF2-40B4-BE49-F238E27FC236}">
                    <a16:creationId xmlns:a16="http://schemas.microsoft.com/office/drawing/2014/main" id="{DEB45C36-B83D-4D91-B968-038C28D16C56}"/>
                  </a:ext>
                </a:extLst>
              </p:cNvPr>
              <p:cNvSpPr/>
              <p:nvPr/>
            </p:nvSpPr>
            <p:spPr>
              <a:xfrm>
                <a:off x="7178261" y="5120970"/>
                <a:ext cx="1239442" cy="635815"/>
              </a:xfrm>
              <a:prstGeom prst="rect">
                <a:avLst/>
              </a:prstGeom>
            </p:spPr>
            <p:txBody>
              <a:bodyPr wrap="none">
                <a:spAutoFit/>
              </a:bodyPr>
              <a:lstStyle/>
              <a:p>
                <a:pPr defTabSz="914377"/>
                <a14:m>
                  <m:oMath xmlns:m="http://schemas.openxmlformats.org/officeDocument/2006/math">
                    <m:f>
                      <m:fPr>
                        <m:ctrlPr>
                          <a:rPr lang="en-US" altLang="zh-CN" sz="2400" b="1" i="1" dirty="0">
                            <a:solidFill>
                              <a:srgbClr val="FF0000"/>
                            </a:solidFill>
                            <a:latin typeface="Cambria Math" panose="02040503050406030204" pitchFamily="18" charset="0"/>
                            <a:cs typeface="+mn-ea"/>
                            <a:sym typeface="+mn-lt"/>
                          </a:rPr>
                        </m:ctrlPr>
                      </m:fPr>
                      <m:num>
                        <m:r>
                          <a:rPr lang="en-US" altLang="zh-CN" sz="2400" b="1" i="1" dirty="0">
                            <a:solidFill>
                              <a:srgbClr val="FF0000"/>
                            </a:solidFill>
                            <a:latin typeface="Cambria Math" panose="02040503050406030204" pitchFamily="18" charset="0"/>
                            <a:cs typeface="+mn-ea"/>
                            <a:sym typeface="+mn-lt"/>
                          </a:rPr>
                          <m:t>𝑺</m:t>
                        </m:r>
                      </m:num>
                      <m:den>
                        <m:r>
                          <a:rPr lang="en-US" altLang="zh-CN" sz="2400" b="1" i="1" dirty="0">
                            <a:solidFill>
                              <a:srgbClr val="FF0000"/>
                            </a:solidFill>
                            <a:latin typeface="Cambria Math" panose="02040503050406030204" pitchFamily="18" charset="0"/>
                            <a:cs typeface="+mn-ea"/>
                            <a:sym typeface="+mn-lt"/>
                          </a:rPr>
                          <m:t>𝒂</m:t>
                        </m:r>
                      </m:den>
                    </m:f>
                  </m:oMath>
                </a14:m>
                <a:r>
                  <a:rPr lang="zh-CN" altLang="en-US" sz="2400" b="1" dirty="0">
                    <a:solidFill>
                      <a:srgbClr val="FF0000"/>
                    </a:solidFill>
                    <a:cs typeface="+mn-ea"/>
                    <a:sym typeface="+mn-lt"/>
                  </a:rPr>
                  <a:t> </a:t>
                </a:r>
                <a:r>
                  <a:rPr lang="en-US" altLang="zh-CN" sz="2400" b="1" dirty="0">
                    <a:solidFill>
                      <a:srgbClr val="FF0000"/>
                    </a:solidFill>
                    <a:cs typeface="+mn-ea"/>
                    <a:sym typeface="+mn-lt"/>
                  </a:rPr>
                  <a:t>= </a:t>
                </a:r>
                <a14:m>
                  <m:oMath xmlns:m="http://schemas.openxmlformats.org/officeDocument/2006/math">
                    <m:f>
                      <m:fPr>
                        <m:ctrlPr>
                          <a:rPr lang="en-US" altLang="zh-CN" sz="2400" b="1" i="1" dirty="0">
                            <a:solidFill>
                              <a:srgbClr val="FF0000"/>
                            </a:solidFill>
                            <a:latin typeface="Cambria Math" panose="02040503050406030204" pitchFamily="18" charset="0"/>
                            <a:cs typeface="+mn-ea"/>
                            <a:sym typeface="+mn-lt"/>
                          </a:rPr>
                        </m:ctrlPr>
                      </m:fPr>
                      <m:num>
                        <m:r>
                          <a:rPr lang="en-US" altLang="zh-CN" sz="2400" b="1" i="1" dirty="0">
                            <a:solidFill>
                              <a:srgbClr val="FF0000"/>
                            </a:solidFill>
                            <a:latin typeface="Cambria Math" panose="02040503050406030204" pitchFamily="18" charset="0"/>
                            <a:cs typeface="+mn-ea"/>
                            <a:sym typeface="+mn-lt"/>
                          </a:rPr>
                          <m:t>𝑺</m:t>
                        </m:r>
                        <m:r>
                          <a:rPr lang="en-US" altLang="zh-CN" sz="2400" b="1" i="1" dirty="0">
                            <a:solidFill>
                              <a:srgbClr val="FF0000"/>
                            </a:solidFill>
                            <a:latin typeface="Cambria Math" panose="02040503050406030204" pitchFamily="18" charset="0"/>
                            <a:cs typeface="+mn-ea"/>
                            <a:sym typeface="+mn-lt"/>
                          </a:rPr>
                          <m:t>+</m:t>
                        </m:r>
                        <m:r>
                          <a:rPr lang="en-US" altLang="zh-CN" sz="2400" b="1" i="1" dirty="0">
                            <a:solidFill>
                              <a:srgbClr val="FF0000"/>
                            </a:solidFill>
                            <a:latin typeface="Cambria Math" panose="02040503050406030204" pitchFamily="18" charset="0"/>
                            <a:cs typeface="+mn-ea"/>
                            <a:sym typeface="+mn-lt"/>
                          </a:rPr>
                          <m:t>𝟓𝟎</m:t>
                        </m:r>
                      </m:num>
                      <m:den>
                        <m:r>
                          <a:rPr lang="en-US" altLang="zh-CN" sz="2400" b="1" i="1" dirty="0">
                            <a:solidFill>
                              <a:srgbClr val="FF0000"/>
                            </a:solidFill>
                            <a:latin typeface="Cambria Math" panose="02040503050406030204" pitchFamily="18" charset="0"/>
                            <a:cs typeface="+mn-ea"/>
                            <a:sym typeface="+mn-lt"/>
                          </a:rPr>
                          <m:t>𝒂</m:t>
                        </m:r>
                        <m:r>
                          <a:rPr lang="en-US" altLang="zh-CN" sz="2400" b="1" i="1" dirty="0">
                            <a:solidFill>
                              <a:srgbClr val="FF0000"/>
                            </a:solidFill>
                            <a:latin typeface="Cambria Math" panose="02040503050406030204" pitchFamily="18" charset="0"/>
                            <a:cs typeface="+mn-ea"/>
                            <a:sym typeface="+mn-lt"/>
                          </a:rPr>
                          <m:t>+</m:t>
                        </m:r>
                        <m:r>
                          <a:rPr lang="en-US" altLang="zh-CN" sz="2400" b="1" i="1" dirty="0">
                            <a:solidFill>
                              <a:srgbClr val="FF0000"/>
                            </a:solidFill>
                            <a:latin typeface="Cambria Math" panose="02040503050406030204" pitchFamily="18" charset="0"/>
                            <a:cs typeface="+mn-ea"/>
                            <a:sym typeface="+mn-lt"/>
                          </a:rPr>
                          <m:t>𝒗</m:t>
                        </m:r>
                      </m:den>
                    </m:f>
                  </m:oMath>
                </a14:m>
                <a:endParaRPr lang="zh-CN" altLang="en-US" sz="2400" b="1" dirty="0">
                  <a:solidFill>
                    <a:prstClr val="black"/>
                  </a:solidFill>
                  <a:cs typeface="+mn-ea"/>
                  <a:sym typeface="+mn-lt"/>
                </a:endParaRPr>
              </a:p>
            </p:txBody>
          </p:sp>
        </mc:Choice>
        <mc:Fallback xmlns="">
          <p:sp>
            <p:nvSpPr>
              <p:cNvPr id="16" name="矩形 15">
                <a:extLst>
                  <a:ext uri="{FF2B5EF4-FFF2-40B4-BE49-F238E27FC236}">
                    <a16:creationId xmlns:a16="http://schemas.microsoft.com/office/drawing/2014/main" id="{DEB45C36-B83D-4D91-B968-038C28D16C56}"/>
                  </a:ext>
                </a:extLst>
              </p:cNvPr>
              <p:cNvSpPr>
                <a:spLocks noRot="1" noChangeAspect="1" noMove="1" noResize="1" noEditPoints="1" noAdjustHandles="1" noChangeArrowheads="1" noChangeShapeType="1" noTextEdit="1"/>
              </p:cNvSpPr>
              <p:nvPr/>
            </p:nvSpPr>
            <p:spPr>
              <a:xfrm>
                <a:off x="7178261" y="5120970"/>
                <a:ext cx="1239442" cy="635815"/>
              </a:xfrm>
              <a:prstGeom prst="rect">
                <a:avLst/>
              </a:prstGeom>
              <a:blipFill>
                <a:blip r:embed="rId6"/>
                <a:stretch>
                  <a:fillRect b="-7692"/>
                </a:stretch>
              </a:blipFill>
            </p:spPr>
            <p:txBody>
              <a:bodyPr/>
              <a:lstStyle/>
              <a:p>
                <a:r>
                  <a:rPr lang="zh-CN" altLang="en-US">
                    <a:noFill/>
                  </a:rPr>
                  <a:t> </a:t>
                </a:r>
              </a:p>
            </p:txBody>
          </p:sp>
        </mc:Fallback>
      </mc:AlternateContent>
      <p:sp>
        <p:nvSpPr>
          <p:cNvPr id="17" name="文本框 16">
            <a:extLst>
              <a:ext uri="{FF2B5EF4-FFF2-40B4-BE49-F238E27FC236}">
                <a16:creationId xmlns:a16="http://schemas.microsoft.com/office/drawing/2014/main" id="{6E6C612D-0F96-4440-ACE4-F38F3F34A54D}"/>
              </a:ext>
            </a:extLst>
          </p:cNvPr>
          <p:cNvSpPr txBox="1"/>
          <p:nvPr/>
        </p:nvSpPr>
        <p:spPr>
          <a:xfrm>
            <a:off x="952686" y="220629"/>
            <a:ext cx="7741371" cy="646331"/>
          </a:xfrm>
          <a:prstGeom prst="rect">
            <a:avLst/>
          </a:prstGeom>
          <a:noFill/>
        </p:spPr>
        <p:txBody>
          <a:bodyPr wrap="square" rtlCol="0">
            <a:spAutoFit/>
          </a:bodyPr>
          <a:lstStyle/>
          <a:p>
            <a:pPr>
              <a:defRPr/>
            </a:pPr>
            <a:r>
              <a:rPr lang="zh-CN" altLang="en-US" sz="3600" b="1" dirty="0">
                <a:solidFill>
                  <a:srgbClr val="99CB38"/>
                </a:solidFill>
                <a:cs typeface="+mn-ea"/>
                <a:sym typeface="+mn-lt"/>
              </a:rPr>
              <a:t>情景引入（距离问题）</a:t>
            </a:r>
          </a:p>
        </p:txBody>
      </p:sp>
    </p:spTree>
    <p:custDataLst>
      <p:tags r:id="rId1"/>
    </p:custDataLst>
    <p:extLst>
      <p:ext uri="{BB962C8B-B14F-4D97-AF65-F5344CB8AC3E}">
        <p14:creationId xmlns:p14="http://schemas.microsoft.com/office/powerpoint/2010/main" val="94809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randombar(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randombar(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P spid="14" grpId="0"/>
      <p:bldP spid="15"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SELECTED" val="True"/>
</p:tagLst>
</file>

<file path=ppt/tags/tag10.xml><?xml version="1.0" encoding="utf-8"?>
<p:tagLst xmlns:a="http://schemas.openxmlformats.org/drawingml/2006/main" xmlns:r="http://schemas.openxmlformats.org/officeDocument/2006/relationships" xmlns:p="http://schemas.openxmlformats.org/presentationml/2006/main">
  <p:tag name="SELECTED" val="True"/>
</p:tagLst>
</file>

<file path=ppt/tags/tag11.xml><?xml version="1.0" encoding="utf-8"?>
<p:tagLst xmlns:a="http://schemas.openxmlformats.org/drawingml/2006/main" xmlns:r="http://schemas.openxmlformats.org/officeDocument/2006/relationships" xmlns:p="http://schemas.openxmlformats.org/presentationml/2006/main">
  <p:tag name="SELECTED" val="True"/>
</p:tagLst>
</file>

<file path=ppt/tags/tag12.xml><?xml version="1.0" encoding="utf-8"?>
<p:tagLst xmlns:a="http://schemas.openxmlformats.org/drawingml/2006/main" xmlns:r="http://schemas.openxmlformats.org/officeDocument/2006/relationships" xmlns:p="http://schemas.openxmlformats.org/presentationml/2006/main">
  <p:tag name="SELECTED" val="True"/>
</p:tagLst>
</file>

<file path=ppt/tags/tag13.xml><?xml version="1.0" encoding="utf-8"?>
<p:tagLst xmlns:a="http://schemas.openxmlformats.org/drawingml/2006/main" xmlns:r="http://schemas.openxmlformats.org/officeDocument/2006/relationships" xmlns:p="http://schemas.openxmlformats.org/presentationml/2006/main">
  <p:tag name="SELECTED" val="True"/>
</p:tagLst>
</file>

<file path=ppt/tags/tag2.xml><?xml version="1.0" encoding="utf-8"?>
<p:tagLst xmlns:a="http://schemas.openxmlformats.org/drawingml/2006/main" xmlns:r="http://schemas.openxmlformats.org/officeDocument/2006/relationships" xmlns:p="http://schemas.openxmlformats.org/presentationml/2006/main">
  <p:tag name="SELECTED" val="True"/>
</p:tagLst>
</file>

<file path=ppt/tags/tag3.xml><?xml version="1.0" encoding="utf-8"?>
<p:tagLst xmlns:a="http://schemas.openxmlformats.org/drawingml/2006/main" xmlns:r="http://schemas.openxmlformats.org/officeDocument/2006/relationships" xmlns:p="http://schemas.openxmlformats.org/presentationml/2006/main">
  <p:tag name="SELECTED" val="True"/>
</p:tagLst>
</file>

<file path=ppt/tags/tag4.xml><?xml version="1.0" encoding="utf-8"?>
<p:tagLst xmlns:a="http://schemas.openxmlformats.org/drawingml/2006/main" xmlns:r="http://schemas.openxmlformats.org/officeDocument/2006/relationships" xmlns:p="http://schemas.openxmlformats.org/presentationml/2006/main">
  <p:tag name="SELECTED" val="True"/>
</p:tagLst>
</file>

<file path=ppt/tags/tag5.xml><?xml version="1.0" encoding="utf-8"?>
<p:tagLst xmlns:a="http://schemas.openxmlformats.org/drawingml/2006/main" xmlns:r="http://schemas.openxmlformats.org/officeDocument/2006/relationships" xmlns:p="http://schemas.openxmlformats.org/presentationml/2006/main">
  <p:tag name="SELECTED" val="True"/>
</p:tagLst>
</file>

<file path=ppt/tags/tag6.xml><?xml version="1.0" encoding="utf-8"?>
<p:tagLst xmlns:a="http://schemas.openxmlformats.org/drawingml/2006/main" xmlns:r="http://schemas.openxmlformats.org/officeDocument/2006/relationships" xmlns:p="http://schemas.openxmlformats.org/presentationml/2006/main">
  <p:tag name="SELECTED" val="True"/>
</p:tagLst>
</file>

<file path=ppt/tags/tag7.xml><?xml version="1.0" encoding="utf-8"?>
<p:tagLst xmlns:a="http://schemas.openxmlformats.org/drawingml/2006/main" xmlns:r="http://schemas.openxmlformats.org/officeDocument/2006/relationships" xmlns:p="http://schemas.openxmlformats.org/presentationml/2006/main">
  <p:tag name="SELECTED" val="True"/>
</p:tagLst>
</file>

<file path=ppt/tags/tag8.xml><?xml version="1.0" encoding="utf-8"?>
<p:tagLst xmlns:a="http://schemas.openxmlformats.org/drawingml/2006/main" xmlns:r="http://schemas.openxmlformats.org/officeDocument/2006/relationships" xmlns:p="http://schemas.openxmlformats.org/presentationml/2006/main">
  <p:tag name="SELECTED" val="True"/>
</p:tagLst>
</file>

<file path=ppt/tags/tag9.xml><?xml version="1.0" encoding="utf-8"?>
<p:tagLst xmlns:a="http://schemas.openxmlformats.org/drawingml/2006/main" xmlns:r="http://schemas.openxmlformats.org/officeDocument/2006/relationships" xmlns:p="http://schemas.openxmlformats.org/presentationml/2006/main">
  <p:tag name="SELECTED" val="True"/>
</p:tagLst>
</file>

<file path=ppt/theme/theme1.xml><?xml version="1.0" encoding="utf-8"?>
<a:theme xmlns:a="http://schemas.openxmlformats.org/drawingml/2006/main" name="办公资源网：www.bangongziyuan.com">
  <a:themeElements>
    <a:clrScheme name="黄绿色">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vtbwo052">
      <a:majorFont>
        <a:latin typeface="Arial"/>
        <a:ea typeface="思源黑体 CN Regular"/>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TotalTime>
  <Words>2048</Words>
  <Application>Microsoft Office PowerPoint</Application>
  <PresentationFormat>宽屏</PresentationFormat>
  <Paragraphs>158</Paragraphs>
  <Slides>17</Slides>
  <Notes>17</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思源黑体 CN Light</vt:lpstr>
      <vt:lpstr>思源黑体 CN Regular</vt:lpstr>
      <vt:lpstr>Arial</vt:lpstr>
      <vt:lpstr>Calibri</vt:lpstr>
      <vt:lpstr>Cambria Math</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dc:description>办公资源网：https://www.bangongziyuan.com/</dc:description>
  <cp:lastModifiedBy>天 下</cp:lastModifiedBy>
  <cp:revision>4</cp:revision>
  <dcterms:created xsi:type="dcterms:W3CDTF">2020-04-06T10:14:37Z</dcterms:created>
  <dcterms:modified xsi:type="dcterms:W3CDTF">2021-01-09T09:46:53Z</dcterms:modified>
</cp:coreProperties>
</file>