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5" r:id="rId2"/>
    <p:sldId id="267" r:id="rId3"/>
    <p:sldId id="570" r:id="rId4"/>
    <p:sldId id="576" r:id="rId5"/>
    <p:sldId id="577" r:id="rId6"/>
    <p:sldId id="583" r:id="rId7"/>
    <p:sldId id="579" r:id="rId8"/>
    <p:sldId id="589" r:id="rId9"/>
    <p:sldId id="580" r:id="rId10"/>
    <p:sldId id="581" r:id="rId11"/>
    <p:sldId id="582" r:id="rId12"/>
    <p:sldId id="571" r:id="rId13"/>
    <p:sldId id="578" r:id="rId14"/>
    <p:sldId id="573" r:id="rId15"/>
    <p:sldId id="584" r:id="rId16"/>
    <p:sldId id="585" r:id="rId17"/>
    <p:sldId id="586" r:id="rId18"/>
    <p:sldId id="587" r:id="rId19"/>
    <p:sldId id="287" r:id="rId20"/>
    <p:sldId id="26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F36829BE-1910-4C0E-B4AA-5A13493C5324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800CB84F-9553-48ED-9156-10811F2B213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42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B84F-9553-48ED-9156-10811F2B213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4533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952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98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340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022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B84F-9553-48ED-9156-10811F2B213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454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B84F-9553-48ED-9156-10811F2B213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826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B84F-9553-48ED-9156-10811F2B213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7131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B84F-9553-48ED-9156-10811F2B213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442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B84F-9553-48ED-9156-10811F2B213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981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B84F-9553-48ED-9156-10811F2B213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748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B84F-9553-48ED-9156-10811F2B2138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931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63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158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5072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981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220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460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58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E13AF29-9C0A-4230-BB05-EE25FDB9CE25}"/>
              </a:ext>
            </a:extLst>
          </p:cNvPr>
          <p:cNvSpPr/>
          <p:nvPr userDrawn="1"/>
        </p:nvSpPr>
        <p:spPr>
          <a:xfrm>
            <a:off x="682172" y="190734"/>
            <a:ext cx="175306" cy="739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9D4A4CB5-DF50-4CE8-B97F-27C3E46661B7}"/>
              </a:ext>
            </a:extLst>
          </p:cNvPr>
          <p:cNvCxnSpPr/>
          <p:nvPr userDrawn="1"/>
        </p:nvCxnSpPr>
        <p:spPr>
          <a:xfrm>
            <a:off x="711200" y="916214"/>
            <a:ext cx="107696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78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2404114-AC47-4D42-A7D9-F2CDCF3835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62934" y="1928936"/>
            <a:ext cx="9858132" cy="9858128"/>
          </a:xfrm>
          <a:custGeom>
            <a:avLst/>
            <a:gdLst>
              <a:gd name="connsiteX0" fmla="*/ 4929066 w 9858132"/>
              <a:gd name="connsiteY0" fmla="*/ 0 h 9858128"/>
              <a:gd name="connsiteX1" fmla="*/ 9858132 w 9858132"/>
              <a:gd name="connsiteY1" fmla="*/ 4929064 h 9858128"/>
              <a:gd name="connsiteX2" fmla="*/ 4929066 w 9858132"/>
              <a:gd name="connsiteY2" fmla="*/ 9858128 h 9858128"/>
              <a:gd name="connsiteX3" fmla="*/ 0 w 9858132"/>
              <a:gd name="connsiteY3" fmla="*/ 4929064 h 9858128"/>
              <a:gd name="connsiteX4" fmla="*/ 4929066 w 9858132"/>
              <a:gd name="connsiteY4" fmla="*/ 0 h 985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8132" h="9858128">
                <a:moveTo>
                  <a:pt x="4929066" y="0"/>
                </a:moveTo>
                <a:cubicBezTo>
                  <a:pt x="7651314" y="0"/>
                  <a:pt x="9858132" y="2206817"/>
                  <a:pt x="9858132" y="4929064"/>
                </a:cubicBezTo>
                <a:cubicBezTo>
                  <a:pt x="9858132" y="7651311"/>
                  <a:pt x="7651314" y="9858128"/>
                  <a:pt x="4929066" y="9858128"/>
                </a:cubicBezTo>
                <a:cubicBezTo>
                  <a:pt x="2206818" y="9858128"/>
                  <a:pt x="0" y="7651311"/>
                  <a:pt x="0" y="4929064"/>
                </a:cubicBezTo>
                <a:cubicBezTo>
                  <a:pt x="0" y="2206817"/>
                  <a:pt x="2206818" y="0"/>
                  <a:pt x="4929066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 w="101600"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600"/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758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184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86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7E8C765-B7C1-491E-A2A1-BDB40CE0FE8B}"/>
              </a:ext>
            </a:extLst>
          </p:cNvPr>
          <p:cNvSpPr/>
          <p:nvPr/>
        </p:nvSpPr>
        <p:spPr>
          <a:xfrm rot="8745285">
            <a:off x="8074245" y="2038565"/>
            <a:ext cx="793684" cy="793684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BCD032-EBE9-47C2-A788-22EED7E6BAF6}"/>
              </a:ext>
            </a:extLst>
          </p:cNvPr>
          <p:cNvSpPr/>
          <p:nvPr/>
        </p:nvSpPr>
        <p:spPr>
          <a:xfrm rot="12370864">
            <a:off x="7132774" y="2169848"/>
            <a:ext cx="499516" cy="49951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41A6436-7727-4A55-8694-B7200F1BBEB5}"/>
              </a:ext>
            </a:extLst>
          </p:cNvPr>
          <p:cNvSpPr/>
          <p:nvPr/>
        </p:nvSpPr>
        <p:spPr>
          <a:xfrm rot="3600000">
            <a:off x="6711645" y="1556210"/>
            <a:ext cx="277118" cy="277118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E162E7D-A059-4D7B-B775-37D14481F3A2}"/>
              </a:ext>
            </a:extLst>
          </p:cNvPr>
          <p:cNvSpPr/>
          <p:nvPr/>
        </p:nvSpPr>
        <p:spPr>
          <a:xfrm>
            <a:off x="337921" y="285415"/>
            <a:ext cx="420894" cy="70980"/>
          </a:xfrm>
          <a:custGeom>
            <a:avLst/>
            <a:gdLst>
              <a:gd name="connsiteX0" fmla="*/ 385404 w 420894"/>
              <a:gd name="connsiteY0" fmla="*/ 0 h 70980"/>
              <a:gd name="connsiteX1" fmla="*/ 420894 w 420894"/>
              <a:gd name="connsiteY1" fmla="*/ 35490 h 70980"/>
              <a:gd name="connsiteX2" fmla="*/ 385404 w 420894"/>
              <a:gd name="connsiteY2" fmla="*/ 70980 h 70980"/>
              <a:gd name="connsiteX3" fmla="*/ 349914 w 420894"/>
              <a:gd name="connsiteY3" fmla="*/ 35490 h 70980"/>
              <a:gd name="connsiteX4" fmla="*/ 385404 w 420894"/>
              <a:gd name="connsiteY4" fmla="*/ 0 h 70980"/>
              <a:gd name="connsiteX5" fmla="*/ 210447 w 420894"/>
              <a:gd name="connsiteY5" fmla="*/ 0 h 70980"/>
              <a:gd name="connsiteX6" fmla="*/ 245937 w 420894"/>
              <a:gd name="connsiteY6" fmla="*/ 35490 h 70980"/>
              <a:gd name="connsiteX7" fmla="*/ 210447 w 420894"/>
              <a:gd name="connsiteY7" fmla="*/ 70980 h 70980"/>
              <a:gd name="connsiteX8" fmla="*/ 174957 w 420894"/>
              <a:gd name="connsiteY8" fmla="*/ 35490 h 70980"/>
              <a:gd name="connsiteX9" fmla="*/ 210447 w 420894"/>
              <a:gd name="connsiteY9" fmla="*/ 0 h 70980"/>
              <a:gd name="connsiteX10" fmla="*/ 35490 w 420894"/>
              <a:gd name="connsiteY10" fmla="*/ 0 h 70980"/>
              <a:gd name="connsiteX11" fmla="*/ 70980 w 420894"/>
              <a:gd name="connsiteY11" fmla="*/ 35490 h 70980"/>
              <a:gd name="connsiteX12" fmla="*/ 35490 w 420894"/>
              <a:gd name="connsiteY12" fmla="*/ 70980 h 70980"/>
              <a:gd name="connsiteX13" fmla="*/ 0 w 420894"/>
              <a:gd name="connsiteY13" fmla="*/ 35490 h 70980"/>
              <a:gd name="connsiteX14" fmla="*/ 35490 w 420894"/>
              <a:gd name="connsiteY14" fmla="*/ 0 h 7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0894" h="70980">
                <a:moveTo>
                  <a:pt x="385404" y="0"/>
                </a:moveTo>
                <a:cubicBezTo>
                  <a:pt x="405005" y="0"/>
                  <a:pt x="420894" y="15889"/>
                  <a:pt x="420894" y="35490"/>
                </a:cubicBezTo>
                <a:cubicBezTo>
                  <a:pt x="420894" y="55091"/>
                  <a:pt x="405005" y="70980"/>
                  <a:pt x="385404" y="70980"/>
                </a:cubicBezTo>
                <a:cubicBezTo>
                  <a:pt x="365803" y="70980"/>
                  <a:pt x="349914" y="55091"/>
                  <a:pt x="349914" y="35490"/>
                </a:cubicBezTo>
                <a:cubicBezTo>
                  <a:pt x="349914" y="15889"/>
                  <a:pt x="365803" y="0"/>
                  <a:pt x="385404" y="0"/>
                </a:cubicBezTo>
                <a:close/>
                <a:moveTo>
                  <a:pt x="210447" y="0"/>
                </a:moveTo>
                <a:cubicBezTo>
                  <a:pt x="230048" y="0"/>
                  <a:pt x="245937" y="15889"/>
                  <a:pt x="245937" y="35490"/>
                </a:cubicBezTo>
                <a:cubicBezTo>
                  <a:pt x="245937" y="55091"/>
                  <a:pt x="230048" y="70980"/>
                  <a:pt x="210447" y="70980"/>
                </a:cubicBezTo>
                <a:cubicBezTo>
                  <a:pt x="190846" y="70980"/>
                  <a:pt x="174957" y="55091"/>
                  <a:pt x="174957" y="35490"/>
                </a:cubicBezTo>
                <a:cubicBezTo>
                  <a:pt x="174957" y="15889"/>
                  <a:pt x="190846" y="0"/>
                  <a:pt x="210447" y="0"/>
                </a:cubicBezTo>
                <a:close/>
                <a:moveTo>
                  <a:pt x="35490" y="0"/>
                </a:moveTo>
                <a:cubicBezTo>
                  <a:pt x="55091" y="0"/>
                  <a:pt x="70980" y="15889"/>
                  <a:pt x="70980" y="35490"/>
                </a:cubicBezTo>
                <a:cubicBezTo>
                  <a:pt x="70980" y="55091"/>
                  <a:pt x="55091" y="70980"/>
                  <a:pt x="35490" y="70980"/>
                </a:cubicBezTo>
                <a:cubicBezTo>
                  <a:pt x="15889" y="70980"/>
                  <a:pt x="0" y="55091"/>
                  <a:pt x="0" y="35490"/>
                </a:cubicBezTo>
                <a:cubicBezTo>
                  <a:pt x="0" y="15889"/>
                  <a:pt x="15889" y="0"/>
                  <a:pt x="354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B31F3F6B-1C7A-4A01-A04C-285522AF00B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DB5EFFD0-E092-42A6-B672-2E89E41C1DFB}"/>
              </a:ext>
            </a:extLst>
          </p:cNvPr>
          <p:cNvGrpSpPr/>
          <p:nvPr/>
        </p:nvGrpSpPr>
        <p:grpSpPr>
          <a:xfrm>
            <a:off x="3584205" y="274783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6" name="Freeform 134">
              <a:extLst>
                <a:ext uri="{FF2B5EF4-FFF2-40B4-BE49-F238E27FC236}">
                  <a16:creationId xmlns:a16="http://schemas.microsoft.com/office/drawing/2014/main" id="{6F118B29-6037-49C0-A93B-A12CA46589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135">
              <a:extLst>
                <a:ext uri="{FF2B5EF4-FFF2-40B4-BE49-F238E27FC236}">
                  <a16:creationId xmlns:a16="http://schemas.microsoft.com/office/drawing/2014/main" id="{35C78945-320F-498C-9995-6D9701D5F0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8" name="Rectangle: Rounded Corners 40">
            <a:extLst>
              <a:ext uri="{FF2B5EF4-FFF2-40B4-BE49-F238E27FC236}">
                <a16:creationId xmlns:a16="http://schemas.microsoft.com/office/drawing/2014/main" id="{A0A12434-FFA0-485B-89DC-FF242907D3D7}"/>
              </a:ext>
            </a:extLst>
          </p:cNvPr>
          <p:cNvSpPr>
            <a:spLocks/>
          </p:cNvSpPr>
          <p:nvPr/>
        </p:nvSpPr>
        <p:spPr bwMode="auto">
          <a:xfrm rot="16200000">
            <a:off x="1299415" y="453943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3">
            <a:extLst>
              <a:ext uri="{FF2B5EF4-FFF2-40B4-BE49-F238E27FC236}">
                <a16:creationId xmlns:a16="http://schemas.microsoft.com/office/drawing/2014/main" id="{6F6B9F30-1346-4148-A5BC-B4ED7B8F5892}"/>
              </a:ext>
            </a:extLst>
          </p:cNvPr>
          <p:cNvSpPr>
            <a:spLocks/>
          </p:cNvSpPr>
          <p:nvPr/>
        </p:nvSpPr>
        <p:spPr bwMode="auto">
          <a:xfrm rot="16200000">
            <a:off x="2990280" y="453943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9D52836-E150-4647-A9E4-9CECA053A2CA}"/>
              </a:ext>
            </a:extLst>
          </p:cNvPr>
          <p:cNvSpPr/>
          <p:nvPr/>
        </p:nvSpPr>
        <p:spPr bwMode="auto">
          <a:xfrm>
            <a:off x="734712" y="2521550"/>
            <a:ext cx="58233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专题</a:t>
            </a:r>
            <a:r>
              <a:rPr lang="en-US" altLang="zh-CN" sz="4400" b="1" kern="100" dirty="0">
                <a:cs typeface="+mn-ea"/>
                <a:sym typeface="+mn-lt"/>
              </a:rPr>
              <a:t>15.3.1 </a:t>
            </a:r>
            <a:r>
              <a:rPr lang="zh-CN" altLang="en-US" sz="4400" b="1" kern="100" dirty="0">
                <a:cs typeface="+mn-ea"/>
                <a:sym typeface="+mn-lt"/>
              </a:rPr>
              <a:t>分式方程</a:t>
            </a: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65BBCF38-046C-4DE2-97D8-3A4AE449707A}"/>
              </a:ext>
            </a:extLst>
          </p:cNvPr>
          <p:cNvCxnSpPr>
            <a:cxnSpLocks/>
          </p:cNvCxnSpPr>
          <p:nvPr/>
        </p:nvCxnSpPr>
        <p:spPr>
          <a:xfrm>
            <a:off x="749038" y="3298976"/>
            <a:ext cx="5794705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5896975D-3AE5-41FD-90D1-DB1108BEA6F1}"/>
              </a:ext>
            </a:extLst>
          </p:cNvPr>
          <p:cNvSpPr/>
          <p:nvPr/>
        </p:nvSpPr>
        <p:spPr bwMode="auto">
          <a:xfrm>
            <a:off x="749038" y="1904854"/>
            <a:ext cx="2496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第十五章 分式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4358084-2A5B-4CD3-A372-B8A44F015950}"/>
              </a:ext>
            </a:extLst>
          </p:cNvPr>
          <p:cNvSpPr txBox="1"/>
          <p:nvPr/>
        </p:nvSpPr>
        <p:spPr>
          <a:xfrm>
            <a:off x="749038" y="3826392"/>
            <a:ext cx="5670333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7667A90-1752-4FAD-96D8-C3F55F66E29B}"/>
              </a:ext>
            </a:extLst>
          </p:cNvPr>
          <p:cNvSpPr txBox="1"/>
          <p:nvPr/>
        </p:nvSpPr>
        <p:spPr>
          <a:xfrm>
            <a:off x="765772" y="5117871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DE46BB7-0F04-4E25-8E2E-8C4080AD6AE8}"/>
              </a:ext>
            </a:extLst>
          </p:cNvPr>
          <p:cNvSpPr txBox="1"/>
          <p:nvPr/>
        </p:nvSpPr>
        <p:spPr>
          <a:xfrm>
            <a:off x="2456638" y="511787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DD06B6B-65B2-4D0E-890F-839ADC06A562}"/>
              </a:ext>
            </a:extLst>
          </p:cNvPr>
          <p:cNvSpPr/>
          <p:nvPr/>
        </p:nvSpPr>
        <p:spPr>
          <a:xfrm>
            <a:off x="749038" y="3429000"/>
            <a:ext cx="33510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 defTabSz="457200"/>
            <a:r>
              <a:rPr lang="zh-CN" altLang="en-US" sz="2400" b="1">
                <a:solidFill>
                  <a:srgbClr val="3F3F3F"/>
                </a:solidFill>
                <a:cs typeface="+mn-ea"/>
                <a:sym typeface="+mn-lt"/>
              </a:rPr>
              <a:t>（解分式方程</a:t>
            </a:r>
            <a:r>
              <a:rPr lang="zh-CN" altLang="en-US" sz="2400" b="1" dirty="0">
                <a:solidFill>
                  <a:srgbClr val="3F3F3F"/>
                </a:solidFill>
                <a:cs typeface="+mn-ea"/>
                <a:sym typeface="+mn-lt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6309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5E1DB5D-3115-4515-8C40-D8F3B2BF46EF}"/>
                  </a:ext>
                </a:extLst>
              </p:cNvPr>
              <p:cNvSpPr/>
              <p:nvPr/>
            </p:nvSpPr>
            <p:spPr>
              <a:xfrm>
                <a:off x="1103446" y="969408"/>
                <a:ext cx="10285759" cy="9139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观察方程 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90</m:t>
                        </m:r>
                      </m:num>
                      <m:den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𝑣</m:t>
                        </m:r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+30</m:t>
                        </m:r>
                      </m:den>
                    </m:f>
                  </m:oMath>
                </a14:m>
                <a:r>
                  <a:rPr lang="en-US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60</m:t>
                        </m:r>
                      </m:num>
                      <m:den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30−</m:t>
                        </m:r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𝑣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，②</a:t>
                </a:r>
                <a:r>
                  <a:rPr lang="en-US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−5</m:t>
                        </m:r>
                      </m:den>
                    </m:f>
                    <m:r>
                      <a:rPr lang="en-US" altLang="zh-CN" sz="2667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num>
                      <m:den>
                        <m:sSup>
                          <m:sSupPr>
                            <m:ctrlPr>
                              <a:rPr lang="en-US" altLang="zh-CN" sz="2667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667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667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667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7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的解，你发现了什么？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5E1DB5D-3115-4515-8C40-D8F3B2BF46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969408"/>
                <a:ext cx="10285759" cy="913968"/>
              </a:xfrm>
              <a:prstGeom prst="rect">
                <a:avLst/>
              </a:prstGeom>
              <a:blipFill>
                <a:blip r:embed="rId4"/>
                <a:stretch>
                  <a:fillRect l="-1126" b="-7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F02A8FB4-D310-45BE-A157-A2CECAC65C05}"/>
              </a:ext>
            </a:extLst>
          </p:cNvPr>
          <p:cNvSpPr txBox="1"/>
          <p:nvPr/>
        </p:nvSpPr>
        <p:spPr>
          <a:xfrm>
            <a:off x="1256243" y="2139302"/>
            <a:ext cx="1079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解分式方程去分母时，方程两边要乘同一个含未知数的式子（最简公分母）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F0A0662-D655-4FAE-89D7-57C956F6597C}"/>
                  </a:ext>
                </a:extLst>
              </p:cNvPr>
              <p:cNvSpPr txBox="1"/>
              <p:nvPr/>
            </p:nvSpPr>
            <p:spPr>
              <a:xfrm>
                <a:off x="985906" y="2863263"/>
                <a:ext cx="50772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000" b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①中最简公分母为</a:t>
                </a:r>
                <a14:m>
                  <m:oMath xmlns:m="http://schemas.openxmlformats.org/officeDocument/2006/math">
                    <m:r>
                      <a:rPr lang="en-US" altLang="zh-CN" sz="2000" b="1" i="1" dirty="0">
                        <a:solidFill>
                          <a:srgbClr val="268868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000" b="1" i="1" dirty="0">
                        <a:solidFill>
                          <a:srgbClr val="268868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𝟑𝟎</m:t>
                    </m:r>
                    <m:r>
                      <a:rPr lang="en-US" altLang="zh-CN" sz="2000" b="1" i="1" dirty="0">
                        <a:solidFill>
                          <a:srgbClr val="268868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b="1" i="1" dirty="0">
                        <a:solidFill>
                          <a:srgbClr val="268868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𝒗</m:t>
                    </m:r>
                    <m:r>
                      <a:rPr lang="en-US" altLang="zh-CN" sz="2000" b="1" i="1" dirty="0">
                        <a:solidFill>
                          <a:srgbClr val="268868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)(</m:t>
                    </m:r>
                    <m:r>
                      <a:rPr lang="en-US" altLang="zh-CN" sz="2000" b="1" i="1" dirty="0">
                        <a:solidFill>
                          <a:srgbClr val="268868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𝟑𝟎</m:t>
                    </m:r>
                    <m:r>
                      <a:rPr lang="en-US" altLang="zh-CN" sz="2000" b="1" i="1" dirty="0">
                        <a:solidFill>
                          <a:srgbClr val="268868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b="1" i="1" dirty="0">
                        <a:solidFill>
                          <a:srgbClr val="268868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𝒗</m:t>
                    </m:r>
                  </m:oMath>
                </a14:m>
                <a:r>
                  <a:rPr lang="en-US" altLang="zh-CN" sz="2000" b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)</a:t>
                </a:r>
                <a:endParaRPr lang="zh-CN" altLang="en-US" sz="2000" b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F0A0662-D655-4FAE-89D7-57C956F65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06" y="2863263"/>
                <a:ext cx="5077221" cy="400110"/>
              </a:xfrm>
              <a:prstGeom prst="rect">
                <a:avLst/>
              </a:prstGeom>
              <a:blipFill>
                <a:blip r:embed="rId5"/>
                <a:stretch>
                  <a:fillRect l="-1321" t="-10769" b="-2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5AB6977D-2532-4014-A342-314FCF2F9B66}"/>
              </a:ext>
            </a:extLst>
          </p:cNvPr>
          <p:cNvSpPr txBox="1"/>
          <p:nvPr/>
        </p:nvSpPr>
        <p:spPr>
          <a:xfrm>
            <a:off x="985906" y="3780032"/>
            <a:ext cx="5077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①中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整式</a:t>
            </a:r>
            <a:r>
              <a:rPr lang="zh-CN" altLang="en-US" sz="20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方程的解为  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v=6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0FBA86F3-90AB-42F7-B79B-79A6C2B90300}"/>
              </a:ext>
            </a:extLst>
          </p:cNvPr>
          <p:cNvCxnSpPr>
            <a:cxnSpLocks/>
          </p:cNvCxnSpPr>
          <p:nvPr/>
        </p:nvCxnSpPr>
        <p:spPr>
          <a:xfrm flipV="1">
            <a:off x="3736453" y="3336831"/>
            <a:ext cx="369791" cy="565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37217F55-4ABD-4858-8B1C-FFBD4CF18A1E}"/>
              </a:ext>
            </a:extLst>
          </p:cNvPr>
          <p:cNvSpPr/>
          <p:nvPr/>
        </p:nvSpPr>
        <p:spPr>
          <a:xfrm>
            <a:off x="4038702" y="345216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代入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A5AEDC98-3A78-4FE5-8C24-B6A007360A9E}"/>
              </a:ext>
            </a:extLst>
          </p:cNvPr>
          <p:cNvCxnSpPr>
            <a:cxnSpLocks/>
          </p:cNvCxnSpPr>
          <p:nvPr/>
        </p:nvCxnSpPr>
        <p:spPr>
          <a:xfrm>
            <a:off x="5455592" y="3094231"/>
            <a:ext cx="1066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627326C5-D600-41B7-A7F0-2DA776583644}"/>
              </a:ext>
            </a:extLst>
          </p:cNvPr>
          <p:cNvSpPr/>
          <p:nvPr/>
        </p:nvSpPr>
        <p:spPr>
          <a:xfrm>
            <a:off x="5750116" y="2662932"/>
            <a:ext cx="369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1400" b="1" dirty="0">
                <a:solidFill>
                  <a:srgbClr val="FF0000"/>
                </a:solidFill>
                <a:cs typeface="+mn-ea"/>
                <a:sym typeface="+mn-lt"/>
              </a:rPr>
              <a:t>得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6A73173-A553-4DC9-9E0D-EAA17CE59853}"/>
              </a:ext>
            </a:extLst>
          </p:cNvPr>
          <p:cNvSpPr/>
          <p:nvPr/>
        </p:nvSpPr>
        <p:spPr>
          <a:xfrm>
            <a:off x="6755476" y="2796137"/>
            <a:ext cx="1045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=864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99DCDCB7-51FF-473B-835A-9A6EA5437547}"/>
              </a:ext>
            </a:extLst>
          </p:cNvPr>
          <p:cNvCxnSpPr>
            <a:cxnSpLocks/>
          </p:cNvCxnSpPr>
          <p:nvPr/>
        </p:nvCxnSpPr>
        <p:spPr>
          <a:xfrm>
            <a:off x="7395822" y="3195831"/>
            <a:ext cx="0" cy="506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8A5ED568-6183-4DC3-9DB8-8FBF5DCEF10A}"/>
              </a:ext>
            </a:extLst>
          </p:cNvPr>
          <p:cNvSpPr/>
          <p:nvPr/>
        </p:nvSpPr>
        <p:spPr>
          <a:xfrm>
            <a:off x="7451824" y="3195831"/>
            <a:ext cx="553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1400" b="1" dirty="0">
                <a:solidFill>
                  <a:srgbClr val="FF0000"/>
                </a:solidFill>
                <a:cs typeface="+mn-ea"/>
                <a:sym typeface="+mn-lt"/>
              </a:rPr>
              <a:t>说明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F0B85D2-1511-40F1-8329-2D5BAEF6EFDF}"/>
              </a:ext>
            </a:extLst>
          </p:cNvPr>
          <p:cNvSpPr txBox="1"/>
          <p:nvPr/>
        </p:nvSpPr>
        <p:spPr>
          <a:xfrm>
            <a:off x="5266395" y="3710543"/>
            <a:ext cx="5747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去分母时两边同时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乘一个不为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的式子，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则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整式方程的解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分式方程的解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41A42D4F-7D75-428F-9498-5B0E39CA2876}"/>
                  </a:ext>
                </a:extLst>
              </p:cNvPr>
              <p:cNvSpPr txBox="1"/>
              <p:nvPr/>
            </p:nvSpPr>
            <p:spPr>
              <a:xfrm>
                <a:off x="985906" y="4588976"/>
                <a:ext cx="5077221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000" b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②中最简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公分母为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b="1" i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e>
                      <m:sup>
                        <m:r>
                          <a:rPr lang="en-US" altLang="zh-CN" sz="2000" b="1" i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sz="2000" b="1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b="1" i="1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𝟐𝟓</m:t>
                    </m:r>
                  </m:oMath>
                </a14:m>
                <a:endParaRPr lang="zh-CN" altLang="en-US" sz="2000" b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41A42D4F-7D75-428F-9498-5B0E39CA2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06" y="4588976"/>
                <a:ext cx="5077221" cy="407099"/>
              </a:xfrm>
              <a:prstGeom prst="rect">
                <a:avLst/>
              </a:prstGeom>
              <a:blipFill>
                <a:blip r:embed="rId6"/>
                <a:stretch>
                  <a:fillRect l="-1321" t="-5970" b="-268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>
            <a:extLst>
              <a:ext uri="{FF2B5EF4-FFF2-40B4-BE49-F238E27FC236}">
                <a16:creationId xmlns:a16="http://schemas.microsoft.com/office/drawing/2014/main" id="{A3D2EEA1-B9FD-496B-8A6D-C9014E47A75F}"/>
              </a:ext>
            </a:extLst>
          </p:cNvPr>
          <p:cNvSpPr txBox="1"/>
          <p:nvPr/>
        </p:nvSpPr>
        <p:spPr>
          <a:xfrm>
            <a:off x="985906" y="5505745"/>
            <a:ext cx="5077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②中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整式</a:t>
            </a:r>
            <a:r>
              <a:rPr lang="zh-CN" altLang="en-US" sz="2000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方程的解为  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v=5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191D9FF1-8950-41E1-8DC5-A16E5C9ED344}"/>
              </a:ext>
            </a:extLst>
          </p:cNvPr>
          <p:cNvCxnSpPr>
            <a:cxnSpLocks/>
          </p:cNvCxnSpPr>
          <p:nvPr/>
        </p:nvCxnSpPr>
        <p:spPr>
          <a:xfrm flipV="1">
            <a:off x="3681935" y="5002717"/>
            <a:ext cx="369791" cy="565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6B647139-6AD4-4297-96B2-50039E9686F1}"/>
              </a:ext>
            </a:extLst>
          </p:cNvPr>
          <p:cNvSpPr/>
          <p:nvPr/>
        </p:nvSpPr>
        <p:spPr>
          <a:xfrm>
            <a:off x="3984185" y="5118049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代入</a:t>
            </a: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15DD7854-F6E2-413F-AA87-3BE3ED3C4943}"/>
              </a:ext>
            </a:extLst>
          </p:cNvPr>
          <p:cNvCxnSpPr>
            <a:cxnSpLocks/>
          </p:cNvCxnSpPr>
          <p:nvPr/>
        </p:nvCxnSpPr>
        <p:spPr>
          <a:xfrm>
            <a:off x="5689371" y="4708876"/>
            <a:ext cx="1066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4C943932-88A4-4658-9473-F736C45A3139}"/>
              </a:ext>
            </a:extLst>
          </p:cNvPr>
          <p:cNvSpPr/>
          <p:nvPr/>
        </p:nvSpPr>
        <p:spPr>
          <a:xfrm>
            <a:off x="6090100" y="4795802"/>
            <a:ext cx="369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1400" b="1" dirty="0">
                <a:solidFill>
                  <a:srgbClr val="FF0000"/>
                </a:solidFill>
                <a:cs typeface="+mn-ea"/>
                <a:sym typeface="+mn-lt"/>
              </a:rPr>
              <a:t>得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DB0BF99-2397-4F3C-8B4C-8F6377BFC958}"/>
              </a:ext>
            </a:extLst>
          </p:cNvPr>
          <p:cNvSpPr/>
          <p:nvPr/>
        </p:nvSpPr>
        <p:spPr>
          <a:xfrm>
            <a:off x="6811477" y="4541412"/>
            <a:ext cx="476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=0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52301CBD-FC84-42B1-9928-961D1487ECD6}"/>
              </a:ext>
            </a:extLst>
          </p:cNvPr>
          <p:cNvCxnSpPr>
            <a:cxnSpLocks/>
          </p:cNvCxnSpPr>
          <p:nvPr/>
        </p:nvCxnSpPr>
        <p:spPr>
          <a:xfrm>
            <a:off x="7151315" y="5011639"/>
            <a:ext cx="0" cy="506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2C2DD2E1-F226-45B7-8098-71E4F5D39783}"/>
              </a:ext>
            </a:extLst>
          </p:cNvPr>
          <p:cNvSpPr/>
          <p:nvPr/>
        </p:nvSpPr>
        <p:spPr>
          <a:xfrm>
            <a:off x="7342393" y="4953243"/>
            <a:ext cx="553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1400" b="1" dirty="0">
                <a:solidFill>
                  <a:srgbClr val="FF0000"/>
                </a:solidFill>
                <a:cs typeface="+mn-ea"/>
                <a:sym typeface="+mn-lt"/>
              </a:rPr>
              <a:t>说明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BF28563-F9EB-42D5-B8B8-CE1C250CF24E}"/>
              </a:ext>
            </a:extLst>
          </p:cNvPr>
          <p:cNvSpPr txBox="1"/>
          <p:nvPr/>
        </p:nvSpPr>
        <p:spPr>
          <a:xfrm>
            <a:off x="4490583" y="5620379"/>
            <a:ext cx="7804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去分母时两边同时乘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一个等于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的式子，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这时整式方程的解使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最简公分母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=0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（分式方程无意义）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因此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这样的解就不是②的解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DF1DCFED-A3E3-492A-A54D-F793A86111B9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104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2" grpId="0"/>
      <p:bldP spid="15" grpId="0"/>
      <p:bldP spid="20" grpId="0"/>
      <p:bldP spid="21" grpId="0"/>
      <p:bldP spid="22" grpId="0"/>
      <p:bldP spid="23" grpId="0"/>
      <p:bldP spid="26" grpId="0"/>
      <p:bldP spid="28" grpId="0"/>
      <p:bldP spid="29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35164E4-6B8F-4ADA-AF8E-ECD7C4ABEB83}"/>
              </a:ext>
            </a:extLst>
          </p:cNvPr>
          <p:cNvSpPr/>
          <p:nvPr/>
        </p:nvSpPr>
        <p:spPr>
          <a:xfrm>
            <a:off x="824207" y="1371488"/>
            <a:ext cx="10097652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         在分式方程化为整式方程的过程时，若整式方程的根使最简公分母为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（即根使整式方程成立，但分式方程中分母为</a:t>
            </a:r>
            <a:r>
              <a:rPr lang="en-US" altLang="zh-CN" sz="2000" b="1" dirty="0">
                <a:cs typeface="+mn-ea"/>
                <a:sym typeface="+mn-lt"/>
              </a:rPr>
              <a:t>0 </a:t>
            </a:r>
            <a:r>
              <a:rPr lang="zh-CN" altLang="en-US" sz="2000" b="1" dirty="0">
                <a:cs typeface="+mn-ea"/>
                <a:sym typeface="+mn-lt"/>
              </a:rPr>
              <a:t>），那么这个根叫做原分式方程的增根。</a:t>
            </a:r>
            <a:endParaRPr kumimoji="1" lang="en-US" altLang="zh-CN" sz="2000" b="1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C71847E-6F26-4DAA-8663-98B32CB56A4D}"/>
              </a:ext>
            </a:extLst>
          </p:cNvPr>
          <p:cNvSpPr/>
          <p:nvPr/>
        </p:nvSpPr>
        <p:spPr>
          <a:xfrm>
            <a:off x="3591773" y="2823592"/>
            <a:ext cx="4243207" cy="64203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如何避免出现</a:t>
            </a:r>
            <a:r>
              <a:rPr kumimoji="1"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增根</a:t>
            </a:r>
            <a:r>
              <a:rPr kumimoji="1"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的情况？</a:t>
            </a:r>
            <a:endParaRPr kumimoji="1" lang="en-US" altLang="zh-CN" sz="2667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E13C73F-33D8-4734-BB43-497B6B1B00BB}"/>
              </a:ext>
            </a:extLst>
          </p:cNvPr>
          <p:cNvSpPr/>
          <p:nvPr/>
        </p:nvSpPr>
        <p:spPr>
          <a:xfrm>
            <a:off x="824207" y="4059005"/>
            <a:ext cx="10097652" cy="1850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        </a:t>
            </a:r>
            <a:r>
              <a:rPr lang="zh-CN" altLang="en-US" sz="2000" b="1" dirty="0">
                <a:cs typeface="+mn-ea"/>
                <a:sym typeface="+mn-lt"/>
              </a:rPr>
              <a:t>将整式方程的解代入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最简公分母</a:t>
            </a:r>
            <a:r>
              <a:rPr lang="zh-CN" altLang="en-US" sz="2000" b="1" dirty="0">
                <a:cs typeface="+mn-ea"/>
                <a:sym typeface="+mn-lt"/>
              </a:rPr>
              <a:t>，如果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最简公分母的值不为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，则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整式方程的解是原分式方程的解</a:t>
            </a:r>
            <a:r>
              <a:rPr lang="zh-CN" altLang="en-US" sz="2000" b="1" dirty="0">
                <a:cs typeface="+mn-ea"/>
                <a:sym typeface="+mn-lt"/>
              </a:rPr>
              <a:t>；否则，这个解不是原分式方程的解</a:t>
            </a:r>
            <a:r>
              <a:rPr lang="en-US" altLang="zh-CN" sz="2000" b="1" dirty="0">
                <a:cs typeface="+mn-ea"/>
                <a:sym typeface="+mn-lt"/>
              </a:rPr>
              <a:t>(</a:t>
            </a:r>
            <a:r>
              <a:rPr lang="zh-CN" altLang="en-US" sz="2000" b="1" dirty="0">
                <a:cs typeface="+mn-ea"/>
                <a:sym typeface="+mn-lt"/>
              </a:rPr>
              <a:t>整式方程的解使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最简公分母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=0(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分式方程无意义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))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  <a:endParaRPr kumimoji="1"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064E2D9-AA0E-4B83-BBF7-19B6F6F74AEA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增根的定义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464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5FDB7808-B3DC-4251-B83B-36A994C9D524}"/>
                  </a:ext>
                </a:extLst>
              </p:cNvPr>
              <p:cNvSpPr txBox="1"/>
              <p:nvPr/>
            </p:nvSpPr>
            <p:spPr>
              <a:xfrm>
                <a:off x="1074969" y="1168808"/>
                <a:ext cx="8738732" cy="867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计算：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1)</a:t>
                </a:r>
                <a14:m>
                  <m:oMath xmlns:m="http://schemas.openxmlformats.org/officeDocument/2006/math"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  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       2)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den>
                    </m:f>
                    <m:r>
                      <a:rPr lang="en-US" altLang="zh-CN" sz="3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</m:t>
                    </m:r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d>
                          <m:dPr>
                            <m:ctrlP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32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+2)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5FDB7808-B3DC-4251-B83B-36A994C9D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969" y="1168808"/>
                <a:ext cx="8738732" cy="867482"/>
              </a:xfrm>
              <a:prstGeom prst="rect">
                <a:avLst/>
              </a:prstGeom>
              <a:blipFill>
                <a:blip r:embed="rId4"/>
                <a:stretch>
                  <a:fillRect l="-1743" b="-3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E03521D5-52D9-48C6-8000-F2CAD66261EB}"/>
                  </a:ext>
                </a:extLst>
              </p:cNvPr>
              <p:cNvSpPr/>
              <p:nvPr/>
            </p:nvSpPr>
            <p:spPr>
              <a:xfrm>
                <a:off x="655815" y="1927091"/>
                <a:ext cx="5634908" cy="36698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解：</m:t>
                      </m:r>
                      <m:f>
                        <m:fPr>
                          <m:ctrlP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den>
                      </m:f>
                      <m:r>
                        <a:rPr lang="en-US" altLang="zh-CN" sz="2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方程两边同时乘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x(x-2)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3(x-2)=2x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解得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x=6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检验：当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x=6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x(x-2)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≠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所以，原分式方程的解为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x=6</a:t>
                </a:r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E03521D5-52D9-48C6-8000-F2CAD66261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15" y="1927091"/>
                <a:ext cx="5634908" cy="3669851"/>
              </a:xfrm>
              <a:prstGeom prst="rect">
                <a:avLst/>
              </a:prstGeom>
              <a:blipFill>
                <a:blip r:embed="rId5"/>
                <a:stretch>
                  <a:fillRect l="-1732" b="-2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08F39830-7C38-40E1-A810-B5EA08365997}"/>
                  </a:ext>
                </a:extLst>
              </p:cNvPr>
              <p:cNvSpPr/>
              <p:nvPr/>
            </p:nvSpPr>
            <p:spPr>
              <a:xfrm>
                <a:off x="5872768" y="1828688"/>
                <a:ext cx="5553528" cy="4305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解：</m:t>
                      </m:r>
                      <m:f>
                        <m:fPr>
                          <m:ctrlP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num>
                        <m:den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−1</m:t>
                          </m:r>
                        </m:den>
                      </m:f>
                      <m:r>
                        <a:rPr lang="en-US" altLang="zh-CN" sz="20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−1</m:t>
                      </m:r>
                      <m:r>
                        <a:rPr lang="en-US" altLang="zh-CN" sz="2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d>
                            <m:dPr>
                              <m:ctrlPr>
                                <a:rPr lang="en-US" altLang="zh-CN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en-US" altLang="zh-CN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en-US" altLang="zh-CN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方程两边同时乘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(x-1)(x+2)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x(x+2)-(x-1)(x+2)=3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解得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x=1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检验：当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(x-1)(x+2)=0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因此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不是原分式方程的解，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所以，原分式方程无解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08F39830-7C38-40E1-A810-B5EA083659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768" y="1828688"/>
                <a:ext cx="5553528" cy="4305730"/>
              </a:xfrm>
              <a:prstGeom prst="rect">
                <a:avLst/>
              </a:prstGeom>
              <a:blipFill>
                <a:blip r:embed="rId6"/>
                <a:stretch>
                  <a:fillRect l="-1647" b="-24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DF0804F2-62FA-4E8D-B870-54826462309D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练一练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072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56562CB-7F45-4B5C-B63B-DAC69C0FB3FB}"/>
              </a:ext>
            </a:extLst>
          </p:cNvPr>
          <p:cNvSpPr/>
          <p:nvPr/>
        </p:nvSpPr>
        <p:spPr>
          <a:xfrm>
            <a:off x="1185036" y="1258867"/>
            <a:ext cx="9990965" cy="4279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cs typeface="+mn-ea"/>
                <a:sym typeface="+mn-lt"/>
              </a:rPr>
              <a:t>1</a:t>
            </a:r>
            <a:r>
              <a:rPr kumimoji="1" lang="zh-CN" altLang="en-US" sz="2400" b="1" dirty="0">
                <a:cs typeface="+mn-ea"/>
                <a:sym typeface="+mn-lt"/>
              </a:rPr>
              <a:t>）</a:t>
            </a:r>
            <a:r>
              <a:rPr kumimoji="1"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去分母</a:t>
            </a:r>
            <a:r>
              <a:rPr kumimoji="1" lang="en-US" altLang="zh-CN" sz="2400" b="1" dirty="0">
                <a:cs typeface="+mn-ea"/>
                <a:sym typeface="+mn-lt"/>
              </a:rPr>
              <a:t>(</a:t>
            </a:r>
            <a:r>
              <a:rPr kumimoji="1" lang="zh-CN" altLang="en-US" sz="2400" b="1" dirty="0">
                <a:cs typeface="+mn-ea"/>
                <a:sym typeface="+mn-lt"/>
              </a:rPr>
              <a:t>两边同乘</a:t>
            </a:r>
            <a:r>
              <a:rPr kumimoji="1"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最简公分母</a:t>
            </a:r>
            <a:r>
              <a:rPr kumimoji="1" lang="zh-CN" altLang="en-US" sz="2400" b="1" dirty="0">
                <a:cs typeface="+mn-ea"/>
                <a:sym typeface="+mn-lt"/>
              </a:rPr>
              <a:t>，约去分母，化成整式方程</a:t>
            </a:r>
            <a:r>
              <a:rPr kumimoji="1" lang="en-US" altLang="zh-CN" sz="2400" b="1" dirty="0">
                <a:cs typeface="+mn-ea"/>
                <a:sym typeface="+mn-lt"/>
              </a:rPr>
              <a:t>)</a:t>
            </a:r>
            <a:r>
              <a:rPr kumimoji="1" lang="zh-CN" altLang="en-US" sz="2400" b="1" dirty="0">
                <a:cs typeface="+mn-ea"/>
                <a:sym typeface="+mn-lt"/>
              </a:rPr>
              <a:t>。</a:t>
            </a:r>
            <a:endParaRPr kumimoji="1"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cs typeface="+mn-ea"/>
                <a:sym typeface="+mn-lt"/>
              </a:rPr>
              <a:t>2</a:t>
            </a:r>
            <a:r>
              <a:rPr kumimoji="1" lang="zh-CN" altLang="en-US" sz="2400" b="1" dirty="0">
                <a:cs typeface="+mn-ea"/>
                <a:sym typeface="+mn-lt"/>
              </a:rPr>
              <a:t>）</a:t>
            </a:r>
            <a:r>
              <a:rPr kumimoji="1"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解整式方程</a:t>
            </a:r>
            <a:r>
              <a:rPr kumimoji="1" lang="en-US" altLang="zh-CN" sz="2400" b="1" dirty="0">
                <a:cs typeface="+mn-ea"/>
                <a:sym typeface="+mn-lt"/>
              </a:rPr>
              <a:t>(</a:t>
            </a:r>
            <a:r>
              <a:rPr kumimoji="1" lang="zh-CN" altLang="en-US" sz="2400" b="1" dirty="0">
                <a:cs typeface="+mn-ea"/>
                <a:sym typeface="+mn-lt"/>
              </a:rPr>
              <a:t>去括号</a:t>
            </a:r>
            <a:r>
              <a:rPr kumimoji="1" lang="en-US" altLang="zh-CN" sz="2400" b="1" dirty="0">
                <a:cs typeface="+mn-ea"/>
                <a:sym typeface="+mn-lt"/>
              </a:rPr>
              <a:t>-</a:t>
            </a:r>
            <a:r>
              <a:rPr kumimoji="1" lang="zh-CN" altLang="en-US" sz="2400" b="1" dirty="0">
                <a:cs typeface="+mn-ea"/>
                <a:sym typeface="+mn-lt"/>
              </a:rPr>
              <a:t>移项</a:t>
            </a:r>
            <a:r>
              <a:rPr kumimoji="1" lang="en-US" altLang="zh-CN" sz="2400" b="1" dirty="0">
                <a:cs typeface="+mn-ea"/>
                <a:sym typeface="+mn-lt"/>
              </a:rPr>
              <a:t>/</a:t>
            </a:r>
            <a:r>
              <a:rPr kumimoji="1" lang="zh-CN" altLang="en-US" sz="2400" b="1" dirty="0">
                <a:cs typeface="+mn-ea"/>
                <a:sym typeface="+mn-lt"/>
              </a:rPr>
              <a:t>合并同类项</a:t>
            </a:r>
            <a:r>
              <a:rPr kumimoji="1" lang="en-US" altLang="zh-CN" sz="2400" b="1" dirty="0">
                <a:cs typeface="+mn-ea"/>
                <a:sym typeface="+mn-lt"/>
              </a:rPr>
              <a:t>-</a:t>
            </a:r>
            <a:r>
              <a:rPr kumimoji="1" lang="zh-CN" altLang="en-US" sz="2400" b="1" dirty="0">
                <a:cs typeface="+mn-ea"/>
                <a:sym typeface="+mn-lt"/>
              </a:rPr>
              <a:t>系数化为</a:t>
            </a:r>
            <a:r>
              <a:rPr kumimoji="1" lang="en-US" altLang="zh-CN" sz="2400" b="1" dirty="0">
                <a:cs typeface="+mn-ea"/>
                <a:sym typeface="+mn-lt"/>
              </a:rPr>
              <a:t>1)</a:t>
            </a:r>
            <a:r>
              <a:rPr kumimoji="1" lang="zh-CN" altLang="en-US" sz="2400" b="1" dirty="0">
                <a:cs typeface="+mn-ea"/>
                <a:sym typeface="+mn-lt"/>
              </a:rPr>
              <a:t>。</a:t>
            </a:r>
            <a:endParaRPr kumimoji="1"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cs typeface="+mn-ea"/>
                <a:sym typeface="+mn-lt"/>
              </a:rPr>
              <a:t>3</a:t>
            </a:r>
            <a:r>
              <a:rPr kumimoji="1" lang="zh-CN" altLang="en-US" sz="2400" b="1" dirty="0">
                <a:cs typeface="+mn-ea"/>
                <a:sym typeface="+mn-lt"/>
              </a:rPr>
              <a:t>）</a:t>
            </a:r>
            <a:r>
              <a:rPr kumimoji="1"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检验</a:t>
            </a:r>
            <a:r>
              <a:rPr kumimoji="1"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kumimoji="1" lang="zh-CN" altLang="en-US" sz="2400" b="1" dirty="0">
                <a:cs typeface="+mn-ea"/>
                <a:sym typeface="+mn-lt"/>
              </a:rPr>
              <a:t>把整式方程的解代入最简公分母，</a:t>
            </a:r>
            <a:endParaRPr kumimoji="1"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cs typeface="+mn-ea"/>
                <a:sym typeface="+mn-lt"/>
              </a:rPr>
              <a:t>最简公分母  </a:t>
            </a:r>
            <a:r>
              <a:rPr kumimoji="1"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为</a:t>
            </a:r>
            <a:r>
              <a:rPr kumimoji="1"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kumimoji="1"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                  </a:t>
            </a:r>
            <a:r>
              <a:rPr kumimoji="1"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x=a</a:t>
            </a:r>
            <a:r>
              <a:rPr kumimoji="1"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不是分式方程的解</a:t>
            </a:r>
            <a:r>
              <a:rPr kumimoji="1"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  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cs typeface="+mn-ea"/>
                <a:sym typeface="+mn-lt"/>
              </a:rPr>
              <a:t>最简公分母</a:t>
            </a:r>
            <a:r>
              <a:rPr kumimoji="1"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不为</a:t>
            </a:r>
            <a:r>
              <a:rPr kumimoji="1"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kumimoji="1"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                </a:t>
            </a:r>
            <a:r>
              <a:rPr kumimoji="1"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x=a</a:t>
            </a:r>
            <a:r>
              <a:rPr kumimoji="1"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  是分式方程的解</a:t>
            </a:r>
            <a:r>
              <a:rPr kumimoji="1"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cs typeface="+mn-ea"/>
                <a:sym typeface="+mn-lt"/>
              </a:rPr>
              <a:t>4</a:t>
            </a:r>
            <a:r>
              <a:rPr kumimoji="1" lang="zh-CN" altLang="en-US" sz="2400" b="1" dirty="0">
                <a:cs typeface="+mn-ea"/>
                <a:sym typeface="+mn-lt"/>
              </a:rPr>
              <a:t>）写出答案。</a:t>
            </a:r>
            <a:endParaRPr kumimoji="1" lang="en-US" altLang="zh-CN" sz="2400" b="1" dirty="0">
              <a:cs typeface="+mn-ea"/>
              <a:sym typeface="+mn-lt"/>
            </a:endParaRPr>
          </a:p>
        </p:txBody>
      </p:sp>
      <p:sp>
        <p:nvSpPr>
          <p:cNvPr id="3" name="左大括号 2">
            <a:extLst>
              <a:ext uri="{FF2B5EF4-FFF2-40B4-BE49-F238E27FC236}">
                <a16:creationId xmlns:a16="http://schemas.microsoft.com/office/drawing/2014/main" id="{D4FE165E-EEFF-41E5-AC97-31085D667F57}"/>
              </a:ext>
            </a:extLst>
          </p:cNvPr>
          <p:cNvSpPr/>
          <p:nvPr/>
        </p:nvSpPr>
        <p:spPr>
          <a:xfrm>
            <a:off x="1057217" y="3692832"/>
            <a:ext cx="127993" cy="85202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3FBE5D28-9607-475B-8524-272FCA08DC42}"/>
              </a:ext>
            </a:extLst>
          </p:cNvPr>
          <p:cNvCxnSpPr/>
          <p:nvPr/>
        </p:nvCxnSpPr>
        <p:spPr>
          <a:xfrm>
            <a:off x="3693584" y="3831167"/>
            <a:ext cx="1185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53B207E-57BD-4BF1-A92B-14A156A39893}"/>
              </a:ext>
            </a:extLst>
          </p:cNvPr>
          <p:cNvCxnSpPr/>
          <p:nvPr/>
        </p:nvCxnSpPr>
        <p:spPr>
          <a:xfrm>
            <a:off x="3798359" y="4506759"/>
            <a:ext cx="1185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50696763-B544-413E-8C95-419275314201}"/>
              </a:ext>
            </a:extLst>
          </p:cNvPr>
          <p:cNvSpPr txBox="1"/>
          <p:nvPr/>
        </p:nvSpPr>
        <p:spPr>
          <a:xfrm>
            <a:off x="952687" y="220629"/>
            <a:ext cx="514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解分式方程的步骤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0000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DD0CCB8-11CD-44C8-B715-7238866D85BB}"/>
                  </a:ext>
                </a:extLst>
              </p:cNvPr>
              <p:cNvSpPr/>
              <p:nvPr/>
            </p:nvSpPr>
            <p:spPr>
              <a:xfrm>
                <a:off x="1103446" y="832450"/>
                <a:ext cx="10614421" cy="20807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．已知分式方程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𝒌</m:t>
                        </m:r>
                      </m:num>
                      <m:den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)(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den>
                    </m:f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𝟏</m:t>
                    </m:r>
                  </m:oMath>
                </a14:m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的解为非负数，求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𝒌</m:t>
                    </m:r>
                  </m:oMath>
                </a14:m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的取值范围（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  <a:tabLst>
                    <a:tab pos="1757636" algn="l"/>
                    <a:tab pos="3516119" algn="l"/>
                    <a:tab pos="5273755" algn="l"/>
                  </a:tabLst>
                </a:pP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𝒌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≥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𝟓</m:t>
                    </m:r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                       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𝒌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≥−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𝟏</m:t>
                    </m:r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</a:t>
                </a:r>
              </a:p>
              <a:p>
                <a:pPr defTabSz="914377" fontAlgn="ctr">
                  <a:lnSpc>
                    <a:spcPct val="150000"/>
                  </a:lnSpc>
                  <a:tabLst>
                    <a:tab pos="1757636" algn="l"/>
                    <a:tab pos="3516119" algn="l"/>
                    <a:tab pos="5273755" algn="l"/>
                  </a:tabLst>
                </a:pP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𝒌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≥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𝟓</m:t>
                    </m:r>
                  </m:oMath>
                </a14:m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且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𝒌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≠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𝟔</m:t>
                    </m:r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𝒌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≥−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𝟏</m:t>
                    </m:r>
                  </m:oMath>
                </a14:m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且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𝒌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≠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</m:oMath>
                </a14:m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EDD0CCB8-11CD-44C8-B715-7238866D85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832450"/>
                <a:ext cx="10614421" cy="2080762"/>
              </a:xfrm>
              <a:prstGeom prst="rect">
                <a:avLst/>
              </a:prstGeom>
              <a:blipFill>
                <a:blip r:embed="rId3"/>
                <a:stretch>
                  <a:fillRect l="-862" b="-58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笑脸 5">
            <a:extLst>
              <a:ext uri="{FF2B5EF4-FFF2-40B4-BE49-F238E27FC236}">
                <a16:creationId xmlns:a16="http://schemas.microsoft.com/office/drawing/2014/main" id="{4F7C4B74-4BED-4029-BC69-684C694BE912}"/>
              </a:ext>
            </a:extLst>
          </p:cNvPr>
          <p:cNvSpPr/>
          <p:nvPr/>
        </p:nvSpPr>
        <p:spPr>
          <a:xfrm>
            <a:off x="4550833" y="2351979"/>
            <a:ext cx="554567" cy="561233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911FAFC4-14C2-4112-A981-FE9DEBC8E21D}"/>
                  </a:ext>
                </a:extLst>
              </p:cNvPr>
              <p:cNvSpPr/>
              <p:nvPr/>
            </p:nvSpPr>
            <p:spPr>
              <a:xfrm>
                <a:off x="1094979" y="3087317"/>
                <a:ext cx="10250355" cy="3046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解：分式方程转化为整式方程得，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+3)(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−1)=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−1)(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+2)</m:t>
                    </m:r>
                  </m:oMath>
                </a14:m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</m:t>
                    </m:r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解为非负数，则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133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k</m:t>
                    </m:r>
                    <m:r>
                      <a:rPr lang="en-US" altLang="zh-CN" sz="2133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+1≥0</m:t>
                    </m:r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，∴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≥−1</m:t>
                    </m:r>
                  </m:oMath>
                </a14:m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又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∵x≠1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且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x≠-2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，∴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133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k</m:t>
                    </m:r>
                    <m:r>
                      <a:rPr lang="en-US" altLang="zh-CN" sz="2133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+1≠1</m:t>
                    </m:r>
                    <m:r>
                      <a:rPr lang="zh-CN" altLang="zh-CN" sz="2133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r>
                      <m:rPr>
                        <m:sty m:val="p"/>
                      </m:rP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k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</m:t>
                    </m:r>
                    <m:r>
                      <a:rPr lang="en-US" altLang="zh-CN" sz="2133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≠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−2</m:t>
                    </m:r>
                  </m:oMath>
                </a14:m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≥−1</m:t>
                    </m:r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，且</a:t>
                </a:r>
                <a14:m>
                  <m:oMath xmlns:m="http://schemas.openxmlformats.org/officeDocument/2006/math"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𝑘</m:t>
                    </m:r>
                    <m:r>
                      <a:rPr lang="en-US" altLang="zh-CN" sz="2133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≠0</m:t>
                    </m:r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D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911FAFC4-14C2-4112-A981-FE9DEBC8E2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979" y="3087317"/>
                <a:ext cx="10250355" cy="3046603"/>
              </a:xfrm>
              <a:prstGeom prst="rect">
                <a:avLst/>
              </a:prstGeom>
              <a:blipFill>
                <a:blip r:embed="rId4"/>
                <a:stretch>
                  <a:fillRect l="-714" b="-28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01571670-D7B6-40E5-95BB-37E8CE2B41CD}"/>
              </a:ext>
            </a:extLst>
          </p:cNvPr>
          <p:cNvSpPr txBox="1"/>
          <p:nvPr/>
        </p:nvSpPr>
        <p:spPr>
          <a:xfrm>
            <a:off x="952687" y="220629"/>
            <a:ext cx="514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407263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10C4659-E8FA-4F0B-8A31-6342498370FD}"/>
                  </a:ext>
                </a:extLst>
              </p:cNvPr>
              <p:cNvSpPr/>
              <p:nvPr/>
            </p:nvSpPr>
            <p:spPr>
              <a:xfrm>
                <a:off x="1103445" y="1124745"/>
                <a:ext cx="9737281" cy="2130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．若</a:t>
                </a: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x=3 </a:t>
                </a:r>
                <a:r>
                  <a:rPr lang="zh-CN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是分式方程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num>
                      <m:den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den>
                    </m:f>
                    <m:r>
                      <a:rPr lang="en-US" altLang="zh-CN" sz="2667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7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  <m:r>
                      <a:rPr lang="en-US" altLang="zh-CN" sz="2667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667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</m:oMath>
                </a14:m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的根，则</a:t>
                </a: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a </a:t>
                </a:r>
                <a:r>
                  <a:rPr lang="zh-CN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的值是</a:t>
                </a: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     ）</a:t>
                </a:r>
                <a:endParaRPr lang="en-US" altLang="zh-CN" sz="2667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5	      B</a:t>
                </a:r>
                <a:r>
                  <a:rPr lang="zh-CN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-5	    C</a:t>
                </a:r>
                <a:r>
                  <a:rPr lang="zh-CN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3	D</a:t>
                </a:r>
                <a:r>
                  <a:rPr lang="zh-CN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-3</a:t>
                </a:r>
                <a:endParaRPr lang="zh-CN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zh-CN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endParaRPr lang="zh-CN" altLang="en-US" sz="26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10C4659-E8FA-4F0B-8A31-6342498370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5" y="1124745"/>
                <a:ext cx="9737281" cy="2130263"/>
              </a:xfrm>
              <a:prstGeom prst="rect">
                <a:avLst/>
              </a:prstGeom>
              <a:blipFill>
                <a:blip r:embed="rId3"/>
                <a:stretch>
                  <a:fillRect l="-1565" r="-3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B451080B-8008-4AFE-8BB1-086A14D6C43E}"/>
                  </a:ext>
                </a:extLst>
              </p:cNvPr>
              <p:cNvSpPr/>
              <p:nvPr/>
            </p:nvSpPr>
            <p:spPr>
              <a:xfrm>
                <a:off x="1103445" y="3049823"/>
                <a:ext cx="7738533" cy="2540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en-US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把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x=3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代入原分式方程得，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3−2</m:t>
                        </m:r>
                      </m:den>
                    </m:f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=0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endParaRPr lang="en-US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a=5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endParaRPr lang="en-US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检验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a=5</a:t>
                </a:r>
                <a:r>
                  <a:rPr lang="zh-CN" altLang="en-US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是原分式方程的解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B451080B-8008-4AFE-8BB1-086A14D6C4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5" y="3049823"/>
                <a:ext cx="7738533" cy="2540632"/>
              </a:xfrm>
              <a:prstGeom prst="rect">
                <a:avLst/>
              </a:prstGeom>
              <a:blipFill>
                <a:blip r:embed="rId4"/>
                <a:stretch>
                  <a:fillRect l="-1182" b="-50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笑脸 12">
            <a:extLst>
              <a:ext uri="{FF2B5EF4-FFF2-40B4-BE49-F238E27FC236}">
                <a16:creationId xmlns:a16="http://schemas.microsoft.com/office/drawing/2014/main" id="{4DE32D42-963D-48A1-B9D7-331C6251CB70}"/>
              </a:ext>
            </a:extLst>
          </p:cNvPr>
          <p:cNvSpPr/>
          <p:nvPr/>
        </p:nvSpPr>
        <p:spPr>
          <a:xfrm>
            <a:off x="1103445" y="2189876"/>
            <a:ext cx="570804" cy="561233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07BB438-29F2-45C7-9FFC-798FE0EDEC39}"/>
              </a:ext>
            </a:extLst>
          </p:cNvPr>
          <p:cNvSpPr txBox="1"/>
          <p:nvPr/>
        </p:nvSpPr>
        <p:spPr>
          <a:xfrm>
            <a:off x="952687" y="220629"/>
            <a:ext cx="514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64944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34BBBCC-F7C6-448E-8833-22B60E93B8B6}"/>
                  </a:ext>
                </a:extLst>
              </p:cNvPr>
              <p:cNvSpPr/>
              <p:nvPr/>
            </p:nvSpPr>
            <p:spPr>
              <a:xfrm>
                <a:off x="1199457" y="1015261"/>
                <a:ext cx="8509297" cy="1468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．分式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zh-CN" altLang="zh-CN" sz="24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b="1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𝒙</m:t>
                            </m:r>
                          </m:e>
                        </m:d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</m:num>
                      <m:den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</m:den>
                    </m:f>
                  </m:oMath>
                </a14:m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的值为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的值为</a:t>
                </a:r>
                <a:r>
                  <a:rPr lang="zh-CN" altLang="en-US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（   ）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  <a:tabLst>
                    <a:tab pos="1757636" algn="l"/>
                    <a:tab pos="3516119" algn="l"/>
                    <a:tab pos="5273755" algn="l"/>
                  </a:tabLst>
                </a:pP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	B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-4	C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±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𝟒</m:t>
                    </m:r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．任意实数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34BBBCC-F7C6-448E-8833-22B60E93B8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7" y="1015261"/>
                <a:ext cx="8509297" cy="1468800"/>
              </a:xfrm>
              <a:prstGeom prst="rect">
                <a:avLst/>
              </a:prstGeom>
              <a:blipFill>
                <a:blip r:embed="rId3"/>
                <a:stretch>
                  <a:fillRect l="-1146" b="-95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C695E7E6-E926-4A71-9055-96F08E2C804E}"/>
                  </a:ext>
                </a:extLst>
              </p:cNvPr>
              <p:cNvSpPr/>
              <p:nvPr/>
            </p:nvSpPr>
            <p:spPr>
              <a:xfrm>
                <a:off x="1199456" y="2685294"/>
                <a:ext cx="6096000" cy="32857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【解析】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若分式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zh-CN" altLang="zh-CN" sz="2133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133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</m:d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−4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+4</m:t>
                        </m:r>
                      </m:den>
                    </m:f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的值为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，则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|x|-4=0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且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x+4≠0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得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133" kern="1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=4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133" kern="1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=-4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当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x=-4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时，分母为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，不合题意，舍去．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的值为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C695E7E6-E926-4A71-9055-96F08E2C80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2685294"/>
                <a:ext cx="6096000" cy="3285771"/>
              </a:xfrm>
              <a:prstGeom prst="rect">
                <a:avLst/>
              </a:prstGeom>
              <a:blipFill>
                <a:blip r:embed="rId4"/>
                <a:stretch>
                  <a:fillRect l="-1200" b="-25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笑脸 6">
            <a:extLst>
              <a:ext uri="{FF2B5EF4-FFF2-40B4-BE49-F238E27FC236}">
                <a16:creationId xmlns:a16="http://schemas.microsoft.com/office/drawing/2014/main" id="{45E9693C-BC54-4351-980D-0C956F9994F8}"/>
              </a:ext>
            </a:extLst>
          </p:cNvPr>
          <p:cNvSpPr/>
          <p:nvPr/>
        </p:nvSpPr>
        <p:spPr>
          <a:xfrm>
            <a:off x="1097129" y="1995078"/>
            <a:ext cx="618067" cy="561233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9495D99-864A-4B96-9E12-C4207E97F1E7}"/>
              </a:ext>
            </a:extLst>
          </p:cNvPr>
          <p:cNvSpPr txBox="1"/>
          <p:nvPr/>
        </p:nvSpPr>
        <p:spPr>
          <a:xfrm>
            <a:off x="952687" y="220629"/>
            <a:ext cx="514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15115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28A4646-FD28-44A5-9210-AFE5312312D0}"/>
                  </a:ext>
                </a:extLst>
              </p:cNvPr>
              <p:cNvSpPr/>
              <p:nvPr/>
            </p:nvSpPr>
            <p:spPr>
              <a:xfrm>
                <a:off x="1103445" y="1082995"/>
                <a:ext cx="10885355" cy="14549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．关于</a:t>
                </a:r>
                <a:r>
                  <a:rPr lang="en-US" altLang="zh-CN" sz="2400" b="1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𝒌</m:t>
                        </m:r>
                      </m:num>
                      <m:den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有增根，则</a:t>
                </a:r>
                <a:r>
                  <a:rPr lang="en-US" altLang="zh-CN" sz="2400" b="1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k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的值为（　　）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  <a:tabLst>
                    <a:tab pos="1757636" algn="l"/>
                    <a:tab pos="3516119" algn="l"/>
                    <a:tab pos="5273755" algn="l"/>
                  </a:tabLst>
                </a:pP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±3	B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	C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．﹣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	D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28A4646-FD28-44A5-9210-AFE5312312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5" y="1082995"/>
                <a:ext cx="10885355" cy="1454950"/>
              </a:xfrm>
              <a:prstGeom prst="rect">
                <a:avLst/>
              </a:prstGeom>
              <a:blipFill>
                <a:blip r:embed="rId3"/>
                <a:stretch>
                  <a:fillRect l="-840" b="-8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AFF9FD66-A50A-4370-93B8-C59FFA5BA0FA}"/>
              </a:ext>
            </a:extLst>
          </p:cNvPr>
          <p:cNvSpPr/>
          <p:nvPr/>
        </p:nvSpPr>
        <p:spPr>
          <a:xfrm>
            <a:off x="1103445" y="2556643"/>
            <a:ext cx="6096000" cy="403136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解：</a:t>
            </a:r>
            <a:r>
              <a:rPr lang="en-US" altLang="zh-CN" sz="2133" kern="100" dirty="0">
                <a:cs typeface="+mn-ea"/>
                <a:sym typeface="+mn-lt"/>
              </a:rPr>
              <a:t>∵</a:t>
            </a:r>
            <a:r>
              <a:rPr lang="zh-CN" altLang="zh-CN" sz="2133" kern="100" dirty="0">
                <a:cs typeface="+mn-ea"/>
                <a:sym typeface="+mn-lt"/>
              </a:rPr>
              <a:t>原方程有增根，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133" kern="100" dirty="0">
                <a:cs typeface="+mn-ea"/>
                <a:sym typeface="+mn-lt"/>
              </a:rPr>
              <a:t>∴</a:t>
            </a:r>
            <a:r>
              <a:rPr lang="zh-CN" altLang="zh-CN" sz="2133" kern="100" dirty="0">
                <a:cs typeface="+mn-ea"/>
                <a:sym typeface="+mn-lt"/>
              </a:rPr>
              <a:t>最简公分母</a:t>
            </a:r>
            <a:r>
              <a:rPr lang="en-US" altLang="zh-CN" sz="2133" i="1" kern="100" dirty="0">
                <a:cs typeface="+mn-ea"/>
                <a:sym typeface="+mn-lt"/>
              </a:rPr>
              <a:t>x</a:t>
            </a:r>
            <a:r>
              <a:rPr lang="zh-CN" altLang="zh-CN" sz="2133" kern="100" dirty="0">
                <a:cs typeface="+mn-ea"/>
                <a:sym typeface="+mn-lt"/>
              </a:rPr>
              <a:t>﹣</a:t>
            </a:r>
            <a:r>
              <a:rPr lang="en-US" altLang="zh-CN" sz="2133" kern="100" dirty="0">
                <a:cs typeface="+mn-ea"/>
                <a:sym typeface="+mn-lt"/>
              </a:rPr>
              <a:t>3</a:t>
            </a:r>
            <a:r>
              <a:rPr lang="zh-CN" altLang="zh-CN" sz="2133" kern="100" dirty="0">
                <a:cs typeface="+mn-ea"/>
                <a:sym typeface="+mn-lt"/>
              </a:rPr>
              <a:t>＝</a:t>
            </a:r>
            <a:r>
              <a:rPr lang="en-US" altLang="zh-CN" sz="2133" kern="100" dirty="0">
                <a:cs typeface="+mn-ea"/>
                <a:sym typeface="+mn-lt"/>
              </a:rPr>
              <a:t>0</a:t>
            </a:r>
            <a:r>
              <a:rPr lang="zh-CN" altLang="zh-CN" sz="2133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解得</a:t>
            </a:r>
            <a:r>
              <a:rPr lang="en-US" altLang="zh-CN" sz="2133" i="1" kern="100" dirty="0">
                <a:cs typeface="+mn-ea"/>
                <a:sym typeface="+mn-lt"/>
              </a:rPr>
              <a:t>x</a:t>
            </a:r>
            <a:r>
              <a:rPr lang="zh-CN" altLang="zh-CN" sz="2133" kern="100" dirty="0">
                <a:cs typeface="+mn-ea"/>
                <a:sym typeface="+mn-lt"/>
              </a:rPr>
              <a:t>＝</a:t>
            </a:r>
            <a:r>
              <a:rPr lang="en-US" altLang="zh-CN" sz="2133" kern="100" dirty="0">
                <a:cs typeface="+mn-ea"/>
                <a:sym typeface="+mn-lt"/>
              </a:rPr>
              <a:t>3</a:t>
            </a:r>
            <a:r>
              <a:rPr lang="zh-CN" altLang="zh-CN" sz="2133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方程两边都乘（</a:t>
            </a:r>
            <a:r>
              <a:rPr lang="en-US" altLang="zh-CN" sz="2133" i="1" kern="100" dirty="0">
                <a:cs typeface="+mn-ea"/>
                <a:sym typeface="+mn-lt"/>
              </a:rPr>
              <a:t>x</a:t>
            </a:r>
            <a:r>
              <a:rPr lang="zh-CN" altLang="zh-CN" sz="2133" kern="100" dirty="0">
                <a:cs typeface="+mn-ea"/>
                <a:sym typeface="+mn-lt"/>
              </a:rPr>
              <a:t>﹣</a:t>
            </a:r>
            <a:r>
              <a:rPr lang="en-US" altLang="zh-CN" sz="2133" kern="100" dirty="0">
                <a:cs typeface="+mn-ea"/>
                <a:sym typeface="+mn-lt"/>
              </a:rPr>
              <a:t>3</a:t>
            </a:r>
            <a:r>
              <a:rPr lang="zh-CN" altLang="zh-CN" sz="2133" kern="100" dirty="0">
                <a:cs typeface="+mn-ea"/>
                <a:sym typeface="+mn-lt"/>
              </a:rPr>
              <a:t>），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得：</a:t>
            </a:r>
            <a:r>
              <a:rPr lang="en-US" altLang="zh-CN" sz="2133" i="1" kern="100" dirty="0">
                <a:cs typeface="+mn-ea"/>
                <a:sym typeface="+mn-lt"/>
              </a:rPr>
              <a:t>x</a:t>
            </a:r>
            <a:r>
              <a:rPr lang="zh-CN" altLang="zh-CN" sz="2133" kern="100" dirty="0">
                <a:cs typeface="+mn-ea"/>
                <a:sym typeface="+mn-lt"/>
              </a:rPr>
              <a:t>﹣</a:t>
            </a:r>
            <a:r>
              <a:rPr lang="en-US" altLang="zh-CN" sz="2133" kern="100" dirty="0">
                <a:cs typeface="+mn-ea"/>
                <a:sym typeface="+mn-lt"/>
              </a:rPr>
              <a:t>1</a:t>
            </a:r>
            <a:r>
              <a:rPr lang="zh-CN" altLang="zh-CN" sz="2133" kern="100" dirty="0">
                <a:cs typeface="+mn-ea"/>
                <a:sym typeface="+mn-lt"/>
              </a:rPr>
              <a:t>＝</a:t>
            </a:r>
            <a:r>
              <a:rPr lang="en-US" altLang="zh-CN" sz="2133" kern="100" dirty="0">
                <a:cs typeface="+mn-ea"/>
                <a:sym typeface="+mn-lt"/>
              </a:rPr>
              <a:t>2</a:t>
            </a:r>
            <a:r>
              <a:rPr lang="zh-CN" altLang="zh-CN" sz="2133" kern="100" dirty="0">
                <a:cs typeface="+mn-ea"/>
                <a:sym typeface="+mn-lt"/>
              </a:rPr>
              <a:t>（</a:t>
            </a:r>
            <a:r>
              <a:rPr lang="en-US" altLang="zh-CN" sz="2133" i="1" kern="100" dirty="0">
                <a:cs typeface="+mn-ea"/>
                <a:sym typeface="+mn-lt"/>
              </a:rPr>
              <a:t>x</a:t>
            </a:r>
            <a:r>
              <a:rPr lang="zh-CN" altLang="zh-CN" sz="2133" kern="100" dirty="0">
                <a:cs typeface="+mn-ea"/>
                <a:sym typeface="+mn-lt"/>
              </a:rPr>
              <a:t>﹣</a:t>
            </a:r>
            <a:r>
              <a:rPr lang="en-US" altLang="zh-CN" sz="2133" kern="100" dirty="0">
                <a:cs typeface="+mn-ea"/>
                <a:sym typeface="+mn-lt"/>
              </a:rPr>
              <a:t>3</a:t>
            </a:r>
            <a:r>
              <a:rPr lang="zh-CN" altLang="zh-CN" sz="2133" kern="100" dirty="0">
                <a:cs typeface="+mn-ea"/>
                <a:sym typeface="+mn-lt"/>
              </a:rPr>
              <a:t>）</a:t>
            </a:r>
            <a:r>
              <a:rPr lang="en-US" altLang="zh-CN" sz="2133" kern="100" dirty="0">
                <a:cs typeface="+mn-ea"/>
                <a:sym typeface="+mn-lt"/>
              </a:rPr>
              <a:t>+</a:t>
            </a:r>
            <a:r>
              <a:rPr lang="en-US" altLang="zh-CN" sz="2133" i="1" kern="100" dirty="0">
                <a:cs typeface="+mn-ea"/>
                <a:sym typeface="+mn-lt"/>
              </a:rPr>
              <a:t>k</a:t>
            </a:r>
            <a:r>
              <a:rPr lang="zh-CN" altLang="zh-CN" sz="2133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当</a:t>
            </a:r>
            <a:r>
              <a:rPr lang="en-US" altLang="zh-CN" sz="2133" i="1" kern="100" dirty="0">
                <a:cs typeface="+mn-ea"/>
                <a:sym typeface="+mn-lt"/>
              </a:rPr>
              <a:t>x</a:t>
            </a:r>
            <a:r>
              <a:rPr lang="zh-CN" altLang="zh-CN" sz="2133" kern="100" dirty="0">
                <a:cs typeface="+mn-ea"/>
                <a:sym typeface="+mn-lt"/>
              </a:rPr>
              <a:t>＝</a:t>
            </a:r>
            <a:r>
              <a:rPr lang="en-US" altLang="zh-CN" sz="2133" kern="100" dirty="0">
                <a:cs typeface="+mn-ea"/>
                <a:sym typeface="+mn-lt"/>
              </a:rPr>
              <a:t>3</a:t>
            </a:r>
            <a:r>
              <a:rPr lang="zh-CN" altLang="zh-CN" sz="2133" kern="100" dirty="0">
                <a:cs typeface="+mn-ea"/>
                <a:sym typeface="+mn-lt"/>
              </a:rPr>
              <a:t>时，</a:t>
            </a:r>
            <a:r>
              <a:rPr lang="en-US" altLang="zh-CN" sz="2133" i="1" kern="100" dirty="0">
                <a:cs typeface="+mn-ea"/>
                <a:sym typeface="+mn-lt"/>
              </a:rPr>
              <a:t>k</a:t>
            </a:r>
            <a:r>
              <a:rPr lang="zh-CN" altLang="zh-CN" sz="2133" kern="100" dirty="0">
                <a:cs typeface="+mn-ea"/>
                <a:sym typeface="+mn-lt"/>
              </a:rPr>
              <a:t>＝</a:t>
            </a:r>
            <a:r>
              <a:rPr lang="en-US" altLang="zh-CN" sz="2133" kern="100" dirty="0">
                <a:cs typeface="+mn-ea"/>
                <a:sym typeface="+mn-lt"/>
              </a:rPr>
              <a:t>2</a:t>
            </a:r>
            <a:r>
              <a:rPr lang="zh-CN" altLang="zh-CN" sz="2133" kern="100" dirty="0">
                <a:cs typeface="+mn-ea"/>
                <a:sym typeface="+mn-lt"/>
              </a:rPr>
              <a:t>，符合题意，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133" kern="100" dirty="0">
                <a:cs typeface="+mn-ea"/>
                <a:sym typeface="+mn-lt"/>
              </a:rPr>
              <a:t>故选：</a:t>
            </a:r>
            <a:r>
              <a:rPr lang="en-US" altLang="zh-CN" sz="2133" i="1" kern="100" dirty="0">
                <a:cs typeface="+mn-ea"/>
                <a:sym typeface="+mn-lt"/>
              </a:rPr>
              <a:t>D</a:t>
            </a:r>
            <a:r>
              <a:rPr lang="zh-CN" altLang="zh-CN" sz="2133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4BA95B93-5170-40C5-8661-4A5692C87800}"/>
              </a:ext>
            </a:extLst>
          </p:cNvPr>
          <p:cNvSpPr/>
          <p:nvPr/>
        </p:nvSpPr>
        <p:spPr>
          <a:xfrm>
            <a:off x="6354233" y="1995410"/>
            <a:ext cx="567267" cy="561233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97333A8-32E2-49CD-A458-B9EFC2AB43FC}"/>
              </a:ext>
            </a:extLst>
          </p:cNvPr>
          <p:cNvSpPr txBox="1"/>
          <p:nvPr/>
        </p:nvSpPr>
        <p:spPr>
          <a:xfrm>
            <a:off x="952687" y="220629"/>
            <a:ext cx="514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49990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BAF74F3B-A1AC-44C5-A16A-7799C0FE5887}"/>
                  </a:ext>
                </a:extLst>
              </p:cNvPr>
              <p:cNvSpPr/>
              <p:nvPr/>
            </p:nvSpPr>
            <p:spPr>
              <a:xfrm>
                <a:off x="1114698" y="1124745"/>
                <a:ext cx="8011885" cy="16288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．如果分式方程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num>
                      <m:den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</m:den>
                    </m:f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𝟐</m:t>
                    </m:r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zh-CN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𝒂</m:t>
                        </m:r>
                      </m:num>
                      <m:den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无解，则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𝒂</m:t>
                    </m:r>
                  </m:oMath>
                </a14:m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的值为（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      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  <a:tabLst>
                    <a:tab pos="1757636" algn="l"/>
                    <a:tab pos="3516119" algn="l"/>
                    <a:tab pos="5273755" algn="l"/>
                  </a:tabLst>
                </a:pP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-4	B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C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	D</a:t>
                </a:r>
                <a:r>
                  <a:rPr lang="zh-CN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400" b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BAF74F3B-A1AC-44C5-A16A-7799C0FE5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698" y="1124745"/>
                <a:ext cx="8011885" cy="1628844"/>
              </a:xfrm>
              <a:prstGeom prst="rect">
                <a:avLst/>
              </a:prstGeom>
              <a:blipFill>
                <a:blip r:embed="rId3"/>
                <a:stretch>
                  <a:fillRect l="-1218" r="-4947" b="-26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4DF6D525-FBF7-4A7D-A7B4-691A0B3D1E84}"/>
                  </a:ext>
                </a:extLst>
              </p:cNvPr>
              <p:cNvSpPr/>
              <p:nvPr/>
            </p:nvSpPr>
            <p:spPr>
              <a:xfrm>
                <a:off x="952687" y="2907717"/>
                <a:ext cx="6096000" cy="34050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  <a:endParaRPr lang="en-US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num>
                        <m:den>
                          <m:r>
                            <a:rPr lang="en-US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  <m:r>
                            <a:rPr lang="en-US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</m:t>
                          </m:r>
                          <m:r>
                            <a:rPr lang="en-US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𝟒</m:t>
                          </m:r>
                        </m:den>
                      </m:f>
                      <m:r>
                        <a:rPr lang="en-US" altLang="zh-CN" sz="2133" b="1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en-US" altLang="zh-CN" sz="2133" b="1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𝟐</m:t>
                      </m:r>
                      <m:r>
                        <a:rPr lang="en-US" altLang="zh-CN" sz="2133" b="1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f>
                        <m:fPr>
                          <m:ctrlPr>
                            <a:rPr lang="zh-CN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𝒂</m:t>
                          </m:r>
                        </m:num>
                        <m:den>
                          <m:r>
                            <a:rPr lang="en-US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𝟒</m:t>
                          </m:r>
                          <m:r>
                            <a:rPr lang="en-US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</m:t>
                          </m:r>
                          <m:r>
                            <a:rPr lang="en-US" altLang="zh-CN" sz="2133" b="1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去分母得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x=8+a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当分母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x-4=0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时方程无解，</a:t>
                </a:r>
                <a:endParaRPr lang="en-US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x-4=0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得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x=4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时方程无解．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的值是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-4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．故选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4DF6D525-FBF7-4A7D-A7B4-691A0B3D1E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687" y="2907717"/>
                <a:ext cx="6096000" cy="3405035"/>
              </a:xfrm>
              <a:prstGeom prst="rect">
                <a:avLst/>
              </a:prstGeom>
              <a:blipFill>
                <a:blip r:embed="rId4"/>
                <a:stretch>
                  <a:fillRect l="-1200" b="-23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笑脸 13">
            <a:extLst>
              <a:ext uri="{FF2B5EF4-FFF2-40B4-BE49-F238E27FC236}">
                <a16:creationId xmlns:a16="http://schemas.microsoft.com/office/drawing/2014/main" id="{46DEAB81-BDD7-4990-9209-8E72D6243169}"/>
              </a:ext>
            </a:extLst>
          </p:cNvPr>
          <p:cNvSpPr/>
          <p:nvPr/>
        </p:nvSpPr>
        <p:spPr>
          <a:xfrm>
            <a:off x="1114698" y="2192356"/>
            <a:ext cx="538690" cy="561233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936E645-6207-450E-8642-347D9FFB7381}"/>
              </a:ext>
            </a:extLst>
          </p:cNvPr>
          <p:cNvSpPr txBox="1"/>
          <p:nvPr/>
        </p:nvSpPr>
        <p:spPr>
          <a:xfrm>
            <a:off x="952687" y="220629"/>
            <a:ext cx="514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14386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844A735-5426-462B-A1F6-C7BC9A0DA486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3F667EA-80BE-4979-A741-ADFCA27B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87" y="158619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99CB38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7C5517C-7237-4E84-8926-10A36E0B7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87" y="2262356"/>
            <a:ext cx="10348517" cy="17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了解分式方程的概念。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掌握一元一次分式方程的解法。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理解分式方程无解的原因。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1E3F486-0C9D-4D4A-91AA-2DEF8BEA1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87" y="420233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99CB38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C129882-1EA5-4061-97CF-E793492FA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87" y="4878496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掌握解分式方程的基本思路。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难点：理解分式方程无解的原因。</a:t>
            </a:r>
          </a:p>
        </p:txBody>
      </p:sp>
    </p:spTree>
    <p:extLst>
      <p:ext uri="{BB962C8B-B14F-4D97-AF65-F5344CB8AC3E}">
        <p14:creationId xmlns:p14="http://schemas.microsoft.com/office/powerpoint/2010/main" val="328590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7E8C765-B7C1-491E-A2A1-BDB40CE0FE8B}"/>
              </a:ext>
            </a:extLst>
          </p:cNvPr>
          <p:cNvSpPr/>
          <p:nvPr/>
        </p:nvSpPr>
        <p:spPr>
          <a:xfrm rot="8745285">
            <a:off x="8074245" y="2038565"/>
            <a:ext cx="793684" cy="793684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BCD032-EBE9-47C2-A788-22EED7E6BAF6}"/>
              </a:ext>
            </a:extLst>
          </p:cNvPr>
          <p:cNvSpPr/>
          <p:nvPr/>
        </p:nvSpPr>
        <p:spPr>
          <a:xfrm rot="12370864">
            <a:off x="7132774" y="2169848"/>
            <a:ext cx="499516" cy="49951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41A6436-7727-4A55-8694-B7200F1BBEB5}"/>
              </a:ext>
            </a:extLst>
          </p:cNvPr>
          <p:cNvSpPr/>
          <p:nvPr/>
        </p:nvSpPr>
        <p:spPr>
          <a:xfrm rot="3600000">
            <a:off x="6711645" y="1556210"/>
            <a:ext cx="277118" cy="277118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171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E162E7D-A059-4D7B-B775-37D14481F3A2}"/>
              </a:ext>
            </a:extLst>
          </p:cNvPr>
          <p:cNvSpPr/>
          <p:nvPr/>
        </p:nvSpPr>
        <p:spPr>
          <a:xfrm>
            <a:off x="337921" y="285415"/>
            <a:ext cx="420894" cy="70980"/>
          </a:xfrm>
          <a:custGeom>
            <a:avLst/>
            <a:gdLst>
              <a:gd name="connsiteX0" fmla="*/ 385404 w 420894"/>
              <a:gd name="connsiteY0" fmla="*/ 0 h 70980"/>
              <a:gd name="connsiteX1" fmla="*/ 420894 w 420894"/>
              <a:gd name="connsiteY1" fmla="*/ 35490 h 70980"/>
              <a:gd name="connsiteX2" fmla="*/ 385404 w 420894"/>
              <a:gd name="connsiteY2" fmla="*/ 70980 h 70980"/>
              <a:gd name="connsiteX3" fmla="*/ 349914 w 420894"/>
              <a:gd name="connsiteY3" fmla="*/ 35490 h 70980"/>
              <a:gd name="connsiteX4" fmla="*/ 385404 w 420894"/>
              <a:gd name="connsiteY4" fmla="*/ 0 h 70980"/>
              <a:gd name="connsiteX5" fmla="*/ 210447 w 420894"/>
              <a:gd name="connsiteY5" fmla="*/ 0 h 70980"/>
              <a:gd name="connsiteX6" fmla="*/ 245937 w 420894"/>
              <a:gd name="connsiteY6" fmla="*/ 35490 h 70980"/>
              <a:gd name="connsiteX7" fmla="*/ 210447 w 420894"/>
              <a:gd name="connsiteY7" fmla="*/ 70980 h 70980"/>
              <a:gd name="connsiteX8" fmla="*/ 174957 w 420894"/>
              <a:gd name="connsiteY8" fmla="*/ 35490 h 70980"/>
              <a:gd name="connsiteX9" fmla="*/ 210447 w 420894"/>
              <a:gd name="connsiteY9" fmla="*/ 0 h 70980"/>
              <a:gd name="connsiteX10" fmla="*/ 35490 w 420894"/>
              <a:gd name="connsiteY10" fmla="*/ 0 h 70980"/>
              <a:gd name="connsiteX11" fmla="*/ 70980 w 420894"/>
              <a:gd name="connsiteY11" fmla="*/ 35490 h 70980"/>
              <a:gd name="connsiteX12" fmla="*/ 35490 w 420894"/>
              <a:gd name="connsiteY12" fmla="*/ 70980 h 70980"/>
              <a:gd name="connsiteX13" fmla="*/ 0 w 420894"/>
              <a:gd name="connsiteY13" fmla="*/ 35490 h 70980"/>
              <a:gd name="connsiteX14" fmla="*/ 35490 w 420894"/>
              <a:gd name="connsiteY14" fmla="*/ 0 h 7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0894" h="70980">
                <a:moveTo>
                  <a:pt x="385404" y="0"/>
                </a:moveTo>
                <a:cubicBezTo>
                  <a:pt x="405005" y="0"/>
                  <a:pt x="420894" y="15889"/>
                  <a:pt x="420894" y="35490"/>
                </a:cubicBezTo>
                <a:cubicBezTo>
                  <a:pt x="420894" y="55091"/>
                  <a:pt x="405005" y="70980"/>
                  <a:pt x="385404" y="70980"/>
                </a:cubicBezTo>
                <a:cubicBezTo>
                  <a:pt x="365803" y="70980"/>
                  <a:pt x="349914" y="55091"/>
                  <a:pt x="349914" y="35490"/>
                </a:cubicBezTo>
                <a:cubicBezTo>
                  <a:pt x="349914" y="15889"/>
                  <a:pt x="365803" y="0"/>
                  <a:pt x="385404" y="0"/>
                </a:cubicBezTo>
                <a:close/>
                <a:moveTo>
                  <a:pt x="210447" y="0"/>
                </a:moveTo>
                <a:cubicBezTo>
                  <a:pt x="230048" y="0"/>
                  <a:pt x="245937" y="15889"/>
                  <a:pt x="245937" y="35490"/>
                </a:cubicBezTo>
                <a:cubicBezTo>
                  <a:pt x="245937" y="55091"/>
                  <a:pt x="230048" y="70980"/>
                  <a:pt x="210447" y="70980"/>
                </a:cubicBezTo>
                <a:cubicBezTo>
                  <a:pt x="190846" y="70980"/>
                  <a:pt x="174957" y="55091"/>
                  <a:pt x="174957" y="35490"/>
                </a:cubicBezTo>
                <a:cubicBezTo>
                  <a:pt x="174957" y="15889"/>
                  <a:pt x="190846" y="0"/>
                  <a:pt x="210447" y="0"/>
                </a:cubicBezTo>
                <a:close/>
                <a:moveTo>
                  <a:pt x="35490" y="0"/>
                </a:moveTo>
                <a:cubicBezTo>
                  <a:pt x="55091" y="0"/>
                  <a:pt x="70980" y="15889"/>
                  <a:pt x="70980" y="35490"/>
                </a:cubicBezTo>
                <a:cubicBezTo>
                  <a:pt x="70980" y="55091"/>
                  <a:pt x="55091" y="70980"/>
                  <a:pt x="35490" y="70980"/>
                </a:cubicBezTo>
                <a:cubicBezTo>
                  <a:pt x="15889" y="70980"/>
                  <a:pt x="0" y="55091"/>
                  <a:pt x="0" y="35490"/>
                </a:cubicBezTo>
                <a:cubicBezTo>
                  <a:pt x="0" y="15889"/>
                  <a:pt x="15889" y="0"/>
                  <a:pt x="354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B31F3F6B-1C7A-4A01-A04C-285522AF00B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DB5EFFD0-E092-42A6-B672-2E89E41C1DFB}"/>
              </a:ext>
            </a:extLst>
          </p:cNvPr>
          <p:cNvGrpSpPr/>
          <p:nvPr/>
        </p:nvGrpSpPr>
        <p:grpSpPr>
          <a:xfrm>
            <a:off x="3584205" y="274783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6" name="Freeform 134">
              <a:extLst>
                <a:ext uri="{FF2B5EF4-FFF2-40B4-BE49-F238E27FC236}">
                  <a16:creationId xmlns:a16="http://schemas.microsoft.com/office/drawing/2014/main" id="{6F118B29-6037-49C0-A93B-A12CA46589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135">
              <a:extLst>
                <a:ext uri="{FF2B5EF4-FFF2-40B4-BE49-F238E27FC236}">
                  <a16:creationId xmlns:a16="http://schemas.microsoft.com/office/drawing/2014/main" id="{35C78945-320F-498C-9995-6D9701D5F0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8" name="Rectangle: Rounded Corners 40">
            <a:extLst>
              <a:ext uri="{FF2B5EF4-FFF2-40B4-BE49-F238E27FC236}">
                <a16:creationId xmlns:a16="http://schemas.microsoft.com/office/drawing/2014/main" id="{A0A12434-FFA0-485B-89DC-FF242907D3D7}"/>
              </a:ext>
            </a:extLst>
          </p:cNvPr>
          <p:cNvSpPr>
            <a:spLocks/>
          </p:cNvSpPr>
          <p:nvPr/>
        </p:nvSpPr>
        <p:spPr bwMode="auto">
          <a:xfrm rot="16200000">
            <a:off x="1299415" y="453943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3">
            <a:extLst>
              <a:ext uri="{FF2B5EF4-FFF2-40B4-BE49-F238E27FC236}">
                <a16:creationId xmlns:a16="http://schemas.microsoft.com/office/drawing/2014/main" id="{6F6B9F30-1346-4148-A5BC-B4ED7B8F5892}"/>
              </a:ext>
            </a:extLst>
          </p:cNvPr>
          <p:cNvSpPr>
            <a:spLocks/>
          </p:cNvSpPr>
          <p:nvPr/>
        </p:nvSpPr>
        <p:spPr bwMode="auto">
          <a:xfrm rot="16200000">
            <a:off x="2990280" y="453943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9D52836-E150-4647-A9E4-9CECA053A2CA}"/>
              </a:ext>
            </a:extLst>
          </p:cNvPr>
          <p:cNvSpPr/>
          <p:nvPr/>
        </p:nvSpPr>
        <p:spPr bwMode="auto">
          <a:xfrm>
            <a:off x="734712" y="2521550"/>
            <a:ext cx="58233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65BBCF38-046C-4DE2-97D8-3A4AE449707A}"/>
              </a:ext>
            </a:extLst>
          </p:cNvPr>
          <p:cNvCxnSpPr>
            <a:cxnSpLocks/>
          </p:cNvCxnSpPr>
          <p:nvPr/>
        </p:nvCxnSpPr>
        <p:spPr>
          <a:xfrm>
            <a:off x="749038" y="3298976"/>
            <a:ext cx="5794705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5896975D-3AE5-41FD-90D1-DB1108BEA6F1}"/>
              </a:ext>
            </a:extLst>
          </p:cNvPr>
          <p:cNvSpPr/>
          <p:nvPr/>
        </p:nvSpPr>
        <p:spPr bwMode="auto">
          <a:xfrm>
            <a:off x="749038" y="1904854"/>
            <a:ext cx="2496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第十五章 分式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4358084-2A5B-4CD3-A372-B8A44F015950}"/>
              </a:ext>
            </a:extLst>
          </p:cNvPr>
          <p:cNvSpPr txBox="1"/>
          <p:nvPr/>
        </p:nvSpPr>
        <p:spPr>
          <a:xfrm>
            <a:off x="749038" y="3826392"/>
            <a:ext cx="5670333" cy="5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7667A90-1752-4FAD-96D8-C3F55F66E29B}"/>
              </a:ext>
            </a:extLst>
          </p:cNvPr>
          <p:cNvSpPr txBox="1"/>
          <p:nvPr/>
        </p:nvSpPr>
        <p:spPr>
          <a:xfrm>
            <a:off x="765772" y="5117871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DE46BB7-0F04-4E25-8E2E-8C4080AD6AE8}"/>
              </a:ext>
            </a:extLst>
          </p:cNvPr>
          <p:cNvSpPr txBox="1"/>
          <p:nvPr/>
        </p:nvSpPr>
        <p:spPr>
          <a:xfrm>
            <a:off x="2456638" y="511787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DD06B6B-65B2-4D0E-890F-839ADC06A562}"/>
              </a:ext>
            </a:extLst>
          </p:cNvPr>
          <p:cNvSpPr/>
          <p:nvPr/>
        </p:nvSpPr>
        <p:spPr>
          <a:xfrm>
            <a:off x="749038" y="3429000"/>
            <a:ext cx="3547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 defTabSz="457200"/>
            <a:r>
              <a:rPr lang="zh-CN" altLang="en-US" sz="2400" b="1" dirty="0">
                <a:solidFill>
                  <a:srgbClr val="3F3F3F"/>
                </a:solidFill>
                <a:cs typeface="+mn-ea"/>
                <a:sym typeface="+mn-lt"/>
              </a:rPr>
              <a:t>（解方式方程）</a:t>
            </a:r>
          </a:p>
        </p:txBody>
      </p:sp>
    </p:spTree>
    <p:extLst>
      <p:ext uri="{BB962C8B-B14F-4D97-AF65-F5344CB8AC3E}">
        <p14:creationId xmlns:p14="http://schemas.microsoft.com/office/powerpoint/2010/main" val="6270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4659B88-7823-447C-BFCA-EBA4D4EDDBAB}"/>
              </a:ext>
            </a:extLst>
          </p:cNvPr>
          <p:cNvSpPr/>
          <p:nvPr/>
        </p:nvSpPr>
        <p:spPr>
          <a:xfrm>
            <a:off x="1144241" y="1212588"/>
            <a:ext cx="10285759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一艘轮船在静水中的最大航速为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30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千米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/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时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它沿江以最大航速顺流航行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90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千米所用时间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与以最大航速逆流航行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60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千米所用时间相等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江水的流速为多少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?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C38A756-7F06-4EF7-B532-A47BE49FBB4F}"/>
              </a:ext>
            </a:extLst>
          </p:cNvPr>
          <p:cNvSpPr txBox="1"/>
          <p:nvPr/>
        </p:nvSpPr>
        <p:spPr>
          <a:xfrm>
            <a:off x="1144241" y="2030276"/>
            <a:ext cx="9505915" cy="4607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分析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 1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）假设江水的静水流速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__________;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 2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）轮船顺流时的速度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__________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，所用时间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__________;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 3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）轮船逆流时的速度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__________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，所用时间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__________;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）根据题意，所列方程为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______________________; </a:t>
            </a:r>
          </a:p>
          <a:p>
            <a:pPr defTabSz="914377"/>
            <a:endParaRPr lang="zh-CN" altLang="en-US" sz="2667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42D2627-756F-4478-A9BD-7C04CCD51BF1}"/>
              </a:ext>
            </a:extLst>
          </p:cNvPr>
          <p:cNvSpPr txBox="1"/>
          <p:nvPr/>
        </p:nvSpPr>
        <p:spPr>
          <a:xfrm>
            <a:off x="5293784" y="2933492"/>
            <a:ext cx="77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v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63D0290-566A-4212-A5B4-A5AB0223C330}"/>
                  </a:ext>
                </a:extLst>
              </p:cNvPr>
              <p:cNvSpPr txBox="1"/>
              <p:nvPr/>
            </p:nvSpPr>
            <p:spPr>
              <a:xfrm>
                <a:off x="4789834" y="3922606"/>
                <a:ext cx="1396703" cy="420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33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𝟑𝟎</m:t>
                      </m:r>
                      <m:r>
                        <a:rPr lang="en-US" altLang="zh-CN" sz="2133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 sz="2133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𝒗</m:t>
                      </m:r>
                    </m:oMath>
                  </m:oMathPara>
                </a14:m>
                <a:endParaRPr lang="zh-CN" altLang="en-US" sz="2133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63D0290-566A-4212-A5B4-A5AB0223C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834" y="3922606"/>
                <a:ext cx="1396703" cy="4205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290833F-76ED-4826-ABF1-79A09CA7E224}"/>
                  </a:ext>
                </a:extLst>
              </p:cNvPr>
              <p:cNvSpPr txBox="1"/>
              <p:nvPr/>
            </p:nvSpPr>
            <p:spPr>
              <a:xfrm>
                <a:off x="8206223" y="4442642"/>
                <a:ext cx="1396703" cy="709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𝟔𝟎</m:t>
                          </m:r>
                        </m:num>
                        <m:den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𝟑𝟎</m:t>
                          </m:r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</m:t>
                          </m:r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𝒗</m:t>
                          </m:r>
                        </m:den>
                      </m:f>
                    </m:oMath>
                  </m:oMathPara>
                </a14:m>
                <a:endParaRPr lang="zh-CN" altLang="en-US" sz="2133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290833F-76ED-4826-ABF1-79A09CA7E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223" y="4442642"/>
                <a:ext cx="1396703" cy="709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245C284D-6676-4EE2-9C85-1E0527791F95}"/>
                  </a:ext>
                </a:extLst>
              </p:cNvPr>
              <p:cNvSpPr txBox="1"/>
              <p:nvPr/>
            </p:nvSpPr>
            <p:spPr>
              <a:xfrm>
                <a:off x="5527675" y="5171719"/>
                <a:ext cx="3028023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</m:num>
                      <m:den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</m:num>
                      <m:den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endParaRPr lang="zh-CN" altLang="en-US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245C284D-6676-4EE2-9C85-1E0527791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675" y="5171719"/>
                <a:ext cx="3028023" cy="803810"/>
              </a:xfrm>
              <a:prstGeom prst="rect">
                <a:avLst/>
              </a:prstGeom>
              <a:blipFill>
                <a:blip r:embed="rId6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52AB0A1-0B9F-4CD2-9A4B-0522738A4E19}"/>
                  </a:ext>
                </a:extLst>
              </p:cNvPr>
              <p:cNvSpPr txBox="1"/>
              <p:nvPr/>
            </p:nvSpPr>
            <p:spPr>
              <a:xfrm>
                <a:off x="8145247" y="3626922"/>
                <a:ext cx="1396703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𝟗𝟎</m:t>
                          </m:r>
                        </m:num>
                        <m:den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𝟑𝟎</m:t>
                          </m:r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</m:t>
                          </m:r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𝒗</m:t>
                          </m:r>
                        </m:den>
                      </m:f>
                    </m:oMath>
                  </m:oMathPara>
                </a14:m>
                <a:endParaRPr lang="zh-CN" altLang="en-US" sz="2133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52AB0A1-0B9F-4CD2-9A4B-0522738A4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247" y="3626922"/>
                <a:ext cx="1396703" cy="7148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EC4550C-15F5-4111-ABD3-A955BDD14861}"/>
                  </a:ext>
                </a:extLst>
              </p:cNvPr>
              <p:cNvSpPr txBox="1"/>
              <p:nvPr/>
            </p:nvSpPr>
            <p:spPr>
              <a:xfrm>
                <a:off x="4789834" y="4716779"/>
                <a:ext cx="1396703" cy="420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33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𝟑𝟎</m:t>
                      </m:r>
                      <m:r>
                        <a:rPr lang="en-US" altLang="zh-CN" sz="2133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 sz="2133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𝒗</m:t>
                      </m:r>
                    </m:oMath>
                  </m:oMathPara>
                </a14:m>
                <a:endParaRPr lang="zh-CN" altLang="en-US" sz="2133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EC4550C-15F5-4111-ABD3-A955BDD14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834" y="4716779"/>
                <a:ext cx="1396703" cy="4205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>
            <a:extLst>
              <a:ext uri="{FF2B5EF4-FFF2-40B4-BE49-F238E27FC236}">
                <a16:creationId xmlns:a16="http://schemas.microsoft.com/office/drawing/2014/main" id="{5319B170-7EF5-456D-8F20-686810C6F6A1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44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69A5482-F72D-47E7-BC1A-7A1EBA587AA7}"/>
                  </a:ext>
                </a:extLst>
              </p:cNvPr>
              <p:cNvSpPr/>
              <p:nvPr/>
            </p:nvSpPr>
            <p:spPr>
              <a:xfrm>
                <a:off x="953120" y="1199764"/>
                <a:ext cx="10285759" cy="907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观察方程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rgbClr val="FF0000"/>
                    </a:solidFill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，你发现了什么？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69A5482-F72D-47E7-BC1A-7A1EBA587A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120" y="1199764"/>
                <a:ext cx="10285759" cy="907300"/>
              </a:xfrm>
              <a:prstGeom prst="rect">
                <a:avLst/>
              </a:prstGeom>
              <a:blipFill>
                <a:blip r:embed="rId4"/>
                <a:stretch>
                  <a:fillRect l="-1126" b="-73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40B008CD-8F93-4E82-AC9C-770BEBDEC852}"/>
              </a:ext>
            </a:extLst>
          </p:cNvPr>
          <p:cNvSpPr txBox="1"/>
          <p:nvPr/>
        </p:nvSpPr>
        <p:spPr>
          <a:xfrm>
            <a:off x="1353931" y="4496569"/>
            <a:ext cx="8898467" cy="5027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这与我们以前学过的整式方程有什么区别？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64F4A9D-45C7-4274-891D-AA7E9FE2887F}"/>
              </a:ext>
            </a:extLst>
          </p:cNvPr>
          <p:cNvSpPr txBox="1"/>
          <p:nvPr/>
        </p:nvSpPr>
        <p:spPr>
          <a:xfrm>
            <a:off x="1675664" y="3424076"/>
            <a:ext cx="825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分母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含有未知数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的方程叫做分式方程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641C920-E942-4538-8ED2-23E875DED387}"/>
              </a:ext>
            </a:extLst>
          </p:cNvPr>
          <p:cNvSpPr txBox="1"/>
          <p:nvPr/>
        </p:nvSpPr>
        <p:spPr>
          <a:xfrm>
            <a:off x="1232505" y="2433592"/>
            <a:ext cx="368022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分母中含有未知数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DB82D7D-80D3-4493-8440-0BCB1D9E31DE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观察与思考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788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6EFF5BD-3C98-4F3A-B97F-E6335B39BF61}"/>
                  </a:ext>
                </a:extLst>
              </p:cNvPr>
              <p:cNvSpPr/>
              <p:nvPr/>
            </p:nvSpPr>
            <p:spPr>
              <a:xfrm>
                <a:off x="1103446" y="943650"/>
                <a:ext cx="10285759" cy="907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观察方程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rgbClr val="FF0000"/>
                    </a:solidFill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，尝试解方程？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6EFF5BD-3C98-4F3A-B97F-E6335B39BF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943650"/>
                <a:ext cx="10285759" cy="907300"/>
              </a:xfrm>
              <a:prstGeom prst="rect">
                <a:avLst/>
              </a:prstGeom>
              <a:blipFill>
                <a:blip r:embed="rId4"/>
                <a:stretch>
                  <a:fillRect l="-1126" b="-73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9D1EA91-7E9B-455D-86DE-03EEB8681CC5}"/>
                  </a:ext>
                </a:extLst>
              </p:cNvPr>
              <p:cNvSpPr/>
              <p:nvPr/>
            </p:nvSpPr>
            <p:spPr>
              <a:xfrm>
                <a:off x="2485217" y="2149741"/>
                <a:ext cx="1426994" cy="540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9D1EA91-7E9B-455D-86DE-03EEB8681C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217" y="2149741"/>
                <a:ext cx="1426994" cy="540661"/>
              </a:xfrm>
              <a:prstGeom prst="rect">
                <a:avLst/>
              </a:prstGeom>
              <a:blipFill>
                <a:blip r:embed="rId5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8FC8053-F00B-4EDE-8952-65A3B0CCEC5A}"/>
                  </a:ext>
                </a:extLst>
              </p:cNvPr>
              <p:cNvSpPr/>
              <p:nvPr/>
            </p:nvSpPr>
            <p:spPr>
              <a:xfrm>
                <a:off x="1924166" y="2905689"/>
                <a:ext cx="2549096" cy="540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= 0 (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移项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8FC8053-F00B-4EDE-8952-65A3B0CCE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166" y="2905689"/>
                <a:ext cx="2549096" cy="540661"/>
              </a:xfrm>
              <a:prstGeom prst="rect">
                <a:avLst/>
              </a:prstGeom>
              <a:blipFill>
                <a:blip r:embed="rId6"/>
                <a:stretch>
                  <a:fillRect r="-1914" b="-79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5F58C0C-D13A-4091-851B-06B5F8B71351}"/>
                  </a:ext>
                </a:extLst>
              </p:cNvPr>
              <p:cNvSpPr/>
              <p:nvPr/>
            </p:nvSpPr>
            <p:spPr>
              <a:xfrm>
                <a:off x="1481738" y="3661637"/>
                <a:ext cx="3433953" cy="582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)(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)(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= 0 </a:t>
                </a: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5F58C0C-D13A-4091-851B-06B5F8B713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738" y="3661637"/>
                <a:ext cx="3433953" cy="582660"/>
              </a:xfrm>
              <a:prstGeom prst="rect">
                <a:avLst/>
              </a:prstGeom>
              <a:blipFill>
                <a:blip r:embed="rId7"/>
                <a:stretch>
                  <a:fillRect r="-1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09E35D6A-2A61-4C6C-BD83-B2F7AF5670E2}"/>
                  </a:ext>
                </a:extLst>
              </p:cNvPr>
              <p:cNvSpPr/>
              <p:nvPr/>
            </p:nvSpPr>
            <p:spPr>
              <a:xfrm>
                <a:off x="2259996" y="4459584"/>
                <a:ext cx="1877437" cy="581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𝟏𝟓𝟎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)(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= 0</a:t>
                </a: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09E35D6A-2A61-4C6C-BD83-B2F7AF5670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996" y="4459584"/>
                <a:ext cx="1877437" cy="581378"/>
              </a:xfrm>
              <a:prstGeom prst="rect">
                <a:avLst/>
              </a:prstGeom>
              <a:blipFill>
                <a:blip r:embed="rId8"/>
                <a:stretch>
                  <a:fillRect r="-25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AFE73B2B-8B8B-41E2-B332-1FBF3CBEDA69}"/>
                  </a:ext>
                </a:extLst>
              </p:cNvPr>
              <p:cNvSpPr/>
              <p:nvPr/>
            </p:nvSpPr>
            <p:spPr>
              <a:xfrm>
                <a:off x="2233450" y="5256249"/>
                <a:ext cx="19305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𝟗𝟎𝟎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𝟏𝟓𝟎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𝒗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0</a:t>
                </a: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AFE73B2B-8B8B-41E2-B332-1FBF3CBEDA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450" y="5256249"/>
                <a:ext cx="1930528" cy="400110"/>
              </a:xfrm>
              <a:prstGeom prst="rect">
                <a:avLst/>
              </a:prstGeom>
              <a:blipFill>
                <a:blip r:embed="rId9"/>
                <a:stretch>
                  <a:fillRect t="-6061" r="-2839"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26BEB03C-EB3B-4478-85C2-3100A3CDC02B}"/>
                  </a:ext>
                </a:extLst>
              </p:cNvPr>
              <p:cNvSpPr/>
              <p:nvPr/>
            </p:nvSpPr>
            <p:spPr>
              <a:xfrm>
                <a:off x="1655543" y="5871646"/>
                <a:ext cx="3086343" cy="401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/>
                <a14:m>
                  <m:oMath xmlns:m="http://schemas.openxmlformats.org/officeDocument/2006/math">
                    <m:r>
                      <a:rPr lang="zh-CN" altLang="en-US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解得，</m:t>
                    </m:r>
                    <m:r>
                      <m:rPr>
                        <m:sty m:val="p"/>
                      </m:rP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v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6</a:t>
                </a:r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26BEB03C-EB3B-4478-85C2-3100A3CDC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543" y="5871646"/>
                <a:ext cx="3086343" cy="401585"/>
              </a:xfrm>
              <a:prstGeom prst="rect">
                <a:avLst/>
              </a:prstGeom>
              <a:blipFill>
                <a:blip r:embed="rId10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3943214-97AB-41E8-93E7-6001588BCFE8}"/>
                  </a:ext>
                </a:extLst>
              </p:cNvPr>
              <p:cNvSpPr/>
              <p:nvPr/>
            </p:nvSpPr>
            <p:spPr>
              <a:xfrm>
                <a:off x="6096000" y="2648937"/>
                <a:ext cx="4993213" cy="2539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zh-CN" alt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将</m:t>
                    </m:r>
                    <m:r>
                      <m:rPr>
                        <m:sty m:val="p"/>
                      </m:rPr>
                      <a:rPr lang="en-US" altLang="zh-CN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v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 6 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</m:num>
                      <m:den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</m:num>
                      <m:den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方程左边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方程右边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=2.5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因此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v=6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是分式方程的解。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3943214-97AB-41E8-93E7-6001588BCF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648937"/>
                <a:ext cx="4993213" cy="2539734"/>
              </a:xfrm>
              <a:prstGeom prst="rect">
                <a:avLst/>
              </a:prstGeom>
              <a:blipFill>
                <a:blip r:embed="rId11"/>
                <a:stretch>
                  <a:fillRect b="-48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E9F36C3C-D5C2-4DC5-8CB1-E37CB06A194B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观察与思考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47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6EFF5BD-3C98-4F3A-B97F-E6335B39BF61}"/>
                  </a:ext>
                </a:extLst>
              </p:cNvPr>
              <p:cNvSpPr/>
              <p:nvPr/>
            </p:nvSpPr>
            <p:spPr>
              <a:xfrm>
                <a:off x="1103446" y="943650"/>
                <a:ext cx="10285759" cy="907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观察方程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rgbClr val="FF0000"/>
                    </a:solidFill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7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，尝试解方程？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6EFF5BD-3C98-4F3A-B97F-E6335B39BF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943650"/>
                <a:ext cx="10285759" cy="907300"/>
              </a:xfrm>
              <a:prstGeom prst="rect">
                <a:avLst/>
              </a:prstGeom>
              <a:blipFill>
                <a:blip r:embed="rId4"/>
                <a:stretch>
                  <a:fillRect l="-1126" b="-73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9D1EA91-7E9B-455D-86DE-03EEB8681CC5}"/>
                  </a:ext>
                </a:extLst>
              </p:cNvPr>
              <p:cNvSpPr/>
              <p:nvPr/>
            </p:nvSpPr>
            <p:spPr>
              <a:xfrm>
                <a:off x="2374047" y="1991652"/>
                <a:ext cx="1426994" cy="540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D9D1EA91-7E9B-455D-86DE-03EEB8681C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047" y="1991652"/>
                <a:ext cx="1426994" cy="540661"/>
              </a:xfrm>
              <a:prstGeom prst="rect">
                <a:avLst/>
              </a:prstGeom>
              <a:blipFill>
                <a:blip r:embed="rId5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8FC8053-F00B-4EDE-8952-65A3B0CCEC5A}"/>
                  </a:ext>
                </a:extLst>
              </p:cNvPr>
              <p:cNvSpPr/>
              <p:nvPr/>
            </p:nvSpPr>
            <p:spPr>
              <a:xfrm>
                <a:off x="1103446" y="2949709"/>
                <a:ext cx="57314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𝟗𝟎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𝟑𝟎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𝒗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 </m:t>
                    </m:r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𝟔𝟎</m:t>
                    </m:r>
                    <m: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𝟑𝟎</m:t>
                    </m:r>
                    <m: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𝒗</m:t>
                    </m:r>
                    <m: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 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0 (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两边乘最简公分母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8FC8053-F00B-4EDE-8952-65A3B0CCE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2949709"/>
                <a:ext cx="5731441" cy="400110"/>
              </a:xfrm>
              <a:prstGeom prst="rect">
                <a:avLst/>
              </a:prstGeom>
              <a:blipFill>
                <a:blip r:embed="rId6"/>
                <a:stretch>
                  <a:fillRect t="-10606" r="-426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AFE73B2B-8B8B-41E2-B332-1FBF3CBEDA69}"/>
                  </a:ext>
                </a:extLst>
              </p:cNvPr>
              <p:cNvSpPr/>
              <p:nvPr/>
            </p:nvSpPr>
            <p:spPr>
              <a:xfrm>
                <a:off x="2217241" y="3695645"/>
                <a:ext cx="45658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𝟗𝟎𝟎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𝟏𝟓𝟎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𝒗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0 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（移项、合并同类项）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AFE73B2B-8B8B-41E2-B332-1FBF3CBEDA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241" y="3695645"/>
                <a:ext cx="4565865" cy="400110"/>
              </a:xfrm>
              <a:prstGeom prst="rect">
                <a:avLst/>
              </a:prstGeom>
              <a:blipFill>
                <a:blip r:embed="rId7"/>
                <a:stretch>
                  <a:fillRect t="-9091" r="-801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26BEB03C-EB3B-4478-85C2-3100A3CDC02B}"/>
                  </a:ext>
                </a:extLst>
              </p:cNvPr>
              <p:cNvSpPr/>
              <p:nvPr/>
            </p:nvSpPr>
            <p:spPr>
              <a:xfrm>
                <a:off x="3339269" y="4441581"/>
                <a:ext cx="3086343" cy="401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r>
                      <a:rPr lang="zh-CN" altLang="en-US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解得，</m:t>
                    </m:r>
                    <m:r>
                      <m:rPr>
                        <m:sty m:val="p"/>
                      </m:rP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v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6</a:t>
                </a:r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26BEB03C-EB3B-4478-85C2-3100A3CDC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269" y="4441581"/>
                <a:ext cx="3086343" cy="401585"/>
              </a:xfrm>
              <a:prstGeom prst="rect">
                <a:avLst/>
              </a:prstGeom>
              <a:blipFill>
                <a:blip r:embed="rId8"/>
                <a:stretch>
                  <a:fillRect l="-1186" t="-7692" b="-2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3943214-97AB-41E8-93E7-6001588BCFE8}"/>
                  </a:ext>
                </a:extLst>
              </p:cNvPr>
              <p:cNvSpPr/>
              <p:nvPr/>
            </p:nvSpPr>
            <p:spPr>
              <a:xfrm>
                <a:off x="313226" y="4843166"/>
                <a:ext cx="11075979" cy="15342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将</m:t>
                    </m:r>
                    <m:r>
                      <m:rPr>
                        <m:sty m:val="p"/>
                      </m:rPr>
                      <a:rPr lang="en-US" altLang="zh-CN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v</m:t>
                    </m:r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6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𝟗𝟎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𝟔𝟎</m:t>
                        </m:r>
                      </m:num>
                      <m:den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𝟑𝟎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𝒗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，方程左边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方程右边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=2.5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因此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v=6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是分式方程的解。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3943214-97AB-41E8-93E7-6001588BCF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26" y="4843166"/>
                <a:ext cx="11075979" cy="15342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1BF5EFA8-92B5-47A4-AD06-8ECD5B532D94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观察与思考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9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CFAB004-CE55-44D7-AA40-2940D7D78E28}"/>
                  </a:ext>
                </a:extLst>
              </p:cNvPr>
              <p:cNvSpPr txBox="1"/>
              <p:nvPr/>
            </p:nvSpPr>
            <p:spPr>
              <a:xfrm>
                <a:off x="1074970" y="1168809"/>
                <a:ext cx="3945764" cy="2732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计算：</a:t>
                </a:r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−5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num>
                      <m:den>
                        <m:sSup>
                          <m:sSupPr>
                            <m:ctrlP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2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den>
                    </m:f>
                  </m:oMath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CFAB004-CE55-44D7-AA40-2940D7D78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970" y="1168809"/>
                <a:ext cx="3945764" cy="2732030"/>
              </a:xfrm>
              <a:prstGeom prst="rect">
                <a:avLst/>
              </a:prstGeom>
              <a:blipFill>
                <a:blip r:embed="rId4"/>
                <a:stretch>
                  <a:fillRect l="-3858" t="-2902" b="-26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F38CA695-030B-478C-A3BC-F60607ED49AD}"/>
                  </a:ext>
                </a:extLst>
              </p:cNvPr>
              <p:cNvSpPr/>
              <p:nvPr/>
            </p:nvSpPr>
            <p:spPr>
              <a:xfrm>
                <a:off x="4810318" y="1363212"/>
                <a:ext cx="5634908" cy="474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</m:t>
                      </m:r>
                      <m:r>
                        <a:rPr lang="zh-CN" altLang="en-US" sz="2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）解：</m:t>
                      </m:r>
                      <m:f>
                        <m:fPr>
                          <m:ctrlP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den>
                      </m:f>
                      <m:r>
                        <a:rPr lang="en-US" altLang="zh-CN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7</m:t>
                          </m:r>
                        </m:num>
                        <m:den>
                          <m:r>
                            <a:rPr lang="en-US" altLang="zh-CN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2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altLang="zh-CN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方程两边同时乘</a:t>
                </a: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x(x-2)</a:t>
                </a: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，得</a:t>
                </a:r>
                <a:endParaRPr lang="en-US" altLang="zh-CN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    5(x-2)=7x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    5x-10=7x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x=-5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将</a:t>
                </a: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x=-5</a:t>
                </a: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代入原方程，左边</a:t>
                </a: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右边</a:t>
                </a: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=-1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所以</a:t>
                </a:r>
                <a:r>
                  <a:rPr lang="en-US" altLang="zh-CN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x=-5</a:t>
                </a:r>
                <a:r>
                  <a:rPr lang="zh-CN" altLang="en-US" sz="2667" dirty="0">
                    <a:solidFill>
                      <a:schemeClr val="tx1"/>
                    </a:solidFill>
                    <a:cs typeface="+mn-ea"/>
                    <a:sym typeface="+mn-lt"/>
                  </a:rPr>
                  <a:t>是方程的解。</a:t>
                </a:r>
                <a:endParaRPr lang="en-US" altLang="zh-CN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F38CA695-030B-478C-A3BC-F60607ED49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318" y="1363212"/>
                <a:ext cx="5634908" cy="4742388"/>
              </a:xfrm>
              <a:prstGeom prst="rect">
                <a:avLst/>
              </a:prstGeom>
              <a:blipFill>
                <a:blip r:embed="rId5"/>
                <a:stretch>
                  <a:fillRect b="-30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6731F5CD-004F-409D-A228-B286C583B787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练一练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587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CFAB004-CE55-44D7-AA40-2940D7D78E28}"/>
                  </a:ext>
                </a:extLst>
              </p:cNvPr>
              <p:cNvSpPr txBox="1"/>
              <p:nvPr/>
            </p:nvSpPr>
            <p:spPr>
              <a:xfrm>
                <a:off x="1074970" y="1168809"/>
                <a:ext cx="3945764" cy="2732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计算：</a:t>
                </a:r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−5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num>
                      <m:den>
                        <m:sSup>
                          <m:sSupPr>
                            <m:ctrlP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2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den>
                    </m:f>
                  </m:oMath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CFAB004-CE55-44D7-AA40-2940D7D78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970" y="1168809"/>
                <a:ext cx="3945764" cy="2732030"/>
              </a:xfrm>
              <a:prstGeom prst="rect">
                <a:avLst/>
              </a:prstGeom>
              <a:blipFill>
                <a:blip r:embed="rId4"/>
                <a:stretch>
                  <a:fillRect l="-3858" t="-2902" b="-26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0539A464-BB92-4F12-9187-7535C24C6E85}"/>
                  </a:ext>
                </a:extLst>
              </p:cNvPr>
              <p:cNvSpPr/>
              <p:nvPr/>
            </p:nvSpPr>
            <p:spPr>
              <a:xfrm>
                <a:off x="5020734" y="1420245"/>
                <a:ext cx="5634908" cy="4475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zh-CN" altLang="en-US" sz="20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）解：</m:t>
                      </m:r>
                      <m:f>
                        <m:fPr>
                          <m:ctrlP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+3</m:t>
                          </m:r>
                        </m:den>
                      </m:f>
                      <m:r>
                        <a:rPr lang="en-US" altLang="zh-CN" sz="2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</m:t>
                          </m:r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方程两边同时乘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(x+3)(x-1)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，得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2(x-1)=x+3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2x-2=x+3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x=5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将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x=5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代入原方程，左边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右边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x=5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是方程的解。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0539A464-BB92-4F12-9187-7535C24C6E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734" y="1420245"/>
                <a:ext cx="5634908" cy="4475199"/>
              </a:xfrm>
              <a:prstGeom prst="rect">
                <a:avLst/>
              </a:prstGeom>
              <a:blipFill>
                <a:blip r:embed="rId5"/>
                <a:stretch>
                  <a:fillRect b="-21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BB53AC55-96C2-4161-8FF6-C63705FF7A89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练一练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696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CD1CFE0-F3C2-4615-B383-14FD37A41B88}"/>
                  </a:ext>
                </a:extLst>
              </p:cNvPr>
              <p:cNvSpPr txBox="1"/>
              <p:nvPr/>
            </p:nvSpPr>
            <p:spPr>
              <a:xfrm>
                <a:off x="1074970" y="1168809"/>
                <a:ext cx="3945764" cy="2732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计算：</a:t>
                </a:r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−2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den>
                    </m:f>
                  </m:oMath>
                </a14:m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−5</m:t>
                        </m:r>
                      </m:den>
                    </m:f>
                    <m:r>
                      <a:rPr lang="en-US" altLang="zh-CN" sz="32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num>
                      <m:den>
                        <m:sSup>
                          <m:sSupPr>
                            <m:ctrlP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20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2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den>
                    </m:f>
                  </m:oMath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CD1CFE0-F3C2-4615-B383-14FD37A41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970" y="1168809"/>
                <a:ext cx="3945764" cy="2732030"/>
              </a:xfrm>
              <a:prstGeom prst="rect">
                <a:avLst/>
              </a:prstGeom>
              <a:blipFill>
                <a:blip r:embed="rId4"/>
                <a:stretch>
                  <a:fillRect l="-3858" t="-2902" b="-26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48397988-AE0A-473B-AB85-B63CFB0457BC}"/>
                  </a:ext>
                </a:extLst>
              </p:cNvPr>
              <p:cNvSpPr/>
              <p:nvPr/>
            </p:nvSpPr>
            <p:spPr>
              <a:xfrm>
                <a:off x="1356378" y="2534824"/>
                <a:ext cx="10909404" cy="36948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sz="20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）解：</m:t>
                      </m:r>
                      <m:f>
                        <m:fPr>
                          <m:ctrlP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−5</m:t>
                          </m:r>
                        </m:den>
                      </m:f>
                      <m:r>
                        <a:rPr lang="en-US" altLang="zh-CN" sz="2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sz="2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</m:t>
                          </m:r>
                          <m:r>
                            <a:rPr lang="en-US" altLang="zh-CN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方程两边同时乘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25 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，得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x+5=10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 解得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x=5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将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x=5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代入原方程，发现分母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x-5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25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值都为</m:t>
                    </m:r>
                    <m:r>
                      <a:rPr lang="en-US" altLang="zh-CN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r>
                      <a:rPr lang="zh-CN" altLang="en-US" sz="24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分式无意义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。</m:t>
                    </m:r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所以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x=-5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是方程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x+5=10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的解，而不是原分式方程的解。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48397988-AE0A-473B-AB85-B63CFB0457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378" y="2534824"/>
                <a:ext cx="10909404" cy="3694858"/>
              </a:xfrm>
              <a:prstGeom prst="rect">
                <a:avLst/>
              </a:prstGeom>
              <a:blipFill>
                <a:blip r:embed="rId5"/>
                <a:stretch>
                  <a:fillRect b="-28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0A875967-568C-4B4D-B76C-F4F313D74298}"/>
              </a:ext>
            </a:extLst>
          </p:cNvPr>
          <p:cNvSpPr txBox="1"/>
          <p:nvPr/>
        </p:nvSpPr>
        <p:spPr>
          <a:xfrm>
            <a:off x="952687" y="220629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99CB38"/>
                </a:solidFill>
                <a:cs typeface="+mn-ea"/>
                <a:sym typeface="+mn-lt"/>
              </a:rPr>
              <a:t>练一练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989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ah1sregr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1860</Words>
  <Application>Microsoft Office PowerPoint</Application>
  <PresentationFormat>宽屏</PresentationFormat>
  <Paragraphs>210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思源黑体 CN Light</vt:lpstr>
      <vt:lpstr>思源黑体 CN Regular</vt:lpstr>
      <vt:lpstr>Arial</vt:lpstr>
      <vt:lpstr>Calibri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2020-04-06T10:14:37Z</dcterms:created>
  <dcterms:modified xsi:type="dcterms:W3CDTF">2021-01-09T09:47:10Z</dcterms:modified>
</cp:coreProperties>
</file>