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7" r:id="rId2"/>
    <p:sldId id="287" r:id="rId3"/>
    <p:sldId id="307" r:id="rId4"/>
    <p:sldId id="309" r:id="rId5"/>
    <p:sldId id="310" r:id="rId6"/>
    <p:sldId id="272" r:id="rId7"/>
    <p:sldId id="312" r:id="rId8"/>
    <p:sldId id="318" r:id="rId9"/>
    <p:sldId id="261" r:id="rId10"/>
    <p:sldId id="327" r:id="rId11"/>
    <p:sldId id="328" r:id="rId12"/>
    <p:sldId id="329" r:id="rId13"/>
    <p:sldId id="330" r:id="rId14"/>
    <p:sldId id="323" r:id="rId15"/>
    <p:sldId id="331" r:id="rId16"/>
    <p:sldId id="332" r:id="rId17"/>
    <p:sldId id="324" r:id="rId18"/>
    <p:sldId id="298" r:id="rId19"/>
    <p:sldId id="293" r:id="rId20"/>
    <p:sldId id="281" r:id="rId21"/>
    <p:sldId id="334" r:id="rId22"/>
    <p:sldId id="333" r:id="rId23"/>
  </p:sldIdLst>
  <p:sldSz cx="12192000" cy="6858000"/>
  <p:notesSz cx="6858000" cy="9144000"/>
  <p:embeddedFontLst>
    <p:embeddedFont>
      <p:font typeface="思源黑体 CN Light" panose="02010600030101010101" charset="-122"/>
      <p:regular r:id="rId25"/>
    </p:embeddedFont>
    <p:embeddedFont>
      <p:font typeface="Calibri" panose="020F0502020204030204" pitchFamily="34" charset="0"/>
      <p:regular r:id="rId26"/>
      <p:bold r:id="rId27"/>
      <p:italic r:id="rId28"/>
      <p:boldItalic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C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50" y="240"/>
      </p:cViewPr>
      <p:guideLst>
        <p:guide orient="horz" pos="618"/>
        <p:guide pos="21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Light" panose="020B0300000000000000" pitchFamily="34" charset="-122"/>
                <a:ea typeface="思源黑体 CN Light" panose="020B03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Light" panose="020B0300000000000000" pitchFamily="34" charset="-122"/>
                <a:ea typeface="思源黑体 CN Light" panose="020B0300000000000000" pitchFamily="34" charset="-122"/>
              </a:defRPr>
            </a:lvl1pPr>
          </a:lstStyle>
          <a:p>
            <a:fld id="{5AF345B6-6B44-432E-8937-9C5AC2C3536B}"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Light" panose="020B0300000000000000" pitchFamily="34" charset="-122"/>
                <a:ea typeface="思源黑体 CN Light" panose="020B03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Light" panose="020B0300000000000000" pitchFamily="34" charset="-122"/>
                <a:ea typeface="思源黑体 CN Light" panose="020B0300000000000000" pitchFamily="34" charset="-122"/>
              </a:defRPr>
            </a:lvl1pPr>
          </a:lstStyle>
          <a:p>
            <a:fld id="{074E96FC-6963-4C88-B723-A7CB97A20357}" type="slidenum">
              <a:rPr lang="zh-CN" altLang="en-US" smtClean="0"/>
              <a:pPr/>
              <a:t>‹#›</a:t>
            </a:fld>
            <a:endParaRPr lang="zh-CN" altLang="en-US" dirty="0"/>
          </a:p>
        </p:txBody>
      </p:sp>
    </p:spTree>
    <p:extLst>
      <p:ext uri="{BB962C8B-B14F-4D97-AF65-F5344CB8AC3E}">
        <p14:creationId xmlns:p14="http://schemas.microsoft.com/office/powerpoint/2010/main" val="96610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Light" panose="020B0300000000000000" pitchFamily="34" charset="-122"/>
        <a:ea typeface="思源黑体 CN Light" panose="020B0300000000000000" pitchFamily="34" charset="-122"/>
        <a:cs typeface="+mn-cs"/>
      </a:defRPr>
    </a:lvl1pPr>
    <a:lvl2pPr marL="457200" algn="l" defTabSz="914400" rtl="0" eaLnBrk="1" latinLnBrk="0" hangingPunct="1">
      <a:defRPr sz="1200" kern="1200">
        <a:solidFill>
          <a:schemeClr val="tx1"/>
        </a:solidFill>
        <a:latin typeface="思源黑体 CN Light" panose="020B0300000000000000" pitchFamily="34" charset="-122"/>
        <a:ea typeface="思源黑体 CN Light" panose="020B0300000000000000" pitchFamily="34" charset="-122"/>
        <a:cs typeface="+mn-cs"/>
      </a:defRPr>
    </a:lvl2pPr>
    <a:lvl3pPr marL="914400" algn="l" defTabSz="914400" rtl="0" eaLnBrk="1" latinLnBrk="0" hangingPunct="1">
      <a:defRPr sz="1200" kern="1200">
        <a:solidFill>
          <a:schemeClr val="tx1"/>
        </a:solidFill>
        <a:latin typeface="思源黑体 CN Light" panose="020B0300000000000000" pitchFamily="34" charset="-122"/>
        <a:ea typeface="思源黑体 CN Light" panose="020B0300000000000000" pitchFamily="34" charset="-122"/>
        <a:cs typeface="+mn-cs"/>
      </a:defRPr>
    </a:lvl3pPr>
    <a:lvl4pPr marL="1371600" algn="l" defTabSz="914400" rtl="0" eaLnBrk="1" latinLnBrk="0" hangingPunct="1">
      <a:defRPr sz="1200" kern="1200">
        <a:solidFill>
          <a:schemeClr val="tx1"/>
        </a:solidFill>
        <a:latin typeface="思源黑体 CN Light" panose="020B0300000000000000" pitchFamily="34" charset="-122"/>
        <a:ea typeface="思源黑体 CN Light" panose="020B0300000000000000" pitchFamily="34" charset="-122"/>
        <a:cs typeface="+mn-cs"/>
      </a:defRPr>
    </a:lvl4pPr>
    <a:lvl5pPr marL="1828800" algn="l" defTabSz="914400" rtl="0" eaLnBrk="1" latinLnBrk="0" hangingPunct="1">
      <a:defRPr sz="1200" kern="1200">
        <a:solidFill>
          <a:schemeClr val="tx1"/>
        </a:solidFill>
        <a:latin typeface="思源黑体 CN Light" panose="020B0300000000000000" pitchFamily="34" charset="-122"/>
        <a:ea typeface="思源黑体 CN Light" panose="020B03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4E96FC-6963-4C88-B723-A7CB97A20357}" type="slidenum">
              <a:rPr lang="zh-CN" altLang="en-US" smtClean="0"/>
              <a:t>1</a:t>
            </a:fld>
            <a:endParaRPr lang="zh-CN" altLang="en-US"/>
          </a:p>
        </p:txBody>
      </p:sp>
    </p:spTree>
    <p:extLst>
      <p:ext uri="{BB962C8B-B14F-4D97-AF65-F5344CB8AC3E}">
        <p14:creationId xmlns:p14="http://schemas.microsoft.com/office/powerpoint/2010/main" val="256993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4E96FC-6963-4C88-B723-A7CB97A20357}" type="slidenum">
              <a:rPr lang="zh-CN" altLang="en-US" smtClean="0"/>
              <a:t>22</a:t>
            </a:fld>
            <a:endParaRPr lang="zh-CN" altLang="en-US"/>
          </a:p>
        </p:txBody>
      </p:sp>
    </p:spTree>
    <p:extLst>
      <p:ext uri="{BB962C8B-B14F-4D97-AF65-F5344CB8AC3E}">
        <p14:creationId xmlns:p14="http://schemas.microsoft.com/office/powerpoint/2010/main" val="239751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思源黑体 CN Light" panose="020B0300000000000000" pitchFamily="34" charset="-122"/>
              </a:defRPr>
            </a:lvl1pPr>
          </a:lstStyle>
          <a:p>
            <a:fld id="{530820CF-B880-4189-942D-D702A7CBA730}" type="datetimeFigureOut">
              <a:rPr lang="zh-CN" altLang="en-US" smtClean="0"/>
              <a:pPr/>
              <a:t>2021/1/9</a:t>
            </a:fld>
            <a:endParaRPr lang="zh-CN" altLang="en-US" dirty="0"/>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思源黑体 CN Light" panose="020B0300000000000000" pitchFamily="34" charset="-122"/>
              </a:defRPr>
            </a:lvl1pPr>
          </a:lstStyle>
          <a:p>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ea typeface="思源黑体 CN Light" panose="020B0300000000000000" pitchFamily="34" charset="-122"/>
              </a:defRPr>
            </a:lvl1pPr>
          </a:lstStyle>
          <a:p>
            <a:fld id="{0C913308-F349-4B6D-A68A-DD1791B4A57B}"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ctr" defTabSz="914400" rtl="0" eaLnBrk="1" latinLnBrk="0" hangingPunct="1">
        <a:spcBef>
          <a:spcPct val="0"/>
        </a:spcBef>
        <a:buNone/>
        <a:defRPr sz="4400" kern="1200">
          <a:solidFill>
            <a:schemeClr val="tx1"/>
          </a:solidFill>
          <a:latin typeface="+mj-lt"/>
          <a:ea typeface="思源黑体 CN Light" panose="020B0300000000000000"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思源黑体 CN Light" panose="020B0300000000000000"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思源黑体 CN Light" panose="020B0300000000000000"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思源黑体 CN Light" panose="020B0300000000000000"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思源黑体 CN Light" panose="020B0300000000000000"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思源黑体 CN Light" panose="020B0300000000000000"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40"/>
          <p:cNvSpPr/>
          <p:nvPr/>
        </p:nvSpPr>
        <p:spPr>
          <a:xfrm>
            <a:off x="6283660" y="5622069"/>
            <a:ext cx="4798019" cy="748923"/>
          </a:xfrm>
          <a:prstGeom prst="rect">
            <a:avLst/>
          </a:prstGeom>
          <a:ln w="12700">
            <a:miter lim="400000"/>
          </a:ln>
        </p:spPr>
        <p:txBody>
          <a:bodyPr wrap="square" lIns="60959" rIns="6095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endParaRPr lang="zh-CN" altLang="en-US" sz="6400" baseline="-250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Shape 40">
            <a:extLst>
              <a:ext uri="{FF2B5EF4-FFF2-40B4-BE49-F238E27FC236}">
                <a16:creationId xmlns:a16="http://schemas.microsoft.com/office/drawing/2014/main" id="{98679F74-440C-4977-877E-3D1D42E0AB99}"/>
              </a:ext>
            </a:extLst>
          </p:cNvPr>
          <p:cNvSpPr/>
          <p:nvPr/>
        </p:nvSpPr>
        <p:spPr>
          <a:xfrm>
            <a:off x="5133284" y="2349607"/>
            <a:ext cx="5872929" cy="748923"/>
          </a:xfrm>
          <a:prstGeom prst="rect">
            <a:avLst/>
          </a:prstGeom>
          <a:ln w="12700">
            <a:miter lim="400000"/>
          </a:ln>
        </p:spPr>
        <p:txBody>
          <a:bodyPr wrap="square" lIns="60959" rIns="6095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r">
              <a:defRPr sz="1800">
                <a:solidFill>
                  <a:srgbClr val="000000"/>
                </a:solidFill>
              </a:defRPr>
            </a:pPr>
            <a:r>
              <a:rPr lang="zh-CN" altLang="en-US" sz="6400" baseline="-25000" dirty="0">
                <a:solidFill>
                  <a:schemeClr val="tx1"/>
                </a:solidFill>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rPr>
              <a:t>细菌和真菌的分布</a:t>
            </a:r>
          </a:p>
        </p:txBody>
      </p:sp>
      <p:sp>
        <p:nvSpPr>
          <p:cNvPr id="11" name="文本框 10">
            <a:extLst>
              <a:ext uri="{FF2B5EF4-FFF2-40B4-BE49-F238E27FC236}">
                <a16:creationId xmlns:a16="http://schemas.microsoft.com/office/drawing/2014/main" id="{7E19DB61-3CD7-422B-9C50-19981EEB502D}"/>
              </a:ext>
            </a:extLst>
          </p:cNvPr>
          <p:cNvSpPr txBox="1"/>
          <p:nvPr/>
        </p:nvSpPr>
        <p:spPr>
          <a:xfrm>
            <a:off x="8256240" y="1700808"/>
            <a:ext cx="2749973"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r" defTabSz="1219170" latinLnBrk="1" hangingPunct="0"/>
            <a:r>
              <a:rPr lang="zh-CN" altLang="en-US" sz="3200" dirty="0">
                <a:latin typeface="Arial" panose="020B0604020202020204" pitchFamily="34" charset="0"/>
                <a:ea typeface="思源黑体 CN Regular" panose="020B0500000000000000" pitchFamily="34" charset="-122"/>
                <a:sym typeface="Arial" panose="020B0604020202020204" pitchFamily="34" charset="0"/>
              </a:rPr>
              <a:t>专题</a:t>
            </a:r>
            <a:r>
              <a:rPr lang="en-US" altLang="zh-CN" sz="3200" dirty="0">
                <a:latin typeface="Arial" panose="020B0604020202020204" pitchFamily="34" charset="0"/>
                <a:ea typeface="思源黑体 CN Regular" panose="020B0500000000000000" pitchFamily="34" charset="-122"/>
                <a:sym typeface="Arial" panose="020B0604020202020204" pitchFamily="34" charset="0"/>
              </a:rPr>
              <a:t>5.4.1</a:t>
            </a:r>
            <a:endParaRPr lang="zh-CN" altLang="en-US" sz="32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97B5477C-BCDF-436B-BD2E-D1AD3218EB21}"/>
              </a:ext>
            </a:extLst>
          </p:cNvPr>
          <p:cNvSpPr txBox="1"/>
          <p:nvPr/>
        </p:nvSpPr>
        <p:spPr>
          <a:xfrm>
            <a:off x="5879975" y="3212972"/>
            <a:ext cx="5126237" cy="43088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r" defTabSz="1219170" latinLnBrk="1" hangingPunct="0"/>
            <a:r>
              <a:rPr lang="zh-CN" altLang="en-US" sz="2000" dirty="0">
                <a:latin typeface="Arial" panose="020B0604020202020204" pitchFamily="34" charset="0"/>
                <a:ea typeface="思源黑体 CN Regular" panose="020B0500000000000000" pitchFamily="34" charset="-122"/>
                <a:sym typeface="Arial" panose="020B0604020202020204" pitchFamily="34" charset="0"/>
              </a:rPr>
              <a:t>螺旋菌、自养菌、异养菌、需氧菌、厌氧菌</a:t>
            </a:r>
          </a:p>
        </p:txBody>
      </p:sp>
      <p:sp>
        <p:nvSpPr>
          <p:cNvPr id="13" name="文本框 12">
            <a:extLst>
              <a:ext uri="{FF2B5EF4-FFF2-40B4-BE49-F238E27FC236}">
                <a16:creationId xmlns:a16="http://schemas.microsoft.com/office/drawing/2014/main" id="{E1855D97-269B-451E-9197-961417E519DD}"/>
              </a:ext>
            </a:extLst>
          </p:cNvPr>
          <p:cNvSpPr txBox="1"/>
          <p:nvPr/>
        </p:nvSpPr>
        <p:spPr>
          <a:xfrm>
            <a:off x="9178973" y="4404506"/>
            <a:ext cx="1827240" cy="451340"/>
          </a:xfrm>
          <a:prstGeom prst="rect">
            <a:avLst/>
          </a:prstGeom>
          <a:solidFill>
            <a:schemeClr val="tx2"/>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1219170" latinLnBrk="1" hangingPunct="0"/>
            <a:r>
              <a:rPr lang="zh-CN" altLang="en-US" sz="2133" dirty="0">
                <a:solidFill>
                  <a:schemeClr val="bg1"/>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八年级生物</a:t>
            </a:r>
          </a:p>
        </p:txBody>
      </p:sp>
      <p:sp>
        <p:nvSpPr>
          <p:cNvPr id="14" name="Shape 40">
            <a:extLst>
              <a:ext uri="{FF2B5EF4-FFF2-40B4-BE49-F238E27FC236}">
                <a16:creationId xmlns:a16="http://schemas.microsoft.com/office/drawing/2014/main" id="{0AB5D9C9-741D-41FB-BE42-97B592A2B43F}"/>
              </a:ext>
            </a:extLst>
          </p:cNvPr>
          <p:cNvSpPr/>
          <p:nvPr/>
        </p:nvSpPr>
        <p:spPr>
          <a:xfrm>
            <a:off x="6932834" y="2123907"/>
            <a:ext cx="4073379" cy="639534"/>
          </a:xfrm>
          <a:prstGeom prst="rect">
            <a:avLst/>
          </a:prstGeom>
          <a:ln w="12700">
            <a:miter lim="400000"/>
          </a:ln>
        </p:spPr>
        <p:txBody>
          <a:bodyPr wrap="square" lIns="60959" rIns="6095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r">
              <a:defRPr sz="1800">
                <a:solidFill>
                  <a:srgbClr val="000000"/>
                </a:solidFill>
              </a:defRPr>
            </a:pPr>
            <a:r>
              <a:rPr lang="en-US" altLang="zh-CN" sz="2667" baseline="-25000" dirty="0">
                <a:solidFill>
                  <a:schemeClr val="tx1"/>
                </a:solidFill>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rPr>
              <a:t>The Role Of Animals In The Biosphere
</a:t>
            </a:r>
            <a:endParaRPr lang="zh-CN" altLang="en-US" sz="2667" baseline="-25000" dirty="0">
              <a:solidFill>
                <a:schemeClr val="tx1"/>
              </a:solidFill>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endParaRPr>
          </a:p>
        </p:txBody>
      </p:sp>
      <p:sp>
        <p:nvSpPr>
          <p:cNvPr id="20" name="任意多边形: 形状 19">
            <a:extLst>
              <a:ext uri="{FF2B5EF4-FFF2-40B4-BE49-F238E27FC236}">
                <a16:creationId xmlns:a16="http://schemas.microsoft.com/office/drawing/2014/main" id="{11DCF1BB-EC38-4A5B-B879-9226FD2586FF}"/>
              </a:ext>
            </a:extLst>
          </p:cNvPr>
          <p:cNvSpPr/>
          <p:nvPr/>
        </p:nvSpPr>
        <p:spPr>
          <a:xfrm>
            <a:off x="4799856" y="0"/>
            <a:ext cx="3705277" cy="6858000"/>
          </a:xfrm>
          <a:custGeom>
            <a:avLst/>
            <a:gdLst>
              <a:gd name="connsiteX0" fmla="*/ 133415 w 3705277"/>
              <a:gd name="connsiteY0" fmla="*/ 0 h 6858000"/>
              <a:gd name="connsiteX1" fmla="*/ 397017 w 3705277"/>
              <a:gd name="connsiteY1" fmla="*/ 0 h 6858000"/>
              <a:gd name="connsiteX2" fmla="*/ 398079 w 3705277"/>
              <a:gd name="connsiteY2" fmla="*/ 7733 h 6858000"/>
              <a:gd name="connsiteX3" fmla="*/ 408972 w 3705277"/>
              <a:gd name="connsiteY3" fmla="*/ 92597 h 6858000"/>
              <a:gd name="connsiteX4" fmla="*/ 617316 w 3705277"/>
              <a:gd name="connsiteY4" fmla="*/ 3264061 h 6858000"/>
              <a:gd name="connsiteX5" fmla="*/ 3533593 w 3705277"/>
              <a:gd name="connsiteY5" fmla="*/ 6718290 h 6858000"/>
              <a:gd name="connsiteX6" fmla="*/ 3705277 w 3705277"/>
              <a:gd name="connsiteY6" fmla="*/ 6858000 h 6858000"/>
              <a:gd name="connsiteX7" fmla="*/ 3441652 w 3705277"/>
              <a:gd name="connsiteY7" fmla="*/ 6858000 h 6858000"/>
              <a:gd name="connsiteX8" fmla="*/ 3269969 w 3705277"/>
              <a:gd name="connsiteY8" fmla="*/ 6718290 h 6858000"/>
              <a:gd name="connsiteX9" fmla="*/ 353691 w 3705277"/>
              <a:gd name="connsiteY9" fmla="*/ 3264061 h 6858000"/>
              <a:gd name="connsiteX10" fmla="*/ 145347 w 3705277"/>
              <a:gd name="connsiteY10" fmla="*/ 925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5277" h="6858000">
                <a:moveTo>
                  <a:pt x="133415" y="0"/>
                </a:moveTo>
                <a:lnTo>
                  <a:pt x="397017" y="0"/>
                </a:lnTo>
                <a:lnTo>
                  <a:pt x="398079" y="7733"/>
                </a:lnTo>
                <a:cubicBezTo>
                  <a:pt x="401454" y="33267"/>
                  <a:pt x="405069" y="61475"/>
                  <a:pt x="408972" y="92597"/>
                </a:cubicBezTo>
                <a:cubicBezTo>
                  <a:pt x="480350" y="661686"/>
                  <a:pt x="-79094" y="2041003"/>
                  <a:pt x="617316" y="3264061"/>
                </a:cubicBezTo>
                <a:cubicBezTo>
                  <a:pt x="1139624" y="4181355"/>
                  <a:pt x="2403073" y="5755150"/>
                  <a:pt x="3533593" y="6718290"/>
                </a:cubicBezTo>
                <a:lnTo>
                  <a:pt x="3705277" y="6858000"/>
                </a:lnTo>
                <a:lnTo>
                  <a:pt x="3441652" y="6858000"/>
                </a:lnTo>
                <a:lnTo>
                  <a:pt x="3269969" y="6718290"/>
                </a:lnTo>
                <a:cubicBezTo>
                  <a:pt x="2139448" y="5755150"/>
                  <a:pt x="875999" y="4181355"/>
                  <a:pt x="353691" y="3264061"/>
                </a:cubicBezTo>
                <a:cubicBezTo>
                  <a:pt x="-342719" y="2041003"/>
                  <a:pt x="216724" y="661686"/>
                  <a:pt x="145347" y="9259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virus-molecule_65950">
            <a:extLst>
              <a:ext uri="{FF2B5EF4-FFF2-40B4-BE49-F238E27FC236}">
                <a16:creationId xmlns:a16="http://schemas.microsoft.com/office/drawing/2014/main" id="{DE734DB4-FF25-44E2-90FE-2405D7B760F0}"/>
              </a:ext>
            </a:extLst>
          </p:cNvPr>
          <p:cNvSpPr>
            <a:spLocks noChangeAspect="1"/>
          </p:cNvSpPr>
          <p:nvPr/>
        </p:nvSpPr>
        <p:spPr bwMode="auto">
          <a:xfrm>
            <a:off x="11352584" y="188640"/>
            <a:ext cx="609686" cy="60873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chemeClr val="tx2"/>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7" name="图片 16" descr="æµè¡, å ç¶çæ¯, æ½ä¼, çå¨å®¶é, çæ¯, çµæ, æµè¡ç, Covid-19, ææ, å¾®, å»ç">
            <a:extLst>
              <a:ext uri="{FF2B5EF4-FFF2-40B4-BE49-F238E27FC236}">
                <a16:creationId xmlns:a16="http://schemas.microsoft.com/office/drawing/2014/main" id="{3235F7D5-9BEA-45F4-AAA0-FEBAE55E6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78" r="14646"/>
          <a:stretch>
            <a:fillRect/>
          </a:stretch>
        </p:blipFill>
        <p:spPr bwMode="auto">
          <a:xfrm>
            <a:off x="0" y="1"/>
            <a:ext cx="8134521" cy="6857998"/>
          </a:xfrm>
          <a:custGeom>
            <a:avLst/>
            <a:gdLst>
              <a:gd name="connsiteX0" fmla="*/ 0 w 8134521"/>
              <a:gd name="connsiteY0" fmla="*/ 0 h 6857998"/>
              <a:gd name="connsiteX1" fmla="*/ 4826286 w 8134521"/>
              <a:gd name="connsiteY1" fmla="*/ 0 h 6857998"/>
              <a:gd name="connsiteX2" fmla="*/ 4838219 w 8134521"/>
              <a:gd name="connsiteY2" fmla="*/ 92597 h 6857998"/>
              <a:gd name="connsiteX3" fmla="*/ 5046562 w 8134521"/>
              <a:gd name="connsiteY3" fmla="*/ 3264061 h 6857998"/>
              <a:gd name="connsiteX4" fmla="*/ 7962840 w 8134521"/>
              <a:gd name="connsiteY4" fmla="*/ 6718290 h 6857998"/>
              <a:gd name="connsiteX5" fmla="*/ 8134521 w 8134521"/>
              <a:gd name="connsiteY5" fmla="*/ 6857998 h 6857998"/>
              <a:gd name="connsiteX6" fmla="*/ 0 w 8134521"/>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4521" h="6857998">
                <a:moveTo>
                  <a:pt x="0" y="0"/>
                </a:moveTo>
                <a:lnTo>
                  <a:pt x="4826286" y="0"/>
                </a:lnTo>
                <a:lnTo>
                  <a:pt x="4838219" y="92597"/>
                </a:lnTo>
                <a:cubicBezTo>
                  <a:pt x="4909595" y="661686"/>
                  <a:pt x="4350153" y="2041003"/>
                  <a:pt x="5046562" y="3264061"/>
                </a:cubicBezTo>
                <a:cubicBezTo>
                  <a:pt x="5568870" y="4181355"/>
                  <a:pt x="6832319" y="5755150"/>
                  <a:pt x="7962840" y="6718290"/>
                </a:cubicBezTo>
                <a:lnTo>
                  <a:pt x="8134521" y="6857998"/>
                </a:lnTo>
                <a:lnTo>
                  <a:pt x="0" y="6857998"/>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8F36660C-D563-4723-B2CC-0E98190147D1}"/>
              </a:ext>
            </a:extLst>
          </p:cNvPr>
          <p:cNvSpPr txBox="1">
            <a:spLocks noChangeArrowheads="1"/>
          </p:cNvSpPr>
          <p:nvPr/>
        </p:nvSpPr>
        <p:spPr bwMode="auto">
          <a:xfrm>
            <a:off x="839416" y="2135835"/>
            <a:ext cx="10085613" cy="191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lnSpc>
                <a:spcPct val="125000"/>
              </a:lnSpc>
              <a:spcBef>
                <a:spcPts val="1197"/>
              </a:spcBef>
              <a:buFont typeface="宋体" panose="02010600030101010101" pitchFamily="2" charset="-122"/>
              <a:buAutoNum type="circleNumDbPlain"/>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假设一：不同环境中都有细菌和真菌。假设二：在经过严格高温灭菌的条件下，没有细菌和真菌。假设三：在不同环境条件下，细菌和真菌的分布多少不一样。</a:t>
            </a:r>
          </a:p>
          <a:p>
            <a:pPr eaLnBrk="1" hangingPunct="1">
              <a:lnSpc>
                <a:spcPct val="125000"/>
              </a:lnSpc>
              <a:spcBef>
                <a:spcPts val="1197"/>
              </a:spcBef>
              <a:buFont typeface="宋体" panose="02010600030101010101" pitchFamily="2" charset="-122"/>
              <a:buAutoNum type="circleNumDbPlain"/>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假设一：手上有细菌，洗手后细菌会减少。假设二：用香皂洗手去菌效果更好。</a:t>
            </a:r>
          </a:p>
          <a:p>
            <a:pPr eaLnBrk="1" hangingPunct="1">
              <a:lnSpc>
                <a:spcPct val="125000"/>
              </a:lnSpc>
              <a:spcBef>
                <a:spcPts val="1197"/>
              </a:spcBef>
              <a:buFont typeface="宋体" panose="02010600030101010101" pitchFamily="2" charset="-122"/>
              <a:buAutoNum type="circleNumDbPlain"/>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p>
        </p:txBody>
      </p:sp>
      <p:sp>
        <p:nvSpPr>
          <p:cNvPr id="7" name="矩形 6">
            <a:extLst>
              <a:ext uri="{FF2B5EF4-FFF2-40B4-BE49-F238E27FC236}">
                <a16:creationId xmlns:a16="http://schemas.microsoft.com/office/drawing/2014/main" id="{6521484E-70F9-4F1E-9586-7C72A55067AF}"/>
              </a:ext>
            </a:extLst>
          </p:cNvPr>
          <p:cNvSpPr/>
          <p:nvPr/>
        </p:nvSpPr>
        <p:spPr>
          <a:xfrm>
            <a:off x="8621792" y="774014"/>
            <a:ext cx="3570208" cy="461665"/>
          </a:xfrm>
          <a:prstGeom prst="rect">
            <a:avLst/>
          </a:prstGeom>
          <a:solidFill>
            <a:srgbClr val="0070C0"/>
          </a:solidFill>
        </p:spPr>
        <p:txBody>
          <a:bodyPr wrap="none">
            <a:spAutoFit/>
          </a:bodyPr>
          <a:lstStyle/>
          <a:p>
            <a:pPr algn="r">
              <a:defRPr/>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探究：细菌和真菌的分布</a:t>
            </a:r>
          </a:p>
        </p:txBody>
      </p:sp>
      <p:sp>
        <p:nvSpPr>
          <p:cNvPr id="21509" name="TextBox 7">
            <a:extLst>
              <a:ext uri="{FF2B5EF4-FFF2-40B4-BE49-F238E27FC236}">
                <a16:creationId xmlns:a16="http://schemas.microsoft.com/office/drawing/2014/main" id="{FBA614A1-1F21-4DE6-916A-412AB72AEBA9}"/>
              </a:ext>
            </a:extLst>
          </p:cNvPr>
          <p:cNvSpPr txBox="1">
            <a:spLocks noChangeArrowheads="1"/>
          </p:cNvSpPr>
          <p:nvPr/>
        </p:nvSpPr>
        <p:spPr bwMode="auto">
          <a:xfrm>
            <a:off x="397739" y="1556792"/>
            <a:ext cx="83375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ts val="2393"/>
              </a:spcBef>
            </a:pPr>
            <a:r>
              <a:rPr lang="en-US" altLang="zh-CN" sz="30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3000" dirty="0">
                <a:latin typeface="Arial" panose="020B0604020202020204" pitchFamily="34" charset="0"/>
                <a:ea typeface="思源黑体 CN Regular" panose="020B0500000000000000" pitchFamily="34" charset="-122"/>
                <a:sym typeface="Arial" panose="020B0604020202020204" pitchFamily="34" charset="0"/>
              </a:rPr>
              <a:t>、根据问题作出假设，如：</a:t>
            </a:r>
          </a:p>
        </p:txBody>
      </p:sp>
      <p:sp>
        <p:nvSpPr>
          <p:cNvPr id="8" name="文本框 7">
            <a:extLst>
              <a:ext uri="{FF2B5EF4-FFF2-40B4-BE49-F238E27FC236}">
                <a16:creationId xmlns:a16="http://schemas.microsoft.com/office/drawing/2014/main" id="{D28668C7-8B33-4BCF-8EE4-95C8BFE05F62}"/>
              </a:ext>
            </a:extLst>
          </p:cNvPr>
          <p:cNvSpPr txBox="1"/>
          <p:nvPr/>
        </p:nvSpPr>
        <p:spPr>
          <a:xfrm>
            <a:off x="392362" y="406740"/>
            <a:ext cx="1809468"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小组合作</a:t>
            </a:r>
          </a:p>
        </p:txBody>
      </p:sp>
      <p:sp>
        <p:nvSpPr>
          <p:cNvPr id="9" name="矩形 8">
            <a:extLst>
              <a:ext uri="{FF2B5EF4-FFF2-40B4-BE49-F238E27FC236}">
                <a16:creationId xmlns:a16="http://schemas.microsoft.com/office/drawing/2014/main" id="{92FA5A87-6EBF-4C1E-92C4-E219A963175F}"/>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
        <p:nvSpPr>
          <p:cNvPr id="10" name="Text Box 3">
            <a:extLst>
              <a:ext uri="{FF2B5EF4-FFF2-40B4-BE49-F238E27FC236}">
                <a16:creationId xmlns:a16="http://schemas.microsoft.com/office/drawing/2014/main" id="{90BD7FC4-E142-41F6-9496-FB69DF324ADA}"/>
              </a:ext>
            </a:extLst>
          </p:cNvPr>
          <p:cNvSpPr txBox="1">
            <a:spLocks noChangeArrowheads="1"/>
          </p:cNvSpPr>
          <p:nvPr/>
        </p:nvSpPr>
        <p:spPr bwMode="auto">
          <a:xfrm>
            <a:off x="839416" y="4817585"/>
            <a:ext cx="10085613" cy="98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lnSpc>
                <a:spcPct val="125000"/>
              </a:lnSpc>
              <a:spcBef>
                <a:spcPts val="1197"/>
              </a:spcBef>
              <a:buFont typeface="宋体" panose="02010600030101010101" pitchFamily="2" charset="-122"/>
              <a:buAutoNum type="circleNumDbPlain"/>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根据假设和教材</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P69</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提示，设计实验方案和步骤。</a:t>
            </a:r>
          </a:p>
          <a:p>
            <a:pPr eaLnBrk="1" hangingPunct="1">
              <a:lnSpc>
                <a:spcPct val="125000"/>
              </a:lnSpc>
              <a:spcBef>
                <a:spcPts val="1197"/>
              </a:spcBef>
              <a:buFont typeface="宋体" panose="02010600030101010101" pitchFamily="2" charset="-122"/>
              <a:buAutoNum type="circleNumDbPlain"/>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注意说明各步骤中使用到的材料和用具。</a:t>
            </a:r>
          </a:p>
        </p:txBody>
      </p:sp>
      <p:sp>
        <p:nvSpPr>
          <p:cNvPr id="11" name="TextBox 7">
            <a:extLst>
              <a:ext uri="{FF2B5EF4-FFF2-40B4-BE49-F238E27FC236}">
                <a16:creationId xmlns:a16="http://schemas.microsoft.com/office/drawing/2014/main" id="{CC30E7A8-6DBF-430B-BAC3-AD838C7EC71A}"/>
              </a:ext>
            </a:extLst>
          </p:cNvPr>
          <p:cNvSpPr txBox="1">
            <a:spLocks noChangeArrowheads="1"/>
          </p:cNvSpPr>
          <p:nvPr/>
        </p:nvSpPr>
        <p:spPr bwMode="auto">
          <a:xfrm>
            <a:off x="397739" y="4227848"/>
            <a:ext cx="83375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ts val="2393"/>
              </a:spcBef>
            </a:pPr>
            <a:r>
              <a:rPr lang="en-US" altLang="zh-CN" sz="3000"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3000" dirty="0">
                <a:latin typeface="Arial" panose="020B0604020202020204" pitchFamily="34" charset="0"/>
                <a:ea typeface="思源黑体 CN Regular" panose="020B0500000000000000" pitchFamily="34" charset="-122"/>
                <a:sym typeface="Arial" panose="020B0604020202020204" pitchFamily="34" charset="0"/>
              </a:rPr>
              <a:t>、制定计划</a:t>
            </a:r>
          </a:p>
        </p:txBody>
      </p:sp>
      <p:sp>
        <p:nvSpPr>
          <p:cNvPr id="12" name="TextBox 6">
            <a:extLst>
              <a:ext uri="{FF2B5EF4-FFF2-40B4-BE49-F238E27FC236}">
                <a16:creationId xmlns:a16="http://schemas.microsoft.com/office/drawing/2014/main" id="{8617E900-9085-451C-A38D-F49438B61E0C}"/>
              </a:ext>
            </a:extLst>
          </p:cNvPr>
          <p:cNvSpPr txBox="1">
            <a:spLocks noChangeArrowheads="1"/>
          </p:cNvSpPr>
          <p:nvPr/>
        </p:nvSpPr>
        <p:spPr bwMode="auto">
          <a:xfrm>
            <a:off x="7883742" y="4227848"/>
            <a:ext cx="34539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ts val="2393"/>
              </a:spcBef>
            </a:pPr>
            <a:r>
              <a:rPr lang="en-US" altLang="zh-CN" sz="3000" dirty="0">
                <a:latin typeface="Arial" panose="020B0604020202020204" pitchFamily="34" charset="0"/>
                <a:ea typeface="思源黑体 CN Regular" panose="020B0500000000000000" pitchFamily="34" charset="-122"/>
                <a:sym typeface="Arial" panose="020B0604020202020204" pitchFamily="34" charset="0"/>
              </a:rPr>
              <a:t>4</a:t>
            </a:r>
            <a:r>
              <a:rPr lang="zh-CN" altLang="en-US" sz="3000" dirty="0">
                <a:latin typeface="Arial" panose="020B0604020202020204" pitchFamily="34" charset="0"/>
                <a:ea typeface="思源黑体 CN Regular" panose="020B0500000000000000" pitchFamily="34" charset="-122"/>
                <a:sym typeface="Arial" panose="020B0604020202020204" pitchFamily="34" charset="0"/>
              </a:rPr>
              <a:t>、实施计划</a:t>
            </a:r>
          </a:p>
        </p:txBody>
      </p:sp>
      <p:sp>
        <p:nvSpPr>
          <p:cNvPr id="13" name="TextBox 7">
            <a:extLst>
              <a:ext uri="{FF2B5EF4-FFF2-40B4-BE49-F238E27FC236}">
                <a16:creationId xmlns:a16="http://schemas.microsoft.com/office/drawing/2014/main" id="{125B5F7A-544E-4041-9E4F-F49CD98CBD33}"/>
              </a:ext>
            </a:extLst>
          </p:cNvPr>
          <p:cNvSpPr txBox="1">
            <a:spLocks noChangeArrowheads="1"/>
          </p:cNvSpPr>
          <p:nvPr/>
        </p:nvSpPr>
        <p:spPr bwMode="auto">
          <a:xfrm>
            <a:off x="7883742" y="4836798"/>
            <a:ext cx="34539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ts val="2393"/>
              </a:spcBef>
            </a:pPr>
            <a:r>
              <a:rPr lang="en-US" altLang="zh-CN" sz="3000" dirty="0">
                <a:latin typeface="Arial" panose="020B0604020202020204" pitchFamily="34" charset="0"/>
                <a:ea typeface="思源黑体 CN Regular" panose="020B0500000000000000" pitchFamily="34" charset="-122"/>
                <a:sym typeface="Arial" panose="020B0604020202020204" pitchFamily="34" charset="0"/>
              </a:rPr>
              <a:t>5</a:t>
            </a:r>
            <a:r>
              <a:rPr lang="zh-CN" altLang="en-US" sz="3000" dirty="0">
                <a:latin typeface="Arial" panose="020B0604020202020204" pitchFamily="34" charset="0"/>
                <a:ea typeface="思源黑体 CN Regular" panose="020B0500000000000000" pitchFamily="34" charset="-122"/>
                <a:sym typeface="Arial" panose="020B0604020202020204" pitchFamily="34" charset="0"/>
              </a:rPr>
              <a:t>、得出结论</a:t>
            </a:r>
          </a:p>
        </p:txBody>
      </p:sp>
      <p:sp>
        <p:nvSpPr>
          <p:cNvPr id="14" name="TextBox 8">
            <a:extLst>
              <a:ext uri="{FF2B5EF4-FFF2-40B4-BE49-F238E27FC236}">
                <a16:creationId xmlns:a16="http://schemas.microsoft.com/office/drawing/2014/main" id="{738C139C-6F6A-4B30-B09E-2629DA62C3F6}"/>
              </a:ext>
            </a:extLst>
          </p:cNvPr>
          <p:cNvSpPr txBox="1">
            <a:spLocks noChangeArrowheads="1"/>
          </p:cNvSpPr>
          <p:nvPr/>
        </p:nvSpPr>
        <p:spPr bwMode="auto">
          <a:xfrm>
            <a:off x="7883742" y="5445749"/>
            <a:ext cx="34539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ts val="2393"/>
              </a:spcBef>
            </a:pPr>
            <a:r>
              <a:rPr lang="en-US" altLang="zh-CN" sz="3000" dirty="0">
                <a:latin typeface="Arial" panose="020B0604020202020204" pitchFamily="34" charset="0"/>
                <a:ea typeface="思源黑体 CN Regular" panose="020B0500000000000000" pitchFamily="34" charset="-122"/>
                <a:sym typeface="Arial" panose="020B0604020202020204" pitchFamily="34" charset="0"/>
              </a:rPr>
              <a:t>6</a:t>
            </a:r>
            <a:r>
              <a:rPr lang="zh-CN" altLang="en-US" sz="3000" dirty="0">
                <a:latin typeface="Arial" panose="020B0604020202020204" pitchFamily="34" charset="0"/>
                <a:ea typeface="思源黑体 CN Regular" panose="020B0500000000000000" pitchFamily="34" charset="-122"/>
                <a:sym typeface="Arial" panose="020B0604020202020204" pitchFamily="34" charset="0"/>
              </a:rPr>
              <a:t>、表达与交流</a:t>
            </a:r>
          </a:p>
        </p:txBody>
      </p:sp>
    </p:spTree>
    <p:extLst>
      <p:ext uri="{BB962C8B-B14F-4D97-AF65-F5344CB8AC3E}">
        <p14:creationId xmlns:p14="http://schemas.microsoft.com/office/powerpoint/2010/main" val="3472535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linds(horizontal)">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8F36660C-D563-4723-B2CC-0E98190147D1}"/>
              </a:ext>
            </a:extLst>
          </p:cNvPr>
          <p:cNvSpPr txBox="1">
            <a:spLocks noChangeArrowheads="1"/>
          </p:cNvSpPr>
          <p:nvPr/>
        </p:nvSpPr>
        <p:spPr bwMode="auto">
          <a:xfrm>
            <a:off x="623392" y="1567364"/>
            <a:ext cx="10945216" cy="406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marL="0" indent="0" eaLnBrk="1" hangingPunct="1">
              <a:lnSpc>
                <a:spcPct val="13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为什么没有想好如何工作之前，不能打开培养皿？</a:t>
            </a:r>
          </a:p>
          <a:p>
            <a:pPr eaLnBrk="1" hangingPunct="1">
              <a:lnSpc>
                <a:spcPct val="130000"/>
              </a:lnSpc>
              <a:buFont typeface="Arial" panose="020B0604020202020204" pitchFamily="34" charset="0"/>
              <a:buChar char="•"/>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防止空气中的细菌和真菌孢子等落在培养基上。</a:t>
            </a:r>
          </a:p>
          <a:p>
            <a:pPr marL="0" indent="0" eaLnBrk="1" hangingPunct="1">
              <a:lnSpc>
                <a:spcPct val="13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为什么要有两套装培养基的培养皿，各有什么作用？</a:t>
            </a:r>
          </a:p>
          <a:p>
            <a:pPr eaLnBrk="1" hangingPunct="1">
              <a:lnSpc>
                <a:spcPct val="130000"/>
              </a:lnSpc>
              <a:buFont typeface="Arial" panose="020B0604020202020204" pitchFamily="34" charset="0"/>
              <a:buChar char="•"/>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设置对照。一套培养皿不做处理，为对照组；另一套培养皿在选定的环境中处理，为实验组。</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a:p>
            <a:pPr eaLnBrk="1" hangingPunct="1">
              <a:lnSpc>
                <a:spcPct val="130000"/>
              </a:lnSpc>
              <a:buFont typeface="Arial" panose="020B0604020202020204" pitchFamily="34" charset="0"/>
              <a:buChar char="•"/>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在标签纸上标出组别、实验日期、编号、将标签纸贴在培养皿的底面。</a:t>
            </a:r>
          </a:p>
          <a:p>
            <a:pPr eaLnBrk="1" hangingPunct="1">
              <a:lnSpc>
                <a:spcPct val="130000"/>
              </a:lnSpc>
              <a:buFont typeface="Arial" panose="020B0604020202020204" pitchFamily="34" charset="0"/>
              <a:buChar char="•"/>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在各自选定的环境中采集细菌和真菌。</a:t>
            </a:r>
          </a:p>
          <a:p>
            <a:pPr marL="0" indent="0" eaLnBrk="1" hangingPunct="1">
              <a:lnSpc>
                <a:spcPct val="13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放在什么环境条件下培养？两套装培养基的培养皿都需要在同一环境下培养吗？</a:t>
            </a:r>
          </a:p>
          <a:p>
            <a:pPr eaLnBrk="1" hangingPunct="1">
              <a:lnSpc>
                <a:spcPct val="130000"/>
              </a:lnSpc>
              <a:buFont typeface="Arial" panose="020B0604020202020204" pitchFamily="34" charset="0"/>
              <a:buChar char="•"/>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要在恒温箱或室内温暖的地方培养。两套装培养基的培养皿都需要在同一环境下培养。</a:t>
            </a:r>
          </a:p>
          <a:p>
            <a:pPr marL="0" indent="0" eaLnBrk="1" hangingPunct="1">
              <a:lnSpc>
                <a:spcPct val="13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设计好观察记录的表格，计划好观察的时间、次数。</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a:extLst>
              <a:ext uri="{FF2B5EF4-FFF2-40B4-BE49-F238E27FC236}">
                <a16:creationId xmlns:a16="http://schemas.microsoft.com/office/drawing/2014/main" id="{6521484E-70F9-4F1E-9586-7C72A55067AF}"/>
              </a:ext>
            </a:extLst>
          </p:cNvPr>
          <p:cNvSpPr/>
          <p:nvPr/>
        </p:nvSpPr>
        <p:spPr>
          <a:xfrm>
            <a:off x="8621792" y="774014"/>
            <a:ext cx="3570208" cy="461665"/>
          </a:xfrm>
          <a:prstGeom prst="rect">
            <a:avLst/>
          </a:prstGeom>
          <a:solidFill>
            <a:srgbClr val="0070C0"/>
          </a:solidFill>
        </p:spPr>
        <p:txBody>
          <a:bodyPr wrap="none">
            <a:spAutoFit/>
          </a:bodyPr>
          <a:lstStyle/>
          <a:p>
            <a:pPr algn="r">
              <a:defRPr/>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探究：细菌和真菌的分布</a:t>
            </a:r>
          </a:p>
        </p:txBody>
      </p:sp>
      <p:sp>
        <p:nvSpPr>
          <p:cNvPr id="8" name="文本框 7">
            <a:extLst>
              <a:ext uri="{FF2B5EF4-FFF2-40B4-BE49-F238E27FC236}">
                <a16:creationId xmlns:a16="http://schemas.microsoft.com/office/drawing/2014/main" id="{D28668C7-8B33-4BCF-8EE4-95C8BFE05F62}"/>
              </a:ext>
            </a:extLst>
          </p:cNvPr>
          <p:cNvSpPr txBox="1"/>
          <p:nvPr/>
        </p:nvSpPr>
        <p:spPr>
          <a:xfrm>
            <a:off x="392362" y="406740"/>
            <a:ext cx="1809468"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小组合作</a:t>
            </a:r>
          </a:p>
        </p:txBody>
      </p:sp>
      <p:sp>
        <p:nvSpPr>
          <p:cNvPr id="9" name="矩形 8">
            <a:extLst>
              <a:ext uri="{FF2B5EF4-FFF2-40B4-BE49-F238E27FC236}">
                <a16:creationId xmlns:a16="http://schemas.microsoft.com/office/drawing/2014/main" id="{92FA5A87-6EBF-4C1E-92C4-E219A963175F}"/>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Tree>
    <p:extLst>
      <p:ext uri="{BB962C8B-B14F-4D97-AF65-F5344CB8AC3E}">
        <p14:creationId xmlns:p14="http://schemas.microsoft.com/office/powerpoint/2010/main" val="3691936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linds(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8F36660C-D563-4723-B2CC-0E98190147D1}"/>
              </a:ext>
            </a:extLst>
          </p:cNvPr>
          <p:cNvSpPr txBox="1">
            <a:spLocks noChangeArrowheads="1"/>
          </p:cNvSpPr>
          <p:nvPr/>
        </p:nvSpPr>
        <p:spPr bwMode="auto">
          <a:xfrm>
            <a:off x="479376" y="1700808"/>
            <a:ext cx="10945216" cy="326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marL="0" indent="0" eaLnBrk="1" hangingPunct="1">
              <a:lnSpc>
                <a:spcPct val="13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材料用具：装有牛肉汁培养基的培养皿（已高温灭菌）若干个、无菌棉棒、标签纸、培养箱。</a:t>
            </a:r>
          </a:p>
          <a:p>
            <a:pPr marL="0" indent="0" eaLnBrk="1" hangingPunct="1">
              <a:lnSpc>
                <a:spcPct val="13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检测环境：手和教室的空气。</a:t>
            </a:r>
          </a:p>
          <a:p>
            <a:pPr marL="0" indent="0" eaLnBrk="1" hangingPunct="1">
              <a:lnSpc>
                <a:spcPct val="13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实验设计：</a:t>
            </a:r>
          </a:p>
          <a:p>
            <a:pPr marL="457200" indent="-457200" eaLnBrk="1" hangingPunct="1">
              <a:lnSpc>
                <a:spcPct val="130000"/>
              </a:lnSpc>
              <a:buFont typeface="+mj-lt"/>
              <a:buAutoNum type="arabicPeriod"/>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取三个装有牛肉汁培养基的培养皿（已高温灭菌），编号</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，将标签纸贴在培养皿的底部；</a:t>
            </a:r>
          </a:p>
          <a:p>
            <a:pPr marL="457200" indent="-457200" eaLnBrk="1" hangingPunct="1">
              <a:lnSpc>
                <a:spcPct val="130000"/>
              </a:lnSpc>
              <a:buFont typeface="+mj-lt"/>
              <a:buAutoNum type="arabicPeriod"/>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取</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只无菌棉棒，擦拭某同学手心，打开</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号培养皿，将棉棒在培养皿上涂抹，盖好封严；打开</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号培养皿，将其暴露在教室空气中约</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10</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分钟，盖好封严，</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号培养皿不做任何处理；</a:t>
            </a:r>
          </a:p>
          <a:p>
            <a:pPr marL="457200" indent="-457200" eaLnBrk="1" hangingPunct="1">
              <a:lnSpc>
                <a:spcPct val="130000"/>
              </a:lnSpc>
              <a:buFont typeface="+mj-lt"/>
              <a:buAutoNum type="arabicPeriod"/>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将</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号培养皿放置在培养箱中培养，每天观察一次，并做好记录。</a:t>
            </a:r>
          </a:p>
        </p:txBody>
      </p:sp>
      <p:sp>
        <p:nvSpPr>
          <p:cNvPr id="7" name="矩形 6">
            <a:extLst>
              <a:ext uri="{FF2B5EF4-FFF2-40B4-BE49-F238E27FC236}">
                <a16:creationId xmlns:a16="http://schemas.microsoft.com/office/drawing/2014/main" id="{6521484E-70F9-4F1E-9586-7C72A55067AF}"/>
              </a:ext>
            </a:extLst>
          </p:cNvPr>
          <p:cNvSpPr/>
          <p:nvPr/>
        </p:nvSpPr>
        <p:spPr>
          <a:xfrm>
            <a:off x="1079242" y="965887"/>
            <a:ext cx="10033517" cy="461665"/>
          </a:xfrm>
          <a:prstGeom prst="rect">
            <a:avLst/>
          </a:prstGeom>
          <a:solidFill>
            <a:srgbClr val="0070C0"/>
          </a:solidFill>
        </p:spPr>
        <p:txBody>
          <a:bodyPr wrap="none">
            <a:spAutoFit/>
          </a:bodyPr>
          <a:lstStyle/>
          <a:p>
            <a:pPr algn="ctr">
              <a:defRPr/>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某生物兴趣小组对“检测不同环境中的细菌”探究实验做出了如下设计。</a:t>
            </a:r>
          </a:p>
        </p:txBody>
      </p:sp>
      <p:sp>
        <p:nvSpPr>
          <p:cNvPr id="8" name="文本框 7">
            <a:extLst>
              <a:ext uri="{FF2B5EF4-FFF2-40B4-BE49-F238E27FC236}">
                <a16:creationId xmlns:a16="http://schemas.microsoft.com/office/drawing/2014/main" id="{D28668C7-8B33-4BCF-8EE4-95C8BFE05F62}"/>
              </a:ext>
            </a:extLst>
          </p:cNvPr>
          <p:cNvSpPr txBox="1"/>
          <p:nvPr/>
        </p:nvSpPr>
        <p:spPr>
          <a:xfrm>
            <a:off x="392362" y="406740"/>
            <a:ext cx="1387878"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举例：</a:t>
            </a:r>
          </a:p>
        </p:txBody>
      </p:sp>
      <p:sp>
        <p:nvSpPr>
          <p:cNvPr id="9" name="矩形 8">
            <a:extLst>
              <a:ext uri="{FF2B5EF4-FFF2-40B4-BE49-F238E27FC236}">
                <a16:creationId xmlns:a16="http://schemas.microsoft.com/office/drawing/2014/main" id="{92FA5A87-6EBF-4C1E-92C4-E219A963175F}"/>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Tree>
    <p:extLst>
      <p:ext uri="{BB962C8B-B14F-4D97-AF65-F5344CB8AC3E}">
        <p14:creationId xmlns:p14="http://schemas.microsoft.com/office/powerpoint/2010/main" val="1503811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linds(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8F36660C-D563-4723-B2CC-0E98190147D1}"/>
              </a:ext>
            </a:extLst>
          </p:cNvPr>
          <p:cNvSpPr txBox="1">
            <a:spLocks noChangeArrowheads="1"/>
          </p:cNvSpPr>
          <p:nvPr/>
        </p:nvSpPr>
        <p:spPr bwMode="auto">
          <a:xfrm>
            <a:off x="623392" y="2201420"/>
            <a:ext cx="10945216" cy="253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marL="0" indent="0" eaLnBrk="1" hangingPunct="1">
              <a:lnSpc>
                <a:spcPct val="130000"/>
              </a:lnSpc>
            </a:pP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该实验探究的是：</a:t>
            </a:r>
          </a:p>
          <a:p>
            <a:pPr marL="0" indent="0" eaLnBrk="1" hangingPunct="1">
              <a:lnSpc>
                <a:spcPct val="13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a:t>
            </a:r>
            <a:r>
              <a:rPr lang="en-US" altLang="zh-CN" dirty="0">
                <a:latin typeface="Arial" panose="020B0604020202020204" pitchFamily="34" charset="0"/>
                <a:ea typeface="思源黑体 CN Regular" panose="020B0500000000000000" pitchFamily="34" charset="-122"/>
                <a:sym typeface="Arial" panose="020B0604020202020204" pitchFamily="34" charset="0"/>
              </a:rPr>
              <a:t>_________________________________</a:t>
            </a:r>
            <a:r>
              <a:rPr lang="zh-CN" altLang="en-US" dirty="0">
                <a:latin typeface="Arial" panose="020B0604020202020204" pitchFamily="34" charset="0"/>
                <a:ea typeface="思源黑体 CN Regular" panose="020B0500000000000000" pitchFamily="34" charset="-122"/>
                <a:sym typeface="Arial" panose="020B0604020202020204" pitchFamily="34" charset="0"/>
              </a:rPr>
              <a:t>。</a:t>
            </a:r>
          </a:p>
          <a:p>
            <a:pPr marL="0" indent="0" eaLnBrk="1" hangingPunct="1">
              <a:lnSpc>
                <a:spcPct val="13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设计</a:t>
            </a:r>
            <a:r>
              <a:rPr lang="en-US" altLang="zh-CN" dirty="0">
                <a:latin typeface="Arial" panose="020B0604020202020204" pitchFamily="34" charset="0"/>
                <a:ea typeface="思源黑体 CN Regular" panose="020B0500000000000000" pitchFamily="34" charset="-122"/>
                <a:sym typeface="Arial" panose="020B0604020202020204" pitchFamily="34" charset="0"/>
              </a:rPr>
              <a:t>3</a:t>
            </a:r>
            <a:r>
              <a:rPr lang="zh-CN" altLang="en-US" dirty="0">
                <a:latin typeface="Arial" panose="020B0604020202020204" pitchFamily="34" charset="0"/>
                <a:ea typeface="思源黑体 CN Regular" panose="020B0500000000000000" pitchFamily="34" charset="-122"/>
                <a:sym typeface="Arial" panose="020B0604020202020204" pitchFamily="34" charset="0"/>
              </a:rPr>
              <a:t>号培养皿的目的是：</a:t>
            </a:r>
            <a:r>
              <a:rPr lang="en-US" altLang="zh-CN" dirty="0">
                <a:latin typeface="Arial" panose="020B0604020202020204" pitchFamily="34" charset="0"/>
                <a:ea typeface="思源黑体 CN Regular" panose="020B0500000000000000" pitchFamily="34" charset="-122"/>
                <a:sym typeface="Arial" panose="020B0604020202020204" pitchFamily="34" charset="0"/>
              </a:rPr>
              <a:t>__________</a:t>
            </a:r>
            <a:r>
              <a:rPr lang="zh-CN" altLang="en-US" dirty="0">
                <a:latin typeface="Arial" panose="020B0604020202020204" pitchFamily="34" charset="0"/>
                <a:ea typeface="思源黑体 CN Regular" panose="020B0500000000000000" pitchFamily="34" charset="-122"/>
                <a:sym typeface="Arial" panose="020B0604020202020204" pitchFamily="34" charset="0"/>
              </a:rPr>
              <a:t>。它最适合与</a:t>
            </a:r>
            <a:r>
              <a:rPr lang="en-US" altLang="zh-CN" dirty="0">
                <a:latin typeface="Arial" panose="020B0604020202020204" pitchFamily="34" charset="0"/>
                <a:ea typeface="思源黑体 CN Regular" panose="020B0500000000000000" pitchFamily="34" charset="-122"/>
                <a:sym typeface="Arial" panose="020B0604020202020204" pitchFamily="34" charset="0"/>
              </a:rPr>
              <a:t>________</a:t>
            </a:r>
            <a:r>
              <a:rPr lang="zh-CN" altLang="en-US" dirty="0">
                <a:latin typeface="Arial" panose="020B0604020202020204" pitchFamily="34" charset="0"/>
                <a:ea typeface="思源黑体 CN Regular" panose="020B0500000000000000" pitchFamily="34" charset="-122"/>
                <a:sym typeface="Arial" panose="020B0604020202020204" pitchFamily="34" charset="0"/>
              </a:rPr>
              <a:t>号培养皿组合形成对照实验，其实验变量是</a:t>
            </a:r>
            <a:r>
              <a:rPr lang="en-US" altLang="zh-CN" dirty="0">
                <a:latin typeface="Arial" panose="020B0604020202020204" pitchFamily="34" charset="0"/>
                <a:ea typeface="思源黑体 CN Regular" panose="020B0500000000000000" pitchFamily="34" charset="-122"/>
                <a:sym typeface="Arial" panose="020B0604020202020204" pitchFamily="34" charset="0"/>
              </a:rPr>
              <a:t>_______  _ </a:t>
            </a:r>
            <a:r>
              <a:rPr lang="zh-CN" altLang="en-US" dirty="0">
                <a:latin typeface="Arial" panose="020B0604020202020204" pitchFamily="34" charset="0"/>
                <a:ea typeface="思源黑体 CN Regular" panose="020B0500000000000000" pitchFamily="34" charset="-122"/>
                <a:sym typeface="Arial" panose="020B0604020202020204" pitchFamily="34" charset="0"/>
              </a:rPr>
              <a:t>。</a:t>
            </a:r>
          </a:p>
          <a:p>
            <a:pPr marL="0" indent="0" eaLnBrk="1" hangingPunct="1">
              <a:lnSpc>
                <a:spcPct val="13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科学地讲，</a:t>
            </a:r>
            <a:r>
              <a:rPr lang="en-US" altLang="zh-CN" dirty="0">
                <a:latin typeface="Arial" panose="020B0604020202020204" pitchFamily="34" charset="0"/>
                <a:ea typeface="思源黑体 CN Regular" panose="020B0500000000000000" pitchFamily="34" charset="-122"/>
                <a:sym typeface="Arial" panose="020B0604020202020204" pitchFamily="34" charset="0"/>
              </a:rPr>
              <a:t>3</a:t>
            </a:r>
            <a:r>
              <a:rPr lang="zh-CN" altLang="en-US" dirty="0">
                <a:latin typeface="Arial" panose="020B0604020202020204" pitchFamily="34" charset="0"/>
                <a:ea typeface="思源黑体 CN Regular" panose="020B0500000000000000" pitchFamily="34" charset="-122"/>
                <a:sym typeface="Arial" panose="020B0604020202020204" pitchFamily="34" charset="0"/>
              </a:rPr>
              <a:t>号是否可以作为</a:t>
            </a:r>
            <a:r>
              <a:rPr lang="en-US" altLang="zh-CN" dirty="0">
                <a:latin typeface="Arial" panose="020B0604020202020204" pitchFamily="34" charset="0"/>
                <a:ea typeface="思源黑体 CN Regular" panose="020B0500000000000000" pitchFamily="34" charset="-122"/>
                <a:sym typeface="Arial" panose="020B0604020202020204" pitchFamily="34" charset="0"/>
              </a:rPr>
              <a:t>1</a:t>
            </a:r>
            <a:r>
              <a:rPr lang="zh-CN" altLang="en-US" dirty="0">
                <a:latin typeface="Arial" panose="020B0604020202020204" pitchFamily="34" charset="0"/>
                <a:ea typeface="思源黑体 CN Regular" panose="020B0500000000000000" pitchFamily="34" charset="-122"/>
                <a:sym typeface="Arial" panose="020B0604020202020204" pitchFamily="34" charset="0"/>
              </a:rPr>
              <a:t>号实验的对照组？       ，理由是</a:t>
            </a:r>
            <a:r>
              <a:rPr lang="en-US" altLang="zh-CN" dirty="0">
                <a:latin typeface="Arial" panose="020B0604020202020204" pitchFamily="34" charset="0"/>
                <a:ea typeface="思源黑体 CN Regular" panose="020B0500000000000000" pitchFamily="34" charset="-122"/>
                <a:sym typeface="Arial" panose="020B0604020202020204" pitchFamily="34" charset="0"/>
              </a:rPr>
              <a:t>:</a:t>
            </a:r>
          </a:p>
        </p:txBody>
      </p:sp>
      <p:sp>
        <p:nvSpPr>
          <p:cNvPr id="7" name="矩形 6">
            <a:extLst>
              <a:ext uri="{FF2B5EF4-FFF2-40B4-BE49-F238E27FC236}">
                <a16:creationId xmlns:a16="http://schemas.microsoft.com/office/drawing/2014/main" id="{6521484E-70F9-4F1E-9586-7C72A55067AF}"/>
              </a:ext>
            </a:extLst>
          </p:cNvPr>
          <p:cNvSpPr/>
          <p:nvPr/>
        </p:nvSpPr>
        <p:spPr>
          <a:xfrm>
            <a:off x="3849231" y="1130717"/>
            <a:ext cx="4493538" cy="461665"/>
          </a:xfrm>
          <a:prstGeom prst="rect">
            <a:avLst/>
          </a:prstGeom>
          <a:solidFill>
            <a:srgbClr val="0070C0"/>
          </a:solidFill>
        </p:spPr>
        <p:txBody>
          <a:bodyPr wrap="none">
            <a:spAutoFit/>
          </a:bodyPr>
          <a:lstStyle/>
          <a:p>
            <a:pPr algn="ctr">
              <a:defRPr/>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根据上述实验设计，回答问题。</a:t>
            </a:r>
          </a:p>
        </p:txBody>
      </p:sp>
      <p:sp>
        <p:nvSpPr>
          <p:cNvPr id="8" name="文本框 7">
            <a:extLst>
              <a:ext uri="{FF2B5EF4-FFF2-40B4-BE49-F238E27FC236}">
                <a16:creationId xmlns:a16="http://schemas.microsoft.com/office/drawing/2014/main" id="{D28668C7-8B33-4BCF-8EE4-95C8BFE05F62}"/>
              </a:ext>
            </a:extLst>
          </p:cNvPr>
          <p:cNvSpPr txBox="1"/>
          <p:nvPr/>
        </p:nvSpPr>
        <p:spPr>
          <a:xfrm>
            <a:off x="392362" y="406740"/>
            <a:ext cx="1387878"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举例：</a:t>
            </a:r>
          </a:p>
        </p:txBody>
      </p:sp>
      <p:sp>
        <p:nvSpPr>
          <p:cNvPr id="9" name="矩形 8">
            <a:extLst>
              <a:ext uri="{FF2B5EF4-FFF2-40B4-BE49-F238E27FC236}">
                <a16:creationId xmlns:a16="http://schemas.microsoft.com/office/drawing/2014/main" id="{92FA5A87-6EBF-4C1E-92C4-E219A963175F}"/>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
        <p:nvSpPr>
          <p:cNvPr id="6" name="Text Box 3">
            <a:extLst>
              <a:ext uri="{FF2B5EF4-FFF2-40B4-BE49-F238E27FC236}">
                <a16:creationId xmlns:a16="http://schemas.microsoft.com/office/drawing/2014/main" id="{E454FC72-14EC-45B2-A9D0-56A329756C40}"/>
              </a:ext>
            </a:extLst>
          </p:cNvPr>
          <p:cNvSpPr txBox="1">
            <a:spLocks noChangeArrowheads="1"/>
          </p:cNvSpPr>
          <p:nvPr/>
        </p:nvSpPr>
        <p:spPr bwMode="auto">
          <a:xfrm>
            <a:off x="751513" y="2802840"/>
            <a:ext cx="4240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algn="ctr" eaLnBrk="1" hangingPunct="1">
              <a:spcBef>
                <a:spcPct val="50000"/>
              </a:spcBef>
            </a:pPr>
            <a:r>
              <a:rPr lang="zh-CN" altLang="en-US" sz="1800" dirty="0">
                <a:solidFill>
                  <a:srgbClr val="CC0000"/>
                </a:solidFill>
                <a:latin typeface="Arial" panose="020B0604020202020204" pitchFamily="34" charset="0"/>
                <a:ea typeface="思源黑体 CN Regular" panose="020B0500000000000000" pitchFamily="34" charset="-122"/>
                <a:sym typeface="Arial" panose="020B0604020202020204" pitchFamily="34" charset="0"/>
              </a:rPr>
              <a:t>手和教室空气中的细菌数量一样多吗？</a:t>
            </a:r>
          </a:p>
        </p:txBody>
      </p:sp>
      <p:sp>
        <p:nvSpPr>
          <p:cNvPr id="10" name="Text Box 4">
            <a:extLst>
              <a:ext uri="{FF2B5EF4-FFF2-40B4-BE49-F238E27FC236}">
                <a16:creationId xmlns:a16="http://schemas.microsoft.com/office/drawing/2014/main" id="{D143BA7B-02C3-4272-8AA2-488BC3405AEF}"/>
              </a:ext>
            </a:extLst>
          </p:cNvPr>
          <p:cNvSpPr txBox="1">
            <a:spLocks noChangeArrowheads="1"/>
          </p:cNvSpPr>
          <p:nvPr/>
        </p:nvSpPr>
        <p:spPr bwMode="auto">
          <a:xfrm>
            <a:off x="4439816" y="3298392"/>
            <a:ext cx="2209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1800" dirty="0">
                <a:solidFill>
                  <a:srgbClr val="CC0000"/>
                </a:solidFill>
                <a:latin typeface="Arial" panose="020B0604020202020204" pitchFamily="34" charset="0"/>
                <a:ea typeface="思源黑体 CN Regular" panose="020B0500000000000000" pitchFamily="34" charset="-122"/>
                <a:sym typeface="Arial" panose="020B0604020202020204" pitchFamily="34" charset="0"/>
              </a:rPr>
              <a:t>形成对照</a:t>
            </a:r>
          </a:p>
        </p:txBody>
      </p:sp>
      <p:sp>
        <p:nvSpPr>
          <p:cNvPr id="11" name="Text Box 5">
            <a:extLst>
              <a:ext uri="{FF2B5EF4-FFF2-40B4-BE49-F238E27FC236}">
                <a16:creationId xmlns:a16="http://schemas.microsoft.com/office/drawing/2014/main" id="{D63C5B96-2BDD-47CB-81A2-0AD361181179}"/>
              </a:ext>
            </a:extLst>
          </p:cNvPr>
          <p:cNvSpPr txBox="1">
            <a:spLocks noChangeArrowheads="1"/>
          </p:cNvSpPr>
          <p:nvPr/>
        </p:nvSpPr>
        <p:spPr bwMode="auto">
          <a:xfrm>
            <a:off x="8282547" y="3284344"/>
            <a:ext cx="790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en-US" altLang="zh-CN" sz="1800" dirty="0">
                <a:solidFill>
                  <a:srgbClr val="CC0000"/>
                </a:solidFill>
                <a:latin typeface="Arial" panose="020B0604020202020204" pitchFamily="34" charset="0"/>
                <a:ea typeface="思源黑体 CN Regular" panose="020B0500000000000000" pitchFamily="34" charset="-122"/>
                <a:sym typeface="Arial" panose="020B0604020202020204" pitchFamily="34" charset="0"/>
              </a:rPr>
              <a:t>2</a:t>
            </a:r>
            <a:endParaRPr lang="zh-CN" altLang="en-US" sz="1800" dirty="0">
              <a:solidFill>
                <a:srgbClr val="CC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Text Box 6">
            <a:extLst>
              <a:ext uri="{FF2B5EF4-FFF2-40B4-BE49-F238E27FC236}">
                <a16:creationId xmlns:a16="http://schemas.microsoft.com/office/drawing/2014/main" id="{A820AEDC-CDE3-4DA9-B8CD-04EF8B68BB99}"/>
              </a:ext>
            </a:extLst>
          </p:cNvPr>
          <p:cNvSpPr txBox="1">
            <a:spLocks noChangeArrowheads="1"/>
          </p:cNvSpPr>
          <p:nvPr/>
        </p:nvSpPr>
        <p:spPr bwMode="auto">
          <a:xfrm>
            <a:off x="4439816" y="3795564"/>
            <a:ext cx="2936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1800" dirty="0">
                <a:solidFill>
                  <a:srgbClr val="CC0000"/>
                </a:solidFill>
                <a:latin typeface="Arial" panose="020B0604020202020204" pitchFamily="34" charset="0"/>
                <a:ea typeface="思源黑体 CN Regular" panose="020B0500000000000000" pitchFamily="34" charset="-122"/>
                <a:sym typeface="Arial" panose="020B0604020202020204" pitchFamily="34" charset="0"/>
              </a:rPr>
              <a:t>是否接种细菌</a:t>
            </a:r>
          </a:p>
        </p:txBody>
      </p:sp>
      <p:sp>
        <p:nvSpPr>
          <p:cNvPr id="13" name="Text Box 7">
            <a:extLst>
              <a:ext uri="{FF2B5EF4-FFF2-40B4-BE49-F238E27FC236}">
                <a16:creationId xmlns:a16="http://schemas.microsoft.com/office/drawing/2014/main" id="{7D6BF533-D254-43D3-81F6-2A08A83CBAB0}"/>
              </a:ext>
            </a:extLst>
          </p:cNvPr>
          <p:cNvSpPr txBox="1">
            <a:spLocks noChangeArrowheads="1"/>
          </p:cNvSpPr>
          <p:nvPr/>
        </p:nvSpPr>
        <p:spPr bwMode="auto">
          <a:xfrm>
            <a:off x="7265934" y="4262714"/>
            <a:ext cx="1076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1800" dirty="0">
                <a:solidFill>
                  <a:srgbClr val="CC0000"/>
                </a:solidFill>
                <a:latin typeface="Arial" panose="020B0604020202020204" pitchFamily="34" charset="0"/>
                <a:ea typeface="思源黑体 CN Regular" panose="020B0500000000000000" pitchFamily="34" charset="-122"/>
                <a:sym typeface="Arial" panose="020B0604020202020204" pitchFamily="34" charset="0"/>
              </a:rPr>
              <a:t>不能</a:t>
            </a:r>
          </a:p>
        </p:txBody>
      </p:sp>
      <p:sp>
        <p:nvSpPr>
          <p:cNvPr id="14" name="Text Box 8">
            <a:extLst>
              <a:ext uri="{FF2B5EF4-FFF2-40B4-BE49-F238E27FC236}">
                <a16:creationId xmlns:a16="http://schemas.microsoft.com/office/drawing/2014/main" id="{C8E826B0-05FD-4E59-AD43-369ED9F726D6}"/>
              </a:ext>
            </a:extLst>
          </p:cNvPr>
          <p:cNvSpPr txBox="1">
            <a:spLocks noChangeArrowheads="1"/>
          </p:cNvSpPr>
          <p:nvPr/>
        </p:nvSpPr>
        <p:spPr bwMode="auto">
          <a:xfrm>
            <a:off x="589856" y="4976307"/>
            <a:ext cx="9234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1800" dirty="0">
                <a:solidFill>
                  <a:srgbClr val="CC0000"/>
                </a:solidFill>
                <a:latin typeface="Arial" panose="020B0604020202020204" pitchFamily="34" charset="0"/>
                <a:ea typeface="思源黑体 CN Regular" panose="020B0500000000000000" pitchFamily="34" charset="-122"/>
                <a:sym typeface="Arial" panose="020B0604020202020204" pitchFamily="34" charset="0"/>
              </a:rPr>
              <a:t>打开</a:t>
            </a:r>
            <a:r>
              <a:rPr lang="en-US" altLang="zh-CN" sz="1800" dirty="0">
                <a:solidFill>
                  <a:srgbClr val="CC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1800" dirty="0">
                <a:solidFill>
                  <a:srgbClr val="CC0000"/>
                </a:solidFill>
                <a:latin typeface="Arial" panose="020B0604020202020204" pitchFamily="34" charset="0"/>
                <a:ea typeface="思源黑体 CN Regular" panose="020B0500000000000000" pitchFamily="34" charset="-122"/>
                <a:sym typeface="Arial" panose="020B0604020202020204" pitchFamily="34" charset="0"/>
              </a:rPr>
              <a:t>号培养皿用无菌棉棒接种时空气中的细菌也有可能进入，因此有两个变量。</a:t>
            </a:r>
          </a:p>
        </p:txBody>
      </p:sp>
    </p:spTree>
    <p:extLst>
      <p:ext uri="{BB962C8B-B14F-4D97-AF65-F5344CB8AC3E}">
        <p14:creationId xmlns:p14="http://schemas.microsoft.com/office/powerpoint/2010/main" val="1950044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linds(horizontal)">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6" grpId="0" autoUpdateAnimBg="0"/>
      <p:bldP spid="10" grpId="0" autoUpdateAnimBg="0"/>
      <p:bldP spid="11" grpId="0" autoUpdateAnimBg="0"/>
      <p:bldP spid="12" grpId="0" autoUpdateAnimBg="0"/>
      <p:bldP spid="13" grpId="0" autoUpdateAnimBg="0"/>
      <p:bldP spid="1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E3799D8E-796A-43A4-985B-6D0BD16FE7E8}"/>
              </a:ext>
            </a:extLst>
          </p:cNvPr>
          <p:cNvSpPr txBox="1">
            <a:spLocks noChangeArrowheads="1"/>
          </p:cNvSpPr>
          <p:nvPr/>
        </p:nvSpPr>
        <p:spPr bwMode="auto">
          <a:xfrm>
            <a:off x="695400" y="1484784"/>
            <a:ext cx="10801200" cy="116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defTabSz="1219170" eaLnBrk="1" latinLnBrk="1">
              <a:lnSpc>
                <a:spcPct val="130000"/>
              </a:lnSpc>
              <a:spcBef>
                <a:spcPct val="50000"/>
              </a:spcBef>
              <a:defRPr/>
            </a:pPr>
            <a:r>
              <a:rPr lang="en-US" altLang="zh-CN"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、为什么培养用的培养皿和培养基，在接种前必须高温处理？为什么要用无菌棉棒？</a:t>
            </a:r>
          </a:p>
        </p:txBody>
      </p:sp>
      <p:sp>
        <p:nvSpPr>
          <p:cNvPr id="18435" name="Text Box 3">
            <a:extLst>
              <a:ext uri="{FF2B5EF4-FFF2-40B4-BE49-F238E27FC236}">
                <a16:creationId xmlns:a16="http://schemas.microsoft.com/office/drawing/2014/main" id="{147DCD44-517F-4ACA-87FB-6F14ECEEE76A}"/>
              </a:ext>
            </a:extLst>
          </p:cNvPr>
          <p:cNvSpPr txBox="1">
            <a:spLocks noChangeArrowheads="1"/>
          </p:cNvSpPr>
          <p:nvPr/>
        </p:nvSpPr>
        <p:spPr bwMode="auto">
          <a:xfrm>
            <a:off x="695400" y="2600831"/>
            <a:ext cx="10226937" cy="126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defTabSz="1219170" eaLnBrk="1" latinLnBrk="1">
              <a:lnSpc>
                <a:spcPct val="130000"/>
              </a:lnSpc>
              <a:spcBef>
                <a:spcPct val="50000"/>
              </a:spcBef>
              <a:defRPr/>
            </a:pPr>
            <a:r>
              <a:rPr lang="zh-CN" altLang="en-US" sz="20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因为经高温处理后，可以将培养皿上、培养基内混有的细菌和真菌的孢子杀死，这样就排除了实验外其他环境的污染。实验中用无菌棉棒的目的同样是为了防止棉棒上的微生物污染培养基。</a:t>
            </a:r>
          </a:p>
        </p:txBody>
      </p:sp>
      <p:sp>
        <p:nvSpPr>
          <p:cNvPr id="6" name="文本框 5">
            <a:extLst>
              <a:ext uri="{FF2B5EF4-FFF2-40B4-BE49-F238E27FC236}">
                <a16:creationId xmlns:a16="http://schemas.microsoft.com/office/drawing/2014/main" id="{DFEBF21C-541B-4156-B099-29253D5BEE81}"/>
              </a:ext>
            </a:extLst>
          </p:cNvPr>
          <p:cNvSpPr txBox="1"/>
          <p:nvPr/>
        </p:nvSpPr>
        <p:spPr>
          <a:xfrm>
            <a:off x="392362" y="406740"/>
            <a:ext cx="1387878"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讨论题</a:t>
            </a:r>
          </a:p>
        </p:txBody>
      </p:sp>
      <p:sp>
        <p:nvSpPr>
          <p:cNvPr id="7" name="矩形 6">
            <a:extLst>
              <a:ext uri="{FF2B5EF4-FFF2-40B4-BE49-F238E27FC236}">
                <a16:creationId xmlns:a16="http://schemas.microsoft.com/office/drawing/2014/main" id="{FC4C0AC8-843E-4806-9A84-354E310FE0C3}"/>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
        <p:nvSpPr>
          <p:cNvPr id="8" name="Text Box 2">
            <a:extLst>
              <a:ext uri="{FF2B5EF4-FFF2-40B4-BE49-F238E27FC236}">
                <a16:creationId xmlns:a16="http://schemas.microsoft.com/office/drawing/2014/main" id="{ECF8647C-ADE3-4A3B-B67D-8EF84319DCD3}"/>
              </a:ext>
            </a:extLst>
          </p:cNvPr>
          <p:cNvSpPr txBox="1">
            <a:spLocks noChangeArrowheads="1"/>
          </p:cNvSpPr>
          <p:nvPr/>
        </p:nvSpPr>
        <p:spPr bwMode="auto">
          <a:xfrm>
            <a:off x="695400" y="4070796"/>
            <a:ext cx="10801200" cy="60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defTabSz="1219170" eaLnBrk="1" latinLnBrk="1">
              <a:lnSpc>
                <a:spcPct val="130000"/>
              </a:lnSpc>
              <a:spcBef>
                <a:spcPct val="50000"/>
              </a:spcBef>
              <a:defRPr/>
            </a:pPr>
            <a:r>
              <a:rPr lang="en-US" altLang="zh-CN"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、提示</a:t>
            </a:r>
            <a:r>
              <a:rPr lang="en-US" altLang="zh-CN"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相当于细菌、真菌一般培养方法中的哪一个步骤？</a:t>
            </a:r>
          </a:p>
        </p:txBody>
      </p:sp>
      <p:sp>
        <p:nvSpPr>
          <p:cNvPr id="9" name="Text Box 3">
            <a:extLst>
              <a:ext uri="{FF2B5EF4-FFF2-40B4-BE49-F238E27FC236}">
                <a16:creationId xmlns:a16="http://schemas.microsoft.com/office/drawing/2014/main" id="{37B52EAC-1EE3-4A36-86EF-14A42023D2C4}"/>
              </a:ext>
            </a:extLst>
          </p:cNvPr>
          <p:cNvSpPr txBox="1">
            <a:spLocks noChangeArrowheads="1"/>
          </p:cNvSpPr>
          <p:nvPr/>
        </p:nvSpPr>
        <p:spPr bwMode="auto">
          <a:xfrm>
            <a:off x="695400" y="4758487"/>
            <a:ext cx="1728192" cy="60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defTabSz="1219170" eaLnBrk="1" latinLnBrk="1">
              <a:lnSpc>
                <a:spcPct val="130000"/>
              </a:lnSpc>
              <a:spcBef>
                <a:spcPct val="50000"/>
              </a:spcBef>
              <a:defRPr/>
            </a:pPr>
            <a:r>
              <a:rPr lang="zh-CN" altLang="en-US"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接种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0" fill="hold"/>
                                        <p:tgtEl>
                                          <p:spTgt spid="18435"/>
                                        </p:tgtEl>
                                        <p:attrNameLst>
                                          <p:attrName>ppt_x</p:attrName>
                                        </p:attrNameLst>
                                      </p:cBhvr>
                                      <p:tavLst>
                                        <p:tav tm="0">
                                          <p:val>
                                            <p:strVal val="#ppt_x"/>
                                          </p:val>
                                        </p:tav>
                                        <p:tav tm="100000">
                                          <p:val>
                                            <p:strVal val="#ppt_x"/>
                                          </p:val>
                                        </p:tav>
                                      </p:tavLst>
                                    </p:anim>
                                    <p:anim calcmode="lin" valueType="num">
                                      <p:cBhvr additive="base">
                                        <p:cTn id="8" dur="50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0" fill="hold"/>
                                        <p:tgtEl>
                                          <p:spTgt spid="9"/>
                                        </p:tgtEl>
                                        <p:attrNameLst>
                                          <p:attrName>ppt_x</p:attrName>
                                        </p:attrNameLst>
                                      </p:cBhvr>
                                      <p:tavLst>
                                        <p:tav tm="0">
                                          <p:val>
                                            <p:strVal val="#ppt_x"/>
                                          </p:val>
                                        </p:tav>
                                        <p:tav tm="100000">
                                          <p:val>
                                            <p:strVal val="#ppt_x"/>
                                          </p:val>
                                        </p:tav>
                                      </p:tavLst>
                                    </p:anim>
                                    <p:anim calcmode="lin" valueType="num">
                                      <p:cBhvr additive="base">
                                        <p:cTn id="14"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E3799D8E-796A-43A4-985B-6D0BD16FE7E8}"/>
              </a:ext>
            </a:extLst>
          </p:cNvPr>
          <p:cNvSpPr txBox="1">
            <a:spLocks noChangeArrowheads="1"/>
          </p:cNvSpPr>
          <p:nvPr/>
        </p:nvSpPr>
        <p:spPr bwMode="auto">
          <a:xfrm>
            <a:off x="695400" y="1484784"/>
            <a:ext cx="10801200" cy="60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defTabSz="1219170" eaLnBrk="1" latinLnBrk="1">
              <a:lnSpc>
                <a:spcPct val="130000"/>
              </a:lnSpc>
              <a:spcBef>
                <a:spcPct val="50000"/>
              </a:spcBef>
              <a:defRPr/>
            </a:pPr>
            <a:r>
              <a:rPr lang="en-US" altLang="zh-CN"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、通过各组的交流，你认为细菌和真菌的分布情况怎样？</a:t>
            </a:r>
          </a:p>
        </p:txBody>
      </p:sp>
      <p:sp>
        <p:nvSpPr>
          <p:cNvPr id="18435" name="Text Box 3">
            <a:extLst>
              <a:ext uri="{FF2B5EF4-FFF2-40B4-BE49-F238E27FC236}">
                <a16:creationId xmlns:a16="http://schemas.microsoft.com/office/drawing/2014/main" id="{147DCD44-517F-4ACA-87FB-6F14ECEEE76A}"/>
              </a:ext>
            </a:extLst>
          </p:cNvPr>
          <p:cNvSpPr txBox="1">
            <a:spLocks noChangeArrowheads="1"/>
          </p:cNvSpPr>
          <p:nvPr/>
        </p:nvSpPr>
        <p:spPr bwMode="auto">
          <a:xfrm>
            <a:off x="839416" y="2276872"/>
            <a:ext cx="10226937" cy="8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defTabSz="1219170" eaLnBrk="1" latinLnBrk="1">
              <a:lnSpc>
                <a:spcPct val="130000"/>
              </a:lnSpc>
              <a:spcBef>
                <a:spcPct val="50000"/>
              </a:spcBef>
              <a:defRPr/>
            </a:pPr>
            <a:r>
              <a:rPr lang="zh-CN" altLang="en-US" sz="20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细菌和真菌几乎无处不在，但在不同环境中分布的多少不同，如手、硬币上附着的细菌和真菌较多。</a:t>
            </a:r>
          </a:p>
        </p:txBody>
      </p:sp>
      <p:sp>
        <p:nvSpPr>
          <p:cNvPr id="6" name="文本框 5">
            <a:extLst>
              <a:ext uri="{FF2B5EF4-FFF2-40B4-BE49-F238E27FC236}">
                <a16:creationId xmlns:a16="http://schemas.microsoft.com/office/drawing/2014/main" id="{DFEBF21C-541B-4156-B099-29253D5BEE81}"/>
              </a:ext>
            </a:extLst>
          </p:cNvPr>
          <p:cNvSpPr txBox="1"/>
          <p:nvPr/>
        </p:nvSpPr>
        <p:spPr>
          <a:xfrm>
            <a:off x="392362" y="406740"/>
            <a:ext cx="1387878"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讨论题</a:t>
            </a:r>
          </a:p>
        </p:txBody>
      </p:sp>
      <p:sp>
        <p:nvSpPr>
          <p:cNvPr id="7" name="矩形 6">
            <a:extLst>
              <a:ext uri="{FF2B5EF4-FFF2-40B4-BE49-F238E27FC236}">
                <a16:creationId xmlns:a16="http://schemas.microsoft.com/office/drawing/2014/main" id="{FC4C0AC8-843E-4806-9A84-354E310FE0C3}"/>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
        <p:nvSpPr>
          <p:cNvPr id="10" name="Text Box 2">
            <a:extLst>
              <a:ext uri="{FF2B5EF4-FFF2-40B4-BE49-F238E27FC236}">
                <a16:creationId xmlns:a16="http://schemas.microsoft.com/office/drawing/2014/main" id="{D938EBB1-BC86-4FA3-9FFC-DE387EF2E222}"/>
              </a:ext>
            </a:extLst>
          </p:cNvPr>
          <p:cNvSpPr txBox="1">
            <a:spLocks noChangeArrowheads="1"/>
          </p:cNvSpPr>
          <p:nvPr/>
        </p:nvSpPr>
        <p:spPr bwMode="auto">
          <a:xfrm>
            <a:off x="695400" y="3328730"/>
            <a:ext cx="10801200" cy="116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defTabSz="1219170" eaLnBrk="1" latinLnBrk="1">
              <a:lnSpc>
                <a:spcPct val="130000"/>
              </a:lnSpc>
              <a:spcBef>
                <a:spcPct val="50000"/>
              </a:spcBef>
              <a:defRPr/>
            </a:pPr>
            <a:r>
              <a:rPr lang="en-US" altLang="zh-CN"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、什么环境条件下不可能有细菌和真菌？在这个探究中，不可能有细菌和真菌的情况存在吗？是什么情况？为什么？</a:t>
            </a:r>
          </a:p>
        </p:txBody>
      </p:sp>
      <p:sp>
        <p:nvSpPr>
          <p:cNvPr id="11" name="Text Box 3">
            <a:extLst>
              <a:ext uri="{FF2B5EF4-FFF2-40B4-BE49-F238E27FC236}">
                <a16:creationId xmlns:a16="http://schemas.microsoft.com/office/drawing/2014/main" id="{0B071419-DA1D-4D9C-9C3F-F437A9E4D171}"/>
              </a:ext>
            </a:extLst>
          </p:cNvPr>
          <p:cNvSpPr txBox="1">
            <a:spLocks noChangeArrowheads="1"/>
          </p:cNvSpPr>
          <p:nvPr/>
        </p:nvSpPr>
        <p:spPr bwMode="auto">
          <a:xfrm>
            <a:off x="839416" y="4513109"/>
            <a:ext cx="10226937" cy="8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defTabSz="1219170" eaLnBrk="1" latinLnBrk="1">
              <a:lnSpc>
                <a:spcPct val="130000"/>
              </a:lnSpc>
              <a:spcBef>
                <a:spcPct val="50000"/>
              </a:spcBef>
              <a:defRPr/>
            </a:pPr>
            <a:r>
              <a:rPr lang="zh-CN" altLang="en-US" sz="20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经过严格的高温灭菌的环境中不可能有细菌和真菌的存在。如对照组的一套培养皿，因为对照组的培养皿经高温灭菌后一直处在密封状态。</a:t>
            </a:r>
          </a:p>
        </p:txBody>
      </p:sp>
    </p:spTree>
    <p:extLst>
      <p:ext uri="{BB962C8B-B14F-4D97-AF65-F5344CB8AC3E}">
        <p14:creationId xmlns:p14="http://schemas.microsoft.com/office/powerpoint/2010/main" val="2155541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0" fill="hold"/>
                                        <p:tgtEl>
                                          <p:spTgt spid="18435"/>
                                        </p:tgtEl>
                                        <p:attrNameLst>
                                          <p:attrName>ppt_x</p:attrName>
                                        </p:attrNameLst>
                                      </p:cBhvr>
                                      <p:tavLst>
                                        <p:tav tm="0">
                                          <p:val>
                                            <p:strVal val="#ppt_x"/>
                                          </p:val>
                                        </p:tav>
                                        <p:tav tm="100000">
                                          <p:val>
                                            <p:strVal val="#ppt_x"/>
                                          </p:val>
                                        </p:tav>
                                      </p:tavLst>
                                    </p:anim>
                                    <p:anim calcmode="lin" valueType="num">
                                      <p:cBhvr additive="base">
                                        <p:cTn id="8" dur="50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0" fill="hold"/>
                                        <p:tgtEl>
                                          <p:spTgt spid="11"/>
                                        </p:tgtEl>
                                        <p:attrNameLst>
                                          <p:attrName>ppt_x</p:attrName>
                                        </p:attrNameLst>
                                      </p:cBhvr>
                                      <p:tavLst>
                                        <p:tav tm="0">
                                          <p:val>
                                            <p:strVal val="#ppt_x"/>
                                          </p:val>
                                        </p:tav>
                                        <p:tav tm="100000">
                                          <p:val>
                                            <p:strVal val="#ppt_x"/>
                                          </p:val>
                                        </p:tav>
                                      </p:tavLst>
                                    </p:anim>
                                    <p:anim calcmode="lin" valueType="num">
                                      <p:cBhvr additive="base">
                                        <p:cTn id="14"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E3799D8E-796A-43A4-985B-6D0BD16FE7E8}"/>
              </a:ext>
            </a:extLst>
          </p:cNvPr>
          <p:cNvSpPr txBox="1">
            <a:spLocks noChangeArrowheads="1"/>
          </p:cNvSpPr>
          <p:nvPr/>
        </p:nvSpPr>
        <p:spPr bwMode="auto">
          <a:xfrm>
            <a:off x="695400" y="1484784"/>
            <a:ext cx="10801200" cy="116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defTabSz="1219170" eaLnBrk="1" latinLnBrk="1">
              <a:lnSpc>
                <a:spcPct val="130000"/>
              </a:lnSpc>
              <a:spcBef>
                <a:spcPct val="50000"/>
              </a:spcBef>
              <a:defRPr/>
            </a:pPr>
            <a:r>
              <a:rPr lang="en-US" altLang="zh-CN"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5</a:t>
            </a:r>
            <a:r>
              <a:rPr lang="zh-CN" altLang="en-US" sz="2800"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、根据你的探究活动进行总结：细菌和真菌的生活必须具有哪些基本条件？</a:t>
            </a:r>
          </a:p>
        </p:txBody>
      </p:sp>
      <p:sp>
        <p:nvSpPr>
          <p:cNvPr id="18435" name="Text Box 3">
            <a:extLst>
              <a:ext uri="{FF2B5EF4-FFF2-40B4-BE49-F238E27FC236}">
                <a16:creationId xmlns:a16="http://schemas.microsoft.com/office/drawing/2014/main" id="{147DCD44-517F-4ACA-87FB-6F14ECEEE76A}"/>
              </a:ext>
            </a:extLst>
          </p:cNvPr>
          <p:cNvSpPr txBox="1">
            <a:spLocks noChangeArrowheads="1"/>
          </p:cNvSpPr>
          <p:nvPr/>
        </p:nvSpPr>
        <p:spPr bwMode="auto">
          <a:xfrm>
            <a:off x="1271464" y="2780928"/>
            <a:ext cx="2952328" cy="319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marL="342900" indent="-342900" defTabSz="1219170" eaLnBrk="1" latinLnBrk="1">
              <a:lnSpc>
                <a:spcPct val="130000"/>
              </a:lnSpc>
              <a:spcBef>
                <a:spcPct val="50000"/>
              </a:spcBef>
              <a:buFont typeface="Arial" panose="020B0604020202020204" pitchFamily="34" charset="0"/>
              <a:buChar char="•"/>
              <a:defRPr/>
            </a:pPr>
            <a:r>
              <a:rPr lang="zh-CN" altLang="en-US"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水</a:t>
            </a:r>
          </a:p>
          <a:p>
            <a:pPr marL="342900" indent="-342900" defTabSz="1219170" eaLnBrk="1" latinLnBrk="1">
              <a:lnSpc>
                <a:spcPct val="130000"/>
              </a:lnSpc>
              <a:spcBef>
                <a:spcPct val="50000"/>
              </a:spcBef>
              <a:buFont typeface="Arial" panose="020B0604020202020204" pitchFamily="34" charset="0"/>
              <a:buChar char="•"/>
              <a:defRPr/>
            </a:pPr>
            <a:r>
              <a:rPr lang="zh-CN" altLang="en-US"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营养物质</a:t>
            </a:r>
          </a:p>
          <a:p>
            <a:pPr marL="342900" indent="-342900" defTabSz="1219170" eaLnBrk="1" latinLnBrk="1">
              <a:lnSpc>
                <a:spcPct val="130000"/>
              </a:lnSpc>
              <a:spcBef>
                <a:spcPct val="50000"/>
              </a:spcBef>
              <a:buFont typeface="Arial" panose="020B0604020202020204" pitchFamily="34" charset="0"/>
              <a:buChar char="•"/>
              <a:defRPr/>
            </a:pPr>
            <a:r>
              <a:rPr lang="zh-CN" altLang="en-US"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适宜的温度</a:t>
            </a:r>
          </a:p>
          <a:p>
            <a:pPr marL="342900" indent="-342900" defTabSz="1219170" eaLnBrk="1" latinLnBrk="1">
              <a:lnSpc>
                <a:spcPct val="130000"/>
              </a:lnSpc>
              <a:spcBef>
                <a:spcPct val="50000"/>
              </a:spcBef>
              <a:buFont typeface="Arial" panose="020B0604020202020204" pitchFamily="34" charset="0"/>
              <a:buChar char="•"/>
              <a:defRPr/>
            </a:pPr>
            <a:r>
              <a:rPr lang="zh-CN" altLang="en-US"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一定的生存空间</a:t>
            </a:r>
          </a:p>
          <a:p>
            <a:pPr marL="342900" indent="-342900" defTabSz="1219170" eaLnBrk="1" latinLnBrk="1">
              <a:lnSpc>
                <a:spcPct val="130000"/>
              </a:lnSpc>
              <a:spcBef>
                <a:spcPct val="50000"/>
              </a:spcBef>
              <a:buFont typeface="Arial" panose="020B0604020202020204" pitchFamily="34" charset="0"/>
              <a:buChar char="•"/>
              <a:defRPr/>
            </a:pPr>
            <a:r>
              <a:rPr lang="en-US" altLang="zh-CN"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6" name="文本框 5">
            <a:extLst>
              <a:ext uri="{FF2B5EF4-FFF2-40B4-BE49-F238E27FC236}">
                <a16:creationId xmlns:a16="http://schemas.microsoft.com/office/drawing/2014/main" id="{DFEBF21C-541B-4156-B099-29253D5BEE81}"/>
              </a:ext>
            </a:extLst>
          </p:cNvPr>
          <p:cNvSpPr txBox="1"/>
          <p:nvPr/>
        </p:nvSpPr>
        <p:spPr>
          <a:xfrm>
            <a:off x="392362" y="406740"/>
            <a:ext cx="1387878"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讨论题</a:t>
            </a:r>
          </a:p>
        </p:txBody>
      </p:sp>
      <p:sp>
        <p:nvSpPr>
          <p:cNvPr id="7" name="矩形 6">
            <a:extLst>
              <a:ext uri="{FF2B5EF4-FFF2-40B4-BE49-F238E27FC236}">
                <a16:creationId xmlns:a16="http://schemas.microsoft.com/office/drawing/2014/main" id="{FC4C0AC8-843E-4806-9A84-354E310FE0C3}"/>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Tree>
    <p:extLst>
      <p:ext uri="{BB962C8B-B14F-4D97-AF65-F5344CB8AC3E}">
        <p14:creationId xmlns:p14="http://schemas.microsoft.com/office/powerpoint/2010/main" val="23043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0" fill="hold"/>
                                        <p:tgtEl>
                                          <p:spTgt spid="18435"/>
                                        </p:tgtEl>
                                        <p:attrNameLst>
                                          <p:attrName>ppt_x</p:attrName>
                                        </p:attrNameLst>
                                      </p:cBhvr>
                                      <p:tavLst>
                                        <p:tav tm="0">
                                          <p:val>
                                            <p:strVal val="#ppt_x"/>
                                          </p:val>
                                        </p:tav>
                                        <p:tav tm="100000">
                                          <p:val>
                                            <p:strVal val="#ppt_x"/>
                                          </p:val>
                                        </p:tav>
                                      </p:tavLst>
                                    </p:anim>
                                    <p:anim calcmode="lin" valueType="num">
                                      <p:cBhvr additive="base">
                                        <p:cTn id="8" dur="50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BB85256F-CCAF-41A1-9146-C1E3E13A4399}"/>
              </a:ext>
            </a:extLst>
          </p:cNvPr>
          <p:cNvSpPr txBox="1">
            <a:spLocks noChangeArrowheads="1"/>
          </p:cNvSpPr>
          <p:nvPr/>
        </p:nvSpPr>
        <p:spPr bwMode="auto">
          <a:xfrm>
            <a:off x="2220980" y="2000611"/>
            <a:ext cx="26572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2800" b="0" dirty="0">
                <a:latin typeface="Arial" panose="020B0604020202020204" pitchFamily="34" charset="0"/>
                <a:ea typeface="思源黑体 CN Regular" panose="020B0500000000000000" pitchFamily="34" charset="-122"/>
                <a:sym typeface="Arial" panose="020B0604020202020204" pitchFamily="34" charset="0"/>
              </a:rPr>
              <a:t>基本条件</a:t>
            </a:r>
          </a:p>
        </p:txBody>
      </p:sp>
      <p:sp>
        <p:nvSpPr>
          <p:cNvPr id="4" name="Text Box 4">
            <a:extLst>
              <a:ext uri="{FF2B5EF4-FFF2-40B4-BE49-F238E27FC236}">
                <a16:creationId xmlns:a16="http://schemas.microsoft.com/office/drawing/2014/main" id="{F7CE1BFE-1A37-4065-8106-5B5DED27F65C}"/>
              </a:ext>
            </a:extLst>
          </p:cNvPr>
          <p:cNvSpPr txBox="1">
            <a:spLocks noChangeArrowheads="1"/>
          </p:cNvSpPr>
          <p:nvPr/>
        </p:nvSpPr>
        <p:spPr bwMode="auto">
          <a:xfrm>
            <a:off x="2220980" y="4067185"/>
            <a:ext cx="26572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2800" b="0" dirty="0">
                <a:latin typeface="Arial" panose="020B0604020202020204" pitchFamily="34" charset="0"/>
                <a:ea typeface="思源黑体 CN Regular" panose="020B0500000000000000" pitchFamily="34" charset="-122"/>
                <a:sym typeface="Arial" panose="020B0604020202020204" pitchFamily="34" charset="0"/>
              </a:rPr>
              <a:t>特殊条件</a:t>
            </a:r>
          </a:p>
        </p:txBody>
      </p:sp>
      <p:sp>
        <p:nvSpPr>
          <p:cNvPr id="5" name="AutoShape 5">
            <a:extLst>
              <a:ext uri="{FF2B5EF4-FFF2-40B4-BE49-F238E27FC236}">
                <a16:creationId xmlns:a16="http://schemas.microsoft.com/office/drawing/2014/main" id="{9FFB3AA6-0AE2-4E5A-9FF3-A28553393496}"/>
              </a:ext>
            </a:extLst>
          </p:cNvPr>
          <p:cNvSpPr>
            <a:spLocks/>
          </p:cNvSpPr>
          <p:nvPr/>
        </p:nvSpPr>
        <p:spPr bwMode="auto">
          <a:xfrm>
            <a:off x="1744321" y="2285657"/>
            <a:ext cx="240704" cy="2137833"/>
          </a:xfrm>
          <a:prstGeom prst="leftBrace">
            <a:avLst>
              <a:gd name="adj1" fmla="val 113405"/>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endParaRPr lang="zh-CN" altLang="en-US" sz="2393"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Text Box 6">
            <a:extLst>
              <a:ext uri="{FF2B5EF4-FFF2-40B4-BE49-F238E27FC236}">
                <a16:creationId xmlns:a16="http://schemas.microsoft.com/office/drawing/2014/main" id="{3817ED3A-E707-4CB0-8BBC-79E8A1566EFC}"/>
              </a:ext>
            </a:extLst>
          </p:cNvPr>
          <p:cNvSpPr txBox="1">
            <a:spLocks noChangeArrowheads="1"/>
          </p:cNvSpPr>
          <p:nvPr/>
        </p:nvSpPr>
        <p:spPr bwMode="auto">
          <a:xfrm>
            <a:off x="4878228" y="1929349"/>
            <a:ext cx="63679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2800" b="0" dirty="0">
                <a:latin typeface="Arial" panose="020B0604020202020204" pitchFamily="34" charset="0"/>
                <a:ea typeface="思源黑体 CN Regular" panose="020B0500000000000000" pitchFamily="34" charset="-122"/>
                <a:sym typeface="Arial" panose="020B0604020202020204" pitchFamily="34" charset="0"/>
              </a:rPr>
              <a:t>水分、适宜的温度、营养物质和一定的生存空间。</a:t>
            </a:r>
          </a:p>
        </p:txBody>
      </p:sp>
      <p:sp>
        <p:nvSpPr>
          <p:cNvPr id="7" name="Text Box 7">
            <a:extLst>
              <a:ext uri="{FF2B5EF4-FFF2-40B4-BE49-F238E27FC236}">
                <a16:creationId xmlns:a16="http://schemas.microsoft.com/office/drawing/2014/main" id="{B6C99A0D-FBB7-4B5E-A2EC-37F62CD3C3AF}"/>
              </a:ext>
            </a:extLst>
          </p:cNvPr>
          <p:cNvSpPr txBox="1">
            <a:spLocks noChangeArrowheads="1"/>
          </p:cNvSpPr>
          <p:nvPr/>
        </p:nvSpPr>
        <p:spPr bwMode="auto">
          <a:xfrm>
            <a:off x="4874525" y="4613624"/>
            <a:ext cx="5746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2800" b="0" dirty="0">
                <a:latin typeface="Arial" panose="020B0604020202020204" pitchFamily="34" charset="0"/>
                <a:ea typeface="思源黑体 CN Regular" panose="020B0500000000000000" pitchFamily="34" charset="-122"/>
                <a:sym typeface="Arial" panose="020B0604020202020204" pitchFamily="34" charset="0"/>
              </a:rPr>
              <a:t>厌氧：乳酸菌、破伤风杆菌。</a:t>
            </a:r>
          </a:p>
        </p:txBody>
      </p:sp>
      <p:sp>
        <p:nvSpPr>
          <p:cNvPr id="9" name="AutoShape 9">
            <a:extLst>
              <a:ext uri="{FF2B5EF4-FFF2-40B4-BE49-F238E27FC236}">
                <a16:creationId xmlns:a16="http://schemas.microsoft.com/office/drawing/2014/main" id="{6FD01611-8452-4A1B-A720-C667B83F6B1F}"/>
              </a:ext>
            </a:extLst>
          </p:cNvPr>
          <p:cNvSpPr>
            <a:spLocks/>
          </p:cNvSpPr>
          <p:nvPr/>
        </p:nvSpPr>
        <p:spPr bwMode="auto">
          <a:xfrm>
            <a:off x="4300220" y="3767887"/>
            <a:ext cx="221701" cy="1368213"/>
          </a:xfrm>
          <a:prstGeom prst="leftBrace">
            <a:avLst>
              <a:gd name="adj1" fmla="val 75000"/>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endParaRPr lang="zh-CN" altLang="en-US" sz="2393"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Text Box 6">
            <a:extLst>
              <a:ext uri="{FF2B5EF4-FFF2-40B4-BE49-F238E27FC236}">
                <a16:creationId xmlns:a16="http://schemas.microsoft.com/office/drawing/2014/main" id="{1E6353FA-285C-465B-ACC9-8ADBC6A95822}"/>
              </a:ext>
            </a:extLst>
          </p:cNvPr>
          <p:cNvSpPr txBox="1">
            <a:spLocks noChangeArrowheads="1"/>
          </p:cNvSpPr>
          <p:nvPr/>
        </p:nvSpPr>
        <p:spPr bwMode="auto">
          <a:xfrm>
            <a:off x="4874525" y="3566912"/>
            <a:ext cx="54871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2800" b="0" dirty="0">
                <a:latin typeface="Arial" panose="020B0604020202020204" pitchFamily="34" charset="0"/>
                <a:ea typeface="思源黑体 CN Regular" panose="020B0500000000000000" pitchFamily="34" charset="-122"/>
                <a:sym typeface="Arial" panose="020B0604020202020204" pitchFamily="34" charset="0"/>
              </a:rPr>
              <a:t>高温、高压、高盐：深海底部火山口周围的古细菌；</a:t>
            </a:r>
          </a:p>
        </p:txBody>
      </p:sp>
      <p:sp>
        <p:nvSpPr>
          <p:cNvPr id="11" name="文本框 10">
            <a:extLst>
              <a:ext uri="{FF2B5EF4-FFF2-40B4-BE49-F238E27FC236}">
                <a16:creationId xmlns:a16="http://schemas.microsoft.com/office/drawing/2014/main" id="{9C6C6352-7AE1-43DA-AECC-38AFD55DBD0E}"/>
              </a:ext>
            </a:extLst>
          </p:cNvPr>
          <p:cNvSpPr txBox="1"/>
          <p:nvPr/>
        </p:nvSpPr>
        <p:spPr>
          <a:xfrm>
            <a:off x="392362" y="406740"/>
            <a:ext cx="4339006"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细菌、真菌的生存条件</a:t>
            </a:r>
          </a:p>
        </p:txBody>
      </p:sp>
      <p:sp>
        <p:nvSpPr>
          <p:cNvPr id="12" name="矩形 11">
            <a:extLst>
              <a:ext uri="{FF2B5EF4-FFF2-40B4-BE49-F238E27FC236}">
                <a16:creationId xmlns:a16="http://schemas.microsoft.com/office/drawing/2014/main" id="{E90E9687-9A07-49E9-B96C-320B00279232}"/>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nimBg="1"/>
      <p:bldP spid="6" grpId="0" autoUpdateAnimBg="0"/>
      <p:bldP spid="7" grpId="0" autoUpdateAnimBg="0"/>
      <p:bldP spid="9" grpId="0" animBg="1"/>
      <p:bldP spid="1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a:extLst>
              <a:ext uri="{FF2B5EF4-FFF2-40B4-BE49-F238E27FC236}">
                <a16:creationId xmlns:a16="http://schemas.microsoft.com/office/drawing/2014/main" id="{236C8471-4237-473E-AE5B-36E9EE39C5CE}"/>
              </a:ext>
            </a:extLst>
          </p:cNvPr>
          <p:cNvSpPr txBox="1">
            <a:spLocks noChangeArrowheads="1"/>
          </p:cNvSpPr>
          <p:nvPr/>
        </p:nvSpPr>
        <p:spPr bwMode="auto">
          <a:xfrm>
            <a:off x="6994188" y="494351"/>
            <a:ext cx="675891"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algn="ctr" eaLnBrk="1" hangingPunct="1"/>
            <a:endParaRPr lang="zh-CN" altLang="en-US" sz="3192" dirty="0">
              <a:solidFill>
                <a:schemeClr val="tx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34821" name="Text Box 5">
            <a:extLst>
              <a:ext uri="{FF2B5EF4-FFF2-40B4-BE49-F238E27FC236}">
                <a16:creationId xmlns:a16="http://schemas.microsoft.com/office/drawing/2014/main" id="{C9C85CB1-31A4-489D-8624-099486862639}"/>
              </a:ext>
            </a:extLst>
          </p:cNvPr>
          <p:cNvSpPr txBox="1">
            <a:spLocks noChangeArrowheads="1"/>
          </p:cNvSpPr>
          <p:nvPr/>
        </p:nvSpPr>
        <p:spPr bwMode="auto">
          <a:xfrm>
            <a:off x="780271" y="1227209"/>
            <a:ext cx="10498547" cy="101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lnSpc>
                <a:spcPct val="130000"/>
              </a:lnSpc>
            </a:pPr>
            <a:r>
              <a:rPr lang="zh-CN" altLang="en-US" b="0" dirty="0">
                <a:latin typeface="Arial" panose="020B0604020202020204" pitchFamily="34" charset="0"/>
                <a:ea typeface="思源黑体 CN Regular" panose="020B0500000000000000" pitchFamily="34" charset="-122"/>
                <a:sym typeface="Arial" panose="020B0604020202020204" pitchFamily="34" charset="0"/>
              </a:rPr>
              <a:t>制作泡菜的原理就是利用乳酸菌使蔬菜中的有机物生成乳酸。泡菜坛的结构，既要加盖，还要用一圈水来封口，你能推测其中的科学道理吗？    </a:t>
            </a:r>
          </a:p>
        </p:txBody>
      </p:sp>
      <p:sp>
        <p:nvSpPr>
          <p:cNvPr id="34822" name="Text Box 6">
            <a:extLst>
              <a:ext uri="{FF2B5EF4-FFF2-40B4-BE49-F238E27FC236}">
                <a16:creationId xmlns:a16="http://schemas.microsoft.com/office/drawing/2014/main" id="{07B5D82C-D922-40B1-846E-9428CE5208FA}"/>
              </a:ext>
            </a:extLst>
          </p:cNvPr>
          <p:cNvSpPr txBox="1">
            <a:spLocks noChangeArrowheads="1"/>
          </p:cNvSpPr>
          <p:nvPr/>
        </p:nvSpPr>
        <p:spPr bwMode="auto">
          <a:xfrm>
            <a:off x="9371143" y="4075102"/>
            <a:ext cx="675891" cy="71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algn="ctr" eaLnBrk="1" hangingPunct="1">
              <a:spcBef>
                <a:spcPct val="50000"/>
              </a:spcBef>
            </a:pPr>
            <a:endParaRPr lang="zh-CN" altLang="en-US" sz="3192" dirty="0">
              <a:solidFill>
                <a:schemeClr val="tx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5607" name="Rectangle 7">
            <a:extLst>
              <a:ext uri="{FF2B5EF4-FFF2-40B4-BE49-F238E27FC236}">
                <a16:creationId xmlns:a16="http://schemas.microsoft.com/office/drawing/2014/main" id="{6DCE108D-66B4-4379-AC73-031133187896}"/>
              </a:ext>
            </a:extLst>
          </p:cNvPr>
          <p:cNvSpPr>
            <a:spLocks noChangeArrowheads="1"/>
          </p:cNvSpPr>
          <p:nvPr/>
        </p:nvSpPr>
        <p:spPr bwMode="auto">
          <a:xfrm>
            <a:off x="5138068" y="2787400"/>
            <a:ext cx="6120680" cy="284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lnSpc>
                <a:spcPct val="130000"/>
              </a:lnSpc>
            </a:pPr>
            <a:r>
              <a:rPr lang="zh-CN" altLang="en-US" b="0" dirty="0">
                <a:latin typeface="Arial" panose="020B0604020202020204" pitchFamily="34" charset="0"/>
                <a:ea typeface="思源黑体 CN Regular" panose="020B0500000000000000" pitchFamily="34" charset="-122"/>
                <a:sym typeface="Arial" panose="020B0604020202020204" pitchFamily="34" charset="0"/>
              </a:rPr>
              <a:t>泡菜坛加盖后用水封口，其目的是不让空气进入坛内而保持坛内的缺氧环境。因为乳酸菌只有在缺氧或无氧的环境下生存，才能把蔬菜中的有机物分解为乳酸。 </a:t>
            </a:r>
          </a:p>
        </p:txBody>
      </p:sp>
      <p:sp>
        <p:nvSpPr>
          <p:cNvPr id="10" name="文本框 9">
            <a:extLst>
              <a:ext uri="{FF2B5EF4-FFF2-40B4-BE49-F238E27FC236}">
                <a16:creationId xmlns:a16="http://schemas.microsoft.com/office/drawing/2014/main" id="{6575EB5D-3269-44F7-9F1D-BEC1EF5A885F}"/>
              </a:ext>
            </a:extLst>
          </p:cNvPr>
          <p:cNvSpPr txBox="1"/>
          <p:nvPr/>
        </p:nvSpPr>
        <p:spPr>
          <a:xfrm>
            <a:off x="392362" y="406740"/>
            <a:ext cx="2231058"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科学与生活</a:t>
            </a:r>
          </a:p>
        </p:txBody>
      </p:sp>
      <p:sp>
        <p:nvSpPr>
          <p:cNvPr id="11" name="矩形 10">
            <a:extLst>
              <a:ext uri="{FF2B5EF4-FFF2-40B4-BE49-F238E27FC236}">
                <a16:creationId xmlns:a16="http://schemas.microsoft.com/office/drawing/2014/main" id="{ADF24001-9A84-44E5-BB98-97D7C1E5E58D}"/>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pic>
        <p:nvPicPr>
          <p:cNvPr id="3074" name="Picture 2" descr="é¶ç½, åå­, è, å¤ä»£, åå²">
            <a:extLst>
              <a:ext uri="{FF2B5EF4-FFF2-40B4-BE49-F238E27FC236}">
                <a16:creationId xmlns:a16="http://schemas.microsoft.com/office/drawing/2014/main" id="{3484E642-30BB-4917-94D0-33D0FC67CF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2653915"/>
            <a:ext cx="3888433" cy="2187244"/>
          </a:xfrm>
          <a:prstGeom prst="rect">
            <a:avLst/>
          </a:prstGeom>
          <a:solidFill>
            <a:srgbClr val="FFFFFF">
              <a:shade val="85000"/>
            </a:srgbClr>
          </a:solidFill>
          <a:ln w="508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818" name="Rectangle 2">
            <a:extLst>
              <a:ext uri="{FF2B5EF4-FFF2-40B4-BE49-F238E27FC236}">
                <a16:creationId xmlns:a16="http://schemas.microsoft.com/office/drawing/2014/main" id="{C96C29A4-D34B-464A-92FF-9049B77A3001}"/>
              </a:ext>
            </a:extLst>
          </p:cNvPr>
          <p:cNvSpPr>
            <a:spLocks noChangeArrowheads="1"/>
          </p:cNvSpPr>
          <p:nvPr/>
        </p:nvSpPr>
        <p:spPr bwMode="auto">
          <a:xfrm>
            <a:off x="911424" y="2653406"/>
            <a:ext cx="1377914" cy="353050"/>
          </a:xfrm>
          <a:prstGeom prst="rect">
            <a:avLst/>
          </a:prstGeom>
          <a:solidFill>
            <a:srgbClr val="0070C0"/>
          </a:solidFill>
          <a:ln>
            <a:noFill/>
          </a:ln>
        </p:spPr>
        <p:txBody>
          <a:bodyPr anchor="ctr" anchorCtr="0"/>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algn="ctr" eaLnBrk="1" hangingPunct="1"/>
            <a:r>
              <a:rPr lang="zh-CN" altLang="en-US" sz="20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泡菜坛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blinds(horizontal)">
                                      <p:cBhvr>
                                        <p:cTn id="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D0EA7D12-B189-4541-ADDB-335BDEDA4753}"/>
              </a:ext>
            </a:extLst>
          </p:cNvPr>
          <p:cNvSpPr txBox="1">
            <a:spLocks noChangeArrowheads="1"/>
          </p:cNvSpPr>
          <p:nvPr/>
        </p:nvSpPr>
        <p:spPr bwMode="auto">
          <a:xfrm>
            <a:off x="760207" y="1518247"/>
            <a:ext cx="10664385" cy="1168525"/>
          </a:xfrm>
          <a:prstGeom prst="rect">
            <a:avLst/>
          </a:prstGeom>
          <a:noFill/>
          <a:ln w="9525">
            <a:noFill/>
            <a:miter lim="800000"/>
            <a:headEnd/>
            <a:tailEnd/>
          </a:ln>
          <a:effectLst/>
        </p:spPr>
        <p:txBody>
          <a:bodyPr wrap="square">
            <a:spAutoFit/>
          </a:bodyPr>
          <a:lstStyle/>
          <a:p>
            <a:pPr>
              <a:lnSpc>
                <a:spcPct val="130000"/>
              </a:lnSpc>
              <a:spcBef>
                <a:spcPct val="50000"/>
              </a:spcBef>
              <a:defRPr/>
            </a:pP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根据细菌、真菌的生存条件你会向妈妈提出什么样的保存食物的合理化建议？</a:t>
            </a:r>
          </a:p>
        </p:txBody>
      </p:sp>
      <p:sp>
        <p:nvSpPr>
          <p:cNvPr id="8" name="文本框 7">
            <a:extLst>
              <a:ext uri="{FF2B5EF4-FFF2-40B4-BE49-F238E27FC236}">
                <a16:creationId xmlns:a16="http://schemas.microsoft.com/office/drawing/2014/main" id="{87D82768-F265-415B-A24E-90DF0B47298F}"/>
              </a:ext>
            </a:extLst>
          </p:cNvPr>
          <p:cNvSpPr txBox="1"/>
          <p:nvPr/>
        </p:nvSpPr>
        <p:spPr>
          <a:xfrm>
            <a:off x="392362" y="406740"/>
            <a:ext cx="2231058"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科学与生活</a:t>
            </a:r>
          </a:p>
        </p:txBody>
      </p:sp>
      <p:sp>
        <p:nvSpPr>
          <p:cNvPr id="9" name="矩形 8">
            <a:extLst>
              <a:ext uri="{FF2B5EF4-FFF2-40B4-BE49-F238E27FC236}">
                <a16:creationId xmlns:a16="http://schemas.microsoft.com/office/drawing/2014/main" id="{5D19B013-8A2E-4D3A-AF30-C400A605573F}"/>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
        <p:nvSpPr>
          <p:cNvPr id="10" name="Text Box 3">
            <a:extLst>
              <a:ext uri="{FF2B5EF4-FFF2-40B4-BE49-F238E27FC236}">
                <a16:creationId xmlns:a16="http://schemas.microsoft.com/office/drawing/2014/main" id="{98FC8736-885B-4CAF-B571-1C6B6D1AD10F}"/>
              </a:ext>
            </a:extLst>
          </p:cNvPr>
          <p:cNvSpPr txBox="1">
            <a:spLocks noChangeArrowheads="1"/>
          </p:cNvSpPr>
          <p:nvPr/>
        </p:nvSpPr>
        <p:spPr bwMode="auto">
          <a:xfrm>
            <a:off x="8112224" y="2810324"/>
            <a:ext cx="2952328" cy="252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marL="342900" indent="-342900" defTabSz="1219170" eaLnBrk="1" latinLnBrk="1">
              <a:lnSpc>
                <a:spcPct val="130000"/>
              </a:lnSpc>
              <a:spcBef>
                <a:spcPct val="50000"/>
              </a:spcBef>
              <a:buFont typeface="Arial" panose="020B0604020202020204" pitchFamily="34" charset="0"/>
              <a:buChar char="•"/>
              <a:defRPr/>
            </a:pPr>
            <a:r>
              <a:rPr lang="zh-CN" altLang="en-US"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冰箱低温保存</a:t>
            </a:r>
          </a:p>
          <a:p>
            <a:pPr marL="342900" indent="-342900" defTabSz="1219170" eaLnBrk="1" latinLnBrk="1">
              <a:lnSpc>
                <a:spcPct val="130000"/>
              </a:lnSpc>
              <a:spcBef>
                <a:spcPct val="50000"/>
              </a:spcBef>
              <a:buFont typeface="Arial" panose="020B0604020202020204" pitchFamily="34" charset="0"/>
              <a:buChar char="•"/>
              <a:defRPr/>
            </a:pPr>
            <a:r>
              <a:rPr lang="zh-CN" altLang="en-US"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通风、保持干燥</a:t>
            </a:r>
          </a:p>
          <a:p>
            <a:pPr marL="342900" indent="-342900" defTabSz="1219170" eaLnBrk="1" latinLnBrk="1">
              <a:lnSpc>
                <a:spcPct val="130000"/>
              </a:lnSpc>
              <a:spcBef>
                <a:spcPct val="50000"/>
              </a:spcBef>
              <a:buFont typeface="Arial" panose="020B0604020202020204" pitchFamily="34" charset="0"/>
              <a:buChar char="•"/>
              <a:defRPr/>
            </a:pPr>
            <a:r>
              <a:rPr lang="zh-CN" altLang="en-US"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煮沸后密闭</a:t>
            </a:r>
          </a:p>
          <a:p>
            <a:pPr marL="342900" indent="-342900" defTabSz="1219170" eaLnBrk="1" latinLnBrk="1">
              <a:lnSpc>
                <a:spcPct val="130000"/>
              </a:lnSpc>
              <a:spcBef>
                <a:spcPct val="50000"/>
              </a:spcBef>
              <a:buFont typeface="Arial" panose="020B0604020202020204" pitchFamily="34" charset="0"/>
              <a:buChar char="•"/>
              <a:defRPr/>
            </a:pPr>
            <a:r>
              <a:rPr lang="en-US" altLang="zh-CN" b="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p>
        </p:txBody>
      </p:sp>
      <p:pic>
        <p:nvPicPr>
          <p:cNvPr id="2063" name="Picture 15" descr="ç¶, é£å, æ¯å ä», å, å, çå¥¶, å°ç®±, æ¶, è¬è">
            <a:extLst>
              <a:ext uri="{FF2B5EF4-FFF2-40B4-BE49-F238E27FC236}">
                <a16:creationId xmlns:a16="http://schemas.microsoft.com/office/drawing/2014/main" id="{23CE1BB7-E455-4064-98D7-14211E47E7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5941" r="550" b="31372"/>
          <a:stretch/>
        </p:blipFill>
        <p:spPr bwMode="auto">
          <a:xfrm>
            <a:off x="813298" y="2828848"/>
            <a:ext cx="6388942" cy="2684761"/>
          </a:xfrm>
          <a:prstGeom prst="rect">
            <a:avLst/>
          </a:prstGeom>
          <a:solidFill>
            <a:srgbClr val="FFFFFF">
              <a:shade val="85000"/>
            </a:srgbClr>
          </a:solidFill>
          <a:ln w="508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0" fill="hold"/>
                                        <p:tgtEl>
                                          <p:spTgt spid="10"/>
                                        </p:tgtEl>
                                        <p:attrNameLst>
                                          <p:attrName>ppt_x</p:attrName>
                                        </p:attrNameLst>
                                      </p:cBhvr>
                                      <p:tavLst>
                                        <p:tav tm="0">
                                          <p:val>
                                            <p:strVal val="#ppt_x"/>
                                          </p:val>
                                        </p:tav>
                                        <p:tav tm="100000">
                                          <p:val>
                                            <p:strVal val="#ppt_x"/>
                                          </p:val>
                                        </p:tav>
                                      </p:tavLst>
                                    </p:anim>
                                    <p:anim calcmode="lin" valueType="num">
                                      <p:cBhvr additive="base">
                                        <p:cTn id="14"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框 1"/>
          <p:cNvSpPr txBox="1"/>
          <p:nvPr/>
        </p:nvSpPr>
        <p:spPr>
          <a:xfrm>
            <a:off x="1019436" y="1484784"/>
            <a:ext cx="10153128" cy="3097836"/>
          </a:xfrm>
          <a:prstGeom prst="rect">
            <a:avLst/>
          </a:prstGeom>
          <a:noFill/>
          <a:ln w="9525">
            <a:noFill/>
          </a:ln>
        </p:spPr>
        <p:txBody>
          <a:bodyPr wrap="square" anchor="t">
            <a:spAutoFit/>
          </a:bodyPr>
          <a:lstStyle/>
          <a:p>
            <a:pPr eaLnBrk="0" hangingPunct="0">
              <a:lnSpc>
                <a:spcPct val="160000"/>
              </a:lnSpc>
            </a:pPr>
            <a:r>
              <a:rPr lang="zh-CN" altLang="en-US" sz="2667" b="1" dirty="0">
                <a:solidFill>
                  <a:srgbClr val="002060"/>
                </a:solidFill>
                <a:latin typeface="Arial" panose="020B0604020202020204" pitchFamily="34" charset="0"/>
                <a:ea typeface="思源黑体 CN Regular" panose="020B0500000000000000" pitchFamily="34" charset="-122"/>
                <a:sym typeface="Arial" panose="020B0604020202020204" pitchFamily="34" charset="0"/>
              </a:rPr>
              <a:t>学习目标：</a:t>
            </a:r>
          </a:p>
          <a:p>
            <a:pPr marL="514350" indent="-514350" eaLnBrk="0" hangingPunct="0">
              <a:lnSpc>
                <a:spcPct val="200000"/>
              </a:lnSpc>
              <a:buFont typeface="+mj-lt"/>
              <a:buAutoNum type="arabicPeriod"/>
            </a:pPr>
            <a:r>
              <a:rPr lang="zh-CN" altLang="en-US" sz="2667" dirty="0">
                <a:solidFill>
                  <a:srgbClr val="002060"/>
                </a:solidFill>
                <a:latin typeface="Arial" panose="020B0604020202020204" pitchFamily="34" charset="0"/>
                <a:ea typeface="思源黑体 CN Regular" panose="020B0500000000000000" pitchFamily="34" charset="-122"/>
                <a:sym typeface="Arial" panose="020B0604020202020204" pitchFamily="34" charset="0"/>
              </a:rPr>
              <a:t>说出细菌和真菌的分布特点。</a:t>
            </a:r>
          </a:p>
          <a:p>
            <a:pPr marL="514350" indent="-514350" eaLnBrk="0" hangingPunct="0">
              <a:lnSpc>
                <a:spcPct val="200000"/>
              </a:lnSpc>
              <a:buFont typeface="+mj-lt"/>
              <a:buAutoNum type="arabicPeriod"/>
            </a:pPr>
            <a:r>
              <a:rPr lang="zh-CN" altLang="en-US" sz="2667" dirty="0">
                <a:solidFill>
                  <a:srgbClr val="002060"/>
                </a:solidFill>
                <a:latin typeface="Arial" panose="020B0604020202020204" pitchFamily="34" charset="0"/>
                <a:ea typeface="思源黑体 CN Regular" panose="020B0500000000000000" pitchFamily="34" charset="-122"/>
                <a:sym typeface="Arial" panose="020B0604020202020204" pitchFamily="34" charset="0"/>
              </a:rPr>
              <a:t>尝试采用细菌和真菌培养的一般方法，进行“检测不同环境中的细菌和真菌”的探究活动。</a:t>
            </a:r>
          </a:p>
        </p:txBody>
      </p:sp>
      <p:grpSp>
        <p:nvGrpSpPr>
          <p:cNvPr id="2" name="组合 1">
            <a:extLst>
              <a:ext uri="{FF2B5EF4-FFF2-40B4-BE49-F238E27FC236}">
                <a16:creationId xmlns:a16="http://schemas.microsoft.com/office/drawing/2014/main" id="{5D2B4C0B-DC97-44C3-9F87-EEBD12001DDF}"/>
              </a:ext>
            </a:extLst>
          </p:cNvPr>
          <p:cNvGrpSpPr/>
          <p:nvPr/>
        </p:nvGrpSpPr>
        <p:grpSpPr>
          <a:xfrm>
            <a:off x="2492473" y="289151"/>
            <a:ext cx="7207054" cy="748923"/>
            <a:chOff x="3788834" y="289151"/>
            <a:chExt cx="7207054" cy="748923"/>
          </a:xfrm>
        </p:grpSpPr>
        <p:sp>
          <p:nvSpPr>
            <p:cNvPr id="40" name="Shape 40"/>
            <p:cNvSpPr/>
            <p:nvPr/>
          </p:nvSpPr>
          <p:spPr>
            <a:xfrm>
              <a:off x="7968208" y="535372"/>
              <a:ext cx="3027680" cy="502702"/>
            </a:xfrm>
            <a:prstGeom prst="rect">
              <a:avLst/>
            </a:prstGeom>
            <a:ln w="12700">
              <a:miter lim="400000"/>
            </a:ln>
          </p:spPr>
          <p:txBody>
            <a:bodyPr wrap="square" lIns="60959" rIns="6095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zh-CN" altLang="en-US" sz="4000" baseline="-25000"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第四章  第</a:t>
              </a:r>
              <a:r>
                <a:rPr lang="en-US" altLang="zh-CN" sz="4000" baseline="-25000"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4000" baseline="-25000"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节</a:t>
              </a:r>
            </a:p>
          </p:txBody>
        </p:sp>
        <p:sp>
          <p:nvSpPr>
            <p:cNvPr id="6" name="Shape 40"/>
            <p:cNvSpPr/>
            <p:nvPr/>
          </p:nvSpPr>
          <p:spPr>
            <a:xfrm>
              <a:off x="3788834" y="289151"/>
              <a:ext cx="4614333" cy="748923"/>
            </a:xfrm>
            <a:prstGeom prst="rect">
              <a:avLst/>
            </a:prstGeom>
            <a:ln w="12700">
              <a:miter lim="400000"/>
            </a:ln>
          </p:spPr>
          <p:txBody>
            <a:bodyPr wrap="square" lIns="60959" rIns="6095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zh-CN" altLang="en-US" sz="6400" baseline="-25000" dirty="0">
                  <a:solidFill>
                    <a:schemeClr val="tx1"/>
                  </a:solidFill>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rPr>
                <a:t>细菌和真菌的分布</a:t>
              </a:r>
            </a:p>
          </p:txBody>
        </p:sp>
      </p:grpSp>
      <p:sp>
        <p:nvSpPr>
          <p:cNvPr id="7" name="virus-molecule_65950">
            <a:extLst>
              <a:ext uri="{FF2B5EF4-FFF2-40B4-BE49-F238E27FC236}">
                <a16:creationId xmlns:a16="http://schemas.microsoft.com/office/drawing/2014/main" id="{636A2444-820D-4013-9450-F0C498A3C962}"/>
              </a:ext>
            </a:extLst>
          </p:cNvPr>
          <p:cNvSpPr>
            <a:spLocks noChangeAspect="1"/>
          </p:cNvSpPr>
          <p:nvPr/>
        </p:nvSpPr>
        <p:spPr bwMode="auto">
          <a:xfrm>
            <a:off x="263352" y="359245"/>
            <a:ext cx="609686" cy="60873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rgbClr val="00206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bacteria_250167">
            <a:extLst>
              <a:ext uri="{FF2B5EF4-FFF2-40B4-BE49-F238E27FC236}">
                <a16:creationId xmlns:a16="http://schemas.microsoft.com/office/drawing/2014/main" id="{270FF965-56F7-48FB-AF15-3A3C258E53FB}"/>
              </a:ext>
            </a:extLst>
          </p:cNvPr>
          <p:cNvSpPr>
            <a:spLocks noChangeAspect="1"/>
          </p:cNvSpPr>
          <p:nvPr/>
        </p:nvSpPr>
        <p:spPr bwMode="auto">
          <a:xfrm>
            <a:off x="10284218" y="4953090"/>
            <a:ext cx="1907782" cy="1904910"/>
          </a:xfrm>
          <a:custGeom>
            <a:avLst/>
            <a:gdLst>
              <a:gd name="connsiteX0" fmla="*/ 275357 w 609614"/>
              <a:gd name="connsiteY0" fmla="*/ 402500 h 608697"/>
              <a:gd name="connsiteX1" fmla="*/ 255618 w 609614"/>
              <a:gd name="connsiteY1" fmla="*/ 422204 h 608697"/>
              <a:gd name="connsiteX2" fmla="*/ 275357 w 609614"/>
              <a:gd name="connsiteY2" fmla="*/ 441815 h 608697"/>
              <a:gd name="connsiteX3" fmla="*/ 295004 w 609614"/>
              <a:gd name="connsiteY3" fmla="*/ 422204 h 608697"/>
              <a:gd name="connsiteX4" fmla="*/ 275357 w 609614"/>
              <a:gd name="connsiteY4" fmla="*/ 402500 h 608697"/>
              <a:gd name="connsiteX5" fmla="*/ 432590 w 609614"/>
              <a:gd name="connsiteY5" fmla="*/ 392778 h 608697"/>
              <a:gd name="connsiteX6" fmla="*/ 412961 w 609614"/>
              <a:gd name="connsiteY6" fmla="*/ 412384 h 608697"/>
              <a:gd name="connsiteX7" fmla="*/ 432590 w 609614"/>
              <a:gd name="connsiteY7" fmla="*/ 431990 h 608697"/>
              <a:gd name="connsiteX8" fmla="*/ 452312 w 609614"/>
              <a:gd name="connsiteY8" fmla="*/ 412384 h 608697"/>
              <a:gd name="connsiteX9" fmla="*/ 432590 w 609614"/>
              <a:gd name="connsiteY9" fmla="*/ 392778 h 608697"/>
              <a:gd name="connsiteX10" fmla="*/ 275357 w 609614"/>
              <a:gd name="connsiteY10" fmla="*/ 382888 h 608697"/>
              <a:gd name="connsiteX11" fmla="*/ 314651 w 609614"/>
              <a:gd name="connsiteY11" fmla="*/ 422204 h 608697"/>
              <a:gd name="connsiteX12" fmla="*/ 275357 w 609614"/>
              <a:gd name="connsiteY12" fmla="*/ 461427 h 608697"/>
              <a:gd name="connsiteX13" fmla="*/ 235971 w 609614"/>
              <a:gd name="connsiteY13" fmla="*/ 422204 h 608697"/>
              <a:gd name="connsiteX14" fmla="*/ 275357 w 609614"/>
              <a:gd name="connsiteY14" fmla="*/ 382888 h 608697"/>
              <a:gd name="connsiteX15" fmla="*/ 432590 w 609614"/>
              <a:gd name="connsiteY15" fmla="*/ 373079 h 608697"/>
              <a:gd name="connsiteX16" fmla="*/ 471941 w 609614"/>
              <a:gd name="connsiteY16" fmla="*/ 412384 h 608697"/>
              <a:gd name="connsiteX17" fmla="*/ 432590 w 609614"/>
              <a:gd name="connsiteY17" fmla="*/ 451689 h 608697"/>
              <a:gd name="connsiteX18" fmla="*/ 393331 w 609614"/>
              <a:gd name="connsiteY18" fmla="*/ 412384 h 608697"/>
              <a:gd name="connsiteX19" fmla="*/ 432590 w 609614"/>
              <a:gd name="connsiteY19" fmla="*/ 373079 h 608697"/>
              <a:gd name="connsiteX20" fmla="*/ 334338 w 609614"/>
              <a:gd name="connsiteY20" fmla="*/ 324029 h 608697"/>
              <a:gd name="connsiteX21" fmla="*/ 324475 w 609614"/>
              <a:gd name="connsiteY21" fmla="*/ 333880 h 608697"/>
              <a:gd name="connsiteX22" fmla="*/ 334338 w 609614"/>
              <a:gd name="connsiteY22" fmla="*/ 343639 h 608697"/>
              <a:gd name="connsiteX23" fmla="*/ 344109 w 609614"/>
              <a:gd name="connsiteY23" fmla="*/ 333880 h 608697"/>
              <a:gd name="connsiteX24" fmla="*/ 334338 w 609614"/>
              <a:gd name="connsiteY24" fmla="*/ 324029 h 608697"/>
              <a:gd name="connsiteX25" fmla="*/ 334338 w 609614"/>
              <a:gd name="connsiteY25" fmla="*/ 304419 h 608697"/>
              <a:gd name="connsiteX26" fmla="*/ 363835 w 609614"/>
              <a:gd name="connsiteY26" fmla="*/ 333880 h 608697"/>
              <a:gd name="connsiteX27" fmla="*/ 334338 w 609614"/>
              <a:gd name="connsiteY27" fmla="*/ 363341 h 608697"/>
              <a:gd name="connsiteX28" fmla="*/ 304842 w 609614"/>
              <a:gd name="connsiteY28" fmla="*/ 333880 h 608697"/>
              <a:gd name="connsiteX29" fmla="*/ 334338 w 609614"/>
              <a:gd name="connsiteY29" fmla="*/ 304419 h 608697"/>
              <a:gd name="connsiteX30" fmla="*/ 176978 w 609614"/>
              <a:gd name="connsiteY30" fmla="*/ 304410 h 608697"/>
              <a:gd name="connsiteX31" fmla="*/ 167115 w 609614"/>
              <a:gd name="connsiteY31" fmla="*/ 314157 h 608697"/>
              <a:gd name="connsiteX32" fmla="*/ 176978 w 609614"/>
              <a:gd name="connsiteY32" fmla="*/ 323996 h 608697"/>
              <a:gd name="connsiteX33" fmla="*/ 186841 w 609614"/>
              <a:gd name="connsiteY33" fmla="*/ 314157 h 608697"/>
              <a:gd name="connsiteX34" fmla="*/ 176978 w 609614"/>
              <a:gd name="connsiteY34" fmla="*/ 304410 h 608697"/>
              <a:gd name="connsiteX35" fmla="*/ 176978 w 609614"/>
              <a:gd name="connsiteY35" fmla="*/ 284731 h 608697"/>
              <a:gd name="connsiteX36" fmla="*/ 206475 w 609614"/>
              <a:gd name="connsiteY36" fmla="*/ 314157 h 608697"/>
              <a:gd name="connsiteX37" fmla="*/ 176978 w 609614"/>
              <a:gd name="connsiteY37" fmla="*/ 343583 h 608697"/>
              <a:gd name="connsiteX38" fmla="*/ 147482 w 609614"/>
              <a:gd name="connsiteY38" fmla="*/ 314157 h 608697"/>
              <a:gd name="connsiteX39" fmla="*/ 176978 w 609614"/>
              <a:gd name="connsiteY39" fmla="*/ 284731 h 608697"/>
              <a:gd name="connsiteX40" fmla="*/ 196594 w 609614"/>
              <a:gd name="connsiteY40" fmla="*/ 137442 h 608697"/>
              <a:gd name="connsiteX41" fmla="*/ 157327 w 609614"/>
              <a:gd name="connsiteY41" fmla="*/ 176731 h 608697"/>
              <a:gd name="connsiteX42" fmla="*/ 196594 w 609614"/>
              <a:gd name="connsiteY42" fmla="*/ 216020 h 608697"/>
              <a:gd name="connsiteX43" fmla="*/ 235953 w 609614"/>
              <a:gd name="connsiteY43" fmla="*/ 176731 h 608697"/>
              <a:gd name="connsiteX44" fmla="*/ 196594 w 609614"/>
              <a:gd name="connsiteY44" fmla="*/ 137442 h 608697"/>
              <a:gd name="connsiteX45" fmla="*/ 196594 w 609614"/>
              <a:gd name="connsiteY45" fmla="*/ 117844 h 608697"/>
              <a:gd name="connsiteX46" fmla="*/ 255587 w 609614"/>
              <a:gd name="connsiteY46" fmla="*/ 176731 h 608697"/>
              <a:gd name="connsiteX47" fmla="*/ 196594 w 609614"/>
              <a:gd name="connsiteY47" fmla="*/ 235618 h 608697"/>
              <a:gd name="connsiteX48" fmla="*/ 137602 w 609614"/>
              <a:gd name="connsiteY48" fmla="*/ 176731 h 608697"/>
              <a:gd name="connsiteX49" fmla="*/ 196594 w 609614"/>
              <a:gd name="connsiteY49" fmla="*/ 117844 h 608697"/>
              <a:gd name="connsiteX50" fmla="*/ 186857 w 609614"/>
              <a:gd name="connsiteY50" fmla="*/ 88364 h 608697"/>
              <a:gd name="connsiteX51" fmla="*/ 88497 w 609614"/>
              <a:gd name="connsiteY51" fmla="*/ 186576 h 608697"/>
              <a:gd name="connsiteX52" fmla="*/ 88497 w 609614"/>
              <a:gd name="connsiteY52" fmla="*/ 196333 h 608697"/>
              <a:gd name="connsiteX53" fmla="*/ 412985 w 609614"/>
              <a:gd name="connsiteY53" fmla="*/ 520333 h 608697"/>
              <a:gd name="connsiteX54" fmla="*/ 521117 w 609614"/>
              <a:gd name="connsiteY54" fmla="*/ 412364 h 608697"/>
              <a:gd name="connsiteX55" fmla="*/ 412985 w 609614"/>
              <a:gd name="connsiteY55" fmla="*/ 304395 h 608697"/>
              <a:gd name="connsiteX56" fmla="*/ 403122 w 609614"/>
              <a:gd name="connsiteY56" fmla="*/ 304395 h 608697"/>
              <a:gd name="connsiteX57" fmla="*/ 285125 w 609614"/>
              <a:gd name="connsiteY57" fmla="*/ 186576 h 608697"/>
              <a:gd name="connsiteX58" fmla="*/ 186857 w 609614"/>
              <a:gd name="connsiteY58" fmla="*/ 88364 h 608697"/>
              <a:gd name="connsiteX59" fmla="*/ 481843 w 609614"/>
              <a:gd name="connsiteY59" fmla="*/ 39298 h 608697"/>
              <a:gd name="connsiteX60" fmla="*/ 452344 w 609614"/>
              <a:gd name="connsiteY60" fmla="*/ 68749 h 608697"/>
              <a:gd name="connsiteX61" fmla="*/ 481843 w 609614"/>
              <a:gd name="connsiteY61" fmla="*/ 98199 h 608697"/>
              <a:gd name="connsiteX62" fmla="*/ 511343 w 609614"/>
              <a:gd name="connsiteY62" fmla="*/ 127650 h 608697"/>
              <a:gd name="connsiteX63" fmla="*/ 540843 w 609614"/>
              <a:gd name="connsiteY63" fmla="*/ 157100 h 608697"/>
              <a:gd name="connsiteX64" fmla="*/ 570343 w 609614"/>
              <a:gd name="connsiteY64" fmla="*/ 127650 h 608697"/>
              <a:gd name="connsiteX65" fmla="*/ 570343 w 609614"/>
              <a:gd name="connsiteY65" fmla="*/ 115501 h 608697"/>
              <a:gd name="connsiteX66" fmla="*/ 494012 w 609614"/>
              <a:gd name="connsiteY66" fmla="*/ 39298 h 608697"/>
              <a:gd name="connsiteX67" fmla="*/ 471979 w 609614"/>
              <a:gd name="connsiteY67" fmla="*/ 0 h 608697"/>
              <a:gd name="connsiteX68" fmla="*/ 491615 w 609614"/>
              <a:gd name="connsiteY68" fmla="*/ 0 h 608697"/>
              <a:gd name="connsiteX69" fmla="*/ 491615 w 609614"/>
              <a:gd name="connsiteY69" fmla="*/ 19603 h 608697"/>
              <a:gd name="connsiteX70" fmla="*/ 494012 w 609614"/>
              <a:gd name="connsiteY70" fmla="*/ 19603 h 608697"/>
              <a:gd name="connsiteX71" fmla="*/ 514017 w 609614"/>
              <a:gd name="connsiteY71" fmla="*/ 21720 h 608697"/>
              <a:gd name="connsiteX72" fmla="*/ 522221 w 609614"/>
              <a:gd name="connsiteY72" fmla="*/ 5430 h 608697"/>
              <a:gd name="connsiteX73" fmla="*/ 539737 w 609614"/>
              <a:gd name="connsiteY73" fmla="*/ 14173 h 608697"/>
              <a:gd name="connsiteX74" fmla="*/ 532915 w 609614"/>
              <a:gd name="connsiteY74" fmla="*/ 27978 h 608697"/>
              <a:gd name="connsiteX75" fmla="*/ 549693 w 609614"/>
              <a:gd name="connsiteY75" fmla="*/ 37549 h 608697"/>
              <a:gd name="connsiteX76" fmla="*/ 584079 w 609614"/>
              <a:gd name="connsiteY76" fmla="*/ 11780 h 608697"/>
              <a:gd name="connsiteX77" fmla="*/ 595878 w 609614"/>
              <a:gd name="connsiteY77" fmla="*/ 27518 h 608697"/>
              <a:gd name="connsiteX78" fmla="*/ 564627 w 609614"/>
              <a:gd name="connsiteY78" fmla="*/ 50894 h 608697"/>
              <a:gd name="connsiteX79" fmla="*/ 581682 w 609614"/>
              <a:gd name="connsiteY79" fmla="*/ 76663 h 608697"/>
              <a:gd name="connsiteX80" fmla="*/ 595417 w 609614"/>
              <a:gd name="connsiteY80" fmla="*/ 69761 h 608697"/>
              <a:gd name="connsiteX81" fmla="*/ 604175 w 609614"/>
              <a:gd name="connsiteY81" fmla="*/ 87339 h 608697"/>
              <a:gd name="connsiteX82" fmla="*/ 587858 w 609614"/>
              <a:gd name="connsiteY82" fmla="*/ 95530 h 608697"/>
              <a:gd name="connsiteX83" fmla="*/ 589978 w 609614"/>
              <a:gd name="connsiteY83" fmla="*/ 115501 h 608697"/>
              <a:gd name="connsiteX84" fmla="*/ 589978 w 609614"/>
              <a:gd name="connsiteY84" fmla="*/ 117802 h 608697"/>
              <a:gd name="connsiteX85" fmla="*/ 609614 w 609614"/>
              <a:gd name="connsiteY85" fmla="*/ 117802 h 608697"/>
              <a:gd name="connsiteX86" fmla="*/ 609614 w 609614"/>
              <a:gd name="connsiteY86" fmla="*/ 137405 h 608697"/>
              <a:gd name="connsiteX87" fmla="*/ 588964 w 609614"/>
              <a:gd name="connsiteY87" fmla="*/ 137405 h 608697"/>
              <a:gd name="connsiteX88" fmla="*/ 577349 w 609614"/>
              <a:gd name="connsiteY88" fmla="*/ 160045 h 608697"/>
              <a:gd name="connsiteX89" fmla="*/ 596892 w 609614"/>
              <a:gd name="connsiteY89" fmla="*/ 179556 h 608697"/>
              <a:gd name="connsiteX90" fmla="*/ 582972 w 609614"/>
              <a:gd name="connsiteY90" fmla="*/ 193453 h 608697"/>
              <a:gd name="connsiteX91" fmla="*/ 561493 w 609614"/>
              <a:gd name="connsiteY91" fmla="*/ 172009 h 608697"/>
              <a:gd name="connsiteX92" fmla="*/ 540843 w 609614"/>
              <a:gd name="connsiteY92" fmla="*/ 176703 h 608697"/>
              <a:gd name="connsiteX93" fmla="*/ 540843 w 609614"/>
              <a:gd name="connsiteY93" fmla="*/ 216001 h 608697"/>
              <a:gd name="connsiteX94" fmla="*/ 521115 w 609614"/>
              <a:gd name="connsiteY94" fmla="*/ 216001 h 608697"/>
              <a:gd name="connsiteX95" fmla="*/ 521115 w 609614"/>
              <a:gd name="connsiteY95" fmla="*/ 172562 h 608697"/>
              <a:gd name="connsiteX96" fmla="*/ 506181 w 609614"/>
              <a:gd name="connsiteY96" fmla="*/ 162438 h 608697"/>
              <a:gd name="connsiteX97" fmla="*/ 487282 w 609614"/>
              <a:gd name="connsiteY97" fmla="*/ 175046 h 608697"/>
              <a:gd name="connsiteX98" fmla="*/ 476312 w 609614"/>
              <a:gd name="connsiteY98" fmla="*/ 158757 h 608697"/>
              <a:gd name="connsiteX99" fmla="*/ 495303 w 609614"/>
              <a:gd name="connsiteY99" fmla="*/ 146056 h 608697"/>
              <a:gd name="connsiteX100" fmla="*/ 491615 w 609614"/>
              <a:gd name="connsiteY100" fmla="*/ 127650 h 608697"/>
              <a:gd name="connsiteX101" fmla="*/ 486268 w 609614"/>
              <a:gd name="connsiteY101" fmla="*/ 118998 h 608697"/>
              <a:gd name="connsiteX102" fmla="*/ 470320 w 609614"/>
              <a:gd name="connsiteY102" fmla="*/ 142927 h 608697"/>
              <a:gd name="connsiteX103" fmla="*/ 454003 w 609614"/>
              <a:gd name="connsiteY103" fmla="*/ 131975 h 608697"/>
              <a:gd name="connsiteX104" fmla="*/ 465434 w 609614"/>
              <a:gd name="connsiteY104" fmla="*/ 114765 h 608697"/>
              <a:gd name="connsiteX105" fmla="*/ 452989 w 609614"/>
              <a:gd name="connsiteY105" fmla="*/ 108323 h 608697"/>
              <a:gd name="connsiteX106" fmla="*/ 425886 w 609614"/>
              <a:gd name="connsiteY106" fmla="*/ 117250 h 608697"/>
              <a:gd name="connsiteX107" fmla="*/ 419710 w 609614"/>
              <a:gd name="connsiteY107" fmla="*/ 98659 h 608697"/>
              <a:gd name="connsiteX108" fmla="*/ 438977 w 609614"/>
              <a:gd name="connsiteY108" fmla="*/ 92309 h 608697"/>
              <a:gd name="connsiteX109" fmla="*/ 433445 w 609614"/>
              <a:gd name="connsiteY109" fmla="*/ 76571 h 608697"/>
              <a:gd name="connsiteX110" fmla="*/ 400811 w 609614"/>
              <a:gd name="connsiteY110" fmla="*/ 68380 h 608697"/>
              <a:gd name="connsiteX111" fmla="*/ 405513 w 609614"/>
              <a:gd name="connsiteY111" fmla="*/ 49422 h 608697"/>
              <a:gd name="connsiteX112" fmla="*/ 434367 w 609614"/>
              <a:gd name="connsiteY112" fmla="*/ 56600 h 608697"/>
              <a:gd name="connsiteX113" fmla="*/ 441834 w 609614"/>
              <a:gd name="connsiteY113" fmla="*/ 40310 h 608697"/>
              <a:gd name="connsiteX114" fmla="*/ 433722 w 609614"/>
              <a:gd name="connsiteY114" fmla="*/ 24021 h 608697"/>
              <a:gd name="connsiteX115" fmla="*/ 451237 w 609614"/>
              <a:gd name="connsiteY115" fmla="*/ 15277 h 608697"/>
              <a:gd name="connsiteX116" fmla="*/ 456953 w 609614"/>
              <a:gd name="connsiteY116" fmla="*/ 26598 h 608697"/>
              <a:gd name="connsiteX117" fmla="*/ 471979 w 609614"/>
              <a:gd name="connsiteY117" fmla="*/ 20615 h 608697"/>
              <a:gd name="connsiteX118" fmla="*/ 137631 w 609614"/>
              <a:gd name="connsiteY118" fmla="*/ 0 h 608697"/>
              <a:gd name="connsiteX119" fmla="*/ 157358 w 609614"/>
              <a:gd name="connsiteY119" fmla="*/ 0 h 608697"/>
              <a:gd name="connsiteX120" fmla="*/ 157358 w 609614"/>
              <a:gd name="connsiteY120" fmla="*/ 72624 h 608697"/>
              <a:gd name="connsiteX121" fmla="*/ 186857 w 609614"/>
              <a:gd name="connsiteY121" fmla="*/ 68758 h 608697"/>
              <a:gd name="connsiteX122" fmla="*/ 198288 w 609614"/>
              <a:gd name="connsiteY122" fmla="*/ 69310 h 608697"/>
              <a:gd name="connsiteX123" fmla="*/ 206677 w 609614"/>
              <a:gd name="connsiteY123" fmla="*/ 27522 h 608697"/>
              <a:gd name="connsiteX124" fmla="*/ 225943 w 609614"/>
              <a:gd name="connsiteY124" fmla="*/ 31388 h 608697"/>
              <a:gd name="connsiteX125" fmla="*/ 217647 w 609614"/>
              <a:gd name="connsiteY125" fmla="*/ 72900 h 608697"/>
              <a:gd name="connsiteX126" fmla="*/ 244657 w 609614"/>
              <a:gd name="connsiteY126" fmla="*/ 83946 h 608697"/>
              <a:gd name="connsiteX127" fmla="*/ 277474 w 609614"/>
              <a:gd name="connsiteY127" fmla="*/ 42985 h 608697"/>
              <a:gd name="connsiteX128" fmla="*/ 292869 w 609614"/>
              <a:gd name="connsiteY128" fmla="*/ 55227 h 608697"/>
              <a:gd name="connsiteX129" fmla="*/ 260973 w 609614"/>
              <a:gd name="connsiteY129" fmla="*/ 94991 h 608697"/>
              <a:gd name="connsiteX130" fmla="*/ 279871 w 609614"/>
              <a:gd name="connsiteY130" fmla="*/ 114413 h 608697"/>
              <a:gd name="connsiteX131" fmla="*/ 349562 w 609614"/>
              <a:gd name="connsiteY131" fmla="*/ 79619 h 608697"/>
              <a:gd name="connsiteX132" fmla="*/ 358412 w 609614"/>
              <a:gd name="connsiteY132" fmla="*/ 97108 h 608697"/>
              <a:gd name="connsiteX133" fmla="*/ 290749 w 609614"/>
              <a:gd name="connsiteY133" fmla="*/ 130889 h 608697"/>
              <a:gd name="connsiteX134" fmla="*/ 302825 w 609614"/>
              <a:gd name="connsiteY134" fmla="*/ 165498 h 608697"/>
              <a:gd name="connsiteX135" fmla="*/ 352420 w 609614"/>
              <a:gd name="connsiteY135" fmla="*/ 157214 h 608697"/>
              <a:gd name="connsiteX136" fmla="*/ 355554 w 609614"/>
              <a:gd name="connsiteY136" fmla="*/ 176635 h 608697"/>
              <a:gd name="connsiteX137" fmla="*/ 304761 w 609614"/>
              <a:gd name="connsiteY137" fmla="*/ 185011 h 608697"/>
              <a:gd name="connsiteX138" fmla="*/ 304853 w 609614"/>
              <a:gd name="connsiteY138" fmla="*/ 186576 h 608697"/>
              <a:gd name="connsiteX139" fmla="*/ 322829 w 609614"/>
              <a:gd name="connsiteY139" fmla="*/ 243000 h 608697"/>
              <a:gd name="connsiteX140" fmla="*/ 347073 w 609614"/>
              <a:gd name="connsiteY140" fmla="*/ 218884 h 608697"/>
              <a:gd name="connsiteX141" fmla="*/ 360901 w 609614"/>
              <a:gd name="connsiteY141" fmla="*/ 232783 h 608697"/>
              <a:gd name="connsiteX142" fmla="*/ 335827 w 609614"/>
              <a:gd name="connsiteY142" fmla="*/ 257820 h 608697"/>
              <a:gd name="connsiteX143" fmla="*/ 388280 w 609614"/>
              <a:gd name="connsiteY143" fmla="*/ 283500 h 608697"/>
              <a:gd name="connsiteX144" fmla="*/ 433911 w 609614"/>
              <a:gd name="connsiteY144" fmla="*/ 201396 h 608697"/>
              <a:gd name="connsiteX145" fmla="*/ 451057 w 609614"/>
              <a:gd name="connsiteY145" fmla="*/ 210968 h 608697"/>
              <a:gd name="connsiteX146" fmla="*/ 410035 w 609614"/>
              <a:gd name="connsiteY146" fmla="*/ 284697 h 608697"/>
              <a:gd name="connsiteX147" fmla="*/ 412985 w 609614"/>
              <a:gd name="connsiteY147" fmla="*/ 284697 h 608697"/>
              <a:gd name="connsiteX148" fmla="*/ 465438 w 609614"/>
              <a:gd name="connsiteY148" fmla="*/ 296110 h 608697"/>
              <a:gd name="connsiteX149" fmla="*/ 493001 w 609614"/>
              <a:gd name="connsiteY149" fmla="*/ 250272 h 608697"/>
              <a:gd name="connsiteX150" fmla="*/ 509871 w 609614"/>
              <a:gd name="connsiteY150" fmla="*/ 260305 h 608697"/>
              <a:gd name="connsiteX151" fmla="*/ 482769 w 609614"/>
              <a:gd name="connsiteY151" fmla="*/ 305591 h 608697"/>
              <a:gd name="connsiteX152" fmla="*/ 518075 w 609614"/>
              <a:gd name="connsiteY152" fmla="*/ 339924 h 608697"/>
              <a:gd name="connsiteX153" fmla="*/ 576244 w 609614"/>
              <a:gd name="connsiteY153" fmla="*/ 314980 h 608697"/>
              <a:gd name="connsiteX154" fmla="*/ 583987 w 609614"/>
              <a:gd name="connsiteY154" fmla="*/ 333021 h 608697"/>
              <a:gd name="connsiteX155" fmla="*/ 527939 w 609614"/>
              <a:gd name="connsiteY155" fmla="*/ 357045 h 608697"/>
              <a:gd name="connsiteX156" fmla="*/ 540845 w 609614"/>
              <a:gd name="connsiteY156" fmla="*/ 412364 h 608697"/>
              <a:gd name="connsiteX157" fmla="*/ 609614 w 609614"/>
              <a:gd name="connsiteY157" fmla="*/ 412364 h 608697"/>
              <a:gd name="connsiteX158" fmla="*/ 609614 w 609614"/>
              <a:gd name="connsiteY158" fmla="*/ 431970 h 608697"/>
              <a:gd name="connsiteX159" fmla="*/ 539186 w 609614"/>
              <a:gd name="connsiteY159" fmla="*/ 431970 h 608697"/>
              <a:gd name="connsiteX160" fmla="*/ 529322 w 609614"/>
              <a:gd name="connsiteY160" fmla="*/ 464922 h 608697"/>
              <a:gd name="connsiteX161" fmla="*/ 585646 w 609614"/>
              <a:gd name="connsiteY161" fmla="*/ 502384 h 608697"/>
              <a:gd name="connsiteX162" fmla="*/ 574676 w 609614"/>
              <a:gd name="connsiteY162" fmla="*/ 518769 h 608697"/>
              <a:gd name="connsiteX163" fmla="*/ 519827 w 609614"/>
              <a:gd name="connsiteY163" fmla="*/ 482226 h 608697"/>
              <a:gd name="connsiteX164" fmla="*/ 504432 w 609614"/>
              <a:gd name="connsiteY164" fmla="*/ 501372 h 608697"/>
              <a:gd name="connsiteX165" fmla="*/ 529045 w 609614"/>
              <a:gd name="connsiteY165" fmla="*/ 534140 h 608697"/>
              <a:gd name="connsiteX166" fmla="*/ 513282 w 609614"/>
              <a:gd name="connsiteY166" fmla="*/ 545922 h 608697"/>
              <a:gd name="connsiteX167" fmla="*/ 489590 w 609614"/>
              <a:gd name="connsiteY167" fmla="*/ 514350 h 608697"/>
              <a:gd name="connsiteX168" fmla="*/ 467097 w 609614"/>
              <a:gd name="connsiteY168" fmla="*/ 527881 h 608697"/>
              <a:gd name="connsiteX169" fmla="*/ 490604 w 609614"/>
              <a:gd name="connsiteY169" fmla="*/ 574916 h 608697"/>
              <a:gd name="connsiteX170" fmla="*/ 472997 w 609614"/>
              <a:gd name="connsiteY170" fmla="*/ 583661 h 608697"/>
              <a:gd name="connsiteX171" fmla="*/ 448568 w 609614"/>
              <a:gd name="connsiteY171" fmla="*/ 534877 h 608697"/>
              <a:gd name="connsiteX172" fmla="*/ 412985 w 609614"/>
              <a:gd name="connsiteY172" fmla="*/ 540031 h 608697"/>
              <a:gd name="connsiteX173" fmla="*/ 403122 w 609614"/>
              <a:gd name="connsiteY173" fmla="*/ 539755 h 608697"/>
              <a:gd name="connsiteX174" fmla="*/ 403122 w 609614"/>
              <a:gd name="connsiteY174" fmla="*/ 608697 h 608697"/>
              <a:gd name="connsiteX175" fmla="*/ 383486 w 609614"/>
              <a:gd name="connsiteY175" fmla="*/ 608697 h 608697"/>
              <a:gd name="connsiteX176" fmla="*/ 383486 w 609614"/>
              <a:gd name="connsiteY176" fmla="*/ 538650 h 608697"/>
              <a:gd name="connsiteX177" fmla="*/ 351406 w 609614"/>
              <a:gd name="connsiteY177" fmla="*/ 534416 h 608697"/>
              <a:gd name="connsiteX178" fmla="*/ 343939 w 609614"/>
              <a:gd name="connsiteY178" fmla="*/ 571419 h 608697"/>
              <a:gd name="connsiteX179" fmla="*/ 324672 w 609614"/>
              <a:gd name="connsiteY179" fmla="*/ 567553 h 608697"/>
              <a:gd name="connsiteX180" fmla="*/ 332139 w 609614"/>
              <a:gd name="connsiteY180" fmla="*/ 530366 h 608697"/>
              <a:gd name="connsiteX181" fmla="*/ 292869 w 609614"/>
              <a:gd name="connsiteY181" fmla="*/ 518400 h 608697"/>
              <a:gd name="connsiteX182" fmla="*/ 274801 w 609614"/>
              <a:gd name="connsiteY182" fmla="*/ 572615 h 608697"/>
              <a:gd name="connsiteX183" fmla="*/ 256180 w 609614"/>
              <a:gd name="connsiteY183" fmla="*/ 566356 h 608697"/>
              <a:gd name="connsiteX184" fmla="*/ 274709 w 609614"/>
              <a:gd name="connsiteY184" fmla="*/ 510945 h 608697"/>
              <a:gd name="connsiteX185" fmla="*/ 239955 w 609614"/>
              <a:gd name="connsiteY185" fmla="*/ 493272 h 608697"/>
              <a:gd name="connsiteX186" fmla="*/ 195154 w 609614"/>
              <a:gd name="connsiteY186" fmla="*/ 564883 h 608697"/>
              <a:gd name="connsiteX187" fmla="*/ 178468 w 609614"/>
              <a:gd name="connsiteY187" fmla="*/ 554482 h 608697"/>
              <a:gd name="connsiteX188" fmla="*/ 223270 w 609614"/>
              <a:gd name="connsiteY188" fmla="*/ 482871 h 608697"/>
              <a:gd name="connsiteX189" fmla="*/ 198472 w 609614"/>
              <a:gd name="connsiteY189" fmla="*/ 464830 h 608697"/>
              <a:gd name="connsiteX190" fmla="*/ 155054 w 609614"/>
              <a:gd name="connsiteY190" fmla="*/ 516836 h 608697"/>
              <a:gd name="connsiteX191" fmla="*/ 139935 w 609614"/>
              <a:gd name="connsiteY191" fmla="*/ 504317 h 608697"/>
              <a:gd name="connsiteX192" fmla="*/ 183446 w 609614"/>
              <a:gd name="connsiteY192" fmla="*/ 452128 h 608697"/>
              <a:gd name="connsiteX193" fmla="*/ 161875 w 609614"/>
              <a:gd name="connsiteY193" fmla="*/ 430957 h 608697"/>
              <a:gd name="connsiteX194" fmla="*/ 133298 w 609614"/>
              <a:gd name="connsiteY194" fmla="*/ 450011 h 608697"/>
              <a:gd name="connsiteX195" fmla="*/ 122420 w 609614"/>
              <a:gd name="connsiteY195" fmla="*/ 433626 h 608697"/>
              <a:gd name="connsiteX196" fmla="*/ 148693 w 609614"/>
              <a:gd name="connsiteY196" fmla="*/ 416138 h 608697"/>
              <a:gd name="connsiteX197" fmla="*/ 126200 w 609614"/>
              <a:gd name="connsiteY197" fmla="*/ 386039 h 608697"/>
              <a:gd name="connsiteX198" fmla="*/ 74300 w 609614"/>
              <a:gd name="connsiteY198" fmla="*/ 420556 h 608697"/>
              <a:gd name="connsiteX199" fmla="*/ 63422 w 609614"/>
              <a:gd name="connsiteY199" fmla="*/ 404172 h 608697"/>
              <a:gd name="connsiteX200" fmla="*/ 115783 w 609614"/>
              <a:gd name="connsiteY200" fmla="*/ 369287 h 608697"/>
              <a:gd name="connsiteX201" fmla="*/ 100020 w 609614"/>
              <a:gd name="connsiteY201" fmla="*/ 339096 h 608697"/>
              <a:gd name="connsiteX202" fmla="*/ 33924 w 609614"/>
              <a:gd name="connsiteY202" fmla="*/ 372048 h 608697"/>
              <a:gd name="connsiteX203" fmla="*/ 25166 w 609614"/>
              <a:gd name="connsiteY203" fmla="*/ 354467 h 608697"/>
              <a:gd name="connsiteX204" fmla="*/ 92368 w 609614"/>
              <a:gd name="connsiteY204" fmla="*/ 320963 h 608697"/>
              <a:gd name="connsiteX205" fmla="*/ 83703 w 609614"/>
              <a:gd name="connsiteY205" fmla="*/ 296295 h 608697"/>
              <a:gd name="connsiteX206" fmla="*/ 22401 w 609614"/>
              <a:gd name="connsiteY206" fmla="*/ 313783 h 608697"/>
              <a:gd name="connsiteX207" fmla="*/ 16962 w 609614"/>
              <a:gd name="connsiteY207" fmla="*/ 294914 h 608697"/>
              <a:gd name="connsiteX208" fmla="*/ 78541 w 609614"/>
              <a:gd name="connsiteY208" fmla="*/ 277333 h 608697"/>
              <a:gd name="connsiteX209" fmla="*/ 71350 w 609614"/>
              <a:gd name="connsiteY209" fmla="*/ 237293 h 608697"/>
              <a:gd name="connsiteX210" fmla="*/ 31435 w 609614"/>
              <a:gd name="connsiteY210" fmla="*/ 245301 h 608697"/>
              <a:gd name="connsiteX211" fmla="*/ 27563 w 609614"/>
              <a:gd name="connsiteY211" fmla="*/ 225972 h 608697"/>
              <a:gd name="connsiteX212" fmla="*/ 69599 w 609614"/>
              <a:gd name="connsiteY212" fmla="*/ 217596 h 608697"/>
              <a:gd name="connsiteX213" fmla="*/ 68861 w 609614"/>
              <a:gd name="connsiteY213" fmla="*/ 196333 h 608697"/>
              <a:gd name="connsiteX214" fmla="*/ 68861 w 609614"/>
              <a:gd name="connsiteY214" fmla="*/ 186576 h 608697"/>
              <a:gd name="connsiteX215" fmla="*/ 0 w 609614"/>
              <a:gd name="connsiteY215" fmla="*/ 186576 h 608697"/>
              <a:gd name="connsiteX216" fmla="*/ 0 w 609614"/>
              <a:gd name="connsiteY216" fmla="*/ 166879 h 608697"/>
              <a:gd name="connsiteX217" fmla="*/ 70613 w 609614"/>
              <a:gd name="connsiteY217" fmla="*/ 166879 h 608697"/>
              <a:gd name="connsiteX218" fmla="*/ 81122 w 609614"/>
              <a:gd name="connsiteY218" fmla="*/ 134479 h 608697"/>
              <a:gd name="connsiteX219" fmla="*/ 53559 w 609614"/>
              <a:gd name="connsiteY219" fmla="*/ 116161 h 608697"/>
              <a:gd name="connsiteX220" fmla="*/ 64436 w 609614"/>
              <a:gd name="connsiteY220" fmla="*/ 99869 h 608697"/>
              <a:gd name="connsiteX221" fmla="*/ 91262 w 609614"/>
              <a:gd name="connsiteY221" fmla="*/ 117726 h 608697"/>
              <a:gd name="connsiteX222" fmla="*/ 106841 w 609614"/>
              <a:gd name="connsiteY222" fmla="*/ 100146 h 608697"/>
              <a:gd name="connsiteX223" fmla="*/ 61302 w 609614"/>
              <a:gd name="connsiteY223" fmla="*/ 45563 h 608697"/>
              <a:gd name="connsiteX224" fmla="*/ 76420 w 609614"/>
              <a:gd name="connsiteY224" fmla="*/ 32952 h 608697"/>
              <a:gd name="connsiteX225" fmla="*/ 122328 w 609614"/>
              <a:gd name="connsiteY225" fmla="*/ 87996 h 608697"/>
              <a:gd name="connsiteX226" fmla="*/ 137631 w 609614"/>
              <a:gd name="connsiteY226" fmla="*/ 79619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609614" h="608697">
                <a:moveTo>
                  <a:pt x="275357" y="402500"/>
                </a:moveTo>
                <a:cubicBezTo>
                  <a:pt x="264473" y="402500"/>
                  <a:pt x="255618" y="411339"/>
                  <a:pt x="255618" y="422204"/>
                </a:cubicBezTo>
                <a:cubicBezTo>
                  <a:pt x="255618" y="432976"/>
                  <a:pt x="264473" y="441815"/>
                  <a:pt x="275357" y="441815"/>
                </a:cubicBezTo>
                <a:cubicBezTo>
                  <a:pt x="286149" y="441815"/>
                  <a:pt x="295004" y="432976"/>
                  <a:pt x="295004" y="422204"/>
                </a:cubicBezTo>
                <a:cubicBezTo>
                  <a:pt x="295004" y="411339"/>
                  <a:pt x="286149" y="402500"/>
                  <a:pt x="275357" y="402500"/>
                </a:cubicBezTo>
                <a:close/>
                <a:moveTo>
                  <a:pt x="432590" y="392778"/>
                </a:moveTo>
                <a:cubicBezTo>
                  <a:pt x="421808" y="392778"/>
                  <a:pt x="412961" y="401522"/>
                  <a:pt x="412961" y="412384"/>
                </a:cubicBezTo>
                <a:cubicBezTo>
                  <a:pt x="412961" y="423246"/>
                  <a:pt x="421808" y="431990"/>
                  <a:pt x="432590" y="431990"/>
                </a:cubicBezTo>
                <a:cubicBezTo>
                  <a:pt x="443465" y="431990"/>
                  <a:pt x="452312" y="423246"/>
                  <a:pt x="452312" y="412384"/>
                </a:cubicBezTo>
                <a:cubicBezTo>
                  <a:pt x="452312" y="401522"/>
                  <a:pt x="443465" y="392778"/>
                  <a:pt x="432590" y="392778"/>
                </a:cubicBezTo>
                <a:close/>
                <a:moveTo>
                  <a:pt x="275357" y="382888"/>
                </a:moveTo>
                <a:cubicBezTo>
                  <a:pt x="297033" y="382888"/>
                  <a:pt x="314651" y="400474"/>
                  <a:pt x="314651" y="422204"/>
                </a:cubicBezTo>
                <a:cubicBezTo>
                  <a:pt x="314651" y="443841"/>
                  <a:pt x="297033" y="461427"/>
                  <a:pt x="275357" y="461427"/>
                </a:cubicBezTo>
                <a:cubicBezTo>
                  <a:pt x="253588" y="461427"/>
                  <a:pt x="235971" y="443841"/>
                  <a:pt x="235971" y="422204"/>
                </a:cubicBezTo>
                <a:cubicBezTo>
                  <a:pt x="235971" y="400474"/>
                  <a:pt x="253588" y="382888"/>
                  <a:pt x="275357" y="382888"/>
                </a:cubicBezTo>
                <a:close/>
                <a:moveTo>
                  <a:pt x="432590" y="373079"/>
                </a:moveTo>
                <a:cubicBezTo>
                  <a:pt x="454339" y="373079"/>
                  <a:pt x="471941" y="390752"/>
                  <a:pt x="471941" y="412384"/>
                </a:cubicBezTo>
                <a:cubicBezTo>
                  <a:pt x="471941" y="434016"/>
                  <a:pt x="454339" y="451689"/>
                  <a:pt x="432590" y="451689"/>
                </a:cubicBezTo>
                <a:cubicBezTo>
                  <a:pt x="410933" y="451689"/>
                  <a:pt x="393331" y="434016"/>
                  <a:pt x="393331" y="412384"/>
                </a:cubicBezTo>
                <a:cubicBezTo>
                  <a:pt x="393331" y="390752"/>
                  <a:pt x="410933" y="373079"/>
                  <a:pt x="432590" y="373079"/>
                </a:cubicBezTo>
                <a:close/>
                <a:moveTo>
                  <a:pt x="334338" y="324029"/>
                </a:moveTo>
                <a:cubicBezTo>
                  <a:pt x="328900" y="324029"/>
                  <a:pt x="324475" y="328448"/>
                  <a:pt x="324475" y="333880"/>
                </a:cubicBezTo>
                <a:cubicBezTo>
                  <a:pt x="324475" y="339312"/>
                  <a:pt x="328900" y="343639"/>
                  <a:pt x="334338" y="343639"/>
                </a:cubicBezTo>
                <a:cubicBezTo>
                  <a:pt x="339777" y="343639"/>
                  <a:pt x="344109" y="339312"/>
                  <a:pt x="344109" y="333880"/>
                </a:cubicBezTo>
                <a:cubicBezTo>
                  <a:pt x="344109" y="328448"/>
                  <a:pt x="339777" y="324029"/>
                  <a:pt x="334338" y="324029"/>
                </a:cubicBezTo>
                <a:close/>
                <a:moveTo>
                  <a:pt x="334338" y="304419"/>
                </a:moveTo>
                <a:cubicBezTo>
                  <a:pt x="350561" y="304419"/>
                  <a:pt x="363835" y="317584"/>
                  <a:pt x="363835" y="333880"/>
                </a:cubicBezTo>
                <a:cubicBezTo>
                  <a:pt x="363835" y="350084"/>
                  <a:pt x="350561" y="363341"/>
                  <a:pt x="334338" y="363341"/>
                </a:cubicBezTo>
                <a:cubicBezTo>
                  <a:pt x="318023" y="363341"/>
                  <a:pt x="304842" y="350084"/>
                  <a:pt x="304842" y="333880"/>
                </a:cubicBezTo>
                <a:cubicBezTo>
                  <a:pt x="304842" y="317584"/>
                  <a:pt x="318023" y="304419"/>
                  <a:pt x="334338" y="304419"/>
                </a:cubicBezTo>
                <a:close/>
                <a:moveTo>
                  <a:pt x="176978" y="304410"/>
                </a:moveTo>
                <a:cubicBezTo>
                  <a:pt x="171540" y="304410"/>
                  <a:pt x="167115" y="308732"/>
                  <a:pt x="167115" y="314157"/>
                </a:cubicBezTo>
                <a:cubicBezTo>
                  <a:pt x="167115" y="319582"/>
                  <a:pt x="171540" y="323996"/>
                  <a:pt x="176978" y="323996"/>
                </a:cubicBezTo>
                <a:cubicBezTo>
                  <a:pt x="182417" y="323996"/>
                  <a:pt x="186841" y="319582"/>
                  <a:pt x="186841" y="314157"/>
                </a:cubicBezTo>
                <a:cubicBezTo>
                  <a:pt x="186841" y="308732"/>
                  <a:pt x="182417" y="304410"/>
                  <a:pt x="176978" y="304410"/>
                </a:cubicBezTo>
                <a:close/>
                <a:moveTo>
                  <a:pt x="176978" y="284731"/>
                </a:moveTo>
                <a:cubicBezTo>
                  <a:pt x="193201" y="284731"/>
                  <a:pt x="206475" y="297973"/>
                  <a:pt x="206475" y="314157"/>
                </a:cubicBezTo>
                <a:cubicBezTo>
                  <a:pt x="206475" y="330433"/>
                  <a:pt x="193201" y="343583"/>
                  <a:pt x="176978" y="343583"/>
                </a:cubicBezTo>
                <a:cubicBezTo>
                  <a:pt x="160755" y="343583"/>
                  <a:pt x="147482" y="330433"/>
                  <a:pt x="147482" y="314157"/>
                </a:cubicBezTo>
                <a:cubicBezTo>
                  <a:pt x="147482" y="297973"/>
                  <a:pt x="160755" y="284731"/>
                  <a:pt x="176978" y="284731"/>
                </a:cubicBezTo>
                <a:close/>
                <a:moveTo>
                  <a:pt x="196594" y="137442"/>
                </a:moveTo>
                <a:cubicBezTo>
                  <a:pt x="174933" y="137442"/>
                  <a:pt x="157327" y="155108"/>
                  <a:pt x="157327" y="176731"/>
                </a:cubicBezTo>
                <a:cubicBezTo>
                  <a:pt x="157327" y="198354"/>
                  <a:pt x="174933" y="216020"/>
                  <a:pt x="196594" y="216020"/>
                </a:cubicBezTo>
                <a:cubicBezTo>
                  <a:pt x="218348" y="216020"/>
                  <a:pt x="235953" y="198354"/>
                  <a:pt x="235953" y="176731"/>
                </a:cubicBezTo>
                <a:cubicBezTo>
                  <a:pt x="235953" y="155108"/>
                  <a:pt x="218348" y="137442"/>
                  <a:pt x="196594" y="137442"/>
                </a:cubicBezTo>
                <a:close/>
                <a:moveTo>
                  <a:pt x="196594" y="117844"/>
                </a:moveTo>
                <a:cubicBezTo>
                  <a:pt x="229132" y="117844"/>
                  <a:pt x="255587" y="144251"/>
                  <a:pt x="255587" y="176731"/>
                </a:cubicBezTo>
                <a:cubicBezTo>
                  <a:pt x="255587" y="209211"/>
                  <a:pt x="229132" y="235618"/>
                  <a:pt x="196594" y="235618"/>
                </a:cubicBezTo>
                <a:cubicBezTo>
                  <a:pt x="164056" y="235618"/>
                  <a:pt x="137602" y="209211"/>
                  <a:pt x="137602" y="176731"/>
                </a:cubicBezTo>
                <a:cubicBezTo>
                  <a:pt x="137602" y="144251"/>
                  <a:pt x="164056" y="117844"/>
                  <a:pt x="196594" y="117844"/>
                </a:cubicBezTo>
                <a:close/>
                <a:moveTo>
                  <a:pt x="186857" y="88364"/>
                </a:moveTo>
                <a:cubicBezTo>
                  <a:pt x="132653" y="88364"/>
                  <a:pt x="88497" y="132454"/>
                  <a:pt x="88497" y="186576"/>
                </a:cubicBezTo>
                <a:lnTo>
                  <a:pt x="88497" y="196333"/>
                </a:lnTo>
                <a:cubicBezTo>
                  <a:pt x="88497" y="374993"/>
                  <a:pt x="234055" y="520333"/>
                  <a:pt x="412985" y="520333"/>
                </a:cubicBezTo>
                <a:cubicBezTo>
                  <a:pt x="472629" y="520333"/>
                  <a:pt x="521117" y="471917"/>
                  <a:pt x="521117" y="412364"/>
                </a:cubicBezTo>
                <a:cubicBezTo>
                  <a:pt x="521117" y="352810"/>
                  <a:pt x="472629" y="304395"/>
                  <a:pt x="412985" y="304395"/>
                </a:cubicBezTo>
                <a:lnTo>
                  <a:pt x="403122" y="304395"/>
                </a:lnTo>
                <a:cubicBezTo>
                  <a:pt x="338131" y="304395"/>
                  <a:pt x="285125" y="251468"/>
                  <a:pt x="285125" y="186576"/>
                </a:cubicBezTo>
                <a:cubicBezTo>
                  <a:pt x="285125" y="132454"/>
                  <a:pt x="241061" y="88364"/>
                  <a:pt x="186857" y="88364"/>
                </a:cubicBezTo>
                <a:close/>
                <a:moveTo>
                  <a:pt x="481843" y="39298"/>
                </a:moveTo>
                <a:cubicBezTo>
                  <a:pt x="465526" y="39298"/>
                  <a:pt x="452344" y="52459"/>
                  <a:pt x="452344" y="68749"/>
                </a:cubicBezTo>
                <a:cubicBezTo>
                  <a:pt x="452344" y="84946"/>
                  <a:pt x="465526" y="98199"/>
                  <a:pt x="481843" y="98199"/>
                </a:cubicBezTo>
                <a:cubicBezTo>
                  <a:pt x="498068" y="98199"/>
                  <a:pt x="511343" y="111360"/>
                  <a:pt x="511343" y="127650"/>
                </a:cubicBezTo>
                <a:cubicBezTo>
                  <a:pt x="511343" y="143847"/>
                  <a:pt x="524526" y="157100"/>
                  <a:pt x="540843" y="157100"/>
                </a:cubicBezTo>
                <a:cubicBezTo>
                  <a:pt x="557068" y="157100"/>
                  <a:pt x="570343" y="143847"/>
                  <a:pt x="570343" y="127650"/>
                </a:cubicBezTo>
                <a:lnTo>
                  <a:pt x="570343" y="115501"/>
                </a:lnTo>
                <a:cubicBezTo>
                  <a:pt x="570343" y="73442"/>
                  <a:pt x="536049" y="39298"/>
                  <a:pt x="494012" y="39298"/>
                </a:cubicBezTo>
                <a:close/>
                <a:moveTo>
                  <a:pt x="471979" y="0"/>
                </a:moveTo>
                <a:lnTo>
                  <a:pt x="491615" y="0"/>
                </a:lnTo>
                <a:lnTo>
                  <a:pt x="491615" y="19603"/>
                </a:lnTo>
                <a:lnTo>
                  <a:pt x="494012" y="19603"/>
                </a:lnTo>
                <a:cubicBezTo>
                  <a:pt x="500834" y="19603"/>
                  <a:pt x="507564" y="20431"/>
                  <a:pt x="514017" y="21720"/>
                </a:cubicBezTo>
                <a:lnTo>
                  <a:pt x="522221" y="5430"/>
                </a:lnTo>
                <a:lnTo>
                  <a:pt x="539737" y="14173"/>
                </a:lnTo>
                <a:lnTo>
                  <a:pt x="532915" y="27978"/>
                </a:lnTo>
                <a:cubicBezTo>
                  <a:pt x="538815" y="30555"/>
                  <a:pt x="544438" y="33776"/>
                  <a:pt x="549693" y="37549"/>
                </a:cubicBezTo>
                <a:lnTo>
                  <a:pt x="584079" y="11780"/>
                </a:lnTo>
                <a:lnTo>
                  <a:pt x="595878" y="27518"/>
                </a:lnTo>
                <a:lnTo>
                  <a:pt x="564627" y="50894"/>
                </a:lnTo>
                <a:cubicBezTo>
                  <a:pt x="571633" y="58441"/>
                  <a:pt x="577441" y="67092"/>
                  <a:pt x="581682" y="76663"/>
                </a:cubicBezTo>
                <a:lnTo>
                  <a:pt x="595417" y="69761"/>
                </a:lnTo>
                <a:lnTo>
                  <a:pt x="604175" y="87339"/>
                </a:lnTo>
                <a:lnTo>
                  <a:pt x="587858" y="95530"/>
                </a:lnTo>
                <a:cubicBezTo>
                  <a:pt x="589241" y="101972"/>
                  <a:pt x="589978" y="108599"/>
                  <a:pt x="589978" y="115501"/>
                </a:cubicBezTo>
                <a:lnTo>
                  <a:pt x="589978" y="117802"/>
                </a:lnTo>
                <a:lnTo>
                  <a:pt x="609614" y="117802"/>
                </a:lnTo>
                <a:lnTo>
                  <a:pt x="609614" y="137405"/>
                </a:lnTo>
                <a:lnTo>
                  <a:pt x="588964" y="137405"/>
                </a:lnTo>
                <a:cubicBezTo>
                  <a:pt x="587213" y="146056"/>
                  <a:pt x="583064" y="153787"/>
                  <a:pt x="577349" y="160045"/>
                </a:cubicBezTo>
                <a:lnTo>
                  <a:pt x="596892" y="179556"/>
                </a:lnTo>
                <a:lnTo>
                  <a:pt x="582972" y="193453"/>
                </a:lnTo>
                <a:lnTo>
                  <a:pt x="561493" y="172009"/>
                </a:lnTo>
                <a:cubicBezTo>
                  <a:pt x="555224" y="174954"/>
                  <a:pt x="548218" y="176703"/>
                  <a:pt x="540843" y="176703"/>
                </a:cubicBezTo>
                <a:lnTo>
                  <a:pt x="540843" y="216001"/>
                </a:lnTo>
                <a:lnTo>
                  <a:pt x="521115" y="216001"/>
                </a:lnTo>
                <a:lnTo>
                  <a:pt x="521115" y="172562"/>
                </a:lnTo>
                <a:cubicBezTo>
                  <a:pt x="515584" y="170077"/>
                  <a:pt x="510513" y="166671"/>
                  <a:pt x="506181" y="162438"/>
                </a:cubicBezTo>
                <a:lnTo>
                  <a:pt x="487282" y="175046"/>
                </a:lnTo>
                <a:lnTo>
                  <a:pt x="476312" y="158757"/>
                </a:lnTo>
                <a:lnTo>
                  <a:pt x="495303" y="146056"/>
                </a:lnTo>
                <a:cubicBezTo>
                  <a:pt x="492998" y="140350"/>
                  <a:pt x="491615" y="134184"/>
                  <a:pt x="491615" y="127650"/>
                </a:cubicBezTo>
                <a:cubicBezTo>
                  <a:pt x="491615" y="123784"/>
                  <a:pt x="489403" y="120655"/>
                  <a:pt x="486268" y="118998"/>
                </a:cubicBezTo>
                <a:lnTo>
                  <a:pt x="470320" y="142927"/>
                </a:lnTo>
                <a:lnTo>
                  <a:pt x="454003" y="131975"/>
                </a:lnTo>
                <a:lnTo>
                  <a:pt x="465434" y="114765"/>
                </a:lnTo>
                <a:cubicBezTo>
                  <a:pt x="461009" y="113200"/>
                  <a:pt x="456769" y="111084"/>
                  <a:pt x="452989" y="108323"/>
                </a:cubicBezTo>
                <a:lnTo>
                  <a:pt x="425886" y="117250"/>
                </a:lnTo>
                <a:lnTo>
                  <a:pt x="419710" y="98659"/>
                </a:lnTo>
                <a:lnTo>
                  <a:pt x="438977" y="92309"/>
                </a:lnTo>
                <a:cubicBezTo>
                  <a:pt x="436303" y="87431"/>
                  <a:pt x="434367" y="82185"/>
                  <a:pt x="433445" y="76571"/>
                </a:cubicBezTo>
                <a:lnTo>
                  <a:pt x="400811" y="68380"/>
                </a:lnTo>
                <a:lnTo>
                  <a:pt x="405513" y="49422"/>
                </a:lnTo>
                <a:lnTo>
                  <a:pt x="434367" y="56600"/>
                </a:lnTo>
                <a:cubicBezTo>
                  <a:pt x="435842" y="50710"/>
                  <a:pt x="438423" y="45188"/>
                  <a:pt x="441834" y="40310"/>
                </a:cubicBezTo>
                <a:lnTo>
                  <a:pt x="433722" y="24021"/>
                </a:lnTo>
                <a:lnTo>
                  <a:pt x="451237" y="15277"/>
                </a:lnTo>
                <a:lnTo>
                  <a:pt x="456953" y="26598"/>
                </a:lnTo>
                <a:cubicBezTo>
                  <a:pt x="461562" y="23929"/>
                  <a:pt x="466540" y="21720"/>
                  <a:pt x="471979" y="20615"/>
                </a:cubicBezTo>
                <a:close/>
                <a:moveTo>
                  <a:pt x="137631" y="0"/>
                </a:moveTo>
                <a:lnTo>
                  <a:pt x="157358" y="0"/>
                </a:lnTo>
                <a:lnTo>
                  <a:pt x="157358" y="72624"/>
                </a:lnTo>
                <a:cubicBezTo>
                  <a:pt x="166761" y="70139"/>
                  <a:pt x="176625" y="68758"/>
                  <a:pt x="186857" y="68758"/>
                </a:cubicBezTo>
                <a:cubicBezTo>
                  <a:pt x="190729" y="68758"/>
                  <a:pt x="194508" y="68942"/>
                  <a:pt x="198288" y="69310"/>
                </a:cubicBezTo>
                <a:lnTo>
                  <a:pt x="206677" y="27522"/>
                </a:lnTo>
                <a:lnTo>
                  <a:pt x="225943" y="31388"/>
                </a:lnTo>
                <a:lnTo>
                  <a:pt x="217647" y="72900"/>
                </a:lnTo>
                <a:cubicBezTo>
                  <a:pt x="227142" y="75477"/>
                  <a:pt x="236268" y="79159"/>
                  <a:pt x="244657" y="83946"/>
                </a:cubicBezTo>
                <a:lnTo>
                  <a:pt x="277474" y="42985"/>
                </a:lnTo>
                <a:lnTo>
                  <a:pt x="292869" y="55227"/>
                </a:lnTo>
                <a:lnTo>
                  <a:pt x="260973" y="94991"/>
                </a:lnTo>
                <a:cubicBezTo>
                  <a:pt x="267979" y="100698"/>
                  <a:pt x="274340" y="107233"/>
                  <a:pt x="279871" y="114413"/>
                </a:cubicBezTo>
                <a:lnTo>
                  <a:pt x="349562" y="79619"/>
                </a:lnTo>
                <a:lnTo>
                  <a:pt x="358412" y="97108"/>
                </a:lnTo>
                <a:lnTo>
                  <a:pt x="290749" y="130889"/>
                </a:lnTo>
                <a:cubicBezTo>
                  <a:pt x="296556" y="141566"/>
                  <a:pt x="300612" y="153164"/>
                  <a:pt x="302825" y="165498"/>
                </a:cubicBezTo>
                <a:lnTo>
                  <a:pt x="352420" y="157214"/>
                </a:lnTo>
                <a:lnTo>
                  <a:pt x="355554" y="176635"/>
                </a:lnTo>
                <a:lnTo>
                  <a:pt x="304761" y="185011"/>
                </a:lnTo>
                <a:cubicBezTo>
                  <a:pt x="304761" y="185564"/>
                  <a:pt x="304853" y="186024"/>
                  <a:pt x="304853" y="186576"/>
                </a:cubicBezTo>
                <a:cubicBezTo>
                  <a:pt x="304853" y="207563"/>
                  <a:pt x="311582" y="226984"/>
                  <a:pt x="322829" y="243000"/>
                </a:cubicBezTo>
                <a:lnTo>
                  <a:pt x="347073" y="218884"/>
                </a:lnTo>
                <a:lnTo>
                  <a:pt x="360901" y="232783"/>
                </a:lnTo>
                <a:lnTo>
                  <a:pt x="335827" y="257820"/>
                </a:lnTo>
                <a:cubicBezTo>
                  <a:pt x="349931" y="271258"/>
                  <a:pt x="368091" y="280371"/>
                  <a:pt x="388280" y="283500"/>
                </a:cubicBezTo>
                <a:lnTo>
                  <a:pt x="433911" y="201396"/>
                </a:lnTo>
                <a:lnTo>
                  <a:pt x="451057" y="210968"/>
                </a:lnTo>
                <a:lnTo>
                  <a:pt x="410035" y="284697"/>
                </a:lnTo>
                <a:lnTo>
                  <a:pt x="412985" y="284697"/>
                </a:lnTo>
                <a:cubicBezTo>
                  <a:pt x="431699" y="284697"/>
                  <a:pt x="449398" y="288839"/>
                  <a:pt x="465438" y="296110"/>
                </a:cubicBezTo>
                <a:lnTo>
                  <a:pt x="493001" y="250272"/>
                </a:lnTo>
                <a:lnTo>
                  <a:pt x="509871" y="260305"/>
                </a:lnTo>
                <a:lnTo>
                  <a:pt x="482769" y="305591"/>
                </a:lnTo>
                <a:cubicBezTo>
                  <a:pt x="496596" y="314612"/>
                  <a:pt x="508673" y="326301"/>
                  <a:pt x="518075" y="339924"/>
                </a:cubicBezTo>
                <a:lnTo>
                  <a:pt x="576244" y="314980"/>
                </a:lnTo>
                <a:lnTo>
                  <a:pt x="583987" y="333021"/>
                </a:lnTo>
                <a:lnTo>
                  <a:pt x="527939" y="357045"/>
                </a:lnTo>
                <a:cubicBezTo>
                  <a:pt x="536143" y="373797"/>
                  <a:pt x="540845" y="392482"/>
                  <a:pt x="540845" y="412364"/>
                </a:cubicBezTo>
                <a:lnTo>
                  <a:pt x="609614" y="412364"/>
                </a:lnTo>
                <a:lnTo>
                  <a:pt x="609614" y="431970"/>
                </a:lnTo>
                <a:lnTo>
                  <a:pt x="539186" y="431970"/>
                </a:lnTo>
                <a:cubicBezTo>
                  <a:pt x="537342" y="443567"/>
                  <a:pt x="534023" y="454613"/>
                  <a:pt x="529322" y="464922"/>
                </a:cubicBezTo>
                <a:lnTo>
                  <a:pt x="585646" y="502384"/>
                </a:lnTo>
                <a:lnTo>
                  <a:pt x="574676" y="518769"/>
                </a:lnTo>
                <a:lnTo>
                  <a:pt x="519827" y="482226"/>
                </a:lnTo>
                <a:cubicBezTo>
                  <a:pt x="515310" y="489130"/>
                  <a:pt x="510148" y="495481"/>
                  <a:pt x="504432" y="501372"/>
                </a:cubicBezTo>
                <a:lnTo>
                  <a:pt x="529045" y="534140"/>
                </a:lnTo>
                <a:lnTo>
                  <a:pt x="513282" y="545922"/>
                </a:lnTo>
                <a:lnTo>
                  <a:pt x="489590" y="514350"/>
                </a:lnTo>
                <a:cubicBezTo>
                  <a:pt x="482584" y="519597"/>
                  <a:pt x="475025" y="524107"/>
                  <a:pt x="467097" y="527881"/>
                </a:cubicBezTo>
                <a:lnTo>
                  <a:pt x="490604" y="574916"/>
                </a:lnTo>
                <a:lnTo>
                  <a:pt x="472997" y="583661"/>
                </a:lnTo>
                <a:lnTo>
                  <a:pt x="448568" y="534877"/>
                </a:lnTo>
                <a:cubicBezTo>
                  <a:pt x="437230" y="538190"/>
                  <a:pt x="425338" y="540031"/>
                  <a:pt x="412985" y="540031"/>
                </a:cubicBezTo>
                <a:cubicBezTo>
                  <a:pt x="409667" y="540031"/>
                  <a:pt x="406440" y="539847"/>
                  <a:pt x="403122" y="539755"/>
                </a:cubicBezTo>
                <a:lnTo>
                  <a:pt x="403122" y="608697"/>
                </a:lnTo>
                <a:lnTo>
                  <a:pt x="383486" y="608697"/>
                </a:lnTo>
                <a:lnTo>
                  <a:pt x="383486" y="538650"/>
                </a:lnTo>
                <a:cubicBezTo>
                  <a:pt x="372608" y="537730"/>
                  <a:pt x="361915" y="536349"/>
                  <a:pt x="351406" y="534416"/>
                </a:cubicBezTo>
                <a:lnTo>
                  <a:pt x="343939" y="571419"/>
                </a:lnTo>
                <a:lnTo>
                  <a:pt x="324672" y="567553"/>
                </a:lnTo>
                <a:lnTo>
                  <a:pt x="332139" y="530366"/>
                </a:lnTo>
                <a:cubicBezTo>
                  <a:pt x="318773" y="527145"/>
                  <a:pt x="305590" y="523187"/>
                  <a:pt x="292869" y="518400"/>
                </a:cubicBezTo>
                <a:lnTo>
                  <a:pt x="274801" y="572615"/>
                </a:lnTo>
                <a:lnTo>
                  <a:pt x="256180" y="566356"/>
                </a:lnTo>
                <a:lnTo>
                  <a:pt x="274709" y="510945"/>
                </a:lnTo>
                <a:cubicBezTo>
                  <a:pt x="262725" y="505698"/>
                  <a:pt x="251202" y="499807"/>
                  <a:pt x="239955" y="493272"/>
                </a:cubicBezTo>
                <a:lnTo>
                  <a:pt x="195154" y="564883"/>
                </a:lnTo>
                <a:lnTo>
                  <a:pt x="178468" y="554482"/>
                </a:lnTo>
                <a:lnTo>
                  <a:pt x="223270" y="482871"/>
                </a:lnTo>
                <a:cubicBezTo>
                  <a:pt x="214697" y="477256"/>
                  <a:pt x="206492" y="471181"/>
                  <a:pt x="198472" y="464830"/>
                </a:cubicBezTo>
                <a:lnTo>
                  <a:pt x="155054" y="516836"/>
                </a:lnTo>
                <a:lnTo>
                  <a:pt x="139935" y="504317"/>
                </a:lnTo>
                <a:lnTo>
                  <a:pt x="183446" y="452128"/>
                </a:lnTo>
                <a:cubicBezTo>
                  <a:pt x="175979" y="445408"/>
                  <a:pt x="168789" y="438321"/>
                  <a:pt x="161875" y="430957"/>
                </a:cubicBezTo>
                <a:lnTo>
                  <a:pt x="133298" y="450011"/>
                </a:lnTo>
                <a:lnTo>
                  <a:pt x="122420" y="433626"/>
                </a:lnTo>
                <a:lnTo>
                  <a:pt x="148693" y="416138"/>
                </a:lnTo>
                <a:cubicBezTo>
                  <a:pt x="140673" y="406565"/>
                  <a:pt x="133114" y="396440"/>
                  <a:pt x="126200" y="386039"/>
                </a:cubicBezTo>
                <a:lnTo>
                  <a:pt x="74300" y="420556"/>
                </a:lnTo>
                <a:lnTo>
                  <a:pt x="63422" y="404172"/>
                </a:lnTo>
                <a:lnTo>
                  <a:pt x="115783" y="369287"/>
                </a:lnTo>
                <a:cubicBezTo>
                  <a:pt x="110068" y="359530"/>
                  <a:pt x="104813" y="349405"/>
                  <a:pt x="100020" y="339096"/>
                </a:cubicBezTo>
                <a:lnTo>
                  <a:pt x="33924" y="372048"/>
                </a:lnTo>
                <a:lnTo>
                  <a:pt x="25166" y="354467"/>
                </a:lnTo>
                <a:lnTo>
                  <a:pt x="92368" y="320963"/>
                </a:lnTo>
                <a:cubicBezTo>
                  <a:pt x="89234" y="312863"/>
                  <a:pt x="86284" y="304671"/>
                  <a:pt x="83703" y="296295"/>
                </a:cubicBezTo>
                <a:lnTo>
                  <a:pt x="22401" y="313783"/>
                </a:lnTo>
                <a:lnTo>
                  <a:pt x="16962" y="294914"/>
                </a:lnTo>
                <a:lnTo>
                  <a:pt x="78541" y="277333"/>
                </a:lnTo>
                <a:cubicBezTo>
                  <a:pt x="75406" y="264263"/>
                  <a:pt x="73010" y="250916"/>
                  <a:pt x="71350" y="237293"/>
                </a:cubicBezTo>
                <a:lnTo>
                  <a:pt x="31435" y="245301"/>
                </a:lnTo>
                <a:lnTo>
                  <a:pt x="27563" y="225972"/>
                </a:lnTo>
                <a:lnTo>
                  <a:pt x="69599" y="217596"/>
                </a:lnTo>
                <a:cubicBezTo>
                  <a:pt x="69138" y="210600"/>
                  <a:pt x="68861" y="203513"/>
                  <a:pt x="68861" y="196333"/>
                </a:cubicBezTo>
                <a:lnTo>
                  <a:pt x="68861" y="186576"/>
                </a:lnTo>
                <a:lnTo>
                  <a:pt x="0" y="186576"/>
                </a:lnTo>
                <a:lnTo>
                  <a:pt x="0" y="166879"/>
                </a:lnTo>
                <a:lnTo>
                  <a:pt x="70613" y="166879"/>
                </a:lnTo>
                <a:cubicBezTo>
                  <a:pt x="72549" y="155465"/>
                  <a:pt x="76144" y="144604"/>
                  <a:pt x="81122" y="134479"/>
                </a:cubicBezTo>
                <a:lnTo>
                  <a:pt x="53559" y="116161"/>
                </a:lnTo>
                <a:lnTo>
                  <a:pt x="64436" y="99869"/>
                </a:lnTo>
                <a:lnTo>
                  <a:pt x="91262" y="117726"/>
                </a:lnTo>
                <a:cubicBezTo>
                  <a:pt x="95871" y="111375"/>
                  <a:pt x="101126" y="105484"/>
                  <a:pt x="106841" y="100146"/>
                </a:cubicBezTo>
                <a:lnTo>
                  <a:pt x="61302" y="45563"/>
                </a:lnTo>
                <a:lnTo>
                  <a:pt x="76420" y="32952"/>
                </a:lnTo>
                <a:lnTo>
                  <a:pt x="122328" y="87996"/>
                </a:lnTo>
                <a:cubicBezTo>
                  <a:pt x="127214" y="84774"/>
                  <a:pt x="132376" y="82013"/>
                  <a:pt x="137631" y="79619"/>
                </a:cubicBezTo>
                <a:close/>
              </a:path>
            </a:pathLst>
          </a:custGeom>
          <a:solidFill>
            <a:srgbClr val="00206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ppt_w</p:attrName>
                                        </p:attrNameLst>
                                      </p:cBhvr>
                                      <p:tavLst>
                                        <p:tav tm="0">
                                          <p:val>
                                            <p:fltVal val="0"/>
                                          </p:val>
                                        </p:tav>
                                        <p:tav tm="100000">
                                          <p:val>
                                            <p:strVal val="#ppt_w"/>
                                          </p:val>
                                        </p:tav>
                                      </p:tavLst>
                                    </p:anim>
                                    <p:anim calcmode="lin" valueType="num">
                                      <p:cBhvr>
                                        <p:cTn id="8" dur="500" fill="hold"/>
                                        <p:tgtEl>
                                          <p:spTgt spid="6147"/>
                                        </p:tgtEl>
                                        <p:attrNameLst>
                                          <p:attrName>ppt_h</p:attrName>
                                        </p:attrNameLst>
                                      </p:cBhvr>
                                      <p:tavLst>
                                        <p:tav tm="0">
                                          <p:val>
                                            <p:fltVal val="0"/>
                                          </p:val>
                                        </p:tav>
                                        <p:tav tm="100000">
                                          <p:val>
                                            <p:strVal val="#ppt_h"/>
                                          </p:val>
                                        </p:tav>
                                      </p:tavLst>
                                    </p:anim>
                                    <p:animEffect transition="in" filter="fade">
                                      <p:cBhvr>
                                        <p:cTn id="9"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4AC50851-1299-40CE-B51C-828B5EE7EE4D}"/>
              </a:ext>
            </a:extLst>
          </p:cNvPr>
          <p:cNvSpPr>
            <a:spLocks noGrp="1" noChangeArrowheads="1"/>
          </p:cNvSpPr>
          <p:nvPr>
            <p:ph idx="1"/>
          </p:nvPr>
        </p:nvSpPr>
        <p:spPr>
          <a:xfrm>
            <a:off x="430305" y="1436194"/>
            <a:ext cx="11360076" cy="1710267"/>
          </a:xfrm>
        </p:spPr>
        <p:txBody>
          <a:bodyPr/>
          <a:lstStyle/>
          <a:p>
            <a:pPr marL="0" indent="0">
              <a:lnSpc>
                <a:spcPct val="130000"/>
              </a:lnSpc>
              <a:spcBef>
                <a:spcPct val="50000"/>
              </a:spcBef>
              <a:buNone/>
              <a:defRPr/>
            </a:pP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炎热的夏天，食物容易腐败，得肠胃炎的人也较多，这是为什么？洗净晾干的衣服不会长霉，而脏衣服鞋就容易长霉，这是为什么？</a:t>
            </a:r>
          </a:p>
        </p:txBody>
      </p:sp>
      <p:sp>
        <p:nvSpPr>
          <p:cNvPr id="28676" name="Rectangle 4">
            <a:extLst>
              <a:ext uri="{FF2B5EF4-FFF2-40B4-BE49-F238E27FC236}">
                <a16:creationId xmlns:a16="http://schemas.microsoft.com/office/drawing/2014/main" id="{803FCE07-7451-4854-AA61-FCED4D4C5B38}"/>
              </a:ext>
            </a:extLst>
          </p:cNvPr>
          <p:cNvSpPr>
            <a:spLocks noChangeArrowheads="1"/>
          </p:cNvSpPr>
          <p:nvPr/>
        </p:nvSpPr>
        <p:spPr bwMode="auto">
          <a:xfrm>
            <a:off x="430305" y="2996952"/>
            <a:ext cx="11159267" cy="1815177"/>
          </a:xfrm>
          <a:prstGeom prst="rect">
            <a:avLst/>
          </a:prstGeom>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lnSpc>
                <a:spcPct val="130000"/>
              </a:lnSpc>
              <a:spcBef>
                <a:spcPct val="50000"/>
              </a:spcBef>
              <a:defRPr/>
            </a:pPr>
            <a:r>
              <a:rPr lang="zh-CN" altLang="en-US" sz="2000" b="0" dirty="0">
                <a:latin typeface="Arial" panose="020B0604020202020204" pitchFamily="34" charset="0"/>
                <a:ea typeface="思源黑体 CN Regular" panose="020B0500000000000000" pitchFamily="34" charset="-122"/>
                <a:sym typeface="Arial" panose="020B0604020202020204" pitchFamily="34" charset="0"/>
              </a:rPr>
              <a:t>夏季温度高，空气湿度大</a:t>
            </a:r>
            <a:r>
              <a:rPr lang="en-US" altLang="zh-CN" sz="2000" b="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b="0" dirty="0">
                <a:latin typeface="Arial" panose="020B0604020202020204" pitchFamily="34" charset="0"/>
                <a:ea typeface="思源黑体 CN Regular" panose="020B0500000000000000" pitchFamily="34" charset="-122"/>
                <a:sym typeface="Arial" panose="020B0604020202020204" pitchFamily="34" charset="0"/>
              </a:rPr>
              <a:t> 适宜细菌、真菌的生长和繁殖，食物保存不当或时间过长，易被细菌、真菌污染而变质。人吃了变质的食品，就容易患肠胃炎。</a:t>
            </a:r>
            <a:endParaRPr lang="en-US" altLang="zh-CN" sz="2000" b="0" dirty="0">
              <a:latin typeface="Arial" panose="020B0604020202020204" pitchFamily="34" charset="0"/>
              <a:ea typeface="思源黑体 CN Regular" panose="020B0500000000000000" pitchFamily="34" charset="-122"/>
              <a:sym typeface="Arial" panose="020B0604020202020204" pitchFamily="34" charset="0"/>
            </a:endParaRPr>
          </a:p>
          <a:p>
            <a:pPr eaLnBrk="1" hangingPunct="1">
              <a:lnSpc>
                <a:spcPct val="130000"/>
              </a:lnSpc>
              <a:spcBef>
                <a:spcPct val="50000"/>
              </a:spcBef>
              <a:defRPr/>
            </a:pPr>
            <a:r>
              <a:rPr lang="zh-CN" altLang="en-US" sz="2000" b="0" dirty="0">
                <a:latin typeface="Arial" panose="020B0604020202020204" pitchFamily="34" charset="0"/>
                <a:ea typeface="思源黑体 CN Regular" panose="020B0500000000000000" pitchFamily="34" charset="-122"/>
                <a:sym typeface="Arial" panose="020B0604020202020204" pitchFamily="34" charset="0"/>
              </a:rPr>
              <a:t>洗净晾干的衣服干燥且缺乏营养物质，这种环境不适合真菌的繁殖，所以不会长霉；反之，脏衣脏鞋给真菌提供了适宜的生长环境，容易长霉。</a:t>
            </a:r>
          </a:p>
        </p:txBody>
      </p:sp>
      <p:sp>
        <p:nvSpPr>
          <p:cNvPr id="6" name="文本框 5">
            <a:extLst>
              <a:ext uri="{FF2B5EF4-FFF2-40B4-BE49-F238E27FC236}">
                <a16:creationId xmlns:a16="http://schemas.microsoft.com/office/drawing/2014/main" id="{01C1A5E0-A1FD-443F-9CAE-9DAB0304A21D}"/>
              </a:ext>
            </a:extLst>
          </p:cNvPr>
          <p:cNvSpPr txBox="1"/>
          <p:nvPr/>
        </p:nvSpPr>
        <p:spPr>
          <a:xfrm>
            <a:off x="392362" y="406740"/>
            <a:ext cx="2231058" cy="615551"/>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科学与生活</a:t>
            </a:r>
          </a:p>
        </p:txBody>
      </p:sp>
      <p:sp>
        <p:nvSpPr>
          <p:cNvPr id="7" name="矩形 6">
            <a:extLst>
              <a:ext uri="{FF2B5EF4-FFF2-40B4-BE49-F238E27FC236}">
                <a16:creationId xmlns:a16="http://schemas.microsoft.com/office/drawing/2014/main" id="{7E891900-63E2-4480-B931-5A3BBD1A3D17}"/>
              </a:ext>
            </a:extLst>
          </p:cNvPr>
          <p:cNvSpPr/>
          <p:nvPr/>
        </p:nvSpPr>
        <p:spPr>
          <a:xfrm>
            <a:off x="0" y="473447"/>
            <a:ext cx="349504" cy="492440"/>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
        <p:nvSpPr>
          <p:cNvPr id="12" name="矩形 11">
            <a:extLst>
              <a:ext uri="{FF2B5EF4-FFF2-40B4-BE49-F238E27FC236}">
                <a16:creationId xmlns:a16="http://schemas.microsoft.com/office/drawing/2014/main" id="{8530A475-F659-4A28-9489-B9869CB07C38}"/>
              </a:ext>
            </a:extLst>
          </p:cNvPr>
          <p:cNvSpPr/>
          <p:nvPr/>
        </p:nvSpPr>
        <p:spPr>
          <a:xfrm>
            <a:off x="-8837" y="488635"/>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1+#ppt_w/2"/>
                                          </p:val>
                                        </p:tav>
                                        <p:tav tm="100000">
                                          <p:val>
                                            <p:strVal val="#ppt_x"/>
                                          </p:val>
                                        </p:tav>
                                      </p:tavLst>
                                    </p:anim>
                                    <p:anim calcmode="lin" valueType="num">
                                      <p:cBhvr additive="base">
                                        <p:cTn id="8" dur="500" fill="hold"/>
                                        <p:tgtEl>
                                          <p:spTgt spid="28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感谢您下载</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平台上提供的</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作品，为了您和</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  </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1. </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在</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出售的</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模板是免版税类</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Royalty-Free)</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正版受</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中国人民共和国著作法</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和</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世界版权公约</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所有</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您下载的是</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  </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 </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不得将</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的</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模板、</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素材，本身用于再出售</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版权声明</a:t>
            </a:r>
            <a:endParaRPr kumimoji="0"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40"/>
          <p:cNvSpPr/>
          <p:nvPr/>
        </p:nvSpPr>
        <p:spPr>
          <a:xfrm>
            <a:off x="6283660" y="5622069"/>
            <a:ext cx="4798019" cy="748923"/>
          </a:xfrm>
          <a:prstGeom prst="rect">
            <a:avLst/>
          </a:prstGeom>
          <a:ln w="12700">
            <a:miter lim="400000"/>
          </a:ln>
        </p:spPr>
        <p:txBody>
          <a:bodyPr wrap="square" lIns="60959" rIns="6095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endParaRPr lang="zh-CN" altLang="en-US" sz="6400" baseline="-250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Shape 40">
            <a:extLst>
              <a:ext uri="{FF2B5EF4-FFF2-40B4-BE49-F238E27FC236}">
                <a16:creationId xmlns:a16="http://schemas.microsoft.com/office/drawing/2014/main" id="{98679F74-440C-4977-877E-3D1D42E0AB99}"/>
              </a:ext>
            </a:extLst>
          </p:cNvPr>
          <p:cNvSpPr/>
          <p:nvPr/>
        </p:nvSpPr>
        <p:spPr>
          <a:xfrm>
            <a:off x="5133284" y="2349607"/>
            <a:ext cx="5872929" cy="748923"/>
          </a:xfrm>
          <a:prstGeom prst="rect">
            <a:avLst/>
          </a:prstGeom>
          <a:ln w="12700">
            <a:miter lim="400000"/>
          </a:ln>
        </p:spPr>
        <p:txBody>
          <a:bodyPr wrap="square" lIns="60959" rIns="6095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r">
              <a:defRPr sz="1800">
                <a:solidFill>
                  <a:srgbClr val="000000"/>
                </a:solidFill>
              </a:defRPr>
            </a:pPr>
            <a:r>
              <a:rPr lang="zh-CN" altLang="en-US" sz="6400" baseline="-25000" dirty="0">
                <a:solidFill>
                  <a:schemeClr val="tx1"/>
                </a:solidFill>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rPr>
              <a:t>细菌和真菌的分布</a:t>
            </a:r>
          </a:p>
        </p:txBody>
      </p:sp>
      <p:sp>
        <p:nvSpPr>
          <p:cNvPr id="11" name="文本框 10">
            <a:extLst>
              <a:ext uri="{FF2B5EF4-FFF2-40B4-BE49-F238E27FC236}">
                <a16:creationId xmlns:a16="http://schemas.microsoft.com/office/drawing/2014/main" id="{7E19DB61-3CD7-422B-9C50-19981EEB502D}"/>
              </a:ext>
            </a:extLst>
          </p:cNvPr>
          <p:cNvSpPr txBox="1"/>
          <p:nvPr/>
        </p:nvSpPr>
        <p:spPr>
          <a:xfrm>
            <a:off x="8256240" y="1700808"/>
            <a:ext cx="2749973"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r" defTabSz="1219170" latinLnBrk="1" hangingPunct="0"/>
            <a:r>
              <a:rPr lang="zh-CN" altLang="en-US" sz="3200" dirty="0">
                <a:latin typeface="Arial" panose="020B0604020202020204" pitchFamily="34" charset="0"/>
                <a:ea typeface="思源黑体 CN Regular" panose="020B0500000000000000" pitchFamily="34" charset="-122"/>
                <a:sym typeface="Arial" panose="020B0604020202020204" pitchFamily="34" charset="0"/>
              </a:rPr>
              <a:t>专题</a:t>
            </a:r>
            <a:r>
              <a:rPr lang="en-US" altLang="zh-CN" sz="3200" dirty="0">
                <a:latin typeface="Arial" panose="020B0604020202020204" pitchFamily="34" charset="0"/>
                <a:ea typeface="思源黑体 CN Regular" panose="020B0500000000000000" pitchFamily="34" charset="-122"/>
                <a:sym typeface="Arial" panose="020B0604020202020204" pitchFamily="34" charset="0"/>
              </a:rPr>
              <a:t>5.4.1</a:t>
            </a:r>
            <a:endParaRPr lang="zh-CN" altLang="en-US" sz="32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97B5477C-BCDF-436B-BD2E-D1AD3218EB21}"/>
              </a:ext>
            </a:extLst>
          </p:cNvPr>
          <p:cNvSpPr txBox="1"/>
          <p:nvPr/>
        </p:nvSpPr>
        <p:spPr>
          <a:xfrm>
            <a:off x="5879975" y="3212972"/>
            <a:ext cx="5126237" cy="43088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r" defTabSz="1219170" latinLnBrk="1" hangingPunct="0"/>
            <a:r>
              <a:rPr lang="zh-CN" altLang="en-US" sz="2000" dirty="0">
                <a:latin typeface="Arial" panose="020B0604020202020204" pitchFamily="34" charset="0"/>
                <a:ea typeface="思源黑体 CN Regular" panose="020B0500000000000000" pitchFamily="34" charset="-122"/>
                <a:sym typeface="Arial" panose="020B0604020202020204" pitchFamily="34" charset="0"/>
              </a:rPr>
              <a:t>螺旋菌、自养菌、异养菌、需氧菌、厌氧菌</a:t>
            </a:r>
          </a:p>
        </p:txBody>
      </p:sp>
      <p:sp>
        <p:nvSpPr>
          <p:cNvPr id="13" name="文本框 12">
            <a:extLst>
              <a:ext uri="{FF2B5EF4-FFF2-40B4-BE49-F238E27FC236}">
                <a16:creationId xmlns:a16="http://schemas.microsoft.com/office/drawing/2014/main" id="{E1855D97-269B-451E-9197-961417E519DD}"/>
              </a:ext>
            </a:extLst>
          </p:cNvPr>
          <p:cNvSpPr txBox="1"/>
          <p:nvPr/>
        </p:nvSpPr>
        <p:spPr>
          <a:xfrm>
            <a:off x="9178973" y="4404506"/>
            <a:ext cx="1827240" cy="451340"/>
          </a:xfrm>
          <a:prstGeom prst="rect">
            <a:avLst/>
          </a:prstGeom>
          <a:solidFill>
            <a:schemeClr val="tx2"/>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1219170" latinLnBrk="1" hangingPunct="0"/>
            <a:r>
              <a:rPr lang="zh-CN" altLang="en-US" sz="2133" dirty="0">
                <a:solidFill>
                  <a:schemeClr val="bg1"/>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八年级生物</a:t>
            </a:r>
          </a:p>
        </p:txBody>
      </p:sp>
      <p:sp>
        <p:nvSpPr>
          <p:cNvPr id="14" name="Shape 40">
            <a:extLst>
              <a:ext uri="{FF2B5EF4-FFF2-40B4-BE49-F238E27FC236}">
                <a16:creationId xmlns:a16="http://schemas.microsoft.com/office/drawing/2014/main" id="{0AB5D9C9-741D-41FB-BE42-97B592A2B43F}"/>
              </a:ext>
            </a:extLst>
          </p:cNvPr>
          <p:cNvSpPr/>
          <p:nvPr/>
        </p:nvSpPr>
        <p:spPr>
          <a:xfrm>
            <a:off x="6932834" y="2123907"/>
            <a:ext cx="4073379" cy="639534"/>
          </a:xfrm>
          <a:prstGeom prst="rect">
            <a:avLst/>
          </a:prstGeom>
          <a:ln w="12700">
            <a:miter lim="400000"/>
          </a:ln>
        </p:spPr>
        <p:txBody>
          <a:bodyPr wrap="square" lIns="60959" rIns="6095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r">
              <a:defRPr sz="1800">
                <a:solidFill>
                  <a:srgbClr val="000000"/>
                </a:solidFill>
              </a:defRPr>
            </a:pPr>
            <a:r>
              <a:rPr lang="en-US" altLang="zh-CN" sz="2667" baseline="-25000" dirty="0">
                <a:solidFill>
                  <a:schemeClr val="tx1"/>
                </a:solidFill>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rPr>
              <a:t>The Role Of Animals In The Biosphere
</a:t>
            </a:r>
            <a:endParaRPr lang="zh-CN" altLang="en-US" sz="2667" baseline="-25000" dirty="0">
              <a:solidFill>
                <a:schemeClr val="tx1"/>
              </a:solidFill>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endParaRPr>
          </a:p>
        </p:txBody>
      </p:sp>
      <p:sp>
        <p:nvSpPr>
          <p:cNvPr id="20" name="任意多边形: 形状 19">
            <a:extLst>
              <a:ext uri="{FF2B5EF4-FFF2-40B4-BE49-F238E27FC236}">
                <a16:creationId xmlns:a16="http://schemas.microsoft.com/office/drawing/2014/main" id="{11DCF1BB-EC38-4A5B-B879-9226FD2586FF}"/>
              </a:ext>
            </a:extLst>
          </p:cNvPr>
          <p:cNvSpPr/>
          <p:nvPr/>
        </p:nvSpPr>
        <p:spPr>
          <a:xfrm>
            <a:off x="4799856" y="0"/>
            <a:ext cx="3705277" cy="6858000"/>
          </a:xfrm>
          <a:custGeom>
            <a:avLst/>
            <a:gdLst>
              <a:gd name="connsiteX0" fmla="*/ 133415 w 3705277"/>
              <a:gd name="connsiteY0" fmla="*/ 0 h 6858000"/>
              <a:gd name="connsiteX1" fmla="*/ 397017 w 3705277"/>
              <a:gd name="connsiteY1" fmla="*/ 0 h 6858000"/>
              <a:gd name="connsiteX2" fmla="*/ 398079 w 3705277"/>
              <a:gd name="connsiteY2" fmla="*/ 7733 h 6858000"/>
              <a:gd name="connsiteX3" fmla="*/ 408972 w 3705277"/>
              <a:gd name="connsiteY3" fmla="*/ 92597 h 6858000"/>
              <a:gd name="connsiteX4" fmla="*/ 617316 w 3705277"/>
              <a:gd name="connsiteY4" fmla="*/ 3264061 h 6858000"/>
              <a:gd name="connsiteX5" fmla="*/ 3533593 w 3705277"/>
              <a:gd name="connsiteY5" fmla="*/ 6718290 h 6858000"/>
              <a:gd name="connsiteX6" fmla="*/ 3705277 w 3705277"/>
              <a:gd name="connsiteY6" fmla="*/ 6858000 h 6858000"/>
              <a:gd name="connsiteX7" fmla="*/ 3441652 w 3705277"/>
              <a:gd name="connsiteY7" fmla="*/ 6858000 h 6858000"/>
              <a:gd name="connsiteX8" fmla="*/ 3269969 w 3705277"/>
              <a:gd name="connsiteY8" fmla="*/ 6718290 h 6858000"/>
              <a:gd name="connsiteX9" fmla="*/ 353691 w 3705277"/>
              <a:gd name="connsiteY9" fmla="*/ 3264061 h 6858000"/>
              <a:gd name="connsiteX10" fmla="*/ 145347 w 3705277"/>
              <a:gd name="connsiteY10" fmla="*/ 925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5277" h="6858000">
                <a:moveTo>
                  <a:pt x="133415" y="0"/>
                </a:moveTo>
                <a:lnTo>
                  <a:pt x="397017" y="0"/>
                </a:lnTo>
                <a:lnTo>
                  <a:pt x="398079" y="7733"/>
                </a:lnTo>
                <a:cubicBezTo>
                  <a:pt x="401454" y="33267"/>
                  <a:pt x="405069" y="61475"/>
                  <a:pt x="408972" y="92597"/>
                </a:cubicBezTo>
                <a:cubicBezTo>
                  <a:pt x="480350" y="661686"/>
                  <a:pt x="-79094" y="2041003"/>
                  <a:pt x="617316" y="3264061"/>
                </a:cubicBezTo>
                <a:cubicBezTo>
                  <a:pt x="1139624" y="4181355"/>
                  <a:pt x="2403073" y="5755150"/>
                  <a:pt x="3533593" y="6718290"/>
                </a:cubicBezTo>
                <a:lnTo>
                  <a:pt x="3705277" y="6858000"/>
                </a:lnTo>
                <a:lnTo>
                  <a:pt x="3441652" y="6858000"/>
                </a:lnTo>
                <a:lnTo>
                  <a:pt x="3269969" y="6718290"/>
                </a:lnTo>
                <a:cubicBezTo>
                  <a:pt x="2139448" y="5755150"/>
                  <a:pt x="875999" y="4181355"/>
                  <a:pt x="353691" y="3264061"/>
                </a:cubicBezTo>
                <a:cubicBezTo>
                  <a:pt x="-342719" y="2041003"/>
                  <a:pt x="216724" y="661686"/>
                  <a:pt x="145347" y="9259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virus-molecule_65950">
            <a:extLst>
              <a:ext uri="{FF2B5EF4-FFF2-40B4-BE49-F238E27FC236}">
                <a16:creationId xmlns:a16="http://schemas.microsoft.com/office/drawing/2014/main" id="{DE734DB4-FF25-44E2-90FE-2405D7B760F0}"/>
              </a:ext>
            </a:extLst>
          </p:cNvPr>
          <p:cNvSpPr>
            <a:spLocks noChangeAspect="1"/>
          </p:cNvSpPr>
          <p:nvPr/>
        </p:nvSpPr>
        <p:spPr bwMode="auto">
          <a:xfrm>
            <a:off x="11352584" y="188640"/>
            <a:ext cx="609686" cy="60873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chemeClr val="tx2"/>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5" name="图片 14" descr="æµè¡, å ç¶çæ¯, æ½ä¼, çå¨å®¶é, çæ¯, çµæ, æµè¡ç, Covid-19, ææ, å¾®, å»ç">
            <a:extLst>
              <a:ext uri="{FF2B5EF4-FFF2-40B4-BE49-F238E27FC236}">
                <a16:creationId xmlns:a16="http://schemas.microsoft.com/office/drawing/2014/main" id="{0702BD51-D56A-45ED-8975-1A9FC33DA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78" r="14646"/>
          <a:stretch>
            <a:fillRect/>
          </a:stretch>
        </p:blipFill>
        <p:spPr bwMode="auto">
          <a:xfrm>
            <a:off x="0" y="1"/>
            <a:ext cx="8134521" cy="6857998"/>
          </a:xfrm>
          <a:custGeom>
            <a:avLst/>
            <a:gdLst>
              <a:gd name="connsiteX0" fmla="*/ 0 w 8134521"/>
              <a:gd name="connsiteY0" fmla="*/ 0 h 6857998"/>
              <a:gd name="connsiteX1" fmla="*/ 4826286 w 8134521"/>
              <a:gd name="connsiteY1" fmla="*/ 0 h 6857998"/>
              <a:gd name="connsiteX2" fmla="*/ 4838219 w 8134521"/>
              <a:gd name="connsiteY2" fmla="*/ 92597 h 6857998"/>
              <a:gd name="connsiteX3" fmla="*/ 5046562 w 8134521"/>
              <a:gd name="connsiteY3" fmla="*/ 3264061 h 6857998"/>
              <a:gd name="connsiteX4" fmla="*/ 7962840 w 8134521"/>
              <a:gd name="connsiteY4" fmla="*/ 6718290 h 6857998"/>
              <a:gd name="connsiteX5" fmla="*/ 8134521 w 8134521"/>
              <a:gd name="connsiteY5" fmla="*/ 6857998 h 6857998"/>
              <a:gd name="connsiteX6" fmla="*/ 0 w 8134521"/>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4521" h="6857998">
                <a:moveTo>
                  <a:pt x="0" y="0"/>
                </a:moveTo>
                <a:lnTo>
                  <a:pt x="4826286" y="0"/>
                </a:lnTo>
                <a:lnTo>
                  <a:pt x="4838219" y="92597"/>
                </a:lnTo>
                <a:cubicBezTo>
                  <a:pt x="4909595" y="661686"/>
                  <a:pt x="4350153" y="2041003"/>
                  <a:pt x="5046562" y="3264061"/>
                </a:cubicBezTo>
                <a:cubicBezTo>
                  <a:pt x="5568870" y="4181355"/>
                  <a:pt x="6832319" y="5755150"/>
                  <a:pt x="7962840" y="6718290"/>
                </a:cubicBezTo>
                <a:lnTo>
                  <a:pt x="8134521" y="6857998"/>
                </a:lnTo>
                <a:lnTo>
                  <a:pt x="0" y="68579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46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DC9FDF-5677-4496-9068-143E3B00AADD}"/>
              </a:ext>
            </a:extLst>
          </p:cNvPr>
          <p:cNvSpPr txBox="1">
            <a:spLocks noChangeArrowheads="1"/>
          </p:cNvSpPr>
          <p:nvPr/>
        </p:nvSpPr>
        <p:spPr bwMode="auto">
          <a:xfrm>
            <a:off x="695400" y="1555936"/>
            <a:ext cx="109919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r>
              <a:rPr lang="en-US" altLang="zh-CN" sz="3200" b="0" dirty="0">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rPr>
              <a:t>1</a:t>
            </a:r>
            <a:r>
              <a:rPr lang="zh-CN" altLang="en-US" sz="3200" b="0" dirty="0">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rPr>
              <a:t>、细菌和真菌在生态系统中扮演怎样的角色？</a:t>
            </a:r>
            <a:endParaRPr lang="en-US" altLang="zh-CN" sz="3200" b="0" dirty="0">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endParaRPr>
          </a:p>
          <a:p>
            <a:pPr eaLnBrk="1" hangingPunct="1"/>
            <a:endParaRPr lang="en-US" altLang="zh-CN" sz="3200" b="0" dirty="0">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endParaRPr>
          </a:p>
          <a:p>
            <a:pPr eaLnBrk="1" hangingPunct="1"/>
            <a:endParaRPr lang="en-US" altLang="zh-CN" sz="3200" b="0" dirty="0">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endParaRPr>
          </a:p>
          <a:p>
            <a:pPr eaLnBrk="1" hangingPunct="1"/>
            <a:endParaRPr lang="en-US" altLang="zh-CN" sz="3200" b="0" dirty="0">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endParaRPr>
          </a:p>
          <a:p>
            <a:pPr eaLnBrk="1" hangingPunct="1"/>
            <a:r>
              <a:rPr lang="en-US" altLang="zh-CN" sz="3200" b="0" dirty="0">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rPr>
              <a:t>2</a:t>
            </a:r>
            <a:r>
              <a:rPr lang="zh-CN" altLang="en-US" sz="3200" b="0" dirty="0">
                <a:latin typeface="Arial" panose="020B0604020202020204" pitchFamily="34" charset="0"/>
                <a:ea typeface="思源黑体 CN Regular" panose="020B0500000000000000" pitchFamily="34" charset="-122"/>
                <a:cs typeface="阿里巴巴普惠体 H" panose="00020600040101010101" pitchFamily="18" charset="-122"/>
                <a:sym typeface="Arial" panose="020B0604020202020204" pitchFamily="34" charset="0"/>
              </a:rPr>
              <a:t>、你在生活中见过细菌和真菌吗？</a:t>
            </a:r>
          </a:p>
        </p:txBody>
      </p:sp>
      <p:grpSp>
        <p:nvGrpSpPr>
          <p:cNvPr id="2" name="组合 1">
            <a:extLst>
              <a:ext uri="{FF2B5EF4-FFF2-40B4-BE49-F238E27FC236}">
                <a16:creationId xmlns:a16="http://schemas.microsoft.com/office/drawing/2014/main" id="{04BD8420-35EB-4D51-B389-72945932BDCB}"/>
              </a:ext>
            </a:extLst>
          </p:cNvPr>
          <p:cNvGrpSpPr/>
          <p:nvPr/>
        </p:nvGrpSpPr>
        <p:grpSpPr>
          <a:xfrm>
            <a:off x="1559496" y="2356154"/>
            <a:ext cx="8712968" cy="523220"/>
            <a:chOff x="2351584" y="2250260"/>
            <a:chExt cx="7928168" cy="523220"/>
          </a:xfrm>
        </p:grpSpPr>
        <p:sp>
          <p:nvSpPr>
            <p:cNvPr id="6" name="TextBox 5">
              <a:extLst>
                <a:ext uri="{FF2B5EF4-FFF2-40B4-BE49-F238E27FC236}">
                  <a16:creationId xmlns:a16="http://schemas.microsoft.com/office/drawing/2014/main" id="{F5974138-8FBC-4D66-B93D-0A04EC406771}"/>
                </a:ext>
              </a:extLst>
            </p:cNvPr>
            <p:cNvSpPr txBox="1">
              <a:spLocks noChangeArrowheads="1"/>
            </p:cNvSpPr>
            <p:nvPr/>
          </p:nvSpPr>
          <p:spPr bwMode="auto">
            <a:xfrm>
              <a:off x="2351584" y="2250260"/>
              <a:ext cx="11482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r>
                <a:rPr lang="zh-CN" altLang="en-US" sz="2800" b="0" dirty="0">
                  <a:latin typeface="Arial" panose="020B0604020202020204" pitchFamily="34" charset="0"/>
                  <a:ea typeface="思源黑体 CN Regular" panose="020B0500000000000000" pitchFamily="34" charset="-122"/>
                  <a:sym typeface="Arial" panose="020B0604020202020204" pitchFamily="34" charset="0"/>
                </a:rPr>
                <a:t>分解者</a:t>
              </a:r>
            </a:p>
          </p:txBody>
        </p:sp>
        <p:sp>
          <p:nvSpPr>
            <p:cNvPr id="7" name="TextBox 6">
              <a:extLst>
                <a:ext uri="{FF2B5EF4-FFF2-40B4-BE49-F238E27FC236}">
                  <a16:creationId xmlns:a16="http://schemas.microsoft.com/office/drawing/2014/main" id="{19905C3C-4A46-4D50-8BE9-B9D29223D5B6}"/>
                </a:ext>
              </a:extLst>
            </p:cNvPr>
            <p:cNvSpPr txBox="1">
              <a:spLocks noChangeArrowheads="1"/>
            </p:cNvSpPr>
            <p:nvPr/>
          </p:nvSpPr>
          <p:spPr bwMode="auto">
            <a:xfrm>
              <a:off x="3874169" y="2250260"/>
              <a:ext cx="64055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5963" indent="-715963"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r>
                <a:rPr lang="en-US" altLang="zh-CN" sz="2800" b="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800" b="0" dirty="0">
                  <a:latin typeface="Arial" panose="020B0604020202020204" pitchFamily="34" charset="0"/>
                  <a:ea typeface="思源黑体 CN Regular" panose="020B0500000000000000" pitchFamily="34" charset="-122"/>
                  <a:sym typeface="Arial" panose="020B0604020202020204" pitchFamily="34" charset="0"/>
                </a:rPr>
                <a:t>将有机物分解成无机物，供植物再利用。</a:t>
              </a:r>
            </a:p>
          </p:txBody>
        </p:sp>
      </p:grpSp>
      <p:sp>
        <p:nvSpPr>
          <p:cNvPr id="8" name="文本框 7">
            <a:extLst>
              <a:ext uri="{FF2B5EF4-FFF2-40B4-BE49-F238E27FC236}">
                <a16:creationId xmlns:a16="http://schemas.microsoft.com/office/drawing/2014/main" id="{8144D269-FDD1-43E7-9207-A1C1CF317409}"/>
              </a:ext>
            </a:extLst>
          </p:cNvPr>
          <p:cNvSpPr txBox="1"/>
          <p:nvPr/>
        </p:nvSpPr>
        <p:spPr>
          <a:xfrm>
            <a:off x="392362" y="406740"/>
            <a:ext cx="1809468"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课前思考</a:t>
            </a:r>
          </a:p>
        </p:txBody>
      </p:sp>
      <p:sp>
        <p:nvSpPr>
          <p:cNvPr id="9" name="矩形 8">
            <a:extLst>
              <a:ext uri="{FF2B5EF4-FFF2-40B4-BE49-F238E27FC236}">
                <a16:creationId xmlns:a16="http://schemas.microsoft.com/office/drawing/2014/main" id="{93156EF0-C455-45C3-BBF1-36B51B456651}"/>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grpSp>
        <p:nvGrpSpPr>
          <p:cNvPr id="3" name="组合 2">
            <a:extLst>
              <a:ext uri="{FF2B5EF4-FFF2-40B4-BE49-F238E27FC236}">
                <a16:creationId xmlns:a16="http://schemas.microsoft.com/office/drawing/2014/main" id="{C7612E77-E716-4044-86C8-CBCEA114CD7F}"/>
              </a:ext>
            </a:extLst>
          </p:cNvPr>
          <p:cNvGrpSpPr/>
          <p:nvPr/>
        </p:nvGrpSpPr>
        <p:grpSpPr>
          <a:xfrm>
            <a:off x="1042663" y="4533979"/>
            <a:ext cx="9767414" cy="1536170"/>
            <a:chOff x="1042663" y="4533979"/>
            <a:chExt cx="9767414" cy="1536170"/>
          </a:xfrm>
        </p:grpSpPr>
        <p:pic>
          <p:nvPicPr>
            <p:cNvPr id="3074" name="Picture 2" descr="éå¤´çèè, èè, Rac, æ£®æèè, ç§å­£, ç®¡èè, ç§, å¸½å­, å±å¹çè">
              <a:extLst>
                <a:ext uri="{FF2B5EF4-FFF2-40B4-BE49-F238E27FC236}">
                  <a16:creationId xmlns:a16="http://schemas.microsoft.com/office/drawing/2014/main" id="{FEF5164B-2DC0-4B91-90D5-D8A967DF23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2758" y="4533979"/>
              <a:ext cx="2304256" cy="153617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Matryoshka, çº¢è²é£æ¨è³é¦è, èè, æ£®æ, æ§è´¨, çº¢è², ææ¯, ç§å­£, æ, æ¯, ç¹">
              <a:extLst>
                <a:ext uri="{FF2B5EF4-FFF2-40B4-BE49-F238E27FC236}">
                  <a16:creationId xmlns:a16="http://schemas.microsoft.com/office/drawing/2014/main" id="{81026A64-EAD1-4EBF-9B93-1073872DE5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696" y="4533979"/>
              <a:ext cx="2304256" cy="153617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èè, å°èè, æµ·ç»µ, è, åççè, æ£®æèè, èèæ¶é, æ¥å¿, çèç©ç§, å±ç¶">
              <a:extLst>
                <a:ext uri="{FF2B5EF4-FFF2-40B4-BE49-F238E27FC236}">
                  <a16:creationId xmlns:a16="http://schemas.microsoft.com/office/drawing/2014/main" id="{2F86459F-28F7-4C9D-B064-5E2B010940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663" y="4533979"/>
              <a:ext cx="2048227" cy="153617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0" name="Picture 8" descr="æ æ¡©, èè, å¨æ æ¡©ä¸ççè, ç§å­£, æ£®æ, æ§è´¨, ç§å¤©çå¿æ, å³é­, ç§å¤©çå¤ªé³, ç§å¤©çé¢è²">
              <a:extLst>
                <a:ext uri="{FF2B5EF4-FFF2-40B4-BE49-F238E27FC236}">
                  <a16:creationId xmlns:a16="http://schemas.microsoft.com/office/drawing/2014/main" id="{7482EE51-6579-4913-B6CA-32EE8C4C2A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5821" y="4533979"/>
              <a:ext cx="2304256" cy="153617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3" name="virus-molecule_65950">
            <a:extLst>
              <a:ext uri="{FF2B5EF4-FFF2-40B4-BE49-F238E27FC236}">
                <a16:creationId xmlns:a16="http://schemas.microsoft.com/office/drawing/2014/main" id="{31C8A572-9560-4A4D-BEB0-09CD19910F2A}"/>
              </a:ext>
            </a:extLst>
          </p:cNvPr>
          <p:cNvSpPr>
            <a:spLocks noChangeAspect="1"/>
          </p:cNvSpPr>
          <p:nvPr/>
        </p:nvSpPr>
        <p:spPr bwMode="auto">
          <a:xfrm>
            <a:off x="11382465" y="357153"/>
            <a:ext cx="609686" cy="60873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rgbClr val="00206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left)">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a:extLst>
              <a:ext uri="{FF2B5EF4-FFF2-40B4-BE49-F238E27FC236}">
                <a16:creationId xmlns:a16="http://schemas.microsoft.com/office/drawing/2014/main" id="{B9847D70-5AB1-4BAB-AFA3-9C190231CEC4}"/>
              </a:ext>
            </a:extLst>
          </p:cNvPr>
          <p:cNvSpPr txBox="1">
            <a:spLocks noChangeArrowheads="1"/>
          </p:cNvSpPr>
          <p:nvPr/>
        </p:nvSpPr>
        <p:spPr bwMode="auto">
          <a:xfrm>
            <a:off x="551384" y="1556792"/>
            <a:ext cx="11388229" cy="6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lnSpc>
                <a:spcPct val="150000"/>
              </a:lnSpc>
            </a:pPr>
            <a:endParaRPr lang="zh-CN" altLang="en-US" sz="2800" b="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TextBox 6">
            <a:extLst>
              <a:ext uri="{FF2B5EF4-FFF2-40B4-BE49-F238E27FC236}">
                <a16:creationId xmlns:a16="http://schemas.microsoft.com/office/drawing/2014/main" id="{996A5B68-DE1A-44BC-B2DB-DCE849EE73CC}"/>
              </a:ext>
            </a:extLst>
          </p:cNvPr>
          <p:cNvSpPr txBox="1">
            <a:spLocks noChangeArrowheads="1"/>
          </p:cNvSpPr>
          <p:nvPr/>
        </p:nvSpPr>
        <p:spPr bwMode="auto">
          <a:xfrm>
            <a:off x="392362" y="1556792"/>
            <a:ext cx="11388229" cy="253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indent="457200" eaLnBrk="1" hangingPunct="1">
              <a:lnSpc>
                <a:spcPct val="130000"/>
              </a:lnSpc>
              <a:spcAft>
                <a:spcPts val="600"/>
              </a:spcAft>
            </a:pPr>
            <a:r>
              <a:rPr lang="zh-CN" altLang="en-US" b="0" dirty="0">
                <a:latin typeface="Arial" panose="020B0604020202020204" pitchFamily="34" charset="0"/>
                <a:ea typeface="思源黑体 CN Regular" panose="020B0500000000000000" pitchFamily="34" charset="-122"/>
                <a:sym typeface="Arial" panose="020B0604020202020204" pitchFamily="34" charset="0"/>
              </a:rPr>
              <a:t>各种细菌、真菌几乎</a:t>
            </a:r>
            <a:r>
              <a:rPr lang="zh-CN" altLang="en-US" b="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无处无在、无孔不入</a:t>
            </a:r>
            <a:r>
              <a:rPr lang="zh-CN" altLang="en-US" b="0" dirty="0">
                <a:latin typeface="Arial" panose="020B0604020202020204" pitchFamily="34" charset="0"/>
                <a:ea typeface="思源黑体 CN Regular" panose="020B0500000000000000" pitchFamily="34" charset="-122"/>
                <a:sym typeface="Arial" panose="020B0604020202020204" pitchFamily="34" charset="0"/>
              </a:rPr>
              <a:t>，我们日常生活中接触的各种环境和物品，甚至食物都常被一些细菌、真菌所污染。</a:t>
            </a:r>
          </a:p>
          <a:p>
            <a:pPr indent="457200" eaLnBrk="1" hangingPunct="1">
              <a:lnSpc>
                <a:spcPct val="130000"/>
              </a:lnSpc>
              <a:spcAft>
                <a:spcPts val="600"/>
              </a:spcAft>
            </a:pPr>
            <a:r>
              <a:rPr lang="zh-CN" altLang="en-US" b="0" dirty="0">
                <a:latin typeface="Arial" panose="020B0604020202020204" pitchFamily="34" charset="0"/>
                <a:ea typeface="思源黑体 CN Regular" panose="020B0500000000000000" pitchFamily="34" charset="-122"/>
                <a:sym typeface="Arial" panose="020B0604020202020204" pitchFamily="34" charset="0"/>
              </a:rPr>
              <a:t>据调查：一根筷子上可能有</a:t>
            </a:r>
            <a:r>
              <a:rPr lang="en-US" altLang="zh-CN" b="0" dirty="0">
                <a:latin typeface="Arial" panose="020B0604020202020204" pitchFamily="34" charset="0"/>
                <a:ea typeface="思源黑体 CN Regular" panose="020B0500000000000000" pitchFamily="34" charset="-122"/>
                <a:sym typeface="Arial" panose="020B0604020202020204" pitchFamily="34" charset="0"/>
              </a:rPr>
              <a:t>700</a:t>
            </a:r>
            <a:r>
              <a:rPr lang="zh-CN" altLang="en-US" b="0" dirty="0">
                <a:latin typeface="Arial" panose="020B0604020202020204" pitchFamily="34" charset="0"/>
                <a:ea typeface="思源黑体 CN Regular" panose="020B0500000000000000" pitchFamily="34" charset="-122"/>
                <a:sym typeface="Arial" panose="020B0604020202020204" pitchFamily="34" charset="0"/>
              </a:rPr>
              <a:t>种细菌；一只脏手可携带</a:t>
            </a:r>
            <a:r>
              <a:rPr lang="en-US" altLang="zh-CN" b="0" dirty="0">
                <a:latin typeface="Arial" panose="020B0604020202020204" pitchFamily="34" charset="0"/>
                <a:ea typeface="思源黑体 CN Regular" panose="020B0500000000000000" pitchFamily="34" charset="-122"/>
                <a:sym typeface="Arial" panose="020B0604020202020204" pitchFamily="34" charset="0"/>
              </a:rPr>
              <a:t>40</a:t>
            </a:r>
            <a:r>
              <a:rPr lang="zh-CN" altLang="en-US" b="0" dirty="0">
                <a:latin typeface="Arial" panose="020B0604020202020204" pitchFamily="34" charset="0"/>
                <a:ea typeface="思源黑体 CN Regular" panose="020B0500000000000000" pitchFamily="34" charset="-122"/>
                <a:sym typeface="Arial" panose="020B0604020202020204" pitchFamily="34" charset="0"/>
              </a:rPr>
              <a:t>万细菌；刚洗过的手，每平方厘米也可检出</a:t>
            </a:r>
            <a:r>
              <a:rPr lang="en-US" altLang="zh-CN" b="0" dirty="0">
                <a:latin typeface="Arial" panose="020B0604020202020204" pitchFamily="34" charset="0"/>
                <a:ea typeface="思源黑体 CN Regular" panose="020B0500000000000000" pitchFamily="34" charset="-122"/>
                <a:sym typeface="Arial" panose="020B0604020202020204" pitchFamily="34" charset="0"/>
              </a:rPr>
              <a:t>3200</a:t>
            </a:r>
            <a:r>
              <a:rPr lang="zh-CN" altLang="en-US" b="0" dirty="0">
                <a:latin typeface="Arial" panose="020B0604020202020204" pitchFamily="34" charset="0"/>
                <a:ea typeface="思源黑体 CN Regular" panose="020B0500000000000000" pitchFamily="34" charset="-122"/>
                <a:sym typeface="Arial" panose="020B0604020202020204" pitchFamily="34" charset="0"/>
              </a:rPr>
              <a:t>个细菌；在抽检的</a:t>
            </a:r>
            <a:r>
              <a:rPr lang="en-US" altLang="zh-CN" b="0" dirty="0">
                <a:latin typeface="Arial" panose="020B0604020202020204" pitchFamily="34" charset="0"/>
                <a:ea typeface="思源黑体 CN Regular" panose="020B0500000000000000" pitchFamily="34" charset="-122"/>
                <a:sym typeface="Arial" panose="020B0604020202020204" pitchFamily="34" charset="0"/>
              </a:rPr>
              <a:t>700</a:t>
            </a:r>
            <a:r>
              <a:rPr lang="zh-CN" altLang="en-US" b="0" dirty="0">
                <a:latin typeface="Arial" panose="020B0604020202020204" pitchFamily="34" charset="0"/>
                <a:ea typeface="思源黑体 CN Regular" panose="020B0500000000000000" pitchFamily="34" charset="-122"/>
                <a:sym typeface="Arial" panose="020B0604020202020204" pitchFamily="34" charset="0"/>
              </a:rPr>
              <a:t>张人民币上，有</a:t>
            </a:r>
            <a:r>
              <a:rPr lang="en-US" altLang="zh-CN" b="0" dirty="0">
                <a:latin typeface="Arial" panose="020B0604020202020204" pitchFamily="34" charset="0"/>
                <a:ea typeface="思源黑体 CN Regular" panose="020B0500000000000000" pitchFamily="34" charset="-122"/>
                <a:sym typeface="Arial" panose="020B0604020202020204" pitchFamily="34" charset="0"/>
              </a:rPr>
              <a:t>440</a:t>
            </a:r>
            <a:r>
              <a:rPr lang="zh-CN" altLang="en-US" b="0" dirty="0">
                <a:latin typeface="Arial" panose="020B0604020202020204" pitchFamily="34" charset="0"/>
                <a:ea typeface="思源黑体 CN Regular" panose="020B0500000000000000" pitchFamily="34" charset="-122"/>
                <a:sym typeface="Arial" panose="020B0604020202020204" pitchFamily="34" charset="0"/>
              </a:rPr>
              <a:t>张检出代表肠道细菌污染的大肠杆菌；人每</a:t>
            </a:r>
            <a:r>
              <a:rPr lang="en-US" altLang="zh-CN" b="0" dirty="0">
                <a:latin typeface="Arial" panose="020B0604020202020204" pitchFamily="34" charset="0"/>
                <a:ea typeface="思源黑体 CN Regular" panose="020B0500000000000000" pitchFamily="34" charset="-122"/>
                <a:sym typeface="Arial" panose="020B0604020202020204" pitchFamily="34" charset="0"/>
              </a:rPr>
              <a:t>1cm</a:t>
            </a:r>
            <a:r>
              <a:rPr lang="en-US" altLang="zh-CN" b="0" baseline="300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b="0" dirty="0">
                <a:latin typeface="Arial" panose="020B0604020202020204" pitchFamily="34" charset="0"/>
                <a:ea typeface="思源黑体 CN Regular" panose="020B0500000000000000" pitchFamily="34" charset="-122"/>
                <a:sym typeface="Arial" panose="020B0604020202020204" pitchFamily="34" charset="0"/>
              </a:rPr>
              <a:t>的皮肤表面约有</a:t>
            </a:r>
            <a:r>
              <a:rPr lang="en-US" altLang="zh-CN" b="0" dirty="0">
                <a:latin typeface="Arial" panose="020B0604020202020204" pitchFamily="34" charset="0"/>
                <a:ea typeface="思源黑体 CN Regular" panose="020B0500000000000000" pitchFamily="34" charset="-122"/>
                <a:sym typeface="Arial" panose="020B0604020202020204" pitchFamily="34" charset="0"/>
              </a:rPr>
              <a:t>1-10</a:t>
            </a:r>
            <a:r>
              <a:rPr lang="zh-CN" altLang="en-US" b="0" dirty="0">
                <a:latin typeface="Arial" panose="020B0604020202020204" pitchFamily="34" charset="0"/>
                <a:ea typeface="思源黑体 CN Regular" panose="020B0500000000000000" pitchFamily="34" charset="-122"/>
                <a:sym typeface="Arial" panose="020B0604020202020204" pitchFamily="34" charset="0"/>
              </a:rPr>
              <a:t>万个细菌！！！。</a:t>
            </a:r>
          </a:p>
        </p:txBody>
      </p:sp>
      <p:sp>
        <p:nvSpPr>
          <p:cNvPr id="5" name="文本框 4">
            <a:extLst>
              <a:ext uri="{FF2B5EF4-FFF2-40B4-BE49-F238E27FC236}">
                <a16:creationId xmlns:a16="http://schemas.microsoft.com/office/drawing/2014/main" id="{BB8EADB4-CD1D-49C2-A03C-A6C814056DD0}"/>
              </a:ext>
            </a:extLst>
          </p:cNvPr>
          <p:cNvSpPr txBox="1"/>
          <p:nvPr/>
        </p:nvSpPr>
        <p:spPr>
          <a:xfrm>
            <a:off x="392362" y="406740"/>
            <a:ext cx="4339006"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细菌、真菌的分布简介</a:t>
            </a:r>
          </a:p>
        </p:txBody>
      </p:sp>
      <p:sp>
        <p:nvSpPr>
          <p:cNvPr id="8" name="矩形 7">
            <a:extLst>
              <a:ext uri="{FF2B5EF4-FFF2-40B4-BE49-F238E27FC236}">
                <a16:creationId xmlns:a16="http://schemas.microsoft.com/office/drawing/2014/main" id="{5953EDE2-D605-4076-BEB7-C391F61C586F}"/>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
        <p:nvSpPr>
          <p:cNvPr id="6" name="virus-molecule_65950">
            <a:extLst>
              <a:ext uri="{FF2B5EF4-FFF2-40B4-BE49-F238E27FC236}">
                <a16:creationId xmlns:a16="http://schemas.microsoft.com/office/drawing/2014/main" id="{CA2A6803-C696-4D95-8EE2-E8249F4A7604}"/>
              </a:ext>
            </a:extLst>
          </p:cNvPr>
          <p:cNvSpPr>
            <a:spLocks noChangeAspect="1"/>
          </p:cNvSpPr>
          <p:nvPr/>
        </p:nvSpPr>
        <p:spPr bwMode="auto">
          <a:xfrm>
            <a:off x="11382465" y="357153"/>
            <a:ext cx="609686" cy="60873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rgbClr val="00206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1B6E12-7332-40DE-B0C1-9EE892375B82}"/>
              </a:ext>
            </a:extLst>
          </p:cNvPr>
          <p:cNvSpPr txBox="1">
            <a:spLocks noChangeArrowheads="1"/>
          </p:cNvSpPr>
          <p:nvPr/>
        </p:nvSpPr>
        <p:spPr bwMode="auto">
          <a:xfrm>
            <a:off x="551384" y="2560101"/>
            <a:ext cx="59146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方法一：高倍显微镜观察。</a:t>
            </a:r>
          </a:p>
        </p:txBody>
      </p:sp>
      <p:sp>
        <p:nvSpPr>
          <p:cNvPr id="9" name="矩形 8">
            <a:extLst>
              <a:ext uri="{FF2B5EF4-FFF2-40B4-BE49-F238E27FC236}">
                <a16:creationId xmlns:a16="http://schemas.microsoft.com/office/drawing/2014/main" id="{77BF3867-EF4F-4BF3-9703-DBE8C73A91FB}"/>
              </a:ext>
            </a:extLst>
          </p:cNvPr>
          <p:cNvSpPr/>
          <p:nvPr/>
        </p:nvSpPr>
        <p:spPr>
          <a:xfrm>
            <a:off x="2782359" y="1097908"/>
            <a:ext cx="6627283" cy="666786"/>
          </a:xfrm>
          <a:prstGeom prst="rect">
            <a:avLst/>
          </a:prstGeom>
        </p:spPr>
        <p:txBody>
          <a:bodyPr>
            <a:spAutoFit/>
          </a:bodyPr>
          <a:lstStyle/>
          <a:p>
            <a:pPr algn="ctr">
              <a:defRPr/>
            </a:pPr>
            <a:r>
              <a:rPr lang="zh-CN" altLang="en-US" sz="3733" b="1" dirty="0">
                <a:latin typeface="Arial" panose="020B0604020202020204" pitchFamily="34" charset="0"/>
                <a:ea typeface="思源黑体 CN Regular" panose="020B0500000000000000" pitchFamily="34" charset="-122"/>
                <a:sym typeface="Arial" panose="020B0604020202020204" pitchFamily="34" charset="0"/>
              </a:rPr>
              <a:t>如何才能看到细菌和真菌呢？</a:t>
            </a:r>
          </a:p>
        </p:txBody>
      </p:sp>
      <p:sp>
        <p:nvSpPr>
          <p:cNvPr id="10" name="TextBox 9">
            <a:extLst>
              <a:ext uri="{FF2B5EF4-FFF2-40B4-BE49-F238E27FC236}">
                <a16:creationId xmlns:a16="http://schemas.microsoft.com/office/drawing/2014/main" id="{D800F611-ABE6-4B15-8DA4-CB3FAEB65444}"/>
              </a:ext>
            </a:extLst>
          </p:cNvPr>
          <p:cNvSpPr txBox="1">
            <a:spLocks noChangeArrowheads="1"/>
          </p:cNvSpPr>
          <p:nvPr/>
        </p:nvSpPr>
        <p:spPr bwMode="auto">
          <a:xfrm>
            <a:off x="551383" y="3801245"/>
            <a:ext cx="59146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方法二：培养并观察菌落。</a:t>
            </a:r>
          </a:p>
        </p:txBody>
      </p:sp>
      <p:sp>
        <p:nvSpPr>
          <p:cNvPr id="9223" name="TextBox 11">
            <a:extLst>
              <a:ext uri="{FF2B5EF4-FFF2-40B4-BE49-F238E27FC236}">
                <a16:creationId xmlns:a16="http://schemas.microsoft.com/office/drawing/2014/main" id="{66823900-8C54-4BB1-9B05-0A267FFDA237}"/>
              </a:ext>
            </a:extLst>
          </p:cNvPr>
          <p:cNvSpPr txBox="1">
            <a:spLocks noChangeArrowheads="1"/>
          </p:cNvSpPr>
          <p:nvPr/>
        </p:nvSpPr>
        <p:spPr bwMode="auto">
          <a:xfrm>
            <a:off x="1273453" y="5492405"/>
            <a:ext cx="45345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r>
              <a:rPr lang="zh-CN" altLang="en-US" b="0"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带着以上问题去阅读教材</a:t>
            </a:r>
            <a:r>
              <a:rPr lang="en-US" altLang="zh-CN" b="0"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66-70</a:t>
            </a:r>
            <a:r>
              <a:rPr lang="zh-CN" altLang="en-US" b="0"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12" name="文本框 11">
            <a:extLst>
              <a:ext uri="{FF2B5EF4-FFF2-40B4-BE49-F238E27FC236}">
                <a16:creationId xmlns:a16="http://schemas.microsoft.com/office/drawing/2014/main" id="{0AF1EFFC-450B-4438-86AA-9DA7FADDA2A3}"/>
              </a:ext>
            </a:extLst>
          </p:cNvPr>
          <p:cNvSpPr txBox="1"/>
          <p:nvPr/>
        </p:nvSpPr>
        <p:spPr>
          <a:xfrm>
            <a:off x="392362" y="406740"/>
            <a:ext cx="1080102"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思 考</a:t>
            </a:r>
          </a:p>
        </p:txBody>
      </p:sp>
      <p:sp>
        <p:nvSpPr>
          <p:cNvPr id="13" name="矩形 12">
            <a:extLst>
              <a:ext uri="{FF2B5EF4-FFF2-40B4-BE49-F238E27FC236}">
                <a16:creationId xmlns:a16="http://schemas.microsoft.com/office/drawing/2014/main" id="{C7AD0E94-6A21-4D89-B1A3-3F5EE17D8F18}"/>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pic>
        <p:nvPicPr>
          <p:cNvPr id="3074" name="Picture 2" descr="ä¸¤ç±»äººç¾¤, äºº, åæ">
            <a:extLst>
              <a:ext uri="{FF2B5EF4-FFF2-40B4-BE49-F238E27FC236}">
                <a16:creationId xmlns:a16="http://schemas.microsoft.com/office/drawing/2014/main" id="{5A1FB1F4-51C2-42A5-8F61-BF44BF5213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944" y="2496552"/>
            <a:ext cx="2862086" cy="1908058"/>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covid-19, å¥åº·, å ç¶çæ¯">
            <a:extLst>
              <a:ext uri="{FF2B5EF4-FFF2-40B4-BE49-F238E27FC236}">
                <a16:creationId xmlns:a16="http://schemas.microsoft.com/office/drawing/2014/main" id="{879B6D3A-F666-49E3-A5EC-E7BE1A4558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695" b="21860"/>
          <a:stretch/>
        </p:blipFill>
        <p:spPr bwMode="auto">
          <a:xfrm>
            <a:off x="8689727" y="2496552"/>
            <a:ext cx="2862086" cy="1908058"/>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virus-molecule_65950">
            <a:extLst>
              <a:ext uri="{FF2B5EF4-FFF2-40B4-BE49-F238E27FC236}">
                <a16:creationId xmlns:a16="http://schemas.microsoft.com/office/drawing/2014/main" id="{6E74F546-0291-49FC-958B-53BB2CDB1E73}"/>
              </a:ext>
            </a:extLst>
          </p:cNvPr>
          <p:cNvSpPr>
            <a:spLocks noChangeAspect="1"/>
          </p:cNvSpPr>
          <p:nvPr/>
        </p:nvSpPr>
        <p:spPr bwMode="auto">
          <a:xfrm>
            <a:off x="11382465" y="357153"/>
            <a:ext cx="609686" cy="60873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rgbClr val="00206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657D389-D076-4706-8CF6-6E6875926DA3}"/>
              </a:ext>
            </a:extLst>
          </p:cNvPr>
          <p:cNvSpPr>
            <a:spLocks noGrp="1" noChangeArrowheads="1"/>
          </p:cNvSpPr>
          <p:nvPr>
            <p:ph type="subTitle" idx="1"/>
          </p:nvPr>
        </p:nvSpPr>
        <p:spPr>
          <a:xfrm>
            <a:off x="695400" y="1786828"/>
            <a:ext cx="11248254" cy="1642172"/>
          </a:xfrm>
        </p:spPr>
        <p:txBody>
          <a:bodyPr>
            <a:normAutofit/>
          </a:bodyPr>
          <a:lstStyle/>
          <a:p>
            <a:pPr algn="l" eaLnBrk="1" hangingPunct="1"/>
            <a:r>
              <a:rPr lang="zh-CN" altLang="en-US"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b="1" u="sng"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个细菌或真菌繁殖后形成的肉眼可见的</a:t>
            </a:r>
            <a:r>
              <a:rPr lang="zh-CN" altLang="en-US" b="1" u="sng"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6149" name="Text Box 5">
            <a:extLst>
              <a:ext uri="{FF2B5EF4-FFF2-40B4-BE49-F238E27FC236}">
                <a16:creationId xmlns:a16="http://schemas.microsoft.com/office/drawing/2014/main" id="{6E9135D1-A7AD-4238-ADCE-4D988C83FBEF}"/>
              </a:ext>
            </a:extLst>
          </p:cNvPr>
          <p:cNvSpPr txBox="1">
            <a:spLocks noChangeArrowheads="1"/>
          </p:cNvSpPr>
          <p:nvPr/>
        </p:nvSpPr>
        <p:spPr bwMode="auto">
          <a:xfrm>
            <a:off x="1389599" y="1786828"/>
            <a:ext cx="861468"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r>
              <a:rPr lang="zh-CN" altLang="en-US" sz="3733" dirty="0">
                <a:solidFill>
                  <a:srgbClr val="CC0000"/>
                </a:solidFill>
                <a:latin typeface="Arial" panose="020B0604020202020204" pitchFamily="34" charset="0"/>
                <a:ea typeface="思源黑体 CN Regular" panose="020B0500000000000000" pitchFamily="34" charset="-122"/>
                <a:sym typeface="Arial" panose="020B0604020202020204" pitchFamily="34" charset="0"/>
              </a:rPr>
              <a:t>一</a:t>
            </a:r>
          </a:p>
        </p:txBody>
      </p:sp>
      <p:sp>
        <p:nvSpPr>
          <p:cNvPr id="6150" name="Text Box 6">
            <a:extLst>
              <a:ext uri="{FF2B5EF4-FFF2-40B4-BE49-F238E27FC236}">
                <a16:creationId xmlns:a16="http://schemas.microsoft.com/office/drawing/2014/main" id="{FCA7BC22-B614-4FEC-A3D2-2682F9C044FD}"/>
              </a:ext>
            </a:extLst>
          </p:cNvPr>
          <p:cNvSpPr txBox="1">
            <a:spLocks noChangeArrowheads="1"/>
          </p:cNvSpPr>
          <p:nvPr/>
        </p:nvSpPr>
        <p:spPr bwMode="auto">
          <a:xfrm>
            <a:off x="9478213" y="1611965"/>
            <a:ext cx="2209095"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r>
              <a:rPr lang="zh-CN" altLang="en-US" sz="3733" dirty="0">
                <a:solidFill>
                  <a:srgbClr val="CC0000"/>
                </a:solidFill>
                <a:latin typeface="Arial" panose="020B0604020202020204" pitchFamily="34" charset="0"/>
                <a:ea typeface="思源黑体 CN Regular" panose="020B0500000000000000" pitchFamily="34" charset="-122"/>
                <a:sym typeface="Arial" panose="020B0604020202020204" pitchFamily="34" charset="0"/>
              </a:rPr>
              <a:t>集合体</a:t>
            </a:r>
          </a:p>
        </p:txBody>
      </p:sp>
      <p:sp>
        <p:nvSpPr>
          <p:cNvPr id="10246" name="TextBox 7">
            <a:extLst>
              <a:ext uri="{FF2B5EF4-FFF2-40B4-BE49-F238E27FC236}">
                <a16:creationId xmlns:a16="http://schemas.microsoft.com/office/drawing/2014/main" id="{BA630807-4A31-42A4-B063-5F63F54B6C23}"/>
              </a:ext>
            </a:extLst>
          </p:cNvPr>
          <p:cNvSpPr txBox="1">
            <a:spLocks noChangeArrowheads="1"/>
          </p:cNvSpPr>
          <p:nvPr/>
        </p:nvSpPr>
        <p:spPr bwMode="auto">
          <a:xfrm>
            <a:off x="1090172" y="3227985"/>
            <a:ext cx="869385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marL="571500" indent="-571500" eaLnBrk="1" hangingPunct="1">
              <a:spcAft>
                <a:spcPts val="1197"/>
              </a:spcAft>
              <a:buFont typeface="Arial" panose="020B0604020202020204" pitchFamily="34" charset="0"/>
              <a:buChar char="•"/>
            </a:pPr>
            <a:r>
              <a:rPr lang="zh-CN" altLang="en-US" sz="2800" b="0" dirty="0">
                <a:latin typeface="Arial" panose="020B0604020202020204" pitchFamily="34" charset="0"/>
                <a:ea typeface="思源黑体 CN Regular" panose="020B0500000000000000" pitchFamily="34" charset="-122"/>
                <a:sym typeface="Arial" panose="020B0604020202020204" pitchFamily="34" charset="0"/>
              </a:rPr>
              <a:t>用肉眼能看见的一大堆细菌或真菌是菌落吗？</a:t>
            </a:r>
            <a:endParaRPr lang="en-US" altLang="zh-CN" sz="2800" b="0" dirty="0">
              <a:latin typeface="Arial" panose="020B0604020202020204" pitchFamily="34" charset="0"/>
              <a:ea typeface="思源黑体 CN Regular" panose="020B0500000000000000" pitchFamily="34" charset="-122"/>
              <a:sym typeface="Arial" panose="020B0604020202020204" pitchFamily="34" charset="0"/>
            </a:endParaRPr>
          </a:p>
          <a:p>
            <a:pPr marL="571500" indent="-571500" eaLnBrk="1" hangingPunct="1">
              <a:spcAft>
                <a:spcPts val="1197"/>
              </a:spcAft>
              <a:buFont typeface="Arial" panose="020B0604020202020204" pitchFamily="34" charset="0"/>
              <a:buChar char="•"/>
            </a:pPr>
            <a:r>
              <a:rPr lang="zh-CN" altLang="en-US" sz="2800" b="0" dirty="0">
                <a:latin typeface="Arial" panose="020B0604020202020204" pitchFamily="34" charset="0"/>
                <a:ea typeface="思源黑体 CN Regular" panose="020B0500000000000000" pitchFamily="34" charset="-122"/>
                <a:sym typeface="Arial" panose="020B0604020202020204" pitchFamily="34" charset="0"/>
              </a:rPr>
              <a:t>一个菌落是一个细菌或真菌吗？</a:t>
            </a:r>
            <a:endParaRPr lang="en-US" altLang="zh-CN" sz="2800" b="0" dirty="0">
              <a:latin typeface="Arial" panose="020B0604020202020204" pitchFamily="34" charset="0"/>
              <a:ea typeface="思源黑体 CN Regular" panose="020B0500000000000000" pitchFamily="34" charset="-122"/>
              <a:sym typeface="Arial" panose="020B0604020202020204" pitchFamily="34" charset="0"/>
            </a:endParaRPr>
          </a:p>
          <a:p>
            <a:pPr marL="571500" indent="-571500" eaLnBrk="1" hangingPunct="1">
              <a:spcAft>
                <a:spcPts val="1197"/>
              </a:spcAft>
              <a:buFont typeface="Arial" panose="020B0604020202020204" pitchFamily="34" charset="0"/>
              <a:buChar char="•"/>
            </a:pPr>
            <a:r>
              <a:rPr lang="zh-CN" altLang="en-US" sz="2800" b="0" dirty="0">
                <a:latin typeface="Arial" panose="020B0604020202020204" pitchFamily="34" charset="0"/>
                <a:ea typeface="思源黑体 CN Regular" panose="020B0500000000000000" pitchFamily="34" charset="-122"/>
                <a:sym typeface="Arial" panose="020B0604020202020204" pitchFamily="34" charset="0"/>
              </a:rPr>
              <a:t>一个菌落是同一种细菌或真菌吗？</a:t>
            </a:r>
          </a:p>
        </p:txBody>
      </p:sp>
      <p:sp>
        <p:nvSpPr>
          <p:cNvPr id="9" name="笑脸 8">
            <a:extLst>
              <a:ext uri="{FF2B5EF4-FFF2-40B4-BE49-F238E27FC236}">
                <a16:creationId xmlns:a16="http://schemas.microsoft.com/office/drawing/2014/main" id="{4E54346F-E937-4F9B-870A-64F7B67A679A}"/>
              </a:ext>
            </a:extLst>
          </p:cNvPr>
          <p:cNvSpPr/>
          <p:nvPr/>
        </p:nvSpPr>
        <p:spPr bwMode="auto">
          <a:xfrm>
            <a:off x="7675695" y="4390670"/>
            <a:ext cx="427569" cy="427569"/>
          </a:xfrm>
          <a:prstGeom prst="smileyFace">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50000" t="50000" r="50000" b="50000"/>
            </a:path>
            <a:tileRec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zh-CN" altLang="en-US" sz="1796"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流程图: 汇总连接 9">
            <a:extLst>
              <a:ext uri="{FF2B5EF4-FFF2-40B4-BE49-F238E27FC236}">
                <a16:creationId xmlns:a16="http://schemas.microsoft.com/office/drawing/2014/main" id="{01C38613-BFC3-415D-823E-6EA8FF2F5785}"/>
              </a:ext>
            </a:extLst>
          </p:cNvPr>
          <p:cNvSpPr/>
          <p:nvPr/>
        </p:nvSpPr>
        <p:spPr bwMode="auto">
          <a:xfrm>
            <a:off x="9073721" y="3337903"/>
            <a:ext cx="427567" cy="427567"/>
          </a:xfrm>
          <a:prstGeom prst="flowChartSummingJunction">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zh-CN" altLang="en-US" sz="1796" dirty="0">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流程图: 汇总连接 10">
            <a:extLst>
              <a:ext uri="{FF2B5EF4-FFF2-40B4-BE49-F238E27FC236}">
                <a16:creationId xmlns:a16="http://schemas.microsoft.com/office/drawing/2014/main" id="{21C3B4FE-7FB1-41F0-B646-1BA15989E0EE}"/>
              </a:ext>
            </a:extLst>
          </p:cNvPr>
          <p:cNvSpPr/>
          <p:nvPr/>
        </p:nvSpPr>
        <p:spPr bwMode="auto">
          <a:xfrm>
            <a:off x="7248128" y="3860586"/>
            <a:ext cx="427567" cy="427567"/>
          </a:xfrm>
          <a:prstGeom prst="flowChartSummingJunction">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zh-CN" altLang="en-US" sz="1796" dirty="0">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23F087DB-F1A1-4EA7-9C0F-336E9061C365}"/>
              </a:ext>
            </a:extLst>
          </p:cNvPr>
          <p:cNvSpPr txBox="1"/>
          <p:nvPr/>
        </p:nvSpPr>
        <p:spPr>
          <a:xfrm>
            <a:off x="392362" y="406740"/>
            <a:ext cx="2652647"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什么是菌落？</a:t>
            </a:r>
          </a:p>
        </p:txBody>
      </p:sp>
      <p:sp>
        <p:nvSpPr>
          <p:cNvPr id="13" name="矩形 12">
            <a:extLst>
              <a:ext uri="{FF2B5EF4-FFF2-40B4-BE49-F238E27FC236}">
                <a16:creationId xmlns:a16="http://schemas.microsoft.com/office/drawing/2014/main" id="{82A0FC03-7B01-4CD3-97F3-14B2A74C111C}"/>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
        <p:nvSpPr>
          <p:cNvPr id="14" name="virus-molecule_65950">
            <a:extLst>
              <a:ext uri="{FF2B5EF4-FFF2-40B4-BE49-F238E27FC236}">
                <a16:creationId xmlns:a16="http://schemas.microsoft.com/office/drawing/2014/main" id="{C60D99DB-314A-4DE6-BD0A-2534C9B85EF5}"/>
              </a:ext>
            </a:extLst>
          </p:cNvPr>
          <p:cNvSpPr>
            <a:spLocks noChangeAspect="1"/>
          </p:cNvSpPr>
          <p:nvPr/>
        </p:nvSpPr>
        <p:spPr bwMode="auto">
          <a:xfrm>
            <a:off x="11382465" y="357153"/>
            <a:ext cx="609686" cy="60873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rgbClr val="00206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ppt_x"/>
                                          </p:val>
                                        </p:tav>
                                        <p:tav tm="100000">
                                          <p:val>
                                            <p:strVal val="#ppt_x"/>
                                          </p:val>
                                        </p:tav>
                                      </p:tavLst>
                                    </p:anim>
                                    <p:anim calcmode="lin" valueType="num">
                                      <p:cBhvr additive="base">
                                        <p:cTn id="14"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ldLvl="0" autoUpdateAnimBg="0"/>
      <p:bldP spid="6150" grpId="0" bldLvl="0" autoUpdateAnimBg="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Group 3">
            <a:extLst>
              <a:ext uri="{FF2B5EF4-FFF2-40B4-BE49-F238E27FC236}">
                <a16:creationId xmlns:a16="http://schemas.microsoft.com/office/drawing/2014/main" id="{DA6C53AF-AC76-4F44-BCCD-8249808E7FE4}"/>
              </a:ext>
            </a:extLst>
          </p:cNvPr>
          <p:cNvGraphicFramePr>
            <a:graphicFrameLocks noGrp="1"/>
          </p:cNvGraphicFramePr>
          <p:nvPr>
            <p:ph idx="1"/>
            <p:extLst>
              <p:ext uri="{D42A27DB-BD31-4B8C-83A1-F6EECF244321}">
                <p14:modId xmlns:p14="http://schemas.microsoft.com/office/powerpoint/2010/main" val="2906826530"/>
              </p:ext>
            </p:extLst>
          </p:nvPr>
        </p:nvGraphicFramePr>
        <p:xfrm>
          <a:off x="1259775" y="1550583"/>
          <a:ext cx="9397468" cy="4047725"/>
        </p:xfrm>
        <a:graphic>
          <a:graphicData uri="http://schemas.openxmlformats.org/drawingml/2006/table">
            <a:tbl>
              <a:tblPr/>
              <a:tblGrid>
                <a:gridCol w="1767577">
                  <a:extLst>
                    <a:ext uri="{9D8B030D-6E8A-4147-A177-3AD203B41FA5}">
                      <a16:colId xmlns:a16="http://schemas.microsoft.com/office/drawing/2014/main" val="20000"/>
                    </a:ext>
                  </a:extLst>
                </a:gridCol>
                <a:gridCol w="1584041">
                  <a:extLst>
                    <a:ext uri="{9D8B030D-6E8A-4147-A177-3AD203B41FA5}">
                      <a16:colId xmlns:a16="http://schemas.microsoft.com/office/drawing/2014/main" val="20001"/>
                    </a:ext>
                  </a:extLst>
                </a:gridCol>
                <a:gridCol w="3489739">
                  <a:extLst>
                    <a:ext uri="{9D8B030D-6E8A-4147-A177-3AD203B41FA5}">
                      <a16:colId xmlns:a16="http://schemas.microsoft.com/office/drawing/2014/main" val="20002"/>
                    </a:ext>
                  </a:extLst>
                </a:gridCol>
                <a:gridCol w="2556111">
                  <a:extLst>
                    <a:ext uri="{9D8B030D-6E8A-4147-A177-3AD203B41FA5}">
                      <a16:colId xmlns:a16="http://schemas.microsoft.com/office/drawing/2014/main" val="20003"/>
                    </a:ext>
                  </a:extLst>
                </a:gridCol>
              </a:tblGrid>
              <a:tr h="10553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txBody>
                  <a:tcPr marL="91215" marR="91215" marT="45608" marB="456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rPr>
                        <a:t>大小</a:t>
                      </a:r>
                    </a:p>
                  </a:txBody>
                  <a:tcPr marL="91215" marR="91215" marT="45608" marB="456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rPr>
                        <a:t>形态</a:t>
                      </a:r>
                    </a:p>
                  </a:txBody>
                  <a:tcPr marL="91215" marR="91215" marT="45608" marB="456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rPr>
                        <a:t>颜色</a:t>
                      </a:r>
                    </a:p>
                  </a:txBody>
                  <a:tcPr marL="91215" marR="91215" marT="45608" marB="456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201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rPr>
                        <a:t>细菌</a:t>
                      </a:r>
                      <a:endParaRPr kumimoji="0" lang="en-US" altLang="zh-CN" sz="32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rPr>
                        <a:t>菌落</a:t>
                      </a:r>
                    </a:p>
                  </a:txBody>
                  <a:tcPr marL="91215" marR="91215" marT="45608" marB="456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txBody>
                  <a:tcPr marL="91215" marR="91215" marT="45608" marB="456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txBody>
                  <a:tcPr marL="91215" marR="91215" marT="45608" marB="456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txBody>
                  <a:tcPr marL="91215" marR="91215" marT="45608" marB="456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22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rPr>
                        <a:t>真菌</a:t>
                      </a:r>
                      <a:endParaRPr kumimoji="0" lang="en-US" altLang="zh-CN" sz="32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rPr>
                        <a:t>菌落</a:t>
                      </a:r>
                    </a:p>
                  </a:txBody>
                  <a:tcPr marL="91215" marR="91215" marT="45608" marB="456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txBody>
                  <a:tcPr marL="91215" marR="91215" marT="45608" marB="456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txBody>
                  <a:tcPr marL="91215" marR="91215" marT="45608" marB="456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800" b="0"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sym typeface="Arial" panose="020B0604020202020204" pitchFamily="34" charset="0"/>
                      </a:endParaRPr>
                    </a:p>
                  </a:txBody>
                  <a:tcPr marL="91215" marR="91215" marT="45608" marB="456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193" name="Text Box 25">
            <a:extLst>
              <a:ext uri="{FF2B5EF4-FFF2-40B4-BE49-F238E27FC236}">
                <a16:creationId xmlns:a16="http://schemas.microsoft.com/office/drawing/2014/main" id="{C3A9F0E4-0647-4943-8FCC-FCB88FC02D13}"/>
              </a:ext>
            </a:extLst>
          </p:cNvPr>
          <p:cNvSpPr txBox="1">
            <a:spLocks noChangeArrowheads="1"/>
          </p:cNvSpPr>
          <p:nvPr/>
        </p:nvSpPr>
        <p:spPr bwMode="auto">
          <a:xfrm>
            <a:off x="3232644" y="3008308"/>
            <a:ext cx="12114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较小</a:t>
            </a:r>
          </a:p>
        </p:txBody>
      </p:sp>
      <p:sp>
        <p:nvSpPr>
          <p:cNvPr id="7194" name="Text Box 26">
            <a:extLst>
              <a:ext uri="{FF2B5EF4-FFF2-40B4-BE49-F238E27FC236}">
                <a16:creationId xmlns:a16="http://schemas.microsoft.com/office/drawing/2014/main" id="{465D19BF-99CA-4AA6-A92E-26166DD18ED9}"/>
              </a:ext>
            </a:extLst>
          </p:cNvPr>
          <p:cNvSpPr txBox="1">
            <a:spLocks noChangeArrowheads="1"/>
          </p:cNvSpPr>
          <p:nvPr/>
        </p:nvSpPr>
        <p:spPr bwMode="auto">
          <a:xfrm>
            <a:off x="3229379" y="4662497"/>
            <a:ext cx="15015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较大</a:t>
            </a:r>
          </a:p>
        </p:txBody>
      </p:sp>
      <p:sp>
        <p:nvSpPr>
          <p:cNvPr id="12314" name="Text Box 27">
            <a:extLst>
              <a:ext uri="{FF2B5EF4-FFF2-40B4-BE49-F238E27FC236}">
                <a16:creationId xmlns:a16="http://schemas.microsoft.com/office/drawing/2014/main" id="{5125AFE5-08B8-4D5F-AD6C-66DE676B4F3C}"/>
              </a:ext>
            </a:extLst>
          </p:cNvPr>
          <p:cNvSpPr txBox="1">
            <a:spLocks noChangeArrowheads="1"/>
          </p:cNvSpPr>
          <p:nvPr/>
        </p:nvSpPr>
        <p:spPr bwMode="auto">
          <a:xfrm>
            <a:off x="5736528" y="3213634"/>
            <a:ext cx="1939885"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endParaRPr lang="zh-CN" altLang="en-US" sz="3591" b="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196" name="Text Box 28">
            <a:extLst>
              <a:ext uri="{FF2B5EF4-FFF2-40B4-BE49-F238E27FC236}">
                <a16:creationId xmlns:a16="http://schemas.microsoft.com/office/drawing/2014/main" id="{BD290FC6-6356-4664-8EAB-89B7B13DF234}"/>
              </a:ext>
            </a:extLst>
          </p:cNvPr>
          <p:cNvSpPr txBox="1">
            <a:spLocks noChangeArrowheads="1"/>
          </p:cNvSpPr>
          <p:nvPr/>
        </p:nvSpPr>
        <p:spPr bwMode="auto">
          <a:xfrm>
            <a:off x="4820225" y="2819115"/>
            <a:ext cx="30167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大多数光滑黏稠或干燥粗糙</a:t>
            </a:r>
          </a:p>
        </p:txBody>
      </p:sp>
      <p:sp>
        <p:nvSpPr>
          <p:cNvPr id="7197" name="Text Box 29">
            <a:extLst>
              <a:ext uri="{FF2B5EF4-FFF2-40B4-BE49-F238E27FC236}">
                <a16:creationId xmlns:a16="http://schemas.microsoft.com/office/drawing/2014/main" id="{1C52C0CE-23E7-4B30-BB3E-1D0730035A53}"/>
              </a:ext>
            </a:extLst>
          </p:cNvPr>
          <p:cNvSpPr txBox="1">
            <a:spLocks noChangeArrowheads="1"/>
          </p:cNvSpPr>
          <p:nvPr/>
        </p:nvSpPr>
        <p:spPr bwMode="auto">
          <a:xfrm>
            <a:off x="4850728" y="4362327"/>
            <a:ext cx="28013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algn="ctr" eaLnBrk="1" hangingPunct="1">
              <a:spcBef>
                <a:spcPct val="50000"/>
              </a:spcBef>
            </a:pPr>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绒毛状</a:t>
            </a:r>
            <a:r>
              <a:rPr lang="en-US" altLang="zh-CN" sz="3200" b="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絮状或蜘蛛网状</a:t>
            </a:r>
          </a:p>
        </p:txBody>
      </p:sp>
      <p:sp>
        <p:nvSpPr>
          <p:cNvPr id="7198" name="Text Box 30">
            <a:extLst>
              <a:ext uri="{FF2B5EF4-FFF2-40B4-BE49-F238E27FC236}">
                <a16:creationId xmlns:a16="http://schemas.microsoft.com/office/drawing/2014/main" id="{D9099127-E53E-42BA-B09C-18F1EE532EAF}"/>
              </a:ext>
            </a:extLst>
          </p:cNvPr>
          <p:cNvSpPr txBox="1">
            <a:spLocks noChangeArrowheads="1"/>
          </p:cNvSpPr>
          <p:nvPr/>
        </p:nvSpPr>
        <p:spPr bwMode="auto">
          <a:xfrm>
            <a:off x="8604896" y="2830246"/>
            <a:ext cx="16516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灰、白或黄</a:t>
            </a:r>
          </a:p>
        </p:txBody>
      </p:sp>
      <p:sp>
        <p:nvSpPr>
          <p:cNvPr id="7199" name="Text Box 31">
            <a:extLst>
              <a:ext uri="{FF2B5EF4-FFF2-40B4-BE49-F238E27FC236}">
                <a16:creationId xmlns:a16="http://schemas.microsoft.com/office/drawing/2014/main" id="{6025DD4A-ACE9-40EF-9CC2-8D817DE3750C}"/>
              </a:ext>
            </a:extLst>
          </p:cNvPr>
          <p:cNvSpPr txBox="1">
            <a:spLocks noChangeArrowheads="1"/>
          </p:cNvSpPr>
          <p:nvPr/>
        </p:nvSpPr>
        <p:spPr bwMode="auto">
          <a:xfrm>
            <a:off x="8112224" y="4362327"/>
            <a:ext cx="24234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algn="ctr" eaLnBrk="1" hangingPunct="1">
              <a:spcBef>
                <a:spcPct val="50000"/>
              </a:spcBef>
            </a:pPr>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红</a:t>
            </a:r>
            <a:r>
              <a:rPr lang="en-US" altLang="zh-CN" sz="3200" b="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褐</a:t>
            </a:r>
            <a:r>
              <a:rPr lang="en-US" altLang="zh-CN" sz="3200" b="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绿</a:t>
            </a:r>
            <a:r>
              <a:rPr lang="en-US" altLang="zh-CN" sz="3200" b="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黑</a:t>
            </a:r>
            <a:r>
              <a:rPr lang="en-US" altLang="zh-CN" sz="3200" b="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3200" b="0" dirty="0">
                <a:latin typeface="Arial" panose="020B0604020202020204" pitchFamily="34" charset="0"/>
                <a:ea typeface="思源黑体 CN Regular" panose="020B0500000000000000" pitchFamily="34" charset="-122"/>
                <a:sym typeface="Arial" panose="020B0604020202020204" pitchFamily="34" charset="0"/>
              </a:rPr>
              <a:t>黄</a:t>
            </a:r>
          </a:p>
        </p:txBody>
      </p:sp>
      <p:sp>
        <p:nvSpPr>
          <p:cNvPr id="11" name="文本框 10">
            <a:extLst>
              <a:ext uri="{FF2B5EF4-FFF2-40B4-BE49-F238E27FC236}">
                <a16:creationId xmlns:a16="http://schemas.microsoft.com/office/drawing/2014/main" id="{093A1658-8585-4841-B319-2233CB2E28E8}"/>
              </a:ext>
            </a:extLst>
          </p:cNvPr>
          <p:cNvSpPr txBox="1"/>
          <p:nvPr/>
        </p:nvSpPr>
        <p:spPr>
          <a:xfrm>
            <a:off x="392362" y="406740"/>
            <a:ext cx="5603776"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如何区别细菌菌落和真菌菌落</a:t>
            </a:r>
          </a:p>
        </p:txBody>
      </p:sp>
      <p:sp>
        <p:nvSpPr>
          <p:cNvPr id="13" name="矩形 12">
            <a:extLst>
              <a:ext uri="{FF2B5EF4-FFF2-40B4-BE49-F238E27FC236}">
                <a16:creationId xmlns:a16="http://schemas.microsoft.com/office/drawing/2014/main" id="{7450CE88-C3E7-4A8C-8CF7-780B02C58E1A}"/>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
        <p:nvSpPr>
          <p:cNvPr id="12" name="virus-molecule_65950">
            <a:extLst>
              <a:ext uri="{FF2B5EF4-FFF2-40B4-BE49-F238E27FC236}">
                <a16:creationId xmlns:a16="http://schemas.microsoft.com/office/drawing/2014/main" id="{E9D68C6F-D87A-4C40-8B99-D36A35E0A572}"/>
              </a:ext>
            </a:extLst>
          </p:cNvPr>
          <p:cNvSpPr>
            <a:spLocks noChangeAspect="1"/>
          </p:cNvSpPr>
          <p:nvPr/>
        </p:nvSpPr>
        <p:spPr bwMode="auto">
          <a:xfrm>
            <a:off x="11382465" y="357153"/>
            <a:ext cx="609686" cy="60873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rgbClr val="00206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93"/>
                                        </p:tgtEl>
                                        <p:attrNameLst>
                                          <p:attrName>style.visibility</p:attrName>
                                        </p:attrNameLst>
                                      </p:cBhvr>
                                      <p:to>
                                        <p:strVal val="visible"/>
                                      </p:to>
                                    </p:set>
                                    <p:anim calcmode="lin" valueType="num">
                                      <p:cBhvr additive="base">
                                        <p:cTn id="7" dur="500" fill="hold"/>
                                        <p:tgtEl>
                                          <p:spTgt spid="7193"/>
                                        </p:tgtEl>
                                        <p:attrNameLst>
                                          <p:attrName>ppt_x</p:attrName>
                                        </p:attrNameLst>
                                      </p:cBhvr>
                                      <p:tavLst>
                                        <p:tav tm="0">
                                          <p:val>
                                            <p:strVal val="#ppt_x"/>
                                          </p:val>
                                        </p:tav>
                                        <p:tav tm="100000">
                                          <p:val>
                                            <p:strVal val="#ppt_x"/>
                                          </p:val>
                                        </p:tav>
                                      </p:tavLst>
                                    </p:anim>
                                    <p:anim calcmode="lin" valueType="num">
                                      <p:cBhvr additive="base">
                                        <p:cTn id="8" dur="500" fill="hold"/>
                                        <p:tgtEl>
                                          <p:spTgt spid="71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94"/>
                                        </p:tgtEl>
                                        <p:attrNameLst>
                                          <p:attrName>style.visibility</p:attrName>
                                        </p:attrNameLst>
                                      </p:cBhvr>
                                      <p:to>
                                        <p:strVal val="visible"/>
                                      </p:to>
                                    </p:set>
                                    <p:anim calcmode="lin" valueType="num">
                                      <p:cBhvr additive="base">
                                        <p:cTn id="13" dur="500" fill="hold"/>
                                        <p:tgtEl>
                                          <p:spTgt spid="7194"/>
                                        </p:tgtEl>
                                        <p:attrNameLst>
                                          <p:attrName>ppt_x</p:attrName>
                                        </p:attrNameLst>
                                      </p:cBhvr>
                                      <p:tavLst>
                                        <p:tav tm="0">
                                          <p:val>
                                            <p:strVal val="#ppt_x"/>
                                          </p:val>
                                        </p:tav>
                                        <p:tav tm="100000">
                                          <p:val>
                                            <p:strVal val="#ppt_x"/>
                                          </p:val>
                                        </p:tav>
                                      </p:tavLst>
                                    </p:anim>
                                    <p:anim calcmode="lin" valueType="num">
                                      <p:cBhvr additive="base">
                                        <p:cTn id="14" dur="500" fill="hold"/>
                                        <p:tgtEl>
                                          <p:spTgt spid="719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96"/>
                                        </p:tgtEl>
                                        <p:attrNameLst>
                                          <p:attrName>style.visibility</p:attrName>
                                        </p:attrNameLst>
                                      </p:cBhvr>
                                      <p:to>
                                        <p:strVal val="visible"/>
                                      </p:to>
                                    </p:set>
                                    <p:anim calcmode="lin" valueType="num">
                                      <p:cBhvr additive="base">
                                        <p:cTn id="19" dur="500" fill="hold"/>
                                        <p:tgtEl>
                                          <p:spTgt spid="7196"/>
                                        </p:tgtEl>
                                        <p:attrNameLst>
                                          <p:attrName>ppt_x</p:attrName>
                                        </p:attrNameLst>
                                      </p:cBhvr>
                                      <p:tavLst>
                                        <p:tav tm="0">
                                          <p:val>
                                            <p:strVal val="#ppt_x"/>
                                          </p:val>
                                        </p:tav>
                                        <p:tav tm="100000">
                                          <p:val>
                                            <p:strVal val="#ppt_x"/>
                                          </p:val>
                                        </p:tav>
                                      </p:tavLst>
                                    </p:anim>
                                    <p:anim calcmode="lin" valueType="num">
                                      <p:cBhvr additive="base">
                                        <p:cTn id="20" dur="500" fill="hold"/>
                                        <p:tgtEl>
                                          <p:spTgt spid="719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97"/>
                                        </p:tgtEl>
                                        <p:attrNameLst>
                                          <p:attrName>style.visibility</p:attrName>
                                        </p:attrNameLst>
                                      </p:cBhvr>
                                      <p:to>
                                        <p:strVal val="visible"/>
                                      </p:to>
                                    </p:set>
                                    <p:anim calcmode="lin" valueType="num">
                                      <p:cBhvr additive="base">
                                        <p:cTn id="25" dur="500" fill="hold"/>
                                        <p:tgtEl>
                                          <p:spTgt spid="7197"/>
                                        </p:tgtEl>
                                        <p:attrNameLst>
                                          <p:attrName>ppt_x</p:attrName>
                                        </p:attrNameLst>
                                      </p:cBhvr>
                                      <p:tavLst>
                                        <p:tav tm="0">
                                          <p:val>
                                            <p:strVal val="#ppt_x"/>
                                          </p:val>
                                        </p:tav>
                                        <p:tav tm="100000">
                                          <p:val>
                                            <p:strVal val="#ppt_x"/>
                                          </p:val>
                                        </p:tav>
                                      </p:tavLst>
                                    </p:anim>
                                    <p:anim calcmode="lin" valueType="num">
                                      <p:cBhvr additive="base">
                                        <p:cTn id="26" dur="500" fill="hold"/>
                                        <p:tgtEl>
                                          <p:spTgt spid="719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98"/>
                                        </p:tgtEl>
                                        <p:attrNameLst>
                                          <p:attrName>style.visibility</p:attrName>
                                        </p:attrNameLst>
                                      </p:cBhvr>
                                      <p:to>
                                        <p:strVal val="visible"/>
                                      </p:to>
                                    </p:set>
                                    <p:anim calcmode="lin" valueType="num">
                                      <p:cBhvr additive="base">
                                        <p:cTn id="31" dur="500" fill="hold"/>
                                        <p:tgtEl>
                                          <p:spTgt spid="7198"/>
                                        </p:tgtEl>
                                        <p:attrNameLst>
                                          <p:attrName>ppt_x</p:attrName>
                                        </p:attrNameLst>
                                      </p:cBhvr>
                                      <p:tavLst>
                                        <p:tav tm="0">
                                          <p:val>
                                            <p:strVal val="#ppt_x"/>
                                          </p:val>
                                        </p:tav>
                                        <p:tav tm="100000">
                                          <p:val>
                                            <p:strVal val="#ppt_x"/>
                                          </p:val>
                                        </p:tav>
                                      </p:tavLst>
                                    </p:anim>
                                    <p:anim calcmode="lin" valueType="num">
                                      <p:cBhvr additive="base">
                                        <p:cTn id="32" dur="500" fill="hold"/>
                                        <p:tgtEl>
                                          <p:spTgt spid="719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99"/>
                                        </p:tgtEl>
                                        <p:attrNameLst>
                                          <p:attrName>style.visibility</p:attrName>
                                        </p:attrNameLst>
                                      </p:cBhvr>
                                      <p:to>
                                        <p:strVal val="visible"/>
                                      </p:to>
                                    </p:set>
                                    <p:anim calcmode="lin" valueType="num">
                                      <p:cBhvr additive="base">
                                        <p:cTn id="37" dur="500" fill="hold"/>
                                        <p:tgtEl>
                                          <p:spTgt spid="7199"/>
                                        </p:tgtEl>
                                        <p:attrNameLst>
                                          <p:attrName>ppt_x</p:attrName>
                                        </p:attrNameLst>
                                      </p:cBhvr>
                                      <p:tavLst>
                                        <p:tav tm="0">
                                          <p:val>
                                            <p:strVal val="#ppt_x"/>
                                          </p:val>
                                        </p:tav>
                                        <p:tav tm="100000">
                                          <p:val>
                                            <p:strVal val="#ppt_x"/>
                                          </p:val>
                                        </p:tav>
                                      </p:tavLst>
                                    </p:anim>
                                    <p:anim calcmode="lin" valueType="num">
                                      <p:cBhvr additive="base">
                                        <p:cTn id="38" dur="500" fill="hold"/>
                                        <p:tgtEl>
                                          <p:spTgt spid="7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3" grpId="0" autoUpdateAnimBg="0"/>
      <p:bldP spid="7194" grpId="0" autoUpdateAnimBg="0"/>
      <p:bldP spid="7196" grpId="0" autoUpdateAnimBg="0"/>
      <p:bldP spid="7197" grpId="0" autoUpdateAnimBg="0"/>
      <p:bldP spid="7198" grpId="0" autoUpdateAnimBg="0"/>
      <p:bldP spid="719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EA28B06E-D5BE-40A7-9D60-26BEE2D4EBC8}"/>
              </a:ext>
            </a:extLst>
          </p:cNvPr>
          <p:cNvSpPr txBox="1">
            <a:spLocks noChangeArrowheads="1"/>
          </p:cNvSpPr>
          <p:nvPr/>
        </p:nvSpPr>
        <p:spPr bwMode="auto">
          <a:xfrm>
            <a:off x="839416" y="1484784"/>
            <a:ext cx="34537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1、配制培养基</a:t>
            </a:r>
          </a:p>
        </p:txBody>
      </p:sp>
      <p:sp>
        <p:nvSpPr>
          <p:cNvPr id="11271" name="Text Box 7">
            <a:extLst>
              <a:ext uri="{FF2B5EF4-FFF2-40B4-BE49-F238E27FC236}">
                <a16:creationId xmlns:a16="http://schemas.microsoft.com/office/drawing/2014/main" id="{E1E5DC42-8D62-4C96-8AF3-EEC7632FB959}"/>
              </a:ext>
            </a:extLst>
          </p:cNvPr>
          <p:cNvSpPr txBox="1">
            <a:spLocks noChangeArrowheads="1"/>
          </p:cNvSpPr>
          <p:nvPr/>
        </p:nvSpPr>
        <p:spPr bwMode="auto">
          <a:xfrm>
            <a:off x="3902353" y="1436252"/>
            <a:ext cx="47760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琼脂</a:t>
            </a:r>
            <a:r>
              <a:rPr lang="en-US" altLang="zh-CN" sz="32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牛肉汁 </a:t>
            </a:r>
            <a:r>
              <a:rPr lang="en-US" altLang="zh-CN" sz="32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培养基</a:t>
            </a:r>
          </a:p>
        </p:txBody>
      </p:sp>
      <p:sp>
        <p:nvSpPr>
          <p:cNvPr id="9" name="文本框 8">
            <a:extLst>
              <a:ext uri="{FF2B5EF4-FFF2-40B4-BE49-F238E27FC236}">
                <a16:creationId xmlns:a16="http://schemas.microsoft.com/office/drawing/2014/main" id="{68EB71F2-4F2C-45FF-9D90-400D21FF8D6E}"/>
              </a:ext>
            </a:extLst>
          </p:cNvPr>
          <p:cNvSpPr txBox="1"/>
          <p:nvPr/>
        </p:nvSpPr>
        <p:spPr>
          <a:xfrm>
            <a:off x="392362" y="406740"/>
            <a:ext cx="5603776"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如何区别细菌菌落和真菌菌落</a:t>
            </a:r>
          </a:p>
        </p:txBody>
      </p:sp>
      <p:sp>
        <p:nvSpPr>
          <p:cNvPr id="10" name="矩形 9">
            <a:extLst>
              <a:ext uri="{FF2B5EF4-FFF2-40B4-BE49-F238E27FC236}">
                <a16:creationId xmlns:a16="http://schemas.microsoft.com/office/drawing/2014/main" id="{F05520FB-9B96-4071-B2DD-730FD9995D81}"/>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
        <p:nvSpPr>
          <p:cNvPr id="11" name="Text Box 3">
            <a:extLst>
              <a:ext uri="{FF2B5EF4-FFF2-40B4-BE49-F238E27FC236}">
                <a16:creationId xmlns:a16="http://schemas.microsoft.com/office/drawing/2014/main" id="{A8EA05EC-0F4F-4F19-ADCE-3DD9C6E4C1D5}"/>
              </a:ext>
            </a:extLst>
          </p:cNvPr>
          <p:cNvSpPr txBox="1">
            <a:spLocks noChangeArrowheads="1"/>
          </p:cNvSpPr>
          <p:nvPr/>
        </p:nvSpPr>
        <p:spPr bwMode="auto">
          <a:xfrm>
            <a:off x="839416" y="2549472"/>
            <a:ext cx="34537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en-US" altLang="zh-CN" sz="32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、高温灭菌</a:t>
            </a:r>
          </a:p>
        </p:txBody>
      </p:sp>
      <p:sp>
        <p:nvSpPr>
          <p:cNvPr id="12" name="Text Box 7">
            <a:extLst>
              <a:ext uri="{FF2B5EF4-FFF2-40B4-BE49-F238E27FC236}">
                <a16:creationId xmlns:a16="http://schemas.microsoft.com/office/drawing/2014/main" id="{0D3DD06D-7CB0-4ED9-83F7-7296A5106664}"/>
              </a:ext>
            </a:extLst>
          </p:cNvPr>
          <p:cNvSpPr txBox="1">
            <a:spLocks noChangeArrowheads="1"/>
          </p:cNvSpPr>
          <p:nvPr/>
        </p:nvSpPr>
        <p:spPr bwMode="auto">
          <a:xfrm>
            <a:off x="3902353" y="2500940"/>
            <a:ext cx="7992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杀灭培养基上原有的细菌和真菌的孢子</a:t>
            </a:r>
          </a:p>
        </p:txBody>
      </p:sp>
      <p:sp>
        <p:nvSpPr>
          <p:cNvPr id="18" name="Text Box 3">
            <a:extLst>
              <a:ext uri="{FF2B5EF4-FFF2-40B4-BE49-F238E27FC236}">
                <a16:creationId xmlns:a16="http://schemas.microsoft.com/office/drawing/2014/main" id="{4B780302-36A5-4A52-9276-1B78E25F303F}"/>
              </a:ext>
            </a:extLst>
          </p:cNvPr>
          <p:cNvSpPr txBox="1">
            <a:spLocks noChangeArrowheads="1"/>
          </p:cNvSpPr>
          <p:nvPr/>
        </p:nvSpPr>
        <p:spPr bwMode="auto">
          <a:xfrm>
            <a:off x="839416" y="3581061"/>
            <a:ext cx="34537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en-US" altLang="zh-CN" sz="3200"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、冷却接种</a:t>
            </a:r>
          </a:p>
        </p:txBody>
      </p:sp>
      <p:sp>
        <p:nvSpPr>
          <p:cNvPr id="19" name="Text Box 7">
            <a:extLst>
              <a:ext uri="{FF2B5EF4-FFF2-40B4-BE49-F238E27FC236}">
                <a16:creationId xmlns:a16="http://schemas.microsoft.com/office/drawing/2014/main" id="{22AABDF9-A3A6-4A23-9DA8-E402BDEF1044}"/>
              </a:ext>
            </a:extLst>
          </p:cNvPr>
          <p:cNvSpPr txBox="1">
            <a:spLocks noChangeArrowheads="1"/>
          </p:cNvSpPr>
          <p:nvPr/>
        </p:nvSpPr>
        <p:spPr bwMode="auto">
          <a:xfrm>
            <a:off x="3902353" y="3581061"/>
            <a:ext cx="7992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把少量的细菌或真菌放到培养基上的过程。（此过程在无菌条件下进行）</a:t>
            </a:r>
          </a:p>
        </p:txBody>
      </p:sp>
      <p:sp>
        <p:nvSpPr>
          <p:cNvPr id="20" name="Text Box 3">
            <a:extLst>
              <a:ext uri="{FF2B5EF4-FFF2-40B4-BE49-F238E27FC236}">
                <a16:creationId xmlns:a16="http://schemas.microsoft.com/office/drawing/2014/main" id="{1D527C03-94E2-4487-AEBE-87D823239A09}"/>
              </a:ext>
            </a:extLst>
          </p:cNvPr>
          <p:cNvSpPr txBox="1">
            <a:spLocks noChangeArrowheads="1"/>
          </p:cNvSpPr>
          <p:nvPr/>
        </p:nvSpPr>
        <p:spPr bwMode="auto">
          <a:xfrm>
            <a:off x="839416" y="4883139"/>
            <a:ext cx="34537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en-US" altLang="zh-CN" sz="3200" dirty="0">
                <a:latin typeface="Arial" panose="020B0604020202020204" pitchFamily="34" charset="0"/>
                <a:ea typeface="思源黑体 CN Regular" panose="020B0500000000000000" pitchFamily="34" charset="-122"/>
                <a:sym typeface="Arial" panose="020B0604020202020204" pitchFamily="34" charset="0"/>
              </a:rPr>
              <a:t>4</a:t>
            </a: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、恒温培养</a:t>
            </a:r>
          </a:p>
        </p:txBody>
      </p:sp>
      <p:sp>
        <p:nvSpPr>
          <p:cNvPr id="21" name="Text Box 7">
            <a:extLst>
              <a:ext uri="{FF2B5EF4-FFF2-40B4-BE49-F238E27FC236}">
                <a16:creationId xmlns:a16="http://schemas.microsoft.com/office/drawing/2014/main" id="{79C8845D-6CC3-4EC7-BD23-060329B48B10}"/>
              </a:ext>
            </a:extLst>
          </p:cNvPr>
          <p:cNvSpPr txBox="1">
            <a:spLocks noChangeArrowheads="1"/>
          </p:cNvSpPr>
          <p:nvPr/>
        </p:nvSpPr>
        <p:spPr bwMode="auto">
          <a:xfrm>
            <a:off x="3902353" y="4883139"/>
            <a:ext cx="7992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把接种后的培养皿放在温度适宜的地方。</a:t>
            </a:r>
          </a:p>
        </p:txBody>
      </p:sp>
      <p:sp>
        <p:nvSpPr>
          <p:cNvPr id="13" name="virus-molecule_65950">
            <a:extLst>
              <a:ext uri="{FF2B5EF4-FFF2-40B4-BE49-F238E27FC236}">
                <a16:creationId xmlns:a16="http://schemas.microsoft.com/office/drawing/2014/main" id="{3A74F06E-4A45-42DE-AF71-21AAC92A9FE7}"/>
              </a:ext>
            </a:extLst>
          </p:cNvPr>
          <p:cNvSpPr>
            <a:spLocks noChangeAspect="1"/>
          </p:cNvSpPr>
          <p:nvPr/>
        </p:nvSpPr>
        <p:spPr bwMode="auto">
          <a:xfrm>
            <a:off x="11382465" y="357153"/>
            <a:ext cx="609686" cy="60873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rgbClr val="00206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linds(horizontal)">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blinds(horizontal)">
                                      <p:cBhvr>
                                        <p:cTn id="12" dur="500"/>
                                        <p:tgtEl>
                                          <p:spTgt spid="112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71" grpId="0" autoUpdateAnimBg="0"/>
      <p:bldP spid="11" grpId="0" autoUpdateAnimBg="0"/>
      <p:bldP spid="12" grpId="0" autoUpdateAnimBg="0"/>
      <p:bldP spid="18" grpId="0" autoUpdateAnimBg="0"/>
      <p:bldP spid="19" grpId="0" autoUpdateAnimBg="0"/>
      <p:bldP spid="20" grpId="0" autoUpdateAnimBg="0"/>
      <p:bldP spid="2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8F36660C-D563-4723-B2CC-0E98190147D1}"/>
              </a:ext>
            </a:extLst>
          </p:cNvPr>
          <p:cNvSpPr txBox="1">
            <a:spLocks noChangeArrowheads="1"/>
          </p:cNvSpPr>
          <p:nvPr/>
        </p:nvSpPr>
        <p:spPr bwMode="auto">
          <a:xfrm>
            <a:off x="839416" y="2345099"/>
            <a:ext cx="10085613" cy="244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lnSpc>
                <a:spcPct val="125000"/>
              </a:lnSpc>
              <a:spcBef>
                <a:spcPts val="1197"/>
              </a:spcBef>
              <a:buFont typeface="宋体" panose="02010600030101010101" pitchFamily="2" charset="-122"/>
              <a:buAutoNum type="circleNumDbPlain"/>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不同环境中都有细菌和真菌吗？哪种环境中更多一些？哪种环境中少一些？哪种环境中根本没有？</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a:p>
            <a:pPr eaLnBrk="1" hangingPunct="1">
              <a:lnSpc>
                <a:spcPct val="125000"/>
              </a:lnSpc>
              <a:spcBef>
                <a:spcPts val="1197"/>
              </a:spcBef>
              <a:buFont typeface="宋体" panose="02010600030101010101" pitchFamily="2" charset="-122"/>
              <a:buAutoNum type="circleNumDbPlain"/>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手上有细菌吗？洗手能减少手上的细菌吗？香皂和清水的去菌效果相同吗？</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a:p>
            <a:pPr eaLnBrk="1" hangingPunct="1">
              <a:lnSpc>
                <a:spcPct val="125000"/>
              </a:lnSpc>
              <a:spcBef>
                <a:spcPts val="1197"/>
              </a:spcBef>
              <a:buFont typeface="宋体" panose="02010600030101010101" pitchFamily="2" charset="-122"/>
              <a:buAutoNum type="circleNumDbPlain"/>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教室里和教室外细菌一样多吗？</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a:p>
            <a:pPr eaLnBrk="1" hangingPunct="1">
              <a:lnSpc>
                <a:spcPct val="125000"/>
              </a:lnSpc>
              <a:spcBef>
                <a:spcPts val="1197"/>
              </a:spcBef>
              <a:buFont typeface="宋体" panose="02010600030101010101" pitchFamily="2" charset="-122"/>
              <a:buAutoNum type="circleNumDbPlain"/>
            </a:pP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 ……</a:t>
            </a:r>
          </a:p>
        </p:txBody>
      </p:sp>
      <p:sp>
        <p:nvSpPr>
          <p:cNvPr id="7" name="矩形 6">
            <a:extLst>
              <a:ext uri="{FF2B5EF4-FFF2-40B4-BE49-F238E27FC236}">
                <a16:creationId xmlns:a16="http://schemas.microsoft.com/office/drawing/2014/main" id="{6521484E-70F9-4F1E-9586-7C72A55067AF}"/>
              </a:ext>
            </a:extLst>
          </p:cNvPr>
          <p:cNvSpPr/>
          <p:nvPr/>
        </p:nvSpPr>
        <p:spPr>
          <a:xfrm>
            <a:off x="8621792" y="774014"/>
            <a:ext cx="3570208" cy="461665"/>
          </a:xfrm>
          <a:prstGeom prst="rect">
            <a:avLst/>
          </a:prstGeom>
          <a:solidFill>
            <a:srgbClr val="0070C0"/>
          </a:solidFill>
        </p:spPr>
        <p:txBody>
          <a:bodyPr wrap="none">
            <a:spAutoFit/>
          </a:bodyPr>
          <a:lstStyle/>
          <a:p>
            <a:pPr algn="r">
              <a:defRPr/>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探究：细菌和真菌的分布</a:t>
            </a:r>
          </a:p>
        </p:txBody>
      </p:sp>
      <p:sp>
        <p:nvSpPr>
          <p:cNvPr id="21509" name="TextBox 7">
            <a:extLst>
              <a:ext uri="{FF2B5EF4-FFF2-40B4-BE49-F238E27FC236}">
                <a16:creationId xmlns:a16="http://schemas.microsoft.com/office/drawing/2014/main" id="{FBA614A1-1F21-4DE6-916A-412AB72AEBA9}"/>
              </a:ext>
            </a:extLst>
          </p:cNvPr>
          <p:cNvSpPr txBox="1">
            <a:spLocks noChangeArrowheads="1"/>
          </p:cNvSpPr>
          <p:nvPr/>
        </p:nvSpPr>
        <p:spPr bwMode="auto">
          <a:xfrm>
            <a:off x="397739" y="1757042"/>
            <a:ext cx="83375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宋体" panose="02010600030101010101" pitchFamily="2" charset="-122"/>
              </a:defRPr>
            </a:lvl1pPr>
            <a:lvl2pPr marL="742950" indent="-285750" eaLnBrk="0" hangingPunct="0">
              <a:defRPr sz="2400" b="1">
                <a:solidFill>
                  <a:schemeClr val="tx1"/>
                </a:solidFill>
                <a:latin typeface="Comic Sans MS" panose="030F0702030302020204" pitchFamily="66" charset="0"/>
                <a:ea typeface="宋体" panose="02010600030101010101" pitchFamily="2" charset="-122"/>
              </a:defRPr>
            </a:lvl2pPr>
            <a:lvl3pPr marL="1143000" indent="-228600" eaLnBrk="0" hangingPunct="0">
              <a:defRPr sz="2400" b="1">
                <a:solidFill>
                  <a:schemeClr val="tx1"/>
                </a:solidFill>
                <a:latin typeface="Comic Sans MS" panose="030F0702030302020204" pitchFamily="66" charset="0"/>
                <a:ea typeface="宋体" panose="02010600030101010101" pitchFamily="2" charset="-122"/>
              </a:defRPr>
            </a:lvl3pPr>
            <a:lvl4pPr marL="1600200" indent="-228600" eaLnBrk="0" hangingPunct="0">
              <a:defRPr sz="2400" b="1">
                <a:solidFill>
                  <a:schemeClr val="tx1"/>
                </a:solidFill>
                <a:latin typeface="Comic Sans MS" panose="030F0702030302020204" pitchFamily="66" charset="0"/>
                <a:ea typeface="宋体" panose="02010600030101010101" pitchFamily="2" charset="-122"/>
              </a:defRPr>
            </a:lvl4pPr>
            <a:lvl5pPr marL="2057400" indent="-228600" eaLnBrk="0" hangingPunct="0">
              <a:defRPr sz="24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Comic Sans MS" panose="030F0702030302020204" pitchFamily="66" charset="0"/>
                <a:ea typeface="宋体" panose="02010600030101010101" pitchFamily="2" charset="-122"/>
              </a:defRPr>
            </a:lvl9pPr>
          </a:lstStyle>
          <a:p>
            <a:pPr eaLnBrk="1" hangingPunct="1">
              <a:spcBef>
                <a:spcPts val="2393"/>
              </a:spcBef>
            </a:pPr>
            <a:r>
              <a:rPr lang="en-US" altLang="zh-CN" sz="300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3000" dirty="0">
                <a:latin typeface="Arial" panose="020B0604020202020204" pitchFamily="34" charset="0"/>
                <a:ea typeface="思源黑体 CN Regular" panose="020B0500000000000000" pitchFamily="34" charset="-122"/>
                <a:sym typeface="Arial" panose="020B0604020202020204" pitchFamily="34" charset="0"/>
              </a:rPr>
              <a:t>、各小组选择一个问题进行探究，如：</a:t>
            </a:r>
          </a:p>
        </p:txBody>
      </p:sp>
      <p:sp>
        <p:nvSpPr>
          <p:cNvPr id="8" name="文本框 7">
            <a:extLst>
              <a:ext uri="{FF2B5EF4-FFF2-40B4-BE49-F238E27FC236}">
                <a16:creationId xmlns:a16="http://schemas.microsoft.com/office/drawing/2014/main" id="{D28668C7-8B33-4BCF-8EE4-95C8BFE05F62}"/>
              </a:ext>
            </a:extLst>
          </p:cNvPr>
          <p:cNvSpPr txBox="1"/>
          <p:nvPr/>
        </p:nvSpPr>
        <p:spPr>
          <a:xfrm>
            <a:off x="392362" y="406740"/>
            <a:ext cx="1809468" cy="6155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defRPr/>
            </a:pPr>
            <a:r>
              <a:rPr lang="zh-CN" altLang="en-US" sz="32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小组合作</a:t>
            </a:r>
          </a:p>
        </p:txBody>
      </p:sp>
      <p:sp>
        <p:nvSpPr>
          <p:cNvPr id="9" name="矩形 8">
            <a:extLst>
              <a:ext uri="{FF2B5EF4-FFF2-40B4-BE49-F238E27FC236}">
                <a16:creationId xmlns:a16="http://schemas.microsoft.com/office/drawing/2014/main" id="{92FA5A87-6EBF-4C1E-92C4-E219A963175F}"/>
              </a:ext>
            </a:extLst>
          </p:cNvPr>
          <p:cNvSpPr/>
          <p:nvPr/>
        </p:nvSpPr>
        <p:spPr>
          <a:xfrm>
            <a:off x="0" y="473447"/>
            <a:ext cx="349504" cy="492440"/>
          </a:xfrm>
          <a:prstGeom prst="rect">
            <a:avLst/>
          </a:prstGeom>
          <a:solidFill>
            <a:srgbClr val="002060"/>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spAutoFit/>
          </a:bodyPr>
          <a:lstStyle/>
          <a:p>
            <a:pPr defTabSz="1219170" latinLnBrk="1" hangingPunct="0"/>
            <a:endParaRPr lang="zh-CN" altLang="en-US" sz="2400" dirty="0">
              <a:solidFill>
                <a:srgbClr val="000000"/>
              </a:solidFill>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linds(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TotalTime>
  <Words>1834</Words>
  <Application>Microsoft Office PowerPoint</Application>
  <PresentationFormat>宽屏</PresentationFormat>
  <Paragraphs>158</Paragraphs>
  <Slides>22</Slides>
  <Notes>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Calibri</vt:lpstr>
      <vt:lpstr>Arial</vt:lpstr>
      <vt:lpstr>思源黑体 CN Light</vt:lpstr>
      <vt:lpstr>宋体</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天 下</cp:lastModifiedBy>
  <cp:revision>1</cp:revision>
  <dcterms:created xsi:type="dcterms:W3CDTF">2020-04-15T14:15:33Z</dcterms:created>
  <dcterms:modified xsi:type="dcterms:W3CDTF">2021-01-09T09:55:18Z</dcterms:modified>
</cp:coreProperties>
</file>