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1" r:id="rId2"/>
    <p:sldId id="345" r:id="rId3"/>
    <p:sldId id="316" r:id="rId4"/>
    <p:sldId id="317" r:id="rId5"/>
    <p:sldId id="325" r:id="rId6"/>
    <p:sldId id="326" r:id="rId7"/>
    <p:sldId id="329" r:id="rId8"/>
    <p:sldId id="330" r:id="rId9"/>
    <p:sldId id="348" r:id="rId10"/>
    <p:sldId id="332" r:id="rId11"/>
    <p:sldId id="353" r:id="rId12"/>
    <p:sldId id="333" r:id="rId13"/>
    <p:sldId id="349" r:id="rId14"/>
    <p:sldId id="352" r:id="rId15"/>
    <p:sldId id="346" r:id="rId16"/>
    <p:sldId id="287" r:id="rId17"/>
  </p:sldIdLst>
  <p:sldSz cx="12192000" cy="6858000"/>
  <p:notesSz cx="6858000" cy="9144000"/>
  <p:embeddedFontLst>
    <p:embeddedFont>
      <p:font typeface="思源黑体 CN Light" panose="02010600030101010101" charset="-122"/>
      <p:regular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展示页" id="{CEC9EC4D-9FE8-4D69-AEEC-FA293357441D}">
          <p14:sldIdLst>
            <p14:sldId id="331"/>
            <p14:sldId id="345"/>
            <p14:sldId id="316"/>
            <p14:sldId id="317"/>
            <p14:sldId id="325"/>
            <p14:sldId id="326"/>
            <p14:sldId id="329"/>
            <p14:sldId id="330"/>
            <p14:sldId id="348"/>
            <p14:sldId id="332"/>
            <p14:sldId id="353"/>
            <p14:sldId id="333"/>
            <p14:sldId id="349"/>
            <p14:sldId id="352"/>
            <p14:sldId id="34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40">
          <p15:clr>
            <a:srgbClr val="A4A3A4"/>
          </p15:clr>
        </p15:guide>
        <p15:guide id="3" pos="166">
          <p15:clr>
            <a:srgbClr val="A4A3A4"/>
          </p15:clr>
        </p15:guide>
        <p15:guide id="4" pos="7488">
          <p15:clr>
            <a:srgbClr val="A4A3A4"/>
          </p15:clr>
        </p15:guide>
        <p15:guide id="5" orient="horz" pos="164">
          <p15:clr>
            <a:srgbClr val="A4A3A4"/>
          </p15:clr>
        </p15:guide>
        <p15:guide id="6" orient="horz" pos="300">
          <p15:clr>
            <a:srgbClr val="A4A3A4"/>
          </p15:clr>
        </p15:guide>
        <p15:guide id="7" orient="horz" pos="4110">
          <p15:clr>
            <a:srgbClr val="A4A3A4"/>
          </p15:clr>
        </p15:guide>
        <p15:guide id="8" orient="horz" pos="3112">
          <p15:clr>
            <a:srgbClr val="A4A3A4"/>
          </p15:clr>
        </p15:guide>
        <p15:guide id="9" orient="horz" pos="1434">
          <p15:clr>
            <a:srgbClr val="A4A3A4"/>
          </p15:clr>
        </p15:guide>
        <p15:guide id="10" pos="2570">
          <p15:clr>
            <a:srgbClr val="A4A3A4"/>
          </p15:clr>
        </p15:guide>
        <p15:guide id="11" pos="51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0000"/>
    <a:srgbClr val="C00000"/>
    <a:srgbClr val="7A5037"/>
    <a:srgbClr val="83553B"/>
    <a:srgbClr val="FFFFFF"/>
    <a:srgbClr val="BB050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00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336" y="90"/>
      </p:cViewPr>
      <p:guideLst>
        <p:guide orient="horz" pos="2115"/>
        <p:guide pos="3840"/>
        <p:guide pos="166"/>
        <p:guide pos="7488"/>
        <p:guide orient="horz" pos="164"/>
        <p:guide orient="horz" pos="300"/>
        <p:guide orient="horz" pos="4110"/>
        <p:guide orient="horz" pos="3112"/>
        <p:guide orient="horz" pos="1434"/>
        <p:guide pos="2570"/>
        <p:guide pos="51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688" y="58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M" panose="00020600040101010101" pitchFamily="18" charset="-122"/>
              <a:ea typeface="阿里巴巴普惠体 M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4C013-BCC0-4734-AC5F-E7AB5543D5CE}" type="datetimeFigureOut">
              <a:rPr lang="zh-CN" altLang="en-US" smtClean="0">
                <a:latin typeface="阿里巴巴普惠体 M" panose="00020600040101010101" pitchFamily="18" charset="-122"/>
                <a:ea typeface="阿里巴巴普惠体 M" panose="00020600040101010101" pitchFamily="18" charset="-122"/>
              </a:rPr>
              <a:t>2021/1/9</a:t>
            </a:fld>
            <a:endParaRPr lang="zh-CN" altLang="en-US" dirty="0">
              <a:latin typeface="阿里巴巴普惠体 M" panose="00020600040101010101" pitchFamily="18" charset="-122"/>
              <a:ea typeface="阿里巴巴普惠体 M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M" panose="00020600040101010101" pitchFamily="18" charset="-122"/>
              <a:ea typeface="阿里巴巴普惠体 M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0FB5F-85F4-43C5-B3DC-BB1313437ECB}" type="slidenum">
              <a:rPr lang="zh-CN" altLang="en-US" smtClean="0">
                <a:latin typeface="阿里巴巴普惠体 M" panose="00020600040101010101" pitchFamily="18" charset="-122"/>
                <a:ea typeface="阿里巴巴普惠体 M" panose="00020600040101010101" pitchFamily="18" charset="-122"/>
              </a:rPr>
              <a:t>‹#›</a:t>
            </a:fld>
            <a:endParaRPr lang="zh-CN" altLang="en-US" dirty="0">
              <a:latin typeface="阿里巴巴普惠体 M" panose="00020600040101010101" pitchFamily="18" charset="-122"/>
              <a:ea typeface="阿里巴巴普惠体 M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M" panose="00020600040101010101" pitchFamily="18" charset="-122"/>
                <a:ea typeface="阿里巴巴普惠体 M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M" panose="00020600040101010101" pitchFamily="18" charset="-122"/>
                <a:ea typeface="阿里巴巴普惠体 M" panose="00020600040101010101" pitchFamily="18" charset="-122"/>
              </a:defRPr>
            </a:lvl1pPr>
          </a:lstStyle>
          <a:p>
            <a:fld id="{BA7926AF-3734-4DFE-9619-9F8A4AF275C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M" panose="00020600040101010101" pitchFamily="18" charset="-122"/>
                <a:ea typeface="阿里巴巴普惠体 M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M" panose="00020600040101010101" pitchFamily="18" charset="-122"/>
                <a:ea typeface="阿里巴巴普惠体 M" panose="00020600040101010101" pitchFamily="18" charset="-122"/>
              </a:defRPr>
            </a:lvl1pPr>
          </a:lstStyle>
          <a:p>
            <a:fld id="{FE2A78D7-D4CE-4075-B3DB-B76821E5199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A78D7-D4CE-4075-B3DB-B76821E5199C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A78D7-D4CE-4075-B3DB-B76821E5199C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A78D7-D4CE-4075-B3DB-B76821E5199C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1053000"/>
            <a:ext cx="1228800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17" name="标题 1"/>
          <p:cNvSpPr txBox="1"/>
          <p:nvPr userDrawn="1"/>
        </p:nvSpPr>
        <p:spPr>
          <a:xfrm>
            <a:off x="9520949" y="427661"/>
            <a:ext cx="2366251" cy="42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2800" b="0" dirty="0">
                <a:solidFill>
                  <a:schemeClr val="tx1"/>
                </a:solidFill>
                <a:latin typeface="+mj-ea"/>
                <a:ea typeface="+mj-ea"/>
              </a:rPr>
              <a:t>LOGO HERE</a:t>
            </a:r>
            <a:endParaRPr lang="zh-CN" altLang="en-US" sz="2800" b="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623392" y="511686"/>
            <a:ext cx="144016" cy="35808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>
            <a:off x="984000" y="372301"/>
            <a:ext cx="6264000" cy="7040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marL="457200" marR="0" indent="-457200" algn="l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kumimoji="0" lang="zh-CN" altLang="en-US" sz="32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j-cs"/>
                <a:sym typeface="阿里巴巴普惠体 M" panose="00020600040101010101" pitchFamily="18" charset="-122"/>
              </a:defRPr>
            </a:lvl1pPr>
            <a:lvl2pPr>
              <a:defRPr lang="zh-CN" altLang="en-US" sz="1800" smtClean="0">
                <a:latin typeface="+mj-lt"/>
                <a:ea typeface="+mj-ea"/>
                <a:cs typeface="+mj-cs"/>
              </a:defRPr>
            </a:lvl2pPr>
            <a:lvl3pPr>
              <a:defRPr lang="zh-CN" altLang="en-US" sz="1800" smtClean="0">
                <a:latin typeface="+mj-lt"/>
                <a:ea typeface="+mj-ea"/>
                <a:cs typeface="+mj-cs"/>
              </a:defRPr>
            </a:lvl3pPr>
            <a:lvl4pPr>
              <a:defRPr lang="zh-CN" altLang="en-US" smtClean="0">
                <a:latin typeface="+mj-lt"/>
                <a:ea typeface="+mj-ea"/>
                <a:cs typeface="+mj-cs"/>
              </a:defRPr>
            </a:lvl4pPr>
            <a:lvl5pPr>
              <a:defRPr lang="zh-CN" altLang="en-US">
                <a:latin typeface="+mj-lt"/>
                <a:ea typeface="+mj-ea"/>
                <a:cs typeface="+mj-cs"/>
              </a:defRPr>
            </a:lvl5pPr>
          </a:lstStyle>
          <a:p>
            <a:pPr marL="0"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/>
              <a:t>单击此处编辑母版标题样式</a:t>
            </a: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695325" y="1821183"/>
            <a:ext cx="11012873" cy="4706206"/>
            <a:chOff x="695325" y="1528133"/>
            <a:chExt cx="11012873" cy="4999256"/>
          </a:xfrm>
        </p:grpSpPr>
        <p:sp>
          <p:nvSpPr>
            <p:cNvPr id="8" name="矩形: 圆角 7"/>
            <p:cNvSpPr/>
            <p:nvPr/>
          </p:nvSpPr>
          <p:spPr>
            <a:xfrm>
              <a:off x="695325" y="1528133"/>
              <a:ext cx="10801350" cy="4780592"/>
            </a:xfrm>
            <a:prstGeom prst="roundRect">
              <a:avLst>
                <a:gd name="adj" fmla="val 2670"/>
              </a:avLst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11270870" y="6090061"/>
              <a:ext cx="437328" cy="43732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382789" y="6184234"/>
              <a:ext cx="243150" cy="246958"/>
              <a:chOff x="844463" y="5624427"/>
              <a:chExt cx="566220" cy="575088"/>
            </a:xfrm>
          </p:grpSpPr>
          <p:sp>
            <p:nvSpPr>
              <p:cNvPr id="12" name="任意多边形: 形状 11"/>
              <p:cNvSpPr/>
              <p:nvPr/>
            </p:nvSpPr>
            <p:spPr>
              <a:xfrm>
                <a:off x="1053884" y="5656580"/>
                <a:ext cx="20050" cy="20050"/>
              </a:xfrm>
              <a:custGeom>
                <a:avLst/>
                <a:gdLst>
                  <a:gd name="connsiteX0" fmla="*/ 0 w 46508"/>
                  <a:gd name="connsiteY0" fmla="*/ 0 h 46508"/>
                  <a:gd name="connsiteX1" fmla="*/ 47625 w 46508"/>
                  <a:gd name="connsiteY1" fmla="*/ 0 h 46508"/>
                  <a:gd name="connsiteX2" fmla="*/ 47625 w 46508"/>
                  <a:gd name="connsiteY2" fmla="*/ 47625 h 46508"/>
                  <a:gd name="connsiteX3" fmla="*/ 0 w 46508"/>
                  <a:gd name="connsiteY3" fmla="*/ 47625 h 4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08" h="46508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851033" y="5631942"/>
                <a:ext cx="475593" cy="560605"/>
              </a:xfrm>
              <a:custGeom>
                <a:avLst/>
                <a:gdLst>
                  <a:gd name="connsiteX0" fmla="*/ 1007745 w 1103188"/>
                  <a:gd name="connsiteY0" fmla="*/ 1242060 h 1300385"/>
                  <a:gd name="connsiteX1" fmla="*/ 1026795 w 1103188"/>
                  <a:gd name="connsiteY1" fmla="*/ 1030605 h 1300385"/>
                  <a:gd name="connsiteX2" fmla="*/ 1104900 w 1103188"/>
                  <a:gd name="connsiteY2" fmla="*/ 1011555 h 1300385"/>
                  <a:gd name="connsiteX3" fmla="*/ 1104900 w 1103188"/>
                  <a:gd name="connsiteY3" fmla="*/ 0 h 1300385"/>
                  <a:gd name="connsiteX4" fmla="*/ 89535 w 1103188"/>
                  <a:gd name="connsiteY4" fmla="*/ 0 h 1300385"/>
                  <a:gd name="connsiteX5" fmla="*/ 100965 w 1103188"/>
                  <a:gd name="connsiteY5" fmla="*/ 11430 h 1300385"/>
                  <a:gd name="connsiteX6" fmla="*/ 11430 w 1103188"/>
                  <a:gd name="connsiteY6" fmla="*/ 100965 h 1300385"/>
                  <a:gd name="connsiteX7" fmla="*/ 0 w 1103188"/>
                  <a:gd name="connsiteY7" fmla="*/ 89535 h 1300385"/>
                  <a:gd name="connsiteX8" fmla="*/ 0 w 1103188"/>
                  <a:gd name="connsiteY8" fmla="*/ 1211580 h 1300385"/>
                  <a:gd name="connsiteX9" fmla="*/ 9525 w 1103188"/>
                  <a:gd name="connsiteY9" fmla="*/ 1202055 h 1300385"/>
                  <a:gd name="connsiteX10" fmla="*/ 99060 w 1103188"/>
                  <a:gd name="connsiteY10" fmla="*/ 1291590 h 1300385"/>
                  <a:gd name="connsiteX11" fmla="*/ 89535 w 1103188"/>
                  <a:gd name="connsiteY11" fmla="*/ 1301115 h 1300385"/>
                  <a:gd name="connsiteX12" fmla="*/ 1104900 w 1103188"/>
                  <a:gd name="connsiteY12" fmla="*/ 1301115 h 1300385"/>
                  <a:gd name="connsiteX13" fmla="*/ 1104900 w 1103188"/>
                  <a:gd name="connsiteY13" fmla="*/ 1280160 h 130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3188" h="1300385">
                    <a:moveTo>
                      <a:pt x="1007745" y="1242060"/>
                    </a:moveTo>
                    <a:lnTo>
                      <a:pt x="1026795" y="1030605"/>
                    </a:lnTo>
                    <a:lnTo>
                      <a:pt x="1104900" y="1011555"/>
                    </a:lnTo>
                    <a:lnTo>
                      <a:pt x="1104900" y="0"/>
                    </a:lnTo>
                    <a:lnTo>
                      <a:pt x="89535" y="0"/>
                    </a:lnTo>
                    <a:lnTo>
                      <a:pt x="100965" y="11430"/>
                    </a:lnTo>
                    <a:lnTo>
                      <a:pt x="11430" y="100965"/>
                    </a:lnTo>
                    <a:lnTo>
                      <a:pt x="0" y="89535"/>
                    </a:lnTo>
                    <a:lnTo>
                      <a:pt x="0" y="1211580"/>
                    </a:lnTo>
                    <a:lnTo>
                      <a:pt x="9525" y="1202055"/>
                    </a:lnTo>
                    <a:lnTo>
                      <a:pt x="99060" y="1291590"/>
                    </a:lnTo>
                    <a:lnTo>
                      <a:pt x="89535" y="1301115"/>
                    </a:lnTo>
                    <a:lnTo>
                      <a:pt x="1104900" y="1301115"/>
                    </a:lnTo>
                    <a:lnTo>
                      <a:pt x="1104900" y="1280160"/>
                    </a:ln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905236" y="5643440"/>
                <a:ext cx="368925" cy="373737"/>
              </a:xfrm>
              <a:custGeom>
                <a:avLst/>
                <a:gdLst>
                  <a:gd name="connsiteX0" fmla="*/ 0 w 855761"/>
                  <a:gd name="connsiteY0" fmla="*/ 0 h 866923"/>
                  <a:gd name="connsiteX1" fmla="*/ 857250 w 855761"/>
                  <a:gd name="connsiteY1" fmla="*/ 0 h 866923"/>
                  <a:gd name="connsiteX2" fmla="*/ 857250 w 855761"/>
                  <a:gd name="connsiteY2" fmla="*/ 868680 h 866923"/>
                  <a:gd name="connsiteX3" fmla="*/ 0 w 855761"/>
                  <a:gd name="connsiteY3" fmla="*/ 868680 h 86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5761" h="866923">
                    <a:moveTo>
                      <a:pt x="0" y="0"/>
                    </a:moveTo>
                    <a:lnTo>
                      <a:pt x="857250" y="0"/>
                    </a:lnTo>
                    <a:lnTo>
                      <a:pt x="857250" y="868680"/>
                    </a:lnTo>
                    <a:lnTo>
                      <a:pt x="0" y="8686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844463" y="6051605"/>
                <a:ext cx="566220" cy="147570"/>
              </a:xfrm>
              <a:custGeom>
                <a:avLst/>
                <a:gdLst>
                  <a:gd name="connsiteX0" fmla="*/ 1314450 w 1313408"/>
                  <a:gd name="connsiteY0" fmla="*/ 169545 h 342304"/>
                  <a:gd name="connsiteX1" fmla="*/ 1314450 w 1313408"/>
                  <a:gd name="connsiteY1" fmla="*/ 169545 h 342304"/>
                  <a:gd name="connsiteX2" fmla="*/ 1143000 w 1313408"/>
                  <a:gd name="connsiteY2" fmla="*/ 295275 h 342304"/>
                  <a:gd name="connsiteX3" fmla="*/ 167640 w 1313408"/>
                  <a:gd name="connsiteY3" fmla="*/ 295275 h 342304"/>
                  <a:gd name="connsiteX4" fmla="*/ 53340 w 1313408"/>
                  <a:gd name="connsiteY4" fmla="*/ 180975 h 342304"/>
                  <a:gd name="connsiteX5" fmla="*/ 53340 w 1313408"/>
                  <a:gd name="connsiteY5" fmla="*/ 161925 h 342304"/>
                  <a:gd name="connsiteX6" fmla="*/ 167640 w 1313408"/>
                  <a:gd name="connsiteY6" fmla="*/ 47625 h 342304"/>
                  <a:gd name="connsiteX7" fmla="*/ 1143000 w 1313408"/>
                  <a:gd name="connsiteY7" fmla="*/ 47625 h 342304"/>
                  <a:gd name="connsiteX8" fmla="*/ 1143000 w 1313408"/>
                  <a:gd name="connsiteY8" fmla="*/ 0 h 342304"/>
                  <a:gd name="connsiteX9" fmla="*/ 171450 w 1313408"/>
                  <a:gd name="connsiteY9" fmla="*/ 0 h 342304"/>
                  <a:gd name="connsiteX10" fmla="*/ 0 w 1313408"/>
                  <a:gd name="connsiteY10" fmla="*/ 171450 h 342304"/>
                  <a:gd name="connsiteX11" fmla="*/ 171450 w 1313408"/>
                  <a:gd name="connsiteY11" fmla="*/ 342900 h 342304"/>
                  <a:gd name="connsiteX12" fmla="*/ 1143000 w 1313408"/>
                  <a:gd name="connsiteY12" fmla="*/ 342900 h 342304"/>
                  <a:gd name="connsiteX13" fmla="*/ 1143000 w 1313408"/>
                  <a:gd name="connsiteY13" fmla="*/ 295275 h 3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13408" h="342304">
                    <a:moveTo>
                      <a:pt x="1314450" y="169545"/>
                    </a:moveTo>
                    <a:lnTo>
                      <a:pt x="1314450" y="169545"/>
                    </a:lnTo>
                    <a:close/>
                    <a:moveTo>
                      <a:pt x="1143000" y="295275"/>
                    </a:moveTo>
                    <a:lnTo>
                      <a:pt x="167640" y="295275"/>
                    </a:lnTo>
                    <a:cubicBezTo>
                      <a:pt x="104775" y="295275"/>
                      <a:pt x="53340" y="243840"/>
                      <a:pt x="53340" y="180975"/>
                    </a:cubicBezTo>
                    <a:lnTo>
                      <a:pt x="53340" y="161925"/>
                    </a:lnTo>
                    <a:cubicBezTo>
                      <a:pt x="53340" y="99060"/>
                      <a:pt x="104775" y="47625"/>
                      <a:pt x="167640" y="47625"/>
                    </a:cubicBezTo>
                    <a:lnTo>
                      <a:pt x="1143000" y="47625"/>
                    </a:lnTo>
                    <a:lnTo>
                      <a:pt x="1143000" y="0"/>
                    </a:lnTo>
                    <a:lnTo>
                      <a:pt x="171450" y="0"/>
                    </a:lnTo>
                    <a:cubicBezTo>
                      <a:pt x="76200" y="0"/>
                      <a:pt x="0" y="76200"/>
                      <a:pt x="0" y="171450"/>
                    </a:cubicBezTo>
                    <a:cubicBezTo>
                      <a:pt x="0" y="266700"/>
                      <a:pt x="76200" y="342900"/>
                      <a:pt x="171450" y="342900"/>
                    </a:cubicBezTo>
                    <a:lnTo>
                      <a:pt x="1143000" y="342900"/>
                    </a:lnTo>
                    <a:lnTo>
                      <a:pt x="1143000" y="295275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844463" y="5624474"/>
                <a:ext cx="493237" cy="575041"/>
              </a:xfrm>
              <a:custGeom>
                <a:avLst/>
                <a:gdLst>
                  <a:gd name="connsiteX0" fmla="*/ 190500 w 1144116"/>
                  <a:gd name="connsiteY0" fmla="*/ 45720 h 1333872"/>
                  <a:gd name="connsiteX1" fmla="*/ 882015 w 1144116"/>
                  <a:gd name="connsiteY1" fmla="*/ 45720 h 1333872"/>
                  <a:gd name="connsiteX2" fmla="*/ 882015 w 1144116"/>
                  <a:gd name="connsiteY2" fmla="*/ 0 h 1333872"/>
                  <a:gd name="connsiteX3" fmla="*/ 975360 w 1144116"/>
                  <a:gd name="connsiteY3" fmla="*/ 0 h 1333872"/>
                  <a:gd name="connsiteX4" fmla="*/ 173355 w 1144116"/>
                  <a:gd name="connsiteY4" fmla="*/ 0 h 1333872"/>
                  <a:gd name="connsiteX5" fmla="*/ 0 w 1144116"/>
                  <a:gd name="connsiteY5" fmla="*/ 173355 h 1333872"/>
                  <a:gd name="connsiteX6" fmla="*/ 0 w 1144116"/>
                  <a:gd name="connsiteY6" fmla="*/ 1162050 h 1333872"/>
                  <a:gd name="connsiteX7" fmla="*/ 173355 w 1144116"/>
                  <a:gd name="connsiteY7" fmla="*/ 1335405 h 1333872"/>
                  <a:gd name="connsiteX8" fmla="*/ 192405 w 1144116"/>
                  <a:gd name="connsiteY8" fmla="*/ 1335405 h 1333872"/>
                  <a:gd name="connsiteX9" fmla="*/ 47625 w 1144116"/>
                  <a:gd name="connsiteY9" fmla="*/ 1190625 h 1333872"/>
                  <a:gd name="connsiteX10" fmla="*/ 47625 w 1144116"/>
                  <a:gd name="connsiteY10" fmla="*/ 188595 h 1333872"/>
                  <a:gd name="connsiteX11" fmla="*/ 190500 w 1144116"/>
                  <a:gd name="connsiteY11" fmla="*/ 45720 h 1333872"/>
                  <a:gd name="connsiteX12" fmla="*/ 1097280 w 1144116"/>
                  <a:gd name="connsiteY12" fmla="*/ 255270 h 1333872"/>
                  <a:gd name="connsiteX13" fmla="*/ 1144905 w 1144116"/>
                  <a:gd name="connsiteY13" fmla="*/ 255270 h 1333872"/>
                  <a:gd name="connsiteX14" fmla="*/ 1144905 w 1144116"/>
                  <a:gd name="connsiteY14" fmla="*/ 1034415 h 1333872"/>
                  <a:gd name="connsiteX15" fmla="*/ 1097280 w 1144116"/>
                  <a:gd name="connsiteY15" fmla="*/ 1034415 h 133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44116" h="1333872">
                    <a:moveTo>
                      <a:pt x="190500" y="45720"/>
                    </a:moveTo>
                    <a:lnTo>
                      <a:pt x="882015" y="45720"/>
                    </a:lnTo>
                    <a:lnTo>
                      <a:pt x="882015" y="0"/>
                    </a:lnTo>
                    <a:lnTo>
                      <a:pt x="975360" y="0"/>
                    </a:lnTo>
                    <a:lnTo>
                      <a:pt x="173355" y="0"/>
                    </a:lnTo>
                    <a:cubicBezTo>
                      <a:pt x="78105" y="0"/>
                      <a:pt x="0" y="78105"/>
                      <a:pt x="0" y="173355"/>
                    </a:cubicBezTo>
                    <a:lnTo>
                      <a:pt x="0" y="1162050"/>
                    </a:lnTo>
                    <a:cubicBezTo>
                      <a:pt x="0" y="1257300"/>
                      <a:pt x="78105" y="1335405"/>
                      <a:pt x="173355" y="1335405"/>
                    </a:cubicBezTo>
                    <a:lnTo>
                      <a:pt x="192405" y="1335405"/>
                    </a:lnTo>
                    <a:cubicBezTo>
                      <a:pt x="112395" y="1335405"/>
                      <a:pt x="47625" y="1270635"/>
                      <a:pt x="47625" y="1190625"/>
                    </a:cubicBezTo>
                    <a:lnTo>
                      <a:pt x="47625" y="188595"/>
                    </a:lnTo>
                    <a:cubicBezTo>
                      <a:pt x="45720" y="110490"/>
                      <a:pt x="112395" y="45720"/>
                      <a:pt x="190500" y="45720"/>
                    </a:cubicBezTo>
                    <a:close/>
                    <a:moveTo>
                      <a:pt x="1097280" y="255270"/>
                    </a:moveTo>
                    <a:lnTo>
                      <a:pt x="1144905" y="255270"/>
                    </a:lnTo>
                    <a:lnTo>
                      <a:pt x="1144905" y="1034415"/>
                    </a:lnTo>
                    <a:lnTo>
                      <a:pt x="1097280" y="1034415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/>
            </p:nvSpPr>
            <p:spPr>
              <a:xfrm>
                <a:off x="1224393" y="5624427"/>
                <a:ext cx="113561" cy="111895"/>
              </a:xfrm>
              <a:custGeom>
                <a:avLst/>
                <a:gdLst>
                  <a:gd name="connsiteX0" fmla="*/ 0 w 260449"/>
                  <a:gd name="connsiteY0" fmla="*/ 0 h 256728"/>
                  <a:gd name="connsiteX1" fmla="*/ 0 w 260449"/>
                  <a:gd name="connsiteY1" fmla="*/ 47625 h 256728"/>
                  <a:gd name="connsiteX2" fmla="*/ 215265 w 260449"/>
                  <a:gd name="connsiteY2" fmla="*/ 47625 h 256728"/>
                  <a:gd name="connsiteX3" fmla="*/ 215265 w 260449"/>
                  <a:gd name="connsiteY3" fmla="*/ 257175 h 256728"/>
                  <a:gd name="connsiteX4" fmla="*/ 260985 w 260449"/>
                  <a:gd name="connsiteY4" fmla="*/ 257175 h 256728"/>
                  <a:gd name="connsiteX5" fmla="*/ 260985 w 260449"/>
                  <a:gd name="connsiteY5" fmla="*/ 0 h 256728"/>
                  <a:gd name="connsiteX0-1" fmla="*/ 0 w 261579"/>
                  <a:gd name="connsiteY0-2" fmla="*/ 2374 h 257175"/>
                  <a:gd name="connsiteX1-3" fmla="*/ 594 w 261579"/>
                  <a:gd name="connsiteY1-4" fmla="*/ 47625 h 257175"/>
                  <a:gd name="connsiteX2-5" fmla="*/ 215859 w 261579"/>
                  <a:gd name="connsiteY2-6" fmla="*/ 47625 h 257175"/>
                  <a:gd name="connsiteX3-7" fmla="*/ 215859 w 261579"/>
                  <a:gd name="connsiteY3-8" fmla="*/ 257175 h 257175"/>
                  <a:gd name="connsiteX4-9" fmla="*/ 261579 w 261579"/>
                  <a:gd name="connsiteY4-10" fmla="*/ 257175 h 257175"/>
                  <a:gd name="connsiteX5-11" fmla="*/ 261579 w 261579"/>
                  <a:gd name="connsiteY5-12" fmla="*/ 0 h 257175"/>
                  <a:gd name="connsiteX6" fmla="*/ 0 w 261579"/>
                  <a:gd name="connsiteY6" fmla="*/ 2374 h 257175"/>
                  <a:gd name="connsiteX0-13" fmla="*/ 0 w 261579"/>
                  <a:gd name="connsiteY0-14" fmla="*/ 0 h 254801"/>
                  <a:gd name="connsiteX1-15" fmla="*/ 594 w 261579"/>
                  <a:gd name="connsiteY1-16" fmla="*/ 45251 h 254801"/>
                  <a:gd name="connsiteX2-17" fmla="*/ 215859 w 261579"/>
                  <a:gd name="connsiteY2-18" fmla="*/ 45251 h 254801"/>
                  <a:gd name="connsiteX3-19" fmla="*/ 215859 w 261579"/>
                  <a:gd name="connsiteY3-20" fmla="*/ 254801 h 254801"/>
                  <a:gd name="connsiteX4-21" fmla="*/ 261579 w 261579"/>
                  <a:gd name="connsiteY4-22" fmla="*/ 254801 h 254801"/>
                  <a:gd name="connsiteX5-23" fmla="*/ 261579 w 261579"/>
                  <a:gd name="connsiteY5-24" fmla="*/ 0 h 254801"/>
                  <a:gd name="connsiteX6-25" fmla="*/ 0 w 261579"/>
                  <a:gd name="connsiteY6-26" fmla="*/ 0 h 254801"/>
                  <a:gd name="connsiteX0-27" fmla="*/ 1186 w 262765"/>
                  <a:gd name="connsiteY0-28" fmla="*/ 0 h 254801"/>
                  <a:gd name="connsiteX1-29" fmla="*/ 0 w 262765"/>
                  <a:gd name="connsiteY1-30" fmla="*/ 44658 h 254801"/>
                  <a:gd name="connsiteX2-31" fmla="*/ 217045 w 262765"/>
                  <a:gd name="connsiteY2-32" fmla="*/ 45251 h 254801"/>
                  <a:gd name="connsiteX3-33" fmla="*/ 217045 w 262765"/>
                  <a:gd name="connsiteY3-34" fmla="*/ 254801 h 254801"/>
                  <a:gd name="connsiteX4-35" fmla="*/ 262765 w 262765"/>
                  <a:gd name="connsiteY4-36" fmla="*/ 254801 h 254801"/>
                  <a:gd name="connsiteX5-37" fmla="*/ 262765 w 262765"/>
                  <a:gd name="connsiteY5-38" fmla="*/ 0 h 254801"/>
                  <a:gd name="connsiteX6-39" fmla="*/ 1186 w 262765"/>
                  <a:gd name="connsiteY6-40" fmla="*/ 0 h 254801"/>
                  <a:gd name="connsiteX0-41" fmla="*/ 114 w 261693"/>
                  <a:gd name="connsiteY0-42" fmla="*/ 0 h 254801"/>
                  <a:gd name="connsiteX1-43" fmla="*/ 115 w 261693"/>
                  <a:gd name="connsiteY1-44" fmla="*/ 45845 h 254801"/>
                  <a:gd name="connsiteX2-45" fmla="*/ 215973 w 261693"/>
                  <a:gd name="connsiteY2-46" fmla="*/ 45251 h 254801"/>
                  <a:gd name="connsiteX3-47" fmla="*/ 215973 w 261693"/>
                  <a:gd name="connsiteY3-48" fmla="*/ 254801 h 254801"/>
                  <a:gd name="connsiteX4-49" fmla="*/ 261693 w 261693"/>
                  <a:gd name="connsiteY4-50" fmla="*/ 254801 h 254801"/>
                  <a:gd name="connsiteX5-51" fmla="*/ 261693 w 261693"/>
                  <a:gd name="connsiteY5-52" fmla="*/ 0 h 254801"/>
                  <a:gd name="connsiteX6-53" fmla="*/ 114 w 261693"/>
                  <a:gd name="connsiteY6-54" fmla="*/ 0 h 254801"/>
                  <a:gd name="connsiteX0-55" fmla="*/ 114 w 261693"/>
                  <a:gd name="connsiteY0-56" fmla="*/ 0 h 254801"/>
                  <a:gd name="connsiteX1-57" fmla="*/ 115 w 261693"/>
                  <a:gd name="connsiteY1-58" fmla="*/ 44658 h 254801"/>
                  <a:gd name="connsiteX2-59" fmla="*/ 215973 w 261693"/>
                  <a:gd name="connsiteY2-60" fmla="*/ 45251 h 254801"/>
                  <a:gd name="connsiteX3-61" fmla="*/ 215973 w 261693"/>
                  <a:gd name="connsiteY3-62" fmla="*/ 254801 h 254801"/>
                  <a:gd name="connsiteX4-63" fmla="*/ 261693 w 261693"/>
                  <a:gd name="connsiteY4-64" fmla="*/ 254801 h 254801"/>
                  <a:gd name="connsiteX5-65" fmla="*/ 261693 w 261693"/>
                  <a:gd name="connsiteY5-66" fmla="*/ 0 h 254801"/>
                  <a:gd name="connsiteX6-67" fmla="*/ 114 w 261693"/>
                  <a:gd name="connsiteY6-68" fmla="*/ 0 h 254801"/>
                  <a:gd name="connsiteX0-69" fmla="*/ 114 w 261693"/>
                  <a:gd name="connsiteY0-70" fmla="*/ 0 h 254801"/>
                  <a:gd name="connsiteX1-71" fmla="*/ 115 w 261693"/>
                  <a:gd name="connsiteY1-72" fmla="*/ 45845 h 254801"/>
                  <a:gd name="connsiteX2-73" fmla="*/ 215973 w 261693"/>
                  <a:gd name="connsiteY2-74" fmla="*/ 45251 h 254801"/>
                  <a:gd name="connsiteX3-75" fmla="*/ 215973 w 261693"/>
                  <a:gd name="connsiteY3-76" fmla="*/ 254801 h 254801"/>
                  <a:gd name="connsiteX4-77" fmla="*/ 261693 w 261693"/>
                  <a:gd name="connsiteY4-78" fmla="*/ 254801 h 254801"/>
                  <a:gd name="connsiteX5-79" fmla="*/ 261693 w 261693"/>
                  <a:gd name="connsiteY5-80" fmla="*/ 0 h 254801"/>
                  <a:gd name="connsiteX6-81" fmla="*/ 114 w 261693"/>
                  <a:gd name="connsiteY6-82" fmla="*/ 0 h 254801"/>
                  <a:gd name="connsiteX0-83" fmla="*/ 114 w 261693"/>
                  <a:gd name="connsiteY0-84" fmla="*/ 0 h 254801"/>
                  <a:gd name="connsiteX1-85" fmla="*/ 115 w 261693"/>
                  <a:gd name="connsiteY1-86" fmla="*/ 45845 h 254801"/>
                  <a:gd name="connsiteX2-87" fmla="*/ 215973 w 261693"/>
                  <a:gd name="connsiteY2-88" fmla="*/ 45251 h 254801"/>
                  <a:gd name="connsiteX3-89" fmla="*/ 215973 w 261693"/>
                  <a:gd name="connsiteY3-90" fmla="*/ 254801 h 254801"/>
                  <a:gd name="connsiteX4-91" fmla="*/ 261693 w 261693"/>
                  <a:gd name="connsiteY4-92" fmla="*/ 254801 h 254801"/>
                  <a:gd name="connsiteX5-93" fmla="*/ 261693 w 261693"/>
                  <a:gd name="connsiteY5-94" fmla="*/ 0 h 254801"/>
                  <a:gd name="connsiteX6-95" fmla="*/ 114 w 261693"/>
                  <a:gd name="connsiteY6-96" fmla="*/ 0 h 254801"/>
                  <a:gd name="connsiteX0-97" fmla="*/ 114 w 261693"/>
                  <a:gd name="connsiteY0-98" fmla="*/ 0 h 254801"/>
                  <a:gd name="connsiteX1-99" fmla="*/ 115 w 261693"/>
                  <a:gd name="connsiteY1-100" fmla="*/ 44658 h 254801"/>
                  <a:gd name="connsiteX2-101" fmla="*/ 215973 w 261693"/>
                  <a:gd name="connsiteY2-102" fmla="*/ 45251 h 254801"/>
                  <a:gd name="connsiteX3-103" fmla="*/ 215973 w 261693"/>
                  <a:gd name="connsiteY3-104" fmla="*/ 254801 h 254801"/>
                  <a:gd name="connsiteX4-105" fmla="*/ 261693 w 261693"/>
                  <a:gd name="connsiteY4-106" fmla="*/ 254801 h 254801"/>
                  <a:gd name="connsiteX5-107" fmla="*/ 261693 w 261693"/>
                  <a:gd name="connsiteY5-108" fmla="*/ 0 h 254801"/>
                  <a:gd name="connsiteX6-109" fmla="*/ 114 w 261693"/>
                  <a:gd name="connsiteY6-110" fmla="*/ 0 h 254801"/>
                  <a:gd name="connsiteX0-111" fmla="*/ 593 w 262172"/>
                  <a:gd name="connsiteY0-112" fmla="*/ 0 h 254801"/>
                  <a:gd name="connsiteX1-113" fmla="*/ 0 w 262172"/>
                  <a:gd name="connsiteY1-114" fmla="*/ 47032 h 254801"/>
                  <a:gd name="connsiteX2-115" fmla="*/ 216452 w 262172"/>
                  <a:gd name="connsiteY2-116" fmla="*/ 45251 h 254801"/>
                  <a:gd name="connsiteX3-117" fmla="*/ 216452 w 262172"/>
                  <a:gd name="connsiteY3-118" fmla="*/ 254801 h 254801"/>
                  <a:gd name="connsiteX4-119" fmla="*/ 262172 w 262172"/>
                  <a:gd name="connsiteY4-120" fmla="*/ 254801 h 254801"/>
                  <a:gd name="connsiteX5-121" fmla="*/ 262172 w 262172"/>
                  <a:gd name="connsiteY5-122" fmla="*/ 0 h 254801"/>
                  <a:gd name="connsiteX6-123" fmla="*/ 593 w 262172"/>
                  <a:gd name="connsiteY6-124" fmla="*/ 0 h 254801"/>
                  <a:gd name="connsiteX0-125" fmla="*/ 593 w 262172"/>
                  <a:gd name="connsiteY0-126" fmla="*/ 0 h 254801"/>
                  <a:gd name="connsiteX1-127" fmla="*/ 0 w 262172"/>
                  <a:gd name="connsiteY1-128" fmla="*/ 47032 h 254801"/>
                  <a:gd name="connsiteX2-129" fmla="*/ 216452 w 262172"/>
                  <a:gd name="connsiteY2-130" fmla="*/ 45251 h 254801"/>
                  <a:gd name="connsiteX3-131" fmla="*/ 216452 w 262172"/>
                  <a:gd name="connsiteY3-132" fmla="*/ 254801 h 254801"/>
                  <a:gd name="connsiteX4-133" fmla="*/ 262172 w 262172"/>
                  <a:gd name="connsiteY4-134" fmla="*/ 254801 h 254801"/>
                  <a:gd name="connsiteX5-135" fmla="*/ 262172 w 262172"/>
                  <a:gd name="connsiteY5-136" fmla="*/ 0 h 254801"/>
                  <a:gd name="connsiteX6-137" fmla="*/ 593 w 262172"/>
                  <a:gd name="connsiteY6-138" fmla="*/ 0 h 254801"/>
                  <a:gd name="connsiteX0-139" fmla="*/ 593 w 262172"/>
                  <a:gd name="connsiteY0-140" fmla="*/ 0 h 254801"/>
                  <a:gd name="connsiteX1-141" fmla="*/ 0 w 262172"/>
                  <a:gd name="connsiteY1-142" fmla="*/ 45845 h 254801"/>
                  <a:gd name="connsiteX2-143" fmla="*/ 216452 w 262172"/>
                  <a:gd name="connsiteY2-144" fmla="*/ 45251 h 254801"/>
                  <a:gd name="connsiteX3-145" fmla="*/ 216452 w 262172"/>
                  <a:gd name="connsiteY3-146" fmla="*/ 254801 h 254801"/>
                  <a:gd name="connsiteX4-147" fmla="*/ 262172 w 262172"/>
                  <a:gd name="connsiteY4-148" fmla="*/ 254801 h 254801"/>
                  <a:gd name="connsiteX5-149" fmla="*/ 262172 w 262172"/>
                  <a:gd name="connsiteY5-150" fmla="*/ 0 h 254801"/>
                  <a:gd name="connsiteX6-151" fmla="*/ 593 w 262172"/>
                  <a:gd name="connsiteY6-152" fmla="*/ 0 h 254801"/>
                  <a:gd name="connsiteX0-153" fmla="*/ 593 w 262172"/>
                  <a:gd name="connsiteY0-154" fmla="*/ 0 h 254801"/>
                  <a:gd name="connsiteX1-155" fmla="*/ 0 w 262172"/>
                  <a:gd name="connsiteY1-156" fmla="*/ 45845 h 254801"/>
                  <a:gd name="connsiteX2-157" fmla="*/ 216452 w 262172"/>
                  <a:gd name="connsiteY2-158" fmla="*/ 45251 h 254801"/>
                  <a:gd name="connsiteX3-159" fmla="*/ 216452 w 262172"/>
                  <a:gd name="connsiteY3-160" fmla="*/ 254801 h 254801"/>
                  <a:gd name="connsiteX4-161" fmla="*/ 262172 w 262172"/>
                  <a:gd name="connsiteY4-162" fmla="*/ 254801 h 254801"/>
                  <a:gd name="connsiteX5-163" fmla="*/ 262172 w 262172"/>
                  <a:gd name="connsiteY5-164" fmla="*/ 0 h 254801"/>
                  <a:gd name="connsiteX6-165" fmla="*/ 593 w 262172"/>
                  <a:gd name="connsiteY6-166" fmla="*/ 0 h 254801"/>
                  <a:gd name="connsiteX0-167" fmla="*/ 593 w 262172"/>
                  <a:gd name="connsiteY0-168" fmla="*/ 0 h 257175"/>
                  <a:gd name="connsiteX1-169" fmla="*/ 0 w 262172"/>
                  <a:gd name="connsiteY1-170" fmla="*/ 45845 h 257175"/>
                  <a:gd name="connsiteX2-171" fmla="*/ 216452 w 262172"/>
                  <a:gd name="connsiteY2-172" fmla="*/ 45251 h 257175"/>
                  <a:gd name="connsiteX3-173" fmla="*/ 216452 w 262172"/>
                  <a:gd name="connsiteY3-174" fmla="*/ 257175 h 257175"/>
                  <a:gd name="connsiteX4-175" fmla="*/ 262172 w 262172"/>
                  <a:gd name="connsiteY4-176" fmla="*/ 254801 h 257175"/>
                  <a:gd name="connsiteX5-177" fmla="*/ 262172 w 262172"/>
                  <a:gd name="connsiteY5-178" fmla="*/ 0 h 257175"/>
                  <a:gd name="connsiteX6-179" fmla="*/ 593 w 262172"/>
                  <a:gd name="connsiteY6-180" fmla="*/ 0 h 257175"/>
                  <a:gd name="connsiteX0-181" fmla="*/ 593 w 262765"/>
                  <a:gd name="connsiteY0-182" fmla="*/ 0 h 259549"/>
                  <a:gd name="connsiteX1-183" fmla="*/ 0 w 262765"/>
                  <a:gd name="connsiteY1-184" fmla="*/ 45845 h 259549"/>
                  <a:gd name="connsiteX2-185" fmla="*/ 216452 w 262765"/>
                  <a:gd name="connsiteY2-186" fmla="*/ 45251 h 259549"/>
                  <a:gd name="connsiteX3-187" fmla="*/ 216452 w 262765"/>
                  <a:gd name="connsiteY3-188" fmla="*/ 257175 h 259549"/>
                  <a:gd name="connsiteX4-189" fmla="*/ 262765 w 262765"/>
                  <a:gd name="connsiteY4-190" fmla="*/ 259549 h 259549"/>
                  <a:gd name="connsiteX5-191" fmla="*/ 262172 w 262765"/>
                  <a:gd name="connsiteY5-192" fmla="*/ 0 h 259549"/>
                  <a:gd name="connsiteX6-193" fmla="*/ 593 w 262765"/>
                  <a:gd name="connsiteY6-194" fmla="*/ 0 h 259549"/>
                  <a:gd name="connsiteX0-195" fmla="*/ 593 w 263385"/>
                  <a:gd name="connsiteY0-196" fmla="*/ 0 h 259549"/>
                  <a:gd name="connsiteX1-197" fmla="*/ 0 w 263385"/>
                  <a:gd name="connsiteY1-198" fmla="*/ 45845 h 259549"/>
                  <a:gd name="connsiteX2-199" fmla="*/ 216452 w 263385"/>
                  <a:gd name="connsiteY2-200" fmla="*/ 45251 h 259549"/>
                  <a:gd name="connsiteX3-201" fmla="*/ 216452 w 263385"/>
                  <a:gd name="connsiteY3-202" fmla="*/ 257175 h 259549"/>
                  <a:gd name="connsiteX4-203" fmla="*/ 262765 w 263385"/>
                  <a:gd name="connsiteY4-204" fmla="*/ 259549 h 259549"/>
                  <a:gd name="connsiteX5-205" fmla="*/ 263359 w 263385"/>
                  <a:gd name="connsiteY5-206" fmla="*/ 0 h 259549"/>
                  <a:gd name="connsiteX6-207" fmla="*/ 593 w 263385"/>
                  <a:gd name="connsiteY6-208" fmla="*/ 0 h 259549"/>
                  <a:gd name="connsiteX0-209" fmla="*/ 593 w 263416"/>
                  <a:gd name="connsiteY0-210" fmla="*/ 0 h 259549"/>
                  <a:gd name="connsiteX1-211" fmla="*/ 0 w 263416"/>
                  <a:gd name="connsiteY1-212" fmla="*/ 45845 h 259549"/>
                  <a:gd name="connsiteX2-213" fmla="*/ 216452 w 263416"/>
                  <a:gd name="connsiteY2-214" fmla="*/ 45251 h 259549"/>
                  <a:gd name="connsiteX3-215" fmla="*/ 216452 w 263416"/>
                  <a:gd name="connsiteY3-216" fmla="*/ 257175 h 259549"/>
                  <a:gd name="connsiteX4-217" fmla="*/ 263359 w 263416"/>
                  <a:gd name="connsiteY4-218" fmla="*/ 259549 h 259549"/>
                  <a:gd name="connsiteX5-219" fmla="*/ 263359 w 263416"/>
                  <a:gd name="connsiteY5-220" fmla="*/ 0 h 259549"/>
                  <a:gd name="connsiteX6-221" fmla="*/ 593 w 263416"/>
                  <a:gd name="connsiteY6-222" fmla="*/ 0 h 259549"/>
                  <a:gd name="connsiteX0-223" fmla="*/ 593 w 263416"/>
                  <a:gd name="connsiteY0-224" fmla="*/ 0 h 259549"/>
                  <a:gd name="connsiteX1-225" fmla="*/ 0 w 263416"/>
                  <a:gd name="connsiteY1-226" fmla="*/ 45845 h 259549"/>
                  <a:gd name="connsiteX2-227" fmla="*/ 216452 w 263416"/>
                  <a:gd name="connsiteY2-228" fmla="*/ 45251 h 259549"/>
                  <a:gd name="connsiteX3-229" fmla="*/ 216452 w 263416"/>
                  <a:gd name="connsiteY3-230" fmla="*/ 257175 h 259549"/>
                  <a:gd name="connsiteX4-231" fmla="*/ 263359 w 263416"/>
                  <a:gd name="connsiteY4-232" fmla="*/ 259549 h 259549"/>
                  <a:gd name="connsiteX5-233" fmla="*/ 263359 w 263416"/>
                  <a:gd name="connsiteY5-234" fmla="*/ 0 h 259549"/>
                  <a:gd name="connsiteX6-235" fmla="*/ 593 w 263416"/>
                  <a:gd name="connsiteY6-236" fmla="*/ 0 h 2595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263416" h="259549">
                    <a:moveTo>
                      <a:pt x="593" y="0"/>
                    </a:moveTo>
                    <a:cubicBezTo>
                      <a:pt x="198" y="14886"/>
                      <a:pt x="395" y="30959"/>
                      <a:pt x="0" y="45845"/>
                    </a:cubicBezTo>
                    <a:lnTo>
                      <a:pt x="216452" y="45251"/>
                    </a:lnTo>
                    <a:lnTo>
                      <a:pt x="216452" y="257175"/>
                    </a:lnTo>
                    <a:lnTo>
                      <a:pt x="263359" y="259549"/>
                    </a:lnTo>
                    <a:cubicBezTo>
                      <a:pt x="263161" y="173033"/>
                      <a:pt x="263557" y="86516"/>
                      <a:pt x="263359" y="0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011179" y="6096775"/>
                <a:ext cx="274288" cy="56943"/>
              </a:xfrm>
              <a:custGeom>
                <a:avLst/>
                <a:gdLst>
                  <a:gd name="connsiteX0" fmla="*/ 0 w 636240"/>
                  <a:gd name="connsiteY0" fmla="*/ 0 h 132084"/>
                  <a:gd name="connsiteX1" fmla="*/ 636270 w 636240"/>
                  <a:gd name="connsiteY1" fmla="*/ 0 h 132084"/>
                  <a:gd name="connsiteX2" fmla="*/ 636270 w 636240"/>
                  <a:gd name="connsiteY2" fmla="*/ 47625 h 132084"/>
                  <a:gd name="connsiteX3" fmla="*/ 0 w 636240"/>
                  <a:gd name="connsiteY3" fmla="*/ 47625 h 132084"/>
                  <a:gd name="connsiteX4" fmla="*/ 262890 w 636240"/>
                  <a:gd name="connsiteY4" fmla="*/ 85725 h 132084"/>
                  <a:gd name="connsiteX5" fmla="*/ 636270 w 636240"/>
                  <a:gd name="connsiteY5" fmla="*/ 85725 h 132084"/>
                  <a:gd name="connsiteX6" fmla="*/ 636270 w 636240"/>
                  <a:gd name="connsiteY6" fmla="*/ 133350 h 132084"/>
                  <a:gd name="connsiteX7" fmla="*/ 262890 w 636240"/>
                  <a:gd name="connsiteY7" fmla="*/ 133350 h 13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6240" h="132084">
                    <a:moveTo>
                      <a:pt x="0" y="0"/>
                    </a:moveTo>
                    <a:lnTo>
                      <a:pt x="636270" y="0"/>
                    </a:lnTo>
                    <a:lnTo>
                      <a:pt x="636270" y="47625"/>
                    </a:lnTo>
                    <a:lnTo>
                      <a:pt x="0" y="47625"/>
                    </a:lnTo>
                    <a:close/>
                    <a:moveTo>
                      <a:pt x="262890" y="85725"/>
                    </a:moveTo>
                    <a:lnTo>
                      <a:pt x="636270" y="85725"/>
                    </a:lnTo>
                    <a:lnTo>
                      <a:pt x="636270" y="133350"/>
                    </a:lnTo>
                    <a:lnTo>
                      <a:pt x="262890" y="133350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1273161" y="6051605"/>
                <a:ext cx="64161" cy="147570"/>
              </a:xfrm>
              <a:custGeom>
                <a:avLst/>
                <a:gdLst>
                  <a:gd name="connsiteX0" fmla="*/ 40005 w 148828"/>
                  <a:gd name="connsiteY0" fmla="*/ 171450 h 342304"/>
                  <a:gd name="connsiteX1" fmla="*/ 150495 w 148828"/>
                  <a:gd name="connsiteY1" fmla="*/ 26670 h 342304"/>
                  <a:gd name="connsiteX2" fmla="*/ 150495 w 148828"/>
                  <a:gd name="connsiteY2" fmla="*/ 0 h 342304"/>
                  <a:gd name="connsiteX3" fmla="*/ 0 w 148828"/>
                  <a:gd name="connsiteY3" fmla="*/ 171450 h 342304"/>
                  <a:gd name="connsiteX4" fmla="*/ 150495 w 148828"/>
                  <a:gd name="connsiteY4" fmla="*/ 342900 h 342304"/>
                  <a:gd name="connsiteX5" fmla="*/ 150495 w 148828"/>
                  <a:gd name="connsiteY5" fmla="*/ 316230 h 342304"/>
                  <a:gd name="connsiteX6" fmla="*/ 40005 w 148828"/>
                  <a:gd name="connsiteY6" fmla="*/ 171450 h 3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828" h="342304">
                    <a:moveTo>
                      <a:pt x="40005" y="171450"/>
                    </a:moveTo>
                    <a:cubicBezTo>
                      <a:pt x="40005" y="74295"/>
                      <a:pt x="104775" y="40005"/>
                      <a:pt x="150495" y="26670"/>
                    </a:cubicBezTo>
                    <a:lnTo>
                      <a:pt x="150495" y="0"/>
                    </a:lnTo>
                    <a:cubicBezTo>
                      <a:pt x="150495" y="0"/>
                      <a:pt x="0" y="7620"/>
                      <a:pt x="0" y="171450"/>
                    </a:cubicBezTo>
                    <a:cubicBezTo>
                      <a:pt x="0" y="337185"/>
                      <a:pt x="150495" y="342900"/>
                      <a:pt x="150495" y="342900"/>
                    </a:cubicBezTo>
                    <a:lnTo>
                      <a:pt x="150495" y="316230"/>
                    </a:lnTo>
                    <a:cubicBezTo>
                      <a:pt x="104775" y="302895"/>
                      <a:pt x="40005" y="268605"/>
                      <a:pt x="40005" y="171450"/>
                    </a:cubicBez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1" name="任意多边形: 形状 10"/>
            <p:cNvSpPr/>
            <p:nvPr/>
          </p:nvSpPr>
          <p:spPr>
            <a:xfrm>
              <a:off x="11454374" y="6223627"/>
              <a:ext cx="69642" cy="104463"/>
            </a:xfrm>
            <a:custGeom>
              <a:avLst/>
              <a:gdLst>
                <a:gd name="connsiteX0" fmla="*/ 260648 w 394493"/>
                <a:gd name="connsiteY0" fmla="*/ 541020 h 591740"/>
                <a:gd name="connsiteX1" fmla="*/ 345182 w 394493"/>
                <a:gd name="connsiteY1" fmla="*/ 371951 h 591740"/>
                <a:gd name="connsiteX2" fmla="*/ 255012 w 394493"/>
                <a:gd name="connsiteY2" fmla="*/ 199360 h 591740"/>
                <a:gd name="connsiteX3" fmla="*/ 312073 w 394493"/>
                <a:gd name="connsiteY3" fmla="*/ 61992 h 591740"/>
                <a:gd name="connsiteX4" fmla="*/ 292348 w 394493"/>
                <a:gd name="connsiteY4" fmla="*/ 54243 h 591740"/>
                <a:gd name="connsiteX5" fmla="*/ 307846 w 394493"/>
                <a:gd name="connsiteY5" fmla="*/ 16202 h 591740"/>
                <a:gd name="connsiteX6" fmla="*/ 269101 w 394493"/>
                <a:gd name="connsiteY6" fmla="*/ 0 h 591740"/>
                <a:gd name="connsiteX7" fmla="*/ 253603 w 394493"/>
                <a:gd name="connsiteY7" fmla="*/ 38040 h 591740"/>
                <a:gd name="connsiteX8" fmla="*/ 233878 w 394493"/>
                <a:gd name="connsiteY8" fmla="*/ 30291 h 591740"/>
                <a:gd name="connsiteX9" fmla="*/ 114826 w 394493"/>
                <a:gd name="connsiteY9" fmla="*/ 317004 h 591740"/>
                <a:gd name="connsiteX10" fmla="*/ 114826 w 394493"/>
                <a:gd name="connsiteY10" fmla="*/ 317004 h 591740"/>
                <a:gd name="connsiteX11" fmla="*/ 120461 w 394493"/>
                <a:gd name="connsiteY11" fmla="*/ 358567 h 591740"/>
                <a:gd name="connsiteX12" fmla="*/ 112713 w 394493"/>
                <a:gd name="connsiteY12" fmla="*/ 376882 h 591740"/>
                <a:gd name="connsiteX13" fmla="*/ 151457 w 394493"/>
                <a:gd name="connsiteY13" fmla="*/ 393085 h 591740"/>
                <a:gd name="connsiteX14" fmla="*/ 159206 w 394493"/>
                <a:gd name="connsiteY14" fmla="*/ 374769 h 591740"/>
                <a:gd name="connsiteX15" fmla="*/ 193020 w 394493"/>
                <a:gd name="connsiteY15" fmla="*/ 349409 h 591740"/>
                <a:gd name="connsiteX16" fmla="*/ 193020 w 394493"/>
                <a:gd name="connsiteY16" fmla="*/ 349409 h 591740"/>
                <a:gd name="connsiteX17" fmla="*/ 200769 w 394493"/>
                <a:gd name="connsiteY17" fmla="*/ 329684 h 591740"/>
                <a:gd name="connsiteX18" fmla="*/ 297279 w 394493"/>
                <a:gd name="connsiteY18" fmla="*/ 329684 h 591740"/>
                <a:gd name="connsiteX19" fmla="*/ 302915 w 394493"/>
                <a:gd name="connsiteY19" fmla="*/ 371951 h 591740"/>
                <a:gd name="connsiteX20" fmla="*/ 133846 w 394493"/>
                <a:gd name="connsiteY20" fmla="*/ 541020 h 591740"/>
                <a:gd name="connsiteX21" fmla="*/ 0 w 394493"/>
                <a:gd name="connsiteY21" fmla="*/ 541020 h 591740"/>
                <a:gd name="connsiteX22" fmla="*/ 0 w 394493"/>
                <a:gd name="connsiteY22" fmla="*/ 583287 h 591740"/>
                <a:gd name="connsiteX23" fmla="*/ 0 w 394493"/>
                <a:gd name="connsiteY23" fmla="*/ 597376 h 591740"/>
                <a:gd name="connsiteX24" fmla="*/ 394494 w 394493"/>
                <a:gd name="connsiteY24" fmla="*/ 597376 h 591740"/>
                <a:gd name="connsiteX25" fmla="*/ 394494 w 394493"/>
                <a:gd name="connsiteY25" fmla="*/ 583287 h 591740"/>
                <a:gd name="connsiteX26" fmla="*/ 394494 w 394493"/>
                <a:gd name="connsiteY26" fmla="*/ 541020 h 591740"/>
                <a:gd name="connsiteX27" fmla="*/ 260648 w 394493"/>
                <a:gd name="connsiteY27" fmla="*/ 541020 h 591740"/>
                <a:gd name="connsiteX28" fmla="*/ 246559 w 394493"/>
                <a:gd name="connsiteY28" fmla="*/ 315595 h 591740"/>
                <a:gd name="connsiteX29" fmla="*/ 204291 w 394493"/>
                <a:gd name="connsiteY29" fmla="*/ 273328 h 591740"/>
                <a:gd name="connsiteX30" fmla="*/ 246559 w 394493"/>
                <a:gd name="connsiteY30" fmla="*/ 231061 h 591740"/>
                <a:gd name="connsiteX31" fmla="*/ 288826 w 394493"/>
                <a:gd name="connsiteY31" fmla="*/ 273328 h 591740"/>
                <a:gd name="connsiteX32" fmla="*/ 246559 w 394493"/>
                <a:gd name="connsiteY32" fmla="*/ 315595 h 59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4493" h="591740">
                  <a:moveTo>
                    <a:pt x="260648" y="541020"/>
                  </a:moveTo>
                  <a:cubicBezTo>
                    <a:pt x="312073" y="502275"/>
                    <a:pt x="345182" y="440988"/>
                    <a:pt x="345182" y="371951"/>
                  </a:cubicBezTo>
                  <a:cubicBezTo>
                    <a:pt x="345182" y="300802"/>
                    <a:pt x="309255" y="237401"/>
                    <a:pt x="255012" y="199360"/>
                  </a:cubicBezTo>
                  <a:lnTo>
                    <a:pt x="312073" y="61992"/>
                  </a:lnTo>
                  <a:lnTo>
                    <a:pt x="292348" y="54243"/>
                  </a:lnTo>
                  <a:lnTo>
                    <a:pt x="307846" y="16202"/>
                  </a:lnTo>
                  <a:lnTo>
                    <a:pt x="269101" y="0"/>
                  </a:lnTo>
                  <a:lnTo>
                    <a:pt x="253603" y="38040"/>
                  </a:lnTo>
                  <a:lnTo>
                    <a:pt x="233878" y="30291"/>
                  </a:lnTo>
                  <a:lnTo>
                    <a:pt x="114826" y="317004"/>
                  </a:lnTo>
                  <a:lnTo>
                    <a:pt x="114826" y="317004"/>
                  </a:lnTo>
                  <a:cubicBezTo>
                    <a:pt x="109190" y="331093"/>
                    <a:pt x="111304" y="347295"/>
                    <a:pt x="120461" y="358567"/>
                  </a:cubicBezTo>
                  <a:lnTo>
                    <a:pt x="112713" y="376882"/>
                  </a:lnTo>
                  <a:lnTo>
                    <a:pt x="151457" y="393085"/>
                  </a:lnTo>
                  <a:lnTo>
                    <a:pt x="159206" y="374769"/>
                  </a:lnTo>
                  <a:cubicBezTo>
                    <a:pt x="174000" y="372656"/>
                    <a:pt x="186680" y="363498"/>
                    <a:pt x="193020" y="349409"/>
                  </a:cubicBezTo>
                  <a:lnTo>
                    <a:pt x="193020" y="349409"/>
                  </a:lnTo>
                  <a:lnTo>
                    <a:pt x="200769" y="329684"/>
                  </a:lnTo>
                  <a:lnTo>
                    <a:pt x="297279" y="329684"/>
                  </a:lnTo>
                  <a:cubicBezTo>
                    <a:pt x="300802" y="343069"/>
                    <a:pt x="302915" y="357158"/>
                    <a:pt x="302915" y="371951"/>
                  </a:cubicBezTo>
                  <a:cubicBezTo>
                    <a:pt x="302915" y="464939"/>
                    <a:pt x="226834" y="541020"/>
                    <a:pt x="133846" y="541020"/>
                  </a:cubicBezTo>
                  <a:lnTo>
                    <a:pt x="0" y="541020"/>
                  </a:lnTo>
                  <a:lnTo>
                    <a:pt x="0" y="583287"/>
                  </a:lnTo>
                  <a:lnTo>
                    <a:pt x="0" y="597376"/>
                  </a:lnTo>
                  <a:lnTo>
                    <a:pt x="394494" y="597376"/>
                  </a:lnTo>
                  <a:lnTo>
                    <a:pt x="394494" y="583287"/>
                  </a:lnTo>
                  <a:lnTo>
                    <a:pt x="394494" y="541020"/>
                  </a:lnTo>
                  <a:lnTo>
                    <a:pt x="260648" y="541020"/>
                  </a:lnTo>
                  <a:close/>
                  <a:moveTo>
                    <a:pt x="246559" y="315595"/>
                  </a:moveTo>
                  <a:cubicBezTo>
                    <a:pt x="223312" y="315595"/>
                    <a:pt x="204291" y="296575"/>
                    <a:pt x="204291" y="273328"/>
                  </a:cubicBezTo>
                  <a:cubicBezTo>
                    <a:pt x="204291" y="250081"/>
                    <a:pt x="223312" y="231061"/>
                    <a:pt x="246559" y="231061"/>
                  </a:cubicBezTo>
                  <a:cubicBezTo>
                    <a:pt x="269806" y="231061"/>
                    <a:pt x="288826" y="250081"/>
                    <a:pt x="288826" y="273328"/>
                  </a:cubicBezTo>
                  <a:cubicBezTo>
                    <a:pt x="288826" y="296575"/>
                    <a:pt x="269806" y="315595"/>
                    <a:pt x="246559" y="315595"/>
                  </a:cubicBezTo>
                  <a:close/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747231" y="1236229"/>
            <a:ext cx="3514401" cy="624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90000" tIns="46800" rIns="90000" bIns="46800" numCol="1" anchor="t">
            <a:spAutoFit/>
          </a:bodyPr>
          <a:lstStyle>
            <a:lvl1pPr marL="0" indent="0" algn="l">
              <a:buFontTx/>
              <a:buNone/>
              <a:defRPr lang="zh-CN" altLang="en-US" sz="2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sym typeface="阿里巴巴普惠体 M" panose="00020600040101010101" pitchFamily="18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indent="-228600" algn="l" defTabSz="914400" rtl="0" eaLnBrk="0" latinLnBrk="0" hangingPunct="0">
              <a:lnSpc>
                <a:spcPct val="16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阅读教材完成如下填空：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865"/>
              <a:t>标题文本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65"/>
              <a:t>正文级别 1</a:t>
            </a:r>
          </a:p>
          <a:p>
            <a:pPr lvl="1">
              <a:defRPr sz="1800"/>
            </a:pPr>
            <a:r>
              <a:rPr sz="4265"/>
              <a:t>正文级别 2</a:t>
            </a:r>
          </a:p>
          <a:p>
            <a:pPr lvl="2">
              <a:defRPr sz="1800"/>
            </a:pPr>
            <a:r>
              <a:rPr sz="4265"/>
              <a:t>正文级别 3</a:t>
            </a:r>
          </a:p>
          <a:p>
            <a:pPr lvl="3">
              <a:defRPr sz="1800"/>
            </a:pPr>
            <a:r>
              <a:rPr sz="4265"/>
              <a:t>正文级别 4</a:t>
            </a:r>
          </a:p>
          <a:p>
            <a:pPr lvl="4">
              <a:defRPr sz="1800"/>
            </a:pPr>
            <a:r>
              <a:rPr sz="4265"/>
              <a:t>正文级别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 userDrawn="1"/>
        </p:nvSpPr>
        <p:spPr>
          <a:xfrm>
            <a:off x="4724400" y="-23393400"/>
            <a:ext cx="2743200" cy="274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" panose="00020600040101010101" pitchFamily="18" charset="-122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4580107" y="28041600"/>
            <a:ext cx="2743200" cy="274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" panose="00020600040101010101" pitchFamily="18" charset="-122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-30624293" y="2209800"/>
            <a:ext cx="2743200" cy="274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" panose="00020600040101010101" pitchFamily="18" charset="-122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39784507" y="2209800"/>
            <a:ext cx="2743200" cy="274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OP-PPT-1-图片-Picture"/>
          <p:cNvPicPr>
            <a:picLocks noChangeAspect="1"/>
          </p:cNvPicPr>
          <p:nvPr/>
        </p:nvPicPr>
        <p:blipFill>
          <a:blip r:embed="rId3"/>
          <a:srcRect l="5556" r="5556"/>
          <a:stretch>
            <a:fillRect/>
          </a:stretch>
        </p:blipFill>
        <p:spPr>
          <a:xfrm>
            <a:off x="2" y="0"/>
            <a:ext cx="12191996" cy="6858000"/>
          </a:xfrm>
          <a:prstGeom prst="rect">
            <a:avLst/>
          </a:prstGeom>
        </p:spPr>
      </p:pic>
      <p:sp>
        <p:nvSpPr>
          <p:cNvPr id="25" name="TOP-PPT-2-矩形-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TOP-PPT-3-组合-Group"/>
          <p:cNvGrpSpPr/>
          <p:nvPr/>
        </p:nvGrpSpPr>
        <p:grpSpPr>
          <a:xfrm>
            <a:off x="1279242" y="3786667"/>
            <a:ext cx="5601265" cy="0"/>
            <a:chOff x="1236836" y="3870117"/>
            <a:chExt cx="5601265" cy="0"/>
          </a:xfrm>
        </p:grpSpPr>
        <p:cxnSp>
          <p:nvCxnSpPr>
            <p:cNvPr id="7" name="TOP-PPT-3-1-连接符-Line"/>
            <p:cNvCxnSpPr/>
            <p:nvPr/>
          </p:nvCxnSpPr>
          <p:spPr>
            <a:xfrm>
              <a:off x="1236836" y="3870117"/>
              <a:ext cx="5601265" cy="0"/>
            </a:xfrm>
            <a:prstGeom prst="line">
              <a:avLst/>
            </a:prstGeom>
            <a:noFill/>
            <a:ln w="31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cxnSp>
          <p:nvCxnSpPr>
            <p:cNvPr id="9" name="TOP-PPT-3-2-连接符-Line"/>
            <p:cNvCxnSpPr/>
            <p:nvPr/>
          </p:nvCxnSpPr>
          <p:spPr>
            <a:xfrm>
              <a:off x="1236836" y="3870117"/>
              <a:ext cx="538223" cy="0"/>
            </a:xfrm>
            <a:prstGeom prst="line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</p:grpSp>
      <p:sp>
        <p:nvSpPr>
          <p:cNvPr id="5" name="TOP-PPT-4-矩形-Rectangle"/>
          <p:cNvSpPr/>
          <p:nvPr/>
        </p:nvSpPr>
        <p:spPr>
          <a:xfrm>
            <a:off x="1279242" y="4115363"/>
            <a:ext cx="1577355" cy="3143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fontAlgn="base">
              <a:lnSpc>
                <a:spcPct val="120000"/>
              </a:lnSpc>
              <a:defRPr/>
            </a:pPr>
            <a:r>
              <a:rPr kumimoji="0" lang="zh-CN" altLang="en-US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章  第</a:t>
            </a:r>
            <a:r>
              <a:rPr lang="en-US" altLang="zh-CN" kern="0" spc="3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kumimoji="0" lang="zh-CN" altLang="en-US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节</a:t>
            </a:r>
          </a:p>
        </p:txBody>
      </p:sp>
      <p:sp>
        <p:nvSpPr>
          <p:cNvPr id="13" name="TOP-PPT-5-矩形-Rectangle"/>
          <p:cNvSpPr/>
          <p:nvPr/>
        </p:nvSpPr>
        <p:spPr>
          <a:xfrm>
            <a:off x="1286463" y="4494273"/>
            <a:ext cx="266098" cy="3143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鱼</a:t>
            </a:r>
          </a:p>
        </p:txBody>
      </p:sp>
      <p:sp>
        <p:nvSpPr>
          <p:cNvPr id="15" name="TOP-PPT-6-矩形-Rectangle"/>
          <p:cNvSpPr/>
          <p:nvPr/>
        </p:nvSpPr>
        <p:spPr>
          <a:xfrm>
            <a:off x="1279241" y="1654403"/>
            <a:ext cx="6688759" cy="870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Human Education Edition Biology (Junior)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Please Enter Your Detailed Text Here, The Content Should Be Concise And Clear, Concise And Concise Do Not Need Too Much Text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OP-PPT-7-文本框-TextBox"/>
          <p:cNvSpPr txBox="1"/>
          <p:nvPr/>
        </p:nvSpPr>
        <p:spPr>
          <a:xfrm>
            <a:off x="1197687" y="4893411"/>
            <a:ext cx="4958080" cy="41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OP-PPT-8-文本框-TextBox"/>
          <p:cNvSpPr txBox="1"/>
          <p:nvPr/>
        </p:nvSpPr>
        <p:spPr>
          <a:xfrm>
            <a:off x="-139719" y="430900"/>
            <a:ext cx="2366251" cy="42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en-US" altLang="zh-CN" sz="2800" b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LOGO HERE</a:t>
            </a:r>
            <a:endParaRPr lang="zh-CN" altLang="en-US" sz="2800" b="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OP-PPT-9-矩形-Rectangle"/>
          <p:cNvSpPr/>
          <p:nvPr/>
        </p:nvSpPr>
        <p:spPr>
          <a:xfrm>
            <a:off x="1246338" y="2975877"/>
            <a:ext cx="4788170" cy="6984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人教版  生物（初中）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28" grpId="0"/>
      <p:bldP spid="3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鲫鱼的外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53" y="2493000"/>
            <a:ext cx="5352844" cy="337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文本框 4"/>
          <p:cNvSpPr txBox="1"/>
          <p:nvPr/>
        </p:nvSpPr>
        <p:spPr>
          <a:xfrm>
            <a:off x="6600363" y="3141000"/>
            <a:ext cx="4560864" cy="9131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zh-CN" sz="26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观察此图思考：它的运动方式</a:t>
            </a:r>
            <a:endParaRPr lang="en-US" altLang="zh-CN" sz="2665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eaLnBrk="0" hangingPunct="0"/>
            <a:r>
              <a:rPr lang="zh-CN" altLang="zh-CN" sz="26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是什么？如何完成？</a:t>
            </a:r>
          </a:p>
        </p:txBody>
      </p:sp>
      <p:cxnSp>
        <p:nvCxnSpPr>
          <p:cNvPr id="3" name="直接箭头连接符 2"/>
          <p:cNvCxnSpPr/>
          <p:nvPr/>
        </p:nvCxnSpPr>
        <p:spPr>
          <a:xfrm>
            <a:off x="4697699" y="2846244"/>
            <a:ext cx="524165" cy="1684929"/>
          </a:xfrm>
          <a:prstGeom prst="straightConnector1">
            <a:avLst/>
          </a:prstGeom>
          <a:ln w="12700">
            <a:solidFill>
              <a:schemeClr val="tx1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886146" y="4748123"/>
            <a:ext cx="1653257" cy="112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35">
                <a:cs typeface="+mn-ea"/>
                <a:sym typeface="+mn-lt"/>
              </a:rPr>
              <a:t>覆瓦状的鳞片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课堂互动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747231" y="1236229"/>
            <a:ext cx="1999563" cy="430503"/>
          </a:xfrm>
        </p:spPr>
        <p:txBody>
          <a:bodyPr/>
          <a:lstStyle/>
          <a:p>
            <a:r>
              <a:rPr lang="zh-CN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观察此图思考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法律法规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47231" y="1236229"/>
            <a:ext cx="3514401" cy="891142"/>
          </a:xfrm>
        </p:spPr>
        <p:txBody>
          <a:bodyPr/>
          <a:lstStyle/>
          <a:p>
            <a:r>
              <a:rPr lang="zh-CN" altLang="en-US" dirty="0"/>
              <a:t>合理利用和保护渔业资源</a:t>
            </a:r>
          </a:p>
          <a:p>
            <a:endParaRPr lang="zh-CN" altLang="en-US" dirty="0"/>
          </a:p>
        </p:txBody>
      </p:sp>
      <p:pic>
        <p:nvPicPr>
          <p:cNvPr id="4" name="图片 37889" descr="8900263-1_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96" y="2400108"/>
            <a:ext cx="3514402" cy="352144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6392291" y="3042232"/>
            <a:ext cx="2997859" cy="678035"/>
            <a:chOff x="7360577" y="3042232"/>
            <a:chExt cx="2997859" cy="678035"/>
          </a:xfrm>
        </p:grpSpPr>
        <p:sp>
          <p:nvSpPr>
            <p:cNvPr id="7" name="矩形标注 37892"/>
            <p:cNvSpPr/>
            <p:nvPr/>
          </p:nvSpPr>
          <p:spPr>
            <a:xfrm>
              <a:off x="7360577" y="3042232"/>
              <a:ext cx="2997859" cy="630661"/>
            </a:xfrm>
            <a:prstGeom prst="wedgeRectCallout">
              <a:avLst>
                <a:gd name="adj1" fmla="val -76644"/>
                <a:gd name="adj2" fmla="val 76366"/>
              </a:avLst>
            </a:prstGeom>
            <a:solidFill>
              <a:schemeClr val="bg1"/>
            </a:solidFill>
            <a:ln w="28575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endParaRPr lang="zh-CN" altLang="en-US" sz="10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sym typeface="阿里巴巴普惠体 M" panose="00020600040101010101" pitchFamily="18" charset="-122"/>
              </a:endParaRPr>
            </a:p>
          </p:txBody>
        </p:sp>
        <p:sp>
          <p:nvSpPr>
            <p:cNvPr id="8" name="文本框 37893"/>
            <p:cNvSpPr txBox="1"/>
            <p:nvPr/>
          </p:nvSpPr>
          <p:spPr>
            <a:xfrm>
              <a:off x="7360577" y="3075353"/>
              <a:ext cx="2793435" cy="6449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179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sym typeface="阿里巴巴普惠体 M" panose="00020600040101010101" pitchFamily="18" charset="-122"/>
                </a:rPr>
                <a:t>国家对渔业生产实行以养殖为主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92291" y="4140640"/>
            <a:ext cx="3009436" cy="665104"/>
            <a:chOff x="7360578" y="4026824"/>
            <a:chExt cx="3009436" cy="665104"/>
          </a:xfrm>
        </p:grpSpPr>
        <p:sp>
          <p:nvSpPr>
            <p:cNvPr id="10" name="矩形标注 37895"/>
            <p:cNvSpPr/>
            <p:nvPr/>
          </p:nvSpPr>
          <p:spPr>
            <a:xfrm>
              <a:off x="7404298" y="4026824"/>
              <a:ext cx="2965716" cy="630660"/>
            </a:xfrm>
            <a:prstGeom prst="wedgeRectCallout">
              <a:avLst>
                <a:gd name="adj1" fmla="val -76644"/>
                <a:gd name="adj2" fmla="val 76366"/>
              </a:avLst>
            </a:prstGeom>
            <a:solidFill>
              <a:schemeClr val="bg1"/>
            </a:solidFill>
            <a:ln w="28575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endParaRPr lang="zh-CN" altLang="en-US" sz="10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sym typeface="阿里巴巴普惠体 M" panose="00020600040101010101" pitchFamily="18" charset="-122"/>
              </a:endParaRPr>
            </a:p>
          </p:txBody>
        </p:sp>
        <p:sp>
          <p:nvSpPr>
            <p:cNvPr id="11" name="文本框 37896"/>
            <p:cNvSpPr txBox="1"/>
            <p:nvPr/>
          </p:nvSpPr>
          <p:spPr>
            <a:xfrm>
              <a:off x="7360578" y="4047015"/>
              <a:ext cx="2997858" cy="6449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179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sym typeface="阿里巴巴普惠体 M" panose="00020600040101010101" pitchFamily="18" charset="-122"/>
                </a:rPr>
                <a:t>禁止在禁渔区、禁渔期进行捕捞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92291" y="5226117"/>
            <a:ext cx="3020862" cy="650851"/>
            <a:chOff x="7360578" y="5226117"/>
            <a:chExt cx="3020862" cy="650851"/>
          </a:xfrm>
        </p:grpSpPr>
        <p:sp>
          <p:nvSpPr>
            <p:cNvPr id="13" name="矩形标注 37898"/>
            <p:cNvSpPr/>
            <p:nvPr/>
          </p:nvSpPr>
          <p:spPr>
            <a:xfrm>
              <a:off x="7447452" y="5226117"/>
              <a:ext cx="2933988" cy="630660"/>
            </a:xfrm>
            <a:prstGeom prst="wedgeRectCallout">
              <a:avLst>
                <a:gd name="adj1" fmla="val -76644"/>
                <a:gd name="adj2" fmla="val 76366"/>
              </a:avLst>
            </a:prstGeom>
            <a:solidFill>
              <a:schemeClr val="bg1"/>
            </a:solidFill>
            <a:ln w="28575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endParaRPr lang="zh-CN" altLang="en-US" sz="10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sym typeface="阿里巴巴普惠体 M" panose="00020600040101010101" pitchFamily="18" charset="-122"/>
              </a:endParaRPr>
            </a:p>
          </p:txBody>
        </p:sp>
        <p:sp>
          <p:nvSpPr>
            <p:cNvPr id="14" name="文本框 37899"/>
            <p:cNvSpPr txBox="1"/>
            <p:nvPr/>
          </p:nvSpPr>
          <p:spPr>
            <a:xfrm>
              <a:off x="7360578" y="5232055"/>
              <a:ext cx="3009436" cy="6449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179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sym typeface="阿里巴巴普惠体 M" panose="00020600040101010101" pitchFamily="18" charset="-122"/>
                </a:rPr>
                <a:t>禁止使用小于最小网目尺寸的网具进行捕捞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744000" y="2202191"/>
            <a:ext cx="1757774" cy="5969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90" dirty="0">
                <a:solidFill>
                  <a:srgbClr val="F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sym typeface="阿里巴巴普惠体 M" panose="00020600040101010101" pitchFamily="18" charset="-122"/>
              </a:rPr>
              <a:t>1986</a:t>
            </a:r>
            <a:r>
              <a:rPr lang="zh-CN" altLang="en-US" sz="3290" dirty="0">
                <a:solidFill>
                  <a:srgbClr val="F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sym typeface="阿里巴巴普惠体 M" panose="00020600040101010101" pitchFamily="18" charset="-122"/>
              </a:rPr>
              <a:t>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20245" y="2716504"/>
            <a:ext cx="9567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生活在</a:t>
            </a:r>
            <a:r>
              <a:rPr lang="zh-CN" altLang="en-US" sz="3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中；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体表常有</a:t>
            </a:r>
            <a:r>
              <a:rPr lang="zh-CN" altLang="en-US" sz="3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  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覆盖；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用</a:t>
            </a:r>
            <a:r>
              <a:rPr lang="zh-CN" altLang="en-US" sz="3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呼吸；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通过</a:t>
            </a:r>
            <a:r>
              <a:rPr lang="zh-CN" altLang="en-US" sz="3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zh-CN" altLang="en-US" sz="3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     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的摆动以及</a:t>
            </a:r>
            <a:r>
              <a:rPr lang="zh-CN" altLang="en-US" sz="3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    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的协调作用</a:t>
            </a:r>
            <a:r>
              <a:rPr lang="zh-CN" altLang="en-US" sz="3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      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32769" name="Rectangle 4"/>
          <p:cNvSpPr/>
          <p:nvPr/>
        </p:nvSpPr>
        <p:spPr>
          <a:xfrm>
            <a:off x="1318122" y="2065551"/>
            <a:ext cx="351731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综上所述，鱼的主要特征</a:t>
            </a:r>
          </a:p>
        </p:txBody>
      </p:sp>
      <p:sp>
        <p:nvSpPr>
          <p:cNvPr id="32770" name="Rectangl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填空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鱼的主要特征</a:t>
            </a:r>
          </a:p>
        </p:txBody>
      </p:sp>
      <p:sp>
        <p:nvSpPr>
          <p:cNvPr id="34821" name="Rectangle 7"/>
          <p:cNvSpPr/>
          <p:nvPr/>
        </p:nvSpPr>
        <p:spPr>
          <a:xfrm>
            <a:off x="3189791" y="3271154"/>
            <a:ext cx="6463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鳞片</a:t>
            </a:r>
          </a:p>
        </p:txBody>
      </p:sp>
      <p:sp>
        <p:nvSpPr>
          <p:cNvPr id="34822" name="Rectangle 8"/>
          <p:cNvSpPr/>
          <p:nvPr/>
        </p:nvSpPr>
        <p:spPr>
          <a:xfrm>
            <a:off x="2036795" y="3771647"/>
            <a:ext cx="415498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鳃</a:t>
            </a:r>
          </a:p>
        </p:txBody>
      </p:sp>
      <p:sp>
        <p:nvSpPr>
          <p:cNvPr id="34823" name="Rectangle 9"/>
          <p:cNvSpPr/>
          <p:nvPr/>
        </p:nvSpPr>
        <p:spPr>
          <a:xfrm>
            <a:off x="3003718" y="4277041"/>
            <a:ext cx="6463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尾部</a:t>
            </a:r>
          </a:p>
        </p:txBody>
      </p:sp>
      <p:sp>
        <p:nvSpPr>
          <p:cNvPr id="34824" name="Rectangle 10"/>
          <p:cNvSpPr/>
          <p:nvPr/>
        </p:nvSpPr>
        <p:spPr>
          <a:xfrm>
            <a:off x="4242235" y="4252015"/>
            <a:ext cx="877163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躯干部</a:t>
            </a:r>
          </a:p>
        </p:txBody>
      </p:sp>
      <p:sp>
        <p:nvSpPr>
          <p:cNvPr id="34825" name="Rectangle 11"/>
          <p:cNvSpPr/>
          <p:nvPr/>
        </p:nvSpPr>
        <p:spPr>
          <a:xfrm>
            <a:off x="8705175" y="4252190"/>
            <a:ext cx="415498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鳍</a:t>
            </a:r>
          </a:p>
        </p:txBody>
      </p:sp>
      <p:sp>
        <p:nvSpPr>
          <p:cNvPr id="34826" name="Rectangle 12"/>
          <p:cNvSpPr/>
          <p:nvPr/>
        </p:nvSpPr>
        <p:spPr>
          <a:xfrm>
            <a:off x="3793157" y="4735916"/>
            <a:ext cx="6463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游泳</a:t>
            </a:r>
          </a:p>
        </p:txBody>
      </p:sp>
      <p:sp>
        <p:nvSpPr>
          <p:cNvPr id="32778" name="Rectangle 13"/>
          <p:cNvSpPr/>
          <p:nvPr/>
        </p:nvSpPr>
        <p:spPr>
          <a:xfrm>
            <a:off x="2023835" y="3365066"/>
            <a:ext cx="5314495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sz="2400" dirty="0">
              <a:solidFill>
                <a:srgbClr val="3333FF"/>
              </a:solidFill>
              <a:cs typeface="+mn-ea"/>
              <a:sym typeface="+mn-lt"/>
            </a:endParaRPr>
          </a:p>
        </p:txBody>
      </p:sp>
      <p:sp>
        <p:nvSpPr>
          <p:cNvPr id="32779" name="Rectangle 3"/>
          <p:cNvSpPr/>
          <p:nvPr/>
        </p:nvSpPr>
        <p:spPr>
          <a:xfrm>
            <a:off x="2792653" y="3932579"/>
            <a:ext cx="6917079" cy="15202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457200" indent="-457200">
              <a:spcBef>
                <a:spcPct val="20000"/>
              </a:spcBef>
            </a:pPr>
            <a:endParaRPr lang="zh-CN" altLang="en-US" sz="2795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2780" name="Rectangle 3"/>
          <p:cNvSpPr/>
          <p:nvPr/>
        </p:nvSpPr>
        <p:spPr>
          <a:xfrm>
            <a:off x="2073707" y="6014987"/>
            <a:ext cx="6917079" cy="647684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sz="135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54349" y="2682016"/>
            <a:ext cx="415498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rgbClr val="FF0000"/>
                </a:solidFill>
                <a:latin typeface="+mn-ea"/>
              </a:rPr>
              <a:t>水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/>
      <p:bldP spid="34822" grpId="0" bldLvl="0"/>
      <p:bldP spid="34823" grpId="0" bldLvl="0"/>
      <p:bldP spid="34824" grpId="0" bldLvl="0"/>
      <p:bldP spid="34825" grpId="0" bldLvl="0"/>
      <p:bldP spid="34826" grpId="0" bldLvl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占位符 358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阅读教材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鱼类与人类生活的关系</a:t>
            </a:r>
            <a:endParaRPr lang="zh-CN" altLang="en-US" dirty="0"/>
          </a:p>
        </p:txBody>
      </p:sp>
      <p:sp>
        <p:nvSpPr>
          <p:cNvPr id="35844" name="矩形 35843"/>
          <p:cNvSpPr>
            <a:spLocks noGrp="1"/>
          </p:cNvSpPr>
          <p:nvPr/>
        </p:nvSpPr>
        <p:spPr>
          <a:xfrm>
            <a:off x="984000" y="2350256"/>
            <a:ext cx="10560896" cy="328678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sz="2400" dirty="0">
                <a:solidFill>
                  <a:srgbClr val="0000FF"/>
                </a:solidFill>
                <a:cs typeface="+mn-ea"/>
                <a:sym typeface="+mn-lt"/>
              </a:rPr>
              <a:t>鱼类养殖业和捕捞业都是国家的重要产业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sz="2400" dirty="0">
                <a:solidFill>
                  <a:srgbClr val="0000FF"/>
                </a:solidFill>
                <a:cs typeface="+mn-ea"/>
                <a:sym typeface="+mn-lt"/>
              </a:rPr>
              <a:t>鱼为人类提供了富含蛋白质的食物还融入了人类的文化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sz="2400" dirty="0">
                <a:cs typeface="+mn-ea"/>
                <a:sym typeface="+mn-lt"/>
              </a:rPr>
              <a:t>由于长期过度捕捞和水污染，鱼类的生存面临严重的威胁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1986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年实行</a:t>
            </a: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中华人民共和国渔业法</a:t>
            </a: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》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。</a:t>
            </a:r>
            <a:endParaRPr lang="zh-CN" altLang="en-US" sz="2400" dirty="0">
              <a:cs typeface="+mn-ea"/>
              <a:sym typeface="+mn-lt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sz="2400" dirty="0">
                <a:cs typeface="+mn-ea"/>
                <a:sym typeface="+mn-lt"/>
              </a:rPr>
              <a:t>我国渔业发展重心已经从捕捞业转移到养殖业上</a:t>
            </a:r>
            <a:endParaRPr lang="en-US" altLang="zh-CN" sz="2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3"/>
          <p:cNvSpPr txBox="1"/>
          <p:nvPr/>
        </p:nvSpPr>
        <p:spPr>
          <a:xfrm>
            <a:off x="983860" y="2282920"/>
            <a:ext cx="964717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、同学们能否运用所学的生物学知识，解决生活中的一些现象。</a:t>
            </a:r>
          </a:p>
        </p:txBody>
      </p:sp>
      <p:sp>
        <p:nvSpPr>
          <p:cNvPr id="36867" name="文本框 4"/>
          <p:cNvSpPr txBox="1"/>
          <p:nvPr/>
        </p:nvSpPr>
        <p:spPr>
          <a:xfrm>
            <a:off x="983860" y="3988188"/>
            <a:ext cx="1004794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、画出鱼类在水中呼吸时，水中氧气与其全身组织细胞气体交换概念图。</a:t>
            </a:r>
          </a:p>
        </p:txBody>
      </p:sp>
      <p:sp>
        <p:nvSpPr>
          <p:cNvPr id="36868" name="文本框 5"/>
          <p:cNvSpPr txBox="1"/>
          <p:nvPr/>
        </p:nvSpPr>
        <p:spPr>
          <a:xfrm>
            <a:off x="1522002" y="3208448"/>
            <a:ext cx="9946467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665" dirty="0">
                <a:solidFill>
                  <a:srgbClr val="C00000"/>
                </a:solidFill>
                <a:cs typeface="+mn-ea"/>
                <a:sym typeface="+mn-lt"/>
              </a:rPr>
              <a:t>如：池塘里的鱼常常在黎明前有浮头现象，为什么？</a:t>
            </a:r>
          </a:p>
        </p:txBody>
      </p:sp>
      <p:sp>
        <p:nvSpPr>
          <p:cNvPr id="36869" name="文本框 6"/>
          <p:cNvSpPr txBox="1"/>
          <p:nvPr/>
        </p:nvSpPr>
        <p:spPr>
          <a:xfrm>
            <a:off x="983860" y="5247652"/>
            <a:ext cx="964717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、树立保护动物的意识，并将这种意识传递开来。</a:t>
            </a:r>
          </a:p>
        </p:txBody>
      </p:sp>
      <p:sp>
        <p:nvSpPr>
          <p:cNvPr id="2" name="Shape 120"/>
          <p:cNvSpPr/>
          <p:nvPr/>
        </p:nvSpPr>
        <p:spPr>
          <a:xfrm>
            <a:off x="796714" y="643467"/>
            <a:ext cx="181525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defTabSz="1219200">
              <a:defRPr b="0">
                <a:solidFill>
                  <a:srgbClr val="000000"/>
                </a:solidFill>
              </a:defRPr>
            </a:pPr>
            <a:endParaRPr lang="zh-CN" altLang="en-US" sz="2400" kern="0" dirty="0">
              <a:solidFill>
                <a:srgbClr val="A36C2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评价提升：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课堂练习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OP-PPT-1-图片-Picture"/>
          <p:cNvPicPr>
            <a:picLocks noChangeAspect="1"/>
          </p:cNvPicPr>
          <p:nvPr/>
        </p:nvPicPr>
        <p:blipFill>
          <a:blip r:embed="rId3"/>
          <a:srcRect l="5556" r="5556"/>
          <a:stretch>
            <a:fillRect/>
          </a:stretch>
        </p:blipFill>
        <p:spPr>
          <a:xfrm>
            <a:off x="2" y="0"/>
            <a:ext cx="12191996" cy="6858000"/>
          </a:xfrm>
          <a:prstGeom prst="rect">
            <a:avLst/>
          </a:prstGeom>
        </p:spPr>
      </p:pic>
      <p:sp>
        <p:nvSpPr>
          <p:cNvPr id="25" name="TOP-PPT-2-矩形-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TOP-PPT-3-组合-Group"/>
          <p:cNvGrpSpPr/>
          <p:nvPr/>
        </p:nvGrpSpPr>
        <p:grpSpPr>
          <a:xfrm>
            <a:off x="1279242" y="3786667"/>
            <a:ext cx="5601265" cy="0"/>
            <a:chOff x="1236836" y="3870117"/>
            <a:chExt cx="5601265" cy="0"/>
          </a:xfrm>
        </p:grpSpPr>
        <p:cxnSp>
          <p:nvCxnSpPr>
            <p:cNvPr id="7" name="TOP-PPT-3-1-连接符-Line"/>
            <p:cNvCxnSpPr/>
            <p:nvPr/>
          </p:nvCxnSpPr>
          <p:spPr>
            <a:xfrm>
              <a:off x="1236836" y="3870117"/>
              <a:ext cx="5601265" cy="0"/>
            </a:xfrm>
            <a:prstGeom prst="line">
              <a:avLst/>
            </a:prstGeom>
            <a:noFill/>
            <a:ln w="31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cxnSp>
          <p:nvCxnSpPr>
            <p:cNvPr id="9" name="TOP-PPT-3-2-连接符-Line"/>
            <p:cNvCxnSpPr/>
            <p:nvPr/>
          </p:nvCxnSpPr>
          <p:spPr>
            <a:xfrm>
              <a:off x="1236836" y="3870117"/>
              <a:ext cx="538223" cy="0"/>
            </a:xfrm>
            <a:prstGeom prst="line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</p:grpSp>
      <p:sp>
        <p:nvSpPr>
          <p:cNvPr id="5" name="TOP-PPT-4-矩形-Rectangle"/>
          <p:cNvSpPr/>
          <p:nvPr/>
        </p:nvSpPr>
        <p:spPr>
          <a:xfrm>
            <a:off x="1279242" y="4115363"/>
            <a:ext cx="1577355" cy="3143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fontAlgn="base">
              <a:lnSpc>
                <a:spcPct val="120000"/>
              </a:lnSpc>
              <a:defRPr/>
            </a:pPr>
            <a:r>
              <a:rPr kumimoji="0" lang="zh-CN" altLang="en-US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章  第</a:t>
            </a:r>
            <a:r>
              <a:rPr kumimoji="0" lang="en-US" altLang="zh-CN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节</a:t>
            </a:r>
          </a:p>
        </p:txBody>
      </p:sp>
      <p:sp>
        <p:nvSpPr>
          <p:cNvPr id="13" name="TOP-PPT-5-矩形-Rectangle"/>
          <p:cNvSpPr/>
          <p:nvPr/>
        </p:nvSpPr>
        <p:spPr>
          <a:xfrm>
            <a:off x="1286463" y="4494273"/>
            <a:ext cx="2394886" cy="3143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线形动物和环节动物</a:t>
            </a:r>
          </a:p>
        </p:txBody>
      </p:sp>
      <p:sp>
        <p:nvSpPr>
          <p:cNvPr id="15" name="TOP-PPT-6-矩形-Rectangle"/>
          <p:cNvSpPr/>
          <p:nvPr/>
        </p:nvSpPr>
        <p:spPr>
          <a:xfrm>
            <a:off x="1279241" y="1654403"/>
            <a:ext cx="6688759" cy="870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Human Education Edition Biology (Junior)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Please Enter Your Detailed Text Here, The Content Should Be Concise And Clear, Concise And Concise Do Not Need Too Much Text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OP-PPT-7-文本框-TextBox"/>
          <p:cNvSpPr txBox="1"/>
          <p:nvPr/>
        </p:nvSpPr>
        <p:spPr>
          <a:xfrm>
            <a:off x="1197687" y="4893411"/>
            <a:ext cx="4958080" cy="41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OP-PPT-8-文本框-TextBox"/>
          <p:cNvSpPr txBox="1"/>
          <p:nvPr/>
        </p:nvSpPr>
        <p:spPr>
          <a:xfrm>
            <a:off x="-139719" y="430900"/>
            <a:ext cx="2366251" cy="42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en-US" altLang="zh-CN" sz="2800" b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LOGO HERE</a:t>
            </a:r>
            <a:endParaRPr lang="zh-CN" altLang="en-US" sz="2800" b="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OP-PPT-9-矩形-Rectangle"/>
          <p:cNvSpPr/>
          <p:nvPr/>
        </p:nvSpPr>
        <p:spPr>
          <a:xfrm>
            <a:off x="1246338" y="2975877"/>
            <a:ext cx="1837041" cy="6984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THANKS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-PPT-1-占位符-Placeholder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学习目标</a:t>
            </a:r>
          </a:p>
        </p:txBody>
      </p:sp>
      <p:sp>
        <p:nvSpPr>
          <p:cNvPr id="3" name="TOP-PPT-2-占位符-Placeholder"/>
          <p:cNvSpPr>
            <a:spLocks noGrp="1"/>
          </p:cNvSpPr>
          <p:nvPr>
            <p:ph type="body" sz="quarter" idx="11"/>
          </p:nvPr>
        </p:nvSpPr>
        <p:spPr>
          <a:xfrm>
            <a:off x="747231" y="1159892"/>
            <a:ext cx="2908466" cy="51360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线形动物和环节动物</a:t>
            </a:r>
          </a:p>
        </p:txBody>
      </p:sp>
      <p:sp>
        <p:nvSpPr>
          <p:cNvPr id="7" name="TOP-PPT-3-文本框-TextBox"/>
          <p:cNvSpPr txBox="1"/>
          <p:nvPr/>
        </p:nvSpPr>
        <p:spPr>
          <a:xfrm>
            <a:off x="4839374" y="2116687"/>
            <a:ext cx="3272752" cy="810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能区分脊椎动物和无脊椎动物。 </a:t>
            </a:r>
            <a:endParaRPr lang="zh-CN" altLang="en-US" sz="2000" i="1" dirty="0">
              <a:cs typeface="+mn-ea"/>
              <a:sym typeface="+mn-lt"/>
            </a:endParaRPr>
          </a:p>
        </p:txBody>
      </p:sp>
      <p:sp>
        <p:nvSpPr>
          <p:cNvPr id="8" name="TOP-PPT-4-文本框-TextBox"/>
          <p:cNvSpPr txBox="1"/>
          <p:nvPr/>
        </p:nvSpPr>
        <p:spPr>
          <a:xfrm>
            <a:off x="2048549" y="4185429"/>
            <a:ext cx="3399452" cy="44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了解多种多样的鱼类。</a:t>
            </a:r>
          </a:p>
        </p:txBody>
      </p:sp>
      <p:sp>
        <p:nvSpPr>
          <p:cNvPr id="9" name="TOP-PPT-5-文本框-TextBox"/>
          <p:cNvSpPr txBox="1"/>
          <p:nvPr/>
        </p:nvSpPr>
        <p:spPr>
          <a:xfrm>
            <a:off x="7237824" y="4340974"/>
            <a:ext cx="3755845" cy="44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掌握鱼主要特征。 </a:t>
            </a:r>
          </a:p>
        </p:txBody>
      </p:sp>
      <p:sp>
        <p:nvSpPr>
          <p:cNvPr id="10" name="TOP-PPT-6-文本框-TextBox"/>
          <p:cNvSpPr txBox="1"/>
          <p:nvPr/>
        </p:nvSpPr>
        <p:spPr>
          <a:xfrm>
            <a:off x="4004998" y="1968928"/>
            <a:ext cx="646331" cy="1244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6600" b="1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OP-PPT-7-文本框-TextBox"/>
          <p:cNvSpPr txBox="1"/>
          <p:nvPr/>
        </p:nvSpPr>
        <p:spPr>
          <a:xfrm>
            <a:off x="1368963" y="3994738"/>
            <a:ext cx="646331" cy="1244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6600" b="1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OP-PPT-8-文本框-TextBox"/>
          <p:cNvSpPr txBox="1"/>
          <p:nvPr/>
        </p:nvSpPr>
        <p:spPr>
          <a:xfrm>
            <a:off x="6492782" y="3994738"/>
            <a:ext cx="646331" cy="1244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6600" b="1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3" name="TOP-PPT-9-连接符-Line"/>
          <p:cNvCxnSpPr/>
          <p:nvPr/>
        </p:nvCxnSpPr>
        <p:spPr>
          <a:xfrm>
            <a:off x="1459404" y="3752850"/>
            <a:ext cx="95342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OP-PPT-10-连接符-Line"/>
          <p:cNvCxnSpPr/>
          <p:nvPr/>
        </p:nvCxnSpPr>
        <p:spPr>
          <a:xfrm flipV="1">
            <a:off x="6096000" y="3994739"/>
            <a:ext cx="0" cy="163411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-PPT-11-连接符-Line"/>
          <p:cNvCxnSpPr/>
          <p:nvPr/>
        </p:nvCxnSpPr>
        <p:spPr>
          <a:xfrm>
            <a:off x="4068238" y="2932386"/>
            <a:ext cx="582321" cy="0"/>
          </a:xfrm>
          <a:prstGeom prst="line">
            <a:avLst/>
          </a:prstGeom>
          <a:ln w="88900" cap="rnd">
            <a:solidFill>
              <a:schemeClr val="accent3"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-PPT-12-连接符-Line"/>
          <p:cNvCxnSpPr/>
          <p:nvPr/>
        </p:nvCxnSpPr>
        <p:spPr>
          <a:xfrm>
            <a:off x="1437782" y="5023944"/>
            <a:ext cx="582321" cy="0"/>
          </a:xfrm>
          <a:prstGeom prst="line">
            <a:avLst/>
          </a:prstGeom>
          <a:ln w="88900" cap="rnd">
            <a:solidFill>
              <a:schemeClr val="accent3"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OP-PPT-13-连接符-Line"/>
          <p:cNvCxnSpPr/>
          <p:nvPr/>
        </p:nvCxnSpPr>
        <p:spPr>
          <a:xfrm>
            <a:off x="6561601" y="5023944"/>
            <a:ext cx="582321" cy="0"/>
          </a:xfrm>
          <a:prstGeom prst="line">
            <a:avLst/>
          </a:prstGeom>
          <a:ln w="88900" cap="rnd">
            <a:solidFill>
              <a:schemeClr val="accent3"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动物的分类</a:t>
            </a:r>
            <a:endParaRPr lang="zh-CN" altLang="en-US" sz="2665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747231" y="1236229"/>
            <a:ext cx="1720641" cy="427426"/>
          </a:xfrm>
        </p:spPr>
        <p:txBody>
          <a:bodyPr/>
          <a:lstStyle/>
          <a:p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动物的分类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1149542" y="1979880"/>
            <a:ext cx="9596769" cy="16383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动物的分类：根据动物体内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有无脊椎骨组成的脊柱</a:t>
            </a: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，将动物分为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无脊椎动物</a:t>
            </a: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脊椎动物</a:t>
            </a: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8150458" y="4940300"/>
            <a:ext cx="574840" cy="7902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888000" y="5799022"/>
            <a:ext cx="200247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较原始、最多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49542" y="3686695"/>
            <a:ext cx="9262385" cy="1715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0000"/>
                </a:solidFill>
                <a:cs typeface="+mn-ea"/>
                <a:sym typeface="+mn-lt"/>
              </a:rPr>
              <a:t>无脊椎动物：</a:t>
            </a: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身体内没有由脊椎骨组成的脊柱。例如：腔肠动物、扁形动物、线形动物、环节动物、软体动物、节肢动物。</a:t>
            </a:r>
            <a:endParaRPr lang="en-US" altLang="zh-CN" sz="1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0000"/>
                </a:solidFill>
                <a:cs typeface="+mn-ea"/>
                <a:sym typeface="+mn-lt"/>
              </a:rPr>
              <a:t>脊椎动物：</a:t>
            </a: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身体内都有由脊椎骨组成的脊柱。例如：鱼、两栖动物、爬行动物、鸟和哺乳动物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各种各样的鱼类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747231" y="1236229"/>
            <a:ext cx="8058914" cy="430503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自然界中有多种多样的鱼类，以上展示的只是沧海之一粟！</a:t>
            </a:r>
          </a:p>
        </p:txBody>
      </p:sp>
      <p:pic>
        <p:nvPicPr>
          <p:cNvPr id="16385" name="Picture 2" descr="法国天使鱼（French Angelfish）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871538"/>
            <a:ext cx="6311900" cy="5924550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00" y="2637000"/>
            <a:ext cx="3969647" cy="198482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86306" y="5232711"/>
            <a:ext cx="1093569" cy="539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金枪鱼</a:t>
            </a:r>
          </a:p>
        </p:txBody>
      </p:sp>
      <p:pic>
        <p:nvPicPr>
          <p:cNvPr id="12" name="图片 11" descr="一群鸟在吃地上的青蛙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355" y="2421000"/>
            <a:ext cx="3668738" cy="2442004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8112125" y="5232711"/>
            <a:ext cx="790601" cy="539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鲤鱼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4"/>
          <p:cNvSpPr txBox="1"/>
          <p:nvPr/>
        </p:nvSpPr>
        <p:spPr>
          <a:xfrm>
            <a:off x="1154154" y="3614712"/>
            <a:ext cx="521297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zh-CN" sz="2665" dirty="0">
                <a:solidFill>
                  <a:srgbClr val="FF0000"/>
                </a:solidFill>
                <a:cs typeface="+mn-ea"/>
                <a:sym typeface="+mn-lt"/>
              </a:rPr>
              <a:t>鱼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1918227" y="2611067"/>
            <a:ext cx="359471" cy="251005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135" noProof="1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2865509" y="2335553"/>
            <a:ext cx="1194558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zh-CN" sz="2665">
                <a:solidFill>
                  <a:srgbClr val="FF0000"/>
                </a:solidFill>
                <a:cs typeface="+mn-ea"/>
                <a:sym typeface="+mn-lt"/>
              </a:rPr>
              <a:t>淡水鱼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2842055" y="4729843"/>
            <a:ext cx="1194558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zh-CN" sz="2665" dirty="0">
                <a:solidFill>
                  <a:srgbClr val="FF0000"/>
                </a:solidFill>
                <a:cs typeface="+mn-ea"/>
                <a:sym typeface="+mn-lt"/>
              </a:rPr>
              <a:t>海水鱼</a:t>
            </a:r>
          </a:p>
        </p:txBody>
      </p:sp>
      <p:sp>
        <p:nvSpPr>
          <p:cNvPr id="8" name="文本框 4"/>
          <p:cNvSpPr txBox="1"/>
          <p:nvPr/>
        </p:nvSpPr>
        <p:spPr>
          <a:xfrm>
            <a:off x="4261322" y="2243797"/>
            <a:ext cx="6871153" cy="5945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cs typeface="+mn-ea"/>
                <a:sym typeface="+mn-lt"/>
              </a:rPr>
              <a:t>我国有</a:t>
            </a: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1000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多种，如</a:t>
            </a:r>
            <a:r>
              <a:rPr lang="zh-CN" altLang="zh-CN" sz="2400" dirty="0">
                <a:solidFill>
                  <a:srgbClr val="FF0000"/>
                </a:solidFill>
                <a:cs typeface="+mn-ea"/>
                <a:sym typeface="+mn-lt"/>
              </a:rPr>
              <a:t>四大家鱼、鲤鱼、鲫鱼等。</a:t>
            </a:r>
            <a:endParaRPr lang="en-US" altLang="zh-CN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4261322" y="4454045"/>
            <a:ext cx="7183232" cy="9725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我国有</a:t>
            </a: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2000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多种，如带鱼、大黄鱼、小黄鱼、鳓鱼、鲳鱼、鲐鱼、鲅鱼、大马哈鱼、鲥鱼、鲚鱼、石斑鱼、比目鱼、鲨鱼等。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鱼的归类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zh-CN" dirty="0">
                <a:sym typeface="+mn-lt"/>
              </a:rPr>
              <a:t>通过阅读教材</a:t>
            </a:r>
            <a:r>
              <a:rPr lang="en-US" altLang="zh-CN" dirty="0">
                <a:sym typeface="+mn-lt"/>
              </a:rPr>
              <a:t>P19-21,</a:t>
            </a:r>
            <a:r>
              <a:rPr lang="zh-CN" altLang="en-US" dirty="0">
                <a:sym typeface="+mn-lt"/>
              </a:rPr>
              <a:t>你会将众多的鱼如何归类？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4"/>
          <p:cNvSpPr txBox="1"/>
          <p:nvPr/>
        </p:nvSpPr>
        <p:spPr>
          <a:xfrm>
            <a:off x="747231" y="2005931"/>
            <a:ext cx="9764211" cy="8043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665" dirty="0">
                <a:cs typeface="+mn-ea"/>
                <a:sym typeface="+mn-lt"/>
              </a:rPr>
              <a:t>      </a:t>
            </a:r>
            <a:r>
              <a:rPr lang="zh-CN" altLang="zh-CN" sz="2665" dirty="0">
                <a:cs typeface="+mn-ea"/>
                <a:sym typeface="+mn-lt"/>
              </a:rPr>
              <a:t>以下名词中，哪些是鱼？哪些不是鱼？若不是那它属于什么？</a:t>
            </a:r>
          </a:p>
        </p:txBody>
      </p:sp>
      <p:sp>
        <p:nvSpPr>
          <p:cNvPr id="25603" name="文本框 1"/>
          <p:cNvSpPr txBox="1"/>
          <p:nvPr/>
        </p:nvSpPr>
        <p:spPr>
          <a:xfrm>
            <a:off x="1313028" y="3277509"/>
            <a:ext cx="9032741" cy="161024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665" dirty="0">
                <a:solidFill>
                  <a:srgbClr val="FF0000"/>
                </a:solidFill>
                <a:cs typeface="+mn-ea"/>
                <a:sym typeface="+mn-lt"/>
              </a:rPr>
              <a:t>章鱼、带鱼、鱿鱼、木鱼、</a:t>
            </a:r>
          </a:p>
          <a:p>
            <a:pPr>
              <a:lnSpc>
                <a:spcPct val="200000"/>
              </a:lnSpc>
            </a:pPr>
            <a:r>
              <a:rPr lang="zh-CN" altLang="en-US" sz="2665" dirty="0">
                <a:solidFill>
                  <a:srgbClr val="FF0000"/>
                </a:solidFill>
                <a:cs typeface="+mn-ea"/>
                <a:sym typeface="+mn-lt"/>
              </a:rPr>
              <a:t>墨鱼、海马、鲸鱼、鲟鱼、甲鱼</a:t>
            </a:r>
          </a:p>
        </p:txBody>
      </p:sp>
      <p:sp>
        <p:nvSpPr>
          <p:cNvPr id="3" name="矩形 2"/>
          <p:cNvSpPr/>
          <p:nvPr/>
        </p:nvSpPr>
        <p:spPr>
          <a:xfrm>
            <a:off x="7752000" y="3482468"/>
            <a:ext cx="109356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base"/>
            <a:r>
              <a:rPr lang="zh-CN" altLang="en-US" sz="7200" noProof="1">
                <a:solidFill>
                  <a:srgbClr val="FF0000"/>
                </a:solidFill>
                <a:sym typeface="+mn-lt"/>
              </a:rPr>
              <a:t>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课堂交流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小组讨论</a:t>
            </a:r>
            <a:r>
              <a:rPr lang="en-US" altLang="zh-CN" dirty="0">
                <a:sym typeface="+mn-lt"/>
              </a:rPr>
              <a:t>1: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00" y="2012143"/>
            <a:ext cx="9430787" cy="4971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None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1.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鱼的外形有什么特点？ 对鱼的水生生活有什么意义？</a:t>
            </a:r>
          </a:p>
          <a:p>
            <a:pPr eaLnBrk="1" hangingPunct="1">
              <a:buNone/>
            </a:pP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buNone/>
            </a:pP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</a:p>
          <a:p>
            <a:pPr eaLnBrk="1" hangingPunct="1"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若用手摸鱼的体表，有什么感觉？谈谈你的看法。</a:t>
            </a:r>
          </a:p>
          <a:p>
            <a:pPr eaLnBrk="1" hangingPunct="1">
              <a:buNone/>
            </a:pP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</a:p>
          <a:p>
            <a:pPr eaLnBrk="1" hangingPunct="1">
              <a:buNone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观察鱼的运动。有人说，鱼只靠鳍进行运动，这种说法全面吗？</a:t>
            </a:r>
          </a:p>
          <a:p>
            <a:pPr eaLnBrk="1" hangingPunct="1">
              <a:buNone/>
            </a:pP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buNone/>
            </a:pP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buNone/>
            </a:pP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buNone/>
            </a:pP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课堂交流</a:t>
            </a:r>
            <a:endParaRPr lang="en-US" altLang="zh-CN" dirty="0"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小组讨论</a:t>
            </a:r>
            <a:r>
              <a:rPr lang="en-US" altLang="zh-CN" dirty="0">
                <a:sym typeface="+mn-lt"/>
              </a:rPr>
              <a:t>2:</a:t>
            </a:r>
          </a:p>
          <a:p>
            <a:endParaRPr lang="zh-CN" altLang="en-US" dirty="0">
              <a:sym typeface="+mn-lt"/>
            </a:endParaRPr>
          </a:p>
        </p:txBody>
      </p:sp>
      <p:sp>
        <p:nvSpPr>
          <p:cNvPr id="30724" name="Rectangle 6"/>
          <p:cNvSpPr/>
          <p:nvPr/>
        </p:nvSpPr>
        <p:spPr>
          <a:xfrm>
            <a:off x="1351691" y="2407922"/>
            <a:ext cx="8128309" cy="9725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" dirty="0">
                <a:solidFill>
                  <a:srgbClr val="FF0000"/>
                </a:solidFill>
                <a:cs typeface="+mn-ea"/>
                <a:sym typeface="+mn-lt"/>
              </a:rPr>
              <a:t>     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鱼的身体分头部、躯干部、尾部；多数左右侧扁，大多呈流线型，有利于减少鱼在水中运动时的阻力。</a:t>
            </a:r>
          </a:p>
        </p:txBody>
      </p:sp>
      <p:sp>
        <p:nvSpPr>
          <p:cNvPr id="30725" name="Rectangle 7"/>
          <p:cNvSpPr/>
          <p:nvPr/>
        </p:nvSpPr>
        <p:spPr>
          <a:xfrm>
            <a:off x="1351691" y="4995529"/>
            <a:ext cx="8344309" cy="9725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" dirty="0">
                <a:solidFill>
                  <a:srgbClr val="FF0000"/>
                </a:solidFill>
                <a:cs typeface="+mn-ea"/>
                <a:sym typeface="+mn-lt"/>
              </a:rPr>
              <a:t>      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不全面。鱼的体内有脊柱，脊柱上附着的肌肉能产生运动的动力。鱼通过躯干部和尾部的摆动以及鳍的协调作用完成游泳运动。</a:t>
            </a:r>
          </a:p>
        </p:txBody>
      </p:sp>
      <p:sp>
        <p:nvSpPr>
          <p:cNvPr id="30726" name="Rectangle 8"/>
          <p:cNvSpPr/>
          <p:nvPr/>
        </p:nvSpPr>
        <p:spPr>
          <a:xfrm>
            <a:off x="1351691" y="3864155"/>
            <a:ext cx="7231467" cy="5108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鱼的体表有鳞片和黏液；既能保护身体又有利于克服水的阻力。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307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4"/>
          <p:cNvSpPr txBox="1"/>
          <p:nvPr/>
        </p:nvSpPr>
        <p:spPr>
          <a:xfrm>
            <a:off x="1132141" y="1997659"/>
            <a:ext cx="9926977" cy="121020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665" dirty="0">
                <a:cs typeface="+mn-ea"/>
                <a:sym typeface="+mn-lt"/>
              </a:rPr>
              <a:t>       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请同学们观察下图，思考为什么鱼儿离不开水？这蕴含什么生物学道理？它有哪些适于水中生活的特点？</a:t>
            </a:r>
            <a:endParaRPr lang="zh-CN" altLang="en-US" sz="2665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699" name="组合 32774"/>
          <p:cNvGrpSpPr/>
          <p:nvPr/>
        </p:nvGrpSpPr>
        <p:grpSpPr>
          <a:xfrm>
            <a:off x="4863475" y="3557568"/>
            <a:ext cx="2081917" cy="2353731"/>
            <a:chOff x="0" y="0"/>
            <a:chExt cx="2352" cy="1962"/>
          </a:xfrm>
        </p:grpSpPr>
        <p:grpSp>
          <p:nvGrpSpPr>
            <p:cNvPr id="29700" name="组合 32775"/>
            <p:cNvGrpSpPr/>
            <p:nvPr/>
          </p:nvGrpSpPr>
          <p:grpSpPr>
            <a:xfrm>
              <a:off x="192" y="0"/>
              <a:ext cx="2160" cy="1872"/>
              <a:chOff x="0" y="0"/>
              <a:chExt cx="2160" cy="1872"/>
            </a:xfrm>
          </p:grpSpPr>
          <p:pic>
            <p:nvPicPr>
              <p:cNvPr id="29701" name="图片 32776" descr="7_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0" y="0"/>
                <a:ext cx="1531" cy="18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9702" name="组合 32777"/>
              <p:cNvGrpSpPr/>
              <p:nvPr/>
            </p:nvGrpSpPr>
            <p:grpSpPr>
              <a:xfrm>
                <a:off x="1488" y="1248"/>
                <a:ext cx="672" cy="528"/>
                <a:chOff x="0" y="0"/>
                <a:chExt cx="672" cy="528"/>
              </a:xfrm>
            </p:grpSpPr>
            <p:sp>
              <p:nvSpPr>
                <p:cNvPr id="29703" name="直接连接符 32778"/>
                <p:cNvSpPr/>
                <p:nvPr/>
              </p:nvSpPr>
              <p:spPr>
                <a:xfrm>
                  <a:off x="0" y="144"/>
                  <a:ext cx="288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704" name="文本框 32779"/>
                <p:cNvSpPr txBox="1"/>
                <p:nvPr/>
              </p:nvSpPr>
              <p:spPr>
                <a:xfrm>
                  <a:off x="174" y="0"/>
                  <a:ext cx="498" cy="5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eaVert" anchor="t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zh-CN" altLang="en-US" sz="2795" dirty="0">
                      <a:solidFill>
                        <a:srgbClr val="FF0000"/>
                      </a:solidFill>
                      <a:cs typeface="+mn-ea"/>
                      <a:sym typeface="+mn-lt"/>
                    </a:rPr>
                    <a:t>鳃丝</a:t>
                  </a:r>
                </a:p>
              </p:txBody>
            </p:sp>
          </p:grpSp>
          <p:grpSp>
            <p:nvGrpSpPr>
              <p:cNvPr id="29705" name="组合 32780"/>
              <p:cNvGrpSpPr/>
              <p:nvPr/>
            </p:nvGrpSpPr>
            <p:grpSpPr>
              <a:xfrm>
                <a:off x="0" y="384"/>
                <a:ext cx="1440" cy="762"/>
                <a:chOff x="0" y="0"/>
                <a:chExt cx="1440" cy="762"/>
              </a:xfrm>
            </p:grpSpPr>
            <p:grpSp>
              <p:nvGrpSpPr>
                <p:cNvPr id="29706" name="组合 32781"/>
                <p:cNvGrpSpPr/>
                <p:nvPr/>
              </p:nvGrpSpPr>
              <p:grpSpPr>
                <a:xfrm>
                  <a:off x="576" y="0"/>
                  <a:ext cx="864" cy="624"/>
                  <a:chOff x="0" y="0"/>
                  <a:chExt cx="864" cy="624"/>
                </a:xfrm>
              </p:grpSpPr>
              <p:sp>
                <p:nvSpPr>
                  <p:cNvPr id="29707" name="直接连接符 32782"/>
                  <p:cNvSpPr/>
                  <p:nvPr/>
                </p:nvSpPr>
                <p:spPr>
                  <a:xfrm flipH="1">
                    <a:off x="0" y="0"/>
                    <a:ext cx="576" cy="384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708" name="直接连接符 32783"/>
                  <p:cNvSpPr/>
                  <p:nvPr/>
                </p:nvSpPr>
                <p:spPr>
                  <a:xfrm flipH="1" flipV="1">
                    <a:off x="0" y="384"/>
                    <a:ext cx="864" cy="24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9709" name="文本框 32784"/>
                <p:cNvSpPr txBox="1"/>
                <p:nvPr/>
              </p:nvSpPr>
              <p:spPr>
                <a:xfrm>
                  <a:off x="0" y="192"/>
                  <a:ext cx="624" cy="5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zh-CN" altLang="en-US" sz="2795" dirty="0">
                      <a:solidFill>
                        <a:srgbClr val="0000FF"/>
                      </a:solidFill>
                      <a:cs typeface="+mn-ea"/>
                      <a:sym typeface="+mn-lt"/>
                    </a:rPr>
                    <a:t>鳃弓</a:t>
                  </a:r>
                </a:p>
              </p:txBody>
            </p:sp>
          </p:grpSp>
        </p:grpSp>
        <p:grpSp>
          <p:nvGrpSpPr>
            <p:cNvPr id="29710" name="组合 32785"/>
            <p:cNvGrpSpPr/>
            <p:nvPr/>
          </p:nvGrpSpPr>
          <p:grpSpPr>
            <a:xfrm>
              <a:off x="0" y="1104"/>
              <a:ext cx="1392" cy="858"/>
              <a:chOff x="0" y="0"/>
              <a:chExt cx="1392" cy="858"/>
            </a:xfrm>
          </p:grpSpPr>
          <p:sp>
            <p:nvSpPr>
              <p:cNvPr id="29711" name="直接连接符 32786"/>
              <p:cNvSpPr/>
              <p:nvPr/>
            </p:nvSpPr>
            <p:spPr>
              <a:xfrm flipH="1">
                <a:off x="528" y="0"/>
                <a:ext cx="864" cy="48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12" name="文本框 32787"/>
              <p:cNvSpPr txBox="1"/>
              <p:nvPr/>
            </p:nvSpPr>
            <p:spPr>
              <a:xfrm>
                <a:off x="0" y="288"/>
                <a:ext cx="576" cy="5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zh-CN" altLang="en-US" sz="2795" dirty="0">
                    <a:solidFill>
                      <a:srgbClr val="0000FF"/>
                    </a:solidFill>
                    <a:cs typeface="+mn-ea"/>
                    <a:sym typeface="+mn-lt"/>
                  </a:rPr>
                  <a:t>鳃耙</a:t>
                </a:r>
              </a:p>
            </p:txBody>
          </p:sp>
        </p:grpSp>
      </p:grpSp>
      <p:pic>
        <p:nvPicPr>
          <p:cNvPr id="29713" name="Picture 2" descr="鲫鱼的外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526" y="3320391"/>
            <a:ext cx="3841965" cy="2828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课堂问题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47231" y="1236229"/>
            <a:ext cx="1393628" cy="430503"/>
          </a:xfrm>
        </p:spPr>
        <p:txBody>
          <a:bodyPr/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观察下图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159" y="3955290"/>
            <a:ext cx="2892230" cy="14461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yudejiegou4"/>
          <p:cNvPicPr>
            <a:picLocks noChangeAspect="1"/>
          </p:cNvPicPr>
          <p:nvPr/>
        </p:nvPicPr>
        <p:blipFill>
          <a:blip r:embed="rId2"/>
          <a:srcRect r="1286" b="3851"/>
          <a:stretch>
            <a:fillRect/>
          </a:stretch>
        </p:blipFill>
        <p:spPr>
          <a:xfrm>
            <a:off x="1361341" y="2377247"/>
            <a:ext cx="4671879" cy="2840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Text Box 3"/>
          <p:cNvSpPr txBox="1"/>
          <p:nvPr/>
        </p:nvSpPr>
        <p:spPr>
          <a:xfrm>
            <a:off x="1259840" y="5655734"/>
            <a:ext cx="1999827" cy="460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cs typeface="+mn-ea"/>
                <a:sym typeface="+mn-lt"/>
              </a:rPr>
              <a:t>含氧多的水</a:t>
            </a:r>
          </a:p>
        </p:txBody>
      </p:sp>
      <p:sp>
        <p:nvSpPr>
          <p:cNvPr id="33796" name="Text Box 4"/>
          <p:cNvSpPr txBox="1"/>
          <p:nvPr/>
        </p:nvSpPr>
        <p:spPr>
          <a:xfrm>
            <a:off x="3869487" y="5655514"/>
            <a:ext cx="503579" cy="460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solidFill>
                  <a:srgbClr val="FF0000"/>
                </a:solidFill>
                <a:cs typeface="+mn-ea"/>
                <a:sym typeface="+mn-lt"/>
              </a:rPr>
              <a:t>口</a:t>
            </a:r>
          </a:p>
        </p:txBody>
      </p:sp>
      <p:sp>
        <p:nvSpPr>
          <p:cNvPr id="33797" name="Text Box 5"/>
          <p:cNvSpPr txBox="1"/>
          <p:nvPr/>
        </p:nvSpPr>
        <p:spPr>
          <a:xfrm>
            <a:off x="4946321" y="5655514"/>
            <a:ext cx="573256" cy="460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cs typeface="+mn-ea"/>
                <a:sym typeface="+mn-lt"/>
              </a:rPr>
              <a:t>鳃</a:t>
            </a:r>
          </a:p>
        </p:txBody>
      </p:sp>
      <p:sp>
        <p:nvSpPr>
          <p:cNvPr id="33798" name="Text Box 6"/>
          <p:cNvSpPr txBox="1"/>
          <p:nvPr/>
        </p:nvSpPr>
        <p:spPr>
          <a:xfrm>
            <a:off x="5951895" y="5511409"/>
            <a:ext cx="2155252" cy="82881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cs typeface="+mn-ea"/>
                <a:sym typeface="+mn-lt"/>
              </a:rPr>
              <a:t>含氧少、含二氧化碳多的水</a:t>
            </a:r>
          </a:p>
        </p:txBody>
      </p:sp>
      <p:sp>
        <p:nvSpPr>
          <p:cNvPr id="33799" name="Text Box 7"/>
          <p:cNvSpPr txBox="1"/>
          <p:nvPr/>
        </p:nvSpPr>
        <p:spPr>
          <a:xfrm>
            <a:off x="9041459" y="5655514"/>
            <a:ext cx="934312" cy="460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 dirty="0">
                <a:cs typeface="+mn-ea"/>
                <a:sym typeface="+mn-lt"/>
              </a:rPr>
              <a:t>鳃盖</a:t>
            </a:r>
          </a:p>
        </p:txBody>
      </p:sp>
      <p:sp>
        <p:nvSpPr>
          <p:cNvPr id="33800" name="Line 8"/>
          <p:cNvSpPr/>
          <p:nvPr/>
        </p:nvSpPr>
        <p:spPr>
          <a:xfrm>
            <a:off x="3294647" y="5870881"/>
            <a:ext cx="574839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801" name="Line 9"/>
          <p:cNvSpPr/>
          <p:nvPr/>
        </p:nvSpPr>
        <p:spPr>
          <a:xfrm>
            <a:off x="4371482" y="5870881"/>
            <a:ext cx="574839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802" name="Line 10"/>
          <p:cNvSpPr/>
          <p:nvPr/>
        </p:nvSpPr>
        <p:spPr>
          <a:xfrm>
            <a:off x="5377055" y="5870881"/>
            <a:ext cx="64768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803" name="Line 11"/>
          <p:cNvSpPr/>
          <p:nvPr/>
        </p:nvSpPr>
        <p:spPr>
          <a:xfrm>
            <a:off x="7963042" y="5870881"/>
            <a:ext cx="107841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72000" y="4061640"/>
            <a:ext cx="4472760" cy="9131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6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6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、鳃丝这样的结构对于鱼的呼吸有什么好处？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89013" y="2423557"/>
            <a:ext cx="4927200" cy="9131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6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6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、根据此图说说鱼是如何完成呼吸的？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747231" y="1236229"/>
            <a:ext cx="181822" cy="430503"/>
          </a:xfr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  <p:bldP spid="33798" grpId="0"/>
      <p:bldP spid="33799" grpId="0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窄&quot;,&quot;HeaderHeight&quot;:10.0,&quot;FooterHeight&quot;:5.0,&quot;SideMargin&quot;:2.5,&quot;TopMargin&quot;:0.0,&quot;BottomMargin&quot;:0.0,&quot;IntervalMargin&quot;:1.0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islid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276AA"/>
      </a:accent1>
      <a:accent2>
        <a:srgbClr val="1689A0"/>
      </a:accent2>
      <a:accent3>
        <a:srgbClr val="3FA692"/>
      </a:accent3>
      <a:accent4>
        <a:srgbClr val="5167A4"/>
      </a:accent4>
      <a:accent5>
        <a:srgbClr val="5E5CA2"/>
      </a:accent5>
      <a:accent6>
        <a:srgbClr val="768395"/>
      </a:accent6>
      <a:hlink>
        <a:srgbClr val="4276AA"/>
      </a:hlink>
      <a:folHlink>
        <a:srgbClr val="BFBFBF"/>
      </a:folHlink>
    </a:clrScheme>
    <a:fontScheme name="m5loldlp">
      <a:majorFont>
        <a:latin typeface="阿里巴巴普惠体 L"/>
        <a:ea typeface="阿里巴巴普惠体 M"/>
        <a:cs typeface=""/>
      </a:majorFont>
      <a:minorFont>
        <a:latin typeface="阿里巴巴普惠体 L"/>
        <a:ea typeface="阿里巴巴普惠体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30000"/>
          </a:lnSpc>
          <a:defRPr sz="2400" dirty="0" smtClean="0"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Microsoft Office PowerPoint</Application>
  <PresentationFormat>宽屏</PresentationFormat>
  <Paragraphs>119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阿里巴巴普惠体 L</vt:lpstr>
      <vt:lpstr>思源黑体 CN Light</vt:lpstr>
      <vt:lpstr>Arial</vt:lpstr>
      <vt:lpstr>FandolFang R</vt:lpstr>
      <vt:lpstr>阿里巴巴普惠体 M</vt:lpstr>
      <vt:lpstr>办公资源网：www.bangongziyuan.com</vt:lpstr>
      <vt:lpstr>PowerPoint 演示文稿</vt:lpstr>
      <vt:lpstr>PowerPoint 演示文稿</vt:lpstr>
      <vt:lpstr>动物的分类：根据动物体内有无脊椎骨组成的脊柱，将动物分为无脊椎动物和脊椎动物。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2018-09-20T15:35:00Z</dcterms:created>
  <dcterms:modified xsi:type="dcterms:W3CDTF">2021-01-09T11:09:03Z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