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1" r:id="rId2"/>
    <p:sldId id="345" r:id="rId3"/>
    <p:sldId id="329" r:id="rId4"/>
    <p:sldId id="330" r:id="rId5"/>
    <p:sldId id="366" r:id="rId6"/>
    <p:sldId id="336" r:id="rId7"/>
    <p:sldId id="337" r:id="rId8"/>
    <p:sldId id="338" r:id="rId9"/>
    <p:sldId id="339" r:id="rId10"/>
    <p:sldId id="340" r:id="rId11"/>
    <p:sldId id="341" r:id="rId12"/>
    <p:sldId id="344" r:id="rId13"/>
    <p:sldId id="364" r:id="rId14"/>
    <p:sldId id="367" r:id="rId15"/>
    <p:sldId id="347" r:id="rId16"/>
    <p:sldId id="348" r:id="rId17"/>
    <p:sldId id="350" r:id="rId18"/>
    <p:sldId id="351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46" r:id="rId27"/>
    <p:sldId id="287" r:id="rId28"/>
  </p:sldIdLst>
  <p:sldSz cx="12192000" cy="6858000"/>
  <p:notesSz cx="6858000" cy="9144000"/>
  <p:embeddedFontLst>
    <p:embeddedFont>
      <p:font typeface="思源黑体 CN Light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展示页" id="{CEC9EC4D-9FE8-4D69-AEEC-FA293357441D}">
          <p14:sldIdLst>
            <p14:sldId id="331"/>
            <p14:sldId id="345"/>
            <p14:sldId id="329"/>
            <p14:sldId id="330"/>
            <p14:sldId id="366"/>
            <p14:sldId id="336"/>
            <p14:sldId id="337"/>
            <p14:sldId id="338"/>
            <p14:sldId id="339"/>
            <p14:sldId id="340"/>
            <p14:sldId id="341"/>
            <p14:sldId id="344"/>
            <p14:sldId id="364"/>
            <p14:sldId id="367"/>
            <p14:sldId id="347"/>
            <p14:sldId id="348"/>
            <p14:sldId id="350"/>
            <p14:sldId id="351"/>
            <p14:sldId id="353"/>
            <p14:sldId id="354"/>
            <p14:sldId id="355"/>
            <p14:sldId id="356"/>
            <p14:sldId id="357"/>
            <p14:sldId id="358"/>
            <p14:sldId id="359"/>
            <p14:sldId id="34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3840">
          <p15:clr>
            <a:srgbClr val="A4A3A4"/>
          </p15:clr>
        </p15:guide>
        <p15:guide id="3" pos="166">
          <p15:clr>
            <a:srgbClr val="A4A3A4"/>
          </p15:clr>
        </p15:guide>
        <p15:guide id="4" pos="7468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2659">
          <p15:clr>
            <a:srgbClr val="A4A3A4"/>
          </p15:clr>
        </p15:guide>
        <p15:guide id="7" orient="horz" pos="4110">
          <p15:clr>
            <a:srgbClr val="A4A3A4"/>
          </p15:clr>
        </p15:guide>
        <p15:guide id="8" orient="horz" pos="3158">
          <p15:clr>
            <a:srgbClr val="A4A3A4"/>
          </p15:clr>
        </p15:guide>
        <p15:guide id="9" orient="horz" pos="1434">
          <p15:clr>
            <a:srgbClr val="A4A3A4"/>
          </p15:clr>
        </p15:guide>
        <p15:guide id="10" pos="2570">
          <p15:clr>
            <a:srgbClr val="A4A3A4"/>
          </p15:clr>
        </p15:guide>
        <p15:guide id="11" pos="51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00"/>
    <a:srgbClr val="C00000"/>
    <a:srgbClr val="7A5037"/>
    <a:srgbClr val="83553B"/>
    <a:srgbClr val="FFFFFF"/>
    <a:srgbClr val="BB050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098" y="90"/>
      </p:cViewPr>
      <p:guideLst>
        <p:guide orient="horz" pos="2069"/>
        <p:guide pos="3840"/>
        <p:guide pos="166"/>
        <p:guide pos="7468"/>
        <p:guide orient="horz" pos="164"/>
        <p:guide orient="horz" pos="2659"/>
        <p:guide orient="horz" pos="4110"/>
        <p:guide orient="horz" pos="3158"/>
        <p:guide orient="horz" pos="1434"/>
        <p:guide pos="2570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688" y="5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C013-BCC0-4734-AC5F-E7AB5543D5CE}" type="datetimeFigureOut">
              <a:rPr lang="zh-CN" altLang="en-US" smtClean="0">
                <a:latin typeface="阿里巴巴普惠体 M" panose="00020600040101010101" pitchFamily="18" charset="-122"/>
                <a:ea typeface="阿里巴巴普惠体 M" panose="00020600040101010101" pitchFamily="18" charset="-122"/>
              </a:rPr>
              <a:t>2021/1/9</a:t>
            </a:fld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FB5F-85F4-43C5-B3DC-BB1313437ECB}" type="slidenum">
              <a:rPr lang="zh-CN" altLang="en-US" smtClean="0">
                <a:latin typeface="阿里巴巴普惠体 M" panose="00020600040101010101" pitchFamily="18" charset="-122"/>
                <a:ea typeface="阿里巴巴普惠体 M" panose="00020600040101010101" pitchFamily="18" charset="-122"/>
              </a:rPr>
              <a:t>‹#›</a:t>
            </a:fld>
            <a:endParaRPr lang="zh-CN" altLang="en-US" dirty="0">
              <a:latin typeface="阿里巴巴普惠体 M" panose="00020600040101010101" pitchFamily="18" charset="-122"/>
              <a:ea typeface="阿里巴巴普惠体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BA7926AF-3734-4DFE-9619-9F8A4AF275C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M" panose="00020600040101010101" pitchFamily="18" charset="-122"/>
                <a:ea typeface="阿里巴巴普惠体 M" panose="00020600040101010101" pitchFamily="18" charset="-122"/>
              </a:defRPr>
            </a:lvl1pPr>
          </a:lstStyle>
          <a:p>
            <a:fld id="{FE2A78D7-D4CE-4075-B3DB-B76821E5199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M" panose="00020600040101010101" pitchFamily="18" charset="-122"/>
        <a:ea typeface="阿里巴巴普惠体 M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A78D7-D4CE-4075-B3DB-B76821E5199C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1053000"/>
            <a:ext cx="1228800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17" name="标题 1"/>
          <p:cNvSpPr txBox="1"/>
          <p:nvPr userDrawn="1"/>
        </p:nvSpPr>
        <p:spPr>
          <a:xfrm>
            <a:off x="9520949" y="427661"/>
            <a:ext cx="2366251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2800" b="0" dirty="0">
                <a:solidFill>
                  <a:schemeClr val="tx1"/>
                </a:solidFill>
                <a:latin typeface="+mj-ea"/>
                <a:ea typeface="+mj-ea"/>
              </a:rPr>
              <a:t>LOGO HERE</a:t>
            </a:r>
            <a:endParaRPr lang="zh-CN" altLang="en-US" sz="2800" b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623392" y="511686"/>
            <a:ext cx="144016" cy="35808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984000" y="372301"/>
            <a:ext cx="6264000" cy="7040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marL="457200" marR="0" indent="-457200" algn="l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kumimoji="0" lang="zh-CN" altLang="en-US" sz="32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+mj-cs"/>
                <a:sym typeface="阿里巴巴普惠体 M" panose="00020600040101010101" pitchFamily="18" charset="-122"/>
              </a:defRPr>
            </a:lvl1pPr>
            <a:lvl2pPr>
              <a:defRPr lang="zh-CN" altLang="en-US" sz="1800" smtClean="0">
                <a:latin typeface="+mj-lt"/>
                <a:ea typeface="+mj-ea"/>
                <a:cs typeface="+mj-cs"/>
              </a:defRPr>
            </a:lvl2pPr>
            <a:lvl3pPr>
              <a:defRPr lang="zh-CN" altLang="en-US" sz="1800" smtClean="0">
                <a:latin typeface="+mj-lt"/>
                <a:ea typeface="+mj-ea"/>
                <a:cs typeface="+mj-cs"/>
              </a:defRPr>
            </a:lvl3pPr>
            <a:lvl4pPr>
              <a:defRPr lang="zh-CN" altLang="en-US" smtClean="0">
                <a:latin typeface="+mj-lt"/>
                <a:ea typeface="+mj-ea"/>
                <a:cs typeface="+mj-cs"/>
              </a:defRPr>
            </a:lvl4pPr>
            <a:lvl5pPr>
              <a:defRPr lang="zh-CN" altLang="en-US">
                <a:latin typeface="+mj-lt"/>
                <a:ea typeface="+mj-ea"/>
                <a:cs typeface="+mj-cs"/>
              </a:defRPr>
            </a:lvl5pPr>
          </a:lstStyle>
          <a:p>
            <a:pPr marL="0"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/>
              <a:t>单击此处编辑母版标题样式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695325" y="1821183"/>
            <a:ext cx="11012873" cy="4706206"/>
            <a:chOff x="695325" y="1528133"/>
            <a:chExt cx="11012873" cy="4999256"/>
          </a:xfrm>
        </p:grpSpPr>
        <p:sp>
          <p:nvSpPr>
            <p:cNvPr id="8" name="矩形: 圆角 7"/>
            <p:cNvSpPr/>
            <p:nvPr/>
          </p:nvSpPr>
          <p:spPr>
            <a:xfrm>
              <a:off x="695325" y="1528133"/>
              <a:ext cx="10801350" cy="4780592"/>
            </a:xfrm>
            <a:prstGeom prst="roundRect">
              <a:avLst>
                <a:gd name="adj" fmla="val 2670"/>
              </a:avLst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11270870" y="6090061"/>
              <a:ext cx="437328" cy="43732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382789" y="6184234"/>
              <a:ext cx="243150" cy="246958"/>
              <a:chOff x="844463" y="5624427"/>
              <a:chExt cx="566220" cy="575088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1053884" y="5656580"/>
                <a:ext cx="20050" cy="2005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851033" y="5631942"/>
                <a:ext cx="475593" cy="56060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905236" y="5643440"/>
                <a:ext cx="368925" cy="373737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844463" y="6051605"/>
                <a:ext cx="566220" cy="147570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844463" y="5624474"/>
                <a:ext cx="493237" cy="575041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/>
            </p:nvSpPr>
            <p:spPr>
              <a:xfrm>
                <a:off x="1224393" y="5624427"/>
                <a:ext cx="113561" cy="111895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-1" fmla="*/ 0 w 261579"/>
                  <a:gd name="connsiteY0-2" fmla="*/ 2374 h 257175"/>
                  <a:gd name="connsiteX1-3" fmla="*/ 594 w 261579"/>
                  <a:gd name="connsiteY1-4" fmla="*/ 47625 h 257175"/>
                  <a:gd name="connsiteX2-5" fmla="*/ 215859 w 261579"/>
                  <a:gd name="connsiteY2-6" fmla="*/ 47625 h 257175"/>
                  <a:gd name="connsiteX3-7" fmla="*/ 215859 w 261579"/>
                  <a:gd name="connsiteY3-8" fmla="*/ 257175 h 257175"/>
                  <a:gd name="connsiteX4-9" fmla="*/ 261579 w 261579"/>
                  <a:gd name="connsiteY4-10" fmla="*/ 257175 h 257175"/>
                  <a:gd name="connsiteX5-11" fmla="*/ 261579 w 261579"/>
                  <a:gd name="connsiteY5-12" fmla="*/ 0 h 257175"/>
                  <a:gd name="connsiteX6" fmla="*/ 0 w 261579"/>
                  <a:gd name="connsiteY6" fmla="*/ 2374 h 257175"/>
                  <a:gd name="connsiteX0-13" fmla="*/ 0 w 261579"/>
                  <a:gd name="connsiteY0-14" fmla="*/ 0 h 254801"/>
                  <a:gd name="connsiteX1-15" fmla="*/ 594 w 261579"/>
                  <a:gd name="connsiteY1-16" fmla="*/ 45251 h 254801"/>
                  <a:gd name="connsiteX2-17" fmla="*/ 215859 w 261579"/>
                  <a:gd name="connsiteY2-18" fmla="*/ 45251 h 254801"/>
                  <a:gd name="connsiteX3-19" fmla="*/ 215859 w 261579"/>
                  <a:gd name="connsiteY3-20" fmla="*/ 254801 h 254801"/>
                  <a:gd name="connsiteX4-21" fmla="*/ 261579 w 261579"/>
                  <a:gd name="connsiteY4-22" fmla="*/ 254801 h 254801"/>
                  <a:gd name="connsiteX5-23" fmla="*/ 261579 w 261579"/>
                  <a:gd name="connsiteY5-24" fmla="*/ 0 h 254801"/>
                  <a:gd name="connsiteX6-25" fmla="*/ 0 w 261579"/>
                  <a:gd name="connsiteY6-26" fmla="*/ 0 h 254801"/>
                  <a:gd name="connsiteX0-27" fmla="*/ 1186 w 262765"/>
                  <a:gd name="connsiteY0-28" fmla="*/ 0 h 254801"/>
                  <a:gd name="connsiteX1-29" fmla="*/ 0 w 262765"/>
                  <a:gd name="connsiteY1-30" fmla="*/ 44658 h 254801"/>
                  <a:gd name="connsiteX2-31" fmla="*/ 217045 w 262765"/>
                  <a:gd name="connsiteY2-32" fmla="*/ 45251 h 254801"/>
                  <a:gd name="connsiteX3-33" fmla="*/ 217045 w 262765"/>
                  <a:gd name="connsiteY3-34" fmla="*/ 254801 h 254801"/>
                  <a:gd name="connsiteX4-35" fmla="*/ 262765 w 262765"/>
                  <a:gd name="connsiteY4-36" fmla="*/ 254801 h 254801"/>
                  <a:gd name="connsiteX5-37" fmla="*/ 262765 w 262765"/>
                  <a:gd name="connsiteY5-38" fmla="*/ 0 h 254801"/>
                  <a:gd name="connsiteX6-39" fmla="*/ 1186 w 262765"/>
                  <a:gd name="connsiteY6-40" fmla="*/ 0 h 254801"/>
                  <a:gd name="connsiteX0-41" fmla="*/ 114 w 261693"/>
                  <a:gd name="connsiteY0-42" fmla="*/ 0 h 254801"/>
                  <a:gd name="connsiteX1-43" fmla="*/ 115 w 261693"/>
                  <a:gd name="connsiteY1-44" fmla="*/ 45845 h 254801"/>
                  <a:gd name="connsiteX2-45" fmla="*/ 215973 w 261693"/>
                  <a:gd name="connsiteY2-46" fmla="*/ 45251 h 254801"/>
                  <a:gd name="connsiteX3-47" fmla="*/ 215973 w 261693"/>
                  <a:gd name="connsiteY3-48" fmla="*/ 254801 h 254801"/>
                  <a:gd name="connsiteX4-49" fmla="*/ 261693 w 261693"/>
                  <a:gd name="connsiteY4-50" fmla="*/ 254801 h 254801"/>
                  <a:gd name="connsiteX5-51" fmla="*/ 261693 w 261693"/>
                  <a:gd name="connsiteY5-52" fmla="*/ 0 h 254801"/>
                  <a:gd name="connsiteX6-53" fmla="*/ 114 w 261693"/>
                  <a:gd name="connsiteY6-54" fmla="*/ 0 h 254801"/>
                  <a:gd name="connsiteX0-55" fmla="*/ 114 w 261693"/>
                  <a:gd name="connsiteY0-56" fmla="*/ 0 h 254801"/>
                  <a:gd name="connsiteX1-57" fmla="*/ 115 w 261693"/>
                  <a:gd name="connsiteY1-58" fmla="*/ 44658 h 254801"/>
                  <a:gd name="connsiteX2-59" fmla="*/ 215973 w 261693"/>
                  <a:gd name="connsiteY2-60" fmla="*/ 45251 h 254801"/>
                  <a:gd name="connsiteX3-61" fmla="*/ 215973 w 261693"/>
                  <a:gd name="connsiteY3-62" fmla="*/ 254801 h 254801"/>
                  <a:gd name="connsiteX4-63" fmla="*/ 261693 w 261693"/>
                  <a:gd name="connsiteY4-64" fmla="*/ 254801 h 254801"/>
                  <a:gd name="connsiteX5-65" fmla="*/ 261693 w 261693"/>
                  <a:gd name="connsiteY5-66" fmla="*/ 0 h 254801"/>
                  <a:gd name="connsiteX6-67" fmla="*/ 114 w 261693"/>
                  <a:gd name="connsiteY6-68" fmla="*/ 0 h 254801"/>
                  <a:gd name="connsiteX0-69" fmla="*/ 114 w 261693"/>
                  <a:gd name="connsiteY0-70" fmla="*/ 0 h 254801"/>
                  <a:gd name="connsiteX1-71" fmla="*/ 115 w 261693"/>
                  <a:gd name="connsiteY1-72" fmla="*/ 45845 h 254801"/>
                  <a:gd name="connsiteX2-73" fmla="*/ 215973 w 261693"/>
                  <a:gd name="connsiteY2-74" fmla="*/ 45251 h 254801"/>
                  <a:gd name="connsiteX3-75" fmla="*/ 215973 w 261693"/>
                  <a:gd name="connsiteY3-76" fmla="*/ 254801 h 254801"/>
                  <a:gd name="connsiteX4-77" fmla="*/ 261693 w 261693"/>
                  <a:gd name="connsiteY4-78" fmla="*/ 254801 h 254801"/>
                  <a:gd name="connsiteX5-79" fmla="*/ 261693 w 261693"/>
                  <a:gd name="connsiteY5-80" fmla="*/ 0 h 254801"/>
                  <a:gd name="connsiteX6-81" fmla="*/ 114 w 261693"/>
                  <a:gd name="connsiteY6-82" fmla="*/ 0 h 254801"/>
                  <a:gd name="connsiteX0-83" fmla="*/ 114 w 261693"/>
                  <a:gd name="connsiteY0-84" fmla="*/ 0 h 254801"/>
                  <a:gd name="connsiteX1-85" fmla="*/ 115 w 261693"/>
                  <a:gd name="connsiteY1-86" fmla="*/ 45845 h 254801"/>
                  <a:gd name="connsiteX2-87" fmla="*/ 215973 w 261693"/>
                  <a:gd name="connsiteY2-88" fmla="*/ 45251 h 254801"/>
                  <a:gd name="connsiteX3-89" fmla="*/ 215973 w 261693"/>
                  <a:gd name="connsiteY3-90" fmla="*/ 254801 h 254801"/>
                  <a:gd name="connsiteX4-91" fmla="*/ 261693 w 261693"/>
                  <a:gd name="connsiteY4-92" fmla="*/ 254801 h 254801"/>
                  <a:gd name="connsiteX5-93" fmla="*/ 261693 w 261693"/>
                  <a:gd name="connsiteY5-94" fmla="*/ 0 h 254801"/>
                  <a:gd name="connsiteX6-95" fmla="*/ 114 w 261693"/>
                  <a:gd name="connsiteY6-96" fmla="*/ 0 h 254801"/>
                  <a:gd name="connsiteX0-97" fmla="*/ 114 w 261693"/>
                  <a:gd name="connsiteY0-98" fmla="*/ 0 h 254801"/>
                  <a:gd name="connsiteX1-99" fmla="*/ 115 w 261693"/>
                  <a:gd name="connsiteY1-100" fmla="*/ 44658 h 254801"/>
                  <a:gd name="connsiteX2-101" fmla="*/ 215973 w 261693"/>
                  <a:gd name="connsiteY2-102" fmla="*/ 45251 h 254801"/>
                  <a:gd name="connsiteX3-103" fmla="*/ 215973 w 261693"/>
                  <a:gd name="connsiteY3-104" fmla="*/ 254801 h 254801"/>
                  <a:gd name="connsiteX4-105" fmla="*/ 261693 w 261693"/>
                  <a:gd name="connsiteY4-106" fmla="*/ 254801 h 254801"/>
                  <a:gd name="connsiteX5-107" fmla="*/ 261693 w 261693"/>
                  <a:gd name="connsiteY5-108" fmla="*/ 0 h 254801"/>
                  <a:gd name="connsiteX6-109" fmla="*/ 114 w 261693"/>
                  <a:gd name="connsiteY6-110" fmla="*/ 0 h 254801"/>
                  <a:gd name="connsiteX0-111" fmla="*/ 593 w 262172"/>
                  <a:gd name="connsiteY0-112" fmla="*/ 0 h 254801"/>
                  <a:gd name="connsiteX1-113" fmla="*/ 0 w 262172"/>
                  <a:gd name="connsiteY1-114" fmla="*/ 47032 h 254801"/>
                  <a:gd name="connsiteX2-115" fmla="*/ 216452 w 262172"/>
                  <a:gd name="connsiteY2-116" fmla="*/ 45251 h 254801"/>
                  <a:gd name="connsiteX3-117" fmla="*/ 216452 w 262172"/>
                  <a:gd name="connsiteY3-118" fmla="*/ 254801 h 254801"/>
                  <a:gd name="connsiteX4-119" fmla="*/ 262172 w 262172"/>
                  <a:gd name="connsiteY4-120" fmla="*/ 254801 h 254801"/>
                  <a:gd name="connsiteX5-121" fmla="*/ 262172 w 262172"/>
                  <a:gd name="connsiteY5-122" fmla="*/ 0 h 254801"/>
                  <a:gd name="connsiteX6-123" fmla="*/ 593 w 262172"/>
                  <a:gd name="connsiteY6-124" fmla="*/ 0 h 254801"/>
                  <a:gd name="connsiteX0-125" fmla="*/ 593 w 262172"/>
                  <a:gd name="connsiteY0-126" fmla="*/ 0 h 254801"/>
                  <a:gd name="connsiteX1-127" fmla="*/ 0 w 262172"/>
                  <a:gd name="connsiteY1-128" fmla="*/ 47032 h 254801"/>
                  <a:gd name="connsiteX2-129" fmla="*/ 216452 w 262172"/>
                  <a:gd name="connsiteY2-130" fmla="*/ 45251 h 254801"/>
                  <a:gd name="connsiteX3-131" fmla="*/ 216452 w 262172"/>
                  <a:gd name="connsiteY3-132" fmla="*/ 254801 h 254801"/>
                  <a:gd name="connsiteX4-133" fmla="*/ 262172 w 262172"/>
                  <a:gd name="connsiteY4-134" fmla="*/ 254801 h 254801"/>
                  <a:gd name="connsiteX5-135" fmla="*/ 262172 w 262172"/>
                  <a:gd name="connsiteY5-136" fmla="*/ 0 h 254801"/>
                  <a:gd name="connsiteX6-137" fmla="*/ 593 w 262172"/>
                  <a:gd name="connsiteY6-138" fmla="*/ 0 h 254801"/>
                  <a:gd name="connsiteX0-139" fmla="*/ 593 w 262172"/>
                  <a:gd name="connsiteY0-140" fmla="*/ 0 h 254801"/>
                  <a:gd name="connsiteX1-141" fmla="*/ 0 w 262172"/>
                  <a:gd name="connsiteY1-142" fmla="*/ 45845 h 254801"/>
                  <a:gd name="connsiteX2-143" fmla="*/ 216452 w 262172"/>
                  <a:gd name="connsiteY2-144" fmla="*/ 45251 h 254801"/>
                  <a:gd name="connsiteX3-145" fmla="*/ 216452 w 262172"/>
                  <a:gd name="connsiteY3-146" fmla="*/ 254801 h 254801"/>
                  <a:gd name="connsiteX4-147" fmla="*/ 262172 w 262172"/>
                  <a:gd name="connsiteY4-148" fmla="*/ 254801 h 254801"/>
                  <a:gd name="connsiteX5-149" fmla="*/ 262172 w 262172"/>
                  <a:gd name="connsiteY5-150" fmla="*/ 0 h 254801"/>
                  <a:gd name="connsiteX6-151" fmla="*/ 593 w 262172"/>
                  <a:gd name="connsiteY6-152" fmla="*/ 0 h 254801"/>
                  <a:gd name="connsiteX0-153" fmla="*/ 593 w 262172"/>
                  <a:gd name="connsiteY0-154" fmla="*/ 0 h 254801"/>
                  <a:gd name="connsiteX1-155" fmla="*/ 0 w 262172"/>
                  <a:gd name="connsiteY1-156" fmla="*/ 45845 h 254801"/>
                  <a:gd name="connsiteX2-157" fmla="*/ 216452 w 262172"/>
                  <a:gd name="connsiteY2-158" fmla="*/ 45251 h 254801"/>
                  <a:gd name="connsiteX3-159" fmla="*/ 216452 w 262172"/>
                  <a:gd name="connsiteY3-160" fmla="*/ 254801 h 254801"/>
                  <a:gd name="connsiteX4-161" fmla="*/ 262172 w 262172"/>
                  <a:gd name="connsiteY4-162" fmla="*/ 254801 h 254801"/>
                  <a:gd name="connsiteX5-163" fmla="*/ 262172 w 262172"/>
                  <a:gd name="connsiteY5-164" fmla="*/ 0 h 254801"/>
                  <a:gd name="connsiteX6-165" fmla="*/ 593 w 262172"/>
                  <a:gd name="connsiteY6-166" fmla="*/ 0 h 254801"/>
                  <a:gd name="connsiteX0-167" fmla="*/ 593 w 262172"/>
                  <a:gd name="connsiteY0-168" fmla="*/ 0 h 257175"/>
                  <a:gd name="connsiteX1-169" fmla="*/ 0 w 262172"/>
                  <a:gd name="connsiteY1-170" fmla="*/ 45845 h 257175"/>
                  <a:gd name="connsiteX2-171" fmla="*/ 216452 w 262172"/>
                  <a:gd name="connsiteY2-172" fmla="*/ 45251 h 257175"/>
                  <a:gd name="connsiteX3-173" fmla="*/ 216452 w 262172"/>
                  <a:gd name="connsiteY3-174" fmla="*/ 257175 h 257175"/>
                  <a:gd name="connsiteX4-175" fmla="*/ 262172 w 262172"/>
                  <a:gd name="connsiteY4-176" fmla="*/ 254801 h 257175"/>
                  <a:gd name="connsiteX5-177" fmla="*/ 262172 w 262172"/>
                  <a:gd name="connsiteY5-178" fmla="*/ 0 h 257175"/>
                  <a:gd name="connsiteX6-179" fmla="*/ 593 w 262172"/>
                  <a:gd name="connsiteY6-180" fmla="*/ 0 h 257175"/>
                  <a:gd name="connsiteX0-181" fmla="*/ 593 w 262765"/>
                  <a:gd name="connsiteY0-182" fmla="*/ 0 h 259549"/>
                  <a:gd name="connsiteX1-183" fmla="*/ 0 w 262765"/>
                  <a:gd name="connsiteY1-184" fmla="*/ 45845 h 259549"/>
                  <a:gd name="connsiteX2-185" fmla="*/ 216452 w 262765"/>
                  <a:gd name="connsiteY2-186" fmla="*/ 45251 h 259549"/>
                  <a:gd name="connsiteX3-187" fmla="*/ 216452 w 262765"/>
                  <a:gd name="connsiteY3-188" fmla="*/ 257175 h 259549"/>
                  <a:gd name="connsiteX4-189" fmla="*/ 262765 w 262765"/>
                  <a:gd name="connsiteY4-190" fmla="*/ 259549 h 259549"/>
                  <a:gd name="connsiteX5-191" fmla="*/ 262172 w 262765"/>
                  <a:gd name="connsiteY5-192" fmla="*/ 0 h 259549"/>
                  <a:gd name="connsiteX6-193" fmla="*/ 593 w 262765"/>
                  <a:gd name="connsiteY6-194" fmla="*/ 0 h 259549"/>
                  <a:gd name="connsiteX0-195" fmla="*/ 593 w 263385"/>
                  <a:gd name="connsiteY0-196" fmla="*/ 0 h 259549"/>
                  <a:gd name="connsiteX1-197" fmla="*/ 0 w 263385"/>
                  <a:gd name="connsiteY1-198" fmla="*/ 45845 h 259549"/>
                  <a:gd name="connsiteX2-199" fmla="*/ 216452 w 263385"/>
                  <a:gd name="connsiteY2-200" fmla="*/ 45251 h 259549"/>
                  <a:gd name="connsiteX3-201" fmla="*/ 216452 w 263385"/>
                  <a:gd name="connsiteY3-202" fmla="*/ 257175 h 259549"/>
                  <a:gd name="connsiteX4-203" fmla="*/ 262765 w 263385"/>
                  <a:gd name="connsiteY4-204" fmla="*/ 259549 h 259549"/>
                  <a:gd name="connsiteX5-205" fmla="*/ 263359 w 263385"/>
                  <a:gd name="connsiteY5-206" fmla="*/ 0 h 259549"/>
                  <a:gd name="connsiteX6-207" fmla="*/ 593 w 263385"/>
                  <a:gd name="connsiteY6-208" fmla="*/ 0 h 259549"/>
                  <a:gd name="connsiteX0-209" fmla="*/ 593 w 263416"/>
                  <a:gd name="connsiteY0-210" fmla="*/ 0 h 259549"/>
                  <a:gd name="connsiteX1-211" fmla="*/ 0 w 263416"/>
                  <a:gd name="connsiteY1-212" fmla="*/ 45845 h 259549"/>
                  <a:gd name="connsiteX2-213" fmla="*/ 216452 w 263416"/>
                  <a:gd name="connsiteY2-214" fmla="*/ 45251 h 259549"/>
                  <a:gd name="connsiteX3-215" fmla="*/ 216452 w 263416"/>
                  <a:gd name="connsiteY3-216" fmla="*/ 257175 h 259549"/>
                  <a:gd name="connsiteX4-217" fmla="*/ 263359 w 263416"/>
                  <a:gd name="connsiteY4-218" fmla="*/ 259549 h 259549"/>
                  <a:gd name="connsiteX5-219" fmla="*/ 263359 w 263416"/>
                  <a:gd name="connsiteY5-220" fmla="*/ 0 h 259549"/>
                  <a:gd name="connsiteX6-221" fmla="*/ 593 w 263416"/>
                  <a:gd name="connsiteY6-222" fmla="*/ 0 h 259549"/>
                  <a:gd name="connsiteX0-223" fmla="*/ 593 w 263416"/>
                  <a:gd name="connsiteY0-224" fmla="*/ 0 h 259549"/>
                  <a:gd name="connsiteX1-225" fmla="*/ 0 w 263416"/>
                  <a:gd name="connsiteY1-226" fmla="*/ 45845 h 259549"/>
                  <a:gd name="connsiteX2-227" fmla="*/ 216452 w 263416"/>
                  <a:gd name="connsiteY2-228" fmla="*/ 45251 h 259549"/>
                  <a:gd name="connsiteX3-229" fmla="*/ 216452 w 263416"/>
                  <a:gd name="connsiteY3-230" fmla="*/ 257175 h 259549"/>
                  <a:gd name="connsiteX4-231" fmla="*/ 263359 w 263416"/>
                  <a:gd name="connsiteY4-232" fmla="*/ 259549 h 259549"/>
                  <a:gd name="connsiteX5-233" fmla="*/ 263359 w 263416"/>
                  <a:gd name="connsiteY5-234" fmla="*/ 0 h 259549"/>
                  <a:gd name="connsiteX6-235" fmla="*/ 593 w 263416"/>
                  <a:gd name="connsiteY6-236" fmla="*/ 0 h 25954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1011179" y="6096775"/>
                <a:ext cx="274288" cy="56943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1273161" y="6051605"/>
                <a:ext cx="64161" cy="147570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1" name="任意多边形: 形状 10"/>
            <p:cNvSpPr/>
            <p:nvPr/>
          </p:nvSpPr>
          <p:spPr>
            <a:xfrm>
              <a:off x="11454374" y="6223627"/>
              <a:ext cx="69642" cy="104463"/>
            </a:xfrm>
            <a:custGeom>
              <a:avLst/>
              <a:gdLst>
                <a:gd name="connsiteX0" fmla="*/ 260648 w 394493"/>
                <a:gd name="connsiteY0" fmla="*/ 541020 h 591740"/>
                <a:gd name="connsiteX1" fmla="*/ 345182 w 394493"/>
                <a:gd name="connsiteY1" fmla="*/ 371951 h 591740"/>
                <a:gd name="connsiteX2" fmla="*/ 255012 w 394493"/>
                <a:gd name="connsiteY2" fmla="*/ 199360 h 591740"/>
                <a:gd name="connsiteX3" fmla="*/ 312073 w 394493"/>
                <a:gd name="connsiteY3" fmla="*/ 61992 h 591740"/>
                <a:gd name="connsiteX4" fmla="*/ 292348 w 394493"/>
                <a:gd name="connsiteY4" fmla="*/ 54243 h 591740"/>
                <a:gd name="connsiteX5" fmla="*/ 307846 w 394493"/>
                <a:gd name="connsiteY5" fmla="*/ 16202 h 591740"/>
                <a:gd name="connsiteX6" fmla="*/ 269101 w 394493"/>
                <a:gd name="connsiteY6" fmla="*/ 0 h 591740"/>
                <a:gd name="connsiteX7" fmla="*/ 253603 w 394493"/>
                <a:gd name="connsiteY7" fmla="*/ 38040 h 591740"/>
                <a:gd name="connsiteX8" fmla="*/ 233878 w 394493"/>
                <a:gd name="connsiteY8" fmla="*/ 30291 h 591740"/>
                <a:gd name="connsiteX9" fmla="*/ 114826 w 394493"/>
                <a:gd name="connsiteY9" fmla="*/ 317004 h 591740"/>
                <a:gd name="connsiteX10" fmla="*/ 114826 w 394493"/>
                <a:gd name="connsiteY10" fmla="*/ 317004 h 591740"/>
                <a:gd name="connsiteX11" fmla="*/ 120461 w 394493"/>
                <a:gd name="connsiteY11" fmla="*/ 358567 h 591740"/>
                <a:gd name="connsiteX12" fmla="*/ 112713 w 394493"/>
                <a:gd name="connsiteY12" fmla="*/ 376882 h 591740"/>
                <a:gd name="connsiteX13" fmla="*/ 151457 w 394493"/>
                <a:gd name="connsiteY13" fmla="*/ 393085 h 591740"/>
                <a:gd name="connsiteX14" fmla="*/ 159206 w 394493"/>
                <a:gd name="connsiteY14" fmla="*/ 374769 h 591740"/>
                <a:gd name="connsiteX15" fmla="*/ 193020 w 394493"/>
                <a:gd name="connsiteY15" fmla="*/ 349409 h 591740"/>
                <a:gd name="connsiteX16" fmla="*/ 193020 w 394493"/>
                <a:gd name="connsiteY16" fmla="*/ 349409 h 591740"/>
                <a:gd name="connsiteX17" fmla="*/ 200769 w 394493"/>
                <a:gd name="connsiteY17" fmla="*/ 329684 h 591740"/>
                <a:gd name="connsiteX18" fmla="*/ 297279 w 394493"/>
                <a:gd name="connsiteY18" fmla="*/ 329684 h 591740"/>
                <a:gd name="connsiteX19" fmla="*/ 302915 w 394493"/>
                <a:gd name="connsiteY19" fmla="*/ 371951 h 591740"/>
                <a:gd name="connsiteX20" fmla="*/ 133846 w 394493"/>
                <a:gd name="connsiteY20" fmla="*/ 541020 h 591740"/>
                <a:gd name="connsiteX21" fmla="*/ 0 w 394493"/>
                <a:gd name="connsiteY21" fmla="*/ 541020 h 591740"/>
                <a:gd name="connsiteX22" fmla="*/ 0 w 394493"/>
                <a:gd name="connsiteY22" fmla="*/ 583287 h 591740"/>
                <a:gd name="connsiteX23" fmla="*/ 0 w 394493"/>
                <a:gd name="connsiteY23" fmla="*/ 597376 h 591740"/>
                <a:gd name="connsiteX24" fmla="*/ 394494 w 394493"/>
                <a:gd name="connsiteY24" fmla="*/ 597376 h 591740"/>
                <a:gd name="connsiteX25" fmla="*/ 394494 w 394493"/>
                <a:gd name="connsiteY25" fmla="*/ 583287 h 591740"/>
                <a:gd name="connsiteX26" fmla="*/ 394494 w 394493"/>
                <a:gd name="connsiteY26" fmla="*/ 541020 h 591740"/>
                <a:gd name="connsiteX27" fmla="*/ 260648 w 394493"/>
                <a:gd name="connsiteY27" fmla="*/ 541020 h 591740"/>
                <a:gd name="connsiteX28" fmla="*/ 246559 w 394493"/>
                <a:gd name="connsiteY28" fmla="*/ 315595 h 591740"/>
                <a:gd name="connsiteX29" fmla="*/ 204291 w 394493"/>
                <a:gd name="connsiteY29" fmla="*/ 273328 h 591740"/>
                <a:gd name="connsiteX30" fmla="*/ 246559 w 394493"/>
                <a:gd name="connsiteY30" fmla="*/ 231061 h 591740"/>
                <a:gd name="connsiteX31" fmla="*/ 288826 w 394493"/>
                <a:gd name="connsiteY31" fmla="*/ 273328 h 591740"/>
                <a:gd name="connsiteX32" fmla="*/ 246559 w 394493"/>
                <a:gd name="connsiteY32" fmla="*/ 315595 h 59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4493" h="591740">
                  <a:moveTo>
                    <a:pt x="260648" y="541020"/>
                  </a:moveTo>
                  <a:cubicBezTo>
                    <a:pt x="312073" y="502275"/>
                    <a:pt x="345182" y="440988"/>
                    <a:pt x="345182" y="371951"/>
                  </a:cubicBezTo>
                  <a:cubicBezTo>
                    <a:pt x="345182" y="300802"/>
                    <a:pt x="309255" y="237401"/>
                    <a:pt x="255012" y="199360"/>
                  </a:cubicBezTo>
                  <a:lnTo>
                    <a:pt x="312073" y="61992"/>
                  </a:lnTo>
                  <a:lnTo>
                    <a:pt x="292348" y="54243"/>
                  </a:lnTo>
                  <a:lnTo>
                    <a:pt x="307846" y="16202"/>
                  </a:lnTo>
                  <a:lnTo>
                    <a:pt x="269101" y="0"/>
                  </a:lnTo>
                  <a:lnTo>
                    <a:pt x="253603" y="38040"/>
                  </a:lnTo>
                  <a:lnTo>
                    <a:pt x="233878" y="30291"/>
                  </a:lnTo>
                  <a:lnTo>
                    <a:pt x="114826" y="317004"/>
                  </a:lnTo>
                  <a:lnTo>
                    <a:pt x="114826" y="317004"/>
                  </a:lnTo>
                  <a:cubicBezTo>
                    <a:pt x="109190" y="331093"/>
                    <a:pt x="111304" y="347295"/>
                    <a:pt x="120461" y="358567"/>
                  </a:cubicBezTo>
                  <a:lnTo>
                    <a:pt x="112713" y="376882"/>
                  </a:lnTo>
                  <a:lnTo>
                    <a:pt x="151457" y="393085"/>
                  </a:lnTo>
                  <a:lnTo>
                    <a:pt x="159206" y="374769"/>
                  </a:lnTo>
                  <a:cubicBezTo>
                    <a:pt x="174000" y="372656"/>
                    <a:pt x="186680" y="363498"/>
                    <a:pt x="193020" y="349409"/>
                  </a:cubicBezTo>
                  <a:lnTo>
                    <a:pt x="193020" y="349409"/>
                  </a:lnTo>
                  <a:lnTo>
                    <a:pt x="200769" y="329684"/>
                  </a:lnTo>
                  <a:lnTo>
                    <a:pt x="297279" y="329684"/>
                  </a:lnTo>
                  <a:cubicBezTo>
                    <a:pt x="300802" y="343069"/>
                    <a:pt x="302915" y="357158"/>
                    <a:pt x="302915" y="371951"/>
                  </a:cubicBezTo>
                  <a:cubicBezTo>
                    <a:pt x="302915" y="464939"/>
                    <a:pt x="226834" y="541020"/>
                    <a:pt x="133846" y="541020"/>
                  </a:cubicBezTo>
                  <a:lnTo>
                    <a:pt x="0" y="541020"/>
                  </a:lnTo>
                  <a:lnTo>
                    <a:pt x="0" y="583287"/>
                  </a:lnTo>
                  <a:lnTo>
                    <a:pt x="0" y="597376"/>
                  </a:lnTo>
                  <a:lnTo>
                    <a:pt x="394494" y="597376"/>
                  </a:lnTo>
                  <a:lnTo>
                    <a:pt x="394494" y="583287"/>
                  </a:lnTo>
                  <a:lnTo>
                    <a:pt x="394494" y="541020"/>
                  </a:lnTo>
                  <a:lnTo>
                    <a:pt x="260648" y="541020"/>
                  </a:lnTo>
                  <a:close/>
                  <a:moveTo>
                    <a:pt x="246559" y="315595"/>
                  </a:moveTo>
                  <a:cubicBezTo>
                    <a:pt x="223312" y="315595"/>
                    <a:pt x="204291" y="296575"/>
                    <a:pt x="204291" y="273328"/>
                  </a:cubicBezTo>
                  <a:cubicBezTo>
                    <a:pt x="204291" y="250081"/>
                    <a:pt x="223312" y="231061"/>
                    <a:pt x="246559" y="231061"/>
                  </a:cubicBezTo>
                  <a:cubicBezTo>
                    <a:pt x="269806" y="231061"/>
                    <a:pt x="288826" y="250081"/>
                    <a:pt x="288826" y="273328"/>
                  </a:cubicBezTo>
                  <a:cubicBezTo>
                    <a:pt x="288826" y="296575"/>
                    <a:pt x="269806" y="315595"/>
                    <a:pt x="246559" y="315595"/>
                  </a:cubicBezTo>
                  <a:close/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747231" y="1236229"/>
            <a:ext cx="3514401" cy="624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90000" tIns="46800" rIns="90000" bIns="46800" numCol="1" anchor="t">
            <a:spAutoFit/>
          </a:bodyPr>
          <a:lstStyle>
            <a:lvl1pPr marL="0" indent="0" algn="l">
              <a:buFontTx/>
              <a:buNone/>
              <a:defRPr lang="zh-CN" altLang="en-US" sz="2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sym typeface="阿里巴巴普惠体 M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indent="-228600" algn="l" defTabSz="914400" rtl="0" eaLnBrk="0" latinLnBrk="0" hangingPunct="0">
              <a:lnSpc>
                <a:spcPct val="1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阅读教材完成如下填空：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 hasCustomPrompt="1"/>
          </p:nvPr>
        </p:nvSpPr>
        <p:spPr>
          <a:xfrm>
            <a:off x="1524000" y="1"/>
            <a:ext cx="9144000" cy="351812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 hasCustomPrompt="1"/>
          </p:nvPr>
        </p:nvSpPr>
        <p:spPr>
          <a:xfrm>
            <a:off x="1524000" y="3609363"/>
            <a:ext cx="9144000" cy="324863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65"/>
              </a:spcBef>
              <a:buSzTx/>
              <a:buNone/>
              <a:defRPr sz="3200"/>
            </a:lvl1pPr>
            <a:lvl2pPr marL="0" indent="609600" algn="ctr">
              <a:spcBef>
                <a:spcPts val="665"/>
              </a:spcBef>
              <a:buSzTx/>
              <a:buNone/>
              <a:defRPr sz="3200"/>
            </a:lvl2pPr>
            <a:lvl3pPr marL="0" indent="1219200" algn="ctr">
              <a:spcBef>
                <a:spcPts val="665"/>
              </a:spcBef>
              <a:buSzTx/>
              <a:buNone/>
              <a:defRPr sz="3200"/>
            </a:lvl3pPr>
            <a:lvl4pPr marL="0" indent="1828800" algn="ctr">
              <a:spcBef>
                <a:spcPts val="665"/>
              </a:spcBef>
              <a:buSzTx/>
              <a:buNone/>
              <a:defRPr sz="3200"/>
            </a:lvl4pPr>
            <a:lvl5pPr marL="0" indent="2438400" algn="ctr">
              <a:spcBef>
                <a:spcPts val="665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6"/>
          </a:xfrm>
        </p:spPr>
        <p:txBody>
          <a:bodyPr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6"/>
          </a:xfrm>
        </p:spPr>
        <p:txBody>
          <a:bodyPr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6"/>
          </a:xfrm>
        </p:spPr>
        <p:txBody>
          <a:bodyPr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600" b="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600" b="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4724400" y="-233934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4580107" y="280416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-30624293" y="22098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39784507" y="2209800"/>
            <a:ext cx="27432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OP-PPT-1-图片-Picture"/>
          <p:cNvPicPr>
            <a:picLocks noChangeAspect="1"/>
          </p:cNvPicPr>
          <p:nvPr/>
        </p:nvPicPr>
        <p:blipFill>
          <a:blip r:embed="rId3"/>
          <a:srcRect l="5556" r="5556"/>
          <a:stretch>
            <a:fillRect/>
          </a:stretch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  <p:sp>
        <p:nvSpPr>
          <p:cNvPr id="25" name="TOP-PPT-2-矩形-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TOP-PPT-3-组合-Group"/>
          <p:cNvGrpSpPr/>
          <p:nvPr/>
        </p:nvGrpSpPr>
        <p:grpSpPr>
          <a:xfrm>
            <a:off x="1279242" y="3786667"/>
            <a:ext cx="5601265" cy="0"/>
            <a:chOff x="1236836" y="3870117"/>
            <a:chExt cx="5601265" cy="0"/>
          </a:xfrm>
        </p:grpSpPr>
        <p:cxnSp>
          <p:nvCxnSpPr>
            <p:cNvPr id="7" name="TOP-PPT-3-1-连接符-Line"/>
            <p:cNvCxnSpPr/>
            <p:nvPr/>
          </p:nvCxnSpPr>
          <p:spPr>
            <a:xfrm>
              <a:off x="1236836" y="3870117"/>
              <a:ext cx="5601265" cy="0"/>
            </a:xfrm>
            <a:prstGeom prst="lin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9" name="TOP-PPT-3-2-连接符-Line"/>
            <p:cNvCxnSpPr/>
            <p:nvPr/>
          </p:nvCxnSpPr>
          <p:spPr>
            <a:xfrm>
              <a:off x="1236836" y="3870117"/>
              <a:ext cx="538223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5" name="TOP-PPT-4-矩形-Rectangle"/>
          <p:cNvSpPr/>
          <p:nvPr/>
        </p:nvSpPr>
        <p:spPr>
          <a:xfrm>
            <a:off x="1279242" y="4115363"/>
            <a:ext cx="2080758" cy="31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ase">
              <a:lnSpc>
                <a:spcPct val="120000"/>
              </a:lnSpc>
              <a:defRPr/>
            </a:pP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章  第六节</a:t>
            </a:r>
          </a:p>
        </p:txBody>
      </p:sp>
      <p:sp>
        <p:nvSpPr>
          <p:cNvPr id="13" name="TOP-PPT-5-矩形-Rectangle"/>
          <p:cNvSpPr/>
          <p:nvPr/>
        </p:nvSpPr>
        <p:spPr>
          <a:xfrm>
            <a:off x="1286463" y="4494273"/>
            <a:ext cx="266098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鸟</a:t>
            </a:r>
          </a:p>
        </p:txBody>
      </p:sp>
      <p:sp>
        <p:nvSpPr>
          <p:cNvPr id="15" name="TOP-PPT-6-矩形-Rectangle"/>
          <p:cNvSpPr/>
          <p:nvPr/>
        </p:nvSpPr>
        <p:spPr>
          <a:xfrm>
            <a:off x="1279241" y="1654403"/>
            <a:ext cx="6688759" cy="870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Human Education Edition Biology (Junior)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Please Enter Your Detailed Text Here, The Content Should Be Concise And Clear, Concise And Concise Do Not Need Too Much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OP-PPT-7-文本框-TextBox"/>
          <p:cNvSpPr txBox="1"/>
          <p:nvPr/>
        </p:nvSpPr>
        <p:spPr>
          <a:xfrm>
            <a:off x="1197687" y="4893411"/>
            <a:ext cx="4958080" cy="41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OP-PPT-8-文本框-TextBox"/>
          <p:cNvSpPr txBox="1"/>
          <p:nvPr/>
        </p:nvSpPr>
        <p:spPr>
          <a:xfrm>
            <a:off x="-139719" y="430900"/>
            <a:ext cx="2366251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altLang="zh-CN" sz="28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LOGO HERE</a:t>
            </a:r>
            <a:endParaRPr lang="zh-CN" altLang="en-US" sz="28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OP-PPT-9-矩形-Rectangle"/>
          <p:cNvSpPr/>
          <p:nvPr/>
        </p:nvSpPr>
        <p:spPr>
          <a:xfrm>
            <a:off x="1246338" y="2975877"/>
            <a:ext cx="4788170" cy="6984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人教版  生物（初中）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2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/>
          <p:nvPr/>
        </p:nvSpPr>
        <p:spPr>
          <a:xfrm>
            <a:off x="4998315" y="2824517"/>
            <a:ext cx="503214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观察鸟类的前肢变成什么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？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5067492" y="4041696"/>
            <a:ext cx="646101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翼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7187637" y="4041696"/>
            <a:ext cx="301236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cs typeface="+mn-ea"/>
                <a:sym typeface="+mn-lt"/>
              </a:rPr>
              <a:t>作为</a:t>
            </a:r>
            <a:r>
              <a:rPr lang="zh-CN" altLang="en-US" sz="3200" u="sng" dirty="0">
                <a:solidFill>
                  <a:srgbClr val="A50021"/>
                </a:solidFill>
                <a:cs typeface="+mn-ea"/>
                <a:sym typeface="+mn-lt"/>
              </a:rPr>
              <a:t>飞行器官</a:t>
            </a:r>
            <a:r>
              <a:rPr lang="zh-CN" altLang="en-US" sz="3200" dirty="0">
                <a:solidFill>
                  <a:schemeClr val="tx2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">
            <a:off x="10312022" y="2852683"/>
            <a:ext cx="480060" cy="608753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鸟类的前肢</a:t>
            </a:r>
          </a:p>
        </p:txBody>
      </p:sp>
      <p:pic>
        <p:nvPicPr>
          <p:cNvPr id="5" name="图片 4" descr="白色的鸟&#10;&#10;描述已自动生成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988709" y="2936646"/>
            <a:ext cx="3514401" cy="2569034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始祖鸟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00" y="2309495"/>
            <a:ext cx="5357546" cy="3217143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26626" name="文本框 3"/>
          <p:cNvSpPr txBox="1"/>
          <p:nvPr/>
        </p:nvSpPr>
        <p:spPr>
          <a:xfrm>
            <a:off x="7896000" y="3438480"/>
            <a:ext cx="1516380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195" dirty="0">
                <a:solidFill>
                  <a:srgbClr val="FF0000"/>
                </a:solidFill>
                <a:cs typeface="+mn-ea"/>
                <a:sym typeface="+mn-lt"/>
              </a:rPr>
              <a:t>始祖鸟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分组讨论</a:t>
            </a:r>
            <a:endParaRPr lang="zh-CN" altLang="en-US" dirty="0"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始祖鸟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22"/>
          <p:cNvSpPr txBox="1"/>
          <p:nvPr/>
        </p:nvSpPr>
        <p:spPr>
          <a:xfrm>
            <a:off x="764871" y="2396842"/>
            <a:ext cx="6654204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你们能识别出与飞行有关的羽毛吗？</a:t>
            </a:r>
          </a:p>
        </p:txBody>
      </p:sp>
      <p:sp>
        <p:nvSpPr>
          <p:cNvPr id="61466" name="Text Box 26"/>
          <p:cNvSpPr txBox="1"/>
          <p:nvPr/>
        </p:nvSpPr>
        <p:spPr>
          <a:xfrm>
            <a:off x="883275" y="3327376"/>
            <a:ext cx="1406313" cy="5221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795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正羽</a:t>
            </a:r>
          </a:p>
        </p:txBody>
      </p:sp>
      <p:sp>
        <p:nvSpPr>
          <p:cNvPr id="61467" name="Text Box 27"/>
          <p:cNvSpPr txBox="1"/>
          <p:nvPr/>
        </p:nvSpPr>
        <p:spPr>
          <a:xfrm>
            <a:off x="2568000" y="3357563"/>
            <a:ext cx="3890856" cy="5221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795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排列在身体的表面</a:t>
            </a:r>
          </a:p>
        </p:txBody>
      </p:sp>
      <p:sp>
        <p:nvSpPr>
          <p:cNvPr id="61468" name="Text Box 28"/>
          <p:cNvSpPr txBox="1"/>
          <p:nvPr/>
        </p:nvSpPr>
        <p:spPr>
          <a:xfrm>
            <a:off x="814982" y="4039983"/>
            <a:ext cx="8304295" cy="11668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795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使身体形成一层防风壳，更加流畅，</a:t>
            </a:r>
            <a:endParaRPr lang="en-US" altLang="zh-CN" sz="2795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zh-CN" altLang="en-US" sz="2795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呈现流线型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">
            <a:off x="7216402" y="2432633"/>
            <a:ext cx="480060" cy="608753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飞行有关的羽毛</a:t>
            </a:r>
          </a:p>
        </p:txBody>
      </p:sp>
      <p:pic>
        <p:nvPicPr>
          <p:cNvPr id="4" name="图片 3" descr="图片包含 游戏机, 浪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0" y="3157189"/>
            <a:ext cx="3880832" cy="2771157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6" grpId="0"/>
      <p:bldP spid="61467" grpId="0"/>
      <p:bldP spid="61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23"/>
          <p:cNvSpPr txBox="1"/>
          <p:nvPr/>
        </p:nvSpPr>
        <p:spPr>
          <a:xfrm>
            <a:off x="864071" y="2276475"/>
            <a:ext cx="7509337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cs typeface="+mn-ea"/>
                <a:sym typeface="+mn-lt"/>
              </a:rPr>
              <a:t>正羽的排列是重叠还是留有空隙？</a:t>
            </a:r>
          </a:p>
        </p:txBody>
      </p:sp>
      <p:sp>
        <p:nvSpPr>
          <p:cNvPr id="30729" name="Text Box 25"/>
          <p:cNvSpPr txBox="1"/>
          <p:nvPr/>
        </p:nvSpPr>
        <p:spPr>
          <a:xfrm>
            <a:off x="864071" y="4964688"/>
            <a:ext cx="7018428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cs typeface="+mn-ea"/>
                <a:sym typeface="+mn-lt"/>
              </a:rPr>
              <a:t>最大的正羽分布在哪里？有什么意义？</a:t>
            </a:r>
          </a:p>
        </p:txBody>
      </p:sp>
      <p:sp>
        <p:nvSpPr>
          <p:cNvPr id="61469" name="Text Box 29"/>
          <p:cNvSpPr txBox="1"/>
          <p:nvPr/>
        </p:nvSpPr>
        <p:spPr>
          <a:xfrm>
            <a:off x="3503533" y="5662076"/>
            <a:ext cx="4217073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C00000"/>
                </a:solidFill>
                <a:cs typeface="+mn-ea"/>
                <a:sym typeface="+mn-lt"/>
              </a:rPr>
              <a:t>掌握飞行时的平衡</a:t>
            </a:r>
          </a:p>
        </p:txBody>
      </p:sp>
      <p:sp>
        <p:nvSpPr>
          <p:cNvPr id="61470" name="Text Box 30"/>
          <p:cNvSpPr txBox="1"/>
          <p:nvPr/>
        </p:nvSpPr>
        <p:spPr>
          <a:xfrm>
            <a:off x="1017960" y="5670872"/>
            <a:ext cx="2585987" cy="5027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C00000"/>
                </a:solidFill>
                <a:cs typeface="+mn-ea"/>
                <a:sym typeface="+mn-lt"/>
              </a:rPr>
              <a:t>尾部和翅膀</a:t>
            </a:r>
          </a:p>
        </p:txBody>
      </p:sp>
      <p:sp>
        <p:nvSpPr>
          <p:cNvPr id="30732" name="Text Box 31"/>
          <p:cNvSpPr txBox="1"/>
          <p:nvPr/>
        </p:nvSpPr>
        <p:spPr>
          <a:xfrm>
            <a:off x="918627" y="3267861"/>
            <a:ext cx="5171973" cy="5836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cs typeface="+mn-ea"/>
                <a:sym typeface="+mn-lt"/>
              </a:rPr>
              <a:t>为什么要这样排列呢？</a:t>
            </a:r>
          </a:p>
        </p:txBody>
      </p:sp>
      <p:sp>
        <p:nvSpPr>
          <p:cNvPr id="12310" name="Text Box 32"/>
          <p:cNvSpPr txBox="1"/>
          <p:nvPr/>
        </p:nvSpPr>
        <p:spPr>
          <a:xfrm>
            <a:off x="864071" y="4010266"/>
            <a:ext cx="5820833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C00000"/>
                </a:solidFill>
                <a:cs typeface="+mn-ea"/>
                <a:sym typeface="+mn-lt"/>
              </a:rPr>
              <a:t>增加与空气的接触面积，利于扇动形成一股气流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">
            <a:off x="5200022" y="3246358"/>
            <a:ext cx="480060" cy="608753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正羽的排列</a:t>
            </a:r>
          </a:p>
        </p:txBody>
      </p:sp>
      <p:pic>
        <p:nvPicPr>
          <p:cNvPr id="4" name="图片 3" descr="图片包含 游戏机, 浪&#10;&#10;描述已自动生成"/>
          <p:cNvPicPr/>
          <p:nvPr/>
        </p:nvPicPr>
        <p:blipFill>
          <a:blip r:embed="rId4"/>
          <a:stretch>
            <a:fillRect/>
          </a:stretch>
        </p:blipFill>
        <p:spPr>
          <a:xfrm>
            <a:off x="7454900" y="2171700"/>
            <a:ext cx="3533159" cy="2423669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9" grpId="0"/>
      <p:bldP spid="61470" grpId="0"/>
      <p:bldP spid="123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正羽的排列</a:t>
            </a:r>
          </a:p>
        </p:txBody>
      </p:sp>
      <p:sp>
        <p:nvSpPr>
          <p:cNvPr id="13" name="Text Box 13"/>
          <p:cNvSpPr txBox="1"/>
          <p:nvPr/>
        </p:nvSpPr>
        <p:spPr>
          <a:xfrm>
            <a:off x="838142" y="2449994"/>
            <a:ext cx="5495024" cy="173412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将鸟的翅膀展开呈什么形态？</a:t>
            </a:r>
            <a:endParaRPr lang="en-US" altLang="zh-CN" sz="266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endParaRPr lang="zh-CN" altLang="en-US" sz="266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zh-CN" altLang="en-US" sz="266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这与飞行有什么关系？</a:t>
            </a:r>
          </a:p>
        </p:txBody>
      </p:sp>
      <p:sp>
        <p:nvSpPr>
          <p:cNvPr id="14" name="Text Box 14"/>
          <p:cNvSpPr txBox="1"/>
          <p:nvPr/>
        </p:nvSpPr>
        <p:spPr>
          <a:xfrm>
            <a:off x="929053" y="3040405"/>
            <a:ext cx="1868625" cy="5027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C00000"/>
                </a:solidFill>
                <a:cs typeface="+mn-ea"/>
                <a:sym typeface="+mn-lt"/>
              </a:rPr>
              <a:t>扇形</a:t>
            </a:r>
          </a:p>
        </p:txBody>
      </p:sp>
      <p:sp>
        <p:nvSpPr>
          <p:cNvPr id="15" name="Text Box 15"/>
          <p:cNvSpPr txBox="1"/>
          <p:nvPr/>
        </p:nvSpPr>
        <p:spPr>
          <a:xfrm>
            <a:off x="1082542" y="4271768"/>
            <a:ext cx="4669977" cy="5027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C00000"/>
                </a:solidFill>
                <a:cs typeface="+mn-ea"/>
                <a:sym typeface="+mn-lt"/>
              </a:rPr>
              <a:t>便于扇动空气而飞行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">
            <a:off x="5181197" y="2401931"/>
            <a:ext cx="480060" cy="608753"/>
          </a:xfrm>
          <a:prstGeom prst="rect">
            <a:avLst/>
          </a:prstGeom>
        </p:spPr>
      </p:pic>
      <p:pic>
        <p:nvPicPr>
          <p:cNvPr id="4" name="图片 3" descr="图片包含 游戏机, 浪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196" y="2326134"/>
            <a:ext cx="4669976" cy="33346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/>
          <p:nvPr/>
        </p:nvSpPr>
        <p:spPr>
          <a:xfrm>
            <a:off x="6004153" y="3048941"/>
            <a:ext cx="184731" cy="7674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70" name="Rectangle 3"/>
          <p:cNvSpPr/>
          <p:nvPr/>
        </p:nvSpPr>
        <p:spPr>
          <a:xfrm>
            <a:off x="6004153" y="3048941"/>
            <a:ext cx="184731" cy="7674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71" name="Rectangle 4"/>
          <p:cNvSpPr/>
          <p:nvPr/>
        </p:nvSpPr>
        <p:spPr>
          <a:xfrm>
            <a:off x="6004153" y="3308648"/>
            <a:ext cx="184731" cy="113569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2395" dirty="0">
              <a:solidFill>
                <a:schemeClr val="tx2"/>
              </a:solidFill>
              <a:cs typeface="+mn-ea"/>
              <a:sym typeface="+mn-lt"/>
            </a:endParaRPr>
          </a:p>
          <a:p>
            <a:endParaRPr lang="en-US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72" name="Rectangle 5"/>
          <p:cNvSpPr/>
          <p:nvPr/>
        </p:nvSpPr>
        <p:spPr>
          <a:xfrm>
            <a:off x="6004153" y="3048941"/>
            <a:ext cx="184731" cy="7674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73" name="Rectangle 6"/>
          <p:cNvSpPr/>
          <p:nvPr/>
        </p:nvSpPr>
        <p:spPr>
          <a:xfrm>
            <a:off x="3150541" y="771752"/>
            <a:ext cx="6177547" cy="7674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74" name="Rectangle 7"/>
          <p:cNvSpPr/>
          <p:nvPr/>
        </p:nvSpPr>
        <p:spPr>
          <a:xfrm>
            <a:off x="6004153" y="3048941"/>
            <a:ext cx="184731" cy="7674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775" name="Rectangle 8"/>
          <p:cNvSpPr/>
          <p:nvPr/>
        </p:nvSpPr>
        <p:spPr>
          <a:xfrm>
            <a:off x="6219519" y="3264308"/>
            <a:ext cx="184731" cy="7674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438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842102" y="4816405"/>
            <a:ext cx="5584613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发达的胸肌才能扇动双翼利于飞行。</a:t>
            </a:r>
          </a:p>
        </p:txBody>
      </p:sp>
      <p:pic>
        <p:nvPicPr>
          <p:cNvPr id="32778" name="Picture 11" descr="鸟的胸肌"/>
          <p:cNvPicPr>
            <a:picLocks noChangeAspect="1"/>
          </p:cNvPicPr>
          <p:nvPr/>
        </p:nvPicPr>
        <p:blipFill>
          <a:blip r:embed="rId3"/>
          <a:srcRect t="2848" r="2503" b="1330"/>
          <a:stretch>
            <a:fillRect/>
          </a:stretch>
        </p:blipFill>
        <p:spPr>
          <a:xfrm>
            <a:off x="7345183" y="2276475"/>
            <a:ext cx="3507320" cy="3660870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32779" name="Text Box 12"/>
          <p:cNvSpPr txBox="1"/>
          <p:nvPr/>
        </p:nvSpPr>
        <p:spPr>
          <a:xfrm>
            <a:off x="794079" y="2227484"/>
            <a:ext cx="5425440" cy="2554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家鸽的肌肉，哪里的肌肉最发达？</a:t>
            </a:r>
          </a:p>
          <a:p>
            <a:endParaRPr lang="en-US" altLang="zh-CN" sz="266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endParaRPr lang="zh-CN" altLang="en-US" sz="266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思考：</a:t>
            </a:r>
          </a:p>
          <a:p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家鸽的肌肉特点与翼的飞翔运动有什么关系？</a:t>
            </a:r>
          </a:p>
        </p:txBody>
      </p:sp>
      <p:sp>
        <p:nvSpPr>
          <p:cNvPr id="12303" name="Text Box 15"/>
          <p:cNvSpPr txBox="1"/>
          <p:nvPr/>
        </p:nvSpPr>
        <p:spPr>
          <a:xfrm>
            <a:off x="839741" y="2820022"/>
            <a:ext cx="1295368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胸肌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内部结构的观察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内部结构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/>
          <p:nvPr/>
        </p:nvSpPr>
        <p:spPr>
          <a:xfrm>
            <a:off x="704757" y="2276475"/>
            <a:ext cx="6111243" cy="29779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家鸽的胸骨有什么特点？（                ），与这块骨上附着的肌肉（如胸肌）联系起来考虑，这样的特点有什么作用？</a:t>
            </a:r>
          </a:p>
        </p:txBody>
      </p:sp>
      <p:sp>
        <p:nvSpPr>
          <p:cNvPr id="13316" name="Text Box 4"/>
          <p:cNvSpPr txBox="1"/>
          <p:nvPr/>
        </p:nvSpPr>
        <p:spPr>
          <a:xfrm>
            <a:off x="1223054" y="3216770"/>
            <a:ext cx="2370620" cy="50276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有龙骨突</a:t>
            </a:r>
          </a:p>
        </p:txBody>
      </p:sp>
      <p:sp>
        <p:nvSpPr>
          <p:cNvPr id="33796" name="Rectangle 5"/>
          <p:cNvSpPr/>
          <p:nvPr/>
        </p:nvSpPr>
        <p:spPr>
          <a:xfrm>
            <a:off x="5966147" y="3200965"/>
            <a:ext cx="261610" cy="4605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395" dirty="0">
                <a:cs typeface="+mn-ea"/>
                <a:sym typeface="+mn-lt"/>
              </a:rPr>
              <a:t> </a:t>
            </a:r>
          </a:p>
        </p:txBody>
      </p:sp>
      <p:sp>
        <p:nvSpPr>
          <p:cNvPr id="13319" name="Text Box 7"/>
          <p:cNvSpPr txBox="1"/>
          <p:nvPr/>
        </p:nvSpPr>
        <p:spPr>
          <a:xfrm>
            <a:off x="1032794" y="5610214"/>
            <a:ext cx="2541080" cy="5027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有利于着生胸肌</a:t>
            </a:r>
            <a:endParaRPr lang="zh-CN" altLang="en-US" sz="2665" dirty="0">
              <a:cs typeface="+mn-ea"/>
              <a:sym typeface="+mn-lt"/>
            </a:endParaRPr>
          </a:p>
        </p:txBody>
      </p:sp>
      <p:pic>
        <p:nvPicPr>
          <p:cNvPr id="33799" name="Picture 12" descr="{326D8C8D-909C-42AE-AEBD-91B35BF84ECD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99" y="2099544"/>
            <a:ext cx="3589673" cy="42547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2060"/>
                </a:solidFill>
                <a:cs typeface="+mn-ea"/>
                <a:sym typeface="+mn-lt"/>
              </a:rPr>
              <a:t>家鸽的骨骼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3183890" cy="424815"/>
          </a:xfrm>
        </p:spPr>
        <p:txBody>
          <a:bodyPr wrap="square"/>
          <a:lstStyle/>
          <a:p>
            <a:r>
              <a:rPr lang="zh-CN" altLang="en-US" sz="2400" b="1" dirty="0">
                <a:solidFill>
                  <a:srgbClr val="002060"/>
                </a:solidFill>
                <a:cs typeface="+mn-ea"/>
                <a:sym typeface="+mn-lt"/>
              </a:rPr>
              <a:t>家鸽的骨骼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"/>
          <p:cNvSpPr txBox="1"/>
          <p:nvPr/>
        </p:nvSpPr>
        <p:spPr>
          <a:xfrm>
            <a:off x="838142" y="1900200"/>
            <a:ext cx="10437898" cy="489364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5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     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资料分析问题：（小组讨论）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1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、有关鸟类消化特点的资料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       雀形类的鸟所吃的谷物、果实或昆虫，经消化吸收后形成残渣，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1.5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小时后就随粪便排出。绿头鸭吃进的食物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,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经消化吸收后形成残渣，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0.5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小时后就随粪便排出。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       雀形类的鸟一天所吃的食物，相当于自身体重的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10%~30%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。蜂鸟一天所吃的蜜桨，约等于它体重的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2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倍。体重为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1500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克的雀鹰，能在一昼夜吃掉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800~1000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克肉。</a:t>
            </a:r>
          </a:p>
          <a:p>
            <a:pPr algn="just"/>
            <a:r>
              <a:rPr lang="zh-CN" altLang="en-US" sz="2400" dirty="0">
                <a:sym typeface="+mn-lt"/>
              </a:rPr>
              <a:t>     </a:t>
            </a:r>
            <a:endParaRPr lang="zh-CN" altLang="en-US" sz="1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5074920" cy="427355"/>
          </a:xfrm>
        </p:spPr>
        <p:txBody>
          <a:bodyPr wrap="square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/>
          <p:nvPr/>
        </p:nvSpPr>
        <p:spPr>
          <a:xfrm>
            <a:off x="5880000" y="2276475"/>
            <a:ext cx="5575200" cy="3113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、分析第一个资料并结合图片，总结鸟类的消化特点：消化系统</a:t>
            </a:r>
            <a:r>
              <a:rPr lang="zh-CN" altLang="en-US" sz="2665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，食量</a:t>
            </a:r>
            <a:r>
              <a:rPr lang="zh-CN" altLang="en-US" sz="2665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，消化、吸收能力</a:t>
            </a:r>
            <a:r>
              <a:rPr lang="zh-CN" altLang="en-US" sz="2665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，排出粪便很</a:t>
            </a:r>
            <a:r>
              <a:rPr lang="zh-CN" altLang="en-US" sz="2665" u="sng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   </a:t>
            </a:r>
            <a:r>
              <a:rPr lang="zh-CN" altLang="en-US" sz="26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。这样的特点对于鸟类的飞行有什么好处？</a:t>
            </a:r>
          </a:p>
        </p:txBody>
      </p:sp>
      <p:sp>
        <p:nvSpPr>
          <p:cNvPr id="16387" name="Text Box 3"/>
          <p:cNvSpPr txBox="1"/>
          <p:nvPr/>
        </p:nvSpPr>
        <p:spPr>
          <a:xfrm>
            <a:off x="6620194" y="3645000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发达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7284225" y="4293000"/>
            <a:ext cx="684107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大</a:t>
            </a:r>
          </a:p>
        </p:txBody>
      </p:sp>
      <p:sp>
        <p:nvSpPr>
          <p:cNvPr id="16389" name="Text Box 5"/>
          <p:cNvSpPr txBox="1"/>
          <p:nvPr/>
        </p:nvSpPr>
        <p:spPr>
          <a:xfrm rot="-10800000" flipV="1">
            <a:off x="9922455" y="3676296"/>
            <a:ext cx="760119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强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10359409" y="3042440"/>
            <a:ext cx="6463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迅速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929053" y="5574618"/>
            <a:ext cx="7896013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65" dirty="0">
                <a:solidFill>
                  <a:srgbClr val="A50021"/>
                </a:solidFill>
                <a:cs typeface="+mn-ea"/>
                <a:sym typeface="+mn-lt"/>
              </a:rPr>
              <a:t>( </a:t>
            </a:r>
            <a:r>
              <a:rPr lang="zh-CN" altLang="en-US" sz="2665" dirty="0">
                <a:solidFill>
                  <a:srgbClr val="A50021"/>
                </a:solidFill>
                <a:cs typeface="+mn-ea"/>
                <a:sym typeface="+mn-lt"/>
              </a:rPr>
              <a:t>为鸟类的飞行提供充足的营养物质，减轻体重。</a:t>
            </a:r>
            <a:r>
              <a:rPr lang="en-US" altLang="zh-CN" sz="2665" dirty="0">
                <a:solidFill>
                  <a:srgbClr val="A50021"/>
                </a:solidFill>
                <a:cs typeface="+mn-ea"/>
                <a:sym typeface="+mn-lt"/>
              </a:rPr>
              <a:t>)</a:t>
            </a:r>
          </a:p>
        </p:txBody>
      </p:sp>
      <p:pic>
        <p:nvPicPr>
          <p:cNvPr id="3687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60" y="2583747"/>
            <a:ext cx="4361406" cy="2261652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5302250" cy="427355"/>
          </a:xfrm>
        </p:spPr>
        <p:txBody>
          <a:bodyPr wrap="square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/>
          <p:nvPr/>
        </p:nvSpPr>
        <p:spPr>
          <a:xfrm>
            <a:off x="994320" y="2709000"/>
            <a:ext cx="9558947" cy="197086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       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鸟类在空中飞行时需要的氧气量很大，大约是静止</a:t>
            </a:r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时的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20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多倍，那么它的呼吸系统有怎样的特点才能满足这么多氧气的需求呢？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分组讨论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-PPT-1-占位符-Placeholder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学习目标</a:t>
            </a:r>
          </a:p>
        </p:txBody>
      </p:sp>
      <p:sp>
        <p:nvSpPr>
          <p:cNvPr id="3" name="TOP-PPT-2-占位符-Placeholder"/>
          <p:cNvSpPr>
            <a:spLocks noGrp="1"/>
          </p:cNvSpPr>
          <p:nvPr>
            <p:ph type="body" sz="quarter" idx="11"/>
          </p:nvPr>
        </p:nvSpPr>
        <p:spPr>
          <a:xfrm>
            <a:off x="747395" y="1160145"/>
            <a:ext cx="4282440" cy="535305"/>
          </a:xfrm>
        </p:spPr>
        <p:txBody>
          <a:bodyPr wrap="square"/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线形动物和环节动物</a:t>
            </a:r>
          </a:p>
        </p:txBody>
      </p:sp>
      <p:sp>
        <p:nvSpPr>
          <p:cNvPr id="7" name="TOP-PPT-3-文本框-TextBox"/>
          <p:cNvSpPr txBox="1"/>
          <p:nvPr/>
        </p:nvSpPr>
        <p:spPr>
          <a:xfrm>
            <a:off x="4839374" y="2454910"/>
            <a:ext cx="3272752" cy="44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鸟类的主要特征。</a:t>
            </a:r>
          </a:p>
        </p:txBody>
      </p:sp>
      <p:sp>
        <p:nvSpPr>
          <p:cNvPr id="8" name="TOP-PPT-4-文本框-TextBox"/>
          <p:cNvSpPr txBox="1"/>
          <p:nvPr/>
        </p:nvSpPr>
        <p:spPr>
          <a:xfrm>
            <a:off x="2048549" y="4185429"/>
            <a:ext cx="3399452" cy="81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掌握鸟类适于空中飞行的形态结构特点。</a:t>
            </a:r>
          </a:p>
        </p:txBody>
      </p:sp>
      <p:sp>
        <p:nvSpPr>
          <p:cNvPr id="9" name="TOP-PPT-5-文本框-TextBox"/>
          <p:cNvSpPr txBox="1"/>
          <p:nvPr/>
        </p:nvSpPr>
        <p:spPr>
          <a:xfrm>
            <a:off x="7237824" y="4340974"/>
            <a:ext cx="3755845" cy="44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鸟与人类生活的关系。</a:t>
            </a:r>
          </a:p>
        </p:txBody>
      </p:sp>
      <p:sp>
        <p:nvSpPr>
          <p:cNvPr id="10" name="TOP-PPT-6-文本框-TextBox"/>
          <p:cNvSpPr txBox="1"/>
          <p:nvPr/>
        </p:nvSpPr>
        <p:spPr>
          <a:xfrm>
            <a:off x="4004998" y="1968928"/>
            <a:ext cx="646331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66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OP-PPT-7-文本框-TextBox"/>
          <p:cNvSpPr txBox="1"/>
          <p:nvPr/>
        </p:nvSpPr>
        <p:spPr>
          <a:xfrm>
            <a:off x="1368963" y="3994738"/>
            <a:ext cx="646331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66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OP-PPT-8-文本框-TextBox"/>
          <p:cNvSpPr txBox="1"/>
          <p:nvPr/>
        </p:nvSpPr>
        <p:spPr>
          <a:xfrm>
            <a:off x="6492782" y="3994738"/>
            <a:ext cx="646331" cy="1244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6600" b="1" i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TOP-PPT-9-连接符-Line"/>
          <p:cNvCxnSpPr/>
          <p:nvPr/>
        </p:nvCxnSpPr>
        <p:spPr>
          <a:xfrm>
            <a:off x="1459404" y="3752850"/>
            <a:ext cx="95342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OP-PPT-10-连接符-Line"/>
          <p:cNvCxnSpPr/>
          <p:nvPr/>
        </p:nvCxnSpPr>
        <p:spPr>
          <a:xfrm flipV="1">
            <a:off x="6096000" y="3994739"/>
            <a:ext cx="0" cy="16341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-PPT-11-连接符-Line"/>
          <p:cNvCxnSpPr/>
          <p:nvPr/>
        </p:nvCxnSpPr>
        <p:spPr>
          <a:xfrm>
            <a:off x="4068238" y="2932386"/>
            <a:ext cx="582321" cy="0"/>
          </a:xfrm>
          <a:prstGeom prst="line">
            <a:avLst/>
          </a:prstGeom>
          <a:ln w="88900" cap="rnd">
            <a:solidFill>
              <a:schemeClr val="accent3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-PPT-12-连接符-Line"/>
          <p:cNvCxnSpPr/>
          <p:nvPr/>
        </p:nvCxnSpPr>
        <p:spPr>
          <a:xfrm>
            <a:off x="1437782" y="5023944"/>
            <a:ext cx="582321" cy="0"/>
          </a:xfrm>
          <a:prstGeom prst="line">
            <a:avLst/>
          </a:prstGeom>
          <a:ln w="88900" cap="rnd">
            <a:solidFill>
              <a:schemeClr val="accent3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-PPT-13-连接符-Line"/>
          <p:cNvCxnSpPr/>
          <p:nvPr/>
        </p:nvCxnSpPr>
        <p:spPr>
          <a:xfrm>
            <a:off x="6561601" y="5023944"/>
            <a:ext cx="582321" cy="0"/>
          </a:xfrm>
          <a:prstGeom prst="line">
            <a:avLst/>
          </a:prstGeom>
          <a:ln w="88900" cap="rnd">
            <a:solidFill>
              <a:schemeClr val="accent3"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7"/>
          <p:cNvSpPr txBox="1"/>
          <p:nvPr/>
        </p:nvSpPr>
        <p:spPr>
          <a:xfrm>
            <a:off x="968161" y="1827554"/>
            <a:ext cx="9447840" cy="1148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资料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3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：鸟的身体里有发达的气囊。这些气囊一端与肺相通，分布在内脏器官之间，有的还突入到骨的空腔里。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44000" y="3140699"/>
            <a:ext cx="4608427" cy="2780891"/>
            <a:chOff x="2195644" y="2361667"/>
            <a:chExt cx="6636783" cy="4004875"/>
          </a:xfrm>
        </p:grpSpPr>
        <p:sp>
          <p:nvSpPr>
            <p:cNvPr id="19459" name="Text Box 3"/>
            <p:cNvSpPr txBox="1"/>
            <p:nvPr/>
          </p:nvSpPr>
          <p:spPr>
            <a:xfrm>
              <a:off x="2195644" y="3606362"/>
              <a:ext cx="912143" cy="11967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气管</a:t>
              </a:r>
            </a:p>
          </p:txBody>
        </p:sp>
        <p:sp>
          <p:nvSpPr>
            <p:cNvPr id="19460" name="Text Box 4"/>
            <p:cNvSpPr txBox="1"/>
            <p:nvPr/>
          </p:nvSpPr>
          <p:spPr>
            <a:xfrm>
              <a:off x="8300344" y="3606362"/>
              <a:ext cx="532083" cy="6648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肺</a:t>
              </a:r>
            </a:p>
          </p:txBody>
        </p:sp>
        <p:sp>
          <p:nvSpPr>
            <p:cNvPr id="19461" name="Text Box 5"/>
            <p:cNvSpPr txBox="1"/>
            <p:nvPr/>
          </p:nvSpPr>
          <p:spPr>
            <a:xfrm>
              <a:off x="2195644" y="4971407"/>
              <a:ext cx="988155" cy="119675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FF0000"/>
                  </a:solidFill>
                  <a:cs typeface="+mn-ea"/>
                  <a:sym typeface="+mn-lt"/>
                </a:rPr>
                <a:t>气囊</a:t>
              </a:r>
            </a:p>
          </p:txBody>
        </p:sp>
        <p:pic>
          <p:nvPicPr>
            <p:cNvPr id="39941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6055" y="2361667"/>
              <a:ext cx="4022293" cy="40048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Line 10"/>
            <p:cNvSpPr/>
            <p:nvPr/>
          </p:nvSpPr>
          <p:spPr>
            <a:xfrm flipV="1">
              <a:off x="2985847" y="3390995"/>
              <a:ext cx="1795781" cy="501996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467" name="Line 11"/>
            <p:cNvSpPr/>
            <p:nvPr/>
          </p:nvSpPr>
          <p:spPr>
            <a:xfrm flipV="1">
              <a:off x="2985849" y="3892989"/>
              <a:ext cx="1795779" cy="1507568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468" name="Line 12"/>
            <p:cNvSpPr/>
            <p:nvPr/>
          </p:nvSpPr>
          <p:spPr>
            <a:xfrm flipV="1">
              <a:off x="2985849" y="4683196"/>
              <a:ext cx="2874199" cy="717363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9469" name="Line 13"/>
            <p:cNvSpPr/>
            <p:nvPr/>
          </p:nvSpPr>
          <p:spPr>
            <a:xfrm>
              <a:off x="5465735" y="3892989"/>
              <a:ext cx="2728510" cy="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39946" name="Text Box 6"/>
          <p:cNvSpPr txBox="1"/>
          <p:nvPr/>
        </p:nvSpPr>
        <p:spPr>
          <a:xfrm>
            <a:off x="6736050" y="3548386"/>
            <a:ext cx="4125227" cy="9131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65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鸟类的呼吸系统比起其他动物有什么特点？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课堂活动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分组讨论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45" y="2031480"/>
            <a:ext cx="3828593" cy="3368081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40963" name="Rectangle 4"/>
          <p:cNvSpPr/>
          <p:nvPr/>
        </p:nvSpPr>
        <p:spPr>
          <a:xfrm>
            <a:off x="5966147" y="3200965"/>
            <a:ext cx="3002468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395" dirty="0">
                <a:cs typeface="+mn-ea"/>
                <a:sym typeface="+mn-lt"/>
              </a:rPr>
              <a:t> </a:t>
            </a:r>
          </a:p>
        </p:txBody>
      </p:sp>
      <p:sp>
        <p:nvSpPr>
          <p:cNvPr id="40964" name="Rectangle 5"/>
          <p:cNvSpPr/>
          <p:nvPr/>
        </p:nvSpPr>
        <p:spPr>
          <a:xfrm>
            <a:off x="5966147" y="3200965"/>
            <a:ext cx="2644579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395" dirty="0">
                <a:cs typeface="+mn-ea"/>
                <a:sym typeface="+mn-lt"/>
              </a:rPr>
              <a:t> </a:t>
            </a:r>
          </a:p>
        </p:txBody>
      </p:sp>
      <p:sp>
        <p:nvSpPr>
          <p:cNvPr id="40965" name="Rectangle 6"/>
          <p:cNvSpPr/>
          <p:nvPr/>
        </p:nvSpPr>
        <p:spPr>
          <a:xfrm>
            <a:off x="5966147" y="3200965"/>
            <a:ext cx="2069740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395" dirty="0">
                <a:cs typeface="+mn-ea"/>
                <a:sym typeface="+mn-lt"/>
              </a:rPr>
              <a:t> </a:t>
            </a:r>
          </a:p>
        </p:txBody>
      </p:sp>
      <p:sp>
        <p:nvSpPr>
          <p:cNvPr id="40966" name="Text Box 7"/>
          <p:cNvSpPr txBox="1"/>
          <p:nvPr/>
        </p:nvSpPr>
        <p:spPr>
          <a:xfrm>
            <a:off x="5449900" y="2710055"/>
            <a:ext cx="3016721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395" dirty="0">
              <a:cs typeface="+mn-ea"/>
              <a:sym typeface="+mn-lt"/>
            </a:endParaRPr>
          </a:p>
        </p:txBody>
      </p:sp>
      <p:pic>
        <p:nvPicPr>
          <p:cNvPr id="40967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00" y="2031480"/>
            <a:ext cx="3981197" cy="3369431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40968" name="Text Box 9"/>
          <p:cNvSpPr txBox="1"/>
          <p:nvPr/>
        </p:nvSpPr>
        <p:spPr>
          <a:xfrm>
            <a:off x="1535290" y="5943726"/>
            <a:ext cx="9121423" cy="4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395" dirty="0">
              <a:cs typeface="+mn-ea"/>
              <a:sym typeface="+mn-lt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1109445" y="5603640"/>
            <a:ext cx="10752710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双重呼吸</a:t>
            </a:r>
            <a:r>
              <a:rPr lang="zh-CN" altLang="en-US" sz="266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：就是呼吸一次，氧气两次经过肺，进行两次气体交换。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课堂活动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noProof="1">
                <a:sym typeface="+mn-lt"/>
              </a:rPr>
              <a:t>独特的气囊有什么作用呢？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/>
          <p:nvPr/>
        </p:nvSpPr>
        <p:spPr>
          <a:xfrm>
            <a:off x="984000" y="2132708"/>
            <a:ext cx="9411217" cy="6504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讨论</a:t>
            </a:r>
            <a:r>
              <a:rPr lang="en-US" altLang="zh-CN" sz="2665" dirty="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zh-CN" altLang="en-US" sz="2665" dirty="0">
                <a:cs typeface="+mn-ea"/>
                <a:sym typeface="+mn-lt"/>
              </a:rPr>
              <a:t>：这样的结构、特点与飞行有什么关系？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1033247" y="2907962"/>
            <a:ext cx="9387464" cy="18668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气囊辅助肺进行呼吸，提高了气体交换的效率，满足飞行时对氧气的需要。同时气囊可减轻身体比重；有利于减少内脏器官间的磨擦和散发体内热量。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9540" y="4796130"/>
            <a:ext cx="9781776" cy="1266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dirty="0">
                <a:cs typeface="+mn-ea"/>
                <a:sym typeface="+mn-lt"/>
              </a:rPr>
              <a:t>此外，鸟类体温恒定，属于</a:t>
            </a:r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恒温动物</a:t>
            </a:r>
            <a:r>
              <a:rPr lang="zh-CN" altLang="en-US" sz="2665" dirty="0">
                <a:cs typeface="+mn-ea"/>
                <a:sym typeface="+mn-lt"/>
              </a:rPr>
              <a:t>，这增强了它对环境的适应能力，扩大了动物的分布范围。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分组讨论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4"/>
          <p:cNvSpPr txBox="1"/>
          <p:nvPr/>
        </p:nvSpPr>
        <p:spPr>
          <a:xfrm>
            <a:off x="986066" y="2906100"/>
            <a:ext cx="7973327" cy="317009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1</a:t>
            </a:r>
            <a:r>
              <a:rPr lang="zh-CN" altLang="en-US" sz="2000" dirty="0">
                <a:sym typeface="+mn-lt"/>
              </a:rPr>
              <a:t>、体形：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2</a:t>
            </a:r>
            <a:r>
              <a:rPr lang="zh-CN" altLang="en-US" sz="2000" dirty="0">
                <a:sym typeface="+mn-lt"/>
              </a:rPr>
              <a:t>、体表：                        前肢：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3</a:t>
            </a:r>
            <a:r>
              <a:rPr lang="zh-CN" altLang="en-US" sz="2000" dirty="0">
                <a:sym typeface="+mn-lt"/>
              </a:rPr>
              <a:t>、肌肉：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4</a:t>
            </a:r>
            <a:r>
              <a:rPr lang="zh-CN" altLang="en-US" sz="2000" dirty="0">
                <a:sym typeface="+mn-lt"/>
              </a:rPr>
              <a:t>、骨骼：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5</a:t>
            </a:r>
            <a:r>
              <a:rPr lang="zh-CN" altLang="en-US" sz="2000" dirty="0">
                <a:sym typeface="+mn-lt"/>
              </a:rPr>
              <a:t>、消化系统：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6</a:t>
            </a:r>
            <a:r>
              <a:rPr lang="zh-CN" altLang="en-US" sz="2000" dirty="0">
                <a:sym typeface="+mn-lt"/>
              </a:rPr>
              <a:t>、循环系统：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sym typeface="+mn-lt"/>
              </a:rPr>
              <a:t>7</a:t>
            </a:r>
            <a:r>
              <a:rPr lang="zh-CN" altLang="en-US" sz="2000" dirty="0">
                <a:sym typeface="+mn-lt"/>
              </a:rPr>
              <a:t>、呼吸系统：</a:t>
            </a:r>
          </a:p>
        </p:txBody>
      </p:sp>
      <p:sp>
        <p:nvSpPr>
          <p:cNvPr id="36879" name="Text Box 15"/>
          <p:cNvSpPr txBox="1"/>
          <p:nvPr/>
        </p:nvSpPr>
        <p:spPr>
          <a:xfrm>
            <a:off x="2210066" y="2897583"/>
            <a:ext cx="36629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流线形，可减少飞行时的阻力</a:t>
            </a:r>
          </a:p>
        </p:txBody>
      </p:sp>
      <p:sp>
        <p:nvSpPr>
          <p:cNvPr id="36880" name="Text Box 16"/>
          <p:cNvSpPr txBox="1"/>
          <p:nvPr/>
        </p:nvSpPr>
        <p:spPr>
          <a:xfrm>
            <a:off x="2189074" y="3339936"/>
            <a:ext cx="145892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被覆羽毛，</a:t>
            </a:r>
          </a:p>
        </p:txBody>
      </p:sp>
      <p:sp>
        <p:nvSpPr>
          <p:cNvPr id="36881" name="Text Box 17"/>
          <p:cNvSpPr txBox="1"/>
          <p:nvPr/>
        </p:nvSpPr>
        <p:spPr>
          <a:xfrm>
            <a:off x="4328072" y="3360253"/>
            <a:ext cx="194636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变为可飞翔的翼</a:t>
            </a:r>
          </a:p>
        </p:txBody>
      </p:sp>
      <p:sp>
        <p:nvSpPr>
          <p:cNvPr id="36882" name="Text Box 18"/>
          <p:cNvSpPr txBox="1"/>
          <p:nvPr/>
        </p:nvSpPr>
        <p:spPr>
          <a:xfrm>
            <a:off x="2226350" y="3806261"/>
            <a:ext cx="12625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胸肌发达</a:t>
            </a:r>
          </a:p>
        </p:txBody>
      </p:sp>
      <p:sp>
        <p:nvSpPr>
          <p:cNvPr id="36883" name="Text Box 19"/>
          <p:cNvSpPr txBox="1"/>
          <p:nvPr/>
        </p:nvSpPr>
        <p:spPr>
          <a:xfrm>
            <a:off x="2284526" y="4258842"/>
            <a:ext cx="36629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轻、薄、有龙骨突、长骨中空</a:t>
            </a:r>
          </a:p>
        </p:txBody>
      </p:sp>
      <p:sp>
        <p:nvSpPr>
          <p:cNvPr id="36884" name="Text Box 20"/>
          <p:cNvSpPr txBox="1"/>
          <p:nvPr/>
        </p:nvSpPr>
        <p:spPr>
          <a:xfrm>
            <a:off x="2610565" y="4728339"/>
            <a:ext cx="65248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发达，食量大，消化、吸收排出粪便都很迅速</a:t>
            </a:r>
          </a:p>
        </p:txBody>
      </p:sp>
      <p:sp>
        <p:nvSpPr>
          <p:cNvPr id="36885" name="Text Box 21"/>
          <p:cNvSpPr txBox="1"/>
          <p:nvPr/>
        </p:nvSpPr>
        <p:spPr>
          <a:xfrm>
            <a:off x="2616772" y="5202214"/>
            <a:ext cx="472979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+mn-lt"/>
              </a:rPr>
              <a:t>结构完善，运输营养物质和氧的功能强</a:t>
            </a:r>
          </a:p>
        </p:txBody>
      </p:sp>
      <p:sp>
        <p:nvSpPr>
          <p:cNvPr id="36886" name="Text Box 22"/>
          <p:cNvSpPr txBox="1"/>
          <p:nvPr/>
        </p:nvSpPr>
        <p:spPr>
          <a:xfrm>
            <a:off x="2800201" y="5641614"/>
            <a:ext cx="345639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有独特的气囊，可以辅助呼吸</a:t>
            </a:r>
          </a:p>
        </p:txBody>
      </p:sp>
      <p:sp>
        <p:nvSpPr>
          <p:cNvPr id="43018" name="Text Box 2"/>
          <p:cNvSpPr txBox="1"/>
          <p:nvPr/>
        </p:nvSpPr>
        <p:spPr>
          <a:xfrm>
            <a:off x="984000" y="2017974"/>
            <a:ext cx="9411217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65" dirty="0">
                <a:cs typeface="+mn-ea"/>
                <a:sym typeface="+mn-lt"/>
              </a:rPr>
              <a:t>讨论</a:t>
            </a:r>
            <a:r>
              <a:rPr lang="en-US" altLang="zh-CN" sz="2665" dirty="0">
                <a:cs typeface="+mn-ea"/>
                <a:sym typeface="+mn-lt"/>
              </a:rPr>
              <a:t>4</a:t>
            </a:r>
            <a:r>
              <a:rPr lang="zh-CN" altLang="en-US" sz="2665" dirty="0">
                <a:cs typeface="+mn-ea"/>
                <a:sym typeface="+mn-lt"/>
              </a:rPr>
              <a:t>：一起讨论总结鸟类适于飞行的特点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提出问题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分组讨论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/>
      <p:bldP spid="36880" grpId="0"/>
      <p:bldP spid="36881" grpId="0"/>
      <p:bldP spid="36882" grpId="0"/>
      <p:bldP spid="36883" grpId="0"/>
      <p:bldP spid="36884" grpId="0"/>
      <p:bldP spid="36885" grpId="0"/>
      <p:bldP spid="368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内容占位符 184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分组讨论</a:t>
            </a:r>
            <a:endParaRPr lang="zh-CN" altLang="en-US" dirty="0"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鸟的特征</a:t>
            </a:r>
          </a:p>
        </p:txBody>
      </p:sp>
      <p:sp>
        <p:nvSpPr>
          <p:cNvPr id="44033" name="标题 18433"/>
          <p:cNvSpPr>
            <a:spLocks noGrp="1"/>
          </p:cNvSpPr>
          <p:nvPr>
            <p:ph type="title" idx="4294967295"/>
          </p:nvPr>
        </p:nvSpPr>
        <p:spPr>
          <a:xfrm>
            <a:off x="480000" y="1965786"/>
            <a:ext cx="9388475" cy="132397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zh-CN" altLang="en-US" sz="3735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鸟的特征（在教材中做好勾划标记）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44000" y="3092905"/>
            <a:ext cx="5112000" cy="261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体表被覆羽毛；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前肢变成翼；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有喙无齿；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有气囊辅助呼吸。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占位符 13209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课堂活动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鸟与人类的关系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0000" y="3284538"/>
            <a:ext cx="5200463" cy="1702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：为人类提供大量的肉类，蛋等食品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：为制药和服装工业提供原料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：维护生态平衡，保护绿色植物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4000" y="2276475"/>
            <a:ext cx="3012363" cy="688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鸟与人类的关系</a:t>
            </a:r>
            <a:endParaRPr lang="zh-CN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OP-PPT-1-图片-Picture"/>
          <p:cNvPicPr>
            <a:picLocks noChangeAspect="1"/>
          </p:cNvPicPr>
          <p:nvPr/>
        </p:nvPicPr>
        <p:blipFill>
          <a:blip r:embed="rId3"/>
          <a:srcRect l="5556" r="5556"/>
          <a:stretch>
            <a:fillRect/>
          </a:stretch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  <p:sp>
        <p:nvSpPr>
          <p:cNvPr id="25" name="TOP-PPT-2-矩形-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TOP-PPT-3-组合-Group"/>
          <p:cNvGrpSpPr/>
          <p:nvPr/>
        </p:nvGrpSpPr>
        <p:grpSpPr>
          <a:xfrm>
            <a:off x="1279242" y="3786667"/>
            <a:ext cx="5601265" cy="0"/>
            <a:chOff x="1236836" y="3870117"/>
            <a:chExt cx="5601265" cy="0"/>
          </a:xfrm>
        </p:grpSpPr>
        <p:cxnSp>
          <p:nvCxnSpPr>
            <p:cNvPr id="7" name="TOP-PPT-3-1-连接符-Line"/>
            <p:cNvCxnSpPr/>
            <p:nvPr/>
          </p:nvCxnSpPr>
          <p:spPr>
            <a:xfrm>
              <a:off x="1236836" y="3870117"/>
              <a:ext cx="5601265" cy="0"/>
            </a:xfrm>
            <a:prstGeom prst="lin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9" name="TOP-PPT-3-2-连接符-Line"/>
            <p:cNvCxnSpPr/>
            <p:nvPr/>
          </p:nvCxnSpPr>
          <p:spPr>
            <a:xfrm>
              <a:off x="1236836" y="3870117"/>
              <a:ext cx="538223" cy="0"/>
            </a:xfrm>
            <a:prstGeom prst="line">
              <a:avLst/>
            </a:prstGeom>
            <a:noFill/>
            <a:ln w="508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5" name="TOP-PPT-4-矩形-Rectangle"/>
          <p:cNvSpPr/>
          <p:nvPr/>
        </p:nvSpPr>
        <p:spPr>
          <a:xfrm>
            <a:off x="1279242" y="4115363"/>
            <a:ext cx="1577355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fontAlgn="base">
              <a:lnSpc>
                <a:spcPct val="120000"/>
              </a:lnSpc>
              <a:defRPr/>
            </a:pP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章  第</a:t>
            </a:r>
            <a:r>
              <a:rPr kumimoji="0" lang="en-US" altLang="zh-CN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13" name="TOP-PPT-5-矩形-Rectangle"/>
          <p:cNvSpPr/>
          <p:nvPr/>
        </p:nvSpPr>
        <p:spPr>
          <a:xfrm>
            <a:off x="1286463" y="4494273"/>
            <a:ext cx="266098" cy="314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鸟</a:t>
            </a:r>
          </a:p>
        </p:txBody>
      </p:sp>
      <p:sp>
        <p:nvSpPr>
          <p:cNvPr id="15" name="TOP-PPT-6-矩形-Rectangle"/>
          <p:cNvSpPr/>
          <p:nvPr/>
        </p:nvSpPr>
        <p:spPr>
          <a:xfrm>
            <a:off x="1279241" y="1654403"/>
            <a:ext cx="6688759" cy="870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Human Education Edition Biology (Junior)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Please Enter Your Detailed Text Here, The Content Should Be Concise And Clear, Concise And Concise Do Not Need Too Much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OP-PPT-7-文本框-TextBox"/>
          <p:cNvSpPr txBox="1"/>
          <p:nvPr/>
        </p:nvSpPr>
        <p:spPr>
          <a:xfrm>
            <a:off x="1197687" y="4893411"/>
            <a:ext cx="4958080" cy="41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OP-PPT-8-文本框-TextBox"/>
          <p:cNvSpPr txBox="1"/>
          <p:nvPr/>
        </p:nvSpPr>
        <p:spPr>
          <a:xfrm>
            <a:off x="-139719" y="430900"/>
            <a:ext cx="2366251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altLang="zh-CN" sz="28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LOGO HERE</a:t>
            </a:r>
            <a:endParaRPr lang="zh-CN" altLang="en-US" sz="28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OP-PPT-9-矩形-Rectangle"/>
          <p:cNvSpPr/>
          <p:nvPr/>
        </p:nvSpPr>
        <p:spPr>
          <a:xfrm>
            <a:off x="1246338" y="2975877"/>
            <a:ext cx="1837041" cy="6984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84001" y="2486416"/>
            <a:ext cx="6480000" cy="2810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阅读课本</a:t>
            </a: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P30--P34,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自主完成以下问题：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、比较几种不同鸟类的形态特征和食性特点。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、</a:t>
            </a:r>
            <a:r>
              <a:rPr lang="zh-CN" altLang="en-US" sz="2400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归纳鸟类适于飞行的形态结构特点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。</a:t>
            </a:r>
            <a:endParaRPr lang="zh-CN" alt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、</a:t>
            </a:r>
            <a:r>
              <a:rPr lang="zh-CN" altLang="en-US" sz="2400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鸟类的主要特征是什么？</a:t>
            </a:r>
            <a:endParaRPr lang="zh-CN" altLang="en-US" sz="2400" u="sng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4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、鸟与人类生活的关系。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自学质疑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2018030" cy="424815"/>
          </a:xfrm>
        </p:spPr>
        <p:txBody>
          <a:bodyPr wrap="square"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阅读课本</a:t>
            </a:r>
          </a:p>
        </p:txBody>
      </p:sp>
      <p:pic>
        <p:nvPicPr>
          <p:cNvPr id="3" name="图片 2" descr="白色的鸟&#10;&#10;描述已自动生成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693" y="2276475"/>
            <a:ext cx="3955306" cy="3230397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多种多样的鸟类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1615440" cy="424815"/>
          </a:xfrm>
        </p:spPr>
        <p:txBody>
          <a:bodyPr wrap="square"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鸟类</a:t>
            </a:r>
          </a:p>
        </p:txBody>
      </p:sp>
      <p:pic>
        <p:nvPicPr>
          <p:cNvPr id="15363" name="图片 5" descr="信天翁（3.6）"/>
          <p:cNvPicPr/>
          <p:nvPr/>
        </p:nvPicPr>
        <p:blipFill>
          <a:blip r:embed="rId2"/>
          <a:stretch>
            <a:fillRect/>
          </a:stretch>
        </p:blipFill>
        <p:spPr>
          <a:xfrm>
            <a:off x="4513929" y="2710943"/>
            <a:ext cx="2711631" cy="2114770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536870" y="5329928"/>
            <a:ext cx="1510736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195" dirty="0">
                <a:solidFill>
                  <a:srgbClr val="C00000"/>
                </a:solidFill>
                <a:cs typeface="+mn-ea"/>
                <a:sym typeface="+mn-lt"/>
              </a:rPr>
              <a:t>信天翁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01889" y="5329928"/>
            <a:ext cx="1420471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195" dirty="0">
                <a:solidFill>
                  <a:srgbClr val="C00000"/>
                </a:solidFill>
                <a:cs typeface="+mn-ea"/>
                <a:sym typeface="+mn-lt"/>
              </a:rPr>
              <a:t>蜂鸟</a:t>
            </a:r>
          </a:p>
        </p:txBody>
      </p:sp>
      <p:pic>
        <p:nvPicPr>
          <p:cNvPr id="5" name="图片 4" descr="鸟站在海边&#10;&#10;描述已自动生成"/>
          <p:cNvPicPr/>
          <p:nvPr/>
        </p:nvPicPr>
        <p:blipFill>
          <a:blip r:embed="rId3"/>
          <a:stretch>
            <a:fillRect/>
          </a:stretch>
        </p:blipFill>
        <p:spPr>
          <a:xfrm>
            <a:off x="977900" y="2705100"/>
            <a:ext cx="2711631" cy="2114770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pic>
        <p:nvPicPr>
          <p:cNvPr id="10" name="图片 9" descr="彩色的鸟&#10;&#10;描述已自动生成"/>
          <p:cNvPicPr/>
          <p:nvPr/>
        </p:nvPicPr>
        <p:blipFill>
          <a:blip r:embed="rId4"/>
          <a:stretch>
            <a:fillRect/>
          </a:stretch>
        </p:blipFill>
        <p:spPr>
          <a:xfrm>
            <a:off x="8089900" y="2705100"/>
            <a:ext cx="2711631" cy="2114770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多种多样的鸟类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1297940" cy="424815"/>
          </a:xfrm>
        </p:spPr>
        <p:txBody>
          <a:bodyPr wrap="square"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鸟类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1302" y="5437314"/>
            <a:ext cx="1222524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195" dirty="0">
                <a:solidFill>
                  <a:srgbClr val="C00000"/>
                </a:solidFill>
                <a:cs typeface="+mn-ea"/>
                <a:sym typeface="+mn-lt"/>
              </a:rPr>
              <a:t>大雁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64156" y="5437314"/>
            <a:ext cx="1510736" cy="5836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195" dirty="0">
                <a:solidFill>
                  <a:srgbClr val="C00000"/>
                </a:solidFill>
                <a:cs typeface="+mn-ea"/>
                <a:sym typeface="+mn-lt"/>
              </a:rPr>
              <a:t>和平鸽</a:t>
            </a:r>
          </a:p>
        </p:txBody>
      </p:sp>
      <p:pic>
        <p:nvPicPr>
          <p:cNvPr id="5" name="图片 4" descr="海上的小鸟&#10;&#10;描述已自动生成"/>
          <p:cNvPicPr/>
          <p:nvPr/>
        </p:nvPicPr>
        <p:blipFill>
          <a:blip r:embed="rId2"/>
          <a:stretch>
            <a:fillRect/>
          </a:stretch>
        </p:blipFill>
        <p:spPr>
          <a:xfrm>
            <a:off x="1193800" y="2286000"/>
            <a:ext cx="3860252" cy="2746818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pic>
        <p:nvPicPr>
          <p:cNvPr id="7" name="图片 6" descr="白色的小鸟&#10;&#10;描述已自动生成"/>
          <p:cNvPicPr/>
          <p:nvPr/>
        </p:nvPicPr>
        <p:blipFill>
          <a:blip r:embed="rId3"/>
          <a:stretch>
            <a:fillRect/>
          </a:stretch>
        </p:blipFill>
        <p:spPr>
          <a:xfrm>
            <a:off x="6667500" y="2286000"/>
            <a:ext cx="3860252" cy="2746818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/>
          <p:nvPr/>
        </p:nvSpPr>
        <p:spPr>
          <a:xfrm>
            <a:off x="1843193" y="2964874"/>
            <a:ext cx="79121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上述鸟类在外部形态上有什么共同特点？</a:t>
            </a:r>
          </a:p>
        </p:txBody>
      </p:sp>
      <p:sp>
        <p:nvSpPr>
          <p:cNvPr id="21506" name="文本框 3"/>
          <p:cNvSpPr txBox="1"/>
          <p:nvPr/>
        </p:nvSpPr>
        <p:spPr>
          <a:xfrm>
            <a:off x="1843193" y="3893126"/>
            <a:ext cx="8505613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665" dirty="0">
                <a:solidFill>
                  <a:srgbClr val="FF0000"/>
                </a:solidFill>
                <a:cs typeface="+mn-ea"/>
                <a:sym typeface="+mn-lt"/>
              </a:rPr>
              <a:t>这些鸟都有翅、喙等结构，体表有羽毛覆盖，等等。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课堂活动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2745105" cy="424815"/>
          </a:xfrm>
        </p:spPr>
        <p:txBody>
          <a:bodyPr wrap="square"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共同特点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/>
          <p:nvPr/>
        </p:nvSpPr>
        <p:spPr>
          <a:xfrm>
            <a:off x="989760" y="2195805"/>
            <a:ext cx="1021465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讨论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：分组讨论，</a:t>
            </a:r>
            <a:r>
              <a:rPr lang="zh-CN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所有的鸟都善于飞行吗？如果不是，请举出例子说明。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课堂活动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2438400" cy="424815"/>
          </a:xfrm>
        </p:spPr>
        <p:txBody>
          <a:bodyPr wrap="square"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分组讨论</a:t>
            </a:r>
          </a:p>
        </p:txBody>
      </p:sp>
      <p:pic>
        <p:nvPicPr>
          <p:cNvPr id="6" name="图片 5" descr="鸡站在草地上&#10;&#10;描述已自动生成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500" y="2921000"/>
            <a:ext cx="3438930" cy="2623028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  <p:pic>
        <p:nvPicPr>
          <p:cNvPr id="8" name="图片 7" descr="湖边的草地上有一群鸟&#10;&#10;描述已自动生成"/>
          <p:cNvPicPr/>
          <p:nvPr/>
        </p:nvPicPr>
        <p:blipFill>
          <a:blip r:embed="rId3"/>
          <a:stretch>
            <a:fillRect/>
          </a:stretch>
        </p:blipFill>
        <p:spPr>
          <a:xfrm>
            <a:off x="7099300" y="2921000"/>
            <a:ext cx="3438930" cy="2623028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探究：鸟适于飞行的特点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提出问题</a:t>
            </a:r>
          </a:p>
        </p:txBody>
      </p:sp>
      <p:pic>
        <p:nvPicPr>
          <p:cNvPr id="23553" name="Picture 3" descr="bird1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856788" y="5141913"/>
            <a:ext cx="2335212" cy="1433512"/>
          </a:xfrm>
        </p:spPr>
      </p:pic>
      <p:pic>
        <p:nvPicPr>
          <p:cNvPr id="23554" name="Picture 7" descr="图片2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1114088" y="1566863"/>
            <a:ext cx="1077912" cy="515937"/>
          </a:xfrm>
        </p:spPr>
      </p:pic>
      <p:pic>
        <p:nvPicPr>
          <p:cNvPr id="23555" name="Picture 10" descr="图片2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0541000" y="2514600"/>
            <a:ext cx="1651000" cy="793750"/>
          </a:xfrm>
        </p:spPr>
      </p:pic>
      <p:pic>
        <p:nvPicPr>
          <p:cNvPr id="23558" name="Picture 13" descr="图片2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0826750" y="1704975"/>
            <a:ext cx="1365250" cy="655638"/>
          </a:xfrm>
        </p:spPr>
      </p:pic>
      <p:sp>
        <p:nvSpPr>
          <p:cNvPr id="23556" name="WordArt 5"/>
          <p:cNvSpPr>
            <a:spLocks noTextEdit="1"/>
          </p:cNvSpPr>
          <p:nvPr/>
        </p:nvSpPr>
        <p:spPr>
          <a:xfrm>
            <a:off x="3292202" y="1785063"/>
            <a:ext cx="5316220" cy="778933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/>
            <a:endParaRPr lang="zh-CN" altLang="en-US" sz="3735" b="1" dirty="0">
              <a:solidFill>
                <a:schemeClr val="accent1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559" name="Picture 16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68" y="4995964"/>
            <a:ext cx="790207" cy="37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7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68" y="4750432"/>
            <a:ext cx="573256" cy="2755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8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101" y="4926538"/>
            <a:ext cx="646101" cy="310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Rectangle 19"/>
          <p:cNvSpPr/>
          <p:nvPr/>
        </p:nvSpPr>
        <p:spPr>
          <a:xfrm>
            <a:off x="963779" y="2526851"/>
            <a:ext cx="5391661" cy="16916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195" dirty="0">
                <a:solidFill>
                  <a:srgbClr val="FF0000"/>
                </a:solidFill>
                <a:cs typeface="+mn-ea"/>
                <a:sym typeface="+mn-lt"/>
              </a:rPr>
              <a:t>提出问题：</a:t>
            </a:r>
            <a:endParaRPr lang="en-US" altLang="zh-CN" sz="3195" dirty="0">
              <a:solidFill>
                <a:srgbClr val="FF0000"/>
              </a:solidFill>
              <a:cs typeface="+mn-ea"/>
              <a:sym typeface="+mn-lt"/>
            </a:endParaRPr>
          </a:p>
          <a:p>
            <a:r>
              <a:rPr lang="zh-CN" altLang="en-US" sz="3600" dirty="0">
                <a:cs typeface="+mn-ea"/>
                <a:sym typeface="+mn-lt"/>
              </a:rPr>
              <a:t>鸟的身体有哪些适于飞行的特点呢？</a:t>
            </a:r>
          </a:p>
        </p:txBody>
      </p:sp>
      <p:pic>
        <p:nvPicPr>
          <p:cNvPr id="5" name="图片 4" descr="海上的小鸟&#10;&#10;描述已自动生成"/>
          <p:cNvPicPr/>
          <p:nvPr/>
        </p:nvPicPr>
        <p:blipFill>
          <a:blip r:embed="rId4"/>
          <a:stretch>
            <a:fillRect/>
          </a:stretch>
        </p:blipFill>
        <p:spPr>
          <a:xfrm>
            <a:off x="6553200" y="2273300"/>
            <a:ext cx="4378441" cy="3258734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/>
          <p:nvPr/>
        </p:nvSpPr>
        <p:spPr>
          <a:xfrm>
            <a:off x="929053" y="2328659"/>
            <a:ext cx="5495024" cy="20578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观察鸟的外形呈什么形态？</a:t>
            </a:r>
            <a:endParaRPr lang="en-US" altLang="zh-CN" sz="319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endParaRPr lang="zh-CN" altLang="en-US" sz="3195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zh-CN" altLang="en-US" sz="3195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对鸟的飞行有什么帮助？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1076637" y="3000530"/>
            <a:ext cx="2370620" cy="5836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流线型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004566" y="4459129"/>
            <a:ext cx="3591560" cy="5836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3195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减少飞行时的阻力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">
            <a:off x="2142067" y="1346201"/>
            <a:ext cx="480060" cy="608753"/>
          </a:xfrm>
          <a:prstGeom prst="rect">
            <a:avLst/>
          </a:prstGeom>
        </p:spPr>
      </p:pic>
      <p:sp>
        <p:nvSpPr>
          <p:cNvPr id="30722" name="WordArt 5"/>
          <p:cNvSpPr>
            <a:spLocks noTextEdit="1"/>
          </p:cNvSpPr>
          <p:nvPr/>
        </p:nvSpPr>
        <p:spPr>
          <a:xfrm rot="5400000">
            <a:off x="13117636" y="2909954"/>
            <a:ext cx="2082408" cy="1149679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dirty="0">
                <a:sym typeface="+mn-lt"/>
              </a:rPr>
              <a:t>观察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2060"/>
                </a:solidFill>
                <a:cs typeface="+mn-ea"/>
                <a:sym typeface="+mn-lt"/>
              </a:rPr>
              <a:t>探究</a:t>
            </a:r>
            <a:r>
              <a:rPr lang="en-US" altLang="zh-CN" sz="3200" b="1" dirty="0">
                <a:solidFill>
                  <a:srgbClr val="002060"/>
                </a:solidFill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002060"/>
                </a:solidFill>
                <a:cs typeface="+mn-ea"/>
                <a:sym typeface="+mn-lt"/>
              </a:rPr>
              <a:t>：外部形态的观察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47395" y="1236345"/>
            <a:ext cx="1723390" cy="424815"/>
          </a:xfrm>
        </p:spPr>
        <p:txBody>
          <a:bodyPr wrap="square"/>
          <a:lstStyle/>
          <a:p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鸟的形态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白色的鸟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86516" y="2565000"/>
            <a:ext cx="4631498" cy="2569034"/>
          </a:xfrm>
          <a:custGeom>
            <a:avLst/>
            <a:gdLst>
              <a:gd name="connsiteX0" fmla="*/ 0 w 3282796"/>
              <a:gd name="connsiteY0" fmla="*/ 0 h 4716212"/>
              <a:gd name="connsiteX1" fmla="*/ 3282796 w 3282796"/>
              <a:gd name="connsiteY1" fmla="*/ 0 h 4716212"/>
              <a:gd name="connsiteX2" fmla="*/ 3282796 w 3282796"/>
              <a:gd name="connsiteY2" fmla="*/ 4716212 h 4716212"/>
              <a:gd name="connsiteX3" fmla="*/ 0 w 3282796"/>
              <a:gd name="connsiteY3" fmla="*/ 4716212 h 471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796" h="4716212">
                <a:moveTo>
                  <a:pt x="0" y="0"/>
                </a:moveTo>
                <a:lnTo>
                  <a:pt x="3282796" y="0"/>
                </a:lnTo>
                <a:lnTo>
                  <a:pt x="3282796" y="4716212"/>
                </a:lnTo>
                <a:lnTo>
                  <a:pt x="0" y="4716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8425">
            <a:solidFill>
              <a:schemeClr val="bg1"/>
            </a:solidFill>
            <a:miter lim="800000"/>
            <a:headEnd/>
            <a:tailEnd/>
          </a:ln>
          <a:effectLst>
            <a:outerShdw blurRad="698500" dist="406400" dir="5400000" sx="97000" sy="97000" algn="t" rotWithShape="0">
              <a:prstClr val="black">
                <a:alpha val="26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4" grpId="0"/>
      <p:bldP spid="61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窄&quot;,&quot;HeaderHeight&quot;:10.0,&quot;FooterHeight&quot;:5.0,&quot;SideMargin&quot;:2.5,&quot;TopMargin&quot;:0.0,&quot;BottomMargin&quot;:0.0,&quot;IntervalMargin&quot;:1.0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islid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dduit0am">
      <a:majorFont>
        <a:latin typeface="阿里巴巴普惠体 L"/>
        <a:ea typeface="阿里巴巴普惠体 M"/>
        <a:cs typeface=""/>
      </a:majorFont>
      <a:minorFont>
        <a:latin typeface="阿里巴巴普惠体 L"/>
        <a:ea typeface="阿里巴巴普惠体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defRPr sz="24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宽屏</PresentationFormat>
  <Paragraphs>171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阿里巴巴普惠体 L</vt:lpstr>
      <vt:lpstr>Wingdings</vt:lpstr>
      <vt:lpstr>思源黑体 CN Light</vt:lpstr>
      <vt:lpstr>Arial</vt:lpstr>
      <vt:lpstr>FandolFang R</vt:lpstr>
      <vt:lpstr>阿里巴巴普惠体 M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鸟的特征（在教材中做好勾划标记）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2018-09-20T15:35:00Z</dcterms:created>
  <dcterms:modified xsi:type="dcterms:W3CDTF">2021-01-09T11:09:12Z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