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32" r:id="rId2"/>
    <p:sldId id="264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60" r:id="rId27"/>
    <p:sldId id="361" r:id="rId28"/>
    <p:sldId id="363" r:id="rId29"/>
    <p:sldId id="365" r:id="rId30"/>
    <p:sldId id="368" r:id="rId31"/>
    <p:sldId id="369" r:id="rId32"/>
    <p:sldId id="370" r:id="rId33"/>
    <p:sldId id="371" r:id="rId34"/>
    <p:sldId id="372" r:id="rId35"/>
    <p:sldId id="287" r:id="rId36"/>
    <p:sldId id="333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640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4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108"/>
      </p:cViewPr>
      <p:guideLst>
        <p:guide pos="416"/>
        <p:guide pos="7256"/>
        <p:guide orient="horz" pos="663"/>
        <p:guide orient="horz" pos="640"/>
        <p:guide orient="horz" pos="3906"/>
        <p:guide orient="horz" pos="42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83E5B88-9E27-4D70-9408-C3A6C705C82C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5F09B4-C86F-4F38-B0C7-50E50653C8C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448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09B4-C86F-4F38-B0C7-50E50653C8C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71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D5563-4E22-416B-8372-BD84AB5A53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74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22323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8194" name="文本占位符 223234"/>
          <p:cNvSpPr>
            <a:spLocks noGrp="1" noChangeArrowheads="1"/>
          </p:cNvSpPr>
          <p:nvPr>
            <p:ph type="body" idx="4294967295"/>
          </p:nvPr>
        </p:nvSpPr>
        <p:spPr/>
        <p:txBody>
          <a:bodyPr lIns="80687" tIns="40343" rIns="80687" bIns="40343"/>
          <a:lstStyle/>
          <a:p>
            <a:endParaRPr lang="zh-CN" altLang="en-US"/>
          </a:p>
        </p:txBody>
      </p:sp>
      <p:sp>
        <p:nvSpPr>
          <p:cNvPr id="8195" name="灯片编号占位符 1"/>
          <p:cNvSpPr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marL="0" marR="0" lvl="0" indent="0" defTabSz="8064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589F5-77B9-45A2-89B5-23C8BA096976}" type="slidenum">
              <a: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8064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2721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09B4-C86F-4F38-B0C7-50E50653C8C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32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04C1EE7D-345D-4E32-B8A6-C6770E3BB1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5177" y="1"/>
            <a:ext cx="6536825" cy="6858000"/>
          </a:xfrm>
          <a:custGeom>
            <a:avLst/>
            <a:gdLst>
              <a:gd name="connsiteX0" fmla="*/ 2905343 w 6536825"/>
              <a:gd name="connsiteY0" fmla="*/ 0 h 6858000"/>
              <a:gd name="connsiteX1" fmla="*/ 6536824 w 6536825"/>
              <a:gd name="connsiteY1" fmla="*/ 0 h 6858000"/>
              <a:gd name="connsiteX2" fmla="*/ 6536825 w 6536825"/>
              <a:gd name="connsiteY2" fmla="*/ 6858000 h 6858000"/>
              <a:gd name="connsiteX3" fmla="*/ 2905342 w 6536825"/>
              <a:gd name="connsiteY3" fmla="*/ 6858000 h 6858000"/>
              <a:gd name="connsiteX4" fmla="*/ 370284 w 6536825"/>
              <a:gd name="connsiteY4" fmla="*/ 4322942 h 6858000"/>
              <a:gd name="connsiteX5" fmla="*/ 370284 w 6536825"/>
              <a:gd name="connsiteY5" fmla="*/ 25350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6825" h="6858000">
                <a:moveTo>
                  <a:pt x="2905343" y="0"/>
                </a:moveTo>
                <a:lnTo>
                  <a:pt x="6536824" y="0"/>
                </a:lnTo>
                <a:lnTo>
                  <a:pt x="6536825" y="6858000"/>
                </a:lnTo>
                <a:lnTo>
                  <a:pt x="2905342" y="6858000"/>
                </a:lnTo>
                <a:lnTo>
                  <a:pt x="370284" y="4322942"/>
                </a:lnTo>
                <a:cubicBezTo>
                  <a:pt x="-123427" y="3829231"/>
                  <a:pt x="-123427" y="3028768"/>
                  <a:pt x="370284" y="25350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4F366D8D-9123-49F2-A132-7805F219438F}"/>
              </a:ext>
            </a:extLst>
          </p:cNvPr>
          <p:cNvSpPr/>
          <p:nvPr userDrawn="1"/>
        </p:nvSpPr>
        <p:spPr>
          <a:xfrm>
            <a:off x="304800" y="311150"/>
            <a:ext cx="729544" cy="419100"/>
          </a:xfrm>
          <a:prstGeom prst="roundRect">
            <a:avLst>
              <a:gd name="adj" fmla="val 50000"/>
            </a:avLst>
          </a:prstGeom>
          <a:solidFill>
            <a:srgbClr val="3FA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941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948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72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8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88.TI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89.TI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C7F59E6-A0B8-4E8E-BFD0-80C1BC43E2C4}"/>
              </a:ext>
            </a:extLst>
          </p:cNvPr>
          <p:cNvSpPr/>
          <p:nvPr/>
        </p:nvSpPr>
        <p:spPr>
          <a:xfrm rot="2700000">
            <a:off x="7513437" y="51419"/>
            <a:ext cx="6568246" cy="6729771"/>
          </a:xfrm>
          <a:custGeom>
            <a:avLst/>
            <a:gdLst>
              <a:gd name="connsiteX0" fmla="*/ 0 w 6568246"/>
              <a:gd name="connsiteY0" fmla="*/ 1803053 h 6729771"/>
              <a:gd name="connsiteX1" fmla="*/ 1803053 w 6568246"/>
              <a:gd name="connsiteY1" fmla="*/ 0 h 6729771"/>
              <a:gd name="connsiteX2" fmla="*/ 6568246 w 6568246"/>
              <a:gd name="connsiteY2" fmla="*/ 4933484 h 6729771"/>
              <a:gd name="connsiteX3" fmla="*/ 4771958 w 6568246"/>
              <a:gd name="connsiteY3" fmla="*/ 6729771 h 6729771"/>
              <a:gd name="connsiteX4" fmla="*/ 1282374 w 6568246"/>
              <a:gd name="connsiteY4" fmla="*/ 6729771 h 6729771"/>
              <a:gd name="connsiteX5" fmla="*/ 0 w 6568246"/>
              <a:gd name="connsiteY5" fmla="*/ 5402108 h 672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8246" h="6729771">
                <a:moveTo>
                  <a:pt x="0" y="1803053"/>
                </a:moveTo>
                <a:lnTo>
                  <a:pt x="1803053" y="0"/>
                </a:lnTo>
                <a:lnTo>
                  <a:pt x="6568246" y="4933484"/>
                </a:lnTo>
                <a:lnTo>
                  <a:pt x="4771958" y="6729771"/>
                </a:lnTo>
                <a:lnTo>
                  <a:pt x="1282374" y="6729771"/>
                </a:lnTo>
                <a:cubicBezTo>
                  <a:pt x="574138" y="6729771"/>
                  <a:pt x="0" y="6135357"/>
                  <a:pt x="0" y="540210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D149052-770C-4DCA-96C6-267E678698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5" r="18225"/>
          <a:stretch>
            <a:fillRect/>
          </a:stretch>
        </p:blipFill>
        <p:spPr>
          <a:xfrm>
            <a:off x="7201129" y="1"/>
            <a:ext cx="6537325" cy="6858000"/>
          </a:xfr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E85BBDDE-FC8C-44C8-955A-6B8CE1B33079}"/>
              </a:ext>
            </a:extLst>
          </p:cNvPr>
          <p:cNvGrpSpPr/>
          <p:nvPr/>
        </p:nvGrpSpPr>
        <p:grpSpPr>
          <a:xfrm>
            <a:off x="922339" y="3940925"/>
            <a:ext cx="3480147" cy="1336055"/>
            <a:chOff x="655168" y="4630146"/>
            <a:chExt cx="3480147" cy="133605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4E48287-7C7E-42C0-A62D-2D959AE59FAC}"/>
                </a:ext>
              </a:extLst>
            </p:cNvPr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5B272B5-F1A4-4C4F-88EF-A980A8905250}"/>
                </a:ext>
              </a:extLst>
            </p:cNvPr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solidFill>
              <a:srgbClr val="3FACD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20XX.XX.XX</a:t>
              </a:r>
              <a:endParaRPr lang="zh-CN" altLang="en-US" sz="1200" spc="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F043F93A-4E80-4D7C-AE27-86E91181F808}"/>
                </a:ext>
              </a:extLst>
            </p:cNvPr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7358713E-986F-4EFC-A528-94B7CAF6698F}"/>
                  </a:ext>
                </a:extLst>
              </p:cNvPr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主讲人：</a:t>
                </a:r>
                <a:r>
                  <a:rPr lang="en-US" altLang="zh-CN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09ADDA35-BD79-4A94-B723-D00BE877B10F}"/>
                  </a:ext>
                </a:extLst>
              </p:cNvPr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班级：</a:t>
                </a:r>
                <a:r>
                  <a:rPr lang="en-US" altLang="zh-CN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9EC90A3B-550B-477D-9A02-AFFBAB9345F4}"/>
              </a:ext>
            </a:extLst>
          </p:cNvPr>
          <p:cNvGrpSpPr/>
          <p:nvPr/>
        </p:nvGrpSpPr>
        <p:grpSpPr>
          <a:xfrm>
            <a:off x="820900" y="1895295"/>
            <a:ext cx="3728797" cy="1676995"/>
            <a:chOff x="557374" y="2667123"/>
            <a:chExt cx="5310026" cy="1676995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1936CC5A-33B9-494C-A35E-3ACCFFB31469}"/>
                </a:ext>
              </a:extLst>
            </p:cNvPr>
            <p:cNvSpPr txBox="1"/>
            <p:nvPr/>
          </p:nvSpPr>
          <p:spPr>
            <a:xfrm>
              <a:off x="560008" y="2667123"/>
              <a:ext cx="4931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第六章      质量与密度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B7699156-E9DE-40F7-99FF-CB5CEE1082D4}"/>
                </a:ext>
              </a:extLst>
            </p:cNvPr>
            <p:cNvSpPr txBox="1"/>
            <p:nvPr/>
          </p:nvSpPr>
          <p:spPr>
            <a:xfrm>
              <a:off x="557374" y="3254526"/>
              <a:ext cx="4251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3FACD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b="1" dirty="0">
                  <a:solidFill>
                    <a:srgbClr val="3FACD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sz="3600" b="1" dirty="0">
                  <a:solidFill>
                    <a:srgbClr val="3FACD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节   质  量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6138AD08-975E-4181-B678-FE16A9520460}"/>
                </a:ext>
              </a:extLst>
            </p:cNvPr>
            <p:cNvSpPr txBox="1"/>
            <p:nvPr/>
          </p:nvSpPr>
          <p:spPr>
            <a:xfrm>
              <a:off x="570077" y="4029224"/>
              <a:ext cx="4896606" cy="31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MENTAL HEALTH COUNSELING PPT</a:t>
              </a: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A7A73ACA-E7EA-4556-9A53-2096F4DBA590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矩形 52">
            <a:extLst>
              <a:ext uri="{FF2B5EF4-FFF2-40B4-BE49-F238E27FC236}">
                <a16:creationId xmlns:a16="http://schemas.microsoft.com/office/drawing/2014/main" id="{D3B6E748-1556-41C5-BD89-3E312B1ED8AD}"/>
              </a:ext>
            </a:extLst>
          </p:cNvPr>
          <p:cNvSpPr/>
          <p:nvPr/>
        </p:nvSpPr>
        <p:spPr>
          <a:xfrm>
            <a:off x="833603" y="51728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FACD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3FACD0"/>
              </a:solidFill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7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2071783" y="5635882"/>
            <a:ext cx="4169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物体位置改变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5169880" y="4942559"/>
            <a:ext cx="1949451" cy="4953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0000" tIns="62400" rIns="120000" bIns="62400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月球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2463814" y="4942558"/>
            <a:ext cx="1847849" cy="4953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0000" tIns="62400" rIns="120000" bIns="62400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地球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60400" y="1495923"/>
            <a:ext cx="10562167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物体从地球拿到月球，物体的位置发生了变化，但其质量有变化吗？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079" y="2722713"/>
            <a:ext cx="2276121" cy="200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528" y="2722713"/>
            <a:ext cx="1994607" cy="199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 Box 8"/>
          <p:cNvSpPr txBox="1"/>
          <p:nvPr/>
        </p:nvSpPr>
        <p:spPr>
          <a:xfrm>
            <a:off x="7745014" y="2565854"/>
            <a:ext cx="3053615" cy="2308324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noProof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结论：</a:t>
            </a:r>
            <a:r>
              <a:rPr lang="zh-CN" altLang="en-US" sz="2400" kern="0" noProof="1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物体从地球拿到月球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，物体的位置发生了变化，但其质量没有变化。 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13C7AB8-4FC6-4EE6-B9DE-B5B0A54FC49D}"/>
              </a:ext>
            </a:extLst>
          </p:cNvPr>
          <p:cNvSpPr txBox="1"/>
          <p:nvPr/>
        </p:nvSpPr>
        <p:spPr>
          <a:xfrm>
            <a:off x="1175474" y="20882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一、质量</a:t>
            </a:r>
          </a:p>
        </p:txBody>
      </p:sp>
    </p:spTree>
    <p:extLst>
      <p:ext uri="{BB962C8B-B14F-4D97-AF65-F5344CB8AC3E}">
        <p14:creationId xmlns:p14="http://schemas.microsoft.com/office/powerpoint/2010/main" val="1504001839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6" grpId="0"/>
      <p:bldP spid="111627" grpId="0"/>
      <p:bldP spid="111628" grpId="0"/>
      <p:bldP spid="20" grpId="0"/>
      <p:bldP spid="2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"/>
          <p:cNvSpPr>
            <a:spLocks noChangeArrowheads="1"/>
          </p:cNvSpPr>
          <p:nvPr/>
        </p:nvSpPr>
        <p:spPr bwMode="auto">
          <a:xfrm>
            <a:off x="660400" y="1598844"/>
            <a:ext cx="10764463" cy="2782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lnSpc>
                <a:spcPct val="300000"/>
              </a:lnSpc>
            </a:pPr>
            <a:r>
              <a:rPr lang="en-US" altLang="zh-CN" sz="32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质量是物体本身的一种固有属性，它不随物体的</a:t>
            </a:r>
            <a:r>
              <a:rPr lang="zh-CN" alt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形状</a:t>
            </a:r>
            <a:r>
              <a:rPr lang="zh-CN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状态</a:t>
            </a:r>
            <a:r>
              <a:rPr lang="zh-CN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地理位置</a:t>
            </a:r>
            <a:r>
              <a:rPr lang="zh-CN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及</a:t>
            </a:r>
            <a:r>
              <a:rPr lang="zh-CN" alt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温度</a:t>
            </a:r>
            <a:r>
              <a:rPr lang="zh-CN" altLang="en-US" sz="32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的改变而改变 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318BB86-42CC-42DF-92BF-231F56FB4EB9}"/>
              </a:ext>
            </a:extLst>
          </p:cNvPr>
          <p:cNvSpPr txBox="1"/>
          <p:nvPr/>
        </p:nvSpPr>
        <p:spPr>
          <a:xfrm>
            <a:off x="1175474" y="20882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24420901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697121" y="1690443"/>
            <a:ext cx="6085417" cy="32441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(1)25mg=__________kg   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(2)2.3t=____________g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(3)520kg=__________t   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(4)1.2g=___________mg</a:t>
            </a: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2651274" y="2555213"/>
            <a:ext cx="2844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2.5×10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-5</a:t>
            </a: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2489305" y="3162517"/>
            <a:ext cx="2743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2.3×10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2651274" y="3797874"/>
            <a:ext cx="213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0.52</a:t>
            </a: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531199" y="4405188"/>
            <a:ext cx="1625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1200</a:t>
            </a:r>
          </a:p>
        </p:txBody>
      </p:sp>
      <p:sp>
        <p:nvSpPr>
          <p:cNvPr id="18438" name="文本框 1"/>
          <p:cNvSpPr txBox="1">
            <a:spLocks noChangeArrowheads="1"/>
          </p:cNvSpPr>
          <p:nvPr/>
        </p:nvSpPr>
        <p:spPr bwMode="auto">
          <a:xfrm>
            <a:off x="697121" y="1412173"/>
            <a:ext cx="2646878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完成下列单位换算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84A86E-E097-4BBE-AD05-595B64B58111}"/>
              </a:ext>
            </a:extLst>
          </p:cNvPr>
          <p:cNvSpPr txBox="1"/>
          <p:nvPr/>
        </p:nvSpPr>
        <p:spPr>
          <a:xfrm>
            <a:off x="1175474" y="20882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  <p:extLst>
      <p:ext uri="{BB962C8B-B14F-4D97-AF65-F5344CB8AC3E}">
        <p14:creationId xmlns:p14="http://schemas.microsoft.com/office/powerpoint/2010/main" val="79885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/>
      <p:bldP spid="247813" grpId="0"/>
      <p:bldP spid="247814" grpId="0"/>
      <p:bldP spid="2478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2175599" y="2616371"/>
            <a:ext cx="2336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大头针</a:t>
            </a: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1618918" y="3129451"/>
            <a:ext cx="31284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8.0×10</a:t>
            </a:r>
            <a:r>
              <a:rPr lang="en-US" altLang="zh-CN" sz="24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-5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kg</a:t>
            </a: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5302031" y="2979676"/>
            <a:ext cx="2844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约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0.15 kg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A85AAE4-E2E4-4FF2-AA06-4E483CA028BE}"/>
              </a:ext>
            </a:extLst>
          </p:cNvPr>
          <p:cNvGrpSpPr/>
          <p:nvPr/>
        </p:nvGrpSpPr>
        <p:grpSpPr>
          <a:xfrm>
            <a:off x="1717947" y="1385402"/>
            <a:ext cx="8489198" cy="1473036"/>
            <a:chOff x="1682907" y="1536495"/>
            <a:chExt cx="8489198" cy="1473036"/>
          </a:xfrm>
        </p:grpSpPr>
        <p:sp>
          <p:nvSpPr>
            <p:cNvPr id="19457" name="AutoShape 3"/>
            <p:cNvSpPr>
              <a:spLocks noChangeArrowheads="1"/>
            </p:cNvSpPr>
            <p:nvPr/>
          </p:nvSpPr>
          <p:spPr bwMode="auto">
            <a:xfrm>
              <a:off x="1914708" y="2324169"/>
              <a:ext cx="2414750" cy="160414"/>
            </a:xfrm>
            <a:prstGeom prst="homePlate">
              <a:avLst>
                <a:gd name="adj" fmla="val 307306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58" name="Oval 4"/>
            <p:cNvSpPr>
              <a:spLocks noChangeArrowheads="1"/>
            </p:cNvSpPr>
            <p:nvPr/>
          </p:nvSpPr>
          <p:spPr bwMode="auto">
            <a:xfrm flipV="1">
              <a:off x="1682907" y="2013071"/>
              <a:ext cx="391581" cy="748598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48839" name="Picture 7" descr="苹果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11800" y="1765208"/>
              <a:ext cx="1569397" cy="124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841" name="Picture 9" descr="公鸡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06699" y="1536495"/>
              <a:ext cx="1365406" cy="1395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8936463" y="2979676"/>
            <a:ext cx="23897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约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2.0 kg</a:t>
            </a:r>
          </a:p>
        </p:txBody>
      </p:sp>
      <p:pic>
        <p:nvPicPr>
          <p:cNvPr id="248843" name="Picture 11" descr="大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6993" y="3788020"/>
            <a:ext cx="2604246" cy="181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1356993" y="5569888"/>
            <a:ext cx="42820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可达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6.0×10</a:t>
            </a:r>
            <a:r>
              <a:rPr lang="en-US" altLang="zh-CN" sz="24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kg</a:t>
            </a:r>
          </a:p>
        </p:txBody>
      </p:sp>
      <p:pic>
        <p:nvPicPr>
          <p:cNvPr id="248845" name="Picture 13" descr="小人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6819" y="3788021"/>
            <a:ext cx="1325331" cy="177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47" name="Picture 15" descr="太阳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1612" y="3812618"/>
            <a:ext cx="2239794" cy="153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48" name="Text Box 16"/>
          <p:cNvSpPr txBox="1">
            <a:spLocks noChangeArrowheads="1"/>
          </p:cNvSpPr>
          <p:nvPr/>
        </p:nvSpPr>
        <p:spPr bwMode="auto">
          <a:xfrm>
            <a:off x="8841739" y="5573638"/>
            <a:ext cx="30141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2.0×10</a:t>
            </a:r>
            <a:r>
              <a:rPr lang="en-US" altLang="zh-CN" sz="24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kg</a:t>
            </a:r>
          </a:p>
        </p:txBody>
      </p:sp>
      <p:sp>
        <p:nvSpPr>
          <p:cNvPr id="248850" name="Rectangle 18"/>
          <p:cNvSpPr>
            <a:spLocks noChangeArrowheads="1"/>
          </p:cNvSpPr>
          <p:nvPr/>
        </p:nvSpPr>
        <p:spPr bwMode="auto">
          <a:xfrm>
            <a:off x="9856227" y="4876462"/>
            <a:ext cx="88517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</a:t>
            </a:r>
          </a:p>
        </p:txBody>
      </p:sp>
      <p:sp>
        <p:nvSpPr>
          <p:cNvPr id="19472" name="Text Box 19"/>
          <p:cNvSpPr txBox="1">
            <a:spLocks noChangeArrowheads="1"/>
          </p:cNvSpPr>
          <p:nvPr/>
        </p:nvSpPr>
        <p:spPr bwMode="auto">
          <a:xfrm>
            <a:off x="660400" y="1357575"/>
            <a:ext cx="67839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chemeClr val="accent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一些常见物体的质量：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4BD83E6-6277-4BA5-B346-C30336C070D6}"/>
              </a:ext>
            </a:extLst>
          </p:cNvPr>
          <p:cNvSpPr txBox="1"/>
          <p:nvPr/>
        </p:nvSpPr>
        <p:spPr>
          <a:xfrm>
            <a:off x="1175474" y="20882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9FA3BD3E-3D01-4180-8E68-129416286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9010" y="5570982"/>
            <a:ext cx="42820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70kg</a:t>
            </a:r>
          </a:p>
        </p:txBody>
      </p:sp>
    </p:spTree>
    <p:extLst>
      <p:ext uri="{BB962C8B-B14F-4D97-AF65-F5344CB8AC3E}">
        <p14:creationId xmlns:p14="http://schemas.microsoft.com/office/powerpoint/2010/main" val="155629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/>
      <p:bldP spid="248838" grpId="0"/>
      <p:bldP spid="248840" grpId="0"/>
      <p:bldP spid="248842" grpId="0"/>
      <p:bldP spid="248844" grpId="0"/>
      <p:bldP spid="248848" grpId="0"/>
      <p:bldP spid="248850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01-09-014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4349" y="1981135"/>
            <a:ext cx="881685" cy="124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8094272" y="2508428"/>
            <a:ext cx="2904067" cy="530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一头大象质量约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5__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10534360" y="2446690"/>
            <a:ext cx="670984" cy="5224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en-US" altLang="zh-CN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810105" y="4257154"/>
            <a:ext cx="3686663" cy="530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一张邮票质量约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50__ </a:t>
            </a: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3328761" y="4212487"/>
            <a:ext cx="960967" cy="5224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en-US" altLang="zh-CN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mg</a:t>
            </a: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6551059" y="3496662"/>
            <a:ext cx="4800191" cy="530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一个中学生的质量大约是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</a:t>
            </a:r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2189388" y="2837987"/>
            <a:ext cx="4118465" cy="530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一枚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元硬币质量约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10__</a:t>
            </a:r>
          </a:p>
        </p:txBody>
      </p:sp>
      <p:sp>
        <p:nvSpPr>
          <p:cNvPr id="249869" name="Text Box 13"/>
          <p:cNvSpPr txBox="1">
            <a:spLocks noChangeArrowheads="1"/>
          </p:cNvSpPr>
          <p:nvPr/>
        </p:nvSpPr>
        <p:spPr bwMode="auto">
          <a:xfrm>
            <a:off x="10302902" y="3427289"/>
            <a:ext cx="1153583" cy="5224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en-US" altLang="zh-CN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kg</a:t>
            </a:r>
          </a:p>
        </p:txBody>
      </p:sp>
      <p:sp>
        <p:nvSpPr>
          <p:cNvPr id="249870" name="Text Box 14"/>
          <p:cNvSpPr txBox="1">
            <a:spLocks noChangeArrowheads="1"/>
          </p:cNvSpPr>
          <p:nvPr/>
        </p:nvSpPr>
        <p:spPr bwMode="auto">
          <a:xfrm>
            <a:off x="5289427" y="2772555"/>
            <a:ext cx="1832298" cy="5224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en-US" altLang="zh-CN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20490" name="Line 16"/>
          <p:cNvSpPr>
            <a:spLocks noChangeShapeType="1"/>
          </p:cNvSpPr>
          <p:nvPr/>
        </p:nvSpPr>
        <p:spPr bwMode="auto">
          <a:xfrm>
            <a:off x="2680089" y="6134099"/>
            <a:ext cx="1799271" cy="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pPr defTabSz="1219170">
              <a:lnSpc>
                <a:spcPct val="130000"/>
              </a:lnSpc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1" name="Line 17"/>
          <p:cNvSpPr>
            <a:spLocks noChangeShapeType="1"/>
          </p:cNvSpPr>
          <p:nvPr/>
        </p:nvSpPr>
        <p:spPr bwMode="auto">
          <a:xfrm flipH="1" flipV="1">
            <a:off x="4449019" y="4706783"/>
            <a:ext cx="0" cy="142731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pPr defTabSz="1219170">
              <a:lnSpc>
                <a:spcPct val="130000"/>
              </a:lnSpc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2" name="Line 18"/>
          <p:cNvSpPr>
            <a:spLocks noChangeShapeType="1"/>
          </p:cNvSpPr>
          <p:nvPr/>
        </p:nvSpPr>
        <p:spPr bwMode="auto">
          <a:xfrm flipV="1">
            <a:off x="4467903" y="4722953"/>
            <a:ext cx="1785835" cy="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pPr defTabSz="1219170">
              <a:lnSpc>
                <a:spcPct val="130000"/>
              </a:lnSpc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3" name="Line 19"/>
          <p:cNvSpPr>
            <a:spLocks noChangeShapeType="1"/>
          </p:cNvSpPr>
          <p:nvPr/>
        </p:nvSpPr>
        <p:spPr bwMode="auto">
          <a:xfrm flipH="1" flipV="1">
            <a:off x="6267234" y="3252889"/>
            <a:ext cx="13223" cy="148704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pPr defTabSz="1219170">
              <a:lnSpc>
                <a:spcPct val="130000"/>
              </a:lnSpc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4" name="Line 20"/>
          <p:cNvSpPr>
            <a:spLocks noChangeShapeType="1"/>
          </p:cNvSpPr>
          <p:nvPr/>
        </p:nvSpPr>
        <p:spPr bwMode="auto">
          <a:xfrm flipV="1">
            <a:off x="6253738" y="3236719"/>
            <a:ext cx="1486174" cy="508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pPr defTabSz="1219170">
              <a:lnSpc>
                <a:spcPct val="130000"/>
              </a:lnSpc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5" name="Line 21"/>
          <p:cNvSpPr>
            <a:spLocks noChangeShapeType="1"/>
          </p:cNvSpPr>
          <p:nvPr/>
        </p:nvSpPr>
        <p:spPr bwMode="auto">
          <a:xfrm flipV="1">
            <a:off x="7739912" y="2318654"/>
            <a:ext cx="0" cy="9327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pPr defTabSz="1219170">
              <a:lnSpc>
                <a:spcPct val="130000"/>
              </a:lnSpc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6" name="Line 22"/>
          <p:cNvSpPr>
            <a:spLocks noChangeShapeType="1"/>
          </p:cNvSpPr>
          <p:nvPr/>
        </p:nvSpPr>
        <p:spPr bwMode="auto">
          <a:xfrm flipV="1">
            <a:off x="7704807" y="2293344"/>
            <a:ext cx="220599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pPr defTabSz="1219170">
              <a:lnSpc>
                <a:spcPct val="130000"/>
              </a:lnSpc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7" name="Text Box 24"/>
          <p:cNvSpPr txBox="1">
            <a:spLocks noChangeArrowheads="1"/>
          </p:cNvSpPr>
          <p:nvPr/>
        </p:nvSpPr>
        <p:spPr bwMode="auto">
          <a:xfrm>
            <a:off x="-473075" y="1332562"/>
            <a:ext cx="5640212" cy="46166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zh-CN" altLang="en-US" sz="2400" kern="0" dirty="0">
                <a:solidFill>
                  <a:schemeClr val="accent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独立填写</a:t>
            </a:r>
            <a:r>
              <a:rPr lang="en-US" altLang="zh-CN" sz="2400" kern="0" dirty="0">
                <a:solidFill>
                  <a:schemeClr val="accent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chemeClr val="accent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相信你能完成</a:t>
            </a:r>
          </a:p>
        </p:txBody>
      </p:sp>
      <p:pic>
        <p:nvPicPr>
          <p:cNvPr id="98323" name="Picture 19" descr="12326725118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6718" y="4943379"/>
            <a:ext cx="1377829" cy="104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4" name="Picture 20" descr="100_4310_VuMwWIot8uV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4477" y="3614629"/>
            <a:ext cx="1313011" cy="96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5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1511" y="1090027"/>
            <a:ext cx="1732587" cy="114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43F93BF8-883B-43DD-BF2C-C9EE16326728}"/>
              </a:ext>
            </a:extLst>
          </p:cNvPr>
          <p:cNvSpPr txBox="1"/>
          <p:nvPr/>
        </p:nvSpPr>
        <p:spPr>
          <a:xfrm>
            <a:off x="1175474" y="20882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  <p:extLst>
      <p:ext uri="{BB962C8B-B14F-4D97-AF65-F5344CB8AC3E}">
        <p14:creationId xmlns:p14="http://schemas.microsoft.com/office/powerpoint/2010/main" val="67368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3" grpId="0"/>
      <p:bldP spid="249866" grpId="0"/>
      <p:bldP spid="249869" grpId="0"/>
      <p:bldP spid="2498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chenglin$6241453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0746" y="1944282"/>
            <a:ext cx="1650661" cy="15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922258" y="3532099"/>
            <a:ext cx="14876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电子台秤</a:t>
            </a:r>
          </a:p>
        </p:txBody>
      </p:sp>
      <p:pic>
        <p:nvPicPr>
          <p:cNvPr id="81925" name="Picture 5" descr="%E6%A1%88%E7%A7%A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6139" y="2220515"/>
            <a:ext cx="2447682" cy="11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4191199" y="3532099"/>
            <a:ext cx="2438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案秤</a:t>
            </a:r>
          </a:p>
        </p:txBody>
      </p:sp>
      <p:pic>
        <p:nvPicPr>
          <p:cNvPr id="81927" name="Picture 7" descr="jona1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8407" y="2284867"/>
            <a:ext cx="2144749" cy="118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7742355" y="3532099"/>
            <a:ext cx="2641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电子案秤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4473796" y="5586987"/>
            <a:ext cx="24849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杆秤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1947490" y="5553301"/>
            <a:ext cx="2133600" cy="4953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0000" tIns="62400" rIns="120000" bIns="62400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磅秤</a:t>
            </a:r>
          </a:p>
        </p:txBody>
      </p:sp>
      <p:pic>
        <p:nvPicPr>
          <p:cNvPr id="81922" name="Picture 2" descr="20075915592859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98"/>
          <a:stretch>
            <a:fillRect/>
          </a:stretch>
        </p:blipFill>
        <p:spPr bwMode="auto">
          <a:xfrm>
            <a:off x="1495943" y="4048760"/>
            <a:ext cx="2133601" cy="134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1" name="Picture 11" descr="杆秤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270708"/>
            <a:ext cx="2652044" cy="128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/>
          <p:nvPr/>
        </p:nvGrpSpPr>
        <p:grpSpPr bwMode="auto">
          <a:xfrm>
            <a:off x="8222545" y="4232869"/>
            <a:ext cx="1990611" cy="1350774"/>
            <a:chOff x="2776" y="1443"/>
            <a:chExt cx="2552" cy="1933"/>
          </a:xfrm>
        </p:grpSpPr>
        <p:grpSp>
          <p:nvGrpSpPr>
            <p:cNvPr id="3" name="Group 15"/>
            <p:cNvGrpSpPr/>
            <p:nvPr/>
          </p:nvGrpSpPr>
          <p:grpSpPr bwMode="auto">
            <a:xfrm>
              <a:off x="2776" y="1443"/>
              <a:ext cx="2552" cy="1933"/>
              <a:chOff x="3241" y="1979"/>
              <a:chExt cx="1811" cy="1830"/>
            </a:xfrm>
          </p:grpSpPr>
          <p:sp>
            <p:nvSpPr>
              <p:cNvPr id="21518" name="Rectangle 16"/>
              <p:cNvSpPr>
                <a:spLocks noChangeArrowheads="1"/>
              </p:cNvSpPr>
              <p:nvPr/>
            </p:nvSpPr>
            <p:spPr bwMode="auto">
              <a:xfrm>
                <a:off x="3251" y="1990"/>
                <a:ext cx="1801" cy="181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anchor="ctr"/>
              <a:lstStyle/>
              <a:p>
                <a:pPr defTabSz="1219170"/>
                <a:endParaRPr lang="zh-CN" altLang="en-US" sz="32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937" name="Rectangle 17"/>
              <p:cNvSpPr>
                <a:spLocks noChangeArrowheads="1"/>
              </p:cNvSpPr>
              <p:nvPr/>
            </p:nvSpPr>
            <p:spPr bwMode="auto">
              <a:xfrm>
                <a:off x="3241" y="1979"/>
                <a:ext cx="1794" cy="1810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8000"/>
                    </a:srgbClr>
                  </a:gs>
                  <a:gs pos="50000">
                    <a:srgbClr val="FFFFFF">
                      <a:alpha val="82001"/>
                    </a:srgbClr>
                  </a:gs>
                  <a:gs pos="100000">
                    <a:srgbClr val="FFFFFF">
                      <a:alpha val="58000"/>
                    </a:srgbClr>
                  </a:gs>
                </a:gsLst>
                <a:lin ang="5400000" scaled="1"/>
              </a:gradFill>
              <a:ln w="19050">
                <a:noFill/>
                <a:miter lim="800000"/>
                <a:tailEnd type="none" w="lg" len="lg"/>
              </a:ln>
              <a:effectLst/>
            </p:spPr>
            <p:txBody>
              <a:bodyPr wrap="none" anchor="ctr"/>
              <a:lstStyle/>
              <a:p>
                <a:pPr algn="ctr" defTabSz="1219170">
                  <a:defRPr/>
                </a:pPr>
                <a:endParaRPr lang="zh-CN" altLang="zh-CN" sz="32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21520" name="Picture 18" descr="08282049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51" y="1490"/>
              <a:ext cx="2425" cy="1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8521624" y="5560848"/>
            <a:ext cx="164069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托盘天平</a:t>
            </a:r>
          </a:p>
        </p:txBody>
      </p:sp>
      <p:sp>
        <p:nvSpPr>
          <p:cNvPr id="21522" name="矩形 22551"/>
          <p:cNvSpPr>
            <a:spLocks noChangeArrowheads="1"/>
          </p:cNvSpPr>
          <p:nvPr/>
        </p:nvSpPr>
        <p:spPr bwMode="auto">
          <a:xfrm>
            <a:off x="660400" y="1307003"/>
            <a:ext cx="50778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chemeClr val="accent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常用的测量质量的工具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F72BF04-7238-441A-962F-BF3762C875E6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二、质量的测量</a:t>
            </a:r>
          </a:p>
        </p:txBody>
      </p:sp>
    </p:spTree>
    <p:extLst>
      <p:ext uri="{BB962C8B-B14F-4D97-AF65-F5344CB8AC3E}">
        <p14:creationId xmlns:p14="http://schemas.microsoft.com/office/powerpoint/2010/main" val="2592557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81926" grpId="0"/>
      <p:bldP spid="81928" grpId="0"/>
      <p:bldP spid="81932" grpId="0"/>
      <p:bldP spid="81933" grpId="0"/>
      <p:bldP spid="819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图片 46083" descr="物理天平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5474" y="2749731"/>
            <a:ext cx="4533329" cy="264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图片 46097" descr="新图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5257" y="2749731"/>
            <a:ext cx="4715711" cy="26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文本框 1"/>
          <p:cNvSpPr txBox="1">
            <a:spLocks noChangeArrowheads="1"/>
          </p:cNvSpPr>
          <p:nvPr/>
        </p:nvSpPr>
        <p:spPr bwMode="auto">
          <a:xfrm>
            <a:off x="660400" y="1462231"/>
            <a:ext cx="3570208" cy="5584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>
              <a:lnSpc>
                <a:spcPct val="140000"/>
              </a:lnSpc>
            </a:pP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实验室中常用的测量工具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89B1458-6991-4FBE-A67E-CEB4504D62D8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二、质量的测量</a:t>
            </a:r>
          </a:p>
        </p:txBody>
      </p:sp>
    </p:spTree>
    <p:extLst>
      <p:ext uri="{BB962C8B-B14F-4D97-AF65-F5344CB8AC3E}">
        <p14:creationId xmlns:p14="http://schemas.microsoft.com/office/powerpoint/2010/main" val="26037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54290" descr="110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51"/>
          <a:stretch>
            <a:fillRect/>
          </a:stretch>
        </p:blipFill>
        <p:spPr bwMode="auto">
          <a:xfrm>
            <a:off x="5787014" y="2019720"/>
            <a:ext cx="4743236" cy="27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12"/>
          <p:cNvSpPr>
            <a:spLocks noChangeArrowheads="1"/>
          </p:cNvSpPr>
          <p:nvPr/>
        </p:nvSpPr>
        <p:spPr bwMode="auto">
          <a:xfrm>
            <a:off x="6307675" y="4907864"/>
            <a:ext cx="3987800" cy="5584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defTabSz="1219170">
              <a:lnSpc>
                <a:spcPct val="140000"/>
              </a:lnSpc>
            </a:pP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托盘天平的构造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037167" y="1782365"/>
            <a:ext cx="5058833" cy="29963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底座           </a:t>
            </a:r>
            <a:r>
              <a:rPr lang="en-US" altLang="zh-CN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托盘架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托盘    　   </a:t>
            </a:r>
            <a:r>
              <a:rPr lang="en-US" altLang="zh-CN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标尺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平衡螺母   </a:t>
            </a:r>
            <a:r>
              <a:rPr lang="en-US" altLang="zh-CN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</a:t>
            </a: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指针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7.</a:t>
            </a: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分度盘       </a:t>
            </a:r>
            <a:r>
              <a:rPr lang="en-US" altLang="zh-CN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8.</a:t>
            </a: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游码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442FBD9-8AA9-44BB-85B8-C623EE855325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三、天平的使用</a:t>
            </a:r>
          </a:p>
        </p:txBody>
      </p:sp>
    </p:spTree>
    <p:extLst>
      <p:ext uri="{BB962C8B-B14F-4D97-AF65-F5344CB8AC3E}">
        <p14:creationId xmlns:p14="http://schemas.microsoft.com/office/powerpoint/2010/main" val="34992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10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31745"/>
          <p:cNvSpPr>
            <a:spLocks noChangeArrowheads="1"/>
          </p:cNvSpPr>
          <p:nvPr/>
        </p:nvSpPr>
        <p:spPr bwMode="auto">
          <a:xfrm>
            <a:off x="660400" y="1465583"/>
            <a:ext cx="9934224" cy="23399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2767" tIns="61384" rIns="122767" bIns="61384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称量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天平</a:t>
            </a:r>
            <a:r>
              <a:rPr lang="zh-CN" altLang="en-US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能测的最大质量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砝码盒内砝码的总质量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游码最大的读数。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感</a:t>
            </a:r>
            <a:r>
              <a:rPr lang="zh-CN" altLang="en-US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量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最小分度值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就是标尺上每一小格表示的质量数。</a:t>
            </a:r>
          </a:p>
        </p:txBody>
      </p:sp>
      <p:pic>
        <p:nvPicPr>
          <p:cNvPr id="24583" name="图片 317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529" y="4199235"/>
            <a:ext cx="5382393" cy="115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 l="7289" t="15373" r="12456"/>
          <a:stretch>
            <a:fillRect/>
          </a:stretch>
        </p:blipFill>
        <p:spPr bwMode="auto">
          <a:xfrm>
            <a:off x="7218710" y="4222673"/>
            <a:ext cx="2700861" cy="112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5F7308-4ABE-4782-A2CD-4956473754DB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三、天平的使用</a:t>
            </a:r>
          </a:p>
        </p:txBody>
      </p:sp>
    </p:spTree>
    <p:extLst>
      <p:ext uri="{BB962C8B-B14F-4D97-AF65-F5344CB8AC3E}">
        <p14:creationId xmlns:p14="http://schemas.microsoft.com/office/powerpoint/2010/main" val="13947051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charRg st="41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1">
                                            <p:txEl>
                                              <p:charRg st="41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charRg st="56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81">
                                            <p:txEl>
                                              <p:charRg st="56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469283" y="2076790"/>
            <a:ext cx="10873388" cy="306866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074393" indent="-1074393" defTabSz="1219170">
              <a:lnSpc>
                <a:spcPct val="250000"/>
              </a:lnSpc>
              <a:spcBef>
                <a:spcPts val="67"/>
              </a:spcBef>
            </a:pP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）用天平测量物体的质量时，不能超过天平的</a:t>
            </a:r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最  大测量值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；</a:t>
            </a:r>
            <a:endParaRPr lang="zh-CN" altLang="en-US" sz="20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1131965" indent="-1103179" defTabSz="1219170">
              <a:lnSpc>
                <a:spcPct val="250000"/>
              </a:lnSpc>
              <a:spcBef>
                <a:spcPts val="67"/>
              </a:spcBef>
            </a:pP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）向右盘中加减砝码时，要用镊子，</a:t>
            </a:r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不能用手接触砝码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，不能把砝码弄湿、弄脏；</a:t>
            </a:r>
            <a:endParaRPr lang="zh-CN" altLang="en-US" sz="20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1120112" indent="-1101486" defTabSz="1219170">
              <a:lnSpc>
                <a:spcPct val="250000"/>
              </a:lnSpc>
              <a:spcBef>
                <a:spcPts val="67"/>
              </a:spcBef>
            </a:pP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）保持天平干燥、清洁，</a:t>
            </a:r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潮湿的物体和化学药品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不能直接放到天平的托盘中，应使用烧杯或者白纸间接称量。</a:t>
            </a:r>
            <a:endParaRPr lang="zh-CN" altLang="en-US" sz="20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2" name="文本框 1"/>
          <p:cNvSpPr txBox="1"/>
          <p:nvPr/>
        </p:nvSpPr>
        <p:spPr>
          <a:xfrm>
            <a:off x="654382" y="1334715"/>
            <a:ext cx="7903633" cy="58612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1.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使用天平的注意事项</a:t>
            </a:r>
            <a:endParaRPr lang="zh-CN" altLang="en-US" sz="2400" kern="0" noProof="1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F687E92-A063-48F3-BD9C-7EDCE48A2F9E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三、天平的使用</a:t>
            </a:r>
          </a:p>
        </p:txBody>
      </p:sp>
    </p:spTree>
    <p:extLst>
      <p:ext uri="{BB962C8B-B14F-4D97-AF65-F5344CB8AC3E}">
        <p14:creationId xmlns:p14="http://schemas.microsoft.com/office/powerpoint/2010/main" val="3337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02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A40AEF1A-17AB-43ED-BC1E-4C54497FB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1257070"/>
            <a:ext cx="10208684" cy="5030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请把下列物体分分类，说出根据什么理由来分类，分为几类？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ED8F66E-9365-4A79-8D4E-4E55BF669883}"/>
              </a:ext>
            </a:extLst>
          </p:cNvPr>
          <p:cNvGrpSpPr/>
          <p:nvPr/>
        </p:nvGrpSpPr>
        <p:grpSpPr>
          <a:xfrm>
            <a:off x="1996470" y="2051998"/>
            <a:ext cx="9212635" cy="4082102"/>
            <a:chOff x="1985202" y="1942193"/>
            <a:chExt cx="9430662" cy="4082102"/>
          </a:xfrm>
        </p:grpSpPr>
        <p:grpSp>
          <p:nvGrpSpPr>
            <p:cNvPr id="3" name="Group 16">
              <a:extLst>
                <a:ext uri="{FF2B5EF4-FFF2-40B4-BE49-F238E27FC236}">
                  <a16:creationId xmlns:a16="http://schemas.microsoft.com/office/drawing/2014/main" id="{C48833A3-AA1E-4087-AD01-A64CD1EC08EA}"/>
                </a:ext>
              </a:extLst>
            </p:cNvPr>
            <p:cNvGrpSpPr/>
            <p:nvPr/>
          </p:nvGrpSpPr>
          <p:grpSpPr bwMode="auto">
            <a:xfrm>
              <a:off x="5078081" y="1942193"/>
              <a:ext cx="2145069" cy="1858419"/>
              <a:chOff x="521" y="2115"/>
              <a:chExt cx="1527" cy="2032"/>
            </a:xfrm>
          </p:grpSpPr>
          <p:pic>
            <p:nvPicPr>
              <p:cNvPr id="4" name="Picture 17" descr="p-讲台">
                <a:extLst>
                  <a:ext uri="{FF2B5EF4-FFF2-40B4-BE49-F238E27FC236}">
                    <a16:creationId xmlns:a16="http://schemas.microsoft.com/office/drawing/2014/main" id="{A2ADA81C-B055-41DB-88B0-055468D7CE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1" y="2115"/>
                <a:ext cx="1527" cy="1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ctangle 18">
                <a:extLst>
                  <a:ext uri="{FF2B5EF4-FFF2-40B4-BE49-F238E27FC236}">
                    <a16:creationId xmlns:a16="http://schemas.microsoft.com/office/drawing/2014/main" id="{42F886DA-21F0-4403-B5C2-2DBB3D154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" y="3642"/>
                <a:ext cx="592" cy="505"/>
              </a:xfrm>
              <a:prstGeom prst="rect">
                <a:avLst/>
              </a:prstGeom>
              <a:noFill/>
              <a:ln w="19050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defTabSz="1219170"/>
                <a:r>
                  <a:rPr lang="zh-CN" altLang="en-US" sz="2400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讲台</a:t>
                </a:r>
                <a:endParaRPr lang="zh-CN" altLang="en-US" sz="3467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A2039CB2-8D54-4B67-B9DE-96F12696A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928" y="5562630"/>
              <a:ext cx="117051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课桌</a:t>
              </a:r>
            </a:p>
          </p:txBody>
        </p:sp>
        <p:pic>
          <p:nvPicPr>
            <p:cNvPr id="7" name="Picture 13" descr="u=971601799,4205725433&amp;gp=3">
              <a:extLst>
                <a:ext uri="{FF2B5EF4-FFF2-40B4-BE49-F238E27FC236}">
                  <a16:creationId xmlns:a16="http://schemas.microsoft.com/office/drawing/2014/main" id="{035AD768-800E-49C2-AB86-C8565A2839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78080" y="4031114"/>
              <a:ext cx="2234536" cy="1222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546600B0-A3E0-4E92-A678-3F039F44A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5895" y="5562629"/>
              <a:ext cx="327660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自行车轮胎</a:t>
              </a:r>
            </a:p>
          </p:txBody>
        </p:sp>
        <p:pic>
          <p:nvPicPr>
            <p:cNvPr id="9" name="Picture 15" descr="轮胎&amp;gp=2">
              <a:extLst>
                <a:ext uri="{FF2B5EF4-FFF2-40B4-BE49-F238E27FC236}">
                  <a16:creationId xmlns:a16="http://schemas.microsoft.com/office/drawing/2014/main" id="{65EC38F8-37D2-4AD1-A5FE-2867AEF37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02495" y="3964988"/>
              <a:ext cx="2054054" cy="1288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6">
              <a:extLst>
                <a:ext uri="{FF2B5EF4-FFF2-40B4-BE49-F238E27FC236}">
                  <a16:creationId xmlns:a16="http://schemas.microsoft.com/office/drawing/2014/main" id="{378CA3E7-0825-4FDA-BE10-231E73C96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6964" y="5562629"/>
              <a:ext cx="262890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汽车轮胎</a:t>
              </a:r>
            </a:p>
          </p:txBody>
        </p: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FAAD717F-E795-495C-9CE9-2E0FAEC0A235}"/>
                </a:ext>
              </a:extLst>
            </p:cNvPr>
            <p:cNvGrpSpPr/>
            <p:nvPr/>
          </p:nvGrpSpPr>
          <p:grpSpPr bwMode="auto">
            <a:xfrm>
              <a:off x="1985202" y="1942346"/>
              <a:ext cx="1960052" cy="1749149"/>
              <a:chOff x="3858" y="2217"/>
              <a:chExt cx="1426" cy="1642"/>
            </a:xfrm>
          </p:grpSpPr>
          <p:pic>
            <p:nvPicPr>
              <p:cNvPr id="14" name="Picture 11" descr="P-铁锤">
                <a:extLst>
                  <a:ext uri="{FF2B5EF4-FFF2-40B4-BE49-F238E27FC236}">
                    <a16:creationId xmlns:a16="http://schemas.microsoft.com/office/drawing/2014/main" id="{5A564858-B35D-4B0A-8AA8-68ACBDC8C6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58" y="2217"/>
                <a:ext cx="1426" cy="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9071B89A-454F-4018-BFD6-388CD628D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8" y="3426"/>
                <a:ext cx="836" cy="433"/>
              </a:xfrm>
              <a:prstGeom prst="rect">
                <a:avLst/>
              </a:prstGeom>
              <a:noFill/>
              <a:ln w="19050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defTabSz="1219170"/>
                <a:r>
                  <a:rPr lang="zh-CN" altLang="en-US" sz="2400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铁锤</a:t>
                </a:r>
              </a:p>
            </p:txBody>
          </p:sp>
        </p:grpSp>
        <p:pic>
          <p:nvPicPr>
            <p:cNvPr id="16" name="Picture 14" descr="P-铁钉">
              <a:extLst>
                <a:ext uri="{FF2B5EF4-FFF2-40B4-BE49-F238E27FC236}">
                  <a16:creationId xmlns:a16="http://schemas.microsoft.com/office/drawing/2014/main" id="{756AE093-F52D-4083-A37E-BA15A74CE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214751" y="2256747"/>
              <a:ext cx="1258538" cy="30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4" descr="P-铁钉">
              <a:extLst>
                <a:ext uri="{FF2B5EF4-FFF2-40B4-BE49-F238E27FC236}">
                  <a16:creationId xmlns:a16="http://schemas.microsoft.com/office/drawing/2014/main" id="{83A90A7A-0978-4A70-89A9-2F5416560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00000">
              <a:off x="8253956" y="2668329"/>
              <a:ext cx="1258538" cy="30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4" descr="P-铁钉">
              <a:extLst>
                <a:ext uri="{FF2B5EF4-FFF2-40B4-BE49-F238E27FC236}">
                  <a16:creationId xmlns:a16="http://schemas.microsoft.com/office/drawing/2014/main" id="{9810C783-1734-4D10-9DED-DB3CE2FF90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">
              <a:off x="9085613" y="2065158"/>
              <a:ext cx="1258537" cy="30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0" descr="P-课桌">
              <a:extLst>
                <a:ext uri="{FF2B5EF4-FFF2-40B4-BE49-F238E27FC236}">
                  <a16:creationId xmlns:a16="http://schemas.microsoft.com/office/drawing/2014/main" id="{517E1D13-D859-42E0-8F66-5A638B0D9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42395" y="4031114"/>
              <a:ext cx="1334564" cy="129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8AA79618-5766-4187-B660-D601A5986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1219" y="3230239"/>
              <a:ext cx="904140" cy="461207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铁钉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8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3793"/>
          <p:cNvSpPr txBox="1">
            <a:spLocks noChangeArrowheads="1"/>
          </p:cNvSpPr>
          <p:nvPr/>
        </p:nvSpPr>
        <p:spPr bwMode="auto">
          <a:xfrm>
            <a:off x="639233" y="1969143"/>
            <a:ext cx="10879667" cy="3633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放：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把天平放在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水平台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</a:t>
            </a:r>
          </a:p>
          <a:p>
            <a:pPr defTabSz="1219170">
              <a:lnSpc>
                <a:spcPct val="2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拨：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游码拨到标尺左端的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零刻度线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2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调：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调节横梁两端的平衡螺母（指针左偏向右调，右偏向左调），使指针指在分度盘的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中央（或左右摆动幅度相等）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，这时横梁平衡。     </a:t>
            </a:r>
          </a:p>
        </p:txBody>
      </p:sp>
      <p:sp>
        <p:nvSpPr>
          <p:cNvPr id="33796" name="文本框 33795"/>
          <p:cNvSpPr txBox="1"/>
          <p:nvPr/>
        </p:nvSpPr>
        <p:spPr>
          <a:xfrm>
            <a:off x="660400" y="1383021"/>
            <a:ext cx="5643033" cy="58612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2.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天平的调节方法：</a:t>
            </a:r>
            <a:endParaRPr lang="zh-CN" altLang="en-US" sz="2400" kern="0" noProof="1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0594D8-181F-4917-AE44-25FE88D9FFC3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三、天平的使用</a:t>
            </a:r>
          </a:p>
        </p:txBody>
      </p:sp>
    </p:spTree>
    <p:extLst>
      <p:ext uri="{BB962C8B-B14F-4D97-AF65-F5344CB8AC3E}">
        <p14:creationId xmlns:p14="http://schemas.microsoft.com/office/powerpoint/2010/main" val="73160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34817"/>
          <p:cNvSpPr>
            <a:spLocks noChangeArrowheads="1"/>
          </p:cNvSpPr>
          <p:nvPr/>
        </p:nvSpPr>
        <p:spPr bwMode="auto">
          <a:xfrm>
            <a:off x="660400" y="2186010"/>
            <a:ext cx="10558736" cy="3081485"/>
          </a:xfrm>
          <a:prstGeom prst="rect">
            <a:avLst/>
          </a:prstGeom>
          <a:noFill/>
          <a:ln w="4127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测：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把被测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放在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左盘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，用镊子向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右盘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添加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砝码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（从大到小），向右移动游码直到横梁恢复平衡。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物体的质量=砝码质量+游码所对刻度值。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游码以左侧所对刻度线为准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收：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测量完毕，把物体取下，砝码要装入盒内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由小到大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，并将游码拨到零刻度线处。</a:t>
            </a:r>
          </a:p>
        </p:txBody>
      </p:sp>
      <p:sp>
        <p:nvSpPr>
          <p:cNvPr id="12292" name="文本框 34820"/>
          <p:cNvSpPr txBox="1"/>
          <p:nvPr/>
        </p:nvSpPr>
        <p:spPr>
          <a:xfrm>
            <a:off x="660400" y="1321586"/>
            <a:ext cx="1672253" cy="58612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测量方法</a:t>
            </a:r>
            <a:endParaRPr lang="zh-CN" altLang="en-US" sz="2400" kern="0" noProof="1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D8BDF9C-E3BE-41EE-A33D-891C0FAB0100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三、天平的使用</a:t>
            </a:r>
          </a:p>
        </p:txBody>
      </p:sp>
    </p:spTree>
    <p:extLst>
      <p:ext uri="{BB962C8B-B14F-4D97-AF65-F5344CB8AC3E}">
        <p14:creationId xmlns:p14="http://schemas.microsoft.com/office/powerpoint/2010/main" val="10631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2"/>
          <p:cNvSpPr>
            <a:spLocks noChangeArrowheads="1"/>
          </p:cNvSpPr>
          <p:nvPr/>
        </p:nvSpPr>
        <p:spPr bwMode="auto">
          <a:xfrm>
            <a:off x="453806" y="2033589"/>
            <a:ext cx="10205155" cy="24659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）调节天平；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）被测物体放左盘， 砝码放右盘，移动游码，使天平平衡；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）记录数据。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　　 如图：</a:t>
            </a:r>
            <a:r>
              <a:rPr lang="en-US" altLang="zh-CN" sz="2000" i="1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=53.4g</a:t>
            </a: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29698" name="图片 445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7861" y="3807544"/>
            <a:ext cx="4001834" cy="187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660400" y="1305295"/>
            <a:ext cx="3126177" cy="5861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4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．测量固体的质量：</a:t>
            </a:r>
            <a:endParaRPr lang="zh-CN" altLang="en-US" sz="2400" kern="0" noProof="1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7175948-5DA6-4547-A66D-094F22D4A9DA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三、天平的使用</a:t>
            </a:r>
          </a:p>
        </p:txBody>
      </p:sp>
    </p:spTree>
    <p:extLst>
      <p:ext uri="{BB962C8B-B14F-4D97-AF65-F5344CB8AC3E}">
        <p14:creationId xmlns:p14="http://schemas.microsoft.com/office/powerpoint/2010/main" val="16968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2"/>
          <p:cNvSpPr>
            <a:spLocks noChangeArrowheads="1"/>
          </p:cNvSpPr>
          <p:nvPr/>
        </p:nvSpPr>
        <p:spPr bwMode="auto">
          <a:xfrm>
            <a:off x="577499" y="2070497"/>
            <a:ext cx="6961715" cy="24659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）调节天平；</a:t>
            </a:r>
            <a:endParaRPr lang="en-US" altLang="zh-CN" sz="2000" kern="0" dirty="0">
              <a:solidFill>
                <a:srgbClr val="11111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）测量空烧杯质量</a:t>
            </a:r>
            <a:r>
              <a:rPr lang="en-US" altLang="zh-CN" sz="2000" i="1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 baseline="-2500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）将被测液体倒入烧杯，测量总质量</a:t>
            </a:r>
            <a:r>
              <a:rPr lang="en-US" altLang="zh-CN" sz="2000" i="1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baseline="-2500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</a:t>
            </a: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）被测液体质量</a:t>
            </a:r>
            <a:r>
              <a:rPr lang="en-US" altLang="zh-CN" sz="2000" i="1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i="1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baseline="-2500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</a:t>
            </a:r>
            <a:r>
              <a:rPr lang="en-US" altLang="zh-CN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− </a:t>
            </a:r>
            <a:r>
              <a:rPr lang="en-US" altLang="zh-CN" sz="2000" i="1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 baseline="-2500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3" name="组合 45099"/>
          <p:cNvGrpSpPr/>
          <p:nvPr/>
        </p:nvGrpSpPr>
        <p:grpSpPr bwMode="auto">
          <a:xfrm>
            <a:off x="7087000" y="1972942"/>
            <a:ext cx="3700978" cy="1841581"/>
            <a:chOff x="3368" y="876"/>
            <a:chExt cx="1989" cy="1440"/>
          </a:xfrm>
        </p:grpSpPr>
        <p:pic>
          <p:nvPicPr>
            <p:cNvPr id="30723" name="图片 45089" descr="tp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8" y="876"/>
              <a:ext cx="1989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组合 45092"/>
            <p:cNvGrpSpPr/>
            <p:nvPr/>
          </p:nvGrpSpPr>
          <p:grpSpPr bwMode="auto">
            <a:xfrm>
              <a:off x="3636" y="1020"/>
              <a:ext cx="324" cy="432"/>
              <a:chOff x="2940" y="924"/>
              <a:chExt cx="360" cy="456"/>
            </a:xfrm>
          </p:grpSpPr>
          <p:sp>
            <p:nvSpPr>
              <p:cNvPr id="30725" name="椭圆 45091"/>
              <p:cNvSpPr>
                <a:spLocks noChangeArrowheads="1"/>
              </p:cNvSpPr>
              <p:nvPr/>
            </p:nvSpPr>
            <p:spPr bwMode="auto">
              <a:xfrm>
                <a:off x="2940" y="1284"/>
                <a:ext cx="360" cy="96"/>
              </a:xfrm>
              <a:prstGeom prst="ellipse">
                <a:avLst/>
              </a:prstGeom>
              <a:solidFill>
                <a:srgbClr val="6699FF">
                  <a:alpha val="57001"/>
                </a:srgbClr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726" name="圆柱形 45090"/>
              <p:cNvSpPr>
                <a:spLocks noChangeArrowheads="1"/>
              </p:cNvSpPr>
              <p:nvPr/>
            </p:nvSpPr>
            <p:spPr bwMode="auto">
              <a:xfrm>
                <a:off x="2952" y="924"/>
                <a:ext cx="348" cy="456"/>
              </a:xfrm>
              <a:prstGeom prst="can">
                <a:avLst>
                  <a:gd name="adj" fmla="val 31030"/>
                </a:avLst>
              </a:prstGeom>
              <a:solidFill>
                <a:srgbClr val="6699FF">
                  <a:alpha val="14998"/>
                </a:srgbClr>
              </a:solidFill>
              <a:ln w="9525">
                <a:solidFill>
                  <a:srgbClr val="0066CC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组合 45101"/>
          <p:cNvGrpSpPr/>
          <p:nvPr/>
        </p:nvGrpSpPr>
        <p:grpSpPr bwMode="auto">
          <a:xfrm>
            <a:off x="7082954" y="3981309"/>
            <a:ext cx="3705024" cy="1819735"/>
            <a:chOff x="3394" y="2412"/>
            <a:chExt cx="2137" cy="1548"/>
          </a:xfrm>
        </p:grpSpPr>
        <p:pic>
          <p:nvPicPr>
            <p:cNvPr id="30728" name="图片 45100" descr="tp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94" y="2412"/>
              <a:ext cx="2137" cy="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组合 45098"/>
            <p:cNvGrpSpPr/>
            <p:nvPr/>
          </p:nvGrpSpPr>
          <p:grpSpPr bwMode="auto">
            <a:xfrm>
              <a:off x="3731" y="2604"/>
              <a:ext cx="325" cy="444"/>
              <a:chOff x="3383" y="2100"/>
              <a:chExt cx="325" cy="444"/>
            </a:xfrm>
          </p:grpSpPr>
          <p:sp>
            <p:nvSpPr>
              <p:cNvPr id="30730" name="椭圆 45094"/>
              <p:cNvSpPr>
                <a:spLocks noChangeArrowheads="1"/>
              </p:cNvSpPr>
              <p:nvPr/>
            </p:nvSpPr>
            <p:spPr bwMode="auto">
              <a:xfrm>
                <a:off x="3384" y="2453"/>
                <a:ext cx="324" cy="91"/>
              </a:xfrm>
              <a:prstGeom prst="ellipse">
                <a:avLst/>
              </a:prstGeom>
              <a:solidFill>
                <a:srgbClr val="6699FF">
                  <a:alpha val="57001"/>
                </a:srgbClr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731" name="圆柱形 45095"/>
              <p:cNvSpPr>
                <a:spLocks noChangeArrowheads="1"/>
              </p:cNvSpPr>
              <p:nvPr/>
            </p:nvSpPr>
            <p:spPr bwMode="auto">
              <a:xfrm>
                <a:off x="3395" y="2280"/>
                <a:ext cx="313" cy="264"/>
              </a:xfrm>
              <a:prstGeom prst="can">
                <a:avLst>
                  <a:gd name="adj" fmla="val 32574"/>
                </a:avLst>
              </a:prstGeom>
              <a:solidFill>
                <a:srgbClr val="00FFFF">
                  <a:alpha val="24001"/>
                </a:srgbClr>
              </a:solidFill>
              <a:ln w="9525">
                <a:solidFill>
                  <a:srgbClr val="0066CC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732" name="圆柱形 45096"/>
              <p:cNvSpPr>
                <a:spLocks noChangeArrowheads="1"/>
              </p:cNvSpPr>
              <p:nvPr/>
            </p:nvSpPr>
            <p:spPr bwMode="auto">
              <a:xfrm>
                <a:off x="3383" y="2100"/>
                <a:ext cx="325" cy="432"/>
              </a:xfrm>
              <a:prstGeom prst="can">
                <a:avLst>
                  <a:gd name="adj" fmla="val 31483"/>
                </a:avLst>
              </a:prstGeom>
              <a:solidFill>
                <a:srgbClr val="6699FF">
                  <a:alpha val="24001"/>
                </a:srgbClr>
              </a:solidFill>
              <a:ln w="9525">
                <a:solidFill>
                  <a:srgbClr val="0066CC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764612" y="1245849"/>
            <a:ext cx="3126177" cy="5861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．测量液体的质量：</a:t>
            </a:r>
            <a:endParaRPr lang="zh-CN" altLang="en-US" sz="2400" kern="0" noProof="1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DF57B7C-9A32-4498-ADEB-39546269D303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三、天平的使用</a:t>
            </a:r>
          </a:p>
        </p:txBody>
      </p:sp>
    </p:spTree>
    <p:extLst>
      <p:ext uri="{BB962C8B-B14F-4D97-AF65-F5344CB8AC3E}">
        <p14:creationId xmlns:p14="http://schemas.microsoft.com/office/powerpoint/2010/main" val="10094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占位符 36865"/>
          <p:cNvSpPr>
            <a:spLocks noGrp="1" noChangeArrowheads="1"/>
          </p:cNvSpPr>
          <p:nvPr>
            <p:ph idx="4294967295"/>
          </p:nvPr>
        </p:nvSpPr>
        <p:spPr bwMode="auto">
          <a:xfrm>
            <a:off x="506867" y="1470997"/>
            <a:ext cx="11018824" cy="48577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1.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如果调节天平时，指针偏转情况如下图所示。应将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（游码或平衡螺母）向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移。</a:t>
            </a:r>
          </a:p>
        </p:txBody>
      </p:sp>
      <p:grpSp>
        <p:nvGrpSpPr>
          <p:cNvPr id="2" name="组合 36866"/>
          <p:cNvGrpSpPr/>
          <p:nvPr/>
        </p:nvGrpSpPr>
        <p:grpSpPr bwMode="auto">
          <a:xfrm>
            <a:off x="3342216" y="4378677"/>
            <a:ext cx="5507567" cy="1032495"/>
            <a:chOff x="0" y="0"/>
            <a:chExt cx="3960" cy="1898"/>
          </a:xfrm>
        </p:grpSpPr>
        <p:grpSp>
          <p:nvGrpSpPr>
            <p:cNvPr id="3" name="组合 36867"/>
            <p:cNvGrpSpPr/>
            <p:nvPr/>
          </p:nvGrpSpPr>
          <p:grpSpPr bwMode="auto">
            <a:xfrm>
              <a:off x="412" y="423"/>
              <a:ext cx="3158" cy="1237"/>
              <a:chOff x="0" y="0"/>
              <a:chExt cx="1392" cy="720"/>
            </a:xfrm>
          </p:grpSpPr>
          <p:grpSp>
            <p:nvGrpSpPr>
              <p:cNvPr id="4" name="组合 36868"/>
              <p:cNvGrpSpPr/>
              <p:nvPr/>
            </p:nvGrpSpPr>
            <p:grpSpPr bwMode="auto">
              <a:xfrm>
                <a:off x="0" y="0"/>
                <a:ext cx="1248" cy="720"/>
                <a:chOff x="0" y="0"/>
                <a:chExt cx="1248" cy="720"/>
              </a:xfrm>
            </p:grpSpPr>
            <p:sp>
              <p:nvSpPr>
                <p:cNvPr id="31749" name="直接连接符 36869"/>
                <p:cNvSpPr>
                  <a:spLocks noChangeShapeType="1"/>
                </p:cNvSpPr>
                <p:nvPr/>
              </p:nvSpPr>
              <p:spPr bwMode="auto">
                <a:xfrm>
                  <a:off x="720" y="0"/>
                  <a:ext cx="0" cy="72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6" name="组合 36870"/>
                <p:cNvGrpSpPr/>
                <p:nvPr/>
              </p:nvGrpSpPr>
              <p:grpSpPr bwMode="auto">
                <a:xfrm>
                  <a:off x="0" y="96"/>
                  <a:ext cx="1248" cy="432"/>
                  <a:chOff x="0" y="0"/>
                  <a:chExt cx="1248" cy="432"/>
                </a:xfrm>
              </p:grpSpPr>
              <p:sp>
                <p:nvSpPr>
                  <p:cNvPr id="31751" name="直接连接符 36871"/>
                  <p:cNvSpPr>
                    <a:spLocks noChangeShapeType="1"/>
                  </p:cNvSpPr>
                  <p:nvPr/>
                </p:nvSpPr>
                <p:spPr bwMode="auto">
                  <a:xfrm>
                    <a:off x="0" y="144"/>
                    <a:ext cx="144" cy="28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752" name="直接连接符 3687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0"/>
                    <a:ext cx="0" cy="33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753" name="直接连接符 36873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0"/>
                    <a:ext cx="0" cy="33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754" name="直接连接符 36874"/>
                  <p:cNvSpPr>
                    <a:spLocks noChangeShapeType="1"/>
                  </p:cNvSpPr>
                  <p:nvPr/>
                </p:nvSpPr>
                <p:spPr bwMode="auto">
                  <a:xfrm>
                    <a:off x="432" y="0"/>
                    <a:ext cx="0" cy="33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755" name="直接连接符 36875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0"/>
                    <a:ext cx="0" cy="33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756" name="直接连接符 36876"/>
                  <p:cNvSpPr>
                    <a:spLocks noChangeShapeType="1"/>
                  </p:cNvSpPr>
                  <p:nvPr/>
                </p:nvSpPr>
                <p:spPr bwMode="auto">
                  <a:xfrm>
                    <a:off x="288" y="48"/>
                    <a:ext cx="48" cy="28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757" name="直接连接符 368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0" y="96"/>
                    <a:ext cx="48" cy="28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758" name="直接连接符 36878"/>
                  <p:cNvSpPr>
                    <a:spLocks noChangeShapeType="1"/>
                  </p:cNvSpPr>
                  <p:nvPr/>
                </p:nvSpPr>
                <p:spPr bwMode="auto">
                  <a:xfrm>
                    <a:off x="144" y="96"/>
                    <a:ext cx="96" cy="28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759" name="直接连接符 368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4" y="48"/>
                    <a:ext cx="48" cy="33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1760" name="直接连接符 36880"/>
              <p:cNvSpPr>
                <a:spLocks noChangeShapeType="1"/>
              </p:cNvSpPr>
              <p:nvPr/>
            </p:nvSpPr>
            <p:spPr bwMode="auto">
              <a:xfrm flipH="1">
                <a:off x="1296" y="240"/>
                <a:ext cx="96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组合 36881"/>
            <p:cNvGrpSpPr/>
            <p:nvPr/>
          </p:nvGrpSpPr>
          <p:grpSpPr bwMode="auto">
            <a:xfrm>
              <a:off x="0" y="0"/>
              <a:ext cx="3960" cy="1898"/>
              <a:chOff x="0" y="0"/>
              <a:chExt cx="3960" cy="1898"/>
            </a:xfrm>
          </p:grpSpPr>
          <p:sp>
            <p:nvSpPr>
              <p:cNvPr id="31762" name="未知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60" cy="805"/>
              </a:xfrm>
              <a:custGeom>
                <a:avLst/>
                <a:gdLst/>
                <a:ahLst/>
                <a:cxnLst>
                  <a:cxn ang="0">
                    <a:pos x="0" y="806"/>
                  </a:cxn>
                  <a:cxn ang="0">
                    <a:pos x="2160" y="26"/>
                  </a:cxn>
                  <a:cxn ang="0">
                    <a:pos x="4140" y="962"/>
                  </a:cxn>
                </a:cxnLst>
                <a:rect l="0" t="0" r="r" b="b"/>
                <a:pathLst>
                  <a:path w="4140" h="962">
                    <a:moveTo>
                      <a:pt x="0" y="806"/>
                    </a:moveTo>
                    <a:cubicBezTo>
                      <a:pt x="735" y="403"/>
                      <a:pt x="1470" y="0"/>
                      <a:pt x="2160" y="26"/>
                    </a:cubicBezTo>
                    <a:cubicBezTo>
                      <a:pt x="2850" y="52"/>
                      <a:pt x="3810" y="806"/>
                      <a:pt x="4140" y="962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63" name="直接连接符 36883"/>
              <p:cNvSpPr>
                <a:spLocks noChangeShapeType="1"/>
              </p:cNvSpPr>
              <p:nvPr/>
            </p:nvSpPr>
            <p:spPr bwMode="auto">
              <a:xfrm>
                <a:off x="0" y="692"/>
                <a:ext cx="720" cy="120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64" name="直接连接符 36884"/>
              <p:cNvSpPr>
                <a:spLocks noChangeShapeType="1"/>
              </p:cNvSpPr>
              <p:nvPr/>
            </p:nvSpPr>
            <p:spPr bwMode="auto">
              <a:xfrm flipH="1">
                <a:off x="3240" y="806"/>
                <a:ext cx="720" cy="107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65" name="直接连接符 36885"/>
              <p:cNvSpPr>
                <a:spLocks noChangeShapeType="1"/>
              </p:cNvSpPr>
              <p:nvPr/>
            </p:nvSpPr>
            <p:spPr bwMode="auto">
              <a:xfrm flipV="1">
                <a:off x="651" y="1879"/>
                <a:ext cx="2628" cy="1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1766" name="直接连接符 36886"/>
          <p:cNvSpPr>
            <a:spLocks noChangeShapeType="1"/>
          </p:cNvSpPr>
          <p:nvPr/>
        </p:nvSpPr>
        <p:spPr bwMode="auto">
          <a:xfrm flipH="1" flipV="1">
            <a:off x="5549898" y="5097623"/>
            <a:ext cx="412749" cy="88522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67" name="矩形 36887"/>
          <p:cNvSpPr>
            <a:spLocks noChangeArrowheads="1"/>
          </p:cNvSpPr>
          <p:nvPr/>
        </p:nvSpPr>
        <p:spPr bwMode="auto">
          <a:xfrm>
            <a:off x="724443" y="2908796"/>
            <a:ext cx="11504083" cy="26905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189" indent="-457189" defTabSz="121917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如果用调节好的天平称物体的质量时，指针偏转情况如下图所示。应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_______(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游码或平衡螺母）向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移。</a:t>
            </a:r>
          </a:p>
        </p:txBody>
      </p:sp>
      <p:sp>
        <p:nvSpPr>
          <p:cNvPr id="36889" name="矩形 36888"/>
          <p:cNvSpPr>
            <a:spLocks noChangeArrowheads="1"/>
          </p:cNvSpPr>
          <p:nvPr/>
        </p:nvSpPr>
        <p:spPr bwMode="auto">
          <a:xfrm>
            <a:off x="7234704" y="1496821"/>
            <a:ext cx="2880784" cy="58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defTabSz="1219170"/>
            <a:r>
              <a:rPr lang="zh-CN" altLang="en-US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平衡螺母</a:t>
            </a:r>
          </a:p>
        </p:txBody>
      </p:sp>
      <p:sp>
        <p:nvSpPr>
          <p:cNvPr id="36890" name="矩形 36889"/>
          <p:cNvSpPr>
            <a:spLocks noChangeArrowheads="1"/>
          </p:cNvSpPr>
          <p:nvPr/>
        </p:nvSpPr>
        <p:spPr bwMode="auto">
          <a:xfrm>
            <a:off x="1855718" y="2009050"/>
            <a:ext cx="2015067" cy="58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defTabSz="1219170"/>
            <a:r>
              <a:rPr lang="zh-CN" altLang="en-US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</a:t>
            </a:r>
          </a:p>
        </p:txBody>
      </p:sp>
      <p:sp>
        <p:nvSpPr>
          <p:cNvPr id="36891" name="矩形 36890"/>
          <p:cNvSpPr>
            <a:spLocks noChangeArrowheads="1"/>
          </p:cNvSpPr>
          <p:nvPr/>
        </p:nvSpPr>
        <p:spPr bwMode="auto">
          <a:xfrm>
            <a:off x="2993112" y="3449999"/>
            <a:ext cx="2976033" cy="58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defTabSz="1219170"/>
            <a:r>
              <a:rPr lang="zh-CN" altLang="en-US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游码</a:t>
            </a:r>
          </a:p>
        </p:txBody>
      </p:sp>
      <p:sp>
        <p:nvSpPr>
          <p:cNvPr id="36892" name="矩形 36891"/>
          <p:cNvSpPr>
            <a:spLocks noChangeArrowheads="1"/>
          </p:cNvSpPr>
          <p:nvPr/>
        </p:nvSpPr>
        <p:spPr bwMode="auto">
          <a:xfrm>
            <a:off x="7832678" y="3476992"/>
            <a:ext cx="1107723" cy="525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defTabSz="1219170"/>
            <a:r>
              <a:rPr lang="zh-CN" altLang="en-US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</a:t>
            </a:r>
          </a:p>
        </p:txBody>
      </p:sp>
      <p:sp>
        <p:nvSpPr>
          <p:cNvPr id="36893" name="矩形 36892"/>
          <p:cNvSpPr>
            <a:spLocks noChangeArrowheads="1"/>
          </p:cNvSpPr>
          <p:nvPr/>
        </p:nvSpPr>
        <p:spPr bwMode="auto">
          <a:xfrm>
            <a:off x="22589" y="3446849"/>
            <a:ext cx="4216400" cy="58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defTabSz="1219170"/>
            <a:r>
              <a:rPr lang="zh-CN" altLang="en-US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增加砝码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E7C1681-56C8-4A02-8B09-E71281AD7937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  <p:extLst>
      <p:ext uri="{BB962C8B-B14F-4D97-AF65-F5344CB8AC3E}">
        <p14:creationId xmlns:p14="http://schemas.microsoft.com/office/powerpoint/2010/main" val="245324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9" grpId="0"/>
      <p:bldP spid="36890" grpId="0"/>
      <p:bldP spid="36891" grpId="0"/>
      <p:bldP spid="36892" grpId="0"/>
      <p:bldP spid="368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560457" y="2961872"/>
            <a:ext cx="8417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质量</a:t>
            </a:r>
          </a:p>
        </p:txBody>
      </p:sp>
      <p:sp>
        <p:nvSpPr>
          <p:cNvPr id="61443" name="AutoShape 3"/>
          <p:cNvSpPr/>
          <p:nvPr/>
        </p:nvSpPr>
        <p:spPr>
          <a:xfrm>
            <a:off x="1309058" y="1217262"/>
            <a:ext cx="596900" cy="4072968"/>
          </a:xfrm>
          <a:prstGeom prst="leftBrace">
            <a:avLst>
              <a:gd name="adj1" fmla="val 50928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1219170"/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903196" y="1039420"/>
            <a:ext cx="9894708" cy="530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defTabSz="1219170"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概念：物体所含物质的多少，用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表示与物体的形状、状态和位置无关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09583" y="2715134"/>
            <a:ext cx="82013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单位：千克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(kg)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(g)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、毫克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(mg)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、吨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(t)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903196" y="4945868"/>
            <a:ext cx="14516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测量工具：</a:t>
            </a:r>
          </a:p>
        </p:txBody>
      </p:sp>
      <p:sp>
        <p:nvSpPr>
          <p:cNvPr id="61451" name="AutoShape 11"/>
          <p:cNvSpPr/>
          <p:nvPr/>
        </p:nvSpPr>
        <p:spPr bwMode="auto">
          <a:xfrm>
            <a:off x="3395273" y="4336307"/>
            <a:ext cx="215653" cy="1617777"/>
          </a:xfrm>
          <a:prstGeom prst="leftBrace">
            <a:avLst>
              <a:gd name="adj1" fmla="val 87128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705083" y="5667673"/>
            <a:ext cx="13038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构造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3610926" y="4121460"/>
            <a:ext cx="157596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使用方法</a:t>
            </a:r>
          </a:p>
        </p:txBody>
      </p:sp>
      <p:sp>
        <p:nvSpPr>
          <p:cNvPr id="61459" name="AutoShape 19"/>
          <p:cNvSpPr/>
          <p:nvPr/>
        </p:nvSpPr>
        <p:spPr bwMode="auto">
          <a:xfrm>
            <a:off x="5015971" y="3888555"/>
            <a:ext cx="283634" cy="1451740"/>
          </a:xfrm>
          <a:prstGeom prst="leftBrace">
            <a:avLst>
              <a:gd name="adj1" fmla="val 51826"/>
              <a:gd name="adj2" fmla="val 37236"/>
            </a:avLst>
          </a:prstGeom>
          <a:noFill/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340312" y="3686684"/>
            <a:ext cx="12297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两放</a:t>
            </a:r>
          </a:p>
        </p:txBody>
      </p:sp>
      <p:sp>
        <p:nvSpPr>
          <p:cNvPr id="61461" name="AutoShape 21"/>
          <p:cNvSpPr/>
          <p:nvPr/>
        </p:nvSpPr>
        <p:spPr bwMode="auto">
          <a:xfrm>
            <a:off x="6169404" y="3602623"/>
            <a:ext cx="283633" cy="559003"/>
          </a:xfrm>
          <a:prstGeom prst="leftBrace">
            <a:avLst>
              <a:gd name="adj1" fmla="val 6171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6369074" y="3310020"/>
            <a:ext cx="26945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放在水平台上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6346495" y="3993609"/>
            <a:ext cx="26945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游码放“零”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5340312" y="4484203"/>
            <a:ext cx="34057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一调：调平衡</a:t>
            </a:r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7430718" y="4479962"/>
            <a:ext cx="2362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左物右码</a:t>
            </a:r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5340312" y="5139343"/>
            <a:ext cx="4936772" cy="3983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lnSpc>
                <a:spcPts val="2333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读数： 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400" kern="0" baseline="-25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400" kern="0" baseline="-25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砝码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4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400" kern="0" baseline="-25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游码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0BFE6A1-1853-4179-BE37-B1AB3F085F38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7720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ldLvl="0" animBg="1"/>
      <p:bldP spid="61444" grpId="0"/>
      <p:bldP spid="61446" grpId="0"/>
      <p:bldP spid="61447" grpId="0"/>
      <p:bldP spid="61451" grpId="0" bldLvl="0" animBg="1"/>
      <p:bldP spid="61452" grpId="0"/>
      <p:bldP spid="61453" grpId="0"/>
      <p:bldP spid="61459" grpId="0" bldLvl="0" animBg="1"/>
      <p:bldP spid="61460" grpId="0"/>
      <p:bldP spid="61461" grpId="0" bldLvl="0" animBg="1"/>
      <p:bldP spid="61462" grpId="0"/>
      <p:bldP spid="61463" grpId="0"/>
      <p:bldP spid="61464" grpId="0"/>
      <p:bldP spid="61466" grpId="0"/>
      <p:bldP spid="614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813943" y="2148898"/>
            <a:ext cx="10882489" cy="38124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下列说法不正确的是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 )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登月舱从地球飞到月球后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质量变小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一杯水结成冰后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质量不变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玻璃杯被打碎后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形状发生了改变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质量不变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 kg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的铝与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 kg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的木块质量一样大</a:t>
            </a:r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3561044" y="2417641"/>
            <a:ext cx="45878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" name="矩形: 圆角 6"/>
          <p:cNvSpPr/>
          <p:nvPr/>
        </p:nvSpPr>
        <p:spPr>
          <a:xfrm>
            <a:off x="813943" y="1491825"/>
            <a:ext cx="1794201" cy="544828"/>
          </a:xfrm>
          <a:prstGeom prst="roundRect">
            <a:avLst/>
          </a:prstGeom>
          <a:solidFill>
            <a:schemeClr val="accent2"/>
          </a:solidFill>
          <a:ln w="12700" cap="flat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8741A6-E68E-43DE-972A-567ABEF8B0D0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31941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714197" y="1130300"/>
            <a:ext cx="10325100" cy="36200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 defTabSz="1219170">
              <a:lnSpc>
                <a:spcPct val="300000"/>
              </a:lnSpc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夏天来了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一些同学喜欢自制冰棒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他们将一杯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80 g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的水放入冰箱中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完全结冰后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其质量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)</a:t>
            </a:r>
          </a:p>
          <a:p>
            <a:pPr algn="just" defTabSz="1219170">
              <a:lnSpc>
                <a:spcPct val="300000"/>
              </a:lnSpc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仍是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80 g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　　　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．大于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80 g</a:t>
            </a:r>
          </a:p>
          <a:p>
            <a:pPr algn="just" defTabSz="1219170">
              <a:lnSpc>
                <a:spcPct val="300000"/>
              </a:lnSpc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小于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80 g      D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．不能确定</a:t>
            </a:r>
          </a:p>
        </p:txBody>
      </p:sp>
      <p:sp>
        <p:nvSpPr>
          <p:cNvPr id="357387" name="Rectangle 11"/>
          <p:cNvSpPr>
            <a:spLocks noChangeArrowheads="1"/>
          </p:cNvSpPr>
          <p:nvPr/>
        </p:nvSpPr>
        <p:spPr bwMode="auto">
          <a:xfrm>
            <a:off x="1152703" y="2393672"/>
            <a:ext cx="45878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7E6E10B-C1C6-4122-ADCF-30B72EEA4A6D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4177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60400" y="1150780"/>
            <a:ext cx="10786534" cy="455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一把铁锤比一根铁钉含有的铁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____(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填“多”或“少”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它们的质量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_____(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填“相同”或“不同”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；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 kg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铁和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 kg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棉花含有物质的多少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_______(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填“相同”或“不同”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</a:p>
          <a:p>
            <a:pPr algn="just" defTabSz="1219170">
              <a:lnSpc>
                <a:spcPct val="2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一辆汽车的质量为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4____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一个鸡蛋的质量约为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50____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一名中学生的质量为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45 kg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 t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5657109" y="1529618"/>
            <a:ext cx="4246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多</a:t>
            </a:r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745066" y="2392622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不同</a:t>
            </a:r>
          </a:p>
        </p:txBody>
      </p:sp>
      <p:sp>
        <p:nvSpPr>
          <p:cNvPr id="353292" name="Rectangle 12"/>
          <p:cNvSpPr>
            <a:spLocks noChangeArrowheads="1"/>
          </p:cNvSpPr>
          <p:nvPr/>
        </p:nvSpPr>
        <p:spPr bwMode="auto">
          <a:xfrm>
            <a:off x="9916496" y="2392622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</a:t>
            </a:r>
          </a:p>
        </p:txBody>
      </p:sp>
      <p:sp>
        <p:nvSpPr>
          <p:cNvPr id="353294" name="Rectangle 14"/>
          <p:cNvSpPr>
            <a:spLocks noChangeArrowheads="1"/>
          </p:cNvSpPr>
          <p:nvPr/>
        </p:nvSpPr>
        <p:spPr bwMode="auto">
          <a:xfrm>
            <a:off x="3601029" y="4275599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</a:p>
        </p:txBody>
      </p:sp>
      <p:sp>
        <p:nvSpPr>
          <p:cNvPr id="353296" name="Rectangle 16"/>
          <p:cNvSpPr>
            <a:spLocks noChangeArrowheads="1"/>
          </p:cNvSpPr>
          <p:nvPr/>
        </p:nvSpPr>
        <p:spPr bwMode="auto">
          <a:xfrm>
            <a:off x="7685800" y="4237499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353298" name="Rectangle 18"/>
          <p:cNvSpPr>
            <a:spLocks noChangeArrowheads="1"/>
          </p:cNvSpPr>
          <p:nvPr/>
        </p:nvSpPr>
        <p:spPr bwMode="auto">
          <a:xfrm>
            <a:off x="1938574" y="5168806"/>
            <a:ext cx="95571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0.045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2A5A149-A6D8-4A4D-B5FE-9922A90B1E65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10043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90" grpId="0"/>
      <p:bldP spid="353291" grpId="0"/>
      <p:bldP spid="353292" grpId="0"/>
      <p:bldP spid="353294" grpId="0"/>
      <p:bldP spid="353296" grpId="0"/>
      <p:bldP spid="3532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763141" y="1150780"/>
            <a:ext cx="11074400" cy="455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用托盘天平测量物体的质量，测量过程中向右移动游码的作用相当于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)</a:t>
            </a:r>
          </a:p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．向左调节平衡螺母</a:t>
            </a:r>
          </a:p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．向右调节平衡螺母</a:t>
            </a:r>
          </a:p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．往右盘增加砝码</a:t>
            </a:r>
          </a:p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．往右盘减少砝码</a:t>
            </a:r>
          </a:p>
        </p:txBody>
      </p:sp>
      <p:sp>
        <p:nvSpPr>
          <p:cNvPr id="354314" name="Rectangle 10"/>
          <p:cNvSpPr>
            <a:spLocks noChangeArrowheads="1"/>
          </p:cNvSpPr>
          <p:nvPr/>
        </p:nvSpPr>
        <p:spPr bwMode="auto">
          <a:xfrm>
            <a:off x="10334549" y="1523586"/>
            <a:ext cx="48122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endParaRPr lang="en-US" altLang="zh-CN" sz="3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9141199-1A22-4F56-9C12-80FD4B9D8DB5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8085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4" name="椭圆 178183"/>
          <p:cNvSpPr/>
          <p:nvPr/>
        </p:nvSpPr>
        <p:spPr>
          <a:xfrm>
            <a:off x="1492619" y="1471033"/>
            <a:ext cx="2592917" cy="3657014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1219170"/>
            <a:endParaRPr lang="zh-CN" altLang="en-US" sz="3733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0" name="文本框 178179"/>
          <p:cNvSpPr txBox="1">
            <a:spLocks noChangeArrowheads="1"/>
          </p:cNvSpPr>
          <p:nvPr/>
        </p:nvSpPr>
        <p:spPr bwMode="auto">
          <a:xfrm>
            <a:off x="1761193" y="2294385"/>
            <a:ext cx="3018544" cy="309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lnSpc>
                <a:spcPct val="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大头针、铁锤</a:t>
            </a:r>
          </a:p>
        </p:txBody>
      </p:sp>
      <p:sp>
        <p:nvSpPr>
          <p:cNvPr id="178185" name="椭圆 178184"/>
          <p:cNvSpPr/>
          <p:nvPr/>
        </p:nvSpPr>
        <p:spPr>
          <a:xfrm>
            <a:off x="7308386" y="1471033"/>
            <a:ext cx="2033539" cy="3657014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1219170"/>
            <a:endParaRPr lang="zh-CN" altLang="en-US" sz="3733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2" name="文本框 178186"/>
          <p:cNvSpPr txBox="1">
            <a:spLocks noChangeArrowheads="1"/>
          </p:cNvSpPr>
          <p:nvPr/>
        </p:nvSpPr>
        <p:spPr bwMode="auto">
          <a:xfrm>
            <a:off x="1924893" y="4052634"/>
            <a:ext cx="17909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讲台、课桌</a:t>
            </a:r>
          </a:p>
        </p:txBody>
      </p:sp>
      <p:sp>
        <p:nvSpPr>
          <p:cNvPr id="178188" name="文本框 178187"/>
          <p:cNvSpPr txBox="1">
            <a:spLocks noChangeArrowheads="1"/>
          </p:cNvSpPr>
          <p:nvPr/>
        </p:nvSpPr>
        <p:spPr bwMode="auto">
          <a:xfrm>
            <a:off x="7921238" y="3164441"/>
            <a:ext cx="18245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橡胶</a:t>
            </a:r>
          </a:p>
        </p:txBody>
      </p:sp>
      <p:sp>
        <p:nvSpPr>
          <p:cNvPr id="178189" name="文本框 178188"/>
          <p:cNvSpPr txBox="1">
            <a:spLocks noChangeArrowheads="1"/>
          </p:cNvSpPr>
          <p:nvPr/>
        </p:nvSpPr>
        <p:spPr bwMode="auto">
          <a:xfrm>
            <a:off x="7974858" y="2136136"/>
            <a:ext cx="109008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铁</a:t>
            </a:r>
          </a:p>
        </p:txBody>
      </p:sp>
      <p:sp>
        <p:nvSpPr>
          <p:cNvPr id="178190" name="文本框 178189"/>
          <p:cNvSpPr txBox="1">
            <a:spLocks noChangeArrowheads="1"/>
          </p:cNvSpPr>
          <p:nvPr/>
        </p:nvSpPr>
        <p:spPr bwMode="auto">
          <a:xfrm>
            <a:off x="8110763" y="4052633"/>
            <a:ext cx="16319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木</a:t>
            </a:r>
          </a:p>
        </p:txBody>
      </p:sp>
      <p:sp>
        <p:nvSpPr>
          <p:cNvPr id="178192" name="左箭头 178191"/>
          <p:cNvSpPr>
            <a:spLocks noChangeArrowheads="1"/>
          </p:cNvSpPr>
          <p:nvPr/>
        </p:nvSpPr>
        <p:spPr bwMode="auto">
          <a:xfrm>
            <a:off x="5114612" y="2422043"/>
            <a:ext cx="1164699" cy="175758"/>
          </a:xfrm>
          <a:prstGeom prst="leftArrow">
            <a:avLst>
              <a:gd name="adj1" fmla="val 50000"/>
              <a:gd name="adj2" fmla="val 581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defTabSz="1219170"/>
            <a:endParaRPr lang="zh-CN" altLang="en-US" sz="3733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8193" name="左箭头 178192"/>
          <p:cNvSpPr>
            <a:spLocks noChangeArrowheads="1"/>
          </p:cNvSpPr>
          <p:nvPr/>
        </p:nvSpPr>
        <p:spPr bwMode="auto">
          <a:xfrm>
            <a:off x="5114612" y="3429000"/>
            <a:ext cx="1164700" cy="175758"/>
          </a:xfrm>
          <a:prstGeom prst="leftArrow">
            <a:avLst>
              <a:gd name="adj1" fmla="val 50000"/>
              <a:gd name="adj2" fmla="val 581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defTabSz="1219170"/>
            <a:endParaRPr lang="zh-CN" altLang="en-US" sz="3733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8194" name="左箭头 178193"/>
          <p:cNvSpPr>
            <a:spLocks noChangeArrowheads="1"/>
          </p:cNvSpPr>
          <p:nvPr/>
        </p:nvSpPr>
        <p:spPr bwMode="auto">
          <a:xfrm>
            <a:off x="5114611" y="4205084"/>
            <a:ext cx="1164700" cy="175758"/>
          </a:xfrm>
          <a:prstGeom prst="leftArrow">
            <a:avLst>
              <a:gd name="adj1" fmla="val 50000"/>
              <a:gd name="adj2" fmla="val 581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defTabSz="1219170"/>
            <a:endParaRPr lang="zh-CN" altLang="en-US" sz="3733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8195" name="文本框 178194"/>
          <p:cNvSpPr txBox="1">
            <a:spLocks noChangeArrowheads="1"/>
          </p:cNvSpPr>
          <p:nvPr/>
        </p:nvSpPr>
        <p:spPr bwMode="auto">
          <a:xfrm>
            <a:off x="2348440" y="5458846"/>
            <a:ext cx="25929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</a:t>
            </a:r>
          </a:p>
        </p:txBody>
      </p:sp>
      <p:sp>
        <p:nvSpPr>
          <p:cNvPr id="178197" name="文本框 178196"/>
          <p:cNvSpPr txBox="1">
            <a:spLocks noChangeArrowheads="1"/>
          </p:cNvSpPr>
          <p:nvPr/>
        </p:nvSpPr>
        <p:spPr bwMode="auto">
          <a:xfrm>
            <a:off x="8064976" y="5460553"/>
            <a:ext cx="22076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物质</a:t>
            </a:r>
          </a:p>
        </p:txBody>
      </p:sp>
      <p:sp>
        <p:nvSpPr>
          <p:cNvPr id="178198" name="文本框 178197"/>
          <p:cNvSpPr txBox="1">
            <a:spLocks noChangeArrowheads="1"/>
          </p:cNvSpPr>
          <p:nvPr/>
        </p:nvSpPr>
        <p:spPr bwMode="auto">
          <a:xfrm>
            <a:off x="9742714" y="5458846"/>
            <a:ext cx="22563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组成的</a:t>
            </a:r>
          </a:p>
        </p:txBody>
      </p:sp>
      <p:sp>
        <p:nvSpPr>
          <p:cNvPr id="178200" name="文本框 178199"/>
          <p:cNvSpPr txBox="1">
            <a:spLocks noChangeArrowheads="1"/>
          </p:cNvSpPr>
          <p:nvPr/>
        </p:nvSpPr>
        <p:spPr bwMode="auto">
          <a:xfrm>
            <a:off x="5434793" y="5450388"/>
            <a:ext cx="22076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</a:t>
            </a:r>
          </a:p>
        </p:txBody>
      </p:sp>
      <p:sp>
        <p:nvSpPr>
          <p:cNvPr id="7183" name="文本框 178180"/>
          <p:cNvSpPr txBox="1">
            <a:spLocks noChangeArrowheads="1"/>
          </p:cNvSpPr>
          <p:nvPr/>
        </p:nvSpPr>
        <p:spPr bwMode="auto">
          <a:xfrm>
            <a:off x="1761193" y="2909719"/>
            <a:ext cx="272626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汽车轮胎</a:t>
            </a:r>
          </a:p>
          <a:p>
            <a:pPr defTabSz="121917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自行车轮胎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CB9AFAA-5A46-48CD-8627-15315FCBB954}"/>
              </a:ext>
            </a:extLst>
          </p:cNvPr>
          <p:cNvSpPr txBox="1"/>
          <p:nvPr/>
        </p:nvSpPr>
        <p:spPr>
          <a:xfrm>
            <a:off x="1175474" y="20882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240141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8" grpId="0"/>
      <p:bldP spid="178189" grpId="0"/>
      <p:bldP spid="178190" grpId="0"/>
      <p:bldP spid="178195" grpId="0"/>
      <p:bldP spid="178197" grpId="0"/>
      <p:bldP spid="178198" grpId="0"/>
      <p:bldP spid="1782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660401" y="1220029"/>
            <a:ext cx="10858500" cy="44179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．在配制盐水的实验中，天平已经调节平衡，为了测量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 g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食盐，则下一步应该进行的操作是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)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．将食盐直接倒在天平左盘进行测量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．将食盐直接倒在天平右盘进行测量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．在天平两盘中垫上两块不同的纸片，再将食盐直接倒在天平左盘进行测量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．在天平两盘中垫上两块相同的纸片，再将食盐倒在天平左盘纸片上进行测量</a:t>
            </a:r>
          </a:p>
        </p:txBody>
      </p:sp>
      <p:sp>
        <p:nvSpPr>
          <p:cNvPr id="358412" name="Rectangle 12"/>
          <p:cNvSpPr>
            <a:spLocks noChangeArrowheads="1"/>
          </p:cNvSpPr>
          <p:nvPr/>
        </p:nvSpPr>
        <p:spPr bwMode="auto">
          <a:xfrm flipH="1">
            <a:off x="3003240" y="2205744"/>
            <a:ext cx="69991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A813549-0867-4566-87FF-A76CDFDCADBA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24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740880" y="1044171"/>
            <a:ext cx="10927644" cy="51566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．小明在做“用托盘天平测量物体质量”的实验时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用已调节好的天平测量物体质量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发现指针静止时指在分度盘的中央刻度线左侧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要使天平平衡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他接着应该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)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把横梁右端螺母向右旋出一些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把横梁右端螺母向左旋进一些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把天平右盘的砝码减少一些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向右移动游码</a:t>
            </a:r>
          </a:p>
        </p:txBody>
      </p:sp>
      <p:sp>
        <p:nvSpPr>
          <p:cNvPr id="359433" name="Rectangle 9"/>
          <p:cNvSpPr>
            <a:spLocks noChangeArrowheads="1"/>
          </p:cNvSpPr>
          <p:nvPr/>
        </p:nvSpPr>
        <p:spPr bwMode="auto">
          <a:xfrm>
            <a:off x="1588246" y="2736273"/>
            <a:ext cx="48122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C031369-67B8-4CA2-A449-704557F169DA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5804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/>
        </p:nvSpPr>
        <p:spPr bwMode="auto">
          <a:xfrm>
            <a:off x="790223" y="1130300"/>
            <a:ext cx="10984088" cy="455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．在用托盘天平测量物体质量时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如果使用了沾有油污的砝码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则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)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测量值比真实值偏大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测量结果仍然准确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测量结果比真实值偏小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测量结果偏大偏小不能确定</a:t>
            </a:r>
          </a:p>
        </p:txBody>
      </p:sp>
      <p:sp>
        <p:nvSpPr>
          <p:cNvPr id="360462" name="Rectangle 14"/>
          <p:cNvSpPr>
            <a:spLocks noChangeArrowheads="1"/>
          </p:cNvSpPr>
          <p:nvPr/>
        </p:nvSpPr>
        <p:spPr bwMode="auto">
          <a:xfrm>
            <a:off x="10030383" y="1545758"/>
            <a:ext cx="48122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B586AC-D10D-4FDA-BFCD-AD81B0401225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2824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700611" y="1473602"/>
            <a:ext cx="10905067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．如图甲所示是使用托盘天平时的实验情景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请你指出存在的两处错误：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(1)____________________________________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____________________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(2)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纠正错误后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天平平衡时砝码和游码的示数如图乙所示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则被测物体的质量为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_____g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1227954" y="2004341"/>
            <a:ext cx="6032421" cy="530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将待测物体放在天平的右盘而砝码放在左盘</a:t>
            </a:r>
          </a:p>
        </p:txBody>
      </p:sp>
      <p:sp>
        <p:nvSpPr>
          <p:cNvPr id="364551" name="Rectangle 7"/>
          <p:cNvSpPr>
            <a:spLocks noChangeArrowheads="1"/>
          </p:cNvSpPr>
          <p:nvPr/>
        </p:nvSpPr>
        <p:spPr bwMode="auto">
          <a:xfrm>
            <a:off x="7787718" y="2011348"/>
            <a:ext cx="2339102" cy="530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用手直接拿砝码</a:t>
            </a:r>
          </a:p>
        </p:txBody>
      </p:sp>
      <p:sp>
        <p:nvSpPr>
          <p:cNvPr id="364553" name="Rectangle 9"/>
          <p:cNvSpPr>
            <a:spLocks noChangeArrowheads="1"/>
          </p:cNvSpPr>
          <p:nvPr/>
        </p:nvSpPr>
        <p:spPr bwMode="auto">
          <a:xfrm>
            <a:off x="1175474" y="3167774"/>
            <a:ext cx="784189" cy="5224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52.4</a:t>
            </a:r>
          </a:p>
        </p:txBody>
      </p:sp>
      <p:pic>
        <p:nvPicPr>
          <p:cNvPr id="17414" name="Picture 10" descr="C:\Users\Administrator\Desktop\八上物理（人教）四清 教师用书２０１５邹梨花√\S188.TIF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4285" y="3508785"/>
            <a:ext cx="5994400" cy="203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3DE83B1-8E47-4104-91A7-28B31CB1EB77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9052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0" grpId="0"/>
      <p:bldP spid="364551" grpId="0"/>
      <p:bldP spid="3645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660400" y="1448928"/>
            <a:ext cx="7252287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．如图所示是我们实验用的天平，放在水平工作台面上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砝码盒中配备的砝码有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50 g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 g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 g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 g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等。现有一质量待测的物体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估计其质量在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 g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左右。请将以下实验操作补充完整：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660400" y="3296388"/>
            <a:ext cx="10871200" cy="24006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把游码移到标尺的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________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，观察指针的偏转情况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通过调节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________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使天平平衡。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把物体放入左盘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用镊子夹取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______g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____g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砝码各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个放入右盘中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若指针右偏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则应取下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______g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砝码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加上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____g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砝码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同时调节游码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直到天平平衡。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(3)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将右盘中砝码的质量与标尺上游码所对应的质量值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__________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即可得到左盘待测物体的质量。</a:t>
            </a:r>
          </a:p>
        </p:txBody>
      </p:sp>
      <p:pic>
        <p:nvPicPr>
          <p:cNvPr id="18436" name="Picture 8" descr="C:\Users\Administrator\Desktop\八上物理（人教）四清 教师用书２０１５邹梨花√\S189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5947" y="1481993"/>
            <a:ext cx="3046390" cy="151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5577" name="Rectangle 9"/>
          <p:cNvSpPr>
            <a:spLocks noChangeArrowheads="1"/>
          </p:cNvSpPr>
          <p:nvPr/>
        </p:nvSpPr>
        <p:spPr bwMode="auto">
          <a:xfrm>
            <a:off x="3075955" y="3339496"/>
            <a:ext cx="121058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零刻度处</a:t>
            </a:r>
          </a:p>
        </p:txBody>
      </p:sp>
      <p:sp>
        <p:nvSpPr>
          <p:cNvPr id="365578" name="Rectangle 10"/>
          <p:cNvSpPr>
            <a:spLocks noChangeArrowheads="1"/>
          </p:cNvSpPr>
          <p:nvPr/>
        </p:nvSpPr>
        <p:spPr bwMode="auto">
          <a:xfrm>
            <a:off x="8013144" y="3339496"/>
            <a:ext cx="121058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平衡螺母</a:t>
            </a:r>
          </a:p>
        </p:txBody>
      </p:sp>
      <p:sp>
        <p:nvSpPr>
          <p:cNvPr id="365580" name="Rectangle 12"/>
          <p:cNvSpPr>
            <a:spLocks noChangeArrowheads="1"/>
          </p:cNvSpPr>
          <p:nvPr/>
        </p:nvSpPr>
        <p:spPr bwMode="auto">
          <a:xfrm>
            <a:off x="4573586" y="3844365"/>
            <a:ext cx="4700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</a:t>
            </a:r>
          </a:p>
        </p:txBody>
      </p:sp>
      <p:sp>
        <p:nvSpPr>
          <p:cNvPr id="365582" name="Rectangle 14"/>
          <p:cNvSpPr>
            <a:spLocks noChangeArrowheads="1"/>
          </p:cNvSpPr>
          <p:nvPr/>
        </p:nvSpPr>
        <p:spPr bwMode="auto">
          <a:xfrm>
            <a:off x="5644963" y="3844507"/>
            <a:ext cx="4700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365583" name="Rectangle 15"/>
          <p:cNvSpPr>
            <a:spLocks noChangeArrowheads="1"/>
          </p:cNvSpPr>
          <p:nvPr/>
        </p:nvSpPr>
        <p:spPr bwMode="auto">
          <a:xfrm>
            <a:off x="1135963" y="4244475"/>
            <a:ext cx="4700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365585" name="Rectangle 17"/>
          <p:cNvSpPr>
            <a:spLocks noChangeArrowheads="1"/>
          </p:cNvSpPr>
          <p:nvPr/>
        </p:nvSpPr>
        <p:spPr bwMode="auto">
          <a:xfrm>
            <a:off x="3353915" y="4283945"/>
            <a:ext cx="32733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7082637" y="4692595"/>
            <a:ext cx="69762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相加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186C6CB-79F4-44ED-95D8-394BB85DB62A}"/>
              </a:ext>
            </a:extLst>
          </p:cNvPr>
          <p:cNvSpPr txBox="1"/>
          <p:nvPr/>
        </p:nvSpPr>
        <p:spPr>
          <a:xfrm>
            <a:off x="1175474" y="208825"/>
            <a:ext cx="34376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77457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7" grpId="0"/>
      <p:bldP spid="365578" grpId="0"/>
      <p:bldP spid="365580" grpId="0"/>
      <p:bldP spid="365582" grpId="0"/>
      <p:bldP spid="365583" grpId="0"/>
      <p:bldP spid="365585" grpId="0"/>
      <p:bldP spid="3655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C7F59E6-A0B8-4E8E-BFD0-80C1BC43E2C4}"/>
              </a:ext>
            </a:extLst>
          </p:cNvPr>
          <p:cNvSpPr/>
          <p:nvPr/>
        </p:nvSpPr>
        <p:spPr>
          <a:xfrm rot="2700000">
            <a:off x="7513437" y="51419"/>
            <a:ext cx="6568246" cy="6729771"/>
          </a:xfrm>
          <a:custGeom>
            <a:avLst/>
            <a:gdLst>
              <a:gd name="connsiteX0" fmla="*/ 0 w 6568246"/>
              <a:gd name="connsiteY0" fmla="*/ 1803053 h 6729771"/>
              <a:gd name="connsiteX1" fmla="*/ 1803053 w 6568246"/>
              <a:gd name="connsiteY1" fmla="*/ 0 h 6729771"/>
              <a:gd name="connsiteX2" fmla="*/ 6568246 w 6568246"/>
              <a:gd name="connsiteY2" fmla="*/ 4933484 h 6729771"/>
              <a:gd name="connsiteX3" fmla="*/ 4771958 w 6568246"/>
              <a:gd name="connsiteY3" fmla="*/ 6729771 h 6729771"/>
              <a:gd name="connsiteX4" fmla="*/ 1282374 w 6568246"/>
              <a:gd name="connsiteY4" fmla="*/ 6729771 h 6729771"/>
              <a:gd name="connsiteX5" fmla="*/ 0 w 6568246"/>
              <a:gd name="connsiteY5" fmla="*/ 5402108 h 672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8246" h="6729771">
                <a:moveTo>
                  <a:pt x="0" y="1803053"/>
                </a:moveTo>
                <a:lnTo>
                  <a:pt x="1803053" y="0"/>
                </a:lnTo>
                <a:lnTo>
                  <a:pt x="6568246" y="4933484"/>
                </a:lnTo>
                <a:lnTo>
                  <a:pt x="4771958" y="6729771"/>
                </a:lnTo>
                <a:lnTo>
                  <a:pt x="1282374" y="6729771"/>
                </a:lnTo>
                <a:cubicBezTo>
                  <a:pt x="574138" y="6729771"/>
                  <a:pt x="0" y="6135357"/>
                  <a:pt x="0" y="540210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D149052-770C-4DCA-96C6-267E678698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5" r="18225"/>
          <a:stretch>
            <a:fillRect/>
          </a:stretch>
        </p:blipFill>
        <p:spPr>
          <a:xfrm>
            <a:off x="7201129" y="1"/>
            <a:ext cx="6537325" cy="6858000"/>
          </a:xfr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E85BBDDE-FC8C-44C8-955A-6B8CE1B33079}"/>
              </a:ext>
            </a:extLst>
          </p:cNvPr>
          <p:cNvGrpSpPr/>
          <p:nvPr/>
        </p:nvGrpSpPr>
        <p:grpSpPr>
          <a:xfrm>
            <a:off x="922339" y="3940925"/>
            <a:ext cx="3480147" cy="1336055"/>
            <a:chOff x="655168" y="4630146"/>
            <a:chExt cx="3480147" cy="133605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4E48287-7C7E-42C0-A62D-2D959AE59FAC}"/>
                </a:ext>
              </a:extLst>
            </p:cNvPr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5B272B5-F1A4-4C4F-88EF-A980A8905250}"/>
                </a:ext>
              </a:extLst>
            </p:cNvPr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solidFill>
              <a:srgbClr val="3FACD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20XX.XX.XX</a:t>
              </a:r>
              <a:endParaRPr lang="zh-CN" altLang="en-US" sz="1200" spc="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F043F93A-4E80-4D7C-AE27-86E91181F808}"/>
                </a:ext>
              </a:extLst>
            </p:cNvPr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7358713E-986F-4EFC-A528-94B7CAF6698F}"/>
                  </a:ext>
                </a:extLst>
              </p:cNvPr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主讲人：</a:t>
                </a:r>
                <a:r>
                  <a:rPr lang="en-US" altLang="zh-CN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09ADDA35-BD79-4A94-B723-D00BE877B10F}"/>
                  </a:ext>
                </a:extLst>
              </p:cNvPr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班级：</a:t>
                </a:r>
                <a:r>
                  <a:rPr lang="en-US" altLang="zh-CN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9EC90A3B-550B-477D-9A02-AFFBAB9345F4}"/>
              </a:ext>
            </a:extLst>
          </p:cNvPr>
          <p:cNvGrpSpPr/>
          <p:nvPr/>
        </p:nvGrpSpPr>
        <p:grpSpPr>
          <a:xfrm>
            <a:off x="820900" y="1895295"/>
            <a:ext cx="5538625" cy="1676995"/>
            <a:chOff x="557374" y="2667123"/>
            <a:chExt cx="5538625" cy="1676995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1936CC5A-33B9-494C-A35E-3ACCFFB31469}"/>
                </a:ext>
              </a:extLst>
            </p:cNvPr>
            <p:cNvSpPr txBox="1"/>
            <p:nvPr/>
          </p:nvSpPr>
          <p:spPr>
            <a:xfrm>
              <a:off x="560008" y="2667123"/>
              <a:ext cx="4931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第六章      质量与密度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B7699156-E9DE-40F7-99FF-CB5CEE1082D4}"/>
                </a:ext>
              </a:extLst>
            </p:cNvPr>
            <p:cNvSpPr txBox="1"/>
            <p:nvPr/>
          </p:nvSpPr>
          <p:spPr>
            <a:xfrm>
              <a:off x="557374" y="3254526"/>
              <a:ext cx="553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3FACD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感谢各位的仔细聆听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6138AD08-975E-4181-B678-FE16A9520460}"/>
                </a:ext>
              </a:extLst>
            </p:cNvPr>
            <p:cNvSpPr txBox="1"/>
            <p:nvPr/>
          </p:nvSpPr>
          <p:spPr>
            <a:xfrm>
              <a:off x="570077" y="4029224"/>
              <a:ext cx="4896606" cy="31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MENTAL HEALTH COUNSELING PPT</a:t>
              </a: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A7A73ACA-E7EA-4556-9A53-2096F4DBA590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矩形 52">
            <a:extLst>
              <a:ext uri="{FF2B5EF4-FFF2-40B4-BE49-F238E27FC236}">
                <a16:creationId xmlns:a16="http://schemas.microsoft.com/office/drawing/2014/main" id="{D3B6E748-1556-41C5-BD89-3E312B1ED8AD}"/>
              </a:ext>
            </a:extLst>
          </p:cNvPr>
          <p:cNvSpPr/>
          <p:nvPr/>
        </p:nvSpPr>
        <p:spPr>
          <a:xfrm>
            <a:off x="833603" y="51728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FACD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3FACD0"/>
              </a:solidFill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1160025-3EAE-4818-A594-449193065BE7}"/>
              </a:ext>
            </a:extLst>
          </p:cNvPr>
          <p:cNvGrpSpPr/>
          <p:nvPr/>
        </p:nvGrpSpPr>
        <p:grpSpPr>
          <a:xfrm>
            <a:off x="2780058" y="2721687"/>
            <a:ext cx="6631884" cy="1991915"/>
            <a:chOff x="2578609" y="2721687"/>
            <a:chExt cx="6631884" cy="1991915"/>
          </a:xfrm>
        </p:grpSpPr>
        <p:sp>
          <p:nvSpPr>
            <p:cNvPr id="261125" name="Oval 5"/>
            <p:cNvSpPr/>
            <p:nvPr/>
          </p:nvSpPr>
          <p:spPr>
            <a:xfrm>
              <a:off x="2578609" y="2721687"/>
              <a:ext cx="2330815" cy="1985873"/>
            </a:xfrm>
            <a:prstGeom prst="ellipse">
              <a:avLst/>
            </a:prstGeom>
            <a:solidFill>
              <a:schemeClr val="bg1"/>
            </a:solidFill>
            <a:ln w="28575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defTabSz="1219170"/>
              <a:endParaRPr lang="zh-CN" altLang="en-US" sz="3733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1126" name="Oval 6"/>
            <p:cNvSpPr/>
            <p:nvPr/>
          </p:nvSpPr>
          <p:spPr>
            <a:xfrm>
              <a:off x="7173236" y="2727728"/>
              <a:ext cx="2037257" cy="1985874"/>
            </a:xfrm>
            <a:prstGeom prst="ellipse">
              <a:avLst/>
            </a:prstGeom>
            <a:solidFill>
              <a:schemeClr val="bg1"/>
            </a:solidFill>
            <a:ln w="28575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defTabSz="1219170"/>
              <a:endParaRPr lang="zh-CN" altLang="en-US" sz="3733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2937420" y="5188634"/>
            <a:ext cx="39348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含有的物质少</a:t>
            </a: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7287139" y="5188634"/>
            <a:ext cx="3721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含有的物质多</a:t>
            </a: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660400" y="1557638"/>
            <a:ext cx="6868584" cy="46166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chemeClr val="accent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想一想，会使你变得更聪明</a:t>
            </a: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3083690" y="3070778"/>
            <a:ext cx="1723549" cy="1348061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17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铁钉</a:t>
            </a:r>
          </a:p>
          <a:p>
            <a:pPr algn="ctr" defTabSz="121917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自行车轮胎</a:t>
            </a:r>
          </a:p>
          <a:p>
            <a:pPr algn="ctr" defTabSz="121917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课桌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7236554" y="3218510"/>
            <a:ext cx="231351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铁锤</a:t>
            </a:r>
          </a:p>
          <a:p>
            <a:pPr algn="ctr"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汽车轮胎</a:t>
            </a:r>
          </a:p>
          <a:p>
            <a:pPr algn="ctr"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讲台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E7DD1A1-5857-4C24-AC9E-E1648B40E169}"/>
              </a:ext>
            </a:extLst>
          </p:cNvPr>
          <p:cNvSpPr txBox="1"/>
          <p:nvPr/>
        </p:nvSpPr>
        <p:spPr>
          <a:xfrm>
            <a:off x="1175474" y="20882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25628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7" grpId="0"/>
      <p:bldP spid="261128" grpId="0"/>
      <p:bldP spid="261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99"/>
          <p:cNvSpPr txBox="1"/>
          <p:nvPr/>
        </p:nvSpPr>
        <p:spPr>
          <a:xfrm>
            <a:off x="499199" y="1592810"/>
            <a:ext cx="10797117" cy="3217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55591" defTabSz="1219170">
              <a:lnSpc>
                <a:spcPct val="300000"/>
              </a:lnSpc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1.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理解质量的概念，知道质量的单位及换算关系。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690863" indent="-334425" defTabSz="1219170">
              <a:lnSpc>
                <a:spcPct val="300000"/>
              </a:lnSpc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2.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知道托盘天平的构造，掌握托盘天平的使用方法。（重难点）</a:t>
            </a:r>
            <a:endParaRPr lang="en-US" altLang="zh-CN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  <a:p>
            <a:pPr marL="690863" indent="-334425" defTabSz="1219170">
              <a:lnSpc>
                <a:spcPct val="300000"/>
              </a:lnSpc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会用天平测量物体的质量，并能正确读数。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508C846-B08F-407B-A491-914515CB64C5}"/>
              </a:ext>
            </a:extLst>
          </p:cNvPr>
          <p:cNvSpPr txBox="1"/>
          <p:nvPr/>
        </p:nvSpPr>
        <p:spPr>
          <a:xfrm>
            <a:off x="1175474" y="20882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 </a:t>
            </a:r>
          </a:p>
        </p:txBody>
      </p:sp>
    </p:spTree>
    <p:extLst>
      <p:ext uri="{BB962C8B-B14F-4D97-AF65-F5344CB8AC3E}">
        <p14:creationId xmlns:p14="http://schemas.microsoft.com/office/powerpoint/2010/main" val="12444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1" descr="国际千克原器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1699" y="1821695"/>
            <a:ext cx="2983659" cy="2946878"/>
          </a:xfrm>
          <a:prstGeom prst="rect">
            <a:avLst/>
          </a:prstGeom>
          <a:solidFill>
            <a:srgbClr val="FFFFFF">
              <a:alpha val="50194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43964" y="811579"/>
            <a:ext cx="10967157" cy="49671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chemeClr val="accent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accent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．定义：</a:t>
            </a: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物体所含物质的多少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chemeClr val="accent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chemeClr val="accent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．物理量符号：</a:t>
            </a:r>
            <a:r>
              <a:rPr lang="en-US" altLang="zh-CN" sz="2400" i="1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chemeClr val="accent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chemeClr val="accent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．单位：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（</a:t>
            </a:r>
            <a:r>
              <a:rPr lang="en-US" altLang="zh-CN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）国际单位：千克（</a:t>
            </a:r>
            <a:r>
              <a:rPr lang="en-US" altLang="zh-CN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kg</a:t>
            </a: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（</a:t>
            </a:r>
            <a:r>
              <a:rPr lang="en-US" altLang="zh-CN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）常用单位：吨（</a:t>
            </a:r>
            <a:r>
              <a:rPr lang="en-US" altLang="zh-CN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11111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</a:t>
            </a: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克（</a:t>
            </a:r>
            <a:r>
              <a:rPr lang="en-US" altLang="zh-CN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　             毫克（</a:t>
            </a:r>
            <a:r>
              <a:rPr lang="en-US" altLang="zh-CN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mg</a:t>
            </a:r>
            <a:r>
              <a: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1273" name="Rectangle 3"/>
          <p:cNvSpPr>
            <a:spLocks noChangeArrowheads="1"/>
          </p:cNvSpPr>
          <p:nvPr/>
        </p:nvSpPr>
        <p:spPr bwMode="auto">
          <a:xfrm>
            <a:off x="7251699" y="5042799"/>
            <a:ext cx="32850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国际千克原器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F5925F-0E86-4283-8AC0-996F77917D79}"/>
              </a:ext>
            </a:extLst>
          </p:cNvPr>
          <p:cNvSpPr txBox="1"/>
          <p:nvPr/>
        </p:nvSpPr>
        <p:spPr>
          <a:xfrm>
            <a:off x="1175474" y="20882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一、质量</a:t>
            </a:r>
          </a:p>
        </p:txBody>
      </p:sp>
    </p:spTree>
    <p:extLst>
      <p:ext uri="{BB962C8B-B14F-4D97-AF65-F5344CB8AC3E}">
        <p14:creationId xmlns:p14="http://schemas.microsoft.com/office/powerpoint/2010/main" val="26887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AD3C71C-E14F-47B9-91C4-008252A5CEFD}"/>
              </a:ext>
            </a:extLst>
          </p:cNvPr>
          <p:cNvGrpSpPr/>
          <p:nvPr/>
        </p:nvGrpSpPr>
        <p:grpSpPr>
          <a:xfrm>
            <a:off x="660400" y="1505071"/>
            <a:ext cx="10630899" cy="3853565"/>
            <a:chOff x="408332" y="1028700"/>
            <a:chExt cx="10882967" cy="3853565"/>
          </a:xfrm>
        </p:grpSpPr>
        <p:sp>
          <p:nvSpPr>
            <p:cNvPr id="9218" name="Rectangle 2"/>
            <p:cNvSpPr>
              <a:spLocks noChangeArrowheads="1"/>
            </p:cNvSpPr>
            <p:nvPr/>
          </p:nvSpPr>
          <p:spPr bwMode="auto">
            <a:xfrm>
              <a:off x="660400" y="3742145"/>
              <a:ext cx="10630899" cy="11401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219170">
                <a:lnSpc>
                  <a:spcPct val="150000"/>
                </a:lnSpc>
                <a:spcBef>
                  <a:spcPts val="67"/>
                </a:spcBef>
              </a:pPr>
              <a:r>
                <a:rPr lang="zh-CN" altLang="en-US" sz="24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　讨论: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物体所含物质的多少，与其状态、形状、所处的空间位置变化有什么关系呢？ </a:t>
              </a:r>
            </a:p>
          </p:txBody>
        </p:sp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408332" y="1028700"/>
              <a:ext cx="8997245" cy="2540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defTabSz="1219170">
                <a:lnSpc>
                  <a:spcPct val="120000"/>
                </a:lnSpc>
              </a:pPr>
              <a:r>
                <a:rPr lang="zh-CN" altLang="en-US" sz="2400" kern="0" dirty="0">
                  <a:solidFill>
                    <a:srgbClr val="11111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11111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rgbClr val="11111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）单位换算：</a:t>
              </a:r>
              <a:r>
                <a:rPr lang="en-US" altLang="zh-CN" sz="2400" kern="0" dirty="0">
                  <a:solidFill>
                    <a:srgbClr val="11111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 t =1 000 kg  </a:t>
              </a:r>
              <a:r>
                <a:rPr lang="zh-CN" altLang="en-US" sz="2400" kern="0" dirty="0">
                  <a:solidFill>
                    <a:srgbClr val="11111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</a:p>
            <a:p>
              <a:pPr defTabSz="1219170">
                <a:lnSpc>
                  <a:spcPct val="120000"/>
                </a:lnSpc>
              </a:pPr>
              <a:r>
                <a:rPr lang="zh-CN" altLang="en-US" sz="2400" kern="0" dirty="0">
                  <a:solidFill>
                    <a:srgbClr val="11111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　                        </a:t>
              </a:r>
              <a:r>
                <a:rPr lang="en-US" altLang="zh-CN" sz="2400" kern="0" dirty="0">
                  <a:solidFill>
                    <a:srgbClr val="11111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 kg=1 000 g  </a:t>
              </a:r>
              <a:r>
                <a:rPr lang="zh-CN" altLang="en-US" sz="2400" kern="0" dirty="0">
                  <a:solidFill>
                    <a:srgbClr val="11111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</a:p>
            <a:p>
              <a:pPr defTabSz="1219170">
                <a:lnSpc>
                  <a:spcPct val="120000"/>
                </a:lnSpc>
              </a:pPr>
              <a:r>
                <a:rPr lang="zh-CN" altLang="en-US" sz="2400" kern="0" dirty="0">
                  <a:solidFill>
                    <a:srgbClr val="11111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　                        </a:t>
              </a:r>
              <a:r>
                <a:rPr lang="en-US" altLang="zh-CN" sz="2400" kern="0" dirty="0">
                  <a:solidFill>
                    <a:srgbClr val="11111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 g=1 000 mg</a:t>
              </a:r>
              <a:endParaRPr lang="zh-CN" altLang="en-US" sz="2400" kern="0" dirty="0">
                <a:solidFill>
                  <a:srgbClr val="11111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D75D7F94-2D1B-4336-9F70-A5A61B36894F}"/>
              </a:ext>
            </a:extLst>
          </p:cNvPr>
          <p:cNvSpPr txBox="1"/>
          <p:nvPr/>
        </p:nvSpPr>
        <p:spPr>
          <a:xfrm>
            <a:off x="1175474" y="20882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一、质量</a:t>
            </a:r>
          </a:p>
        </p:txBody>
      </p:sp>
    </p:spTree>
    <p:extLst>
      <p:ext uri="{BB962C8B-B14F-4D97-AF65-F5344CB8AC3E}">
        <p14:creationId xmlns:p14="http://schemas.microsoft.com/office/powerpoint/2010/main" val="138633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60400" y="1528452"/>
            <a:ext cx="11201400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chemeClr val="accent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问题1：</a:t>
            </a:r>
            <a:r>
              <a:rPr lang="zh-CN" altLang="en-US" sz="2400" kern="0" dirty="0">
                <a:solidFill>
                  <a:srgbClr val="0D0D0D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冰块融化成水，物体的状态发生了变化，其质量有变化吗？</a:t>
            </a:r>
          </a:p>
        </p:txBody>
      </p:sp>
      <p:sp>
        <p:nvSpPr>
          <p:cNvPr id="9225" name="Text Box 9"/>
          <p:cNvSpPr txBox="1"/>
          <p:nvPr/>
        </p:nvSpPr>
        <p:spPr>
          <a:xfrm>
            <a:off x="7385163" y="2871171"/>
            <a:ext cx="3326380" cy="1754326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noProof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结论：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冰块融化成水，物体的状态发生了变化，但其质量没有变化 。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946470" y="5151261"/>
            <a:ext cx="228620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 冰块融化成水 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8045" y="2653594"/>
            <a:ext cx="4343055" cy="218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871CA4D-791F-4D23-925D-99FC6300D94E}"/>
              </a:ext>
            </a:extLst>
          </p:cNvPr>
          <p:cNvSpPr txBox="1"/>
          <p:nvPr/>
        </p:nvSpPr>
        <p:spPr>
          <a:xfrm>
            <a:off x="1175474" y="20882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一、质量</a:t>
            </a:r>
          </a:p>
        </p:txBody>
      </p:sp>
    </p:spTree>
    <p:extLst>
      <p:ext uri="{BB962C8B-B14F-4D97-AF65-F5344CB8AC3E}">
        <p14:creationId xmlns:p14="http://schemas.microsoft.com/office/powerpoint/2010/main" val="336761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5" grpId="0" animBg="1"/>
      <p:bldP spid="92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42378" y="1464523"/>
            <a:ext cx="10562167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chemeClr val="accent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问题2：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泥团被捏成泥人，物体的形状发生了变化，但其质量有变化吗？</a:t>
            </a: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5143500" y="2968180"/>
            <a:ext cx="12192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943410" y="5044463"/>
            <a:ext cx="250902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将泥团捏成泥人 </a:t>
            </a:r>
          </a:p>
        </p:txBody>
      </p:sp>
      <p:sp>
        <p:nvSpPr>
          <p:cNvPr id="10248" name="Text Box 8"/>
          <p:cNvSpPr txBox="1"/>
          <p:nvPr/>
        </p:nvSpPr>
        <p:spPr>
          <a:xfrm>
            <a:off x="7811682" y="2968180"/>
            <a:ext cx="3392863" cy="1754326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noProof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结论：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泥团被捏成泥人，物体的形状发生了变化，但其质量没有变化。 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1618" name="Picture 2" descr="01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0751" y="2898913"/>
            <a:ext cx="2438400" cy="168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 descr="12041118744"/>
          <p:cNvPicPr>
            <a:picLocks noChangeAspect="1" noChangeArrowheads="1"/>
          </p:cNvPicPr>
          <p:nvPr/>
        </p:nvPicPr>
        <p:blipFill>
          <a:blip r:embed="rId4"/>
          <a:srcRect l="14285" r="7143" b="4347"/>
          <a:stretch>
            <a:fillRect/>
          </a:stretch>
        </p:blipFill>
        <p:spPr bwMode="auto">
          <a:xfrm>
            <a:off x="4182430" y="2916332"/>
            <a:ext cx="2540000" cy="167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ED262ED-9418-40BE-9E2F-6631BA7733BF}"/>
              </a:ext>
            </a:extLst>
          </p:cNvPr>
          <p:cNvSpPr txBox="1"/>
          <p:nvPr/>
        </p:nvSpPr>
        <p:spPr>
          <a:xfrm>
            <a:off x="1175474" y="20882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一、质量</a:t>
            </a:r>
          </a:p>
        </p:txBody>
      </p:sp>
    </p:spTree>
    <p:extLst>
      <p:ext uri="{BB962C8B-B14F-4D97-AF65-F5344CB8AC3E}">
        <p14:creationId xmlns:p14="http://schemas.microsoft.com/office/powerpoint/2010/main" val="31485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7" grpId="0"/>
      <p:bldP spid="1024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Custom 61">
      <a:dk1>
        <a:srgbClr val="3D3D3D"/>
      </a:dk1>
      <a:lt1>
        <a:srgbClr val="F6F8F8"/>
      </a:lt1>
      <a:dk2>
        <a:srgbClr val="2B2B2B"/>
      </a:dk2>
      <a:lt2>
        <a:srgbClr val="FFFFFF"/>
      </a:lt2>
      <a:accent1>
        <a:srgbClr val="3780D7"/>
      </a:accent1>
      <a:accent2>
        <a:srgbClr val="3FACD0"/>
      </a:accent2>
      <a:accent3>
        <a:srgbClr val="3DA1D2"/>
      </a:accent3>
      <a:accent4>
        <a:srgbClr val="3B96D3"/>
      </a:accent4>
      <a:accent5>
        <a:srgbClr val="398BD5"/>
      </a:accent5>
      <a:accent6>
        <a:srgbClr val="3780D7"/>
      </a:accent6>
      <a:hlink>
        <a:srgbClr val="41B7D0"/>
      </a:hlink>
      <a:folHlink>
        <a:srgbClr val="70AD4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2233</Words>
  <Application>Microsoft Office PowerPoint</Application>
  <PresentationFormat>宽屏</PresentationFormat>
  <Paragraphs>258</Paragraphs>
  <Slides>36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2" baseType="lpstr">
      <vt:lpstr>FandolFang R</vt:lpstr>
      <vt:lpstr>思源黑体 CN Light</vt:lpstr>
      <vt:lpstr>Arial</vt:lpstr>
      <vt:lpstr>Calibri</vt:lpstr>
      <vt:lpstr>Calibri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2020-05-15T07:11:20Z</dcterms:created>
  <dcterms:modified xsi:type="dcterms:W3CDTF">2021-01-09T11:09:18Z</dcterms:modified>
</cp:coreProperties>
</file>