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23" r:id="rId2"/>
    <p:sldId id="328" r:id="rId3"/>
    <p:sldId id="329" r:id="rId4"/>
    <p:sldId id="330" r:id="rId5"/>
    <p:sldId id="331" r:id="rId6"/>
    <p:sldId id="332" r:id="rId7"/>
    <p:sldId id="362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287" r:id="rId36"/>
    <p:sldId id="324" r:id="rId37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94" y="108"/>
      </p:cViewPr>
      <p:guideLst>
        <p:guide pos="416"/>
        <p:guide pos="7256"/>
        <p:guide orient="horz" pos="648"/>
        <p:guide orient="horz" pos="712"/>
        <p:guide orient="horz" pos="3928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2F57EB4-9DF0-49D2-BBDC-95D6E576AF7F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7821E28-CEC7-4A51-B9A5-FFE987244BB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693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21E28-CEC7-4A51-B9A5-FFE987244BB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92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67C71-B8D9-4182-9B62-8FA2BB42FFC3}" type="slidenum"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10244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3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3FCB8-8213-48B6-B023-760EF6D782F5}" type="slidenum"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49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21E28-CEC7-4A51-B9A5-FFE987244BB9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07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9008E1-45C8-4B05-B019-B7C3D01989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3225" y="0"/>
            <a:ext cx="4351094" cy="4933950"/>
          </a:xfrm>
          <a:custGeom>
            <a:avLst/>
            <a:gdLst>
              <a:gd name="connsiteX0" fmla="*/ 245958 w 4351094"/>
              <a:gd name="connsiteY0" fmla="*/ 0 h 4933950"/>
              <a:gd name="connsiteX1" fmla="*/ 4351094 w 4351094"/>
              <a:gd name="connsiteY1" fmla="*/ 0 h 4933950"/>
              <a:gd name="connsiteX2" fmla="*/ 1809149 w 4351094"/>
              <a:gd name="connsiteY2" fmla="*/ 4933950 h 4933950"/>
              <a:gd name="connsiteX3" fmla="*/ 312851 w 4351094"/>
              <a:gd name="connsiteY3" fmla="*/ 2824942 h 4933950"/>
              <a:gd name="connsiteX4" fmla="*/ 245958 w 4351094"/>
              <a:gd name="connsiteY4" fmla="*/ 0 h 49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094" h="4933950">
                <a:moveTo>
                  <a:pt x="245958" y="0"/>
                </a:moveTo>
                <a:cubicBezTo>
                  <a:pt x="245958" y="0"/>
                  <a:pt x="245958" y="0"/>
                  <a:pt x="4351094" y="0"/>
                </a:cubicBezTo>
                <a:cubicBezTo>
                  <a:pt x="3801865" y="345624"/>
                  <a:pt x="1837314" y="1812760"/>
                  <a:pt x="1809149" y="4933950"/>
                </a:cubicBezTo>
                <a:cubicBezTo>
                  <a:pt x="1266961" y="4249757"/>
                  <a:pt x="647318" y="3600831"/>
                  <a:pt x="312851" y="2824942"/>
                </a:cubicBezTo>
                <a:cubicBezTo>
                  <a:pt x="-84988" y="1904456"/>
                  <a:pt x="-99071" y="909907"/>
                  <a:pt x="2459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87EEC24-8B91-4F37-872D-9C92EF064B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80362" y="1"/>
            <a:ext cx="4211638" cy="6862763"/>
          </a:xfrm>
          <a:custGeom>
            <a:avLst/>
            <a:gdLst>
              <a:gd name="connsiteX0" fmla="*/ 2570416 w 4211638"/>
              <a:gd name="connsiteY0" fmla="*/ 0 h 6862763"/>
              <a:gd name="connsiteX1" fmla="*/ 4211638 w 4211638"/>
              <a:gd name="connsiteY1" fmla="*/ 0 h 6862763"/>
              <a:gd name="connsiteX2" fmla="*/ 4211638 w 4211638"/>
              <a:gd name="connsiteY2" fmla="*/ 6862763 h 6862763"/>
              <a:gd name="connsiteX3" fmla="*/ 993277 w 4211638"/>
              <a:gd name="connsiteY3" fmla="*/ 6862763 h 6862763"/>
              <a:gd name="connsiteX4" fmla="*/ 0 w 4211638"/>
              <a:gd name="connsiteY4" fmla="*/ 4987536 h 6862763"/>
              <a:gd name="connsiteX5" fmla="*/ 2570416 w 4211638"/>
              <a:gd name="connsiteY5" fmla="*/ 0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638" h="6862763">
                <a:moveTo>
                  <a:pt x="2570416" y="0"/>
                </a:moveTo>
                <a:cubicBezTo>
                  <a:pt x="2570416" y="0"/>
                  <a:pt x="2570416" y="0"/>
                  <a:pt x="4211638" y="0"/>
                </a:cubicBezTo>
                <a:lnTo>
                  <a:pt x="4211638" y="6862763"/>
                </a:lnTo>
                <a:cubicBezTo>
                  <a:pt x="4211638" y="6862763"/>
                  <a:pt x="4211638" y="6862763"/>
                  <a:pt x="993277" y="6862763"/>
                </a:cubicBezTo>
                <a:cubicBezTo>
                  <a:pt x="854432" y="6156879"/>
                  <a:pt x="455697" y="5561512"/>
                  <a:pt x="0" y="4987536"/>
                </a:cubicBezTo>
                <a:cubicBezTo>
                  <a:pt x="28481" y="1832447"/>
                  <a:pt x="2015036" y="349377"/>
                  <a:pt x="257041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3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6CF912F7-4985-432C-835A-A6E2A877C8F0}"/>
              </a:ext>
            </a:extLst>
          </p:cNvPr>
          <p:cNvSpPr/>
          <p:nvPr userDrawn="1"/>
        </p:nvSpPr>
        <p:spPr>
          <a:xfrm>
            <a:off x="348343" y="290286"/>
            <a:ext cx="1059543" cy="1059543"/>
          </a:xfrm>
          <a:prstGeom prst="ellipse">
            <a:avLst/>
          </a:prstGeom>
          <a:gradFill>
            <a:gsLst>
              <a:gs pos="0">
                <a:srgbClr val="D343A9"/>
              </a:gs>
              <a:gs pos="100000">
                <a:srgbClr val="D343A9">
                  <a:alpha val="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059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764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9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ybg.com/nsort321-1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S173.TI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S174.TI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S175.TI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C12.TI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i.baidu.com/lionre001/album/item/33646f678a17c23eab184cd2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6298BB6D-EC1A-4031-AEAA-26BEA89C0D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5" r="11641"/>
          <a:stretch/>
        </p:blipFill>
        <p:spPr>
          <a:xfrm>
            <a:off x="6556375" y="0"/>
            <a:ext cx="3868738" cy="4933950"/>
          </a:xfrm>
        </p:spPr>
      </p:pic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7B51BE27-C47B-49D3-A1A7-6761A04FB0E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1" r="31931"/>
          <a:stretch>
            <a:fillRect/>
          </a:stretch>
        </p:blipFill>
        <p:spPr>
          <a:xfrm>
            <a:off x="8447088" y="0"/>
            <a:ext cx="3744912" cy="6862763"/>
          </a:xfr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89CA4005-227E-4293-B530-93B1A776566C}"/>
              </a:ext>
            </a:extLst>
          </p:cNvPr>
          <p:cNvGrpSpPr/>
          <p:nvPr/>
        </p:nvGrpSpPr>
        <p:grpSpPr>
          <a:xfrm>
            <a:off x="655169" y="4016928"/>
            <a:ext cx="3480147" cy="1336055"/>
            <a:chOff x="655168" y="4630146"/>
            <a:chExt cx="3480147" cy="1336055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8304A8A-B3FF-47FC-9BFD-0CD6F6BBEE53}"/>
                </a:ext>
              </a:extLst>
            </p:cNvPr>
            <p:cNvSpPr/>
            <p:nvPr/>
          </p:nvSpPr>
          <p:spPr>
            <a:xfrm>
              <a:off x="655168" y="5570201"/>
              <a:ext cx="1332000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1485385-1F65-4463-A745-71CA556C5643}"/>
                </a:ext>
              </a:extLst>
            </p:cNvPr>
            <p:cNvSpPr txBox="1"/>
            <p:nvPr/>
          </p:nvSpPr>
          <p:spPr>
            <a:xfrm>
              <a:off x="655168" y="5650943"/>
              <a:ext cx="1332000" cy="276999"/>
            </a:xfrm>
            <a:prstGeom prst="rect">
              <a:avLst/>
            </a:prstGeom>
            <a:solidFill>
              <a:srgbClr val="D343A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20XX.XX.XX</a:t>
              </a:r>
              <a:endParaRPr lang="zh-CN" altLang="en-US" sz="1200" spc="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92988D95-6F00-4E92-BAD8-2DA6AB377292}"/>
                </a:ext>
              </a:extLst>
            </p:cNvPr>
            <p:cNvGrpSpPr/>
            <p:nvPr/>
          </p:nvGrpSpPr>
          <p:grpSpPr>
            <a:xfrm>
              <a:off x="655168" y="4630146"/>
              <a:ext cx="3480147" cy="276999"/>
              <a:chOff x="3484532" y="4842938"/>
              <a:chExt cx="5222936" cy="319807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4095040-B649-4A64-876B-780BBD4E2700}"/>
                  </a:ext>
                </a:extLst>
              </p:cNvPr>
              <p:cNvSpPr/>
              <p:nvPr/>
            </p:nvSpPr>
            <p:spPr>
              <a:xfrm>
                <a:off x="3484532" y="4842938"/>
                <a:ext cx="2193317" cy="319807"/>
              </a:xfrm>
              <a:prstGeom prst="rect">
                <a:avLst/>
              </a:prstGeom>
              <a:ln w="6350">
                <a:solidFill>
                  <a:srgbClr val="D343A9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主讲人：</a:t>
                </a:r>
                <a:r>
                  <a:rPr lang="en-US" altLang="zh-CN" sz="1200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</a:t>
                </a:r>
                <a:endParaRPr lang="zh-CN" altLang="en-US" sz="12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5B617F8-E59F-4204-93CB-B164E13D7A3C}"/>
                  </a:ext>
                </a:extLst>
              </p:cNvPr>
              <p:cNvSpPr txBox="1"/>
              <p:nvPr/>
            </p:nvSpPr>
            <p:spPr>
              <a:xfrm>
                <a:off x="6490140" y="4842938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rgbClr val="D343A9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班级：</a:t>
                </a:r>
                <a:r>
                  <a:rPr lang="en-US" altLang="zh-CN" sz="1200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</a:t>
                </a:r>
                <a:endParaRPr lang="zh-CN" altLang="en-US" sz="12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4DBA189-7667-4BC7-A0A5-548864E9513A}"/>
              </a:ext>
            </a:extLst>
          </p:cNvPr>
          <p:cNvGrpSpPr/>
          <p:nvPr/>
        </p:nvGrpSpPr>
        <p:grpSpPr>
          <a:xfrm>
            <a:off x="557375" y="1964669"/>
            <a:ext cx="5538625" cy="1682125"/>
            <a:chOff x="557374" y="2667123"/>
            <a:chExt cx="5538625" cy="1682125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F91870DE-EC74-46DA-8A16-725CE05D444D}"/>
                </a:ext>
              </a:extLst>
            </p:cNvPr>
            <p:cNvSpPr txBox="1"/>
            <p:nvPr/>
          </p:nvSpPr>
          <p:spPr>
            <a:xfrm>
              <a:off x="560008" y="2667123"/>
              <a:ext cx="4931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-15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第五章 透镜及其应用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A652EBA-4A35-4CB2-9795-23E68BA44856}"/>
                </a:ext>
              </a:extLst>
            </p:cNvPr>
            <p:cNvSpPr txBox="1"/>
            <p:nvPr/>
          </p:nvSpPr>
          <p:spPr>
            <a:xfrm>
              <a:off x="557374" y="3254526"/>
              <a:ext cx="553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b="1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4</a:t>
              </a:r>
              <a:r>
                <a:rPr lang="zh-CN" altLang="en-US" sz="3600" b="1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节 眼睛和眼镜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E92A4B5-2161-419D-A1FD-7A5CDB828489}"/>
                </a:ext>
              </a:extLst>
            </p:cNvPr>
            <p:cNvSpPr txBox="1"/>
            <p:nvPr/>
          </p:nvSpPr>
          <p:spPr>
            <a:xfrm>
              <a:off x="570077" y="4029224"/>
              <a:ext cx="4896606" cy="32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1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MENTAL HEALTH COUNSELING PPT</a:t>
              </a: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23017F92-9E63-4FD1-9EDD-8E008E4C2B5F}"/>
                </a:ext>
              </a:extLst>
            </p:cNvPr>
            <p:cNvCxnSpPr>
              <a:cxnSpLocks/>
            </p:cNvCxnSpPr>
            <p:nvPr/>
          </p:nvCxnSpPr>
          <p:spPr>
            <a:xfrm>
              <a:off x="658813" y="3990975"/>
              <a:ext cx="5208587" cy="0"/>
            </a:xfrm>
            <a:prstGeom prst="line">
              <a:avLst/>
            </a:prstGeom>
            <a:ln>
              <a:solidFill>
                <a:srgbClr val="D343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0ACEC93A-C01E-4BE2-9CA8-ED04FC984F41}"/>
              </a:ext>
            </a:extLst>
          </p:cNvPr>
          <p:cNvSpPr/>
          <p:nvPr/>
        </p:nvSpPr>
        <p:spPr>
          <a:xfrm>
            <a:off x="560550" y="485121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D343A9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D343A9"/>
              </a:solidFill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13">
            <a:extLst>
              <a:ext uri="{FF2B5EF4-FFF2-40B4-BE49-F238E27FC236}">
                <a16:creationId xmlns:a16="http://schemas.microsoft.com/office/drawing/2014/main" id="{AEE3D63A-2274-4628-B04A-4A05D16F34E5}"/>
              </a:ext>
            </a:extLst>
          </p:cNvPr>
          <p:cNvSpPr>
            <a:spLocks/>
          </p:cNvSpPr>
          <p:nvPr/>
        </p:nvSpPr>
        <p:spPr bwMode="auto">
          <a:xfrm>
            <a:off x="5199486" y="0"/>
            <a:ext cx="5098894" cy="6854825"/>
          </a:xfrm>
          <a:custGeom>
            <a:avLst/>
            <a:gdLst>
              <a:gd name="T0" fmla="*/ 868 w 1147"/>
              <a:gd name="T1" fmla="*/ 1399 h 1925"/>
              <a:gd name="T2" fmla="*/ 443 w 1147"/>
              <a:gd name="T3" fmla="*/ 801 h 1925"/>
              <a:gd name="T4" fmla="*/ 424 w 1147"/>
              <a:gd name="T5" fmla="*/ 0 h 1925"/>
              <a:gd name="T6" fmla="*/ 0 w 1147"/>
              <a:gd name="T7" fmla="*/ 0 h 1925"/>
              <a:gd name="T8" fmla="*/ 323 w 1147"/>
              <a:gd name="T9" fmla="*/ 1925 h 1925"/>
              <a:gd name="T10" fmla="*/ 1147 w 1147"/>
              <a:gd name="T11" fmla="*/ 1925 h 1925"/>
              <a:gd name="T12" fmla="*/ 868 w 1147"/>
              <a:gd name="T13" fmla="*/ 1399 h 1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7" h="1925">
                <a:moveTo>
                  <a:pt x="868" y="1399"/>
                </a:moveTo>
                <a:cubicBezTo>
                  <a:pt x="714" y="1205"/>
                  <a:pt x="538" y="1021"/>
                  <a:pt x="443" y="801"/>
                </a:cubicBezTo>
                <a:cubicBezTo>
                  <a:pt x="330" y="540"/>
                  <a:pt x="326" y="258"/>
                  <a:pt x="424" y="0"/>
                </a:cubicBezTo>
                <a:cubicBezTo>
                  <a:pt x="0" y="0"/>
                  <a:pt x="0" y="0"/>
                  <a:pt x="0" y="0"/>
                </a:cubicBezTo>
                <a:cubicBezTo>
                  <a:pt x="212" y="333"/>
                  <a:pt x="636" y="1145"/>
                  <a:pt x="323" y="1925"/>
                </a:cubicBezTo>
                <a:cubicBezTo>
                  <a:pt x="1147" y="1925"/>
                  <a:pt x="1147" y="1925"/>
                  <a:pt x="1147" y="1925"/>
                </a:cubicBezTo>
                <a:cubicBezTo>
                  <a:pt x="1108" y="1727"/>
                  <a:pt x="996" y="1560"/>
                  <a:pt x="868" y="1399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21594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/>
        </p:nvSpPr>
        <p:spPr bwMode="auto">
          <a:xfrm>
            <a:off x="-406400" y="1523268"/>
            <a:ext cx="5552016" cy="62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眼睛与照相机的比较</a:t>
            </a:r>
          </a:p>
        </p:txBody>
      </p:sp>
      <p:graphicFrame>
        <p:nvGraphicFramePr>
          <p:cNvPr id="6656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491848"/>
              </p:ext>
            </p:extLst>
          </p:nvPr>
        </p:nvGraphicFramePr>
        <p:xfrm>
          <a:off x="850174" y="2351315"/>
          <a:ext cx="10558055" cy="3598903"/>
        </p:xfrm>
        <a:graphic>
          <a:graphicData uri="http://schemas.openxmlformats.org/drawingml/2006/table">
            <a:tbl>
              <a:tblPr/>
              <a:tblGrid>
                <a:gridCol w="1807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0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0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45607" marB="456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　　眼　　　　睛</a:t>
                      </a: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　照　　相　　机</a:t>
                      </a: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44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　结构</a:t>
                      </a:r>
                    </a:p>
                  </a:txBody>
                  <a:tcPr marL="121920" marR="121920" marT="45607" marB="456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晶状体（相当于凸透镜）</a:t>
                      </a: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镜头（相当于凸透镜）</a:t>
                      </a: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2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瞳孔</a:t>
                      </a: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光圈</a:t>
                      </a: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52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视网膜（有感光细胞）</a:t>
                      </a: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底片（有感光材料）</a:t>
                      </a: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　成像</a:t>
                      </a:r>
                    </a:p>
                  </a:txBody>
                  <a:tcPr marL="121920" marR="121920" marT="45607" marB="456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倒立、缩小、实像</a:t>
                      </a: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3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调节作用</a:t>
                      </a:r>
                    </a:p>
                  </a:txBody>
                  <a:tcPr marL="121920" marR="121920" marT="45607" marB="456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像距不变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，当物距改变时，通过改变晶状体的弯曲程度，来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改变焦距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，使视网膜上成的像清晰。</a:t>
                      </a: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焦距不变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，当物距改变时，通过改变镜头与底片间的距离，来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改变像距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，使底片上成的像清晰。 </a:t>
                      </a: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一、眼睛</a:t>
            </a:r>
          </a:p>
        </p:txBody>
      </p:sp>
    </p:spTree>
    <p:extLst>
      <p:ext uri="{BB962C8B-B14F-4D97-AF65-F5344CB8AC3E}">
        <p14:creationId xmlns:p14="http://schemas.microsoft.com/office/powerpoint/2010/main" val="179666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/>
          <p:cNvSpPr txBox="1">
            <a:spLocks noChangeArrowheads="1"/>
          </p:cNvSpPr>
          <p:nvPr/>
        </p:nvSpPr>
        <p:spPr bwMode="auto">
          <a:xfrm>
            <a:off x="0" y="8468"/>
            <a:ext cx="2762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 eaLnBrk="0" hangingPunct="0"/>
            <a:endParaRPr lang="zh-CN" altLang="en-US" sz="24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588578" y="1588413"/>
            <a:ext cx="117094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 eaLnBrk="0" hangingPunct="0">
              <a:lnSpc>
                <a:spcPct val="125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若睫状体不能调节或调节能力减弱会出现什么情况呢？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一、眼睛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3695474" y="2586606"/>
            <a:ext cx="4456112" cy="461665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accent6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noProof="1">
                <a:solidFill>
                  <a:srgbClr val="FF0000"/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看清物体的范围减小了</a:t>
            </a:r>
            <a:endParaRPr lang="zh-CN" altLang="en-US" sz="2400" noProof="1">
              <a:solidFill>
                <a:srgbClr val="FF0000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6" name="AutoShape 9"/>
          <p:cNvSpPr/>
          <p:nvPr/>
        </p:nvSpPr>
        <p:spPr>
          <a:xfrm>
            <a:off x="4055837" y="3108259"/>
            <a:ext cx="500063" cy="748242"/>
          </a:xfrm>
          <a:prstGeom prst="downArrow">
            <a:avLst>
              <a:gd name="adj1" fmla="val 50000"/>
              <a:gd name="adj2" fmla="val 36148"/>
            </a:avLst>
          </a:prstGeom>
          <a:solidFill>
            <a:schemeClr val="bg1"/>
          </a:solidFill>
          <a:ln w="22225" cap="flat" cmpd="sng">
            <a:solidFill>
              <a:schemeClr val="accent6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algn="ctr" eaLnBrk="0" hangingPunct="0"/>
            <a:endParaRPr lang="zh-CN" altLang="en-US" b="1" noProof="1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2752341" y="3869306"/>
            <a:ext cx="2954655" cy="976229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accent6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25000"/>
              </a:lnSpc>
            </a:pPr>
            <a:r>
              <a:rPr lang="zh-CN" altLang="en-US" sz="2400" noProof="1"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只能看清近处的物体</a:t>
            </a:r>
            <a:endParaRPr lang="zh-CN" altLang="en-US" sz="2400" noProof="1">
              <a:latin typeface="FandolFang R" panose="00000500000000000000" pitchFamily="50" charset="-122"/>
              <a:ea typeface="FandolFang R" panose="00000500000000000000" pitchFamily="50" charset="-122"/>
            </a:endParaRPr>
          </a:p>
          <a:p>
            <a:pPr algn="ctr" eaLnBrk="0" hangingPunct="0">
              <a:lnSpc>
                <a:spcPct val="125000"/>
              </a:lnSpc>
            </a:pPr>
            <a:r>
              <a:rPr lang="zh-CN" altLang="en-US" sz="2400" noProof="1"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看不清远处的物体</a:t>
            </a:r>
            <a:endParaRPr lang="zh-CN" altLang="en-US" sz="2400" noProof="1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8" name="AutoShape 9"/>
          <p:cNvSpPr/>
          <p:nvPr/>
        </p:nvSpPr>
        <p:spPr>
          <a:xfrm>
            <a:off x="7368102" y="3108259"/>
            <a:ext cx="500062" cy="748242"/>
          </a:xfrm>
          <a:prstGeom prst="downArrow">
            <a:avLst>
              <a:gd name="adj1" fmla="val 50000"/>
              <a:gd name="adj2" fmla="val 36148"/>
            </a:avLst>
          </a:prstGeom>
          <a:solidFill>
            <a:schemeClr val="bg1"/>
          </a:solidFill>
          <a:ln w="22225" cap="flat" cmpd="sng">
            <a:solidFill>
              <a:schemeClr val="accent6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algn="ctr" eaLnBrk="0" hangingPunct="0"/>
            <a:endParaRPr lang="zh-CN" altLang="en-US" b="1" noProof="1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6443278" y="3869306"/>
            <a:ext cx="2954655" cy="976229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accent6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25000"/>
              </a:lnSpc>
            </a:pPr>
            <a:r>
              <a:rPr lang="zh-CN" altLang="en-US" sz="2400" noProof="1"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只能看清远处的物体</a:t>
            </a:r>
            <a:endParaRPr lang="zh-CN" altLang="en-US" sz="2400" noProof="1">
              <a:latin typeface="FandolFang R" panose="00000500000000000000" pitchFamily="50" charset="-122"/>
              <a:ea typeface="FandolFang R" panose="00000500000000000000" pitchFamily="50" charset="-122"/>
            </a:endParaRPr>
          </a:p>
          <a:p>
            <a:pPr algn="ctr" eaLnBrk="0" hangingPunct="0">
              <a:lnSpc>
                <a:spcPct val="125000"/>
              </a:lnSpc>
            </a:pPr>
            <a:r>
              <a:rPr lang="zh-CN" altLang="en-US" sz="2400" noProof="1"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看不清近处的物体</a:t>
            </a:r>
            <a:endParaRPr lang="zh-CN" altLang="en-US" sz="2400" noProof="1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4076158" y="4874229"/>
            <a:ext cx="454236" cy="559294"/>
          </a:xfrm>
          <a:prstGeom prst="downArrow">
            <a:avLst>
              <a:gd name="adj1" fmla="val 50000"/>
              <a:gd name="adj2" fmla="val 36120"/>
            </a:avLst>
          </a:prstGeom>
          <a:solidFill>
            <a:srgbClr val="BBE0E3"/>
          </a:solidFill>
          <a:ln w="9525">
            <a:solidFill>
              <a:srgbClr val="3D8F95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zh-CN" altLang="en-US" b="1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7432872" y="4874229"/>
            <a:ext cx="430001" cy="566068"/>
          </a:xfrm>
          <a:prstGeom prst="downArrow">
            <a:avLst>
              <a:gd name="adj1" fmla="val 50000"/>
              <a:gd name="adj2" fmla="val 36120"/>
            </a:avLst>
          </a:prstGeom>
          <a:solidFill>
            <a:srgbClr val="BBE0E3"/>
          </a:solidFill>
          <a:ln w="9525">
            <a:solidFill>
              <a:srgbClr val="3D8F95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zh-CN" altLang="en-US" b="1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3808110" y="5419236"/>
            <a:ext cx="1132041" cy="461665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accent6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400" b="1" noProof="1">
                <a:solidFill>
                  <a:srgbClr val="FF0000"/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近视眼</a:t>
            </a:r>
            <a:endParaRPr lang="zh-CN" altLang="en-US" sz="2400" b="1" noProof="1">
              <a:solidFill>
                <a:srgbClr val="FF0000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7137098" y="5419236"/>
            <a:ext cx="1132041" cy="461665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accent6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400" b="1" noProof="1">
                <a:solidFill>
                  <a:srgbClr val="FF0000"/>
                </a:solidFill>
                <a:latin typeface="FandolFang R" panose="00000500000000000000" pitchFamily="50" charset="-122"/>
                <a:ea typeface="FandolFang R" panose="00000500000000000000" pitchFamily="50" charset="-122"/>
                <a:cs typeface="+mn-ea"/>
              </a:rPr>
              <a:t>远视眼</a:t>
            </a:r>
            <a:endParaRPr lang="zh-CN" altLang="en-US" sz="2400" b="1" noProof="1">
              <a:solidFill>
                <a:srgbClr val="FF0000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105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016000" y="1832753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endParaRPr kumimoji="1" lang="zh-CN" altLang="en-US" sz="3200" b="1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-925518" y="1778432"/>
            <a:ext cx="11277600" cy="523220"/>
          </a:xfrm>
          <a:prstGeom prst="rect">
            <a:avLst/>
          </a:prstGeom>
          <a:noFill/>
          <a:ln w="38100" algn="ctr">
            <a:noFill/>
            <a:prstDash val="dash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晶状体太厚（太凸，焦距太小），折光能力太强。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3000234" y="5221884"/>
            <a:ext cx="53463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19170"/>
            <a:r>
              <a:rPr lang="zh-CN" altLang="en-US" sz="2800" b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远处某点的光会聚在视网膜前。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6130602" y="3059619"/>
            <a:ext cx="6061398" cy="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光到达视网膜时是一个模糊的光斑。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5402" y="2990069"/>
            <a:ext cx="3276600" cy="2098640"/>
          </a:xfrm>
          <a:prstGeom prst="rect">
            <a:avLst/>
          </a:prstGeom>
          <a:noFill/>
        </p:spPr>
      </p:pic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4987602" y="4130247"/>
            <a:ext cx="152400" cy="912142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b="1" dirty="0">
              <a:ea typeface="FandolFang R" panose="00000500000000000000" pitchFamily="50" charset="-122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V="1">
            <a:off x="5673402" y="3674175"/>
            <a:ext cx="914400" cy="456071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b="1" dirty="0">
              <a:ea typeface="FandolFang R" panose="00000500000000000000" pitchFamily="50" charset="-122"/>
            </a:endParaRPr>
          </a:p>
        </p:txBody>
      </p:sp>
      <p:grpSp>
        <p:nvGrpSpPr>
          <p:cNvPr id="28" name="Group 13"/>
          <p:cNvGrpSpPr>
            <a:grpSpLocks/>
          </p:cNvGrpSpPr>
          <p:nvPr/>
        </p:nvGrpSpPr>
        <p:grpSpPr bwMode="auto">
          <a:xfrm rot="288802">
            <a:off x="1267349" y="3592895"/>
            <a:ext cx="2133600" cy="228036"/>
            <a:chOff x="1584" y="2784"/>
            <a:chExt cx="960" cy="144"/>
          </a:xfrm>
        </p:grpSpPr>
        <p:sp>
          <p:nvSpPr>
            <p:cNvPr id="29" name="Line 14"/>
            <p:cNvSpPr>
              <a:spLocks noChangeShapeType="1"/>
            </p:cNvSpPr>
            <p:nvPr/>
          </p:nvSpPr>
          <p:spPr bwMode="auto">
            <a:xfrm flipV="1">
              <a:off x="1584" y="2784"/>
              <a:ext cx="96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 flipV="1">
              <a:off x="1632" y="2832"/>
              <a:ext cx="52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</p:grpSp>
      <p:grpSp>
        <p:nvGrpSpPr>
          <p:cNvPr id="31" name="Group 16"/>
          <p:cNvGrpSpPr>
            <a:grpSpLocks/>
          </p:cNvGrpSpPr>
          <p:nvPr/>
        </p:nvGrpSpPr>
        <p:grpSpPr bwMode="auto">
          <a:xfrm rot="840453">
            <a:off x="1177602" y="4187256"/>
            <a:ext cx="2228850" cy="241100"/>
            <a:chOff x="1584" y="2784"/>
            <a:chExt cx="960" cy="144"/>
          </a:xfrm>
        </p:grpSpPr>
        <p:sp>
          <p:nvSpPr>
            <p:cNvPr id="32" name="Line 17"/>
            <p:cNvSpPr>
              <a:spLocks noChangeShapeType="1"/>
            </p:cNvSpPr>
            <p:nvPr/>
          </p:nvSpPr>
          <p:spPr bwMode="auto">
            <a:xfrm flipV="1">
              <a:off x="1584" y="2784"/>
              <a:ext cx="96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 flipV="1">
              <a:off x="1632" y="2832"/>
              <a:ext cx="52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</p:grpSp>
      <p:grpSp>
        <p:nvGrpSpPr>
          <p:cNvPr id="34" name="Group 19"/>
          <p:cNvGrpSpPr>
            <a:grpSpLocks/>
          </p:cNvGrpSpPr>
          <p:nvPr/>
        </p:nvGrpSpPr>
        <p:grpSpPr bwMode="auto">
          <a:xfrm rot="979597" flipV="1">
            <a:off x="3325491" y="3965159"/>
            <a:ext cx="2344737" cy="67698"/>
            <a:chOff x="1584" y="2784"/>
            <a:chExt cx="960" cy="144"/>
          </a:xfrm>
        </p:grpSpPr>
        <p:sp>
          <p:nvSpPr>
            <p:cNvPr id="35" name="Line 20"/>
            <p:cNvSpPr>
              <a:spLocks noChangeShapeType="1"/>
            </p:cNvSpPr>
            <p:nvPr/>
          </p:nvSpPr>
          <p:spPr bwMode="auto">
            <a:xfrm flipV="1">
              <a:off x="1584" y="2784"/>
              <a:ext cx="96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 flipV="1">
              <a:off x="1632" y="2832"/>
              <a:ext cx="52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</p:grpSp>
      <p:grpSp>
        <p:nvGrpSpPr>
          <p:cNvPr id="37" name="Group 22"/>
          <p:cNvGrpSpPr>
            <a:grpSpLocks/>
          </p:cNvGrpSpPr>
          <p:nvPr/>
        </p:nvGrpSpPr>
        <p:grpSpPr bwMode="auto">
          <a:xfrm>
            <a:off x="3387402" y="4016229"/>
            <a:ext cx="2209800" cy="399062"/>
            <a:chOff x="1584" y="2784"/>
            <a:chExt cx="960" cy="144"/>
          </a:xfrm>
        </p:grpSpPr>
        <p:sp>
          <p:nvSpPr>
            <p:cNvPr id="38" name="Line 23"/>
            <p:cNvSpPr>
              <a:spLocks noChangeShapeType="1"/>
            </p:cNvSpPr>
            <p:nvPr/>
          </p:nvSpPr>
          <p:spPr bwMode="auto">
            <a:xfrm flipV="1">
              <a:off x="1584" y="2784"/>
              <a:ext cx="96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 flipV="1">
              <a:off x="1632" y="2832"/>
              <a:ext cx="52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</p:grpSp>
      <p:sp>
        <p:nvSpPr>
          <p:cNvPr id="40" name="Oval 25"/>
          <p:cNvSpPr>
            <a:spLocks noChangeArrowheads="1"/>
          </p:cNvSpPr>
          <p:nvPr/>
        </p:nvSpPr>
        <p:spPr bwMode="auto">
          <a:xfrm flipH="1">
            <a:off x="5597202" y="3959220"/>
            <a:ext cx="152400" cy="399062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 dirty="0">
              <a:ea typeface="FandolFang R" panose="00000500000000000000" pitchFamily="50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48486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二、近视眼及其矫正</a:t>
            </a:r>
          </a:p>
        </p:txBody>
      </p:sp>
    </p:spTree>
    <p:extLst>
      <p:ext uri="{BB962C8B-B14F-4D97-AF65-F5344CB8AC3E}">
        <p14:creationId xmlns:p14="http://schemas.microsoft.com/office/powerpoint/2010/main" val="775705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42" grpId="0" autoUpdateAnimBg="0"/>
      <p:bldP spid="69644" grpId="0" autoUpdateAnimBg="0"/>
      <p:bldP spid="25" grpId="0" animBg="1"/>
      <p:bldP spid="27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60400" y="1687877"/>
            <a:ext cx="10769600" cy="13147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利用凹透镜能使光线发散的特点，配戴用凹透镜制成的</a:t>
            </a:r>
            <a:r>
              <a:rPr kumimoji="1"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近视眼镜</a:t>
            </a:r>
            <a:r>
              <a:rPr kumimoji="1"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可以得到矫正。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556760" y="5449198"/>
            <a:ext cx="961135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b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矫正后，来自远处物体的光会聚在视网膜上。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760" y="2926878"/>
            <a:ext cx="3276600" cy="2200781"/>
          </a:xfrm>
          <a:prstGeom prst="rect">
            <a:avLst/>
          </a:prstGeom>
          <a:noFill/>
        </p:spPr>
      </p:pic>
      <p:sp>
        <p:nvSpPr>
          <p:cNvPr id="22" name="Line 6"/>
          <p:cNvSpPr>
            <a:spLocks noChangeShapeType="1"/>
          </p:cNvSpPr>
          <p:nvPr/>
        </p:nvSpPr>
        <p:spPr bwMode="auto">
          <a:xfrm flipH="1">
            <a:off x="7383117" y="4181073"/>
            <a:ext cx="145443" cy="1207418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b="1" dirty="0">
              <a:ea typeface="FandolFang R" panose="00000500000000000000" pitchFamily="50" charset="-122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4785360" y="3725002"/>
            <a:ext cx="53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 b="1" dirty="0">
              <a:ea typeface="FandolFang R" panose="00000500000000000000" pitchFamily="50" charset="-122"/>
            </a:endParaRP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4785360" y="4409109"/>
            <a:ext cx="53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zh-CN" altLang="en-US" b="1" dirty="0">
              <a:ea typeface="FandolFang R" panose="00000500000000000000" pitchFamily="50" charset="-122"/>
            </a:endParaRPr>
          </a:p>
        </p:txBody>
      </p:sp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0561" y="3553976"/>
            <a:ext cx="434975" cy="990529"/>
          </a:xfrm>
          <a:prstGeom prst="rect">
            <a:avLst/>
          </a:prstGeom>
          <a:noFill/>
        </p:spPr>
      </p:pic>
      <p:grpSp>
        <p:nvGrpSpPr>
          <p:cNvPr id="26" name="Group 11"/>
          <p:cNvGrpSpPr>
            <a:grpSpLocks/>
          </p:cNvGrpSpPr>
          <p:nvPr/>
        </p:nvGrpSpPr>
        <p:grpSpPr bwMode="auto">
          <a:xfrm rot="292586">
            <a:off x="2727960" y="3667993"/>
            <a:ext cx="1828800" cy="285044"/>
            <a:chOff x="1584" y="2784"/>
            <a:chExt cx="960" cy="144"/>
          </a:xfrm>
        </p:grpSpPr>
        <p:sp>
          <p:nvSpPr>
            <p:cNvPr id="27" name="Line 12"/>
            <p:cNvSpPr>
              <a:spLocks noChangeShapeType="1"/>
            </p:cNvSpPr>
            <p:nvPr/>
          </p:nvSpPr>
          <p:spPr bwMode="auto">
            <a:xfrm flipV="1">
              <a:off x="1584" y="2784"/>
              <a:ext cx="96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 flipV="1">
              <a:off x="1632" y="2832"/>
              <a:ext cx="52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</p:grpSp>
      <p:grpSp>
        <p:nvGrpSpPr>
          <p:cNvPr id="29" name="Group 14"/>
          <p:cNvGrpSpPr>
            <a:grpSpLocks/>
          </p:cNvGrpSpPr>
          <p:nvPr/>
        </p:nvGrpSpPr>
        <p:grpSpPr bwMode="auto">
          <a:xfrm rot="1193891">
            <a:off x="2727960" y="4181074"/>
            <a:ext cx="1847850" cy="298109"/>
            <a:chOff x="1584" y="2784"/>
            <a:chExt cx="960" cy="144"/>
          </a:xfrm>
        </p:grpSpPr>
        <p:sp>
          <p:nvSpPr>
            <p:cNvPr id="30" name="Line 15"/>
            <p:cNvSpPr>
              <a:spLocks noChangeShapeType="1"/>
            </p:cNvSpPr>
            <p:nvPr/>
          </p:nvSpPr>
          <p:spPr bwMode="auto">
            <a:xfrm flipV="1">
              <a:off x="1584" y="2784"/>
              <a:ext cx="96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V="1">
              <a:off x="1632" y="2832"/>
              <a:ext cx="52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</p:grpSp>
      <p:grpSp>
        <p:nvGrpSpPr>
          <p:cNvPr id="32" name="Group 17"/>
          <p:cNvGrpSpPr>
            <a:grpSpLocks/>
          </p:cNvGrpSpPr>
          <p:nvPr/>
        </p:nvGrpSpPr>
        <p:grpSpPr bwMode="auto">
          <a:xfrm rot="260212" flipV="1">
            <a:off x="5318760" y="3782011"/>
            <a:ext cx="2286000" cy="295734"/>
            <a:chOff x="1584" y="2784"/>
            <a:chExt cx="960" cy="144"/>
          </a:xfrm>
        </p:grpSpPr>
        <p:sp>
          <p:nvSpPr>
            <p:cNvPr id="33" name="Line 18"/>
            <p:cNvSpPr>
              <a:spLocks noChangeShapeType="1"/>
            </p:cNvSpPr>
            <p:nvPr/>
          </p:nvSpPr>
          <p:spPr bwMode="auto">
            <a:xfrm flipV="1">
              <a:off x="1584" y="2784"/>
              <a:ext cx="96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 flipV="1">
              <a:off x="1632" y="2832"/>
              <a:ext cx="52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</p:grpSp>
      <p:grpSp>
        <p:nvGrpSpPr>
          <p:cNvPr id="35" name="Group 20"/>
          <p:cNvGrpSpPr>
            <a:grpSpLocks/>
          </p:cNvGrpSpPr>
          <p:nvPr/>
        </p:nvGrpSpPr>
        <p:grpSpPr bwMode="auto">
          <a:xfrm rot="346687">
            <a:off x="5318760" y="4067056"/>
            <a:ext cx="2209800" cy="399062"/>
            <a:chOff x="1584" y="2784"/>
            <a:chExt cx="960" cy="144"/>
          </a:xfrm>
        </p:grpSpPr>
        <p:sp>
          <p:nvSpPr>
            <p:cNvPr id="36" name="Line 21"/>
            <p:cNvSpPr>
              <a:spLocks noChangeShapeType="1"/>
            </p:cNvSpPr>
            <p:nvPr/>
          </p:nvSpPr>
          <p:spPr bwMode="auto">
            <a:xfrm flipV="1">
              <a:off x="1584" y="2784"/>
              <a:ext cx="96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 flipV="1">
              <a:off x="1632" y="2832"/>
              <a:ext cx="52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48486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二、近视眼及其矫正</a:t>
            </a:r>
          </a:p>
        </p:txBody>
      </p:sp>
    </p:spTree>
    <p:extLst>
      <p:ext uri="{BB962C8B-B14F-4D97-AF65-F5344CB8AC3E}">
        <p14:creationId xmlns:p14="http://schemas.microsoft.com/office/powerpoint/2010/main" val="22920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utoUpdateAnimBg="0"/>
      <p:bldP spid="71687" grpId="0" autoUpdateAnimBg="0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48486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二、近视眼及其矫正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7904160" imgH="4325760"/>
        </mc:Choice>
        <mc:Fallback>
          <p:control r:id="rId1" imgW="7904160" imgH="4325760">
            <p:pic>
              <p:nvPicPr>
                <p:cNvPr id="2" name="ShockwaveFlash1"/>
                <p:cNvPicPr>
                  <a:picLocks noChangeArrowheads="1" noChangeShapeType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694240" y="1596570"/>
                  <a:ext cx="8803520" cy="44093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7214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60400" y="1744960"/>
            <a:ext cx="10464800" cy="523220"/>
          </a:xfrm>
          <a:prstGeom prst="rect">
            <a:avLst/>
          </a:prstGeom>
          <a:noFill/>
          <a:ln w="38100" algn="ctr">
            <a:noFill/>
            <a:prstDash val="dash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晶状体太薄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太扁平，焦距太大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，折光能力太弱。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817796" y="3019178"/>
            <a:ext cx="4278726" cy="5861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近处一点的光会聚在视网膜后。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2877912" y="5258844"/>
            <a:ext cx="9042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在视网膜上形成一个模糊的光斑。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48486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二、远视眼及其矫正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4937" y="2925166"/>
            <a:ext cx="3124200" cy="2052320"/>
          </a:xfrm>
          <a:prstGeom prst="rect">
            <a:avLst/>
          </a:prstGeom>
          <a:noFill/>
        </p:spPr>
      </p:pic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6768737" y="3780299"/>
            <a:ext cx="533400" cy="228036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b="1" dirty="0">
              <a:ea typeface="FandolFang R" panose="00000500000000000000" pitchFamily="50" charset="-122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5734110" y="4236371"/>
            <a:ext cx="196427" cy="785142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b="1" dirty="0">
              <a:ea typeface="FandolFang R" panose="00000500000000000000" pitchFamily="50" charset="-122"/>
            </a:endParaRPr>
          </a:p>
        </p:txBody>
      </p:sp>
      <p:grpSp>
        <p:nvGrpSpPr>
          <p:cNvPr id="27" name="Group 12"/>
          <p:cNvGrpSpPr>
            <a:grpSpLocks/>
          </p:cNvGrpSpPr>
          <p:nvPr/>
        </p:nvGrpSpPr>
        <p:grpSpPr bwMode="auto">
          <a:xfrm rot="-354930">
            <a:off x="1587137" y="3723291"/>
            <a:ext cx="2133600" cy="228036"/>
            <a:chOff x="1584" y="2784"/>
            <a:chExt cx="960" cy="144"/>
          </a:xfrm>
        </p:grpSpPr>
        <p:sp>
          <p:nvSpPr>
            <p:cNvPr id="28" name="Line 13"/>
            <p:cNvSpPr>
              <a:spLocks noChangeShapeType="1"/>
            </p:cNvSpPr>
            <p:nvPr/>
          </p:nvSpPr>
          <p:spPr bwMode="auto">
            <a:xfrm flipV="1">
              <a:off x="1584" y="2784"/>
              <a:ext cx="96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 flipV="1">
              <a:off x="1632" y="2832"/>
              <a:ext cx="52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</p:grpSp>
      <p:grpSp>
        <p:nvGrpSpPr>
          <p:cNvPr id="30" name="Group 15"/>
          <p:cNvGrpSpPr>
            <a:grpSpLocks/>
          </p:cNvGrpSpPr>
          <p:nvPr/>
        </p:nvGrpSpPr>
        <p:grpSpPr bwMode="auto">
          <a:xfrm rot="840453">
            <a:off x="1601426" y="4079597"/>
            <a:ext cx="2071687" cy="150836"/>
            <a:chOff x="1584" y="2784"/>
            <a:chExt cx="960" cy="144"/>
          </a:xfrm>
        </p:grpSpPr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V="1">
              <a:off x="1584" y="2784"/>
              <a:ext cx="96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 flipV="1">
              <a:off x="1632" y="2832"/>
              <a:ext cx="52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</p:grpSp>
      <p:grpSp>
        <p:nvGrpSpPr>
          <p:cNvPr id="33" name="Group 18"/>
          <p:cNvGrpSpPr>
            <a:grpSpLocks/>
          </p:cNvGrpSpPr>
          <p:nvPr/>
        </p:nvGrpSpPr>
        <p:grpSpPr bwMode="auto">
          <a:xfrm rot="351254" flipV="1">
            <a:off x="3712800" y="3805242"/>
            <a:ext cx="3052762" cy="148460"/>
            <a:chOff x="1584" y="2784"/>
            <a:chExt cx="960" cy="144"/>
          </a:xfrm>
        </p:grpSpPr>
        <p:sp>
          <p:nvSpPr>
            <p:cNvPr id="34" name="Line 19"/>
            <p:cNvSpPr>
              <a:spLocks noChangeShapeType="1"/>
            </p:cNvSpPr>
            <p:nvPr/>
          </p:nvSpPr>
          <p:spPr bwMode="auto">
            <a:xfrm flipV="1">
              <a:off x="1584" y="2784"/>
              <a:ext cx="96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  <p:sp>
          <p:nvSpPr>
            <p:cNvPr id="35" name="Line 20"/>
            <p:cNvSpPr>
              <a:spLocks noChangeShapeType="1"/>
            </p:cNvSpPr>
            <p:nvPr/>
          </p:nvSpPr>
          <p:spPr bwMode="auto">
            <a:xfrm flipV="1">
              <a:off x="1632" y="2832"/>
              <a:ext cx="52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</p:grpSp>
      <p:grpSp>
        <p:nvGrpSpPr>
          <p:cNvPr id="36" name="Group 21"/>
          <p:cNvGrpSpPr>
            <a:grpSpLocks/>
          </p:cNvGrpSpPr>
          <p:nvPr/>
        </p:nvGrpSpPr>
        <p:grpSpPr bwMode="auto">
          <a:xfrm rot="21081669" flipV="1">
            <a:off x="3725500" y="4081972"/>
            <a:ext cx="3048000" cy="171027"/>
            <a:chOff x="1584" y="2784"/>
            <a:chExt cx="960" cy="144"/>
          </a:xfrm>
        </p:grpSpPr>
        <p:sp>
          <p:nvSpPr>
            <p:cNvPr id="37" name="Line 22"/>
            <p:cNvSpPr>
              <a:spLocks noChangeShapeType="1"/>
            </p:cNvSpPr>
            <p:nvPr/>
          </p:nvSpPr>
          <p:spPr bwMode="auto">
            <a:xfrm flipV="1">
              <a:off x="1584" y="2784"/>
              <a:ext cx="96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 flipV="1">
              <a:off x="1632" y="2832"/>
              <a:ext cx="52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</p:grpSp>
      <p:sp>
        <p:nvSpPr>
          <p:cNvPr id="39" name="Oval 24"/>
          <p:cNvSpPr>
            <a:spLocks noChangeArrowheads="1"/>
          </p:cNvSpPr>
          <p:nvPr/>
        </p:nvSpPr>
        <p:spPr bwMode="auto">
          <a:xfrm flipH="1">
            <a:off x="5854337" y="3951326"/>
            <a:ext cx="152400" cy="22803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b="1" dirty="0"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9127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4" grpId="0" autoUpdateAnimBg="0"/>
      <p:bldP spid="75787" grpId="0" autoUpdateAnimBg="0"/>
      <p:bldP spid="24" grpId="0" animBg="1"/>
      <p:bldP spid="26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660400" y="1592995"/>
            <a:ext cx="11480800" cy="11639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利用凸透镜使光会聚的特点，配戴用凸透镜制作的远视眼镜（</a:t>
            </a:r>
            <a:r>
              <a:rPr kumimoji="1"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老花镜</a:t>
            </a:r>
            <a:r>
              <a:rPr kumimoji="1"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）可以得到矫正。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906586" y="5517970"/>
            <a:ext cx="958201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b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矫正后，来自近处物体的光会聚在视网膜上。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48486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二、远视眼及其矫正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7810" y="2756968"/>
            <a:ext cx="3505200" cy="2329051"/>
          </a:xfrm>
          <a:prstGeom prst="rect">
            <a:avLst/>
          </a:prstGeom>
          <a:noFill/>
        </p:spPr>
      </p:pic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7672010" y="4068172"/>
            <a:ext cx="472440" cy="1251374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b="1" dirty="0">
              <a:ea typeface="FandolFang R" panose="00000500000000000000" pitchFamily="50" charset="-122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776410" y="3498083"/>
            <a:ext cx="533400" cy="5700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b="1" dirty="0">
              <a:ea typeface="FandolFang R" panose="00000500000000000000" pitchFamily="50" charset="-122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4776410" y="4296208"/>
            <a:ext cx="609600" cy="5700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b="1" dirty="0">
              <a:ea typeface="FandolFang R" panose="00000500000000000000" pitchFamily="50" charset="-122"/>
            </a:endParaRP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1611" y="3384066"/>
            <a:ext cx="434975" cy="1083169"/>
          </a:xfrm>
          <a:prstGeom prst="rect">
            <a:avLst/>
          </a:prstGeom>
          <a:noFill/>
        </p:spPr>
      </p:pic>
      <p:grpSp>
        <p:nvGrpSpPr>
          <p:cNvPr id="27" name="Group 11"/>
          <p:cNvGrpSpPr>
            <a:grpSpLocks/>
          </p:cNvGrpSpPr>
          <p:nvPr/>
        </p:nvGrpSpPr>
        <p:grpSpPr bwMode="auto">
          <a:xfrm rot="-542672">
            <a:off x="2947610" y="3612101"/>
            <a:ext cx="1828800" cy="285044"/>
            <a:chOff x="1584" y="2784"/>
            <a:chExt cx="960" cy="144"/>
          </a:xfrm>
        </p:grpSpPr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V="1">
              <a:off x="1584" y="2784"/>
              <a:ext cx="96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V="1">
              <a:off x="1632" y="2832"/>
              <a:ext cx="52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</p:grpSp>
      <p:grpSp>
        <p:nvGrpSpPr>
          <p:cNvPr id="30" name="Group 14"/>
          <p:cNvGrpSpPr>
            <a:grpSpLocks/>
          </p:cNvGrpSpPr>
          <p:nvPr/>
        </p:nvGrpSpPr>
        <p:grpSpPr bwMode="auto">
          <a:xfrm rot="1662227">
            <a:off x="2947610" y="4011164"/>
            <a:ext cx="1847850" cy="298109"/>
            <a:chOff x="1584" y="2784"/>
            <a:chExt cx="960" cy="144"/>
          </a:xfrm>
        </p:grpSpPr>
        <p:sp>
          <p:nvSpPr>
            <p:cNvPr id="31" name="Line 15"/>
            <p:cNvSpPr>
              <a:spLocks noChangeShapeType="1"/>
            </p:cNvSpPr>
            <p:nvPr/>
          </p:nvSpPr>
          <p:spPr bwMode="auto">
            <a:xfrm flipV="1">
              <a:off x="1584" y="2784"/>
              <a:ext cx="96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 flipV="1">
              <a:off x="1632" y="2832"/>
              <a:ext cx="52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</p:grpSp>
      <p:grpSp>
        <p:nvGrpSpPr>
          <p:cNvPr id="33" name="Group 17"/>
          <p:cNvGrpSpPr>
            <a:grpSpLocks/>
          </p:cNvGrpSpPr>
          <p:nvPr/>
        </p:nvGrpSpPr>
        <p:grpSpPr bwMode="auto">
          <a:xfrm rot="260212" flipV="1">
            <a:off x="5308223" y="3672674"/>
            <a:ext cx="2438400" cy="295733"/>
            <a:chOff x="1584" y="2784"/>
            <a:chExt cx="960" cy="144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 flipV="1">
              <a:off x="1584" y="2784"/>
              <a:ext cx="96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 flipV="1">
              <a:off x="1632" y="2832"/>
              <a:ext cx="52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</p:grpSp>
      <p:grpSp>
        <p:nvGrpSpPr>
          <p:cNvPr id="36" name="Group 20"/>
          <p:cNvGrpSpPr>
            <a:grpSpLocks/>
          </p:cNvGrpSpPr>
          <p:nvPr/>
        </p:nvGrpSpPr>
        <p:grpSpPr bwMode="auto">
          <a:xfrm rot="346687">
            <a:off x="5312985" y="3958905"/>
            <a:ext cx="2362200" cy="456071"/>
            <a:chOff x="1584" y="2784"/>
            <a:chExt cx="960" cy="144"/>
          </a:xfrm>
        </p:grpSpPr>
        <p:sp>
          <p:nvSpPr>
            <p:cNvPr id="37" name="Line 21"/>
            <p:cNvSpPr>
              <a:spLocks noChangeShapeType="1"/>
            </p:cNvSpPr>
            <p:nvPr/>
          </p:nvSpPr>
          <p:spPr bwMode="auto">
            <a:xfrm flipV="1">
              <a:off x="1584" y="2784"/>
              <a:ext cx="96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 flipV="1">
              <a:off x="1632" y="2832"/>
              <a:ext cx="528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b="1" dirty="0">
                <a:ea typeface="FandolFang R" panose="00000500000000000000" pitchFamily="5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71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build="allAtOnce" autoUpdateAnimBg="0"/>
      <p:bldP spid="77831" grpId="0" autoUpdateAnimBg="0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48486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二、远视眼及其矫正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8128080" imgH="4338720"/>
        </mc:Choice>
        <mc:Fallback>
          <p:control r:id="rId1" imgW="8128080" imgH="4338720">
            <p:pic>
              <p:nvPicPr>
                <p:cNvPr id="2" name="ShockwaveFlash1"/>
                <p:cNvPicPr>
                  <a:picLocks noChangeArrowheads="1" noChangeShapeType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284514" y="1683658"/>
                  <a:ext cx="9622972" cy="41365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67177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12348" y="1578952"/>
            <a:ext cx="65033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b="1" kern="0" dirty="0">
                <a:solidFill>
                  <a:schemeClr val="fol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比较</a:t>
            </a:r>
            <a:r>
              <a:rPr lang="zh-CN" altLang="en-US" sz="2800" b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远视眼与近视眼</a:t>
            </a:r>
          </a:p>
        </p:txBody>
      </p:sp>
      <p:graphicFrame>
        <p:nvGraphicFramePr>
          <p:cNvPr id="2150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922461"/>
              </p:ext>
            </p:extLst>
          </p:nvPr>
        </p:nvGraphicFramePr>
        <p:xfrm>
          <a:off x="706967" y="2757713"/>
          <a:ext cx="10811933" cy="2486274"/>
        </p:xfrm>
        <a:graphic>
          <a:graphicData uri="http://schemas.openxmlformats.org/drawingml/2006/table">
            <a:tbl>
              <a:tblPr/>
              <a:tblGrid>
                <a:gridCol w="2162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2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4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0000" marR="120000" marT="46684" marB="466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 晶状体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0000" marR="120000" marT="46684" marB="466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折光能力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0000" marR="120000" marT="46684" marB="466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像的位置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0000" marR="120000" marT="46684" marB="466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矫正方法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0000" marR="120000" marT="46684" marB="466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 </a:t>
                      </a: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近视眼</a:t>
                      </a:r>
                    </a:p>
                  </a:txBody>
                  <a:tcPr marL="120000" marR="120000" marT="46684" marB="466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0000" marR="120000" marT="46684" marB="466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0000" marR="120000" marT="46684" marB="466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0000" marR="120000" marT="46684" marB="466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0000" marR="120000" marT="46684" marB="466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 远视眼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0000" marR="120000" marT="46684" marB="466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0000" marR="120000" marT="46684" marB="466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0000" marR="120000" marT="46684" marB="466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0000" marR="120000" marT="46684" marB="466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itchFamily="18" charset="0"/>
                          <a:sym typeface="Arial" panose="020B0604020202020204" pitchFamily="34" charset="0"/>
                        </a:rPr>
                        <a:t> 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0000" marR="120000" marT="46684" marB="466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3357032" y="3782345"/>
            <a:ext cx="1441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/>
            <a:r>
              <a:rPr lang="zh-CN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太厚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5543551" y="4572550"/>
            <a:ext cx="16552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/>
            <a:r>
              <a:rPr lang="zh-CN" altLang="en-US" sz="24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太弱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7198784" y="4597888"/>
            <a:ext cx="2400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/>
            <a:r>
              <a:rPr lang="zh-CN" altLang="en-US" sz="24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在视网膜后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7103534" y="3807683"/>
            <a:ext cx="2400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/>
            <a:r>
              <a:rPr lang="zh-CN" altLang="en-US" sz="24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在视网膜前</a:t>
            </a: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5638798" y="3782345"/>
            <a:ext cx="1176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/>
            <a:r>
              <a:rPr lang="zh-CN" altLang="en-US" sz="24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太强</a:t>
            </a:r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3357032" y="4547213"/>
            <a:ext cx="1536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/>
            <a:r>
              <a:rPr lang="zh-CN" altLang="en-US" sz="24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太薄</a:t>
            </a: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9647767" y="3853605"/>
            <a:ext cx="1775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/>
            <a:r>
              <a:rPr lang="zh-CN" altLang="en-US" sz="24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凹透镜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9647767" y="4597887"/>
            <a:ext cx="2063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/>
            <a:r>
              <a:rPr lang="zh-CN" altLang="en-US" sz="24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凸透镜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48486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比较远视眼与近视眼</a:t>
            </a:r>
          </a:p>
        </p:txBody>
      </p:sp>
    </p:spTree>
    <p:extLst>
      <p:ext uri="{BB962C8B-B14F-4D97-AF65-F5344CB8AC3E}">
        <p14:creationId xmlns:p14="http://schemas.microsoft.com/office/powerpoint/2010/main" val="256159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6" grpId="0" autoUpdateAnimBg="0"/>
      <p:bldP spid="21537" grpId="0" autoUpdateAnimBg="0"/>
      <p:bldP spid="2154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60400" y="2280006"/>
            <a:ext cx="1063171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25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通过晶状体的调节，眼睛可以使不同远近的物体在视网膜上成清晰的像。眼睛调节的两个极限点叫</a:t>
            </a:r>
            <a:r>
              <a:rPr lang="zh-CN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远点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zh-CN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近点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。正常眼睛的远点在</a:t>
            </a:r>
            <a:r>
              <a:rPr lang="zh-CN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无限远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，近点大约在</a:t>
            </a:r>
            <a:r>
              <a:rPr lang="zh-CN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10cm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处。正常眼睛观察近处物体最清晰而又不疲劳的距离，大约</a:t>
            </a:r>
            <a:r>
              <a:rPr lang="zh-CN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25cm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，叫做</a:t>
            </a:r>
            <a:r>
              <a:rPr lang="zh-CN" altLang="en-US" sz="24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明视距离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660400" y="1165213"/>
            <a:ext cx="7368116" cy="127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1219170">
              <a:lnSpc>
                <a:spcPct val="150000"/>
              </a:lnSpc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、远点、近点、明视距离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48486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比较远视眼与近视眼</a:t>
            </a:r>
          </a:p>
        </p:txBody>
      </p:sp>
    </p:spTree>
    <p:extLst>
      <p:ext uri="{BB962C8B-B14F-4D97-AF65-F5344CB8AC3E}">
        <p14:creationId xmlns:p14="http://schemas.microsoft.com/office/powerpoint/2010/main" val="61158663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593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矩形 7169"/>
          <p:cNvSpPr>
            <a:spLocks noChangeArrowheads="1"/>
          </p:cNvSpPr>
          <p:nvPr/>
        </p:nvSpPr>
        <p:spPr bwMode="auto">
          <a:xfrm>
            <a:off x="2294044" y="3272357"/>
            <a:ext cx="680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眼球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好像一架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照相机</a:t>
            </a:r>
          </a:p>
        </p:txBody>
      </p:sp>
      <p:pic>
        <p:nvPicPr>
          <p:cNvPr id="7170" name="图片 7170" descr="2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91"/>
          <a:stretch>
            <a:fillRect/>
          </a:stretch>
        </p:blipFill>
        <p:spPr bwMode="auto">
          <a:xfrm>
            <a:off x="1786945" y="2877632"/>
            <a:ext cx="1720285" cy="131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图片 7171" descr="085715243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9" t="8032" r="3615" b="14859"/>
          <a:stretch>
            <a:fillRect/>
          </a:stretch>
        </p:blipFill>
        <p:spPr bwMode="auto">
          <a:xfrm>
            <a:off x="7224258" y="2877632"/>
            <a:ext cx="3185428" cy="146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矩形 7172"/>
          <p:cNvSpPr/>
          <p:nvPr/>
        </p:nvSpPr>
        <p:spPr>
          <a:xfrm>
            <a:off x="7463286" y="4879923"/>
            <a:ext cx="2946400" cy="46166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accent6">
                <a:lumMod val="75000"/>
              </a:schemeClr>
            </a:solidFill>
            <a:prstDash val="dash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defTabSz="1219170"/>
            <a:r>
              <a:rPr lang="zh-CN" altLang="en-US" sz="2400" kern="0" noProof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照相机的凸透镜成像</a:t>
            </a:r>
            <a:endParaRPr lang="zh-CN" altLang="en-US" sz="2400" kern="0" noProof="1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4" name="矩形 7173"/>
          <p:cNvSpPr/>
          <p:nvPr/>
        </p:nvSpPr>
        <p:spPr>
          <a:xfrm>
            <a:off x="1728652" y="4879924"/>
            <a:ext cx="2032000" cy="46166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accent6">
                <a:lumMod val="75000"/>
              </a:schemeClr>
            </a:solidFill>
            <a:prstDash val="dash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defTabSz="1219170"/>
            <a:r>
              <a:rPr lang="zh-CN" altLang="en-US" sz="2400" kern="0" noProof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眼睛看到物体</a:t>
            </a:r>
            <a:endParaRPr lang="zh-CN" altLang="en-US" sz="2400" kern="0" noProof="1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5" name="直接连接符 7174"/>
          <p:cNvSpPr>
            <a:spLocks noChangeShapeType="1"/>
          </p:cNvSpPr>
          <p:nvPr/>
        </p:nvSpPr>
        <p:spPr bwMode="auto">
          <a:xfrm>
            <a:off x="2483395" y="4219203"/>
            <a:ext cx="203200" cy="7601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6" name="直接连接符 7175"/>
          <p:cNvSpPr>
            <a:spLocks noChangeShapeType="1"/>
          </p:cNvSpPr>
          <p:nvPr/>
        </p:nvSpPr>
        <p:spPr bwMode="auto">
          <a:xfrm flipH="1">
            <a:off x="7964029" y="4371225"/>
            <a:ext cx="812800" cy="53208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7169"/>
          <p:cNvSpPr>
            <a:spLocks noChangeArrowheads="1"/>
          </p:cNvSpPr>
          <p:nvPr/>
        </p:nvSpPr>
        <p:spPr bwMode="auto">
          <a:xfrm>
            <a:off x="660400" y="1777177"/>
            <a:ext cx="36680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有什么联系？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  <p:extLst>
      <p:ext uri="{BB962C8B-B14F-4D97-AF65-F5344CB8AC3E}">
        <p14:creationId xmlns:p14="http://schemas.microsoft.com/office/powerpoint/2010/main" val="129786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nimBg="1"/>
      <p:bldP spid="7174" grpId="0" bldLvl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60400" y="1533208"/>
            <a:ext cx="10837031" cy="131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看书上的字，测出你的明视距离，和其他同学比较一下正常眼、近视眼明视距离相同吗？有什么规律？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60400" y="3200449"/>
            <a:ext cx="10549467" cy="53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、近视眼的明视距离比正常眼的明视距离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短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60400" y="4063499"/>
            <a:ext cx="7518400" cy="53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、不同近视眼的明视距离也不同；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60402" y="4842621"/>
            <a:ext cx="10322983" cy="53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、远视眼的明视距离比正常眼的明视距离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48486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比较远视眼与近视眼</a:t>
            </a:r>
          </a:p>
        </p:txBody>
      </p:sp>
    </p:spTree>
    <p:extLst>
      <p:ext uri="{BB962C8B-B14F-4D97-AF65-F5344CB8AC3E}">
        <p14:creationId xmlns:p14="http://schemas.microsoft.com/office/powerpoint/2010/main" val="33832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4" grpId="0"/>
      <p:bldP spid="20485" grpId="0"/>
      <p:bldP spid="204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660400" y="1533746"/>
            <a:ext cx="6144683" cy="58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1219170"/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、眼镜的度数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38035" y="2117853"/>
            <a:ext cx="5281083" cy="50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21917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、什么是透镜焦度？</a:t>
            </a:r>
            <a:endParaRPr lang="zh-CN" altLang="en-US" sz="9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-133200" y="3422439"/>
            <a:ext cx="6049433" cy="50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21917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、什么是眼镜的度数？</a:t>
            </a:r>
            <a:endParaRPr lang="zh-CN" altLang="en-US" sz="9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-299509" y="4754740"/>
            <a:ext cx="8064500" cy="50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21917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、眼镜的正、负度数是什么意思？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-74842" y="2756289"/>
            <a:ext cx="7103533" cy="50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焦距的倒数，</a:t>
            </a:r>
            <a:r>
              <a:rPr lang="el-GR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Φ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=1/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，单位：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-1</a:t>
            </a:r>
            <a:endParaRPr lang="el-GR" altLang="zh-CN" sz="900" kern="0" baseline="300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-819004" y="4088590"/>
            <a:ext cx="11184467" cy="50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镜片的度数透镜焦度乘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的值，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D=100</a:t>
            </a:r>
            <a:r>
              <a:rPr lang="el-GR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Φ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单位：度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-646648" y="5420890"/>
            <a:ext cx="10081684" cy="50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眼镜的正、负度数分别表示是凸透镜和凹透镜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48486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护眼小常识</a:t>
            </a:r>
          </a:p>
        </p:txBody>
      </p:sp>
    </p:spTree>
    <p:extLst>
      <p:ext uri="{BB962C8B-B14F-4D97-AF65-F5344CB8AC3E}">
        <p14:creationId xmlns:p14="http://schemas.microsoft.com/office/powerpoint/2010/main" val="306735744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/>
      <p:bldP spid="59396" grpId="0"/>
      <p:bldP spid="59397" grpId="0"/>
      <p:bldP spid="59398" grpId="0"/>
      <p:bldP spid="59399" grpId="0"/>
      <p:bldP spid="594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748574" y="1619538"/>
            <a:ext cx="11343075" cy="435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预防近视 “四不看” “三要” ：</a:t>
            </a:r>
          </a:p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①不躺卧看书</a:t>
            </a:r>
          </a:p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②不在光线暗的地方看书。</a:t>
            </a:r>
          </a:p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③不在直射的强光下看书。</a:t>
            </a:r>
          </a:p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④不走路看书。</a:t>
            </a:r>
          </a:p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⑤读写姿势要正确，眼与书的距离要在33厘米左右。</a:t>
            </a:r>
          </a:p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⑥看书看电视或使用电脑1小时后要休息一下，要远眺几分钟。</a:t>
            </a:r>
          </a:p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⑦要定期检查视力，认真做眼保健操。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48486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护眼小常识</a:t>
            </a:r>
          </a:p>
        </p:txBody>
      </p:sp>
    </p:spTree>
    <p:extLst>
      <p:ext uri="{BB962C8B-B14F-4D97-AF65-F5344CB8AC3E}">
        <p14:creationId xmlns:p14="http://schemas.microsoft.com/office/powerpoint/2010/main" val="274990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48486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383121" y="2331286"/>
            <a:ext cx="1140883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眼睛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328722" y="3106850"/>
            <a:ext cx="635000" cy="19389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眼睛和眼镜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30697" y="1048872"/>
            <a:ext cx="1151467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结构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530697" y="1535198"/>
            <a:ext cx="1148927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原理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510470" y="2020667"/>
            <a:ext cx="4368800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远点、近点和明视距离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510470" y="2763624"/>
            <a:ext cx="1621367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远视眼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797012" y="2468335"/>
            <a:ext cx="1238249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成因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771034" y="3065509"/>
            <a:ext cx="1996017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矫正方法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477387" y="3702155"/>
            <a:ext cx="1621367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远视眼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745527" y="3398150"/>
            <a:ext cx="1240367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成因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723771" y="4041476"/>
            <a:ext cx="1996016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矫正方法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383121" y="5467787"/>
            <a:ext cx="1140883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眼镜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510470" y="4875519"/>
            <a:ext cx="3172884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近视眼：凹透镜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539681" y="5494700"/>
            <a:ext cx="3170767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远视眼：凸透镜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533754" y="6131346"/>
            <a:ext cx="1382183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度数</a:t>
            </a:r>
          </a:p>
        </p:txBody>
      </p:sp>
      <p:sp>
        <p:nvSpPr>
          <p:cNvPr id="18" name="左大括号 17"/>
          <p:cNvSpPr/>
          <p:nvPr/>
        </p:nvSpPr>
        <p:spPr>
          <a:xfrm>
            <a:off x="3181865" y="1226626"/>
            <a:ext cx="247955" cy="2670984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170"/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4620100" y="2669711"/>
            <a:ext cx="183132" cy="642799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170"/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左大括号 19"/>
          <p:cNvSpPr/>
          <p:nvPr/>
        </p:nvSpPr>
        <p:spPr>
          <a:xfrm>
            <a:off x="4577338" y="3673429"/>
            <a:ext cx="183132" cy="644025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170"/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左大括号 20"/>
          <p:cNvSpPr/>
          <p:nvPr/>
        </p:nvSpPr>
        <p:spPr>
          <a:xfrm>
            <a:off x="3229653" y="5073105"/>
            <a:ext cx="241300" cy="1251028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170"/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左大括号 23"/>
          <p:cNvSpPr/>
          <p:nvPr/>
        </p:nvSpPr>
        <p:spPr>
          <a:xfrm>
            <a:off x="1917947" y="2511768"/>
            <a:ext cx="372533" cy="3129155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170"/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94921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668867" y="3490131"/>
            <a:ext cx="1152313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眼睛的成像原理与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的原理相似，它的角膜、晶状体共同作用，相当于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________,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物体在它的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像。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565202" y="3443964"/>
            <a:ext cx="203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照相机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792362" y="4117312"/>
            <a:ext cx="223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凸透镜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787992" y="4153094"/>
            <a:ext cx="203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视网膜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5819992" y="4117311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倒立、缩小的实</a:t>
            </a:r>
          </a:p>
        </p:txBody>
      </p:sp>
      <p:sp>
        <p:nvSpPr>
          <p:cNvPr id="12" name="矩形: 圆角 3"/>
          <p:cNvSpPr/>
          <p:nvPr/>
        </p:nvSpPr>
        <p:spPr>
          <a:xfrm>
            <a:off x="771924" y="2457541"/>
            <a:ext cx="1724296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典型例题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文本框 6"/>
          <p:cNvSpPr txBox="1"/>
          <p:nvPr/>
        </p:nvSpPr>
        <p:spPr>
          <a:xfrm>
            <a:off x="668867" y="1572321"/>
            <a:ext cx="3713835" cy="55399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考点一：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眼睛成像原理</a:t>
            </a:r>
            <a:endParaRPr lang="zh-CN" altLang="en-US" sz="28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48486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162897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0" grpId="0"/>
      <p:bldP spid="62471" grpId="0"/>
      <p:bldP spid="624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58"/>
          <p:cNvSpPr>
            <a:spLocks noChangeArrowheads="1"/>
          </p:cNvSpPr>
          <p:nvPr/>
        </p:nvSpPr>
        <p:spPr bwMode="auto">
          <a:xfrm>
            <a:off x="660400" y="2190845"/>
            <a:ext cx="1111729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眼睛是一部高度精密的光学系统，下列围绕眼睛的讨论，错误的是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     )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．视网膜相当于光屏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．物体在视网膜上成的像的像距大于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倍焦距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．晶状体相当于一个凸透镜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．外界物体在视网膜上成的像是倒立的</a:t>
            </a:r>
          </a:p>
        </p:txBody>
      </p:sp>
      <p:sp>
        <p:nvSpPr>
          <p:cNvPr id="7428" name="Rectangle 260"/>
          <p:cNvSpPr>
            <a:spLocks noChangeArrowheads="1"/>
          </p:cNvSpPr>
          <p:nvPr/>
        </p:nvSpPr>
        <p:spPr bwMode="auto">
          <a:xfrm>
            <a:off x="9969379" y="2344301"/>
            <a:ext cx="503664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3733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5" name="矩形: 圆角 6"/>
          <p:cNvSpPr/>
          <p:nvPr/>
        </p:nvSpPr>
        <p:spPr>
          <a:xfrm>
            <a:off x="660400" y="1646017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48486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67162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7"/>
          <p:cNvSpPr>
            <a:spLocks noChangeArrowheads="1"/>
          </p:cNvSpPr>
          <p:nvPr/>
        </p:nvSpPr>
        <p:spPr bwMode="auto">
          <a:xfrm>
            <a:off x="660400" y="2450061"/>
            <a:ext cx="11182772" cy="367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．关于眼睛的调节，下列说法正确的是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     )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看远处物体时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睫状体应收缩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使晶状体变得凸一些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看远处物体时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睫状体应放松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使晶状体变得凸一些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看近处物体时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睫状体应收缩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使晶状体变得凸一些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看近处物体时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睫状体应放松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使晶状体变得扁平一些</a:t>
            </a:r>
          </a:p>
        </p:txBody>
      </p:sp>
      <p:sp>
        <p:nvSpPr>
          <p:cNvPr id="326695" name="Rectangle 39"/>
          <p:cNvSpPr>
            <a:spLocks noChangeArrowheads="1"/>
          </p:cNvSpPr>
          <p:nvPr/>
        </p:nvSpPr>
        <p:spPr bwMode="auto">
          <a:xfrm>
            <a:off x="6141801" y="2558467"/>
            <a:ext cx="530915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3733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4" name="矩形: 圆角 6"/>
          <p:cNvSpPr/>
          <p:nvPr/>
        </p:nvSpPr>
        <p:spPr>
          <a:xfrm>
            <a:off x="660400" y="1646017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48486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35012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6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6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9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9"/>
          <p:cNvSpPr>
            <a:spLocks noChangeArrowheads="1"/>
          </p:cNvSpPr>
          <p:nvPr/>
        </p:nvSpPr>
        <p:spPr bwMode="auto">
          <a:xfrm>
            <a:off x="778163" y="2611050"/>
            <a:ext cx="1060123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近视眼患者看不清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_______(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填“近处”或“远处”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的物体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是因为晶状体太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折光能力太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所致。近视眼成像在视网膜的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面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应佩戴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透镜矫正。</a:t>
            </a:r>
          </a:p>
          <a:p>
            <a:pPr algn="just"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5.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远视眼患者看不清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________(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填“近处”或“远处”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的物体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是因为晶状体太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折光能力太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所致。远视眼成像在视网膜的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面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应佩戴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透镜矫正。</a:t>
            </a:r>
          </a:p>
        </p:txBody>
      </p:sp>
      <p:sp>
        <p:nvSpPr>
          <p:cNvPr id="325723" name="Rectangle 91"/>
          <p:cNvSpPr>
            <a:spLocks noChangeArrowheads="1"/>
          </p:cNvSpPr>
          <p:nvPr/>
        </p:nvSpPr>
        <p:spPr bwMode="auto">
          <a:xfrm>
            <a:off x="3820284" y="2644478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远处</a:t>
            </a:r>
          </a:p>
        </p:txBody>
      </p:sp>
      <p:sp>
        <p:nvSpPr>
          <p:cNvPr id="325724" name="Rectangle 92"/>
          <p:cNvSpPr>
            <a:spLocks noChangeArrowheads="1"/>
          </p:cNvSpPr>
          <p:nvPr/>
        </p:nvSpPr>
        <p:spPr bwMode="auto">
          <a:xfrm>
            <a:off x="1428665" y="3308805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厚</a:t>
            </a:r>
          </a:p>
        </p:txBody>
      </p:sp>
      <p:sp>
        <p:nvSpPr>
          <p:cNvPr id="325725" name="Rectangle 93"/>
          <p:cNvSpPr>
            <a:spLocks noChangeArrowheads="1"/>
          </p:cNvSpPr>
          <p:nvPr/>
        </p:nvSpPr>
        <p:spPr bwMode="auto">
          <a:xfrm>
            <a:off x="4275424" y="3234298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强</a:t>
            </a:r>
          </a:p>
        </p:txBody>
      </p:sp>
      <p:sp>
        <p:nvSpPr>
          <p:cNvPr id="325726" name="Rectangle 94"/>
          <p:cNvSpPr>
            <a:spLocks noChangeArrowheads="1"/>
          </p:cNvSpPr>
          <p:nvPr/>
        </p:nvSpPr>
        <p:spPr bwMode="auto">
          <a:xfrm>
            <a:off x="9087519" y="3234298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前</a:t>
            </a:r>
          </a:p>
        </p:txBody>
      </p:sp>
      <p:sp>
        <p:nvSpPr>
          <p:cNvPr id="325727" name="Rectangle 95"/>
          <p:cNvSpPr>
            <a:spLocks noChangeArrowheads="1"/>
          </p:cNvSpPr>
          <p:nvPr/>
        </p:nvSpPr>
        <p:spPr bwMode="auto">
          <a:xfrm>
            <a:off x="1147868" y="3799514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凹</a:t>
            </a:r>
          </a:p>
        </p:txBody>
      </p:sp>
      <p:sp>
        <p:nvSpPr>
          <p:cNvPr id="325728" name="Rectangle 96"/>
          <p:cNvSpPr>
            <a:spLocks noChangeArrowheads="1"/>
          </p:cNvSpPr>
          <p:nvPr/>
        </p:nvSpPr>
        <p:spPr bwMode="auto">
          <a:xfrm>
            <a:off x="3967648" y="4332670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近处</a:t>
            </a:r>
          </a:p>
        </p:txBody>
      </p:sp>
      <p:sp>
        <p:nvSpPr>
          <p:cNvPr id="325729" name="Rectangle 97"/>
          <p:cNvSpPr>
            <a:spLocks noChangeArrowheads="1"/>
          </p:cNvSpPr>
          <p:nvPr/>
        </p:nvSpPr>
        <p:spPr bwMode="auto">
          <a:xfrm>
            <a:off x="1394089" y="4913442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薄</a:t>
            </a:r>
          </a:p>
        </p:txBody>
      </p:sp>
      <p:sp>
        <p:nvSpPr>
          <p:cNvPr id="325730" name="Rectangle 98"/>
          <p:cNvSpPr>
            <a:spLocks noChangeArrowheads="1"/>
          </p:cNvSpPr>
          <p:nvPr/>
        </p:nvSpPr>
        <p:spPr bwMode="auto">
          <a:xfrm>
            <a:off x="4029202" y="4859077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弱</a:t>
            </a:r>
          </a:p>
        </p:txBody>
      </p:sp>
      <p:sp>
        <p:nvSpPr>
          <p:cNvPr id="325731" name="Rectangle 99"/>
          <p:cNvSpPr>
            <a:spLocks noChangeArrowheads="1"/>
          </p:cNvSpPr>
          <p:nvPr/>
        </p:nvSpPr>
        <p:spPr bwMode="auto">
          <a:xfrm>
            <a:off x="9087519" y="4913441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后</a:t>
            </a:r>
          </a:p>
        </p:txBody>
      </p:sp>
      <p:sp>
        <p:nvSpPr>
          <p:cNvPr id="325732" name="Rectangle 100"/>
          <p:cNvSpPr>
            <a:spLocks noChangeArrowheads="1"/>
          </p:cNvSpPr>
          <p:nvPr/>
        </p:nvSpPr>
        <p:spPr bwMode="auto">
          <a:xfrm>
            <a:off x="1182443" y="5470406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凸</a:t>
            </a:r>
          </a:p>
        </p:txBody>
      </p:sp>
      <p:sp>
        <p:nvSpPr>
          <p:cNvPr id="18" name="矩形: 圆角 3"/>
          <p:cNvSpPr/>
          <p:nvPr/>
        </p:nvSpPr>
        <p:spPr>
          <a:xfrm>
            <a:off x="660400" y="2012505"/>
            <a:ext cx="1724296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典型例题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文本框 6"/>
          <p:cNvSpPr txBox="1"/>
          <p:nvPr/>
        </p:nvSpPr>
        <p:spPr>
          <a:xfrm>
            <a:off x="660400" y="1380240"/>
            <a:ext cx="5150126" cy="55399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考点二：近视眼和远视眼及矫正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48486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93603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723" grpId="0"/>
      <p:bldP spid="325724" grpId="0"/>
      <p:bldP spid="325725" grpId="0"/>
      <p:bldP spid="325726" grpId="0"/>
      <p:bldP spid="325727" grpId="0"/>
      <p:bldP spid="325728" grpId="0"/>
      <p:bldP spid="325729" grpId="0"/>
      <p:bldP spid="325730" grpId="0"/>
      <p:bldP spid="325731" grpId="0"/>
      <p:bldP spid="3257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60590" y="2447635"/>
            <a:ext cx="11353799" cy="66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以下的四幅图中，分别表示近视眼成像情况和矫正做法的是（　　　）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60590" y="5348761"/>
            <a:ext cx="7765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Ａ、②①　　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、③①　　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、②④　　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、③④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9529692" y="2506593"/>
            <a:ext cx="606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19170"/>
            <a:r>
              <a:rPr lang="zh-CN" altLang="en-US" sz="32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Ｂ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61767" y="3550895"/>
            <a:ext cx="9386156" cy="1804079"/>
            <a:chOff x="-3700" y="1008"/>
            <a:chExt cx="6966" cy="1328"/>
          </a:xfrm>
        </p:grpSpPr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-2874" y="1696"/>
              <a:ext cx="286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en-US" sz="3200" b="1" kern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①</a:t>
              </a:r>
            </a:p>
          </p:txBody>
        </p:sp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2740" y="1814"/>
              <a:ext cx="286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en-US" sz="3200" b="1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④</a:t>
              </a:r>
            </a:p>
          </p:txBody>
        </p:sp>
        <p:sp>
          <p:nvSpPr>
            <p:cNvPr id="24588" name="Text Box 12"/>
            <p:cNvSpPr txBox="1">
              <a:spLocks noChangeArrowheads="1"/>
            </p:cNvSpPr>
            <p:nvPr/>
          </p:nvSpPr>
          <p:spPr bwMode="auto">
            <a:xfrm>
              <a:off x="884" y="1906"/>
              <a:ext cx="224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1219170"/>
              <a:r>
                <a:rPr lang="zh-CN" altLang="en-US" sz="3200" b="1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③</a:t>
              </a:r>
            </a:p>
          </p:txBody>
        </p:sp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-965" y="1758"/>
              <a:ext cx="286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1219170"/>
              <a:r>
                <a:rPr lang="zh-CN" altLang="en-US" sz="3200" b="1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②</a:t>
              </a:r>
            </a:p>
          </p:txBody>
        </p:sp>
        <p:pic>
          <p:nvPicPr>
            <p:cNvPr id="24590" name="Picture 14" descr="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2" y="1090"/>
              <a:ext cx="1344" cy="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15" descr="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" y="1082"/>
              <a:ext cx="1296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16" descr="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700" y="1008"/>
              <a:ext cx="1406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17" descr="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805" y="1032"/>
              <a:ext cx="1566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矩形: 圆角 6"/>
          <p:cNvSpPr/>
          <p:nvPr/>
        </p:nvSpPr>
        <p:spPr>
          <a:xfrm>
            <a:off x="672416" y="1958487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48486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86086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99"/>
          <p:cNvSpPr txBox="1">
            <a:spLocks noChangeArrowheads="1"/>
          </p:cNvSpPr>
          <p:nvPr/>
        </p:nvSpPr>
        <p:spPr bwMode="auto">
          <a:xfrm>
            <a:off x="660400" y="2403425"/>
            <a:ext cx="1070428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61382"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高老师戴着眼镜正在批改作业，听到远处有学生叫她，为了看清该学生，高老师立即摘下眼镜跟这位学生打招呼，下列说法正确的是（        ）</a:t>
            </a:r>
          </a:p>
          <a:p>
            <a:pPr indent="61382"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高老师是近视眼    </a:t>
            </a:r>
          </a:p>
          <a:p>
            <a:pPr indent="61382"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高老师不戴眼镜看近处物体时，像成在视网膜前方</a:t>
            </a:r>
          </a:p>
          <a:p>
            <a:pPr indent="61382"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高老师眼球前后径过长或晶状体过厚</a:t>
            </a:r>
          </a:p>
          <a:p>
            <a:pPr indent="61382"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高老师所戴眼镜的镜片是凸透镜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8782191" y="2896910"/>
            <a:ext cx="914400" cy="67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lang="en-US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6" name="矩形: 圆角 6"/>
          <p:cNvSpPr/>
          <p:nvPr/>
        </p:nvSpPr>
        <p:spPr>
          <a:xfrm>
            <a:off x="660400" y="1569429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48486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41590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文本框 99"/>
          <p:cNvSpPr txBox="1">
            <a:spLocks noChangeArrowheads="1"/>
          </p:cNvSpPr>
          <p:nvPr/>
        </p:nvSpPr>
        <p:spPr bwMode="auto">
          <a:xfrm>
            <a:off x="518600" y="1542473"/>
            <a:ext cx="11000300" cy="373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98443" defTabSz="1219170">
              <a:lnSpc>
                <a:spcPct val="300000"/>
              </a:lnSpc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了解眼睛的构造，知道眼睛是怎样看见物体的；</a:t>
            </a:r>
            <a:endParaRPr lang="en-US" altLang="zh-CN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indent="298443" defTabSz="1219170">
              <a:lnSpc>
                <a:spcPct val="300000"/>
              </a:lnSpc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了解近视眼和远视眼的形成原因及矫正方法。</a:t>
            </a: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（重点）</a:t>
            </a:r>
            <a:endParaRPr lang="en-US" altLang="zh-CN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indent="298443" defTabSz="1219170">
              <a:lnSpc>
                <a:spcPct val="300000"/>
              </a:lnSpc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了解护眼小常识，形成爱眼护眼好习惯。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</a:p>
        </p:txBody>
      </p:sp>
    </p:spTree>
    <p:extLst>
      <p:ext uri="{BB962C8B-B14F-4D97-AF65-F5344CB8AC3E}">
        <p14:creationId xmlns:p14="http://schemas.microsoft.com/office/powerpoint/2010/main" val="4948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660400" y="2145112"/>
            <a:ext cx="1087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．报纸上放有小明的近视眼镜、爸爸的老花眼镜、奶奶度数更深的老花眼镜及妈妈的平光镜，如图所示，则奶奶的眼镜是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)</a:t>
            </a:r>
          </a:p>
        </p:txBody>
      </p:sp>
      <p:pic>
        <p:nvPicPr>
          <p:cNvPr id="12291" name="Picture 15" descr="C:\Users\Administrator\Desktop\八上物理（人教）四清 教师用书２０１５邹梨花√\S173.TIF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7880" y="4097233"/>
            <a:ext cx="8136241" cy="150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985" name="Rectangle 17"/>
          <p:cNvSpPr>
            <a:spLocks noChangeArrowheads="1"/>
          </p:cNvSpPr>
          <p:nvPr/>
        </p:nvSpPr>
        <p:spPr bwMode="auto">
          <a:xfrm>
            <a:off x="6651092" y="3129997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5" name="矩形: 圆角 6"/>
          <p:cNvSpPr/>
          <p:nvPr/>
        </p:nvSpPr>
        <p:spPr>
          <a:xfrm>
            <a:off x="660400" y="1569429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48486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9358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8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/>
          <p:cNvSpPr>
            <a:spLocks noChangeArrowheads="1"/>
          </p:cNvSpPr>
          <p:nvPr/>
        </p:nvSpPr>
        <p:spPr bwMode="auto">
          <a:xfrm>
            <a:off x="632179" y="2141048"/>
            <a:ext cx="10999893" cy="114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9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．人眼的结构如图所示，近年来时兴一种角膜切割手术治疗近视眼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患者不用戴眼镜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以下说法正确的是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　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   )</a:t>
            </a:r>
          </a:p>
        </p:txBody>
      </p:sp>
      <p:sp>
        <p:nvSpPr>
          <p:cNvPr id="329756" name="Rectangle 28"/>
          <p:cNvSpPr>
            <a:spLocks noChangeArrowheads="1"/>
          </p:cNvSpPr>
          <p:nvPr/>
        </p:nvSpPr>
        <p:spPr bwMode="auto">
          <a:xfrm>
            <a:off x="4502976" y="2723184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32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C</a:t>
            </a:r>
          </a:p>
        </p:txBody>
      </p:sp>
      <p:pic>
        <p:nvPicPr>
          <p:cNvPr id="13316" name="Picture 29" descr="C:\Users\Administrator\Desktop\八上物理（人教）四清 教师用书２０１５邹梨花√\S174.T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6489" y="2820671"/>
            <a:ext cx="2737012" cy="117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31"/>
          <p:cNvSpPr>
            <a:spLocks noChangeArrowheads="1"/>
          </p:cNvSpPr>
          <p:nvPr/>
        </p:nvSpPr>
        <p:spPr bwMode="auto">
          <a:xfrm>
            <a:off x="748574" y="4098412"/>
            <a:ext cx="11090205" cy="197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．用激光切割近视眼角膜，使之周围变薄相当于人造凸透镜替代镜片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13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矫正远视眼应让患者戴上凹透镜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13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用激光切割近视眼角膜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使之中央变薄相当于人造凹透镜替代镜片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13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玻璃体相当于一个焦距可变的凸透镜</a:t>
            </a:r>
          </a:p>
        </p:txBody>
      </p:sp>
      <p:sp>
        <p:nvSpPr>
          <p:cNvPr id="6" name="矩形: 圆角 6"/>
          <p:cNvSpPr/>
          <p:nvPr/>
        </p:nvSpPr>
        <p:spPr>
          <a:xfrm>
            <a:off x="660400" y="1569429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48486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14178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9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9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9"/>
          <p:cNvSpPr>
            <a:spLocks noChangeArrowheads="1"/>
          </p:cNvSpPr>
          <p:nvPr/>
        </p:nvSpPr>
        <p:spPr bwMode="auto">
          <a:xfrm>
            <a:off x="660400" y="2155664"/>
            <a:ext cx="1057704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10.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善于观察的小明发现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张老师上课时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观察远处的同学时要摘下眼镜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而看近处的课本时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又要戴上眼镜。这样频繁地戴上摘下眼镜非常不方便。张老师的眼睛属于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填“近视眼”或“远视眼”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。如图所示的是一种新型眼镜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这种眼镜的镜片分上下两个区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区厚薄均匀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区可以矫正视力。张老师戴上这种眼镜就可以通过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_______(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填“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区”或“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区”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看远处同学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再不需要频繁地戴上或摘下眼镜了。</a:t>
            </a:r>
          </a:p>
        </p:txBody>
      </p:sp>
      <p:sp>
        <p:nvSpPr>
          <p:cNvPr id="333844" name="Rectangle 20"/>
          <p:cNvSpPr>
            <a:spLocks noChangeArrowheads="1"/>
          </p:cNvSpPr>
          <p:nvPr/>
        </p:nvSpPr>
        <p:spPr bwMode="auto">
          <a:xfrm>
            <a:off x="8861158" y="2925192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远视眼</a:t>
            </a:r>
          </a:p>
        </p:txBody>
      </p:sp>
      <p:sp>
        <p:nvSpPr>
          <p:cNvPr id="333846" name="Rectangle 22"/>
          <p:cNvSpPr>
            <a:spLocks noChangeArrowheads="1"/>
          </p:cNvSpPr>
          <p:nvPr/>
        </p:nvSpPr>
        <p:spPr bwMode="auto">
          <a:xfrm>
            <a:off x="6750433" y="4079010"/>
            <a:ext cx="612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区</a:t>
            </a:r>
          </a:p>
        </p:txBody>
      </p:sp>
      <p:pic>
        <p:nvPicPr>
          <p:cNvPr id="15365" name="Picture 23" descr="C:\Users\Administrator\Desktop\八上物理（人教）四清 教师用书２０１５邹梨花√\S175.T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3599" y="4797831"/>
            <a:ext cx="2398465" cy="113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: 圆角 6"/>
          <p:cNvSpPr/>
          <p:nvPr/>
        </p:nvSpPr>
        <p:spPr>
          <a:xfrm>
            <a:off x="660400" y="1569429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48486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315192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44" grpId="0"/>
      <p:bldP spid="3338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ChangeArrowheads="1"/>
          </p:cNvSpPr>
          <p:nvPr/>
        </p:nvSpPr>
        <p:spPr bwMode="auto">
          <a:xfrm>
            <a:off x="660400" y="2178723"/>
            <a:ext cx="1058817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11.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如图所示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在光具座上依次放置点燃的蜡烛、装水的透明塑料袋、光屏。装水的透明塑料袋是一个水透镜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塑料袋与装有少量水的注射器相连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可通过注射器向塑料袋中加水或吸水来改变水透镜的厚度。</a:t>
            </a:r>
          </a:p>
        </p:txBody>
      </p:sp>
      <p:pic>
        <p:nvPicPr>
          <p:cNvPr id="16387" name="Picture 14" descr="C:\Users\Administrator\Desktop\八上物理（人教）四清 教师用书２０１５邹梨花√\C12.T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4516" y="4275225"/>
            <a:ext cx="4601120" cy="177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: 圆角 6"/>
          <p:cNvSpPr/>
          <p:nvPr/>
        </p:nvSpPr>
        <p:spPr>
          <a:xfrm>
            <a:off x="660400" y="1569429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48486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1712365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ChangeArrowheads="1"/>
          </p:cNvSpPr>
          <p:nvPr/>
        </p:nvSpPr>
        <p:spPr bwMode="auto">
          <a:xfrm>
            <a:off x="660400" y="2114257"/>
            <a:ext cx="11176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(1)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用注射器向袋中加水时，透镜变厚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折光能力变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____(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填“强”或“弱”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；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(2)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如图所示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若光屏上刚好得到了清晰的像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当用注射器吸走袋中的一些水时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光屏上的像就变模糊了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为了使光屏上的像再变清晰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应向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____(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填“左”或“右”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移动光屏。如不移动光屏使光屏上得到清晰的像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可在烛焰与注水塑料袋间加一个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透镜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这相当于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视眼的成因及矫正。</a:t>
            </a:r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7590650" y="1841843"/>
            <a:ext cx="5950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强</a:t>
            </a:r>
          </a:p>
        </p:txBody>
      </p:sp>
      <p:sp>
        <p:nvSpPr>
          <p:cNvPr id="347150" name="Rectangle 14"/>
          <p:cNvSpPr>
            <a:spLocks noChangeArrowheads="1"/>
          </p:cNvSpPr>
          <p:nvPr/>
        </p:nvSpPr>
        <p:spPr bwMode="auto">
          <a:xfrm>
            <a:off x="8703733" y="3348043"/>
            <a:ext cx="5950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</a:t>
            </a:r>
          </a:p>
        </p:txBody>
      </p:sp>
      <p:sp>
        <p:nvSpPr>
          <p:cNvPr id="347151" name="Rectangle 15"/>
          <p:cNvSpPr>
            <a:spLocks noChangeArrowheads="1"/>
          </p:cNvSpPr>
          <p:nvPr/>
        </p:nvSpPr>
        <p:spPr bwMode="auto">
          <a:xfrm>
            <a:off x="1351308" y="4822691"/>
            <a:ext cx="5950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凸</a:t>
            </a:r>
          </a:p>
        </p:txBody>
      </p:sp>
      <p:sp>
        <p:nvSpPr>
          <p:cNvPr id="347152" name="Rectangle 16"/>
          <p:cNvSpPr>
            <a:spLocks noChangeArrowheads="1"/>
          </p:cNvSpPr>
          <p:nvPr/>
        </p:nvSpPr>
        <p:spPr bwMode="auto">
          <a:xfrm>
            <a:off x="4252687" y="4792067"/>
            <a:ext cx="5950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远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660400" y="1569429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48486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38417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7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7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9" grpId="0"/>
      <p:bldP spid="347150" grpId="0"/>
      <p:bldP spid="347151" grpId="0"/>
      <p:bldP spid="34715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7FDF647C-0A8A-41C5-A4EA-9027E38B25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6" r="14770"/>
          <a:stretch/>
        </p:blipFill>
        <p:spPr>
          <a:xfrm>
            <a:off x="6556375" y="0"/>
            <a:ext cx="3868738" cy="4933950"/>
          </a:xfrm>
        </p:spPr>
      </p:pic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15AAC413-ADA8-46EC-976F-09B70D8ED33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1" r="31931"/>
          <a:stretch>
            <a:fillRect/>
          </a:stretch>
        </p:blipFill>
        <p:spPr>
          <a:xfrm>
            <a:off x="8447088" y="0"/>
            <a:ext cx="3744912" cy="6862763"/>
          </a:xfr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89CA4005-227E-4293-B530-93B1A776566C}"/>
              </a:ext>
            </a:extLst>
          </p:cNvPr>
          <p:cNvGrpSpPr/>
          <p:nvPr/>
        </p:nvGrpSpPr>
        <p:grpSpPr>
          <a:xfrm>
            <a:off x="655169" y="4016928"/>
            <a:ext cx="3480147" cy="1336055"/>
            <a:chOff x="655168" y="4630146"/>
            <a:chExt cx="3480147" cy="1336055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8304A8A-B3FF-47FC-9BFD-0CD6F6BBEE53}"/>
                </a:ext>
              </a:extLst>
            </p:cNvPr>
            <p:cNvSpPr/>
            <p:nvPr/>
          </p:nvSpPr>
          <p:spPr>
            <a:xfrm>
              <a:off x="655168" y="5570201"/>
              <a:ext cx="1332000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1485385-1F65-4463-A745-71CA556C5643}"/>
                </a:ext>
              </a:extLst>
            </p:cNvPr>
            <p:cNvSpPr txBox="1"/>
            <p:nvPr/>
          </p:nvSpPr>
          <p:spPr>
            <a:xfrm>
              <a:off x="655168" y="5650943"/>
              <a:ext cx="1332000" cy="276999"/>
            </a:xfrm>
            <a:prstGeom prst="rect">
              <a:avLst/>
            </a:prstGeom>
            <a:solidFill>
              <a:srgbClr val="D343A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20XX.XX.XX</a:t>
              </a:r>
              <a:endParaRPr lang="zh-CN" altLang="en-US" sz="1200" spc="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92988D95-6F00-4E92-BAD8-2DA6AB377292}"/>
                </a:ext>
              </a:extLst>
            </p:cNvPr>
            <p:cNvGrpSpPr/>
            <p:nvPr/>
          </p:nvGrpSpPr>
          <p:grpSpPr>
            <a:xfrm>
              <a:off x="655168" y="4630146"/>
              <a:ext cx="3480147" cy="276999"/>
              <a:chOff x="3484532" y="4842938"/>
              <a:chExt cx="5222936" cy="319807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E4095040-B649-4A64-876B-780BBD4E2700}"/>
                  </a:ext>
                </a:extLst>
              </p:cNvPr>
              <p:cNvSpPr/>
              <p:nvPr/>
            </p:nvSpPr>
            <p:spPr>
              <a:xfrm>
                <a:off x="3484532" y="4842938"/>
                <a:ext cx="2193317" cy="319807"/>
              </a:xfrm>
              <a:prstGeom prst="rect">
                <a:avLst/>
              </a:prstGeom>
              <a:ln w="6350">
                <a:solidFill>
                  <a:srgbClr val="D343A9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主讲人：</a:t>
                </a:r>
                <a:r>
                  <a:rPr lang="en-US" altLang="zh-CN" sz="1200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</a:t>
                </a:r>
                <a:endParaRPr lang="zh-CN" altLang="en-US" sz="12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5B617F8-E59F-4204-93CB-B164E13D7A3C}"/>
                  </a:ext>
                </a:extLst>
              </p:cNvPr>
              <p:cNvSpPr txBox="1"/>
              <p:nvPr/>
            </p:nvSpPr>
            <p:spPr>
              <a:xfrm>
                <a:off x="6490140" y="4842938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rgbClr val="D343A9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班级：</a:t>
                </a:r>
                <a:r>
                  <a:rPr lang="en-US" altLang="zh-CN" sz="1200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</a:t>
                </a:r>
                <a:endParaRPr lang="zh-CN" altLang="en-US" sz="12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4DBA189-7667-4BC7-A0A5-548864E9513A}"/>
              </a:ext>
            </a:extLst>
          </p:cNvPr>
          <p:cNvGrpSpPr/>
          <p:nvPr/>
        </p:nvGrpSpPr>
        <p:grpSpPr>
          <a:xfrm>
            <a:off x="557375" y="1964669"/>
            <a:ext cx="5538625" cy="1682125"/>
            <a:chOff x="557374" y="2667123"/>
            <a:chExt cx="5538625" cy="1682125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F91870DE-EC74-46DA-8A16-725CE05D444D}"/>
                </a:ext>
              </a:extLst>
            </p:cNvPr>
            <p:cNvSpPr txBox="1"/>
            <p:nvPr/>
          </p:nvSpPr>
          <p:spPr>
            <a:xfrm>
              <a:off x="560008" y="2667123"/>
              <a:ext cx="4931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-15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第五章 透镜及其应用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BA652EBA-4A35-4CB2-9795-23E68BA44856}"/>
                </a:ext>
              </a:extLst>
            </p:cNvPr>
            <p:cNvSpPr txBox="1"/>
            <p:nvPr/>
          </p:nvSpPr>
          <p:spPr>
            <a:xfrm>
              <a:off x="557374" y="3254526"/>
              <a:ext cx="553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感谢各位的仔细聆听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E92A4B5-2161-419D-A1FD-7A5CDB828489}"/>
                </a:ext>
              </a:extLst>
            </p:cNvPr>
            <p:cNvSpPr txBox="1"/>
            <p:nvPr/>
          </p:nvSpPr>
          <p:spPr>
            <a:xfrm>
              <a:off x="570077" y="4029224"/>
              <a:ext cx="4896606" cy="320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1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MENTAL HEALTH COUNSELING PPT</a:t>
              </a: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23017F92-9E63-4FD1-9EDD-8E008E4C2B5F}"/>
                </a:ext>
              </a:extLst>
            </p:cNvPr>
            <p:cNvCxnSpPr>
              <a:cxnSpLocks/>
            </p:cNvCxnSpPr>
            <p:nvPr/>
          </p:nvCxnSpPr>
          <p:spPr>
            <a:xfrm>
              <a:off x="658813" y="3990975"/>
              <a:ext cx="5208587" cy="0"/>
            </a:xfrm>
            <a:prstGeom prst="line">
              <a:avLst/>
            </a:prstGeom>
            <a:ln>
              <a:solidFill>
                <a:srgbClr val="D343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0ACEC93A-C01E-4BE2-9CA8-ED04FC984F41}"/>
              </a:ext>
            </a:extLst>
          </p:cNvPr>
          <p:cNvSpPr/>
          <p:nvPr/>
        </p:nvSpPr>
        <p:spPr>
          <a:xfrm>
            <a:off x="560550" y="485121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D343A9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D343A9"/>
              </a:solidFill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13">
            <a:extLst>
              <a:ext uri="{FF2B5EF4-FFF2-40B4-BE49-F238E27FC236}">
                <a16:creationId xmlns:a16="http://schemas.microsoft.com/office/drawing/2014/main" id="{AEE3D63A-2274-4628-B04A-4A05D16F34E5}"/>
              </a:ext>
            </a:extLst>
          </p:cNvPr>
          <p:cNvSpPr>
            <a:spLocks/>
          </p:cNvSpPr>
          <p:nvPr/>
        </p:nvSpPr>
        <p:spPr bwMode="auto">
          <a:xfrm>
            <a:off x="5199486" y="0"/>
            <a:ext cx="5098894" cy="6854825"/>
          </a:xfrm>
          <a:custGeom>
            <a:avLst/>
            <a:gdLst>
              <a:gd name="T0" fmla="*/ 868 w 1147"/>
              <a:gd name="T1" fmla="*/ 1399 h 1925"/>
              <a:gd name="T2" fmla="*/ 443 w 1147"/>
              <a:gd name="T3" fmla="*/ 801 h 1925"/>
              <a:gd name="T4" fmla="*/ 424 w 1147"/>
              <a:gd name="T5" fmla="*/ 0 h 1925"/>
              <a:gd name="T6" fmla="*/ 0 w 1147"/>
              <a:gd name="T7" fmla="*/ 0 h 1925"/>
              <a:gd name="T8" fmla="*/ 323 w 1147"/>
              <a:gd name="T9" fmla="*/ 1925 h 1925"/>
              <a:gd name="T10" fmla="*/ 1147 w 1147"/>
              <a:gd name="T11" fmla="*/ 1925 h 1925"/>
              <a:gd name="T12" fmla="*/ 868 w 1147"/>
              <a:gd name="T13" fmla="*/ 1399 h 1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7" h="1925">
                <a:moveTo>
                  <a:pt x="868" y="1399"/>
                </a:moveTo>
                <a:cubicBezTo>
                  <a:pt x="714" y="1205"/>
                  <a:pt x="538" y="1021"/>
                  <a:pt x="443" y="801"/>
                </a:cubicBezTo>
                <a:cubicBezTo>
                  <a:pt x="330" y="540"/>
                  <a:pt x="326" y="258"/>
                  <a:pt x="424" y="0"/>
                </a:cubicBezTo>
                <a:cubicBezTo>
                  <a:pt x="0" y="0"/>
                  <a:pt x="0" y="0"/>
                  <a:pt x="0" y="0"/>
                </a:cubicBezTo>
                <a:cubicBezTo>
                  <a:pt x="212" y="333"/>
                  <a:pt x="636" y="1145"/>
                  <a:pt x="323" y="1925"/>
                </a:cubicBezTo>
                <a:cubicBezTo>
                  <a:pt x="1147" y="1925"/>
                  <a:pt x="1147" y="1925"/>
                  <a:pt x="1147" y="1925"/>
                </a:cubicBezTo>
                <a:cubicBezTo>
                  <a:pt x="1108" y="1727"/>
                  <a:pt x="996" y="1560"/>
                  <a:pt x="868" y="1399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21594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04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一、眼睛</a:t>
            </a:r>
          </a:p>
        </p:txBody>
      </p:sp>
      <p:pic>
        <p:nvPicPr>
          <p:cNvPr id="27" name="图片 5121" descr="10001"/>
          <p:cNvPicPr>
            <a:picLocks noChangeAspect="1" noChangeArrowheads="1"/>
          </p:cNvPicPr>
          <p:nvPr/>
        </p:nvPicPr>
        <p:blipFill>
          <a:blip r:embed="rId3" cstate="print"/>
          <a:srcRect l="13791" t="7285" r="14732" b="6412"/>
          <a:stretch>
            <a:fillRect/>
          </a:stretch>
        </p:blipFill>
        <p:spPr bwMode="auto">
          <a:xfrm>
            <a:off x="3663146" y="2158397"/>
            <a:ext cx="5535612" cy="317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19"/>
          <p:cNvSpPr/>
          <p:nvPr/>
        </p:nvSpPr>
        <p:spPr>
          <a:xfrm>
            <a:off x="8065283" y="2368617"/>
            <a:ext cx="1752600" cy="931145"/>
          </a:xfrm>
          <a:prstGeom prst="cloudCallout">
            <a:avLst>
              <a:gd name="adj1" fmla="val -15690"/>
              <a:gd name="adj2" fmla="val -78519"/>
            </a:avLst>
          </a:prstGeom>
          <a:solidFill>
            <a:schemeClr val="bg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0" hangingPunct="0"/>
            <a:endParaRPr lang="zh-CN" altLang="en-US" sz="2800" noProof="1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4" name="AutoShape 19"/>
          <p:cNvSpPr/>
          <p:nvPr/>
        </p:nvSpPr>
        <p:spPr>
          <a:xfrm>
            <a:off x="1972459" y="3942300"/>
            <a:ext cx="1979613" cy="1178184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 w="12700" cap="flat" cmpd="sng">
            <a:solidFill>
              <a:schemeClr val="accent6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0" hangingPunct="0"/>
            <a:endParaRPr lang="zh-CN" altLang="en-US" sz="2800" noProof="1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2355046" y="4095511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角膜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2453471" y="449101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晶状体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8268483" y="2663163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视网膜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2724933" y="3131111"/>
            <a:ext cx="1125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dirty="0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瞳孔</a:t>
            </a: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2877334" y="2014687"/>
            <a:ext cx="1692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dirty="0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睫状体</a:t>
            </a: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8184347" y="5120483"/>
            <a:ext cx="1792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dirty="0">
                <a:solidFill>
                  <a:srgbClr val="000000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玻璃体</a:t>
            </a:r>
          </a:p>
        </p:txBody>
      </p:sp>
      <p:sp>
        <p:nvSpPr>
          <p:cNvPr id="41" name="Line 24"/>
          <p:cNvSpPr>
            <a:spLocks noChangeShapeType="1"/>
          </p:cNvSpPr>
          <p:nvPr/>
        </p:nvSpPr>
        <p:spPr bwMode="auto">
          <a:xfrm>
            <a:off x="7938283" y="3842535"/>
            <a:ext cx="1200150" cy="11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zh-CN" altLang="en-US" sz="28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8760608" y="3910232"/>
            <a:ext cx="14239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dirty="0">
                <a:solidFill>
                  <a:srgbClr val="000000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视神经</a:t>
            </a:r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>
            <a:off x="6500009" y="4213092"/>
            <a:ext cx="1624013" cy="110335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zh-CN" altLang="en-US" sz="28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4" name="Line 31"/>
          <p:cNvSpPr>
            <a:spLocks noChangeShapeType="1"/>
          </p:cNvSpPr>
          <p:nvPr/>
        </p:nvSpPr>
        <p:spPr bwMode="auto">
          <a:xfrm flipV="1">
            <a:off x="7604908" y="2863882"/>
            <a:ext cx="693738" cy="26722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zh-CN" altLang="en-US" sz="28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5" name="Line 32"/>
          <p:cNvSpPr>
            <a:spLocks noChangeShapeType="1"/>
          </p:cNvSpPr>
          <p:nvPr/>
        </p:nvSpPr>
        <p:spPr bwMode="auto">
          <a:xfrm flipH="1" flipV="1">
            <a:off x="4026684" y="2368617"/>
            <a:ext cx="809625" cy="42044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zh-CN" altLang="en-US" sz="28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6" name="Line 33"/>
          <p:cNvSpPr>
            <a:spLocks noChangeShapeType="1"/>
          </p:cNvSpPr>
          <p:nvPr/>
        </p:nvSpPr>
        <p:spPr bwMode="auto">
          <a:xfrm flipH="1">
            <a:off x="3191658" y="3988619"/>
            <a:ext cx="901700" cy="22803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zh-CN" altLang="en-US" sz="2800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7" name="Line 34"/>
          <p:cNvSpPr>
            <a:spLocks noChangeShapeType="1"/>
          </p:cNvSpPr>
          <p:nvPr/>
        </p:nvSpPr>
        <p:spPr bwMode="auto">
          <a:xfrm flipH="1">
            <a:off x="3339297" y="3910232"/>
            <a:ext cx="1404937" cy="75893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zh-CN" altLang="en-US" sz="28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8" name="Line 35"/>
          <p:cNvSpPr>
            <a:spLocks noChangeShapeType="1"/>
          </p:cNvSpPr>
          <p:nvPr/>
        </p:nvSpPr>
        <p:spPr bwMode="auto">
          <a:xfrm flipH="1" flipV="1">
            <a:off x="3348821" y="3299762"/>
            <a:ext cx="1033462" cy="5344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zh-CN" altLang="en-US" sz="28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1878172" y="5292128"/>
            <a:ext cx="37753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800" dirty="0">
                <a:latin typeface="FandolFang R" panose="00000500000000000000" pitchFamily="50" charset="-122"/>
                <a:ea typeface="FandolFang R" panose="00000500000000000000" pitchFamily="50" charset="-122"/>
              </a:rPr>
              <a:t>共同作用相当于凸透镜</a:t>
            </a: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7513969" y="1601139"/>
            <a:ext cx="1980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800" dirty="0">
                <a:latin typeface="FandolFang R" panose="00000500000000000000" pitchFamily="50" charset="-122"/>
                <a:ea typeface="FandolFang R" panose="00000500000000000000" pitchFamily="50" charset="-122"/>
              </a:rPr>
              <a:t>相当于光屏</a:t>
            </a:r>
          </a:p>
        </p:txBody>
      </p:sp>
    </p:spTree>
    <p:extLst>
      <p:ext uri="{BB962C8B-B14F-4D97-AF65-F5344CB8AC3E}">
        <p14:creationId xmlns:p14="http://schemas.microsoft.com/office/powerpoint/2010/main" val="166826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4" grpId="0" bldLvl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9" name="矩形 15378"/>
          <p:cNvSpPr>
            <a:spLocks noChangeArrowheads="1"/>
          </p:cNvSpPr>
          <p:nvPr/>
        </p:nvSpPr>
        <p:spPr bwMode="auto">
          <a:xfrm>
            <a:off x="505708" y="1895914"/>
            <a:ext cx="10728348" cy="51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视神经细胞受到光的刺激，把这个信号传给大脑，我们就看到了物体。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一、眼睛</a:t>
            </a:r>
          </a:p>
        </p:txBody>
      </p:sp>
      <p:pic>
        <p:nvPicPr>
          <p:cNvPr id="25" name="图片 15362" descr="2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91"/>
          <a:stretch>
            <a:fillRect/>
          </a:stretch>
        </p:blipFill>
        <p:spPr bwMode="auto">
          <a:xfrm>
            <a:off x="4452544" y="2996189"/>
            <a:ext cx="2971800" cy="195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15363"/>
          <p:cNvSpPr>
            <a:spLocks noChangeArrowheads="1"/>
          </p:cNvSpPr>
          <p:nvPr/>
        </p:nvSpPr>
        <p:spPr bwMode="auto">
          <a:xfrm>
            <a:off x="5326743" y="3563902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4400" dirty="0">
              <a:solidFill>
                <a:schemeClr val="tx2"/>
              </a:solidFill>
              <a:latin typeface="Tahoma" pitchFamily="34" charset="0"/>
              <a:ea typeface="FandolFang R" panose="00000500000000000000" pitchFamily="50" charset="-122"/>
            </a:endParaRPr>
          </a:p>
        </p:txBody>
      </p:sp>
      <p:grpSp>
        <p:nvGrpSpPr>
          <p:cNvPr id="27" name="组合 15364"/>
          <p:cNvGrpSpPr>
            <a:grpSpLocks/>
          </p:cNvGrpSpPr>
          <p:nvPr/>
        </p:nvGrpSpPr>
        <p:grpSpPr bwMode="auto">
          <a:xfrm rot="181407">
            <a:off x="2888343" y="3677920"/>
            <a:ext cx="2133600" cy="228036"/>
            <a:chOff x="0" y="0"/>
            <a:chExt cx="960" cy="144"/>
          </a:xfrm>
        </p:grpSpPr>
        <p:sp>
          <p:nvSpPr>
            <p:cNvPr id="28" name="直接连接符 15365"/>
            <p:cNvSpPr>
              <a:spLocks noChangeShapeType="1"/>
            </p:cNvSpPr>
            <p:nvPr/>
          </p:nvSpPr>
          <p:spPr bwMode="auto">
            <a:xfrm flipV="1">
              <a:off x="0" y="0"/>
              <a:ext cx="96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dirty="0">
                <a:ea typeface="FandolFang R" panose="00000500000000000000" pitchFamily="50" charset="-122"/>
              </a:endParaRPr>
            </a:p>
          </p:txBody>
        </p:sp>
        <p:sp>
          <p:nvSpPr>
            <p:cNvPr id="29" name="直接连接符 15366"/>
            <p:cNvSpPr>
              <a:spLocks noChangeShapeType="1"/>
            </p:cNvSpPr>
            <p:nvPr/>
          </p:nvSpPr>
          <p:spPr bwMode="auto">
            <a:xfrm rot="21599999" flipV="1">
              <a:off x="202" y="78"/>
              <a:ext cx="221" cy="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dirty="0">
                <a:ea typeface="FandolFang R" panose="00000500000000000000" pitchFamily="50" charset="-122"/>
              </a:endParaRPr>
            </a:p>
          </p:txBody>
        </p:sp>
      </p:grpSp>
      <p:grpSp>
        <p:nvGrpSpPr>
          <p:cNvPr id="30" name="组合 15367"/>
          <p:cNvGrpSpPr>
            <a:grpSpLocks/>
          </p:cNvGrpSpPr>
          <p:nvPr/>
        </p:nvGrpSpPr>
        <p:grpSpPr bwMode="auto">
          <a:xfrm rot="939904">
            <a:off x="2866118" y="4060355"/>
            <a:ext cx="2228850" cy="241100"/>
            <a:chOff x="0" y="0"/>
            <a:chExt cx="960" cy="144"/>
          </a:xfrm>
        </p:grpSpPr>
        <p:sp>
          <p:nvSpPr>
            <p:cNvPr id="31" name="直接连接符 15368"/>
            <p:cNvSpPr>
              <a:spLocks noChangeShapeType="1"/>
            </p:cNvSpPr>
            <p:nvPr/>
          </p:nvSpPr>
          <p:spPr bwMode="auto">
            <a:xfrm flipV="1">
              <a:off x="0" y="0"/>
              <a:ext cx="96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dirty="0">
                <a:ea typeface="FandolFang R" panose="00000500000000000000" pitchFamily="50" charset="-122"/>
              </a:endParaRPr>
            </a:p>
          </p:txBody>
        </p:sp>
        <p:sp>
          <p:nvSpPr>
            <p:cNvPr id="32" name="直接连接符 15369"/>
            <p:cNvSpPr>
              <a:spLocks noChangeShapeType="1"/>
            </p:cNvSpPr>
            <p:nvPr/>
          </p:nvSpPr>
          <p:spPr bwMode="auto">
            <a:xfrm flipV="1">
              <a:off x="229" y="84"/>
              <a:ext cx="166" cy="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dirty="0">
                <a:ea typeface="FandolFang R" panose="00000500000000000000" pitchFamily="50" charset="-122"/>
              </a:endParaRPr>
            </a:p>
          </p:txBody>
        </p:sp>
      </p:grpSp>
      <p:grpSp>
        <p:nvGrpSpPr>
          <p:cNvPr id="33" name="组合 15370"/>
          <p:cNvGrpSpPr>
            <a:grpSpLocks/>
          </p:cNvGrpSpPr>
          <p:nvPr/>
        </p:nvGrpSpPr>
        <p:grpSpPr bwMode="auto">
          <a:xfrm rot="944066">
            <a:off x="4992745" y="3686205"/>
            <a:ext cx="2151201" cy="315153"/>
            <a:chOff x="0" y="0"/>
            <a:chExt cx="960" cy="144"/>
          </a:xfrm>
        </p:grpSpPr>
        <p:sp>
          <p:nvSpPr>
            <p:cNvPr id="34" name="直接连接符 15371"/>
            <p:cNvSpPr>
              <a:spLocks noChangeShapeType="1"/>
            </p:cNvSpPr>
            <p:nvPr/>
          </p:nvSpPr>
          <p:spPr bwMode="auto">
            <a:xfrm flipV="1">
              <a:off x="0" y="0"/>
              <a:ext cx="96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dirty="0">
                <a:ea typeface="FandolFang R" panose="00000500000000000000" pitchFamily="50" charset="-122"/>
              </a:endParaRPr>
            </a:p>
          </p:txBody>
        </p:sp>
        <p:sp>
          <p:nvSpPr>
            <p:cNvPr id="35" name="直接连接符 15372"/>
            <p:cNvSpPr>
              <a:spLocks noChangeShapeType="1"/>
            </p:cNvSpPr>
            <p:nvPr/>
          </p:nvSpPr>
          <p:spPr bwMode="auto">
            <a:xfrm flipV="1">
              <a:off x="242" y="48"/>
              <a:ext cx="334" cy="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dirty="0">
                <a:ea typeface="FandolFang R" panose="00000500000000000000" pitchFamily="50" charset="-122"/>
              </a:endParaRPr>
            </a:p>
          </p:txBody>
        </p:sp>
      </p:grpSp>
      <p:grpSp>
        <p:nvGrpSpPr>
          <p:cNvPr id="36" name="组合 15373"/>
          <p:cNvGrpSpPr>
            <a:grpSpLocks/>
          </p:cNvGrpSpPr>
          <p:nvPr/>
        </p:nvGrpSpPr>
        <p:grpSpPr bwMode="auto">
          <a:xfrm rot="-285818">
            <a:off x="5043142" y="4074974"/>
            <a:ext cx="2133600" cy="228036"/>
            <a:chOff x="0" y="0"/>
            <a:chExt cx="960" cy="144"/>
          </a:xfrm>
        </p:grpSpPr>
        <p:sp>
          <p:nvSpPr>
            <p:cNvPr id="37" name="直接连接符 15374"/>
            <p:cNvSpPr>
              <a:spLocks noChangeShapeType="1"/>
            </p:cNvSpPr>
            <p:nvPr/>
          </p:nvSpPr>
          <p:spPr bwMode="auto">
            <a:xfrm flipV="1">
              <a:off x="0" y="0"/>
              <a:ext cx="96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dirty="0">
                <a:ea typeface="FandolFang R" panose="00000500000000000000" pitchFamily="50" charset="-122"/>
              </a:endParaRPr>
            </a:p>
          </p:txBody>
        </p:sp>
        <p:sp>
          <p:nvSpPr>
            <p:cNvPr id="38" name="直接连接符 15375"/>
            <p:cNvSpPr>
              <a:spLocks noChangeShapeType="1"/>
            </p:cNvSpPr>
            <p:nvPr/>
          </p:nvSpPr>
          <p:spPr bwMode="auto">
            <a:xfrm rot="179999" flipV="1">
              <a:off x="255" y="48"/>
              <a:ext cx="321" cy="5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dirty="0">
                <a:ea typeface="FandolFang R" panose="00000500000000000000" pitchFamily="50" charset="-122"/>
              </a:endParaRPr>
            </a:p>
          </p:txBody>
        </p:sp>
      </p:grp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1592943" y="3620912"/>
            <a:ext cx="1600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FandolFang R" panose="00000500000000000000" pitchFamily="50" charset="-122"/>
                <a:ea typeface="FandolFang R" panose="00000500000000000000" pitchFamily="50" charset="-122"/>
              </a:rPr>
              <a:t>来自物体的光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7439706" y="3839446"/>
            <a:ext cx="2982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FandolFang R" panose="00000500000000000000" pitchFamily="50" charset="-122"/>
                <a:ea typeface="FandolFang R" panose="00000500000000000000" pitchFamily="50" charset="-122"/>
              </a:rPr>
              <a:t>会聚在视网膜上</a:t>
            </a:r>
          </a:p>
        </p:txBody>
      </p:sp>
      <p:pic>
        <p:nvPicPr>
          <p:cNvPr id="41" name="图片 40" descr="33646f678a17c23eab184cd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l="23000" t="2028" r="24001" b="13316"/>
          <a:stretch>
            <a:fillRect/>
          </a:stretch>
        </p:blipFill>
        <p:spPr bwMode="auto">
          <a:xfrm>
            <a:off x="8374743" y="4305018"/>
            <a:ext cx="1481138" cy="125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直接连接符 41"/>
          <p:cNvSpPr>
            <a:spLocks noChangeShapeType="1"/>
          </p:cNvSpPr>
          <p:nvPr/>
        </p:nvSpPr>
        <p:spPr bwMode="auto">
          <a:xfrm>
            <a:off x="7079343" y="4305018"/>
            <a:ext cx="838200" cy="171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43" name="直接连接符 42"/>
          <p:cNvSpPr>
            <a:spLocks noChangeShapeType="1"/>
          </p:cNvSpPr>
          <p:nvPr/>
        </p:nvSpPr>
        <p:spPr bwMode="auto">
          <a:xfrm>
            <a:off x="7993743" y="4476044"/>
            <a:ext cx="838200" cy="171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 dirty="0">
              <a:ea typeface="FandolFang R" panose="00000500000000000000" pitchFamily="50" charset="-122"/>
            </a:endParaRPr>
          </a:p>
        </p:txBody>
      </p:sp>
      <p:sp>
        <p:nvSpPr>
          <p:cNvPr id="44" name="椭圆 43"/>
          <p:cNvSpPr>
            <a:spLocks noChangeArrowheads="1"/>
          </p:cNvSpPr>
          <p:nvPr/>
        </p:nvSpPr>
        <p:spPr bwMode="auto">
          <a:xfrm flipH="1">
            <a:off x="7155543" y="3860823"/>
            <a:ext cx="152400" cy="22803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dirty="0"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173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2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403061"/>
              </p:ext>
            </p:extLst>
          </p:nvPr>
        </p:nvGraphicFramePr>
        <p:xfrm>
          <a:off x="8170566" y="3181596"/>
          <a:ext cx="2794000" cy="197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752480" imgH="1653480" progId="PBrush">
                  <p:embed/>
                </p:oleObj>
              </mc:Choice>
              <mc:Fallback>
                <p:oleObj r:id="rId2" imgW="1752480" imgH="1653480" progId="PBrush">
                  <p:embed/>
                  <p:pic>
                    <p:nvPicPr>
                      <p:cNvPr id="6152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0566" y="3181596"/>
                        <a:ext cx="2794000" cy="1973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748574" y="1913719"/>
            <a:ext cx="79777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人眼看清远处物体的原理：</a:t>
            </a:r>
          </a:p>
        </p:txBody>
      </p:sp>
      <p:sp>
        <p:nvSpPr>
          <p:cNvPr id="6154" name="Text Box 10"/>
          <p:cNvSpPr txBox="1"/>
          <p:nvPr/>
        </p:nvSpPr>
        <p:spPr>
          <a:xfrm>
            <a:off x="660400" y="2920573"/>
            <a:ext cx="5689600" cy="2201949"/>
          </a:xfrm>
          <a:prstGeom prst="rect">
            <a:avLst/>
          </a:prstGeom>
          <a:solidFill>
            <a:schemeClr val="bg1"/>
          </a:solidFill>
          <a:ln w="222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    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当睫状体放松时，</a:t>
            </a: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晶状体变薄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，远处来的光线恰好会聚在视网膜上，眼球可以看清远处的物体。</a:t>
            </a:r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6741815" y="3694676"/>
            <a:ext cx="2032000" cy="760119"/>
            <a:chOff x="1320" y="4080"/>
            <a:chExt cx="2400" cy="1200"/>
          </a:xfrm>
        </p:grpSpPr>
        <p:sp>
          <p:nvSpPr>
            <p:cNvPr id="12295" name="Line 14"/>
            <p:cNvSpPr>
              <a:spLocks noChangeShapeType="1"/>
            </p:cNvSpPr>
            <p:nvPr/>
          </p:nvSpPr>
          <p:spPr bwMode="auto">
            <a:xfrm flipV="1">
              <a:off x="1320" y="4080"/>
              <a:ext cx="2400" cy="3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96" name="Line 15"/>
            <p:cNvSpPr>
              <a:spLocks noChangeShapeType="1"/>
            </p:cNvSpPr>
            <p:nvPr/>
          </p:nvSpPr>
          <p:spPr bwMode="auto">
            <a:xfrm>
              <a:off x="1320" y="5040"/>
              <a:ext cx="240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6"/>
          <p:cNvGrpSpPr>
            <a:grpSpLocks/>
          </p:cNvGrpSpPr>
          <p:nvPr/>
        </p:nvGrpSpPr>
        <p:grpSpPr bwMode="auto">
          <a:xfrm>
            <a:off x="8773815" y="3694676"/>
            <a:ext cx="2042584" cy="760119"/>
            <a:chOff x="3720" y="4080"/>
            <a:chExt cx="2640" cy="1200"/>
          </a:xfrm>
        </p:grpSpPr>
        <p:sp>
          <p:nvSpPr>
            <p:cNvPr id="12298" name="Line 16"/>
            <p:cNvSpPr>
              <a:spLocks noChangeShapeType="1"/>
            </p:cNvSpPr>
            <p:nvPr/>
          </p:nvSpPr>
          <p:spPr bwMode="auto">
            <a:xfrm flipV="1">
              <a:off x="3720" y="4680"/>
              <a:ext cx="2640" cy="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99" name="Line 17"/>
            <p:cNvSpPr>
              <a:spLocks noChangeShapeType="1"/>
            </p:cNvSpPr>
            <p:nvPr/>
          </p:nvSpPr>
          <p:spPr bwMode="auto">
            <a:xfrm>
              <a:off x="3720" y="4080"/>
              <a:ext cx="2640" cy="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470" name="Text Box 24"/>
          <p:cNvSpPr txBox="1">
            <a:spLocks noChangeArrowheads="1"/>
          </p:cNvSpPr>
          <p:nvPr/>
        </p:nvSpPr>
        <p:spPr bwMode="auto">
          <a:xfrm>
            <a:off x="5094898" y="1913719"/>
            <a:ext cx="42735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晶状体的调节作用</a:t>
            </a:r>
          </a:p>
        </p:txBody>
      </p:sp>
      <p:sp>
        <p:nvSpPr>
          <p:cNvPr id="4127" name="xjhgx2"/>
          <p:cNvSpPr>
            <a:spLocks noChangeArrowheads="1"/>
          </p:cNvSpPr>
          <p:nvPr/>
        </p:nvSpPr>
        <p:spPr bwMode="auto">
          <a:xfrm>
            <a:off x="8775932" y="3694676"/>
            <a:ext cx="370416" cy="760119"/>
          </a:xfrm>
          <a:custGeom>
            <a:avLst/>
            <a:gdLst/>
            <a:ahLst/>
            <a:cxnLst>
              <a:cxn ang="0">
                <a:pos x="310" y="0"/>
              </a:cxn>
              <a:cxn ang="0">
                <a:pos x="237" y="270"/>
              </a:cxn>
              <a:cxn ang="0">
                <a:pos x="175" y="542"/>
              </a:cxn>
              <a:cxn ang="0">
                <a:pos x="121" y="816"/>
              </a:cxn>
              <a:cxn ang="0">
                <a:pos x="78" y="1091"/>
              </a:cxn>
              <a:cxn ang="0">
                <a:pos x="44" y="1368"/>
              </a:cxn>
              <a:cxn ang="0">
                <a:pos x="19" y="1646"/>
              </a:cxn>
              <a:cxn ang="0">
                <a:pos x="5" y="1925"/>
              </a:cxn>
              <a:cxn ang="0">
                <a:pos x="0" y="2204"/>
              </a:cxn>
              <a:cxn ang="0">
                <a:pos x="5" y="2483"/>
              </a:cxn>
              <a:cxn ang="0">
                <a:pos x="19" y="2762"/>
              </a:cxn>
              <a:cxn ang="0">
                <a:pos x="44" y="3040"/>
              </a:cxn>
              <a:cxn ang="0">
                <a:pos x="78" y="3317"/>
              </a:cxn>
              <a:cxn ang="0">
                <a:pos x="121" y="3592"/>
              </a:cxn>
              <a:cxn ang="0">
                <a:pos x="175" y="3866"/>
              </a:cxn>
              <a:cxn ang="0">
                <a:pos x="237" y="4138"/>
              </a:cxn>
              <a:cxn ang="0">
                <a:pos x="310" y="4408"/>
              </a:cxn>
              <a:cxn ang="0">
                <a:pos x="310" y="4408"/>
              </a:cxn>
              <a:cxn ang="0">
                <a:pos x="383" y="4138"/>
              </a:cxn>
              <a:cxn ang="0">
                <a:pos x="445" y="3866"/>
              </a:cxn>
              <a:cxn ang="0">
                <a:pos x="499" y="3592"/>
              </a:cxn>
              <a:cxn ang="0">
                <a:pos x="542" y="3317"/>
              </a:cxn>
              <a:cxn ang="0">
                <a:pos x="576" y="3040"/>
              </a:cxn>
              <a:cxn ang="0">
                <a:pos x="601" y="2762"/>
              </a:cxn>
              <a:cxn ang="0">
                <a:pos x="615" y="2483"/>
              </a:cxn>
              <a:cxn ang="0">
                <a:pos x="620" y="2204"/>
              </a:cxn>
              <a:cxn ang="0">
                <a:pos x="615" y="1925"/>
              </a:cxn>
              <a:cxn ang="0">
                <a:pos x="601" y="1646"/>
              </a:cxn>
              <a:cxn ang="0">
                <a:pos x="576" y="1368"/>
              </a:cxn>
              <a:cxn ang="0">
                <a:pos x="542" y="1091"/>
              </a:cxn>
              <a:cxn ang="0">
                <a:pos x="499" y="816"/>
              </a:cxn>
              <a:cxn ang="0">
                <a:pos x="445" y="542"/>
              </a:cxn>
              <a:cxn ang="0">
                <a:pos x="383" y="270"/>
              </a:cxn>
              <a:cxn ang="0">
                <a:pos x="310" y="0"/>
              </a:cxn>
            </a:cxnLst>
            <a:rect l="0" t="0" r="r" b="b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gradFill rotWithShape="1">
            <a:gsLst>
              <a:gs pos="0">
                <a:srgbClr val="FFFFFB"/>
              </a:gs>
              <a:gs pos="50000">
                <a:srgbClr val="FF0000"/>
              </a:gs>
              <a:gs pos="100000">
                <a:srgbClr val="FFFFFD"/>
              </a:gs>
            </a:gsLst>
            <a:lin ang="13500000"/>
          </a:gradFill>
          <a:ln w="63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xjhgx2"/>
          <p:cNvSpPr>
            <a:spLocks noChangeArrowheads="1"/>
          </p:cNvSpPr>
          <p:nvPr/>
        </p:nvSpPr>
        <p:spPr bwMode="auto">
          <a:xfrm>
            <a:off x="8860599" y="3694676"/>
            <a:ext cx="201083" cy="760119"/>
          </a:xfrm>
          <a:custGeom>
            <a:avLst/>
            <a:gdLst/>
            <a:ahLst/>
            <a:cxnLst>
              <a:cxn ang="0">
                <a:pos x="310" y="0"/>
              </a:cxn>
              <a:cxn ang="0">
                <a:pos x="237" y="270"/>
              </a:cxn>
              <a:cxn ang="0">
                <a:pos x="175" y="542"/>
              </a:cxn>
              <a:cxn ang="0">
                <a:pos x="121" y="816"/>
              </a:cxn>
              <a:cxn ang="0">
                <a:pos x="78" y="1091"/>
              </a:cxn>
              <a:cxn ang="0">
                <a:pos x="44" y="1368"/>
              </a:cxn>
              <a:cxn ang="0">
                <a:pos x="19" y="1646"/>
              </a:cxn>
              <a:cxn ang="0">
                <a:pos x="5" y="1925"/>
              </a:cxn>
              <a:cxn ang="0">
                <a:pos x="0" y="2204"/>
              </a:cxn>
              <a:cxn ang="0">
                <a:pos x="5" y="2483"/>
              </a:cxn>
              <a:cxn ang="0">
                <a:pos x="19" y="2762"/>
              </a:cxn>
              <a:cxn ang="0">
                <a:pos x="44" y="3040"/>
              </a:cxn>
              <a:cxn ang="0">
                <a:pos x="78" y="3317"/>
              </a:cxn>
              <a:cxn ang="0">
                <a:pos x="121" y="3592"/>
              </a:cxn>
              <a:cxn ang="0">
                <a:pos x="175" y="3866"/>
              </a:cxn>
              <a:cxn ang="0">
                <a:pos x="237" y="4138"/>
              </a:cxn>
              <a:cxn ang="0">
                <a:pos x="310" y="4408"/>
              </a:cxn>
              <a:cxn ang="0">
                <a:pos x="310" y="4408"/>
              </a:cxn>
              <a:cxn ang="0">
                <a:pos x="383" y="4138"/>
              </a:cxn>
              <a:cxn ang="0">
                <a:pos x="445" y="3866"/>
              </a:cxn>
              <a:cxn ang="0">
                <a:pos x="499" y="3592"/>
              </a:cxn>
              <a:cxn ang="0">
                <a:pos x="542" y="3317"/>
              </a:cxn>
              <a:cxn ang="0">
                <a:pos x="576" y="3040"/>
              </a:cxn>
              <a:cxn ang="0">
                <a:pos x="601" y="2762"/>
              </a:cxn>
              <a:cxn ang="0">
                <a:pos x="615" y="2483"/>
              </a:cxn>
              <a:cxn ang="0">
                <a:pos x="620" y="2204"/>
              </a:cxn>
              <a:cxn ang="0">
                <a:pos x="615" y="1925"/>
              </a:cxn>
              <a:cxn ang="0">
                <a:pos x="601" y="1646"/>
              </a:cxn>
              <a:cxn ang="0">
                <a:pos x="576" y="1368"/>
              </a:cxn>
              <a:cxn ang="0">
                <a:pos x="542" y="1091"/>
              </a:cxn>
              <a:cxn ang="0">
                <a:pos x="499" y="816"/>
              </a:cxn>
              <a:cxn ang="0">
                <a:pos x="445" y="542"/>
              </a:cxn>
              <a:cxn ang="0">
                <a:pos x="383" y="270"/>
              </a:cxn>
              <a:cxn ang="0">
                <a:pos x="310" y="0"/>
              </a:cxn>
            </a:cxnLst>
            <a:rect l="0" t="0" r="r" b="b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gradFill rotWithShape="1">
            <a:gsLst>
              <a:gs pos="0">
                <a:srgbClr val="FFFFFB"/>
              </a:gs>
              <a:gs pos="50000">
                <a:srgbClr val="FF0000"/>
              </a:gs>
              <a:gs pos="100000">
                <a:srgbClr val="FFFFFD"/>
              </a:gs>
            </a:gsLst>
            <a:lin ang="13500000"/>
          </a:gradFill>
          <a:ln w="63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一、眼睛</a:t>
            </a:r>
          </a:p>
        </p:txBody>
      </p:sp>
    </p:spTree>
    <p:extLst>
      <p:ext uri="{BB962C8B-B14F-4D97-AF65-F5344CB8AC3E}">
        <p14:creationId xmlns:p14="http://schemas.microsoft.com/office/powerpoint/2010/main" val="7330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1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1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194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6154" grpId="0" bldLvl="0" animBg="1"/>
      <p:bldP spid="19470" grpId="0" bldLvl="0"/>
      <p:bldP spid="4127" grpId="0" bldLvl="0" animBg="1"/>
      <p:bldP spid="4127" grpId="1" bldLvl="0" animBg="1"/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  <p:bldP spid="2" grpId="10" animBg="1"/>
      <p:bldP spid="2" grpId="11" animBg="1"/>
      <p:bldP spid="2" grpId="12" animBg="1"/>
      <p:bldP spid="2" grpId="13" animBg="1"/>
      <p:bldP spid="2" grpId="14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2" name="Object 8"/>
          <p:cNvGraphicFramePr>
            <a:graphicFrameLocks/>
          </p:cNvGraphicFramePr>
          <p:nvPr/>
        </p:nvGraphicFramePr>
        <p:xfrm>
          <a:off x="8170566" y="3181596"/>
          <a:ext cx="2794000" cy="197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752480" imgH="1653480" progId="PBrush">
                  <p:embed/>
                </p:oleObj>
              </mc:Choice>
              <mc:Fallback>
                <p:oleObj r:id="rId2" imgW="1752480" imgH="1653480" progId="PBrush">
                  <p:embed/>
                  <p:pic>
                    <p:nvPicPr>
                      <p:cNvPr id="6152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0566" y="3181596"/>
                        <a:ext cx="2794000" cy="1973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748574" y="1913719"/>
            <a:ext cx="79777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人眼看清近处物体的原理：</a:t>
            </a:r>
          </a:p>
        </p:txBody>
      </p:sp>
      <p:sp>
        <p:nvSpPr>
          <p:cNvPr id="6154" name="Text Box 10"/>
          <p:cNvSpPr txBox="1"/>
          <p:nvPr/>
        </p:nvSpPr>
        <p:spPr>
          <a:xfrm>
            <a:off x="660400" y="2920573"/>
            <a:ext cx="5689600" cy="2201949"/>
          </a:xfrm>
          <a:prstGeom prst="rect">
            <a:avLst/>
          </a:prstGeom>
          <a:solidFill>
            <a:schemeClr val="bg1"/>
          </a:solidFill>
          <a:ln w="222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当睫状体收缩时，</a:t>
            </a: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晶状体变厚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，近处来的光线恰好会聚在视网膜上，眼球可以看清近处的物体。</a:t>
            </a: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6741815" y="3694676"/>
            <a:ext cx="2032000" cy="760119"/>
            <a:chOff x="1320" y="4080"/>
            <a:chExt cx="2400" cy="1200"/>
          </a:xfrm>
        </p:grpSpPr>
        <p:sp>
          <p:nvSpPr>
            <p:cNvPr id="12295" name="Line 14"/>
            <p:cNvSpPr>
              <a:spLocks noChangeShapeType="1"/>
            </p:cNvSpPr>
            <p:nvPr/>
          </p:nvSpPr>
          <p:spPr bwMode="auto">
            <a:xfrm flipV="1">
              <a:off x="1320" y="4080"/>
              <a:ext cx="2400" cy="3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96" name="Line 15"/>
            <p:cNvSpPr>
              <a:spLocks noChangeShapeType="1"/>
            </p:cNvSpPr>
            <p:nvPr/>
          </p:nvSpPr>
          <p:spPr bwMode="auto">
            <a:xfrm>
              <a:off x="1320" y="5040"/>
              <a:ext cx="240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6"/>
          <p:cNvGrpSpPr>
            <a:grpSpLocks/>
          </p:cNvGrpSpPr>
          <p:nvPr/>
        </p:nvGrpSpPr>
        <p:grpSpPr bwMode="auto">
          <a:xfrm>
            <a:off x="8773815" y="3694676"/>
            <a:ext cx="2042584" cy="760119"/>
            <a:chOff x="3720" y="4080"/>
            <a:chExt cx="2640" cy="1200"/>
          </a:xfrm>
        </p:grpSpPr>
        <p:sp>
          <p:nvSpPr>
            <p:cNvPr id="12298" name="Line 16"/>
            <p:cNvSpPr>
              <a:spLocks noChangeShapeType="1"/>
            </p:cNvSpPr>
            <p:nvPr/>
          </p:nvSpPr>
          <p:spPr bwMode="auto">
            <a:xfrm flipV="1">
              <a:off x="3720" y="4680"/>
              <a:ext cx="2640" cy="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99" name="Line 17"/>
            <p:cNvSpPr>
              <a:spLocks noChangeShapeType="1"/>
            </p:cNvSpPr>
            <p:nvPr/>
          </p:nvSpPr>
          <p:spPr bwMode="auto">
            <a:xfrm>
              <a:off x="3720" y="4080"/>
              <a:ext cx="2640" cy="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470" name="Text Box 24"/>
          <p:cNvSpPr txBox="1">
            <a:spLocks noChangeArrowheads="1"/>
          </p:cNvSpPr>
          <p:nvPr/>
        </p:nvSpPr>
        <p:spPr bwMode="auto">
          <a:xfrm>
            <a:off x="5094898" y="1913719"/>
            <a:ext cx="42735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晶状体的调节作用</a:t>
            </a:r>
          </a:p>
        </p:txBody>
      </p:sp>
      <p:sp>
        <p:nvSpPr>
          <p:cNvPr id="4127" name="xjhgx2"/>
          <p:cNvSpPr>
            <a:spLocks noChangeArrowheads="1"/>
          </p:cNvSpPr>
          <p:nvPr/>
        </p:nvSpPr>
        <p:spPr bwMode="auto">
          <a:xfrm>
            <a:off x="8775932" y="3694676"/>
            <a:ext cx="370416" cy="760119"/>
          </a:xfrm>
          <a:custGeom>
            <a:avLst/>
            <a:gdLst/>
            <a:ahLst/>
            <a:cxnLst>
              <a:cxn ang="0">
                <a:pos x="310" y="0"/>
              </a:cxn>
              <a:cxn ang="0">
                <a:pos x="237" y="270"/>
              </a:cxn>
              <a:cxn ang="0">
                <a:pos x="175" y="542"/>
              </a:cxn>
              <a:cxn ang="0">
                <a:pos x="121" y="816"/>
              </a:cxn>
              <a:cxn ang="0">
                <a:pos x="78" y="1091"/>
              </a:cxn>
              <a:cxn ang="0">
                <a:pos x="44" y="1368"/>
              </a:cxn>
              <a:cxn ang="0">
                <a:pos x="19" y="1646"/>
              </a:cxn>
              <a:cxn ang="0">
                <a:pos x="5" y="1925"/>
              </a:cxn>
              <a:cxn ang="0">
                <a:pos x="0" y="2204"/>
              </a:cxn>
              <a:cxn ang="0">
                <a:pos x="5" y="2483"/>
              </a:cxn>
              <a:cxn ang="0">
                <a:pos x="19" y="2762"/>
              </a:cxn>
              <a:cxn ang="0">
                <a:pos x="44" y="3040"/>
              </a:cxn>
              <a:cxn ang="0">
                <a:pos x="78" y="3317"/>
              </a:cxn>
              <a:cxn ang="0">
                <a:pos x="121" y="3592"/>
              </a:cxn>
              <a:cxn ang="0">
                <a:pos x="175" y="3866"/>
              </a:cxn>
              <a:cxn ang="0">
                <a:pos x="237" y="4138"/>
              </a:cxn>
              <a:cxn ang="0">
                <a:pos x="310" y="4408"/>
              </a:cxn>
              <a:cxn ang="0">
                <a:pos x="310" y="4408"/>
              </a:cxn>
              <a:cxn ang="0">
                <a:pos x="383" y="4138"/>
              </a:cxn>
              <a:cxn ang="0">
                <a:pos x="445" y="3866"/>
              </a:cxn>
              <a:cxn ang="0">
                <a:pos x="499" y="3592"/>
              </a:cxn>
              <a:cxn ang="0">
                <a:pos x="542" y="3317"/>
              </a:cxn>
              <a:cxn ang="0">
                <a:pos x="576" y="3040"/>
              </a:cxn>
              <a:cxn ang="0">
                <a:pos x="601" y="2762"/>
              </a:cxn>
              <a:cxn ang="0">
                <a:pos x="615" y="2483"/>
              </a:cxn>
              <a:cxn ang="0">
                <a:pos x="620" y="2204"/>
              </a:cxn>
              <a:cxn ang="0">
                <a:pos x="615" y="1925"/>
              </a:cxn>
              <a:cxn ang="0">
                <a:pos x="601" y="1646"/>
              </a:cxn>
              <a:cxn ang="0">
                <a:pos x="576" y="1368"/>
              </a:cxn>
              <a:cxn ang="0">
                <a:pos x="542" y="1091"/>
              </a:cxn>
              <a:cxn ang="0">
                <a:pos x="499" y="816"/>
              </a:cxn>
              <a:cxn ang="0">
                <a:pos x="445" y="542"/>
              </a:cxn>
              <a:cxn ang="0">
                <a:pos x="383" y="270"/>
              </a:cxn>
              <a:cxn ang="0">
                <a:pos x="310" y="0"/>
              </a:cxn>
            </a:cxnLst>
            <a:rect l="0" t="0" r="r" b="b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gradFill rotWithShape="1">
            <a:gsLst>
              <a:gs pos="0">
                <a:srgbClr val="FFFFFB"/>
              </a:gs>
              <a:gs pos="50000">
                <a:srgbClr val="FF0000"/>
              </a:gs>
              <a:gs pos="100000">
                <a:srgbClr val="FFFFFD"/>
              </a:gs>
            </a:gsLst>
            <a:lin ang="13500000"/>
          </a:gradFill>
          <a:ln w="63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xjhgx2"/>
          <p:cNvSpPr>
            <a:spLocks noChangeArrowheads="1"/>
          </p:cNvSpPr>
          <p:nvPr/>
        </p:nvSpPr>
        <p:spPr bwMode="auto">
          <a:xfrm>
            <a:off x="8860599" y="3694676"/>
            <a:ext cx="201083" cy="760119"/>
          </a:xfrm>
          <a:custGeom>
            <a:avLst/>
            <a:gdLst/>
            <a:ahLst/>
            <a:cxnLst>
              <a:cxn ang="0">
                <a:pos x="310" y="0"/>
              </a:cxn>
              <a:cxn ang="0">
                <a:pos x="237" y="270"/>
              </a:cxn>
              <a:cxn ang="0">
                <a:pos x="175" y="542"/>
              </a:cxn>
              <a:cxn ang="0">
                <a:pos x="121" y="816"/>
              </a:cxn>
              <a:cxn ang="0">
                <a:pos x="78" y="1091"/>
              </a:cxn>
              <a:cxn ang="0">
                <a:pos x="44" y="1368"/>
              </a:cxn>
              <a:cxn ang="0">
                <a:pos x="19" y="1646"/>
              </a:cxn>
              <a:cxn ang="0">
                <a:pos x="5" y="1925"/>
              </a:cxn>
              <a:cxn ang="0">
                <a:pos x="0" y="2204"/>
              </a:cxn>
              <a:cxn ang="0">
                <a:pos x="5" y="2483"/>
              </a:cxn>
              <a:cxn ang="0">
                <a:pos x="19" y="2762"/>
              </a:cxn>
              <a:cxn ang="0">
                <a:pos x="44" y="3040"/>
              </a:cxn>
              <a:cxn ang="0">
                <a:pos x="78" y="3317"/>
              </a:cxn>
              <a:cxn ang="0">
                <a:pos x="121" y="3592"/>
              </a:cxn>
              <a:cxn ang="0">
                <a:pos x="175" y="3866"/>
              </a:cxn>
              <a:cxn ang="0">
                <a:pos x="237" y="4138"/>
              </a:cxn>
              <a:cxn ang="0">
                <a:pos x="310" y="4408"/>
              </a:cxn>
              <a:cxn ang="0">
                <a:pos x="310" y="4408"/>
              </a:cxn>
              <a:cxn ang="0">
                <a:pos x="383" y="4138"/>
              </a:cxn>
              <a:cxn ang="0">
                <a:pos x="445" y="3866"/>
              </a:cxn>
              <a:cxn ang="0">
                <a:pos x="499" y="3592"/>
              </a:cxn>
              <a:cxn ang="0">
                <a:pos x="542" y="3317"/>
              </a:cxn>
              <a:cxn ang="0">
                <a:pos x="576" y="3040"/>
              </a:cxn>
              <a:cxn ang="0">
                <a:pos x="601" y="2762"/>
              </a:cxn>
              <a:cxn ang="0">
                <a:pos x="615" y="2483"/>
              </a:cxn>
              <a:cxn ang="0">
                <a:pos x="620" y="2204"/>
              </a:cxn>
              <a:cxn ang="0">
                <a:pos x="615" y="1925"/>
              </a:cxn>
              <a:cxn ang="0">
                <a:pos x="601" y="1646"/>
              </a:cxn>
              <a:cxn ang="0">
                <a:pos x="576" y="1368"/>
              </a:cxn>
              <a:cxn ang="0">
                <a:pos x="542" y="1091"/>
              </a:cxn>
              <a:cxn ang="0">
                <a:pos x="499" y="816"/>
              </a:cxn>
              <a:cxn ang="0">
                <a:pos x="445" y="542"/>
              </a:cxn>
              <a:cxn ang="0">
                <a:pos x="383" y="270"/>
              </a:cxn>
              <a:cxn ang="0">
                <a:pos x="310" y="0"/>
              </a:cxn>
            </a:cxnLst>
            <a:rect l="0" t="0" r="r" b="b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gradFill rotWithShape="1">
            <a:gsLst>
              <a:gs pos="0">
                <a:srgbClr val="FFFFFB"/>
              </a:gs>
              <a:gs pos="50000">
                <a:srgbClr val="FF0000"/>
              </a:gs>
              <a:gs pos="100000">
                <a:srgbClr val="FFFFFD"/>
              </a:gs>
            </a:gsLst>
            <a:lin ang="13500000"/>
          </a:gradFill>
          <a:ln w="63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一、眼睛</a:t>
            </a:r>
          </a:p>
        </p:txBody>
      </p:sp>
    </p:spTree>
    <p:extLst>
      <p:ext uri="{BB962C8B-B14F-4D97-AF65-F5344CB8AC3E}">
        <p14:creationId xmlns:p14="http://schemas.microsoft.com/office/powerpoint/2010/main" val="8063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1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1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194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6154" grpId="0" bldLvl="0" animBg="1"/>
      <p:bldP spid="19470" grpId="0" bldLvl="0"/>
      <p:bldP spid="4127" grpId="0" bldLvl="0" animBg="1"/>
      <p:bldP spid="4127" grpId="1" bldLvl="0" animBg="1"/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  <p:bldP spid="2" grpId="10" animBg="1"/>
      <p:bldP spid="2" grpId="11" animBg="1"/>
      <p:bldP spid="2" grpId="12" animBg="1"/>
      <p:bldP spid="2" grpId="13" animBg="1"/>
      <p:bldP spid="2" grpId="14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660400" y="1592538"/>
            <a:ext cx="8624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眼睛通过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睫状体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来改变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晶状体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的形状来看清远近处物体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一、眼睛</a:t>
            </a:r>
          </a:p>
        </p:txBody>
      </p:sp>
      <p:graphicFrame>
        <p:nvGraphicFramePr>
          <p:cNvPr id="3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576573"/>
              </p:ext>
            </p:extLst>
          </p:nvPr>
        </p:nvGraphicFramePr>
        <p:xfrm>
          <a:off x="6034769" y="4386621"/>
          <a:ext cx="3096668" cy="2156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704762" imgH="2577778" progId="">
                  <p:embed/>
                </p:oleObj>
              </mc:Choice>
              <mc:Fallback>
                <p:oleObj r:id="rId2" imgW="2704762" imgH="2577778" progId="">
                  <p:embed/>
                  <p:pic>
                    <p:nvPicPr>
                      <p:cNvPr id="133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769" y="4386621"/>
                        <a:ext cx="3096668" cy="2156836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4"/>
          <p:cNvGrpSpPr>
            <a:grpSpLocks/>
          </p:cNvGrpSpPr>
          <p:nvPr/>
        </p:nvGrpSpPr>
        <p:grpSpPr bwMode="auto">
          <a:xfrm>
            <a:off x="6718982" y="5136051"/>
            <a:ext cx="2232025" cy="616408"/>
            <a:chOff x="0" y="0"/>
            <a:chExt cx="1406" cy="519"/>
          </a:xfrm>
        </p:grpSpPr>
        <p:grpSp>
          <p:nvGrpSpPr>
            <p:cNvPr id="38" name="Group 5"/>
            <p:cNvGrpSpPr>
              <a:grpSpLocks/>
            </p:cNvGrpSpPr>
            <p:nvPr/>
          </p:nvGrpSpPr>
          <p:grpSpPr bwMode="auto">
            <a:xfrm>
              <a:off x="43" y="0"/>
              <a:ext cx="1363" cy="202"/>
              <a:chOff x="0" y="0"/>
              <a:chExt cx="2494" cy="90"/>
            </a:xfrm>
          </p:grpSpPr>
          <p:sp>
            <p:nvSpPr>
              <p:cNvPr id="42" name="Line 6"/>
              <p:cNvSpPr>
                <a:spLocks noChangeShapeType="1"/>
              </p:cNvSpPr>
              <p:nvPr/>
            </p:nvSpPr>
            <p:spPr bwMode="auto">
              <a:xfrm>
                <a:off x="0" y="0"/>
                <a:ext cx="2494" cy="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>
                <a:off x="0" y="0"/>
                <a:ext cx="1315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</p:grpSp>
        <p:grpSp>
          <p:nvGrpSpPr>
            <p:cNvPr id="39" name="Group 8"/>
            <p:cNvGrpSpPr>
              <a:grpSpLocks/>
            </p:cNvGrpSpPr>
            <p:nvPr/>
          </p:nvGrpSpPr>
          <p:grpSpPr bwMode="auto">
            <a:xfrm flipV="1">
              <a:off x="0" y="202"/>
              <a:ext cx="1406" cy="317"/>
              <a:chOff x="0" y="0"/>
              <a:chExt cx="2494" cy="90"/>
            </a:xfrm>
          </p:grpSpPr>
          <p:sp>
            <p:nvSpPr>
              <p:cNvPr id="40" name="Line 9"/>
              <p:cNvSpPr>
                <a:spLocks noChangeShapeType="1"/>
              </p:cNvSpPr>
              <p:nvPr/>
            </p:nvSpPr>
            <p:spPr bwMode="auto">
              <a:xfrm>
                <a:off x="0" y="0"/>
                <a:ext cx="2494" cy="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  <p:sp>
            <p:nvSpPr>
              <p:cNvPr id="41" name="Line 10"/>
              <p:cNvSpPr>
                <a:spLocks noChangeShapeType="1"/>
              </p:cNvSpPr>
              <p:nvPr/>
            </p:nvSpPr>
            <p:spPr bwMode="auto">
              <a:xfrm>
                <a:off x="0" y="0"/>
                <a:ext cx="1315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</p:grpSp>
      </p:grp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2449399" y="5025245"/>
            <a:ext cx="1800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Tahoma" pitchFamily="34" charset="0"/>
                <a:ea typeface="FandolFang R" panose="00000500000000000000" pitchFamily="50" charset="-122"/>
              </a:rPr>
              <a:t>远处：</a:t>
            </a:r>
          </a:p>
        </p:txBody>
      </p:sp>
      <p:graphicFrame>
        <p:nvGraphicFramePr>
          <p:cNvPr id="4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393797"/>
              </p:ext>
            </p:extLst>
          </p:nvPr>
        </p:nvGraphicFramePr>
        <p:xfrm>
          <a:off x="6069693" y="2283886"/>
          <a:ext cx="2927350" cy="21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073016" imgH="2971429" progId="">
                  <p:embed/>
                </p:oleObj>
              </mc:Choice>
              <mc:Fallback>
                <p:oleObj r:id="rId4" imgW="3073016" imgH="2971429" progId="">
                  <p:embed/>
                  <p:pic>
                    <p:nvPicPr>
                      <p:cNvPr id="133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693" y="2283886"/>
                        <a:ext cx="2927350" cy="21181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13"/>
          <p:cNvGrpSpPr>
            <a:grpSpLocks/>
          </p:cNvGrpSpPr>
          <p:nvPr/>
        </p:nvGrpSpPr>
        <p:grpSpPr bwMode="auto">
          <a:xfrm>
            <a:off x="3690031" y="3002969"/>
            <a:ext cx="2990850" cy="647288"/>
            <a:chOff x="0" y="0"/>
            <a:chExt cx="1884" cy="545"/>
          </a:xfrm>
        </p:grpSpPr>
        <p:grpSp>
          <p:nvGrpSpPr>
            <p:cNvPr id="47" name="Group 14"/>
            <p:cNvGrpSpPr>
              <a:grpSpLocks/>
            </p:cNvGrpSpPr>
            <p:nvPr/>
          </p:nvGrpSpPr>
          <p:grpSpPr bwMode="auto">
            <a:xfrm flipV="1">
              <a:off x="0" y="0"/>
              <a:ext cx="1862" cy="253"/>
              <a:chOff x="0" y="0"/>
              <a:chExt cx="2494" cy="90"/>
            </a:xfrm>
          </p:grpSpPr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2494" cy="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  <p:sp>
            <p:nvSpPr>
              <p:cNvPr id="52" name="Line 16"/>
              <p:cNvSpPr>
                <a:spLocks noChangeShapeType="1"/>
              </p:cNvSpPr>
              <p:nvPr/>
            </p:nvSpPr>
            <p:spPr bwMode="auto">
              <a:xfrm>
                <a:off x="0" y="0"/>
                <a:ext cx="1315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</p:grpSp>
        <p:grpSp>
          <p:nvGrpSpPr>
            <p:cNvPr id="48" name="Group 17"/>
            <p:cNvGrpSpPr>
              <a:grpSpLocks/>
            </p:cNvGrpSpPr>
            <p:nvPr/>
          </p:nvGrpSpPr>
          <p:grpSpPr bwMode="auto">
            <a:xfrm>
              <a:off x="0" y="253"/>
              <a:ext cx="1884" cy="292"/>
              <a:chOff x="0" y="0"/>
              <a:chExt cx="2494" cy="90"/>
            </a:xfrm>
          </p:grpSpPr>
          <p:sp>
            <p:nvSpPr>
              <p:cNvPr id="49" name="Line 18"/>
              <p:cNvSpPr>
                <a:spLocks noChangeShapeType="1"/>
              </p:cNvSpPr>
              <p:nvPr/>
            </p:nvSpPr>
            <p:spPr bwMode="auto">
              <a:xfrm>
                <a:off x="0" y="0"/>
                <a:ext cx="2494" cy="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  <p:sp>
            <p:nvSpPr>
              <p:cNvPr id="50" name="Line 19"/>
              <p:cNvSpPr>
                <a:spLocks noChangeShapeType="1"/>
              </p:cNvSpPr>
              <p:nvPr/>
            </p:nvSpPr>
            <p:spPr bwMode="auto">
              <a:xfrm>
                <a:off x="0" y="0"/>
                <a:ext cx="1315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</p:grpSp>
      </p:grpSp>
      <p:grpSp>
        <p:nvGrpSpPr>
          <p:cNvPr id="53" name="Group 20"/>
          <p:cNvGrpSpPr>
            <a:grpSpLocks/>
          </p:cNvGrpSpPr>
          <p:nvPr/>
        </p:nvGrpSpPr>
        <p:grpSpPr bwMode="auto">
          <a:xfrm>
            <a:off x="3691618" y="5136051"/>
            <a:ext cx="3024188" cy="592655"/>
            <a:chOff x="0" y="0"/>
            <a:chExt cx="1905" cy="499"/>
          </a:xfrm>
        </p:grpSpPr>
        <p:grpSp>
          <p:nvGrpSpPr>
            <p:cNvPr id="54" name="Group 21"/>
            <p:cNvGrpSpPr>
              <a:grpSpLocks/>
            </p:cNvGrpSpPr>
            <p:nvPr/>
          </p:nvGrpSpPr>
          <p:grpSpPr bwMode="auto">
            <a:xfrm flipV="1">
              <a:off x="45" y="0"/>
              <a:ext cx="1860" cy="46"/>
              <a:chOff x="0" y="0"/>
              <a:chExt cx="2494" cy="90"/>
            </a:xfrm>
          </p:grpSpPr>
          <p:sp>
            <p:nvSpPr>
              <p:cNvPr id="58" name="Line 22"/>
              <p:cNvSpPr>
                <a:spLocks noChangeShapeType="1"/>
              </p:cNvSpPr>
              <p:nvPr/>
            </p:nvSpPr>
            <p:spPr bwMode="auto">
              <a:xfrm>
                <a:off x="0" y="0"/>
                <a:ext cx="2494" cy="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  <p:sp>
            <p:nvSpPr>
              <p:cNvPr id="59" name="Line 23"/>
              <p:cNvSpPr>
                <a:spLocks noChangeShapeType="1"/>
              </p:cNvSpPr>
              <p:nvPr/>
            </p:nvSpPr>
            <p:spPr bwMode="auto">
              <a:xfrm>
                <a:off x="0" y="0"/>
                <a:ext cx="1315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</p:grpSp>
        <p:grpSp>
          <p:nvGrpSpPr>
            <p:cNvPr id="55" name="Group 24"/>
            <p:cNvGrpSpPr>
              <a:grpSpLocks/>
            </p:cNvGrpSpPr>
            <p:nvPr/>
          </p:nvGrpSpPr>
          <p:grpSpPr bwMode="auto">
            <a:xfrm>
              <a:off x="0" y="363"/>
              <a:ext cx="1860" cy="136"/>
              <a:chOff x="0" y="0"/>
              <a:chExt cx="2494" cy="90"/>
            </a:xfrm>
          </p:grpSpPr>
          <p:sp>
            <p:nvSpPr>
              <p:cNvPr id="56" name="Line 25"/>
              <p:cNvSpPr>
                <a:spLocks noChangeShapeType="1"/>
              </p:cNvSpPr>
              <p:nvPr/>
            </p:nvSpPr>
            <p:spPr bwMode="auto">
              <a:xfrm>
                <a:off x="0" y="0"/>
                <a:ext cx="2494" cy="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  <p:sp>
            <p:nvSpPr>
              <p:cNvPr id="57" name="Line 26"/>
              <p:cNvSpPr>
                <a:spLocks noChangeShapeType="1"/>
              </p:cNvSpPr>
              <p:nvPr/>
            </p:nvSpPr>
            <p:spPr bwMode="auto">
              <a:xfrm>
                <a:off x="0" y="0"/>
                <a:ext cx="1315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</p:grpSp>
      </p:grpSp>
      <p:grpSp>
        <p:nvGrpSpPr>
          <p:cNvPr id="60" name="Group 27"/>
          <p:cNvGrpSpPr>
            <a:grpSpLocks/>
          </p:cNvGrpSpPr>
          <p:nvPr/>
        </p:nvGrpSpPr>
        <p:grpSpPr bwMode="auto">
          <a:xfrm>
            <a:off x="6645957" y="3004155"/>
            <a:ext cx="2232025" cy="646101"/>
            <a:chOff x="0" y="0"/>
            <a:chExt cx="1406" cy="544"/>
          </a:xfrm>
        </p:grpSpPr>
        <p:grpSp>
          <p:nvGrpSpPr>
            <p:cNvPr id="61" name="Group 28"/>
            <p:cNvGrpSpPr>
              <a:grpSpLocks/>
            </p:cNvGrpSpPr>
            <p:nvPr/>
          </p:nvGrpSpPr>
          <p:grpSpPr bwMode="auto">
            <a:xfrm>
              <a:off x="0" y="0"/>
              <a:ext cx="1406" cy="227"/>
              <a:chOff x="0" y="0"/>
              <a:chExt cx="2494" cy="90"/>
            </a:xfrm>
          </p:grpSpPr>
          <p:sp>
            <p:nvSpPr>
              <p:cNvPr id="65" name="Line 29"/>
              <p:cNvSpPr>
                <a:spLocks noChangeShapeType="1"/>
              </p:cNvSpPr>
              <p:nvPr/>
            </p:nvSpPr>
            <p:spPr bwMode="auto">
              <a:xfrm>
                <a:off x="0" y="0"/>
                <a:ext cx="2494" cy="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  <p:sp>
            <p:nvSpPr>
              <p:cNvPr id="66" name="Line 30"/>
              <p:cNvSpPr>
                <a:spLocks noChangeShapeType="1"/>
              </p:cNvSpPr>
              <p:nvPr/>
            </p:nvSpPr>
            <p:spPr bwMode="auto">
              <a:xfrm>
                <a:off x="0" y="0"/>
                <a:ext cx="1315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</p:grpSp>
        <p:grpSp>
          <p:nvGrpSpPr>
            <p:cNvPr id="62" name="Group 31"/>
            <p:cNvGrpSpPr>
              <a:grpSpLocks/>
            </p:cNvGrpSpPr>
            <p:nvPr/>
          </p:nvGrpSpPr>
          <p:grpSpPr bwMode="auto">
            <a:xfrm flipV="1">
              <a:off x="0" y="227"/>
              <a:ext cx="1406" cy="317"/>
              <a:chOff x="0" y="0"/>
              <a:chExt cx="2494" cy="90"/>
            </a:xfrm>
          </p:grpSpPr>
          <p:sp>
            <p:nvSpPr>
              <p:cNvPr id="63" name="Line 32"/>
              <p:cNvSpPr>
                <a:spLocks noChangeShapeType="1"/>
              </p:cNvSpPr>
              <p:nvPr/>
            </p:nvSpPr>
            <p:spPr bwMode="auto">
              <a:xfrm>
                <a:off x="0" y="0"/>
                <a:ext cx="2494" cy="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  <p:sp>
            <p:nvSpPr>
              <p:cNvPr id="64" name="Line 33"/>
              <p:cNvSpPr>
                <a:spLocks noChangeShapeType="1"/>
              </p:cNvSpPr>
              <p:nvPr/>
            </p:nvSpPr>
            <p:spPr bwMode="auto">
              <a:xfrm>
                <a:off x="0" y="0"/>
                <a:ext cx="1315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zh-CN" altLang="en-US" dirty="0">
                  <a:ea typeface="FandolFang R" panose="00000500000000000000" pitchFamily="50" charset="-122"/>
                </a:endParaRPr>
              </a:p>
            </p:txBody>
          </p:sp>
        </p:grpSp>
      </p:grpSp>
      <p:sp>
        <p:nvSpPr>
          <p:cNvPr id="67" name="Text Box 34"/>
          <p:cNvSpPr txBox="1">
            <a:spLocks noChangeArrowheads="1"/>
          </p:cNvSpPr>
          <p:nvPr/>
        </p:nvSpPr>
        <p:spPr bwMode="auto">
          <a:xfrm>
            <a:off x="2497926" y="3018352"/>
            <a:ext cx="18399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Tahoma" pitchFamily="34" charset="0"/>
                <a:ea typeface="FandolFang R" panose="00000500000000000000" pitchFamily="50" charset="-122"/>
              </a:rPr>
              <a:t>近处：</a:t>
            </a:r>
          </a:p>
        </p:txBody>
      </p:sp>
    </p:spTree>
    <p:extLst>
      <p:ext uri="{BB962C8B-B14F-4D97-AF65-F5344CB8AC3E}">
        <p14:creationId xmlns:p14="http://schemas.microsoft.com/office/powerpoint/2010/main" val="117436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48574" y="1863382"/>
            <a:ext cx="9890125" cy="33305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、眼睛 　　　</a:t>
            </a: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好　像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照相机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4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　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相当于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镜　头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4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　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相当于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胶　片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、眼睛通过</a:t>
            </a:r>
            <a:r>
              <a:rPr lang="zh-CN" altLang="en-US" sz="24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　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改变</a:t>
            </a:r>
            <a:r>
              <a:rPr lang="zh-CN" altLang="en-US" sz="2400" u="sng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　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的厚薄，来看清楚近处和远处的物体。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182131" y="2716793"/>
            <a:ext cx="23050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晶状体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164834" y="3637108"/>
            <a:ext cx="24863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视网膜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501622" y="4550728"/>
            <a:ext cx="2052101" cy="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晶状体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672850" y="4550728"/>
            <a:ext cx="1956597" cy="5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睫状体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69DD5F3-D6BD-4550-8352-778CFFC38F22}"/>
              </a:ext>
            </a:extLst>
          </p:cNvPr>
          <p:cNvSpPr txBox="1"/>
          <p:nvPr/>
        </p:nvSpPr>
        <p:spPr>
          <a:xfrm>
            <a:off x="748574" y="677473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一、眼睛</a:t>
            </a:r>
          </a:p>
        </p:txBody>
      </p:sp>
    </p:spTree>
    <p:extLst>
      <p:ext uri="{BB962C8B-B14F-4D97-AF65-F5344CB8AC3E}">
        <p14:creationId xmlns:p14="http://schemas.microsoft.com/office/powerpoint/2010/main" val="128110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 autoUpdateAnimBg="0"/>
      <p:bldP spid="14345" grpId="0" autoUpdateAnimBg="0"/>
      <p:bldP spid="14346" grpId="0" autoUpdateAnimBg="0"/>
      <p:bldP spid="14347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紫红色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2096</Words>
  <Application>Microsoft Office PowerPoint</Application>
  <PresentationFormat>宽屏</PresentationFormat>
  <Paragraphs>253</Paragraphs>
  <Slides>36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36</vt:i4>
      </vt:variant>
    </vt:vector>
  </HeadingPairs>
  <TitlesOfParts>
    <vt:vector size="44" baseType="lpstr">
      <vt:lpstr>FandolFang R</vt:lpstr>
      <vt:lpstr>思源黑体 CN Light</vt:lpstr>
      <vt:lpstr>Arial</vt:lpstr>
      <vt:lpstr>Calibri</vt:lpstr>
      <vt:lpstr>Calibri Light</vt:lpstr>
      <vt:lpstr>Tahoma</vt:lpstr>
      <vt:lpstr>Wingdings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2020-05-15T06:53:01Z</dcterms:created>
  <dcterms:modified xsi:type="dcterms:W3CDTF">2021-01-09T11:46:34Z</dcterms:modified>
</cp:coreProperties>
</file>