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23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287" r:id="rId38"/>
    <p:sldId id="363" r:id="rId39"/>
    <p:sldId id="324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8"/>
      </p:cViewPr>
      <p:guideLst>
        <p:guide pos="416"/>
        <p:guide pos="7256"/>
        <p:guide orient="horz" pos="648"/>
        <p:guide orient="horz" pos="3906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F57EB4-9DF0-49D2-BBDC-95D6E576AF7F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7821E28-CEC7-4A51-B9A5-FFE987244B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693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1E28-CEC7-4A51-B9A5-FFE987244B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92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1E28-CEC7-4A51-B9A5-FFE987244BB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7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9008E1-45C8-4B05-B019-B7C3D01989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225" y="0"/>
            <a:ext cx="4351094" cy="4933950"/>
          </a:xfrm>
          <a:custGeom>
            <a:avLst/>
            <a:gdLst>
              <a:gd name="connsiteX0" fmla="*/ 245958 w 4351094"/>
              <a:gd name="connsiteY0" fmla="*/ 0 h 4933950"/>
              <a:gd name="connsiteX1" fmla="*/ 4351094 w 4351094"/>
              <a:gd name="connsiteY1" fmla="*/ 0 h 4933950"/>
              <a:gd name="connsiteX2" fmla="*/ 1809149 w 4351094"/>
              <a:gd name="connsiteY2" fmla="*/ 4933950 h 4933950"/>
              <a:gd name="connsiteX3" fmla="*/ 312851 w 4351094"/>
              <a:gd name="connsiteY3" fmla="*/ 2824942 h 4933950"/>
              <a:gd name="connsiteX4" fmla="*/ 245958 w 4351094"/>
              <a:gd name="connsiteY4" fmla="*/ 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094" h="4933950">
                <a:moveTo>
                  <a:pt x="245958" y="0"/>
                </a:moveTo>
                <a:cubicBezTo>
                  <a:pt x="245958" y="0"/>
                  <a:pt x="245958" y="0"/>
                  <a:pt x="4351094" y="0"/>
                </a:cubicBezTo>
                <a:cubicBezTo>
                  <a:pt x="3801865" y="345624"/>
                  <a:pt x="1837314" y="1812760"/>
                  <a:pt x="1809149" y="4933950"/>
                </a:cubicBezTo>
                <a:cubicBezTo>
                  <a:pt x="1266961" y="4249757"/>
                  <a:pt x="647318" y="3600831"/>
                  <a:pt x="312851" y="2824942"/>
                </a:cubicBezTo>
                <a:cubicBezTo>
                  <a:pt x="-84988" y="1904456"/>
                  <a:pt x="-99071" y="909907"/>
                  <a:pt x="245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EEC24-8B91-4F37-872D-9C92EF064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80362" y="1"/>
            <a:ext cx="4211638" cy="6862763"/>
          </a:xfrm>
          <a:custGeom>
            <a:avLst/>
            <a:gdLst>
              <a:gd name="connsiteX0" fmla="*/ 2570416 w 4211638"/>
              <a:gd name="connsiteY0" fmla="*/ 0 h 6862763"/>
              <a:gd name="connsiteX1" fmla="*/ 4211638 w 4211638"/>
              <a:gd name="connsiteY1" fmla="*/ 0 h 6862763"/>
              <a:gd name="connsiteX2" fmla="*/ 4211638 w 4211638"/>
              <a:gd name="connsiteY2" fmla="*/ 6862763 h 6862763"/>
              <a:gd name="connsiteX3" fmla="*/ 993277 w 4211638"/>
              <a:gd name="connsiteY3" fmla="*/ 6862763 h 6862763"/>
              <a:gd name="connsiteX4" fmla="*/ 0 w 4211638"/>
              <a:gd name="connsiteY4" fmla="*/ 4987536 h 6862763"/>
              <a:gd name="connsiteX5" fmla="*/ 2570416 w 4211638"/>
              <a:gd name="connsiteY5" fmla="*/ 0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638" h="6862763">
                <a:moveTo>
                  <a:pt x="2570416" y="0"/>
                </a:moveTo>
                <a:cubicBezTo>
                  <a:pt x="2570416" y="0"/>
                  <a:pt x="2570416" y="0"/>
                  <a:pt x="4211638" y="0"/>
                </a:cubicBezTo>
                <a:lnTo>
                  <a:pt x="4211638" y="6862763"/>
                </a:lnTo>
                <a:cubicBezTo>
                  <a:pt x="4211638" y="6862763"/>
                  <a:pt x="4211638" y="6862763"/>
                  <a:pt x="993277" y="6862763"/>
                </a:cubicBezTo>
                <a:cubicBezTo>
                  <a:pt x="854432" y="6156879"/>
                  <a:pt x="455697" y="5561512"/>
                  <a:pt x="0" y="4987536"/>
                </a:cubicBezTo>
                <a:cubicBezTo>
                  <a:pt x="28481" y="1832447"/>
                  <a:pt x="2015036" y="349377"/>
                  <a:pt x="25704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6CF912F7-4985-432C-835A-A6E2A877C8F0}"/>
              </a:ext>
            </a:extLst>
          </p:cNvPr>
          <p:cNvSpPr/>
          <p:nvPr userDrawn="1"/>
        </p:nvSpPr>
        <p:spPr>
          <a:xfrm>
            <a:off x="348343" y="290286"/>
            <a:ext cx="1059543" cy="1059543"/>
          </a:xfrm>
          <a:prstGeom prst="ellipse">
            <a:avLst/>
          </a:prstGeom>
          <a:gradFill>
            <a:gsLst>
              <a:gs pos="0">
                <a:srgbClr val="D343A9"/>
              </a:gs>
              <a:gs pos="100000">
                <a:srgbClr val="D343A9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059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988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D0%A1%BF%D7%B3%C9%CF%F1&amp;in=26494&amp;cl=2&amp;cm=1&amp;sc=0&amp;lm=-1&amp;pn=16&amp;rn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image.baidu.com/i?ct=503316480&amp;z=0&amp;tn=baiduimagedetail&amp;word=%C6%BD%C3%E6%BE%B5%B3%C9%CF%F1&amp;in=1357&amp;cl=2&amp;cm=1&amp;sc=0&amp;lm=-1&amp;pn=36&amp;rn=1" TargetMode="External"/><Relationship Id="rId7" Type="http://schemas.openxmlformats.org/officeDocument/2006/relationships/hyperlink" Target="http://image.baidu.com/i?ct=503316480&amp;z=0&amp;tn=baiduimagedetail&amp;word=%CD%B9%CD%B8%BE%B5%B3%C9%CF%F1&amp;in=3580&amp;cl=2&amp;cm=1&amp;sc=0&amp;lm=-1&amp;pn=20&amp;rn=1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image.baidu.com/i?ct=503316480&amp;z=0&amp;tn=baiduimagedetail&amp;word=%B9%E2%B5%C4%D5%DB%C9%E4&amp;in=8484&amp;cl=2&amp;cm=1&amp;sc=0&amp;lm=-1&amp;pn=70&amp;rn=1" TargetMode="Externa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39.T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45.TI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A27.TI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42.TI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47.TI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A28.TI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6298BB6D-EC1A-4031-AEAA-26BEA89C0D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5" r="11641"/>
          <a:stretch/>
        </p:blipFill>
        <p:spPr>
          <a:xfrm>
            <a:off x="6556375" y="0"/>
            <a:ext cx="3868738" cy="4933950"/>
          </a:xfrm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B51BE27-C47B-49D3-A1A7-6761A04FB0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r="31931"/>
          <a:stretch>
            <a:fillRect/>
          </a:stretch>
        </p:blipFill>
        <p:spPr>
          <a:xfrm>
            <a:off x="8447088" y="0"/>
            <a:ext cx="3744912" cy="6862763"/>
          </a:xfr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CA4005-227E-4293-B530-93B1A776566C}"/>
              </a:ext>
            </a:extLst>
          </p:cNvPr>
          <p:cNvGrpSpPr/>
          <p:nvPr/>
        </p:nvGrpSpPr>
        <p:grpSpPr>
          <a:xfrm>
            <a:off x="655169" y="4016928"/>
            <a:ext cx="3480147" cy="1336055"/>
            <a:chOff x="655168" y="4630146"/>
            <a:chExt cx="3480147" cy="133605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8304A8A-B3FF-47FC-9BFD-0CD6F6BBEE53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1485385-1F65-4463-A745-71CA556C5643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D343A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2988D95-6F00-4E92-BAD8-2DA6AB37729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4095040-B649-4A64-876B-780BBD4E2700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D343A9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cs typeface="+mn-ea"/>
                    <a:sym typeface="+mn-lt"/>
                  </a:rPr>
                  <a:t>主讲人：</a:t>
                </a:r>
                <a:r>
                  <a:rPr lang="en-US" altLang="zh-CN" sz="1200"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5B617F8-E59F-4204-93CB-B164E13D7A3C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D343A9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cs typeface="+mn-ea"/>
                    <a:sym typeface="+mn-lt"/>
                  </a:rPr>
                  <a:t>班级：</a:t>
                </a:r>
                <a:r>
                  <a:rPr lang="en-US" altLang="zh-CN" sz="1200"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4DBA189-7667-4BC7-A0A5-548864E9513A}"/>
              </a:ext>
            </a:extLst>
          </p:cNvPr>
          <p:cNvGrpSpPr/>
          <p:nvPr/>
        </p:nvGrpSpPr>
        <p:grpSpPr>
          <a:xfrm>
            <a:off x="557375" y="1964669"/>
            <a:ext cx="5538625" cy="1787732"/>
            <a:chOff x="557374" y="2667123"/>
            <a:chExt cx="5538625" cy="178773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91870DE-EC74-46DA-8A16-725CE05D444D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cs typeface="+mn-ea"/>
                  <a:sym typeface="+mn-lt"/>
                </a:rPr>
                <a:t>第五章 透镜及其应用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A652EBA-4A35-4CB2-9795-23E68BA44856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第</a:t>
              </a:r>
              <a:r>
                <a:rPr lang="en-US" altLang="zh-CN" sz="3600" b="1" dirty="0">
                  <a:cs typeface="+mn-ea"/>
                  <a:sym typeface="+mn-lt"/>
                </a:rPr>
                <a:t>2</a:t>
              </a:r>
              <a:r>
                <a:rPr lang="zh-CN" altLang="en-US" sz="3600" b="1" dirty="0">
                  <a:cs typeface="+mn-ea"/>
                  <a:sym typeface="+mn-lt"/>
                </a:rPr>
                <a:t>节 生活中的透镜</a:t>
              </a:r>
            </a:p>
            <a:p>
              <a:pPr algn="dist"/>
              <a:endParaRPr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92A4B5-2161-419D-A1FD-7A5CDB828489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MENTAL HEALTH COUNSELING PPT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3017F92-9E63-4FD1-9EDD-8E008E4C2B5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rgbClr val="D34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0ACEC93A-C01E-4BE2-9CA8-ED04FC984F41}"/>
              </a:ext>
            </a:extLst>
          </p:cNvPr>
          <p:cNvSpPr/>
          <p:nvPr/>
        </p:nvSpPr>
        <p:spPr>
          <a:xfrm>
            <a:off x="560550" y="48512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D343A9"/>
                </a:solidFill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D343A9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AEE3D63A-2274-4628-B04A-4A05D16F34E5}"/>
              </a:ext>
            </a:extLst>
          </p:cNvPr>
          <p:cNvSpPr>
            <a:spLocks/>
          </p:cNvSpPr>
          <p:nvPr/>
        </p:nvSpPr>
        <p:spPr bwMode="auto">
          <a:xfrm>
            <a:off x="5199486" y="0"/>
            <a:ext cx="5098894" cy="6854825"/>
          </a:xfrm>
          <a:custGeom>
            <a:avLst/>
            <a:gdLst>
              <a:gd name="T0" fmla="*/ 868 w 1147"/>
              <a:gd name="T1" fmla="*/ 1399 h 1925"/>
              <a:gd name="T2" fmla="*/ 443 w 1147"/>
              <a:gd name="T3" fmla="*/ 801 h 1925"/>
              <a:gd name="T4" fmla="*/ 424 w 1147"/>
              <a:gd name="T5" fmla="*/ 0 h 1925"/>
              <a:gd name="T6" fmla="*/ 0 w 1147"/>
              <a:gd name="T7" fmla="*/ 0 h 1925"/>
              <a:gd name="T8" fmla="*/ 323 w 1147"/>
              <a:gd name="T9" fmla="*/ 1925 h 1925"/>
              <a:gd name="T10" fmla="*/ 1147 w 1147"/>
              <a:gd name="T11" fmla="*/ 1925 h 1925"/>
              <a:gd name="T12" fmla="*/ 868 w 1147"/>
              <a:gd name="T13" fmla="*/ 1399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7" h="1925">
                <a:moveTo>
                  <a:pt x="868" y="1399"/>
                </a:moveTo>
                <a:cubicBezTo>
                  <a:pt x="714" y="1205"/>
                  <a:pt x="538" y="1021"/>
                  <a:pt x="443" y="801"/>
                </a:cubicBezTo>
                <a:cubicBezTo>
                  <a:pt x="330" y="540"/>
                  <a:pt x="326" y="258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212" y="333"/>
                  <a:pt x="636" y="1145"/>
                  <a:pt x="323" y="1925"/>
                </a:cubicBezTo>
                <a:cubicBezTo>
                  <a:pt x="1147" y="1925"/>
                  <a:pt x="1147" y="1925"/>
                  <a:pt x="1147" y="1925"/>
                </a:cubicBezTo>
                <a:cubicBezTo>
                  <a:pt x="1108" y="1727"/>
                  <a:pt x="996" y="1560"/>
                  <a:pt x="868" y="13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6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738717" y="1587706"/>
            <a:ext cx="454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b="1" kern="0" dirty="0">
                <a:cs typeface="+mn-ea"/>
                <a:sym typeface="+mn-lt"/>
              </a:rPr>
              <a:t>1</a:t>
            </a:r>
            <a:r>
              <a:rPr lang="zh-CN" altLang="en-US" sz="2800" b="1" kern="0" dirty="0">
                <a:cs typeface="+mn-ea"/>
                <a:sym typeface="+mn-lt"/>
              </a:rPr>
              <a:t>．投影仪的构造</a:t>
            </a:r>
          </a:p>
        </p:txBody>
      </p:sp>
      <p:pic>
        <p:nvPicPr>
          <p:cNvPr id="13320" name="Picture 2" descr="P_3537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0469" y="2849895"/>
            <a:ext cx="2588298" cy="294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462266" y="4569182"/>
            <a:ext cx="1538509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656692" y="3517063"/>
            <a:ext cx="1344083" cy="7284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608162" y="2993041"/>
            <a:ext cx="1246716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8717" y="4369127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投影片放置处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0491" y="3381002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凸透镜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65753" y="2780838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平面镜</a:t>
            </a:r>
          </a:p>
        </p:txBody>
      </p:sp>
      <p:pic>
        <p:nvPicPr>
          <p:cNvPr id="18" name="Picture 9" descr="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009" y="2768999"/>
            <a:ext cx="3438746" cy="302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二、 投影仪</a:t>
            </a:r>
          </a:p>
        </p:txBody>
      </p:sp>
    </p:spTree>
    <p:extLst>
      <p:ext uri="{BB962C8B-B14F-4D97-AF65-F5344CB8AC3E}">
        <p14:creationId xmlns:p14="http://schemas.microsoft.com/office/powerpoint/2010/main" val="41086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4"/>
          <p:cNvSpPr txBox="1">
            <a:spLocks noChangeArrowheads="1"/>
          </p:cNvSpPr>
          <p:nvPr/>
        </p:nvSpPr>
        <p:spPr bwMode="auto">
          <a:xfrm>
            <a:off x="660400" y="1778601"/>
            <a:ext cx="53763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b="1" kern="0" dirty="0">
                <a:cs typeface="+mn-ea"/>
                <a:sym typeface="+mn-lt"/>
              </a:rPr>
              <a:t>2.</a:t>
            </a:r>
            <a:r>
              <a:rPr lang="zh-CN" altLang="en-US" sz="2800" b="1" kern="0" dirty="0">
                <a:cs typeface="+mn-ea"/>
                <a:sym typeface="+mn-lt"/>
              </a:rPr>
              <a:t>投影仪成像原理</a:t>
            </a:r>
          </a:p>
        </p:txBody>
      </p:sp>
      <p:pic>
        <p:nvPicPr>
          <p:cNvPr id="15362" name="图片 10243" descr="投影仪光路2"/>
          <p:cNvPicPr>
            <a:picLocks noChangeAspect="1" noChangeArrowheads="1"/>
          </p:cNvPicPr>
          <p:nvPr/>
        </p:nvPicPr>
        <p:blipFill>
          <a:blip r:embed="rId2"/>
          <a:srcRect l="21985" r="22678"/>
          <a:stretch>
            <a:fillRect/>
          </a:stretch>
        </p:blipFill>
        <p:spPr bwMode="auto">
          <a:xfrm>
            <a:off x="8673374" y="1827936"/>
            <a:ext cx="2281200" cy="379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直接箭头连接符 1"/>
          <p:cNvCxnSpPr/>
          <p:nvPr/>
        </p:nvCxnSpPr>
        <p:spPr>
          <a:xfrm>
            <a:off x="9457267" y="5224780"/>
            <a:ext cx="764117" cy="22171"/>
          </a:xfrm>
          <a:prstGeom prst="straightConnector1">
            <a:avLst/>
          </a:prstGeom>
          <a:ln w="444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48574" y="2414027"/>
            <a:ext cx="7924800" cy="3785652"/>
          </a:xfrm>
          <a:prstGeom prst="rect">
            <a:avLst/>
          </a:prstGeom>
          <a:noFill/>
          <a:ln w="28575">
            <a:noFill/>
            <a:prstDash val="sysDot"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cs typeface="+mn-ea"/>
                <a:sym typeface="+mn-lt"/>
              </a:rPr>
              <a:t>凹面镜的作用：光源位于凹面镜焦点，光线经凹面镜反射使照在投影片上的光增强。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cs typeface="+mn-ea"/>
                <a:sym typeface="+mn-lt"/>
              </a:rPr>
              <a:t>螺纹透镜的作用：聚光。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cs typeface="+mn-ea"/>
                <a:sym typeface="+mn-lt"/>
              </a:rPr>
              <a:t>平面镜的作用：改变光路。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cs typeface="+mn-ea"/>
                <a:sym typeface="+mn-lt"/>
              </a:rPr>
              <a:t>凸透镜的作用：成倒立、放大的实像。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二、 投影仪</a:t>
            </a:r>
          </a:p>
        </p:txBody>
      </p:sp>
    </p:spTree>
    <p:extLst>
      <p:ext uri="{BB962C8B-B14F-4D97-AF65-F5344CB8AC3E}">
        <p14:creationId xmlns:p14="http://schemas.microsoft.com/office/powerpoint/2010/main" val="1058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二、 投影仪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47640" y="2073935"/>
            <a:ext cx="583179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把投影仪上的平面镜（反光镜）取下，投影片放到载物台上。调节镜头，在天花板上就能得到投影片上图案清晰的像。观察像的正倒。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4256" y="4456623"/>
            <a:ext cx="2133600" cy="12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2" descr="幕色海滩"/>
          <p:cNvSpPr>
            <a:spLocks noChangeArrowheads="1"/>
          </p:cNvSpPr>
          <p:nvPr/>
        </p:nvSpPr>
        <p:spPr bwMode="auto">
          <a:xfrm rot="5400000" flipH="1">
            <a:off x="8111368" y="3983548"/>
            <a:ext cx="160338" cy="785812"/>
          </a:xfrm>
          <a:prstGeom prst="upArrow">
            <a:avLst>
              <a:gd name="adj1" fmla="val 50000"/>
              <a:gd name="adj2" fmla="val 39892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sp>
        <p:nvSpPr>
          <p:cNvPr id="22" name="AutoShape 2" descr="幕色海滩"/>
          <p:cNvSpPr>
            <a:spLocks noChangeArrowheads="1"/>
          </p:cNvSpPr>
          <p:nvPr/>
        </p:nvSpPr>
        <p:spPr bwMode="auto">
          <a:xfrm rot="5400000" flipH="1" flipV="1">
            <a:off x="7933040" y="936076"/>
            <a:ext cx="374120" cy="1643063"/>
          </a:xfrm>
          <a:prstGeom prst="upArrow">
            <a:avLst>
              <a:gd name="adj1" fmla="val 50000"/>
              <a:gd name="adj2" fmla="val 39915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7441443" y="3387706"/>
            <a:ext cx="1500188" cy="213783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cxnSp>
        <p:nvCxnSpPr>
          <p:cNvPr id="25" name="直接箭头连接符 20"/>
          <p:cNvCxnSpPr>
            <a:cxnSpLocks noChangeShapeType="1"/>
            <a:stCxn id="21" idx="2"/>
          </p:cNvCxnSpPr>
          <p:nvPr/>
        </p:nvCxnSpPr>
        <p:spPr bwMode="auto">
          <a:xfrm flipV="1">
            <a:off x="7798631" y="1784331"/>
            <a:ext cx="1143000" cy="2592716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cxnSp>
        <p:nvCxnSpPr>
          <p:cNvPr id="26" name="直接箭头连接符 22"/>
          <p:cNvCxnSpPr>
            <a:cxnSpLocks noChangeShapeType="1"/>
            <a:stCxn id="21" idx="2"/>
          </p:cNvCxnSpPr>
          <p:nvPr/>
        </p:nvCxnSpPr>
        <p:spPr bwMode="auto">
          <a:xfrm flipH="1" flipV="1">
            <a:off x="7427157" y="1784331"/>
            <a:ext cx="1157287" cy="2592716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sp>
        <p:nvSpPr>
          <p:cNvPr id="27" name="L 形 25"/>
          <p:cNvSpPr>
            <a:spLocks noChangeArrowheads="1"/>
          </p:cNvSpPr>
          <p:nvPr/>
        </p:nvSpPr>
        <p:spPr bwMode="auto">
          <a:xfrm rot="5400000">
            <a:off x="6897990" y="3841730"/>
            <a:ext cx="1015471" cy="214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157" y="0"/>
              </a:cxn>
              <a:cxn ang="0">
                <a:pos x="107157" y="107157"/>
              </a:cxn>
              <a:cxn ang="0">
                <a:pos x="1357313" y="107157"/>
              </a:cxn>
              <a:cxn ang="0">
                <a:pos x="1357313" y="214313"/>
              </a:cxn>
              <a:cxn ang="0">
                <a:pos x="0" y="214313"/>
              </a:cxn>
              <a:cxn ang="0">
                <a:pos x="0" y="0"/>
              </a:cxn>
            </a:cxnLst>
            <a:rect l="0" t="0" r="r" b="b"/>
            <a:pathLst>
              <a:path w="1357313" h="214313">
                <a:moveTo>
                  <a:pt x="0" y="0"/>
                </a:moveTo>
                <a:lnTo>
                  <a:pt x="107157" y="0"/>
                </a:lnTo>
                <a:lnTo>
                  <a:pt x="107157" y="107157"/>
                </a:lnTo>
                <a:lnTo>
                  <a:pt x="1357313" y="107157"/>
                </a:lnTo>
                <a:lnTo>
                  <a:pt x="1357313" y="214313"/>
                </a:lnTo>
                <a:lnTo>
                  <a:pt x="0" y="214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BB6126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7711319" y="5739322"/>
            <a:ext cx="201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投影仪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617782" y="4210771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403343" y="4210771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903281" y="1859154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A'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908294" y="1837776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B'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9227380" y="1570547"/>
            <a:ext cx="2519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倒立放大的实像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8905119" y="3330697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cs typeface="+mn-ea"/>
                <a:sym typeface="+mn-lt"/>
              </a:rPr>
              <a:t>凸透镜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9343116" y="4020306"/>
            <a:ext cx="492443" cy="253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物体离凸透镜很近</a:t>
            </a:r>
          </a:p>
        </p:txBody>
      </p:sp>
    </p:spTree>
    <p:extLst>
      <p:ext uri="{BB962C8B-B14F-4D97-AF65-F5344CB8AC3E}">
        <p14:creationId xmlns:p14="http://schemas.microsoft.com/office/powerpoint/2010/main" val="799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 bldLvl="0" animBg="1"/>
      <p:bldP spid="22" grpId="0" bldLvl="0" animBg="1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6" name="TextBox 42"/>
          <p:cNvSpPr txBox="1">
            <a:spLocks noChangeArrowheads="1"/>
          </p:cNvSpPr>
          <p:nvPr/>
        </p:nvSpPr>
        <p:spPr bwMode="auto">
          <a:xfrm>
            <a:off x="-1190171" y="1588098"/>
            <a:ext cx="8447717" cy="6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要使像呈现在屏幕上怎么办？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二、 投影仪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7403" y="4581065"/>
            <a:ext cx="2133600" cy="12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2" descr="幕色海滩"/>
          <p:cNvSpPr>
            <a:spLocks noChangeArrowheads="1"/>
          </p:cNvSpPr>
          <p:nvPr/>
        </p:nvSpPr>
        <p:spPr bwMode="auto">
          <a:xfrm rot="5400000" flipH="1">
            <a:off x="7104516" y="4107990"/>
            <a:ext cx="160338" cy="785813"/>
          </a:xfrm>
          <a:prstGeom prst="upArrow">
            <a:avLst>
              <a:gd name="adj1" fmla="val 50000"/>
              <a:gd name="adj2" fmla="val 39892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cxnSp>
        <p:nvCxnSpPr>
          <p:cNvPr id="34" name="直接连接符 5"/>
          <p:cNvCxnSpPr>
            <a:cxnSpLocks noChangeShapeType="1"/>
          </p:cNvCxnSpPr>
          <p:nvPr/>
        </p:nvCxnSpPr>
        <p:spPr bwMode="auto">
          <a:xfrm>
            <a:off x="6005967" y="1908773"/>
            <a:ext cx="4429125" cy="0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35" name="直接连接符 6"/>
          <p:cNvCxnSpPr>
            <a:cxnSpLocks noChangeShapeType="1"/>
          </p:cNvCxnSpPr>
          <p:nvPr/>
        </p:nvCxnSpPr>
        <p:spPr bwMode="auto">
          <a:xfrm>
            <a:off x="10435091" y="1908773"/>
            <a:ext cx="0" cy="4008437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sp>
        <p:nvSpPr>
          <p:cNvPr id="36" name="AutoShape 2" descr="幕色海滩"/>
          <p:cNvSpPr>
            <a:spLocks noChangeArrowheads="1"/>
          </p:cNvSpPr>
          <p:nvPr/>
        </p:nvSpPr>
        <p:spPr bwMode="auto">
          <a:xfrm flipH="1" flipV="1">
            <a:off x="10077904" y="2229448"/>
            <a:ext cx="714375" cy="1496483"/>
          </a:xfrm>
          <a:prstGeom prst="upArrow">
            <a:avLst>
              <a:gd name="adj1" fmla="val 50000"/>
              <a:gd name="adj2" fmla="val 39939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6434592" y="3512148"/>
            <a:ext cx="1500187" cy="213783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cxnSp>
        <p:nvCxnSpPr>
          <p:cNvPr id="38" name="直接箭头连接符 9"/>
          <p:cNvCxnSpPr>
            <a:cxnSpLocks noChangeShapeType="1"/>
          </p:cNvCxnSpPr>
          <p:nvPr/>
        </p:nvCxnSpPr>
        <p:spPr bwMode="auto">
          <a:xfrm flipV="1">
            <a:off x="6791779" y="2710460"/>
            <a:ext cx="785813" cy="1763713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cxnSp>
        <p:nvCxnSpPr>
          <p:cNvPr id="39" name="直接箭头连接符 10"/>
          <p:cNvCxnSpPr>
            <a:cxnSpLocks noChangeShapeType="1"/>
            <a:stCxn id="33" idx="3"/>
          </p:cNvCxnSpPr>
          <p:nvPr/>
        </p:nvCxnSpPr>
        <p:spPr bwMode="auto">
          <a:xfrm flipH="1" flipV="1">
            <a:off x="6934654" y="3199787"/>
            <a:ext cx="557213" cy="1229255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sp>
        <p:nvSpPr>
          <p:cNvPr id="40" name="L 形 11"/>
          <p:cNvSpPr>
            <a:spLocks noChangeArrowheads="1"/>
          </p:cNvSpPr>
          <p:nvPr/>
        </p:nvSpPr>
        <p:spPr bwMode="auto">
          <a:xfrm rot="5400000">
            <a:off x="5891137" y="3966174"/>
            <a:ext cx="1015471" cy="214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156" y="0"/>
              </a:cxn>
              <a:cxn ang="0">
                <a:pos x="107156" y="107156"/>
              </a:cxn>
              <a:cxn ang="0">
                <a:pos x="1357313" y="107156"/>
              </a:cxn>
              <a:cxn ang="0">
                <a:pos x="1357313" y="214312"/>
              </a:cxn>
              <a:cxn ang="0">
                <a:pos x="0" y="214312"/>
              </a:cxn>
              <a:cxn ang="0">
                <a:pos x="0" y="0"/>
              </a:cxn>
            </a:cxnLst>
            <a:rect l="0" t="0" r="r" b="b"/>
            <a:pathLst>
              <a:path w="1357313" h="214312">
                <a:moveTo>
                  <a:pt x="0" y="0"/>
                </a:moveTo>
                <a:lnTo>
                  <a:pt x="107156" y="0"/>
                </a:lnTo>
                <a:lnTo>
                  <a:pt x="107156" y="107156"/>
                </a:lnTo>
                <a:lnTo>
                  <a:pt x="1357313" y="107156"/>
                </a:lnTo>
                <a:lnTo>
                  <a:pt x="1357313" y="214312"/>
                </a:lnTo>
                <a:lnTo>
                  <a:pt x="0" y="2143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BB6126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791904" y="1588098"/>
            <a:ext cx="201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天花板</a:t>
            </a:r>
          </a:p>
        </p:txBody>
      </p:sp>
      <p:cxnSp>
        <p:nvCxnSpPr>
          <p:cNvPr id="42" name="直接连接符 13"/>
          <p:cNvCxnSpPr>
            <a:cxnSpLocks noChangeShapeType="1"/>
            <a:stCxn id="33" idx="3"/>
          </p:cNvCxnSpPr>
          <p:nvPr/>
        </p:nvCxnSpPr>
        <p:spPr bwMode="auto">
          <a:xfrm flipV="1">
            <a:off x="6434591" y="2550123"/>
            <a:ext cx="1357312" cy="1015470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3" name="直接连接符 14"/>
          <p:cNvCxnSpPr>
            <a:cxnSpLocks noChangeShapeType="1"/>
            <a:stCxn id="33" idx="3"/>
          </p:cNvCxnSpPr>
          <p:nvPr/>
        </p:nvCxnSpPr>
        <p:spPr bwMode="auto">
          <a:xfrm>
            <a:off x="6506028" y="3298365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4" name="直接连接符 15"/>
          <p:cNvCxnSpPr>
            <a:cxnSpLocks noChangeShapeType="1"/>
            <a:stCxn id="33" idx="3"/>
          </p:cNvCxnSpPr>
          <p:nvPr/>
        </p:nvCxnSpPr>
        <p:spPr bwMode="auto">
          <a:xfrm>
            <a:off x="6658428" y="3191473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5" name="直接连接符 16"/>
          <p:cNvCxnSpPr>
            <a:cxnSpLocks noChangeShapeType="1"/>
            <a:stCxn id="33" idx="3"/>
          </p:cNvCxnSpPr>
          <p:nvPr/>
        </p:nvCxnSpPr>
        <p:spPr bwMode="auto">
          <a:xfrm>
            <a:off x="6791778" y="3084582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6" name="直接连接符 17"/>
          <p:cNvCxnSpPr>
            <a:cxnSpLocks noChangeShapeType="1"/>
            <a:stCxn id="33" idx="3"/>
          </p:cNvCxnSpPr>
          <p:nvPr/>
        </p:nvCxnSpPr>
        <p:spPr bwMode="auto">
          <a:xfrm>
            <a:off x="6934653" y="2977690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7" name="直接连接符 18"/>
          <p:cNvCxnSpPr>
            <a:cxnSpLocks noChangeShapeType="1"/>
            <a:stCxn id="33" idx="3"/>
          </p:cNvCxnSpPr>
          <p:nvPr/>
        </p:nvCxnSpPr>
        <p:spPr bwMode="auto">
          <a:xfrm>
            <a:off x="7077528" y="2870798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8" name="直接连接符 19"/>
          <p:cNvCxnSpPr>
            <a:cxnSpLocks noChangeShapeType="1"/>
            <a:stCxn id="33" idx="3"/>
          </p:cNvCxnSpPr>
          <p:nvPr/>
        </p:nvCxnSpPr>
        <p:spPr bwMode="auto">
          <a:xfrm>
            <a:off x="7229928" y="2763907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9" name="直接连接符 20"/>
          <p:cNvCxnSpPr>
            <a:cxnSpLocks noChangeShapeType="1"/>
            <a:stCxn id="33" idx="3"/>
          </p:cNvCxnSpPr>
          <p:nvPr/>
        </p:nvCxnSpPr>
        <p:spPr bwMode="auto">
          <a:xfrm>
            <a:off x="7363278" y="2657015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50" name="直接连接符 25"/>
          <p:cNvCxnSpPr>
            <a:cxnSpLocks noChangeShapeType="1"/>
            <a:stCxn id="33" idx="3"/>
          </p:cNvCxnSpPr>
          <p:nvPr/>
        </p:nvCxnSpPr>
        <p:spPr bwMode="auto">
          <a:xfrm>
            <a:off x="7506153" y="2550123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51" name="直接连接符 26"/>
          <p:cNvCxnSpPr>
            <a:cxnSpLocks noChangeShapeType="1"/>
            <a:stCxn id="33" idx="3"/>
          </p:cNvCxnSpPr>
          <p:nvPr/>
        </p:nvCxnSpPr>
        <p:spPr bwMode="auto">
          <a:xfrm>
            <a:off x="7668078" y="2443232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52" name="直接箭头连接符 31"/>
          <p:cNvCxnSpPr>
            <a:cxnSpLocks noChangeShapeType="1"/>
            <a:stCxn id="33" idx="3"/>
          </p:cNvCxnSpPr>
          <p:nvPr/>
        </p:nvCxnSpPr>
        <p:spPr bwMode="auto">
          <a:xfrm flipV="1">
            <a:off x="7577591" y="2229449"/>
            <a:ext cx="2786062" cy="481012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cxnSp>
        <p:nvCxnSpPr>
          <p:cNvPr id="53" name="直接箭头连接符 36"/>
          <p:cNvCxnSpPr>
            <a:cxnSpLocks noChangeShapeType="1"/>
            <a:stCxn id="33" idx="3"/>
          </p:cNvCxnSpPr>
          <p:nvPr/>
        </p:nvCxnSpPr>
        <p:spPr bwMode="auto">
          <a:xfrm>
            <a:off x="6934653" y="3191474"/>
            <a:ext cx="3429000" cy="481012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sp>
        <p:nvSpPr>
          <p:cNvPr id="54" name="TextBox 41"/>
          <p:cNvSpPr txBox="1">
            <a:spLocks noChangeArrowheads="1"/>
          </p:cNvSpPr>
          <p:nvPr/>
        </p:nvSpPr>
        <p:spPr bwMode="auto">
          <a:xfrm>
            <a:off x="10616364" y="2670079"/>
            <a:ext cx="4616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屏幕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577592" y="4335214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421892" y="4335214"/>
            <a:ext cx="352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0435091" y="3725931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A'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0435091" y="1962219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B'</a:t>
            </a: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5701915" y="2236623"/>
            <a:ext cx="492443" cy="22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改变光的传播方向</a:t>
            </a:r>
          </a:p>
        </p:txBody>
      </p:sp>
    </p:spTree>
    <p:extLst>
      <p:ext uri="{BB962C8B-B14F-4D97-AF65-F5344CB8AC3E}">
        <p14:creationId xmlns:p14="http://schemas.microsoft.com/office/powerpoint/2010/main" val="2122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6" grpId="0" bldLvl="0" animBg="1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2" name="TextBox 26"/>
          <p:cNvSpPr txBox="1">
            <a:spLocks noChangeArrowheads="1"/>
          </p:cNvSpPr>
          <p:nvPr/>
        </p:nvSpPr>
        <p:spPr bwMode="auto">
          <a:xfrm>
            <a:off x="-1282270" y="1723754"/>
            <a:ext cx="8618562" cy="6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要使像看起来是正的怎么办？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二、 投影仪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9492" y="4502011"/>
            <a:ext cx="2133600" cy="12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2" descr="幕色海滩"/>
          <p:cNvSpPr>
            <a:spLocks noChangeArrowheads="1"/>
          </p:cNvSpPr>
          <p:nvPr/>
        </p:nvSpPr>
        <p:spPr bwMode="auto">
          <a:xfrm rot="5400000" flipH="1" flipV="1">
            <a:off x="7257712" y="4062279"/>
            <a:ext cx="160337" cy="714375"/>
          </a:xfrm>
          <a:prstGeom prst="upArrow">
            <a:avLst>
              <a:gd name="adj1" fmla="val 50000"/>
              <a:gd name="adj2" fmla="val 39908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cxnSp>
        <p:nvCxnSpPr>
          <p:cNvPr id="34" name="直接连接符 5"/>
          <p:cNvCxnSpPr>
            <a:cxnSpLocks noChangeShapeType="1"/>
          </p:cNvCxnSpPr>
          <p:nvPr/>
        </p:nvCxnSpPr>
        <p:spPr bwMode="auto">
          <a:xfrm>
            <a:off x="6198055" y="1829719"/>
            <a:ext cx="4429125" cy="0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35" name="直接连接符 6"/>
          <p:cNvCxnSpPr>
            <a:cxnSpLocks noChangeShapeType="1"/>
          </p:cNvCxnSpPr>
          <p:nvPr/>
        </p:nvCxnSpPr>
        <p:spPr bwMode="auto">
          <a:xfrm>
            <a:off x="10627179" y="1829719"/>
            <a:ext cx="0" cy="4008438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sp>
        <p:nvSpPr>
          <p:cNvPr id="36" name="AutoShape 2" descr="幕色海滩"/>
          <p:cNvSpPr>
            <a:spLocks noChangeArrowheads="1"/>
          </p:cNvSpPr>
          <p:nvPr/>
        </p:nvSpPr>
        <p:spPr bwMode="auto">
          <a:xfrm rot="10800000" flipH="1" flipV="1">
            <a:off x="10127118" y="2096949"/>
            <a:ext cx="714375" cy="1496483"/>
          </a:xfrm>
          <a:prstGeom prst="upArrow">
            <a:avLst>
              <a:gd name="adj1" fmla="val 50000"/>
              <a:gd name="adj2" fmla="val 39939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6626679" y="3433094"/>
            <a:ext cx="1500188" cy="213783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+mn-ea"/>
              <a:sym typeface="+mn-lt"/>
            </a:endParaRPr>
          </a:p>
        </p:txBody>
      </p:sp>
      <p:cxnSp>
        <p:nvCxnSpPr>
          <p:cNvPr id="38" name="直接箭头连接符 9"/>
          <p:cNvCxnSpPr>
            <a:cxnSpLocks noChangeShapeType="1"/>
          </p:cNvCxnSpPr>
          <p:nvPr/>
        </p:nvCxnSpPr>
        <p:spPr bwMode="auto">
          <a:xfrm flipV="1">
            <a:off x="6983867" y="2631407"/>
            <a:ext cx="785812" cy="1763712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cxnSp>
        <p:nvCxnSpPr>
          <p:cNvPr id="39" name="直接箭头连接符 10"/>
          <p:cNvCxnSpPr>
            <a:cxnSpLocks noChangeShapeType="1"/>
          </p:cNvCxnSpPr>
          <p:nvPr/>
        </p:nvCxnSpPr>
        <p:spPr bwMode="auto">
          <a:xfrm flipH="1" flipV="1">
            <a:off x="7126742" y="3112419"/>
            <a:ext cx="557212" cy="1282700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sp>
        <p:nvSpPr>
          <p:cNvPr id="40" name="L 形 11"/>
          <p:cNvSpPr>
            <a:spLocks noChangeArrowheads="1"/>
          </p:cNvSpPr>
          <p:nvPr/>
        </p:nvSpPr>
        <p:spPr bwMode="auto">
          <a:xfrm rot="5400000">
            <a:off x="6083226" y="3887119"/>
            <a:ext cx="1015470" cy="214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157" y="0"/>
              </a:cxn>
              <a:cxn ang="0">
                <a:pos x="107157" y="107157"/>
              </a:cxn>
              <a:cxn ang="0">
                <a:pos x="1357312" y="107157"/>
              </a:cxn>
              <a:cxn ang="0">
                <a:pos x="1357312" y="214313"/>
              </a:cxn>
              <a:cxn ang="0">
                <a:pos x="0" y="214313"/>
              </a:cxn>
              <a:cxn ang="0">
                <a:pos x="0" y="0"/>
              </a:cxn>
            </a:cxnLst>
            <a:rect l="0" t="0" r="r" b="b"/>
            <a:pathLst>
              <a:path w="1357312" h="214313">
                <a:moveTo>
                  <a:pt x="0" y="0"/>
                </a:moveTo>
                <a:lnTo>
                  <a:pt x="107157" y="0"/>
                </a:lnTo>
                <a:lnTo>
                  <a:pt x="107157" y="107157"/>
                </a:lnTo>
                <a:lnTo>
                  <a:pt x="1357312" y="107157"/>
                </a:lnTo>
                <a:lnTo>
                  <a:pt x="1357312" y="214313"/>
                </a:lnTo>
                <a:lnTo>
                  <a:pt x="0" y="214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BB6126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83993" y="1509044"/>
            <a:ext cx="201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天花板</a:t>
            </a:r>
          </a:p>
        </p:txBody>
      </p:sp>
      <p:cxnSp>
        <p:nvCxnSpPr>
          <p:cNvPr id="42" name="直接连接符 13"/>
          <p:cNvCxnSpPr>
            <a:cxnSpLocks noChangeShapeType="1"/>
          </p:cNvCxnSpPr>
          <p:nvPr/>
        </p:nvCxnSpPr>
        <p:spPr bwMode="auto">
          <a:xfrm flipV="1">
            <a:off x="6626680" y="2471069"/>
            <a:ext cx="1357313" cy="1015471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3" name="直接连接符 14"/>
          <p:cNvCxnSpPr>
            <a:cxnSpLocks noChangeShapeType="1"/>
          </p:cNvCxnSpPr>
          <p:nvPr/>
        </p:nvCxnSpPr>
        <p:spPr bwMode="auto">
          <a:xfrm>
            <a:off x="6698117" y="3219311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4" name="直接连接符 15"/>
          <p:cNvCxnSpPr>
            <a:cxnSpLocks noChangeShapeType="1"/>
          </p:cNvCxnSpPr>
          <p:nvPr/>
        </p:nvCxnSpPr>
        <p:spPr bwMode="auto">
          <a:xfrm>
            <a:off x="6850517" y="3112419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5" name="直接连接符 16"/>
          <p:cNvCxnSpPr>
            <a:cxnSpLocks noChangeShapeType="1"/>
          </p:cNvCxnSpPr>
          <p:nvPr/>
        </p:nvCxnSpPr>
        <p:spPr bwMode="auto">
          <a:xfrm>
            <a:off x="6983867" y="3005528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6" name="直接连接符 17"/>
          <p:cNvCxnSpPr>
            <a:cxnSpLocks noChangeShapeType="1"/>
          </p:cNvCxnSpPr>
          <p:nvPr/>
        </p:nvCxnSpPr>
        <p:spPr bwMode="auto">
          <a:xfrm>
            <a:off x="7126742" y="2898636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7" name="直接连接符 18"/>
          <p:cNvCxnSpPr>
            <a:cxnSpLocks noChangeShapeType="1"/>
          </p:cNvCxnSpPr>
          <p:nvPr/>
        </p:nvCxnSpPr>
        <p:spPr bwMode="auto">
          <a:xfrm>
            <a:off x="7269617" y="2791744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8" name="直接连接符 19"/>
          <p:cNvCxnSpPr>
            <a:cxnSpLocks noChangeShapeType="1"/>
          </p:cNvCxnSpPr>
          <p:nvPr/>
        </p:nvCxnSpPr>
        <p:spPr bwMode="auto">
          <a:xfrm>
            <a:off x="7422017" y="2684853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49" name="直接连接符 20"/>
          <p:cNvCxnSpPr>
            <a:cxnSpLocks noChangeShapeType="1"/>
          </p:cNvCxnSpPr>
          <p:nvPr/>
        </p:nvCxnSpPr>
        <p:spPr bwMode="auto">
          <a:xfrm>
            <a:off x="7555367" y="2577961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50" name="直接连接符 21"/>
          <p:cNvCxnSpPr>
            <a:cxnSpLocks noChangeShapeType="1"/>
          </p:cNvCxnSpPr>
          <p:nvPr/>
        </p:nvCxnSpPr>
        <p:spPr bwMode="auto">
          <a:xfrm>
            <a:off x="7698242" y="2471069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51" name="直接连接符 22"/>
          <p:cNvCxnSpPr>
            <a:cxnSpLocks noChangeShapeType="1"/>
          </p:cNvCxnSpPr>
          <p:nvPr/>
        </p:nvCxnSpPr>
        <p:spPr bwMode="auto">
          <a:xfrm>
            <a:off x="7860167" y="2364178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52" name="直接箭头连接符 23"/>
          <p:cNvCxnSpPr>
            <a:cxnSpLocks noChangeShapeType="1"/>
          </p:cNvCxnSpPr>
          <p:nvPr/>
        </p:nvCxnSpPr>
        <p:spPr bwMode="auto">
          <a:xfrm flipV="1">
            <a:off x="7769680" y="2150394"/>
            <a:ext cx="2786063" cy="481013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cxnSp>
        <p:nvCxnSpPr>
          <p:cNvPr id="53" name="直接箭头连接符 24"/>
          <p:cNvCxnSpPr>
            <a:cxnSpLocks noChangeShapeType="1"/>
          </p:cNvCxnSpPr>
          <p:nvPr/>
        </p:nvCxnSpPr>
        <p:spPr bwMode="auto">
          <a:xfrm>
            <a:off x="7126742" y="3112419"/>
            <a:ext cx="3429000" cy="481013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sp>
        <p:nvSpPr>
          <p:cNvPr id="54" name="TextBox 25"/>
          <p:cNvSpPr txBox="1">
            <a:spLocks noChangeArrowheads="1"/>
          </p:cNvSpPr>
          <p:nvPr/>
        </p:nvSpPr>
        <p:spPr bwMode="auto">
          <a:xfrm>
            <a:off x="10808453" y="2591026"/>
            <a:ext cx="4616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屏幕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0698617" y="3486540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B'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0703380" y="1883165"/>
            <a:ext cx="405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A'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6626679" y="425616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7698243" y="4256160"/>
            <a:ext cx="352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8415792" y="4184899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物体倒放</a:t>
            </a:r>
          </a:p>
        </p:txBody>
      </p:sp>
    </p:spTree>
    <p:extLst>
      <p:ext uri="{BB962C8B-B14F-4D97-AF65-F5344CB8AC3E}">
        <p14:creationId xmlns:p14="http://schemas.microsoft.com/office/powerpoint/2010/main" val="458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6" grpId="0" bldLvl="0" animBg="1"/>
      <p:bldP spid="55" grpId="0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/>
        </p:nvSpPr>
        <p:spPr bwMode="auto">
          <a:xfrm>
            <a:off x="660400" y="1655429"/>
            <a:ext cx="4318000" cy="6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 eaLnBrk="0" hangingPunct="0"/>
            <a:r>
              <a:rPr lang="en-US" altLang="zh-CN" sz="2800" b="1" kern="0" dirty="0">
                <a:cs typeface="+mn-ea"/>
                <a:sym typeface="+mn-lt"/>
              </a:rPr>
              <a:t>3.</a:t>
            </a:r>
            <a:r>
              <a:rPr lang="zh-CN" altLang="en-US" sz="2800" b="1" kern="0" dirty="0">
                <a:cs typeface="+mn-ea"/>
                <a:sym typeface="+mn-lt"/>
              </a:rPr>
              <a:t>投影仪成像特点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/>
        </p:nvSpPr>
        <p:spPr bwMode="auto">
          <a:xfrm>
            <a:off x="660400" y="2301530"/>
            <a:ext cx="10617200" cy="15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21917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269999"/>
                </a:solidFill>
                <a:cs typeface="+mn-ea"/>
                <a:sym typeface="+mn-lt"/>
              </a:rPr>
              <a:t>问题：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像是正立还是倒立？像是缩小还是放大？像距与物距哪个大？像与物体位于凸透镜的同侧还是异侧？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60400" y="3565175"/>
            <a:ext cx="9534627" cy="23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227" tIns="62653" rIns="120227" bIns="62653">
            <a:spAutoFit/>
          </a:bodyPr>
          <a:lstStyle/>
          <a:p>
            <a:pPr marL="457189" indent="-457189"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投影仪成像特点：</a:t>
            </a:r>
          </a:p>
          <a:p>
            <a:pPr marL="457189" indent="-457189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．投影仪（或幻灯机）成倒立、放大的实像。</a:t>
            </a:r>
          </a:p>
          <a:p>
            <a:pPr marL="457189" indent="-457189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．像距大于物距。</a:t>
            </a:r>
          </a:p>
          <a:p>
            <a:pPr marL="457189" indent="-457189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．像与物位于凸透镜的两侧。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二、 投影仪</a:t>
            </a:r>
          </a:p>
        </p:txBody>
      </p:sp>
    </p:spTree>
    <p:extLst>
      <p:ext uri="{BB962C8B-B14F-4D97-AF65-F5344CB8AC3E}">
        <p14:creationId xmlns:p14="http://schemas.microsoft.com/office/powerpoint/2010/main" val="26534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6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32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4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660400" y="1765423"/>
            <a:ext cx="454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b="1" kern="0" dirty="0">
                <a:cs typeface="+mn-ea"/>
                <a:sym typeface="+mn-lt"/>
              </a:rPr>
              <a:t>1</a:t>
            </a:r>
            <a:r>
              <a:rPr lang="zh-CN" altLang="en-US" sz="2800" b="1" kern="0" dirty="0">
                <a:cs typeface="+mn-ea"/>
                <a:sym typeface="+mn-lt"/>
              </a:rPr>
              <a:t>．生活中的放大镜</a:t>
            </a:r>
          </a:p>
        </p:txBody>
      </p:sp>
      <p:pic>
        <p:nvPicPr>
          <p:cNvPr id="12292" name="图片 4" descr="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8113" y="3099225"/>
            <a:ext cx="3623607" cy="21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三、放大镜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570" y="3194612"/>
            <a:ext cx="2937786" cy="18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8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31"/>
          <p:cNvSpPr txBox="1">
            <a:spLocks noChangeArrowheads="1"/>
          </p:cNvSpPr>
          <p:nvPr/>
        </p:nvSpPr>
        <p:spPr bwMode="auto">
          <a:xfrm>
            <a:off x="660400" y="5316180"/>
            <a:ext cx="10985500" cy="5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把放大镜放在物体跟眼睛之间，适当调整距离，我们就能看清物体的细微之处。</a:t>
            </a:r>
          </a:p>
        </p:txBody>
      </p:sp>
      <p:sp>
        <p:nvSpPr>
          <p:cNvPr id="24581" name="TextBox 31"/>
          <p:cNvSpPr txBox="1">
            <a:spLocks noChangeArrowheads="1"/>
          </p:cNvSpPr>
          <p:nvPr/>
        </p:nvSpPr>
        <p:spPr bwMode="auto">
          <a:xfrm>
            <a:off x="595491" y="1769387"/>
            <a:ext cx="6434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b="1" kern="0" dirty="0">
                <a:cs typeface="+mn-ea"/>
                <a:sym typeface="+mn-lt"/>
              </a:rPr>
              <a:t>2.</a:t>
            </a:r>
            <a:r>
              <a:rPr lang="zh-CN" altLang="en-US" sz="2800" b="1" kern="0" dirty="0">
                <a:cs typeface="+mn-ea"/>
                <a:sym typeface="+mn-lt"/>
              </a:rPr>
              <a:t>放大镜成像原理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三、放大镜</a:t>
            </a:r>
          </a:p>
        </p:txBody>
      </p:sp>
      <p:pic>
        <p:nvPicPr>
          <p:cNvPr id="18" name="Picture 2" descr="l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6" y="3075781"/>
            <a:ext cx="142875" cy="5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lz_x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2644650"/>
            <a:ext cx="260350" cy="9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yanj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6434">
            <a:off x="8405813" y="3129226"/>
            <a:ext cx="1143000" cy="108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13318"/>
          <p:cNvGrpSpPr>
            <a:grpSpLocks/>
          </p:cNvGrpSpPr>
          <p:nvPr/>
        </p:nvGrpSpPr>
        <p:grpSpPr bwMode="auto">
          <a:xfrm>
            <a:off x="2212976" y="2591205"/>
            <a:ext cx="5903913" cy="2177624"/>
            <a:chOff x="0" y="0"/>
            <a:chExt cx="4608" cy="2605"/>
          </a:xfrm>
        </p:grpSpPr>
        <p:grpSp>
          <p:nvGrpSpPr>
            <p:cNvPr id="22" name="组合 13319"/>
            <p:cNvGrpSpPr>
              <a:grpSpLocks/>
            </p:cNvGrpSpPr>
            <p:nvPr/>
          </p:nvGrpSpPr>
          <p:grpSpPr bwMode="auto">
            <a:xfrm>
              <a:off x="0" y="0"/>
              <a:ext cx="4608" cy="2605"/>
              <a:chOff x="0" y="0"/>
              <a:chExt cx="4608" cy="2605"/>
            </a:xfrm>
          </p:grpSpPr>
          <p:pic>
            <p:nvPicPr>
              <p:cNvPr id="24" name="Picture 5" descr="tutouji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36" y="0"/>
                <a:ext cx="265" cy="2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 flipV="1">
                <a:off x="0" y="1224"/>
                <a:ext cx="46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Text Box 8"/>
              <p:cNvSpPr txBox="1">
                <a:spLocks noChangeArrowheads="1"/>
              </p:cNvSpPr>
              <p:nvPr/>
            </p:nvSpPr>
            <p:spPr bwMode="auto">
              <a:xfrm>
                <a:off x="1950" y="1270"/>
                <a:ext cx="288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rgbClr val="FF3300"/>
                    </a:solidFill>
                    <a:cs typeface="+mn-ea"/>
                    <a:sym typeface="+mn-lt"/>
                  </a:rPr>
                  <a:t>F</a:t>
                </a: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041" y="1814"/>
                <a:ext cx="0" cy="6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Line 14"/>
              <p:cNvSpPr>
                <a:spLocks noChangeShapeType="1"/>
              </p:cNvSpPr>
              <p:nvPr/>
            </p:nvSpPr>
            <p:spPr bwMode="auto">
              <a:xfrm flipH="1">
                <a:off x="2057" y="2150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Text Box 17"/>
              <p:cNvSpPr txBox="1">
                <a:spLocks noChangeArrowheads="1"/>
              </p:cNvSpPr>
              <p:nvPr/>
            </p:nvSpPr>
            <p:spPr bwMode="auto">
              <a:xfrm>
                <a:off x="2616" y="1905"/>
                <a:ext cx="332" cy="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3200" i="1">
                    <a:solidFill>
                      <a:srgbClr val="FF0066"/>
                    </a:solidFill>
                    <a:cs typeface="+mn-ea"/>
                    <a:sym typeface="+mn-lt"/>
                  </a:rPr>
                  <a:t>f</a:t>
                </a:r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2777" y="215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椭圆 13327"/>
            <p:cNvSpPr>
              <a:spLocks noChangeArrowheads="1"/>
            </p:cNvSpPr>
            <p:nvPr/>
          </p:nvSpPr>
          <p:spPr bwMode="auto">
            <a:xfrm>
              <a:off x="1950" y="118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1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/>
        </p:nvSpPr>
        <p:spPr bwMode="auto">
          <a:xfrm>
            <a:off x="660400" y="1574476"/>
            <a:ext cx="4510616" cy="76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 eaLnBrk="0" hangingPunct="0"/>
            <a:r>
              <a:rPr lang="en-US" altLang="zh-CN" sz="2800" b="1" kern="0" dirty="0">
                <a:solidFill>
                  <a:srgbClr val="0066CC"/>
                </a:solidFill>
                <a:cs typeface="+mn-ea"/>
                <a:sym typeface="+mn-lt"/>
              </a:rPr>
              <a:t>3.</a:t>
            </a:r>
            <a:r>
              <a:rPr lang="zh-CN" altLang="en-US" sz="2800" b="1" kern="0" dirty="0">
                <a:solidFill>
                  <a:srgbClr val="0066CC"/>
                </a:solidFill>
                <a:cs typeface="+mn-ea"/>
                <a:sym typeface="+mn-lt"/>
              </a:rPr>
              <a:t>放大镜成像特点</a:t>
            </a:r>
          </a:p>
        </p:txBody>
      </p:sp>
      <p:sp>
        <p:nvSpPr>
          <p:cNvPr id="14339" name="Rectangle 3"/>
          <p:cNvSpPr>
            <a:spLocks noGrp="1"/>
          </p:cNvSpPr>
          <p:nvPr/>
        </p:nvSpPr>
        <p:spPr>
          <a:xfrm>
            <a:off x="660400" y="2736347"/>
            <a:ext cx="10501086" cy="179079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问题：</a:t>
            </a:r>
            <a:r>
              <a:rPr lang="zh-CN" altLang="en-US" sz="2000" noProof="1">
                <a:solidFill>
                  <a:srgbClr val="0D0D0D"/>
                </a:solidFill>
                <a:cs typeface="+mn-ea"/>
                <a:sym typeface="+mn-lt"/>
              </a:rPr>
              <a:t>像是正立还是倒立？像是缩小还是放大？像与物体位于透镜的同侧还是两侧？</a:t>
            </a:r>
          </a:p>
          <a:p>
            <a:pPr marL="0" indent="0" defTabSz="1219170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b="1" noProof="1">
              <a:cs typeface="+mn-ea"/>
              <a:sym typeface="+mn-lt"/>
            </a:endParaRPr>
          </a:p>
          <a:p>
            <a:pPr marL="457189" indent="-457189" defTabSz="1219170">
              <a:buNone/>
            </a:pPr>
            <a:endParaRPr lang="en-US" altLang="x-none" sz="2000" noProof="1">
              <a:cs typeface="+mn-ea"/>
              <a:sym typeface="+mn-lt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748574" y="3399515"/>
            <a:ext cx="8928100" cy="25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227" tIns="62653" rIns="120227" bIns="62653">
            <a:spAutoFit/>
          </a:bodyPr>
          <a:lstStyle/>
          <a:p>
            <a:pPr marL="457189" indent="-457189"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放大镜成像特点：</a:t>
            </a:r>
          </a:p>
          <a:p>
            <a:pPr marL="457189" indent="-457189"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．放大镜成正立、放大的虚像。</a:t>
            </a:r>
          </a:p>
          <a:p>
            <a:pPr marL="457189" indent="-457189"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．物距小于像距。</a:t>
            </a:r>
          </a:p>
          <a:p>
            <a:pPr marL="457189" indent="-457189"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．像与物位于凸透镜的同侧。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三、放大镜</a:t>
            </a:r>
          </a:p>
        </p:txBody>
      </p:sp>
    </p:spTree>
    <p:extLst>
      <p:ext uri="{BB962C8B-B14F-4D97-AF65-F5344CB8AC3E}">
        <p14:creationId xmlns:p14="http://schemas.microsoft.com/office/powerpoint/2010/main" val="7984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2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>
                                            <p:txEl>
                                              <p:charRg st="2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>
                                            <p:txEl>
                                              <p:charRg st="2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3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3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09604012##凸透镜成实像情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278" y="1626556"/>
            <a:ext cx="4801283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2"/>
          <p:cNvSpPr>
            <a:spLocks noGrp="1" noChangeArrowheads="1"/>
          </p:cNvSpPr>
          <p:nvPr/>
        </p:nvSpPr>
        <p:spPr bwMode="auto">
          <a:xfrm>
            <a:off x="660400" y="1521852"/>
            <a:ext cx="2173816" cy="76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 eaLnBrk="0" hangingPunct="0"/>
            <a:r>
              <a:rPr lang="en-US" altLang="zh-CN" sz="2800" b="1" kern="0" dirty="0">
                <a:cs typeface="+mn-ea"/>
                <a:sym typeface="+mn-lt"/>
              </a:rPr>
              <a:t>1.</a:t>
            </a:r>
            <a:r>
              <a:rPr lang="zh-CN" altLang="en-US" sz="2800" b="1" kern="0" dirty="0">
                <a:cs typeface="+mn-ea"/>
                <a:sym typeface="+mn-lt"/>
              </a:rPr>
              <a:t>实像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60400" y="3125311"/>
            <a:ext cx="10695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b="1" kern="0" dirty="0">
                <a:solidFill>
                  <a:srgbClr val="FF0000"/>
                </a:solidFill>
                <a:cs typeface="+mn-ea"/>
                <a:sym typeface="+mn-lt"/>
              </a:rPr>
              <a:t>实像：</a:t>
            </a:r>
            <a:r>
              <a:rPr lang="zh-CN" altLang="en-US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是实际光线会聚而形成的</a:t>
            </a:r>
            <a:r>
              <a:rPr lang="en-US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,</a:t>
            </a:r>
            <a:r>
              <a:rPr lang="zh-CN" altLang="en-US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能呈现在光屏上。</a:t>
            </a:r>
            <a:r>
              <a:rPr lang="zh-CN" altLang="en-US" sz="2400" b="1" kern="0" dirty="0">
                <a:solidFill>
                  <a:schemeClr val="accent2"/>
                </a:solidFill>
                <a:cs typeface="+mn-ea"/>
                <a:sym typeface="+mn-lt"/>
              </a:rPr>
              <a:t>　</a:t>
            </a:r>
          </a:p>
        </p:txBody>
      </p:sp>
      <p:pic>
        <p:nvPicPr>
          <p:cNvPr id="30728" name="Picture 8" descr="u=1200772538,1471556232&amp;gp=4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6000"/>
          </a:blip>
          <a:srcRect/>
          <a:stretch>
            <a:fillRect/>
          </a:stretch>
        </p:blipFill>
        <p:spPr bwMode="auto">
          <a:xfrm>
            <a:off x="1446554" y="4019517"/>
            <a:ext cx="3065645" cy="114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167427" y="4117934"/>
            <a:ext cx="2333038" cy="1151432"/>
            <a:chOff x="340" y="663"/>
            <a:chExt cx="2950" cy="2045"/>
          </a:xfrm>
        </p:grpSpPr>
        <p:pic>
          <p:nvPicPr>
            <p:cNvPr id="26636" name="Picture 10" descr="plant2-3_S"/>
            <p:cNvPicPr>
              <a:picLocks noChangeAspect="1" noChangeArrowheads="1"/>
            </p:cNvPicPr>
            <p:nvPr/>
          </p:nvPicPr>
          <p:blipFill>
            <a:blip r:embed="rId5">
              <a:lum bright="16000" contrast="-70000"/>
            </a:blip>
            <a:srcRect/>
            <a:stretch>
              <a:fillRect/>
            </a:stretch>
          </p:blipFill>
          <p:spPr bwMode="auto">
            <a:xfrm>
              <a:off x="340" y="663"/>
              <a:ext cx="2631" cy="1925"/>
            </a:xfrm>
            <a:prstGeom prst="rect">
              <a:avLst/>
            </a:prstGeom>
            <a:noFill/>
            <a:ln w="9525">
              <a:solidFill>
                <a:srgbClr val="CC0066"/>
              </a:solidFill>
              <a:miter lim="800000"/>
              <a:headEnd/>
              <a:tailEnd/>
            </a:ln>
          </p:spPr>
        </p:pic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703" y="1071"/>
              <a:ext cx="1088" cy="273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 flipV="1">
              <a:off x="748" y="1570"/>
              <a:ext cx="1043" cy="318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>
              <a:off x="703" y="1071"/>
              <a:ext cx="2041" cy="499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40" name="Line 14"/>
            <p:cNvSpPr>
              <a:spLocks noChangeShapeType="1"/>
            </p:cNvSpPr>
            <p:nvPr/>
          </p:nvSpPr>
          <p:spPr bwMode="auto">
            <a:xfrm flipV="1">
              <a:off x="748" y="1253"/>
              <a:ext cx="1996" cy="635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41" name="AutoShape 15"/>
            <p:cNvSpPr>
              <a:spLocks noChangeArrowheads="1"/>
            </p:cNvSpPr>
            <p:nvPr/>
          </p:nvSpPr>
          <p:spPr bwMode="auto">
            <a:xfrm>
              <a:off x="748" y="1071"/>
              <a:ext cx="45" cy="816"/>
            </a:xfrm>
            <a:prstGeom prst="upArrow">
              <a:avLst>
                <a:gd name="adj1" fmla="val 50000"/>
                <a:gd name="adj2" fmla="val 452578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42" name="AutoShape 16"/>
            <p:cNvSpPr>
              <a:spLocks noChangeArrowheads="1"/>
            </p:cNvSpPr>
            <p:nvPr/>
          </p:nvSpPr>
          <p:spPr bwMode="auto">
            <a:xfrm rot="10800000">
              <a:off x="2699" y="1253"/>
              <a:ext cx="45" cy="317"/>
            </a:xfrm>
            <a:prstGeom prst="upArrow">
              <a:avLst>
                <a:gd name="adj1" fmla="val 50000"/>
                <a:gd name="adj2" fmla="val 175818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43" name="Text Box 17"/>
            <p:cNvSpPr txBox="1">
              <a:spLocks noChangeArrowheads="1"/>
            </p:cNvSpPr>
            <p:nvPr/>
          </p:nvSpPr>
          <p:spPr bwMode="auto">
            <a:xfrm>
              <a:off x="703" y="846"/>
              <a:ext cx="319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26644" name="Text Box 18"/>
            <p:cNvSpPr txBox="1">
              <a:spLocks noChangeArrowheads="1"/>
            </p:cNvSpPr>
            <p:nvPr/>
          </p:nvSpPr>
          <p:spPr bwMode="auto">
            <a:xfrm>
              <a:off x="657" y="1888"/>
              <a:ext cx="319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26645" name="Text Box 19"/>
            <p:cNvSpPr txBox="1">
              <a:spLocks noChangeArrowheads="1"/>
            </p:cNvSpPr>
            <p:nvPr/>
          </p:nvSpPr>
          <p:spPr bwMode="auto">
            <a:xfrm>
              <a:off x="2679" y="1506"/>
              <a:ext cx="611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A’</a:t>
              </a:r>
            </a:p>
          </p:txBody>
        </p:sp>
        <p:sp>
          <p:nvSpPr>
            <p:cNvPr id="26646" name="Text Box 20"/>
            <p:cNvSpPr txBox="1">
              <a:spLocks noChangeArrowheads="1"/>
            </p:cNvSpPr>
            <p:nvPr/>
          </p:nvSpPr>
          <p:spPr bwMode="auto">
            <a:xfrm>
              <a:off x="2718" y="958"/>
              <a:ext cx="450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B’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02749" y="4000376"/>
            <a:ext cx="2350812" cy="1466214"/>
            <a:chOff x="1202" y="754"/>
            <a:chExt cx="3538" cy="2915"/>
          </a:xfrm>
        </p:grpSpPr>
        <p:pic>
          <p:nvPicPr>
            <p:cNvPr id="26648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02" y="820"/>
              <a:ext cx="3538" cy="2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9" name="AutoShape 23"/>
            <p:cNvSpPr>
              <a:spLocks noChangeArrowheads="1"/>
            </p:cNvSpPr>
            <p:nvPr/>
          </p:nvSpPr>
          <p:spPr bwMode="auto">
            <a:xfrm>
              <a:off x="3034" y="2121"/>
              <a:ext cx="505" cy="38"/>
            </a:xfrm>
            <a:prstGeom prst="leftArrow">
              <a:avLst>
                <a:gd name="adj1" fmla="val 50000"/>
                <a:gd name="adj2" fmla="val 33174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50" name="AutoShape 24"/>
            <p:cNvSpPr>
              <a:spLocks noChangeArrowheads="1"/>
            </p:cNvSpPr>
            <p:nvPr/>
          </p:nvSpPr>
          <p:spPr bwMode="auto">
            <a:xfrm rot="1796034">
              <a:off x="3098" y="1202"/>
              <a:ext cx="316" cy="77"/>
            </a:xfrm>
            <a:prstGeom prst="leftArrow">
              <a:avLst>
                <a:gd name="adj1" fmla="val 50000"/>
                <a:gd name="adj2" fmla="val 102426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51" name="AutoShape 25"/>
            <p:cNvSpPr>
              <a:spLocks noChangeArrowheads="1"/>
            </p:cNvSpPr>
            <p:nvPr/>
          </p:nvSpPr>
          <p:spPr bwMode="auto">
            <a:xfrm>
              <a:off x="1708" y="1011"/>
              <a:ext cx="62" cy="918"/>
            </a:xfrm>
            <a:prstGeom prst="downArrow">
              <a:avLst>
                <a:gd name="adj1" fmla="val 50000"/>
                <a:gd name="adj2" fmla="val 36954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52" name="Line 26"/>
            <p:cNvSpPr>
              <a:spLocks noChangeShapeType="1"/>
            </p:cNvSpPr>
            <p:nvPr/>
          </p:nvSpPr>
          <p:spPr bwMode="auto">
            <a:xfrm flipH="1" flipV="1">
              <a:off x="3155" y="1213"/>
              <a:ext cx="365" cy="9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53" name="Line 27"/>
            <p:cNvSpPr>
              <a:spLocks noChangeShapeType="1"/>
            </p:cNvSpPr>
            <p:nvPr/>
          </p:nvSpPr>
          <p:spPr bwMode="auto">
            <a:xfrm flipV="1">
              <a:off x="3032" y="1311"/>
              <a:ext cx="305" cy="7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54" name="Line 28"/>
            <p:cNvSpPr>
              <a:spLocks noChangeShapeType="1"/>
            </p:cNvSpPr>
            <p:nvPr/>
          </p:nvSpPr>
          <p:spPr bwMode="auto">
            <a:xfrm flipH="1">
              <a:off x="1752" y="1279"/>
              <a:ext cx="1585" cy="6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55" name="Line 29"/>
            <p:cNvSpPr>
              <a:spLocks noChangeShapeType="1"/>
            </p:cNvSpPr>
            <p:nvPr/>
          </p:nvSpPr>
          <p:spPr bwMode="auto">
            <a:xfrm flipH="1" flipV="1">
              <a:off x="1813" y="984"/>
              <a:ext cx="1280" cy="1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656" name="Text Box 30"/>
            <p:cNvSpPr txBox="1">
              <a:spLocks noChangeArrowheads="1"/>
            </p:cNvSpPr>
            <p:nvPr/>
          </p:nvSpPr>
          <p:spPr bwMode="auto">
            <a:xfrm>
              <a:off x="2788" y="2032"/>
              <a:ext cx="490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667" kern="0" dirty="0">
                  <a:solidFill>
                    <a:srgbClr val="FF0000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26657" name="Text Box 31"/>
            <p:cNvSpPr txBox="1">
              <a:spLocks noChangeArrowheads="1"/>
            </p:cNvSpPr>
            <p:nvPr/>
          </p:nvSpPr>
          <p:spPr bwMode="auto">
            <a:xfrm>
              <a:off x="3519" y="2032"/>
              <a:ext cx="490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667" kern="0">
                  <a:solidFill>
                    <a:srgbClr val="FF0000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26658" name="Text Box 32"/>
            <p:cNvSpPr txBox="1">
              <a:spLocks noChangeArrowheads="1"/>
            </p:cNvSpPr>
            <p:nvPr/>
          </p:nvSpPr>
          <p:spPr bwMode="auto">
            <a:xfrm>
              <a:off x="1567" y="1935"/>
              <a:ext cx="488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667" kern="0" dirty="0">
                  <a:solidFill>
                    <a:srgbClr val="FF0000"/>
                  </a:solidFill>
                  <a:cs typeface="+mn-ea"/>
                  <a:sym typeface="+mn-lt"/>
                </a:rPr>
                <a:t>A</a:t>
              </a:r>
              <a:r>
                <a:rPr lang="en-US" altLang="zh-CN" sz="2400" kern="0" dirty="0">
                  <a:solidFill>
                    <a:srgbClr val="FF0000"/>
                  </a:solidFill>
                  <a:cs typeface="+mn-ea"/>
                  <a:sym typeface="+mn-lt"/>
                </a:rPr>
                <a:t>‘</a:t>
              </a:r>
            </a:p>
          </p:txBody>
        </p:sp>
        <p:sp>
          <p:nvSpPr>
            <p:cNvPr id="26659" name="Text Box 33"/>
            <p:cNvSpPr txBox="1">
              <a:spLocks noChangeArrowheads="1"/>
            </p:cNvSpPr>
            <p:nvPr/>
          </p:nvSpPr>
          <p:spPr bwMode="auto">
            <a:xfrm>
              <a:off x="1631" y="754"/>
              <a:ext cx="487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667" kern="0">
                  <a:solidFill>
                    <a:srgbClr val="FF0000"/>
                  </a:solidFill>
                  <a:cs typeface="+mn-ea"/>
                  <a:sym typeface="+mn-lt"/>
                </a:rPr>
                <a:t>B</a:t>
              </a:r>
              <a:r>
                <a:rPr lang="en-US" altLang="zh-CN" sz="2400" kern="0">
                  <a:solidFill>
                    <a:srgbClr val="FF0000"/>
                  </a:solidFill>
                  <a:cs typeface="+mn-ea"/>
                  <a:sym typeface="+mn-lt"/>
                </a:rPr>
                <a:t>‘</a:t>
              </a:r>
            </a:p>
          </p:txBody>
        </p:sp>
      </p:grp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2010215" y="5469556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cs typeface="+mn-ea"/>
                <a:sym typeface="+mn-lt"/>
              </a:rPr>
              <a:t>小孔成像</a:t>
            </a: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399807" y="5463999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cs typeface="+mn-ea"/>
                <a:sym typeface="+mn-lt"/>
              </a:rPr>
              <a:t>照相机的像</a:t>
            </a: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8445272" y="5469555"/>
            <a:ext cx="275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cs typeface="+mn-ea"/>
                <a:sym typeface="+mn-lt"/>
              </a:rPr>
              <a:t>投影仪的像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四、实像和虚像</a:t>
            </a:r>
          </a:p>
        </p:txBody>
      </p:sp>
    </p:spTree>
    <p:extLst>
      <p:ext uri="{BB962C8B-B14F-4D97-AF65-F5344CB8AC3E}">
        <p14:creationId xmlns:p14="http://schemas.microsoft.com/office/powerpoint/2010/main" val="14133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/>
      <p:bldP spid="30754" grpId="0" bldLvl="0"/>
      <p:bldP spid="30755" grpId="0" bldLvl="0"/>
      <p:bldP spid="3075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094" y="3198389"/>
            <a:ext cx="3447570" cy="19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7830" y="3198388"/>
            <a:ext cx="3434824" cy="19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0400" y="1721222"/>
            <a:ext cx="8602133" cy="66845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b="1" kern="0" noProof="1">
                <a:cs typeface="+mn-ea"/>
                <a:sym typeface="+mn-lt"/>
              </a:rPr>
              <a:t>你知道这些美丽的图片是怎么拍摄的吗？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36792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7409" descr="09604013##凸透镜成虚像情景"/>
          <p:cNvPicPr>
            <a:picLocks noChangeAspect="1" noChangeArrowheads="1"/>
          </p:cNvPicPr>
          <p:nvPr/>
        </p:nvPicPr>
        <p:blipFill>
          <a:blip r:embed="rId2" cstate="print"/>
          <a:srcRect t="11164" b="7812"/>
          <a:stretch>
            <a:fillRect/>
          </a:stretch>
        </p:blipFill>
        <p:spPr bwMode="auto">
          <a:xfrm>
            <a:off x="5198863" y="1587025"/>
            <a:ext cx="4925658" cy="125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/>
        </p:nvSpPr>
        <p:spPr bwMode="auto">
          <a:xfrm>
            <a:off x="660400" y="1573818"/>
            <a:ext cx="2173816" cy="76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 eaLnBrk="0" hangingPunct="0"/>
            <a:r>
              <a:rPr lang="en-US" altLang="zh-CN" sz="2800" b="1" kern="0" dirty="0">
                <a:cs typeface="+mn-ea"/>
                <a:sym typeface="+mn-lt"/>
              </a:rPr>
              <a:t>2.</a:t>
            </a:r>
            <a:r>
              <a:rPr lang="zh-CN" altLang="en-US" sz="2800" b="1" kern="0" dirty="0">
                <a:cs typeface="+mn-ea"/>
                <a:sym typeface="+mn-lt"/>
              </a:rPr>
              <a:t>虚像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03439" y="3216310"/>
            <a:ext cx="10657417" cy="5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b="1" kern="0" dirty="0">
                <a:solidFill>
                  <a:srgbClr val="FF0000"/>
                </a:solidFill>
                <a:cs typeface="+mn-ea"/>
                <a:sym typeface="+mn-lt"/>
              </a:rPr>
              <a:t>虚像：</a:t>
            </a:r>
            <a:r>
              <a:rPr lang="zh-CN" altLang="en-US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是反射光线或折射光线的反向延长线相交而形成的</a:t>
            </a:r>
            <a:r>
              <a:rPr lang="en-US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,</a:t>
            </a:r>
            <a:r>
              <a:rPr lang="zh-CN" altLang="en-US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不能呈现在光屏上。</a:t>
            </a:r>
            <a:r>
              <a:rPr lang="en-US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 </a:t>
            </a:r>
            <a:endParaRPr lang="en-US" altLang="zh-CN" sz="2400" b="1" kern="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30635" y="5369642"/>
            <a:ext cx="252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cs typeface="+mn-ea"/>
                <a:sym typeface="+mn-lt"/>
              </a:rPr>
              <a:t>平面镜成像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785730" y="5368998"/>
            <a:ext cx="2677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cs typeface="+mn-ea"/>
                <a:sym typeface="+mn-lt"/>
              </a:rPr>
              <a:t>放大镜的像</a:t>
            </a:r>
          </a:p>
        </p:txBody>
      </p:sp>
      <p:pic>
        <p:nvPicPr>
          <p:cNvPr id="30757" name="Picture 37" descr="u=63497819,997978172&amp;gp=4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8000" contrast="24000"/>
          </a:blip>
          <a:srcRect/>
          <a:stretch>
            <a:fillRect/>
          </a:stretch>
        </p:blipFill>
        <p:spPr bwMode="auto">
          <a:xfrm>
            <a:off x="1616521" y="4117646"/>
            <a:ext cx="2146912" cy="8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8" name="Picture 38" descr="u=4288477141,2936925136&amp;gp=4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12000" contrast="18000"/>
          </a:blip>
          <a:srcRect/>
          <a:stretch>
            <a:fillRect/>
          </a:stretch>
        </p:blipFill>
        <p:spPr bwMode="auto">
          <a:xfrm>
            <a:off x="4996963" y="4122194"/>
            <a:ext cx="2222983" cy="91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9" name="Picture 39" descr="u=1190829194,11050534&amp;gp=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-24000" contrast="36000"/>
          </a:blip>
          <a:srcRect/>
          <a:stretch>
            <a:fillRect/>
          </a:stretch>
        </p:blipFill>
        <p:spPr bwMode="auto">
          <a:xfrm>
            <a:off x="8529555" y="4115374"/>
            <a:ext cx="2146912" cy="88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5291731" y="5368998"/>
            <a:ext cx="2369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cs typeface="+mn-ea"/>
                <a:sym typeface="+mn-lt"/>
              </a:rPr>
              <a:t>“</a:t>
            </a:r>
            <a:r>
              <a:rPr lang="zh-CN" altLang="en-US" sz="2400" kern="0" dirty="0">
                <a:cs typeface="+mn-ea"/>
                <a:sym typeface="+mn-lt"/>
              </a:rPr>
              <a:t>眼睛受骗”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四、实像和虚像</a:t>
            </a:r>
          </a:p>
        </p:txBody>
      </p:sp>
    </p:spTree>
    <p:extLst>
      <p:ext uri="{BB962C8B-B14F-4D97-AF65-F5344CB8AC3E}">
        <p14:creationId xmlns:p14="http://schemas.microsoft.com/office/powerpoint/2010/main" val="40908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/>
      <p:bldP spid="30760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09373"/>
              </p:ext>
            </p:extLst>
          </p:nvPr>
        </p:nvGraphicFramePr>
        <p:xfrm>
          <a:off x="928914" y="2569573"/>
          <a:ext cx="10348685" cy="3121438"/>
        </p:xfrm>
        <a:graphic>
          <a:graphicData uri="http://schemas.openxmlformats.org/drawingml/2006/table">
            <a:tbl>
              <a:tblPr/>
              <a:tblGrid>
                <a:gridCol w="1069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3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光屏能否成像</a:t>
                      </a: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物和像的位置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应用举例</a:t>
                      </a: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实像</a:t>
                      </a: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虚像</a:t>
                      </a: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34205" marB="342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593374" y="1653496"/>
            <a:ext cx="5053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b="1" kern="0" dirty="0">
                <a:cs typeface="+mn-ea"/>
                <a:sym typeface="+mn-lt"/>
              </a:rPr>
              <a:t>实像与虚像的比较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2316541" y="4112361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b="1" kern="0" dirty="0">
                <a:solidFill>
                  <a:srgbClr val="0D0D0D"/>
                </a:solidFill>
                <a:cs typeface="+mn-ea"/>
                <a:sym typeface="+mn-lt"/>
              </a:rPr>
              <a:t>能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1981402" y="5125649"/>
            <a:ext cx="284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b="1" kern="0" dirty="0">
                <a:solidFill>
                  <a:srgbClr val="0D0D0D"/>
                </a:solidFill>
                <a:cs typeface="+mn-ea"/>
                <a:sym typeface="+mn-lt"/>
              </a:rPr>
              <a:t>不能</a:t>
            </a: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145615" y="4139501"/>
            <a:ext cx="288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000" b="1" kern="0" dirty="0">
                <a:solidFill>
                  <a:srgbClr val="0D0D0D"/>
                </a:solidFill>
                <a:cs typeface="+mn-ea"/>
                <a:sym typeface="+mn-lt"/>
              </a:rPr>
              <a:t>分别位于凸透镜两侧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84257" y="5106235"/>
            <a:ext cx="2603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000" b="1" kern="0" dirty="0">
                <a:solidFill>
                  <a:srgbClr val="0D0D0D"/>
                </a:solidFill>
                <a:cs typeface="+mn-ea"/>
                <a:sym typeface="+mn-lt"/>
              </a:rPr>
              <a:t>都位于凸透镜同侧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8026399" y="3954835"/>
            <a:ext cx="325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000" b="1" kern="0" dirty="0">
                <a:solidFill>
                  <a:srgbClr val="FF0000"/>
                </a:solidFill>
                <a:cs typeface="+mn-ea"/>
                <a:sym typeface="+mn-lt"/>
              </a:rPr>
              <a:t>照相机</a:t>
            </a:r>
          </a:p>
          <a:p>
            <a:pPr algn="ctr" defTabSz="1219170">
              <a:spcBef>
                <a:spcPct val="20000"/>
              </a:spcBef>
            </a:pPr>
            <a:r>
              <a:rPr lang="zh-CN" altLang="en-US" sz="2000" b="1" kern="0" dirty="0">
                <a:solidFill>
                  <a:srgbClr val="FF0000"/>
                </a:solidFill>
                <a:cs typeface="+mn-ea"/>
                <a:sym typeface="+mn-lt"/>
              </a:rPr>
              <a:t>投影仪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7975599" y="4908942"/>
            <a:ext cx="335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000" b="1" kern="0" dirty="0">
                <a:solidFill>
                  <a:srgbClr val="0D0D0D"/>
                </a:solidFill>
                <a:cs typeface="+mn-ea"/>
                <a:sym typeface="+mn-lt"/>
              </a:rPr>
              <a:t>平面镜</a:t>
            </a:r>
          </a:p>
          <a:p>
            <a:pPr algn="ctr" defTabSz="1219170">
              <a:spcBef>
                <a:spcPct val="20000"/>
              </a:spcBef>
            </a:pPr>
            <a:r>
              <a:rPr lang="zh-CN" altLang="en-US" sz="2000" b="1" kern="0" dirty="0">
                <a:solidFill>
                  <a:srgbClr val="FF0000"/>
                </a:solidFill>
                <a:cs typeface="+mn-ea"/>
                <a:sym typeface="+mn-lt"/>
              </a:rPr>
              <a:t>放大镜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归纳总结</a:t>
            </a:r>
          </a:p>
        </p:txBody>
      </p:sp>
    </p:spTree>
    <p:extLst>
      <p:ext uri="{BB962C8B-B14F-4D97-AF65-F5344CB8AC3E}">
        <p14:creationId xmlns:p14="http://schemas.microsoft.com/office/powerpoint/2010/main" val="8950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6" grpId="0" bldLvl="0" animBg="1"/>
      <p:bldP spid="30747" grpId="0" bldLvl="0" animBg="1"/>
      <p:bldP spid="30748" grpId="0" bldLvl="0" animBg="1"/>
      <p:bldP spid="30749" grpId="0" bldLvl="0" animBg="1"/>
      <p:bldP spid="30750" grpId="0"/>
      <p:bldP spid="3075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607241" y="1599958"/>
            <a:ext cx="60837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/>
            <a:r>
              <a:rPr lang="zh-CN" altLang="en-US" sz="2800" kern="0" dirty="0">
                <a:cs typeface="+mn-ea"/>
                <a:sym typeface="+mn-lt"/>
              </a:rPr>
              <a:t>照相机、投影仪和放大镜的成像比较</a:t>
            </a:r>
          </a:p>
        </p:txBody>
      </p:sp>
      <p:graphicFrame>
        <p:nvGraphicFramePr>
          <p:cNvPr id="46" name="表格 45"/>
          <p:cNvGraphicFramePr/>
          <p:nvPr>
            <p:extLst>
              <p:ext uri="{D42A27DB-BD31-4B8C-83A1-F6EECF244321}">
                <p14:modId xmlns:p14="http://schemas.microsoft.com/office/powerpoint/2010/main" val="2998362694"/>
              </p:ext>
            </p:extLst>
          </p:nvPr>
        </p:nvGraphicFramePr>
        <p:xfrm>
          <a:off x="1099596" y="2396428"/>
          <a:ext cx="9902234" cy="3496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3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仪器名称</a:t>
                      </a:r>
                    </a:p>
                  </a:txBody>
                  <a:tcPr marT="34205" marB="34205">
                    <a:lnL w="19050">
                      <a:solidFill>
                        <a:schemeClr val="tx1"/>
                      </a:solidFill>
                      <a:prstDash val="solid"/>
                    </a:lnL>
                    <a:lnT w="1905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成像原理图</a:t>
                      </a:r>
                    </a:p>
                  </a:txBody>
                  <a:tcPr marT="34205" marB="34205">
                    <a:lnT w="1905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成像特点</a:t>
                      </a:r>
                    </a:p>
                  </a:txBody>
                  <a:tcPr marT="34205" marB="34205"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29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34205" marB="34205">
                    <a:lnL w="1905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34205" marB="3420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34205" marB="34205">
                    <a:lnR w="19050">
                      <a:solidFill>
                        <a:schemeClr val="tx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81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34205" marB="34205">
                    <a:lnL w="1905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34205" marB="3420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34205" marB="34205">
                    <a:lnR w="19050">
                      <a:solidFill>
                        <a:schemeClr val="tx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05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34205" marB="34205">
                    <a:lnL w="19050">
                      <a:solidFill>
                        <a:schemeClr val="tx1"/>
                      </a:solidFill>
                      <a:prstDash val="solid"/>
                    </a:lnL>
                    <a:lnB w="190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34205" marB="34205">
                    <a:lnB w="190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34205" marB="34205">
                    <a:lnR w="19050">
                      <a:solidFill>
                        <a:schemeClr val="tx1"/>
                      </a:solidFill>
                      <a:prstDash val="solid"/>
                    </a:lnR>
                    <a:lnB w="1905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403574" y="2802197"/>
            <a:ext cx="973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照相机</a:t>
            </a:r>
          </a:p>
        </p:txBody>
      </p:sp>
      <p:grpSp>
        <p:nvGrpSpPr>
          <p:cNvPr id="48" name="组合 21511"/>
          <p:cNvGrpSpPr>
            <a:grpSpLocks/>
          </p:cNvGrpSpPr>
          <p:nvPr/>
        </p:nvGrpSpPr>
        <p:grpSpPr bwMode="auto">
          <a:xfrm>
            <a:off x="3419475" y="2939954"/>
            <a:ext cx="4235450" cy="725675"/>
            <a:chOff x="0" y="0"/>
            <a:chExt cx="3357" cy="590"/>
          </a:xfrm>
        </p:grpSpPr>
        <p:sp>
          <p:nvSpPr>
            <p:cNvPr id="49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182" cy="590"/>
            </a:xfrm>
            <a:prstGeom prst="upArrow">
              <a:avLst>
                <a:gd name="adj1" fmla="val 50000"/>
                <a:gd name="adj2" fmla="val 80729"/>
              </a:avLst>
            </a:prstGeom>
            <a:solidFill>
              <a:srgbClr val="0000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21513"/>
            <p:cNvGrpSpPr>
              <a:grpSpLocks/>
            </p:cNvGrpSpPr>
            <p:nvPr/>
          </p:nvGrpSpPr>
          <p:grpSpPr bwMode="auto">
            <a:xfrm>
              <a:off x="2628" y="49"/>
              <a:ext cx="698" cy="541"/>
              <a:chOff x="0" y="0"/>
              <a:chExt cx="698" cy="998"/>
            </a:xfrm>
          </p:grpSpPr>
          <p:sp>
            <p:nvSpPr>
              <p:cNvPr id="55" name="Line 4"/>
              <p:cNvSpPr>
                <a:spLocks noChangeShapeType="1"/>
              </p:cNvSpPr>
              <p:nvPr/>
            </p:nvSpPr>
            <p:spPr bwMode="auto">
              <a:xfrm>
                <a:off x="289" y="726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6" name="组合 21515"/>
              <p:cNvGrpSpPr>
                <a:grpSpLocks/>
              </p:cNvGrpSpPr>
              <p:nvPr/>
            </p:nvGrpSpPr>
            <p:grpSpPr bwMode="auto">
              <a:xfrm>
                <a:off x="0" y="0"/>
                <a:ext cx="698" cy="998"/>
                <a:chOff x="0" y="0"/>
                <a:chExt cx="698" cy="998"/>
              </a:xfrm>
            </p:grpSpPr>
            <p:sp>
              <p:nvSpPr>
                <p:cNvPr id="57" name="Line 6"/>
                <p:cNvSpPr>
                  <a:spLocks noChangeShapeType="1"/>
                </p:cNvSpPr>
                <p:nvPr/>
              </p:nvSpPr>
              <p:spPr bwMode="auto">
                <a:xfrm>
                  <a:off x="0" y="31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>
                  <a:off x="17" y="726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Line 8"/>
                <p:cNvSpPr>
                  <a:spLocks noChangeShapeType="1"/>
                </p:cNvSpPr>
                <p:nvPr/>
              </p:nvSpPr>
              <p:spPr bwMode="auto">
                <a:xfrm>
                  <a:off x="289" y="0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Line 9"/>
                <p:cNvSpPr>
                  <a:spLocks noChangeShapeType="1"/>
                </p:cNvSpPr>
                <p:nvPr/>
              </p:nvSpPr>
              <p:spPr bwMode="auto">
                <a:xfrm>
                  <a:off x="289" y="0"/>
                  <a:ext cx="409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Line 10"/>
                <p:cNvSpPr>
                  <a:spLocks noChangeShapeType="1"/>
                </p:cNvSpPr>
                <p:nvPr/>
              </p:nvSpPr>
              <p:spPr bwMode="auto">
                <a:xfrm>
                  <a:off x="289" y="998"/>
                  <a:ext cx="409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>
                  <a:off x="698" y="0"/>
                  <a:ext cx="0" cy="998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91" y="0"/>
              <a:ext cx="3266" cy="4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91" y="246"/>
              <a:ext cx="3235" cy="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AutoShape 14"/>
            <p:cNvSpPr>
              <a:spLocks noChangeArrowheads="1"/>
            </p:cNvSpPr>
            <p:nvPr/>
          </p:nvSpPr>
          <p:spPr bwMode="auto">
            <a:xfrm>
              <a:off x="3280" y="272"/>
              <a:ext cx="77" cy="146"/>
            </a:xfrm>
            <a:prstGeom prst="downArrow">
              <a:avLst>
                <a:gd name="adj1" fmla="val 50000"/>
                <a:gd name="adj2" fmla="val 47218"/>
              </a:avLst>
            </a:prstGeom>
            <a:solidFill>
              <a:srgbClr val="0000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2645" y="221"/>
              <a:ext cx="46" cy="222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3" name="图片 21536"/>
          <p:cNvPicPr>
            <a:picLocks noChangeAspect="1" noChangeArrowheads="1"/>
          </p:cNvPicPr>
          <p:nvPr/>
        </p:nvPicPr>
        <p:blipFill>
          <a:blip r:embed="rId2"/>
          <a:srcRect l="14604" r="11826"/>
          <a:stretch>
            <a:fillRect/>
          </a:stretch>
        </p:blipFill>
        <p:spPr bwMode="auto">
          <a:xfrm>
            <a:off x="3419475" y="3987607"/>
            <a:ext cx="4073526" cy="9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21537"/>
          <p:cNvGrpSpPr>
            <a:grpSpLocks/>
          </p:cNvGrpSpPr>
          <p:nvPr/>
        </p:nvGrpSpPr>
        <p:grpSpPr bwMode="auto">
          <a:xfrm>
            <a:off x="3403785" y="5187589"/>
            <a:ext cx="4402137" cy="695984"/>
            <a:chOff x="0" y="0"/>
            <a:chExt cx="3814" cy="846"/>
          </a:xfrm>
        </p:grpSpPr>
        <p:sp>
          <p:nvSpPr>
            <p:cNvPr id="65" name="Oval 2"/>
            <p:cNvSpPr>
              <a:spLocks noChangeArrowheads="1"/>
            </p:cNvSpPr>
            <p:nvPr/>
          </p:nvSpPr>
          <p:spPr bwMode="auto">
            <a:xfrm>
              <a:off x="2073" y="316"/>
              <a:ext cx="124" cy="434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Line 3"/>
            <p:cNvSpPr>
              <a:spLocks noChangeShapeType="1"/>
            </p:cNvSpPr>
            <p:nvPr/>
          </p:nvSpPr>
          <p:spPr bwMode="auto">
            <a:xfrm>
              <a:off x="0" y="533"/>
              <a:ext cx="38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AutoShape 6"/>
            <p:cNvSpPr>
              <a:spLocks noChangeArrowheads="1"/>
            </p:cNvSpPr>
            <p:nvPr/>
          </p:nvSpPr>
          <p:spPr bwMode="auto">
            <a:xfrm>
              <a:off x="1504" y="364"/>
              <a:ext cx="104" cy="181"/>
            </a:xfrm>
            <a:prstGeom prst="upArrow">
              <a:avLst>
                <a:gd name="adj1" fmla="val 50000"/>
                <a:gd name="adj2" fmla="val 43340"/>
              </a:avLst>
            </a:prstGeom>
            <a:solidFill>
              <a:srgbClr val="0000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1562" y="364"/>
              <a:ext cx="552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2114" y="365"/>
              <a:ext cx="1285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1562" y="364"/>
              <a:ext cx="511" cy="1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2073" y="509"/>
              <a:ext cx="1244" cy="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 flipH="1" flipV="1">
              <a:off x="247" y="1"/>
              <a:ext cx="1867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H="1" flipV="1">
              <a:off x="407" y="0"/>
              <a:ext cx="1155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上箭头 21547"/>
            <p:cNvSpPr>
              <a:spLocks noChangeArrowheads="1"/>
            </p:cNvSpPr>
            <p:nvPr/>
          </p:nvSpPr>
          <p:spPr bwMode="auto">
            <a:xfrm>
              <a:off x="519" y="47"/>
              <a:ext cx="136" cy="499"/>
            </a:xfrm>
            <a:prstGeom prst="upArrow">
              <a:avLst>
                <a:gd name="adj1" fmla="val 50000"/>
                <a:gd name="adj2" fmla="val 91371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8217481" y="2633003"/>
            <a:ext cx="2552700" cy="14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利用凸透镜成</a:t>
            </a:r>
            <a:r>
              <a:rPr lang="en-US" altLang="zh-CN" sz="200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9803926" y="2592481"/>
            <a:ext cx="1139825" cy="50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倒立</a:t>
            </a: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9211258" y="3004761"/>
            <a:ext cx="1222375" cy="50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cs typeface="+mn-ea"/>
                <a:sym typeface="+mn-lt"/>
              </a:rPr>
              <a:t>实像</a:t>
            </a: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8250290" y="3017884"/>
            <a:ext cx="1079500" cy="50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缩小</a:t>
            </a: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1403574" y="4203666"/>
            <a:ext cx="973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投影仪</a:t>
            </a:r>
          </a:p>
        </p:txBody>
      </p:sp>
      <p:sp>
        <p:nvSpPr>
          <p:cNvPr id="80" name="Rectangle 8"/>
          <p:cNvSpPr>
            <a:spLocks noChangeArrowheads="1"/>
          </p:cNvSpPr>
          <p:nvPr/>
        </p:nvSpPr>
        <p:spPr bwMode="auto">
          <a:xfrm>
            <a:off x="1403574" y="5285648"/>
            <a:ext cx="973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放大镜</a:t>
            </a:r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8195257" y="3896817"/>
            <a:ext cx="2531533" cy="14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利用凸透镜成</a:t>
            </a:r>
            <a:r>
              <a:rPr lang="en-US" altLang="zh-CN" sz="200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9830382" y="3924028"/>
            <a:ext cx="1138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倒立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9347781" y="4402854"/>
            <a:ext cx="122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实像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8300562" y="4400231"/>
            <a:ext cx="1079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放大</a:t>
            </a: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250290" y="4962395"/>
            <a:ext cx="2552700" cy="14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利用凸透镜成</a:t>
            </a:r>
            <a:r>
              <a:rPr lang="en-US" altLang="zh-CN" sz="200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000" dirty="0">
                <a:solidFill>
                  <a:srgbClr val="0D0D0D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9862004" y="5037335"/>
            <a:ext cx="1139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正立</a:t>
            </a: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9329790" y="5413568"/>
            <a:ext cx="122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虚像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8338136" y="5429999"/>
            <a:ext cx="1079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放大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归纳总结</a:t>
            </a:r>
          </a:p>
        </p:txBody>
      </p:sp>
    </p:spTree>
    <p:extLst>
      <p:ext uri="{BB962C8B-B14F-4D97-AF65-F5344CB8AC3E}">
        <p14:creationId xmlns:p14="http://schemas.microsoft.com/office/powerpoint/2010/main" val="10609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47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660400" y="3383303"/>
            <a:ext cx="1261884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凸透镜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036710" y="2106169"/>
            <a:ext cx="191981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dist" defTabSz="1219170"/>
            <a:r>
              <a:rPr lang="zh-CN" altLang="en-US" sz="2800" kern="0">
                <a:solidFill>
                  <a:sysClr val="windowText" lastClr="000000"/>
                </a:solidFill>
                <a:cs typeface="+mn-ea"/>
                <a:sym typeface="+mn-lt"/>
              </a:rPr>
              <a:t>照相机</a:t>
            </a: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5861754" y="1890724"/>
            <a:ext cx="3416320" cy="668453"/>
          </a:xfrm>
          <a:prstGeom prst="rect">
            <a:avLst/>
          </a:prstGeom>
          <a:noFill/>
          <a:ln w="25400" cmpd="thinThick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>
                <a:solidFill>
                  <a:srgbClr val="FF0000"/>
                </a:solidFill>
                <a:cs typeface="+mn-ea"/>
                <a:sym typeface="+mn-lt"/>
              </a:rPr>
              <a:t>成倒立、缩小的实像</a:t>
            </a:r>
            <a:endParaRPr lang="en-US" altLang="zh-CN" sz="2800" kern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左大括号 32"/>
          <p:cNvSpPr>
            <a:spLocks/>
          </p:cNvSpPr>
          <p:nvPr/>
        </p:nvSpPr>
        <p:spPr bwMode="auto">
          <a:xfrm>
            <a:off x="2579510" y="2262739"/>
            <a:ext cx="287867" cy="2801353"/>
          </a:xfrm>
          <a:prstGeom prst="leftBrace">
            <a:avLst>
              <a:gd name="adj1" fmla="val 728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8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右箭头 33"/>
          <p:cNvSpPr>
            <a:spLocks noChangeArrowheads="1"/>
          </p:cNvSpPr>
          <p:nvPr/>
        </p:nvSpPr>
        <p:spPr bwMode="auto">
          <a:xfrm>
            <a:off x="5217582" y="2187392"/>
            <a:ext cx="383116" cy="2882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219170"/>
            <a:endParaRPr lang="zh-CN" altLang="en-US" sz="28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3036710" y="3312857"/>
            <a:ext cx="191981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dist" defTabSz="1219170"/>
            <a:r>
              <a:rPr lang="zh-CN" altLang="en-US" sz="2800" kern="0">
                <a:solidFill>
                  <a:sysClr val="windowText" lastClr="000000"/>
                </a:solidFill>
                <a:cs typeface="+mn-ea"/>
                <a:sym typeface="+mn-lt"/>
              </a:rPr>
              <a:t>投影仪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5861754" y="3097412"/>
            <a:ext cx="3416320" cy="668453"/>
          </a:xfrm>
          <a:prstGeom prst="rect">
            <a:avLst/>
          </a:prstGeom>
          <a:noFill/>
          <a:ln w="25400" cmpd="thinThick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 dirty="0">
                <a:solidFill>
                  <a:srgbClr val="FF0000"/>
                </a:solidFill>
                <a:cs typeface="+mn-ea"/>
                <a:sym typeface="+mn-lt"/>
              </a:rPr>
              <a:t>成倒立、放大的实像</a:t>
            </a:r>
            <a:endParaRPr lang="en-US" altLang="zh-CN" sz="28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右箭头 33"/>
          <p:cNvSpPr>
            <a:spLocks noChangeArrowheads="1"/>
          </p:cNvSpPr>
          <p:nvPr/>
        </p:nvSpPr>
        <p:spPr bwMode="auto">
          <a:xfrm>
            <a:off x="5217582" y="3382791"/>
            <a:ext cx="383116" cy="2882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219170"/>
            <a:endParaRPr lang="zh-CN" altLang="en-US" sz="28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036710" y="4573386"/>
            <a:ext cx="191981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dist" defTabSz="1219170"/>
            <a:r>
              <a:rPr lang="zh-CN" altLang="en-US" sz="2800" kern="0">
                <a:solidFill>
                  <a:sysClr val="windowText" lastClr="000000"/>
                </a:solidFill>
                <a:cs typeface="+mn-ea"/>
                <a:sym typeface="+mn-lt"/>
              </a:rPr>
              <a:t>放大镜</a:t>
            </a:r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5861754" y="4357942"/>
            <a:ext cx="3416320" cy="668453"/>
          </a:xfrm>
          <a:prstGeom prst="rect">
            <a:avLst/>
          </a:prstGeom>
          <a:noFill/>
          <a:ln w="25400" cmpd="thinThick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>
                <a:solidFill>
                  <a:srgbClr val="FF0000"/>
                </a:solidFill>
                <a:cs typeface="+mn-ea"/>
                <a:sym typeface="+mn-lt"/>
              </a:rPr>
              <a:t>成正立、放大的虚像</a:t>
            </a:r>
            <a:endParaRPr lang="en-US" altLang="zh-CN" sz="2800" kern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6" name="右箭头 33"/>
          <p:cNvSpPr>
            <a:spLocks noChangeArrowheads="1"/>
          </p:cNvSpPr>
          <p:nvPr/>
        </p:nvSpPr>
        <p:spPr bwMode="auto">
          <a:xfrm>
            <a:off x="5206292" y="4654611"/>
            <a:ext cx="383116" cy="2882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219170"/>
            <a:endParaRPr lang="zh-CN" altLang="en-US" sz="28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1927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9" grpId="0" bldLvl="0" animBg="1"/>
      <p:bldP spid="10" grpId="0" bldLvl="0" animBg="1"/>
      <p:bldP spid="11" grpId="0" bldLvl="0"/>
      <p:bldP spid="12" grpId="0" bldLvl="0"/>
      <p:bldP spid="13" grpId="0" bldLvl="0" animBg="1"/>
      <p:bldP spid="14" grpId="0" bldLvl="0"/>
      <p:bldP spid="15" grpId="0" bldLvl="0"/>
      <p:bldP spid="1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3"/>
          <p:cNvSpPr/>
          <p:nvPr/>
        </p:nvSpPr>
        <p:spPr>
          <a:xfrm>
            <a:off x="660400" y="2305586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endParaRPr lang="zh-CN" altLang="en-US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601633" y="1532735"/>
            <a:ext cx="2636617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cs typeface="+mn-ea"/>
                <a:sym typeface="+mn-lt"/>
              </a:rPr>
              <a:t>考点一：照相机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1878" y="2896462"/>
            <a:ext cx="10759186" cy="27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rgbClr val="0D0D0D"/>
                </a:solidFill>
                <a:cs typeface="+mn-ea"/>
                <a:sym typeface="+mn-lt"/>
              </a:rPr>
              <a:t>1.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照相机镜头相当于一个</a:t>
            </a:r>
            <a:r>
              <a:rPr lang="en-US" altLang="zh-CN" sz="2400" kern="0" dirty="0">
                <a:solidFill>
                  <a:srgbClr val="0D0D0D"/>
                </a:solidFill>
                <a:cs typeface="+mn-ea"/>
                <a:sym typeface="+mn-lt"/>
              </a:rPr>
              <a:t>_________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，来自物体的光经过镜头后会聚在胶卷上，形成一个</a:t>
            </a:r>
            <a:r>
              <a:rPr lang="en-US" altLang="zh-CN" sz="2400" kern="0" dirty="0">
                <a:solidFill>
                  <a:srgbClr val="0D0D0D"/>
                </a:solidFill>
                <a:cs typeface="+mn-ea"/>
                <a:sym typeface="+mn-lt"/>
              </a:rPr>
              <a:t>_________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（放大、缩小）的像。实际拍摄时，为使远近物体都能成清晰的像，应调节照相机的</a:t>
            </a:r>
            <a:r>
              <a:rPr lang="en-US" altLang="zh-CN" sz="2400" kern="0" dirty="0">
                <a:solidFill>
                  <a:srgbClr val="0D0D0D"/>
                </a:solidFill>
                <a:cs typeface="+mn-ea"/>
                <a:sym typeface="+mn-lt"/>
              </a:rPr>
              <a:t>________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到胶片的距离。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342868" y="3198480"/>
            <a:ext cx="1919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凸透镜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17705" y="4096790"/>
            <a:ext cx="153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缩小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651830" y="5019927"/>
            <a:ext cx="1441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镜头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5222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6"/>
          <p:cNvSpPr/>
          <p:nvPr/>
        </p:nvSpPr>
        <p:spPr>
          <a:xfrm>
            <a:off x="660400" y="1586405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60400" y="2301237"/>
            <a:ext cx="1119857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．如图所示，纸筒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的一端蒙上一层半透明纸，纸筒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的一端嵌上一个凸透镜，两纸筒套在一起组成一个模型照相机。这个模型照相机的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相当于照相机的镜头，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相当于照相机的底片。为了得到清晰的像，应把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端朝着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，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端朝着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( 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后两空均填“较暗的室内”或“明亮的室外”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593797" y="2921155"/>
            <a:ext cx="1836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凸透镜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939305" y="3433102"/>
            <a:ext cx="2359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半透明纸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770645" y="4067498"/>
            <a:ext cx="2881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较暗的室内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712105" y="4002738"/>
            <a:ext cx="2881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明亮的室外</a:t>
            </a:r>
          </a:p>
        </p:txBody>
      </p:sp>
      <p:pic>
        <p:nvPicPr>
          <p:cNvPr id="9" name="Picture 16" descr="C:\Users\Administrator\Desktop\八上物理（人教）四清 教师用书２０１５邹梨花√\S139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9762" y="4666131"/>
            <a:ext cx="2815525" cy="133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1287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660400" y="2337452"/>
            <a:ext cx="11175285" cy="33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．为了规范交通行为，北京市公安部门在很多路口安装监控摄像头，它可以拍下违章行驶或发生交通事故时的现场照片，拍照时，摄像头的镜头相当于一个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(     )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．凸透镜，成放大的实像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．凸透镜，成缩小的实像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．凹透镜，成放大的虚像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．凹透镜，成缩小的虚像</a:t>
            </a:r>
          </a:p>
        </p:txBody>
      </p:sp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10859625" y="2894679"/>
            <a:ext cx="503664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3733" kern="0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003" y="3687436"/>
            <a:ext cx="1757362" cy="2006128"/>
          </a:xfrm>
          <a:prstGeom prst="rect">
            <a:avLst/>
          </a:prstGeom>
          <a:noFill/>
        </p:spPr>
      </p:pic>
      <p:sp>
        <p:nvSpPr>
          <p:cNvPr id="5" name="矩形: 圆角 6"/>
          <p:cNvSpPr/>
          <p:nvPr/>
        </p:nvSpPr>
        <p:spPr>
          <a:xfrm>
            <a:off x="660400" y="1586405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1486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41192" y="1813777"/>
            <a:ext cx="2636617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cs typeface="+mn-ea"/>
                <a:sym typeface="+mn-lt"/>
              </a:rPr>
              <a:t>考点二：投影仪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641192" y="2723311"/>
            <a:ext cx="10668000" cy="210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19170" eaLnBrk="0" hangingPunct="0">
              <a:lnSpc>
                <a:spcPct val="3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．投影仪的镜头相当于一个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，投影仪在屏幕成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的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像，物体和像在透镜的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________(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填“同侧”或“异侧”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4795505" y="2577790"/>
            <a:ext cx="1107996" cy="10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凸透镜</a:t>
            </a: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8662594" y="2577789"/>
            <a:ext cx="800219" cy="10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倒立</a:t>
            </a: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10095552" y="2577789"/>
            <a:ext cx="800219" cy="10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放大</a:t>
            </a: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1192920" y="3731952"/>
            <a:ext cx="492443" cy="10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</a:t>
            </a: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5090238" y="3731951"/>
            <a:ext cx="800219" cy="10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异侧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6568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60400" y="1758558"/>
            <a:ext cx="59538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5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．如图所示是投影仪的结构及成像原理图。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(1)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其中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是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____________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，光线经过它会发生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____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射；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是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___________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，光线经过它发生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____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射。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(2)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投影片离镜头较近，屏幕上成的像与投影片上的物体相比是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________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_______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的，平面镜的作用是</a:t>
            </a:r>
            <a:r>
              <a:rPr lang="en-US" altLang="zh-CN" sz="2000" u="sng" kern="0" dirty="0">
                <a:solidFill>
                  <a:srgbClr val="000000"/>
                </a:solidFill>
                <a:cs typeface="+mn-ea"/>
                <a:sym typeface="+mn-lt"/>
              </a:rPr>
              <a:t>_       _                          _____  ___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418800" y="2342491"/>
            <a:ext cx="1107996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凸透镜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 flipH="1">
            <a:off x="790720" y="2955239"/>
            <a:ext cx="1122127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折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593733" y="3020145"/>
            <a:ext cx="1107996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平面镜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912587" y="3017654"/>
            <a:ext cx="492443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反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439905" y="4803698"/>
            <a:ext cx="800219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倒立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172579" y="4773159"/>
            <a:ext cx="800219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放大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384326" y="5450029"/>
            <a:ext cx="2646878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改变光的传播方向</a:t>
            </a:r>
          </a:p>
        </p:txBody>
      </p:sp>
      <p:sp>
        <p:nvSpPr>
          <p:cNvPr id="28" name="矩形: 圆角 6"/>
          <p:cNvSpPr/>
          <p:nvPr/>
        </p:nvSpPr>
        <p:spPr>
          <a:xfrm>
            <a:off x="637856" y="1429174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9183" y="4089062"/>
            <a:ext cx="2133600" cy="12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AutoShape 2" descr="幕色海滩"/>
          <p:cNvSpPr>
            <a:spLocks noChangeArrowheads="1"/>
          </p:cNvSpPr>
          <p:nvPr/>
        </p:nvSpPr>
        <p:spPr bwMode="auto">
          <a:xfrm rot="5400000" flipH="1" flipV="1">
            <a:off x="9307403" y="3649330"/>
            <a:ext cx="160337" cy="714375"/>
          </a:xfrm>
          <a:prstGeom prst="upArrow">
            <a:avLst>
              <a:gd name="adj1" fmla="val 50000"/>
              <a:gd name="adj2" fmla="val 39908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8676370" y="3020145"/>
            <a:ext cx="1500188" cy="213783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dirty="0">
              <a:cs typeface="+mn-ea"/>
              <a:sym typeface="+mn-lt"/>
            </a:endParaRPr>
          </a:p>
        </p:txBody>
      </p:sp>
      <p:cxnSp>
        <p:nvCxnSpPr>
          <p:cNvPr id="56" name="直接箭头连接符 9"/>
          <p:cNvCxnSpPr>
            <a:cxnSpLocks noChangeShapeType="1"/>
          </p:cNvCxnSpPr>
          <p:nvPr/>
        </p:nvCxnSpPr>
        <p:spPr bwMode="auto">
          <a:xfrm flipV="1">
            <a:off x="9033558" y="2218458"/>
            <a:ext cx="785812" cy="1763712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cxnSp>
        <p:nvCxnSpPr>
          <p:cNvPr id="57" name="直接箭头连接符 10"/>
          <p:cNvCxnSpPr>
            <a:cxnSpLocks noChangeShapeType="1"/>
          </p:cNvCxnSpPr>
          <p:nvPr/>
        </p:nvCxnSpPr>
        <p:spPr bwMode="auto">
          <a:xfrm flipH="1" flipV="1">
            <a:off x="9176433" y="2699470"/>
            <a:ext cx="557212" cy="1282700"/>
          </a:xfrm>
          <a:prstGeom prst="straightConnector1">
            <a:avLst/>
          </a:prstGeom>
          <a:noFill/>
          <a:ln w="12700">
            <a:solidFill>
              <a:srgbClr val="FF6903"/>
            </a:solidFill>
            <a:round/>
            <a:headEnd/>
            <a:tailEnd type="arrow" w="med" len="med"/>
          </a:ln>
        </p:spPr>
      </p:cxnSp>
      <p:sp>
        <p:nvSpPr>
          <p:cNvPr id="58" name="L 形 11"/>
          <p:cNvSpPr>
            <a:spLocks noChangeArrowheads="1"/>
          </p:cNvSpPr>
          <p:nvPr/>
        </p:nvSpPr>
        <p:spPr bwMode="auto">
          <a:xfrm rot="5400000">
            <a:off x="8132917" y="3474170"/>
            <a:ext cx="1015470" cy="214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157" y="0"/>
              </a:cxn>
              <a:cxn ang="0">
                <a:pos x="107157" y="107157"/>
              </a:cxn>
              <a:cxn ang="0">
                <a:pos x="1357312" y="107157"/>
              </a:cxn>
              <a:cxn ang="0">
                <a:pos x="1357312" y="214313"/>
              </a:cxn>
              <a:cxn ang="0">
                <a:pos x="0" y="214313"/>
              </a:cxn>
              <a:cxn ang="0">
                <a:pos x="0" y="0"/>
              </a:cxn>
            </a:cxnLst>
            <a:rect l="0" t="0" r="r" b="b"/>
            <a:pathLst>
              <a:path w="1357312" h="214313">
                <a:moveTo>
                  <a:pt x="0" y="0"/>
                </a:moveTo>
                <a:lnTo>
                  <a:pt x="107157" y="0"/>
                </a:lnTo>
                <a:lnTo>
                  <a:pt x="107157" y="107157"/>
                </a:lnTo>
                <a:lnTo>
                  <a:pt x="1357312" y="107157"/>
                </a:lnTo>
                <a:lnTo>
                  <a:pt x="1357312" y="214313"/>
                </a:lnTo>
                <a:lnTo>
                  <a:pt x="0" y="214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BB6126"/>
            </a:solidFill>
            <a:round/>
            <a:headEnd/>
            <a:tailEnd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9" name="直接连接符 13"/>
          <p:cNvCxnSpPr>
            <a:cxnSpLocks noChangeShapeType="1"/>
          </p:cNvCxnSpPr>
          <p:nvPr/>
        </p:nvCxnSpPr>
        <p:spPr bwMode="auto">
          <a:xfrm flipV="1">
            <a:off x="8676371" y="2172420"/>
            <a:ext cx="1217082" cy="901172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60" name="直接连接符 14"/>
          <p:cNvCxnSpPr>
            <a:cxnSpLocks noChangeShapeType="1"/>
          </p:cNvCxnSpPr>
          <p:nvPr/>
        </p:nvCxnSpPr>
        <p:spPr bwMode="auto">
          <a:xfrm>
            <a:off x="8747808" y="2806362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61" name="直接连接符 15"/>
          <p:cNvCxnSpPr>
            <a:cxnSpLocks noChangeShapeType="1"/>
          </p:cNvCxnSpPr>
          <p:nvPr/>
        </p:nvCxnSpPr>
        <p:spPr bwMode="auto">
          <a:xfrm>
            <a:off x="8900208" y="2699470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62" name="直接连接符 16"/>
          <p:cNvCxnSpPr>
            <a:cxnSpLocks noChangeShapeType="1"/>
          </p:cNvCxnSpPr>
          <p:nvPr/>
        </p:nvCxnSpPr>
        <p:spPr bwMode="auto">
          <a:xfrm>
            <a:off x="9033558" y="2592579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63" name="直接连接符 17"/>
          <p:cNvCxnSpPr>
            <a:cxnSpLocks noChangeShapeType="1"/>
          </p:cNvCxnSpPr>
          <p:nvPr/>
        </p:nvCxnSpPr>
        <p:spPr bwMode="auto">
          <a:xfrm>
            <a:off x="9176433" y="2485687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64" name="直接连接符 18"/>
          <p:cNvCxnSpPr>
            <a:cxnSpLocks noChangeShapeType="1"/>
          </p:cNvCxnSpPr>
          <p:nvPr/>
        </p:nvCxnSpPr>
        <p:spPr bwMode="auto">
          <a:xfrm>
            <a:off x="9319308" y="2378795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65" name="直接连接符 19"/>
          <p:cNvCxnSpPr>
            <a:cxnSpLocks noChangeShapeType="1"/>
          </p:cNvCxnSpPr>
          <p:nvPr/>
        </p:nvCxnSpPr>
        <p:spPr bwMode="auto">
          <a:xfrm>
            <a:off x="9471708" y="2271904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66" name="直接连接符 20"/>
          <p:cNvCxnSpPr>
            <a:cxnSpLocks noChangeShapeType="1"/>
          </p:cNvCxnSpPr>
          <p:nvPr/>
        </p:nvCxnSpPr>
        <p:spPr bwMode="auto">
          <a:xfrm>
            <a:off x="9605058" y="2165012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cxnSp>
        <p:nvCxnSpPr>
          <p:cNvPr id="67" name="直接连接符 21"/>
          <p:cNvCxnSpPr>
            <a:cxnSpLocks noChangeShapeType="1"/>
          </p:cNvCxnSpPr>
          <p:nvPr/>
        </p:nvCxnSpPr>
        <p:spPr bwMode="auto">
          <a:xfrm>
            <a:off x="9747933" y="2058120"/>
            <a:ext cx="0" cy="213783"/>
          </a:xfrm>
          <a:prstGeom prst="line">
            <a:avLst/>
          </a:prstGeom>
          <a:noFill/>
          <a:ln w="12700">
            <a:solidFill>
              <a:srgbClr val="FF6903"/>
            </a:solidFill>
            <a:round/>
            <a:headEnd/>
            <a:tailEnd/>
          </a:ln>
        </p:spPr>
      </p:cxn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0149570" y="2911878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9841067" y="2031344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100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54" grpId="0" bldLvl="0" animBg="1"/>
      <p:bldP spid="68" grpId="0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"/>
          <p:cNvSpPr/>
          <p:nvPr/>
        </p:nvSpPr>
        <p:spPr>
          <a:xfrm>
            <a:off x="660400" y="2416645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endParaRPr lang="zh-CN" altLang="en-US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660400" y="1675596"/>
            <a:ext cx="2636617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cs typeface="+mn-ea"/>
                <a:sym typeface="+mn-lt"/>
              </a:rPr>
              <a:t>考点三：放大镜</a:t>
            </a: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660400" y="3148526"/>
            <a:ext cx="10609260" cy="14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D0D0D"/>
                </a:solidFill>
                <a:cs typeface="+mn-ea"/>
                <a:sym typeface="+mn-lt"/>
              </a:rPr>
              <a:t>6.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清晨，小草的露珠下面的叶脉看起来比较大，这是露珠产生了</a:t>
            </a:r>
            <a:r>
              <a:rPr lang="en-US" altLang="zh-CN" sz="2400" kern="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镜的功能，形成了放大的</a:t>
            </a:r>
            <a:r>
              <a:rPr lang="en-US" altLang="zh-CN" sz="2400" kern="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像，这是由于光的</a:t>
            </a:r>
            <a:r>
              <a:rPr lang="en-US" altLang="zh-CN" sz="2400" kern="0" dirty="0">
                <a:solidFill>
                  <a:srgbClr val="0D0D0D"/>
                </a:solidFill>
                <a:cs typeface="+mn-ea"/>
                <a:sym typeface="+mn-lt"/>
              </a:rPr>
              <a:t>______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射现象的结果。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9236301" y="3136845"/>
            <a:ext cx="1425997" cy="72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放大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513277" y="3824540"/>
            <a:ext cx="461182" cy="72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虚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830664" y="3824540"/>
            <a:ext cx="461182" cy="72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633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856" y="3527500"/>
            <a:ext cx="3563184" cy="219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0400" y="1625344"/>
            <a:ext cx="10602686" cy="131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 dirty="0">
                <a:solidFill>
                  <a:srgbClr val="FF0000"/>
                </a:solidFill>
                <a:cs typeface="+mn-ea"/>
                <a:sym typeface="+mn-lt"/>
              </a:rPr>
              <a:t>思考：</a:t>
            </a:r>
            <a:r>
              <a:rPr lang="zh-CN" altLang="en-US" sz="2800" kern="0" dirty="0">
                <a:cs typeface="+mn-ea"/>
                <a:sym typeface="+mn-lt"/>
              </a:rPr>
              <a:t>我们知道照片都是照相机拍摄的，那么你们知道它的原理是什么吗？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7697816" y="3527500"/>
            <a:ext cx="2752470" cy="1235192"/>
          </a:xfrm>
          <a:prstGeom prst="cloudCallout">
            <a:avLst>
              <a:gd name="adj1" fmla="val -76670"/>
              <a:gd name="adj2" fmla="val 9908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</a:ln>
        </p:spPr>
        <p:txBody>
          <a:bodyPr/>
          <a:lstStyle/>
          <a:p>
            <a:pPr defTabSz="1219170">
              <a:spcBef>
                <a:spcPct val="50000"/>
              </a:spcBef>
            </a:pPr>
            <a:r>
              <a:rPr lang="zh-CN" altLang="en-US" sz="2667" b="1" kern="0" noProof="1">
                <a:solidFill>
                  <a:schemeClr val="bg1"/>
                </a:solidFill>
                <a:cs typeface="+mn-ea"/>
                <a:sym typeface="+mn-lt"/>
              </a:rPr>
              <a:t>想拍张照留念吗？</a:t>
            </a:r>
            <a:endParaRPr lang="zh-CN" altLang="en-US" sz="2667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8629388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660400" y="1588923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48941" y="2354413"/>
            <a:ext cx="11198577" cy="22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7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．物体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通过凸透镜成像如图所示，利用这一成像规律制造的光学仪器是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(      )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．照相机  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．放大镜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．幻灯机  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．潜望镜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844121" y="2490001"/>
            <a:ext cx="503664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733" kern="0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pic>
        <p:nvPicPr>
          <p:cNvPr id="6" name="Picture 12" descr="C:\Users\Administrator\Desktop\八上物理（人教）四清 教师用书２０１５邹梨花√\S145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5460" y="3549249"/>
            <a:ext cx="5023528" cy="21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7562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"/>
          <p:cNvSpPr>
            <a:spLocks noChangeArrowheads="1"/>
          </p:cNvSpPr>
          <p:nvPr/>
        </p:nvSpPr>
        <p:spPr bwMode="auto">
          <a:xfrm>
            <a:off x="660400" y="2398870"/>
            <a:ext cx="11187289" cy="33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．常见普通温度计的横截面是圆形的，而体温计的横截面近似于一个三角形，如图所示。体温计做成这种形状的主要作用是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(      )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．使表面粗糙，便于握紧向下甩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．把示数刻在较平的面上，刻度更精确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．节约材料，美观好看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．对液柱有放大作用，便于读数</a:t>
            </a:r>
          </a:p>
        </p:txBody>
      </p:sp>
      <p:sp>
        <p:nvSpPr>
          <p:cNvPr id="324629" name="Rectangle 21"/>
          <p:cNvSpPr>
            <a:spLocks noChangeArrowheads="1"/>
          </p:cNvSpPr>
          <p:nvPr/>
        </p:nvSpPr>
        <p:spPr bwMode="auto">
          <a:xfrm>
            <a:off x="6673162" y="2982045"/>
            <a:ext cx="530915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733" kern="0" dirty="0">
                <a:solidFill>
                  <a:srgbClr val="FF0000"/>
                </a:solidFill>
                <a:cs typeface="+mn-ea"/>
                <a:sym typeface="+mn-lt"/>
              </a:rPr>
              <a:t>D</a:t>
            </a:r>
          </a:p>
        </p:txBody>
      </p:sp>
      <p:pic>
        <p:nvPicPr>
          <p:cNvPr id="9221" name="Picture 22" descr="C:\Users\Administrator\Desktop\八上物理（人教）四清 教师用书２０１５邹梨花√\A27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9611" y="3741798"/>
            <a:ext cx="4034367" cy="20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: 圆角 6"/>
          <p:cNvSpPr/>
          <p:nvPr/>
        </p:nvSpPr>
        <p:spPr>
          <a:xfrm>
            <a:off x="660400" y="1588923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8960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"/>
          <p:cNvSpPr/>
          <p:nvPr/>
        </p:nvSpPr>
        <p:spPr>
          <a:xfrm>
            <a:off x="660400" y="2345823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endParaRPr lang="zh-CN" altLang="en-US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660400" y="1639364"/>
            <a:ext cx="3354763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cs typeface="+mn-ea"/>
                <a:sym typeface="+mn-lt"/>
              </a:rPr>
              <a:t>考点四：实像和虚像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48573" y="3043114"/>
            <a:ext cx="11085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9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．下列说法中正确的是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(     )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．实像和虚像都能显示在光屏上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．实像和虚像都不能显示在光屏上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．虚像能用眼睛看到，但不能显示在光屏上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．实像能用眼睛看到，但不能显示在光屏上　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31071" y="3058771"/>
            <a:ext cx="522631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3733" kern="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6961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660400" y="1563198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32578" y="1938259"/>
            <a:ext cx="1133404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10.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图所示为某一同学研究凸透镜成像的实验装置及原理图，实验现象表明实像是由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_________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会聚而成的，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____(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填“能”或“不能”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用光屏承接，实像与物体分居在透镜的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________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；虚像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_______(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填“能”或“不能”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用光屏承接，虚像与物体在透镜的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________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41423" y="2885726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实际光线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134480" y="288572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能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024004" y="3621845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两侧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380701" y="3659512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不能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2013851" y="4357964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同侧</a:t>
            </a:r>
          </a:p>
        </p:txBody>
      </p:sp>
      <p:pic>
        <p:nvPicPr>
          <p:cNvPr id="12" name="Picture 22" descr="C:\Users\Administrator\Desktop\八上物理（人教）四清 教师用书２０１５邹梨花√\S142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5343" y="4588796"/>
            <a:ext cx="6261088" cy="15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2990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46100" y="2184296"/>
            <a:ext cx="10972800" cy="17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11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．如图所示是一款具有摄像功能的手机，摄像机的镜头相当于一个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透镜，通过镜头所成的像是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________(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填“实像”或“虚像”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334857" name="Rectangle 9"/>
          <p:cNvSpPr>
            <a:spLocks noChangeArrowheads="1"/>
          </p:cNvSpPr>
          <p:nvPr/>
        </p:nvSpPr>
        <p:spPr bwMode="auto">
          <a:xfrm>
            <a:off x="9896872" y="248337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凸</a:t>
            </a:r>
          </a:p>
        </p:txBody>
      </p:sp>
      <p:sp>
        <p:nvSpPr>
          <p:cNvPr id="334858" name="Rectangle 10"/>
          <p:cNvSpPr>
            <a:spLocks noChangeArrowheads="1"/>
          </p:cNvSpPr>
          <p:nvPr/>
        </p:nvSpPr>
        <p:spPr bwMode="auto">
          <a:xfrm>
            <a:off x="3637826" y="3380056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实像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3281" y="4047018"/>
            <a:ext cx="2213145" cy="1475430"/>
          </a:xfrm>
          <a:prstGeom prst="rect">
            <a:avLst/>
          </a:prstGeom>
          <a:noFill/>
        </p:spPr>
      </p:pic>
      <p:sp>
        <p:nvSpPr>
          <p:cNvPr id="6" name="矩形: 圆角 6"/>
          <p:cNvSpPr/>
          <p:nvPr/>
        </p:nvSpPr>
        <p:spPr>
          <a:xfrm>
            <a:off x="660400" y="1563198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2373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7" grpId="0"/>
      <p:bldP spid="3348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660400" y="2347420"/>
            <a:ext cx="1063649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12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．凸透镜是许多光学仪器的重要元件，可以成不同的像。应用凸透镜，在照相机中成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____(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填“实”或“虚”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像，在投影仪中成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________(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填“正立”或“倒立”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的像，而直接用凸透镜做放大镜时成正立的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________(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填“放大”或“缩小”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的像。</a:t>
            </a:r>
          </a:p>
        </p:txBody>
      </p:sp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2046077" y="3039915"/>
            <a:ext cx="492443" cy="72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</a:t>
            </a:r>
          </a:p>
        </p:txBody>
      </p:sp>
      <p:sp>
        <p:nvSpPr>
          <p:cNvPr id="334860" name="Rectangle 12"/>
          <p:cNvSpPr>
            <a:spLocks noChangeArrowheads="1"/>
          </p:cNvSpPr>
          <p:nvPr/>
        </p:nvSpPr>
        <p:spPr bwMode="auto">
          <a:xfrm>
            <a:off x="8077914" y="3047263"/>
            <a:ext cx="800219" cy="72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倒立</a:t>
            </a:r>
          </a:p>
        </p:txBody>
      </p:sp>
      <p:sp>
        <p:nvSpPr>
          <p:cNvPr id="334861" name="Rectangle 13"/>
          <p:cNvSpPr>
            <a:spLocks noChangeArrowheads="1"/>
          </p:cNvSpPr>
          <p:nvPr/>
        </p:nvSpPr>
        <p:spPr bwMode="auto">
          <a:xfrm>
            <a:off x="8077913" y="3747106"/>
            <a:ext cx="800219" cy="72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放大</a:t>
            </a:r>
          </a:p>
        </p:txBody>
      </p:sp>
      <p:sp>
        <p:nvSpPr>
          <p:cNvPr id="6" name="矩形: 圆角 6"/>
          <p:cNvSpPr/>
          <p:nvPr/>
        </p:nvSpPr>
        <p:spPr>
          <a:xfrm>
            <a:off x="660400" y="1563198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5862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9" grpId="0"/>
      <p:bldP spid="334860" grpId="0"/>
      <p:bldP spid="3348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660400" y="1923360"/>
            <a:ext cx="104744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13.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小林在家里拿爷爷的放大镜做实验。第一次小林通过放大镜看到书上的字如图甲所示，此时他看到的是字的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像；第二次小林通过放大镜看到书上的字如图乙所示，这时他看到的是字的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像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以上两空均填“实”或“虚”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。从图甲到图乙的变化过程中，放大镜是逐渐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________(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填“靠近”或“远离”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书本的。与图乙所反映的成像特点相同的光学仪器有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。由上述实验小林猜想，凸透镜成不同特征的像可能与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___________________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有关。</a:t>
            </a:r>
          </a:p>
        </p:txBody>
      </p:sp>
      <p:sp>
        <p:nvSpPr>
          <p:cNvPr id="335886" name="Rectangle 14"/>
          <p:cNvSpPr>
            <a:spLocks noChangeArrowheads="1"/>
          </p:cNvSpPr>
          <p:nvPr/>
        </p:nvSpPr>
        <p:spPr bwMode="auto">
          <a:xfrm>
            <a:off x="3092842" y="2468188"/>
            <a:ext cx="455549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虚</a:t>
            </a:r>
          </a:p>
        </p:txBody>
      </p:sp>
      <p:sp>
        <p:nvSpPr>
          <p:cNvPr id="335887" name="Rectangle 15"/>
          <p:cNvSpPr>
            <a:spLocks noChangeArrowheads="1"/>
          </p:cNvSpPr>
          <p:nvPr/>
        </p:nvSpPr>
        <p:spPr bwMode="auto">
          <a:xfrm>
            <a:off x="2181703" y="3108300"/>
            <a:ext cx="455549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实</a:t>
            </a:r>
          </a:p>
        </p:txBody>
      </p:sp>
      <p:sp>
        <p:nvSpPr>
          <p:cNvPr id="335889" name="Rectangle 17"/>
          <p:cNvSpPr>
            <a:spLocks noChangeArrowheads="1"/>
          </p:cNvSpPr>
          <p:nvPr/>
        </p:nvSpPr>
        <p:spPr bwMode="auto">
          <a:xfrm>
            <a:off x="1648826" y="3649431"/>
            <a:ext cx="1206264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远离</a:t>
            </a:r>
          </a:p>
        </p:txBody>
      </p:sp>
      <p:sp>
        <p:nvSpPr>
          <p:cNvPr id="335890" name="Rectangle 18"/>
          <p:cNvSpPr>
            <a:spLocks noChangeArrowheads="1"/>
          </p:cNvSpPr>
          <p:nvPr/>
        </p:nvSpPr>
        <p:spPr bwMode="auto">
          <a:xfrm>
            <a:off x="1275019" y="4269320"/>
            <a:ext cx="1281859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投影仪</a:t>
            </a:r>
          </a:p>
        </p:txBody>
      </p:sp>
      <p:sp>
        <p:nvSpPr>
          <p:cNvPr id="335891" name="Rectangle 19"/>
          <p:cNvSpPr>
            <a:spLocks noChangeArrowheads="1"/>
          </p:cNvSpPr>
          <p:nvPr/>
        </p:nvSpPr>
        <p:spPr bwMode="auto">
          <a:xfrm>
            <a:off x="1034652" y="4898448"/>
            <a:ext cx="3640875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物体到透镜的距离</a:t>
            </a:r>
          </a:p>
        </p:txBody>
      </p:sp>
      <p:pic>
        <p:nvPicPr>
          <p:cNvPr id="16392" name="Picture 20" descr="C:\Users\Administrator\Desktop\八上物理（人教）四清 教师用书２０１５邹梨花√\S147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4987" y="5055495"/>
            <a:ext cx="2858344" cy="10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: 圆角 6"/>
          <p:cNvSpPr/>
          <p:nvPr/>
        </p:nvSpPr>
        <p:spPr>
          <a:xfrm>
            <a:off x="660400" y="1427576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2893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6" grpId="0"/>
      <p:bldP spid="335887" grpId="0"/>
      <p:bldP spid="335889" grpId="0"/>
      <p:bldP spid="335890" grpId="0"/>
      <p:bldP spid="3358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660400" y="1958094"/>
            <a:ext cx="1134533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14.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如图甲所示是某一物体的形状，图乙是供选择的物体的像的形状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不考虑像的大小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  <a:endParaRPr lang="en-US" altLang="zh-CN" sz="2000" kern="0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该物体在照相机的胶片上所成的像的形状为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；</a:t>
            </a: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在平面镜中看到的该物体的像的形状为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；</a:t>
            </a: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(3)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把投影仪的平面镜卸掉，让物体的像成在天花板上，这时看到的该物体的像的形状为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；</a:t>
            </a: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(4)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用放大镜看到的该物体的像的形状为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17412" name="Picture 13" descr="C:\Users\Administrator\Desktop\八上物理（人教）四清 教师用书２０１５邹梨花√\A28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2185" y="5160936"/>
            <a:ext cx="4683962" cy="9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5952246" y="2605547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D</a:t>
            </a: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5452541" y="3190322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10462851" y="3775097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D</a:t>
            </a: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5152944" y="442255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8" name="矩形: 圆角 6"/>
          <p:cNvSpPr/>
          <p:nvPr/>
        </p:nvSpPr>
        <p:spPr>
          <a:xfrm>
            <a:off x="660400" y="1465761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40033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9460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1" grpId="0"/>
      <p:bldP spid="336913" grpId="0"/>
      <p:bldP spid="336915" grpId="0"/>
      <p:bldP spid="3369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7FDF647C-0A8A-41C5-A4EA-9027E38B25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6" r="14770"/>
          <a:stretch/>
        </p:blipFill>
        <p:spPr>
          <a:xfrm>
            <a:off x="6556375" y="0"/>
            <a:ext cx="3868738" cy="4933950"/>
          </a:xfrm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15AAC413-ADA8-46EC-976F-09B70D8ED3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r="31931"/>
          <a:stretch>
            <a:fillRect/>
          </a:stretch>
        </p:blipFill>
        <p:spPr>
          <a:xfrm>
            <a:off x="8447088" y="0"/>
            <a:ext cx="3744912" cy="6862763"/>
          </a:xfr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CA4005-227E-4293-B530-93B1A776566C}"/>
              </a:ext>
            </a:extLst>
          </p:cNvPr>
          <p:cNvGrpSpPr/>
          <p:nvPr/>
        </p:nvGrpSpPr>
        <p:grpSpPr>
          <a:xfrm>
            <a:off x="655169" y="4016928"/>
            <a:ext cx="3480147" cy="1336055"/>
            <a:chOff x="655168" y="4630146"/>
            <a:chExt cx="3480147" cy="133605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8304A8A-B3FF-47FC-9BFD-0CD6F6BBEE53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1485385-1F65-4463-A745-71CA556C5643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D343A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2988D95-6F00-4E92-BAD8-2DA6AB37729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4095040-B649-4A64-876B-780BBD4E2700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D343A9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cs typeface="+mn-ea"/>
                    <a:sym typeface="+mn-lt"/>
                  </a:rPr>
                  <a:t>主讲人：</a:t>
                </a:r>
                <a:r>
                  <a:rPr lang="en-US" altLang="zh-CN" sz="1200"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5B617F8-E59F-4204-93CB-B164E13D7A3C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D343A9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cs typeface="+mn-ea"/>
                    <a:sym typeface="+mn-lt"/>
                  </a:rPr>
                  <a:t>班级：</a:t>
                </a:r>
                <a:r>
                  <a:rPr lang="en-US" altLang="zh-CN" sz="1200"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4DBA189-7667-4BC7-A0A5-548864E9513A}"/>
              </a:ext>
            </a:extLst>
          </p:cNvPr>
          <p:cNvGrpSpPr/>
          <p:nvPr/>
        </p:nvGrpSpPr>
        <p:grpSpPr>
          <a:xfrm>
            <a:off x="557375" y="1964669"/>
            <a:ext cx="5538625" cy="1676995"/>
            <a:chOff x="557374" y="2667123"/>
            <a:chExt cx="5538625" cy="167699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91870DE-EC74-46DA-8A16-725CE05D444D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cs typeface="+mn-ea"/>
                  <a:sym typeface="+mn-lt"/>
                </a:rPr>
                <a:t>第五章 透镜及其应用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A652EBA-4A35-4CB2-9795-23E68BA44856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感谢各位的仔细聆听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92A4B5-2161-419D-A1FD-7A5CDB828489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MENTAL HEALTH COUNSELING PPT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3017F92-9E63-4FD1-9EDD-8E008E4C2B5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rgbClr val="D34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0ACEC93A-C01E-4BE2-9CA8-ED04FC984F41}"/>
              </a:ext>
            </a:extLst>
          </p:cNvPr>
          <p:cNvSpPr/>
          <p:nvPr/>
        </p:nvSpPr>
        <p:spPr>
          <a:xfrm>
            <a:off x="560550" y="48512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D343A9"/>
                </a:solidFill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D343A9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AEE3D63A-2274-4628-B04A-4A05D16F34E5}"/>
              </a:ext>
            </a:extLst>
          </p:cNvPr>
          <p:cNvSpPr>
            <a:spLocks/>
          </p:cNvSpPr>
          <p:nvPr/>
        </p:nvSpPr>
        <p:spPr bwMode="auto">
          <a:xfrm>
            <a:off x="5199486" y="0"/>
            <a:ext cx="5098894" cy="6854825"/>
          </a:xfrm>
          <a:custGeom>
            <a:avLst/>
            <a:gdLst>
              <a:gd name="T0" fmla="*/ 868 w 1147"/>
              <a:gd name="T1" fmla="*/ 1399 h 1925"/>
              <a:gd name="T2" fmla="*/ 443 w 1147"/>
              <a:gd name="T3" fmla="*/ 801 h 1925"/>
              <a:gd name="T4" fmla="*/ 424 w 1147"/>
              <a:gd name="T5" fmla="*/ 0 h 1925"/>
              <a:gd name="T6" fmla="*/ 0 w 1147"/>
              <a:gd name="T7" fmla="*/ 0 h 1925"/>
              <a:gd name="T8" fmla="*/ 323 w 1147"/>
              <a:gd name="T9" fmla="*/ 1925 h 1925"/>
              <a:gd name="T10" fmla="*/ 1147 w 1147"/>
              <a:gd name="T11" fmla="*/ 1925 h 1925"/>
              <a:gd name="T12" fmla="*/ 868 w 1147"/>
              <a:gd name="T13" fmla="*/ 1399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7" h="1925">
                <a:moveTo>
                  <a:pt x="868" y="1399"/>
                </a:moveTo>
                <a:cubicBezTo>
                  <a:pt x="714" y="1205"/>
                  <a:pt x="538" y="1021"/>
                  <a:pt x="443" y="801"/>
                </a:cubicBezTo>
                <a:cubicBezTo>
                  <a:pt x="330" y="540"/>
                  <a:pt x="326" y="258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212" y="333"/>
                  <a:pt x="636" y="1145"/>
                  <a:pt x="323" y="1925"/>
                </a:cubicBezTo>
                <a:cubicBezTo>
                  <a:pt x="1147" y="1925"/>
                  <a:pt x="1147" y="1925"/>
                  <a:pt x="1147" y="1925"/>
                </a:cubicBezTo>
                <a:cubicBezTo>
                  <a:pt x="1108" y="1727"/>
                  <a:pt x="996" y="1560"/>
                  <a:pt x="868" y="13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40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3"/>
          <p:cNvSpPr txBox="1">
            <a:spLocks noChangeArrowheads="1"/>
          </p:cNvSpPr>
          <p:nvPr/>
        </p:nvSpPr>
        <p:spPr bwMode="auto">
          <a:xfrm>
            <a:off x="912286" y="3367241"/>
            <a:ext cx="9408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>
                <a:solidFill>
                  <a:srgbClr val="0D0D0D"/>
                </a:solidFill>
                <a:cs typeface="+mn-ea"/>
                <a:sym typeface="+mn-lt"/>
              </a:rPr>
              <a:t>　　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60400" y="1725964"/>
            <a:ext cx="8271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b="1" kern="0" dirty="0">
                <a:cs typeface="+mn-ea"/>
                <a:sym typeface="+mn-lt"/>
              </a:rPr>
              <a:t>你知道透镜在生活中有哪些应用么？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286" y="3113140"/>
            <a:ext cx="3149600" cy="20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879" y="3158284"/>
            <a:ext cx="3037898" cy="200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9770" y="3113140"/>
            <a:ext cx="2709334" cy="203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14168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0400" y="1738893"/>
            <a:ext cx="9392356" cy="31460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800" kern="0" noProof="1">
                <a:solidFill>
                  <a:sysClr val="windowText" lastClr="000000"/>
                </a:solidFill>
                <a:cs typeface="+mn-ea"/>
                <a:sym typeface="+mn-lt"/>
              </a:rPr>
              <a:t>1.</a:t>
            </a:r>
            <a:r>
              <a:rPr lang="zh-CN" altLang="en-US" sz="2800" kern="0" noProof="1">
                <a:solidFill>
                  <a:sysClr val="windowText" lastClr="000000"/>
                </a:solidFill>
                <a:cs typeface="+mn-ea"/>
                <a:sym typeface="+mn-lt"/>
              </a:rPr>
              <a:t>知道照相机的工作原理和成像特点。</a:t>
            </a:r>
            <a:endParaRPr lang="en-US" altLang="zh-CN" sz="2800" kern="0" noProof="1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defTabSz="1219170">
              <a:lnSpc>
                <a:spcPct val="250000"/>
              </a:lnSpc>
            </a:pPr>
            <a:r>
              <a:rPr lang="en-US" altLang="zh-CN" sz="2800" kern="0" noProof="1">
                <a:solidFill>
                  <a:sysClr val="windowText" lastClr="000000"/>
                </a:solidFill>
                <a:cs typeface="+mn-ea"/>
                <a:sym typeface="+mn-lt"/>
              </a:rPr>
              <a:t>2.</a:t>
            </a:r>
            <a:r>
              <a:rPr lang="zh-CN" altLang="en-US" sz="2800" kern="0" noProof="1">
                <a:solidFill>
                  <a:sysClr val="windowText" lastClr="000000"/>
                </a:solidFill>
                <a:cs typeface="+mn-ea"/>
                <a:sym typeface="+mn-lt"/>
              </a:rPr>
              <a:t>了解投影仪的工作原理和成像特点。</a:t>
            </a:r>
            <a:endParaRPr lang="en-US" altLang="zh-CN" sz="2800" kern="0" noProof="1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defTabSz="1219170">
              <a:lnSpc>
                <a:spcPct val="250000"/>
              </a:lnSpc>
            </a:pPr>
            <a:r>
              <a:rPr lang="en-US" altLang="zh-CN" sz="2800" kern="0" noProof="1">
                <a:solidFill>
                  <a:sysClr val="windowText" lastClr="000000"/>
                </a:solidFill>
                <a:cs typeface="+mn-ea"/>
                <a:sym typeface="+mn-lt"/>
              </a:rPr>
              <a:t>3.</a:t>
            </a:r>
            <a:r>
              <a:rPr lang="zh-CN" altLang="en-US" sz="2800" kern="0" noProof="1">
                <a:solidFill>
                  <a:sysClr val="windowText" lastClr="000000"/>
                </a:solidFill>
                <a:cs typeface="+mn-ea"/>
                <a:sym typeface="+mn-lt"/>
              </a:rPr>
              <a:t>知道放大镜的工作原理和成像特点。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77473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0400" y="1576132"/>
            <a:ext cx="454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b="1" kern="0" dirty="0">
                <a:cs typeface="+mn-ea"/>
                <a:sym typeface="+mn-lt"/>
              </a:rPr>
              <a:t>1</a:t>
            </a:r>
            <a:r>
              <a:rPr lang="zh-CN" altLang="en-US" sz="2800" b="1" kern="0" dirty="0">
                <a:cs typeface="+mn-ea"/>
                <a:sym typeface="+mn-lt"/>
              </a:rPr>
              <a:t>．照相机的结构</a:t>
            </a:r>
          </a:p>
        </p:txBody>
      </p:sp>
      <p:pic>
        <p:nvPicPr>
          <p:cNvPr id="8" name="Picture 4" descr="19-06-03"/>
          <p:cNvPicPr>
            <a:picLocks noChangeAspect="1" noChangeArrowheads="1"/>
          </p:cNvPicPr>
          <p:nvPr/>
        </p:nvPicPr>
        <p:blipFill>
          <a:blip r:embed="rId2"/>
          <a:srcRect t="2982" b="2359"/>
          <a:stretch>
            <a:fillRect/>
          </a:stretch>
        </p:blipFill>
        <p:spPr bwMode="auto">
          <a:xfrm>
            <a:off x="6589485" y="2390962"/>
            <a:ext cx="4423877" cy="3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63303" y="2099352"/>
            <a:ext cx="611504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5415" indent="-715415" defTabSz="1219170">
              <a:lnSpc>
                <a:spcPct val="150000"/>
              </a:lnSpc>
            </a:pPr>
            <a:r>
              <a:rPr lang="zh-CN" altLang="en-US" sz="2000" b="1" kern="0" dirty="0">
                <a:cs typeface="+mn-ea"/>
                <a:sym typeface="+mn-lt"/>
              </a:rPr>
              <a:t>主要构造：</a:t>
            </a:r>
            <a:endParaRPr lang="en-US" altLang="zh-CN" sz="2000" b="1" kern="0" dirty="0">
              <a:cs typeface="+mn-ea"/>
              <a:sym typeface="+mn-lt"/>
            </a:endParaRPr>
          </a:p>
          <a:p>
            <a:pPr marL="715415" indent="-715415"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rgbClr val="0D0D0D"/>
                </a:solidFill>
                <a:cs typeface="+mn-ea"/>
                <a:sym typeface="+mn-lt"/>
              </a:rPr>
              <a:t>1</a:t>
            </a:r>
            <a:r>
              <a:rPr lang="zh-CN" altLang="en-US" sz="2000" kern="0" dirty="0">
                <a:cs typeface="+mn-ea"/>
                <a:sym typeface="+mn-lt"/>
              </a:rPr>
              <a:t>．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镜头：相当于凸透镜。</a:t>
            </a:r>
          </a:p>
          <a:p>
            <a:pPr marL="715415" indent="-715415"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rgbClr val="0D0D0D"/>
                </a:solidFill>
                <a:cs typeface="+mn-ea"/>
                <a:sym typeface="+mn-lt"/>
              </a:rPr>
              <a:t>2</a:t>
            </a:r>
            <a:r>
              <a:rPr lang="zh-CN" altLang="en-US" sz="2000" kern="0" dirty="0">
                <a:cs typeface="+mn-ea"/>
                <a:sym typeface="+mn-lt"/>
              </a:rPr>
              <a:t>．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胶片：相当于光屏。</a:t>
            </a:r>
          </a:p>
          <a:p>
            <a:pPr marL="715415" indent="-715415"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rgbClr val="0D0D0D"/>
                </a:solidFill>
                <a:cs typeface="+mn-ea"/>
                <a:sym typeface="+mn-lt"/>
              </a:rPr>
              <a:t>3</a:t>
            </a:r>
            <a:r>
              <a:rPr lang="zh-CN" altLang="en-US" sz="2000" kern="0" dirty="0">
                <a:solidFill>
                  <a:srgbClr val="0D0D0D"/>
                </a:solidFill>
                <a:cs typeface="+mn-ea"/>
                <a:sym typeface="+mn-lt"/>
              </a:rPr>
              <a:t>．调节控制系统：</a:t>
            </a:r>
          </a:p>
          <a:p>
            <a:pPr marL="715415" indent="-715415"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chemeClr val="tx2"/>
                </a:solidFill>
                <a:cs typeface="+mn-ea"/>
                <a:sym typeface="+mn-lt"/>
              </a:rPr>
              <a:t>  </a:t>
            </a:r>
            <a:r>
              <a:rPr lang="zh-CN" altLang="en-US" sz="2000" kern="0" dirty="0">
                <a:solidFill>
                  <a:srgbClr val="0066CC"/>
                </a:solidFill>
                <a:cs typeface="+mn-ea"/>
                <a:sym typeface="+mn-lt"/>
              </a:rPr>
              <a:t>①取景窗：</a:t>
            </a:r>
            <a:r>
              <a:rPr lang="zh-CN" altLang="en-US" sz="2000" kern="0" dirty="0">
                <a:cs typeface="+mn-ea"/>
                <a:sym typeface="+mn-lt"/>
              </a:rPr>
              <a:t>观察所拍景物；</a:t>
            </a:r>
            <a:endParaRPr lang="en-US" altLang="zh-CN" sz="2000" kern="0" dirty="0">
              <a:cs typeface="+mn-ea"/>
              <a:sym typeface="+mn-lt"/>
            </a:endParaRPr>
          </a:p>
          <a:p>
            <a:pPr marL="715415" indent="-715415"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  </a:t>
            </a:r>
            <a:r>
              <a:rPr lang="zh-CN" altLang="en-US" sz="2000" kern="0" dirty="0">
                <a:solidFill>
                  <a:srgbClr val="0066CC"/>
                </a:solidFill>
                <a:cs typeface="+mn-ea"/>
                <a:sym typeface="+mn-lt"/>
              </a:rPr>
              <a:t>②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光圈环：控制进入镜头的光的多少；</a:t>
            </a:r>
          </a:p>
          <a:p>
            <a:pPr marL="715415" indent="-715415"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rgbClr val="0066CC"/>
                </a:solidFill>
                <a:cs typeface="+mn-ea"/>
                <a:sym typeface="+mn-lt"/>
              </a:rPr>
              <a:t>  ③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快门：控制曝光时间。</a:t>
            </a:r>
          </a:p>
          <a:p>
            <a:pPr marL="715415" indent="-715415"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rgbClr val="0066CC"/>
                </a:solidFill>
                <a:cs typeface="+mn-ea"/>
                <a:sym typeface="+mn-lt"/>
              </a:rPr>
              <a:t>  ④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调焦环：调节镜头到胶片间的距离，即像距；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一、照相机</a:t>
            </a:r>
          </a:p>
        </p:txBody>
      </p:sp>
    </p:spTree>
    <p:extLst>
      <p:ext uri="{BB962C8B-B14F-4D97-AF65-F5344CB8AC3E}">
        <p14:creationId xmlns:p14="http://schemas.microsoft.com/office/powerpoint/2010/main" val="25098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6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1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5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7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60400" y="3794286"/>
            <a:ext cx="10704286" cy="261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2060"/>
                </a:solidFill>
                <a:cs typeface="+mn-ea"/>
                <a:sym typeface="+mn-lt"/>
              </a:rPr>
              <a:t>    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来自物体的光经过照相机镜头后，在胶片上会聚成被摄物体的像。胶卷上涂着一层对光敏感的物质，它在曝光后发生化学变化，物体的像就被记录在胶卷上。数码相机用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电子感光器件和存储器件</a:t>
            </a:r>
            <a:r>
              <a:rPr lang="zh-CN" altLang="en-US" sz="2400" kern="0" dirty="0">
                <a:cs typeface="+mn-ea"/>
                <a:sym typeface="+mn-lt"/>
              </a:rPr>
              <a:t>替代胶片作为成像的光屏并记录像的信息。</a:t>
            </a:r>
          </a:p>
        </p:txBody>
      </p:sp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660400" y="1759041"/>
            <a:ext cx="566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800" b="1" kern="0" dirty="0">
                <a:cs typeface="+mn-ea"/>
                <a:sym typeface="+mn-lt"/>
              </a:rPr>
              <a:t>2.</a:t>
            </a:r>
            <a:r>
              <a:rPr lang="zh-CN" altLang="en-US" sz="2800" b="1" kern="0" dirty="0">
                <a:cs typeface="+mn-ea"/>
                <a:sym typeface="+mn-lt"/>
              </a:rPr>
              <a:t>照相机成像原理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一、照相机</a:t>
            </a:r>
          </a:p>
        </p:txBody>
      </p:sp>
      <p:pic>
        <p:nvPicPr>
          <p:cNvPr id="12" name="图片 6147" descr="6-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8113" y="2282261"/>
            <a:ext cx="5056370" cy="138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/>
          <p:nvPr/>
        </p:nvCxnSpPr>
        <p:spPr>
          <a:xfrm flipV="1">
            <a:off x="5115599" y="2488144"/>
            <a:ext cx="2703726" cy="1431"/>
          </a:xfrm>
          <a:prstGeom prst="straightConnector1">
            <a:avLst/>
          </a:prstGeom>
          <a:ln w="47625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7778496" y="2454401"/>
            <a:ext cx="938693" cy="33255"/>
          </a:xfrm>
          <a:prstGeom prst="straightConnector1">
            <a:avLst/>
          </a:prstGeom>
          <a:ln w="47625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186690" y="2059673"/>
            <a:ext cx="130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物距</a:t>
            </a:r>
            <a:r>
              <a:rPr lang="zh-CN" altLang="en-US" sz="2000" dirty="0">
                <a:cs typeface="+mn-ea"/>
                <a:sym typeface="+mn-lt"/>
              </a:rPr>
              <a:t>（</a:t>
            </a:r>
            <a:r>
              <a:rPr lang="en-US" altLang="zh-CN" sz="2000" dirty="0">
                <a:cs typeface="+mn-ea"/>
                <a:sym typeface="+mn-lt"/>
              </a:rPr>
              <a:t>u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876224" y="2020651"/>
            <a:ext cx="13019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像距（</a:t>
            </a:r>
            <a:r>
              <a:rPr lang="en-US" altLang="zh-CN" sz="1400" dirty="0">
                <a:cs typeface="+mn-ea"/>
                <a:sym typeface="+mn-lt"/>
              </a:rPr>
              <a:t>v</a:t>
            </a:r>
            <a:r>
              <a:rPr lang="zh-CN" altLang="en-US" sz="1400" dirty="0">
                <a:cs typeface="+mn-ea"/>
                <a:sym typeface="+mn-lt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33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5" grpId="0"/>
      <p:bldP spid="16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/>
        </p:nvSpPr>
        <p:spPr bwMode="auto">
          <a:xfrm>
            <a:off x="660400" y="1601122"/>
            <a:ext cx="6527800" cy="6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 eaLnBrk="0" hangingPunct="0"/>
            <a:r>
              <a:rPr lang="en-US" altLang="zh-CN" sz="2800" b="1" kern="0" dirty="0">
                <a:cs typeface="+mn-ea"/>
                <a:sym typeface="+mn-lt"/>
              </a:rPr>
              <a:t>3.</a:t>
            </a:r>
            <a:r>
              <a:rPr lang="zh-CN" altLang="en-US" sz="2800" b="1" kern="0" dirty="0">
                <a:cs typeface="+mn-ea"/>
                <a:sym typeface="+mn-lt"/>
              </a:rPr>
              <a:t>照相机成像特点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/>
        </p:nvSpPr>
        <p:spPr bwMode="auto">
          <a:xfrm>
            <a:off x="660400" y="2254166"/>
            <a:ext cx="10683341" cy="146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21917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269999"/>
                </a:solidFill>
                <a:cs typeface="+mn-ea"/>
                <a:sym typeface="+mn-lt"/>
              </a:rPr>
              <a:t>问题</a:t>
            </a:r>
            <a:r>
              <a:rPr lang="en-US" altLang="zh-CN" sz="2400" kern="0" dirty="0">
                <a:solidFill>
                  <a:srgbClr val="269999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269999"/>
                </a:solidFill>
                <a:cs typeface="+mn-ea"/>
                <a:sym typeface="+mn-lt"/>
              </a:rPr>
              <a:t>：</a:t>
            </a:r>
            <a:r>
              <a:rPr lang="zh-CN" altLang="en-US" sz="2400" kern="0" dirty="0">
                <a:solidFill>
                  <a:srgbClr val="0D0D0D"/>
                </a:solidFill>
                <a:cs typeface="+mn-ea"/>
                <a:sym typeface="+mn-lt"/>
              </a:rPr>
              <a:t>像是正立还是倒立？像是缩小还是放大？像距与物距哪个大？像与物体位于凸透镜的同侧还是两侧？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48574" y="3651984"/>
            <a:ext cx="8786283" cy="23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27" tIns="62653" rIns="120227" bIns="62653">
            <a:spAutoFit/>
          </a:bodyPr>
          <a:lstStyle/>
          <a:p>
            <a:pPr marL="457189" indent="-457189"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照相机成像特点：</a:t>
            </a:r>
          </a:p>
          <a:p>
            <a:pPr marL="457189" indent="-457189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．照相机成倒立、缩小的实像。</a:t>
            </a:r>
          </a:p>
          <a:p>
            <a:pPr marL="457189" indent="-457189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．像距小于物距。</a:t>
            </a:r>
          </a:p>
          <a:p>
            <a:pPr marL="457189" indent="-457189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．像与物位于凸透镜的两侧。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一、照相机</a:t>
            </a:r>
          </a:p>
        </p:txBody>
      </p:sp>
    </p:spTree>
    <p:extLst>
      <p:ext uri="{BB962C8B-B14F-4D97-AF65-F5344CB8AC3E}">
        <p14:creationId xmlns:p14="http://schemas.microsoft.com/office/powerpoint/2010/main" val="10524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379591" y="1678975"/>
            <a:ext cx="10847916" cy="5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zh-CN" sz="2800" b="1" kern="0" dirty="0">
                <a:cs typeface="+mn-ea"/>
                <a:sym typeface="+mn-lt"/>
              </a:rPr>
              <a:t>  第一张照片变成了第二张照片，拍照的人是怎样做到的？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0400" y="4629539"/>
            <a:ext cx="10567107" cy="14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    若想使底片上的像变大，应使相机靠近</a:t>
            </a:r>
            <a:r>
              <a:rPr lang="zh-CN" altLang="en-US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物体</a:t>
            </a:r>
            <a:r>
              <a:rPr lang="zh-CN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，同时使镜头远离底片（增大暗箱长度）。</a:t>
            </a:r>
          </a:p>
        </p:txBody>
      </p:sp>
      <p:pic>
        <p:nvPicPr>
          <p:cNvPr id="36880" name="Picture 16" descr="201051411945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541" y="2548202"/>
            <a:ext cx="3813294" cy="186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17" descr="2008410162858397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772" y="2548202"/>
            <a:ext cx="3814720" cy="18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6983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一、照相机</a:t>
            </a:r>
          </a:p>
        </p:txBody>
      </p:sp>
    </p:spTree>
    <p:extLst>
      <p:ext uri="{BB962C8B-B14F-4D97-AF65-F5344CB8AC3E}">
        <p14:creationId xmlns:p14="http://schemas.microsoft.com/office/powerpoint/2010/main" val="15470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紫红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tcui5as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2287</Words>
  <Application>Microsoft Office PowerPoint</Application>
  <PresentationFormat>宽屏</PresentationFormat>
  <Paragraphs>304</Paragraphs>
  <Slides>39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2" baseType="lpstr"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2020-05-15T06:53:01Z</dcterms:created>
  <dcterms:modified xsi:type="dcterms:W3CDTF">2021-01-09T11:46:43Z</dcterms:modified>
</cp:coreProperties>
</file>