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63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19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108"/>
      </p:cViewPr>
      <p:guideLst>
        <p:guide pos="416"/>
        <p:guide pos="7219"/>
        <p:guide orient="horz" pos="648"/>
        <p:guide orient="horz" pos="709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6C9825E-4D1A-4DAC-B4E9-5D09E61F052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75D5563-4E22-416B-8372-BD84AB5A53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8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D5563-4E22-416B-8372-BD84AB5A53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D5563-4E22-416B-8372-BD84AB5A534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6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4F66AB8-6E2A-4112-924E-94FA71A78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8425" y="0"/>
            <a:ext cx="5743575" cy="6858000"/>
          </a:xfrm>
          <a:custGeom>
            <a:avLst/>
            <a:gdLst>
              <a:gd name="connsiteX0" fmla="*/ 111219 w 5743575"/>
              <a:gd name="connsiteY0" fmla="*/ 5761038 h 6858000"/>
              <a:gd name="connsiteX1" fmla="*/ 646019 w 5743575"/>
              <a:gd name="connsiteY1" fmla="*/ 5761038 h 6858000"/>
              <a:gd name="connsiteX2" fmla="*/ 757238 w 5743575"/>
              <a:gd name="connsiteY2" fmla="*/ 5872163 h 6858000"/>
              <a:gd name="connsiteX3" fmla="*/ 646019 w 5743575"/>
              <a:gd name="connsiteY3" fmla="*/ 5983288 h 6858000"/>
              <a:gd name="connsiteX4" fmla="*/ 111219 w 5743575"/>
              <a:gd name="connsiteY4" fmla="*/ 5983288 h 6858000"/>
              <a:gd name="connsiteX5" fmla="*/ 0 w 5743575"/>
              <a:gd name="connsiteY5" fmla="*/ 5872163 h 6858000"/>
              <a:gd name="connsiteX6" fmla="*/ 111219 w 5743575"/>
              <a:gd name="connsiteY6" fmla="*/ 5761038 h 6858000"/>
              <a:gd name="connsiteX7" fmla="*/ 974725 w 5743575"/>
              <a:gd name="connsiteY7" fmla="*/ 5760971 h 6858000"/>
              <a:gd name="connsiteX8" fmla="*/ 1043312 w 5743575"/>
              <a:gd name="connsiteY8" fmla="*/ 5789343 h 6858000"/>
              <a:gd name="connsiteX9" fmla="*/ 1043312 w 5743575"/>
              <a:gd name="connsiteY9" fmla="*/ 5938298 h 6858000"/>
              <a:gd name="connsiteX10" fmla="*/ 906139 w 5743575"/>
              <a:gd name="connsiteY10" fmla="*/ 5938298 h 6858000"/>
              <a:gd name="connsiteX11" fmla="*/ 906139 w 5743575"/>
              <a:gd name="connsiteY11" fmla="*/ 5789343 h 6858000"/>
              <a:gd name="connsiteX12" fmla="*/ 974725 w 5743575"/>
              <a:gd name="connsiteY12" fmla="*/ 5760971 h 6858000"/>
              <a:gd name="connsiteX13" fmla="*/ 776442 w 5743575"/>
              <a:gd name="connsiteY13" fmla="*/ 4878388 h 6858000"/>
              <a:gd name="connsiteX14" fmla="*/ 923156 w 5743575"/>
              <a:gd name="connsiteY14" fmla="*/ 4878388 h 6858000"/>
              <a:gd name="connsiteX15" fmla="*/ 932622 w 5743575"/>
              <a:gd name="connsiteY15" fmla="*/ 4878388 h 6858000"/>
              <a:gd name="connsiteX16" fmla="*/ 1330172 w 5743575"/>
              <a:gd name="connsiteY16" fmla="*/ 4878388 h 6858000"/>
              <a:gd name="connsiteX17" fmla="*/ 1431926 w 5743575"/>
              <a:gd name="connsiteY17" fmla="*/ 4990307 h 6858000"/>
              <a:gd name="connsiteX18" fmla="*/ 1320707 w 5743575"/>
              <a:gd name="connsiteY18" fmla="*/ 5102226 h 6858000"/>
              <a:gd name="connsiteX19" fmla="*/ 776442 w 5743575"/>
              <a:gd name="connsiteY19" fmla="*/ 5102226 h 6858000"/>
              <a:gd name="connsiteX20" fmla="*/ 674688 w 5743575"/>
              <a:gd name="connsiteY20" fmla="*/ 4990307 h 6858000"/>
              <a:gd name="connsiteX21" fmla="*/ 776442 w 5743575"/>
              <a:gd name="connsiteY21" fmla="*/ 4878388 h 6858000"/>
              <a:gd name="connsiteX22" fmla="*/ 457167 w 5743575"/>
              <a:gd name="connsiteY22" fmla="*/ 4878388 h 6858000"/>
              <a:gd name="connsiteX23" fmla="*/ 528097 w 5743575"/>
              <a:gd name="connsiteY23" fmla="*/ 4906963 h 6858000"/>
              <a:gd name="connsiteX24" fmla="*/ 528097 w 5743575"/>
              <a:gd name="connsiteY24" fmla="*/ 5054601 h 6858000"/>
              <a:gd name="connsiteX25" fmla="*/ 379143 w 5743575"/>
              <a:gd name="connsiteY25" fmla="*/ 5054601 h 6858000"/>
              <a:gd name="connsiteX26" fmla="*/ 379143 w 5743575"/>
              <a:gd name="connsiteY26" fmla="*/ 4906963 h 6858000"/>
              <a:gd name="connsiteX27" fmla="*/ 457167 w 5743575"/>
              <a:gd name="connsiteY27" fmla="*/ 4878388 h 6858000"/>
              <a:gd name="connsiteX28" fmla="*/ 1250951 w 5743575"/>
              <a:gd name="connsiteY28" fmla="*/ 4435597 h 6858000"/>
              <a:gd name="connsiteX29" fmla="*/ 1319537 w 5743575"/>
              <a:gd name="connsiteY29" fmla="*/ 4469299 h 6858000"/>
              <a:gd name="connsiteX30" fmla="*/ 1319537 w 5743575"/>
              <a:gd name="connsiteY30" fmla="*/ 4618297 h 6858000"/>
              <a:gd name="connsiteX31" fmla="*/ 1182364 w 5743575"/>
              <a:gd name="connsiteY31" fmla="*/ 4618297 h 6858000"/>
              <a:gd name="connsiteX32" fmla="*/ 1182364 w 5743575"/>
              <a:gd name="connsiteY32" fmla="*/ 4469299 h 6858000"/>
              <a:gd name="connsiteX33" fmla="*/ 1250951 w 5743575"/>
              <a:gd name="connsiteY33" fmla="*/ 4435597 h 6858000"/>
              <a:gd name="connsiteX34" fmla="*/ 1225145 w 5743575"/>
              <a:gd name="connsiteY34" fmla="*/ 3542425 h 6858000"/>
              <a:gd name="connsiteX35" fmla="*/ 1294914 w 5743575"/>
              <a:gd name="connsiteY35" fmla="*/ 3577901 h 6858000"/>
              <a:gd name="connsiteX36" fmla="*/ 1294914 w 5743575"/>
              <a:gd name="connsiteY36" fmla="*/ 3717439 h 6858000"/>
              <a:gd name="connsiteX37" fmla="*/ 1155376 w 5743575"/>
              <a:gd name="connsiteY37" fmla="*/ 3717439 h 6858000"/>
              <a:gd name="connsiteX38" fmla="*/ 1155376 w 5743575"/>
              <a:gd name="connsiteY38" fmla="*/ 3577901 h 6858000"/>
              <a:gd name="connsiteX39" fmla="*/ 1225145 w 5743575"/>
              <a:gd name="connsiteY39" fmla="*/ 3542425 h 6858000"/>
              <a:gd name="connsiteX40" fmla="*/ 327119 w 5743575"/>
              <a:gd name="connsiteY40" fmla="*/ 3494088 h 6858000"/>
              <a:gd name="connsiteX41" fmla="*/ 861918 w 5743575"/>
              <a:gd name="connsiteY41" fmla="*/ 3494088 h 6858000"/>
              <a:gd name="connsiteX42" fmla="*/ 973138 w 5743575"/>
              <a:gd name="connsiteY42" fmla="*/ 3606007 h 6858000"/>
              <a:gd name="connsiteX43" fmla="*/ 861918 w 5743575"/>
              <a:gd name="connsiteY43" fmla="*/ 3717926 h 6858000"/>
              <a:gd name="connsiteX44" fmla="*/ 327119 w 5743575"/>
              <a:gd name="connsiteY44" fmla="*/ 3717926 h 6858000"/>
              <a:gd name="connsiteX45" fmla="*/ 215900 w 5743575"/>
              <a:gd name="connsiteY45" fmla="*/ 3606007 h 6858000"/>
              <a:gd name="connsiteX46" fmla="*/ 327119 w 5743575"/>
              <a:gd name="connsiteY46" fmla="*/ 3494088 h 6858000"/>
              <a:gd name="connsiteX47" fmla="*/ 735823 w 5743575"/>
              <a:gd name="connsiteY47" fmla="*/ 3103496 h 6858000"/>
              <a:gd name="connsiteX48" fmla="*/ 813847 w 5743575"/>
              <a:gd name="connsiteY48" fmla="*/ 3131868 h 6858000"/>
              <a:gd name="connsiteX49" fmla="*/ 813847 w 5743575"/>
              <a:gd name="connsiteY49" fmla="*/ 3278459 h 6858000"/>
              <a:gd name="connsiteX50" fmla="*/ 664893 w 5743575"/>
              <a:gd name="connsiteY50" fmla="*/ 3278459 h 6858000"/>
              <a:gd name="connsiteX51" fmla="*/ 664893 w 5743575"/>
              <a:gd name="connsiteY51" fmla="*/ 3131868 h 6858000"/>
              <a:gd name="connsiteX52" fmla="*/ 735823 w 5743575"/>
              <a:gd name="connsiteY52" fmla="*/ 3103496 h 6858000"/>
              <a:gd name="connsiteX53" fmla="*/ 1081182 w 5743575"/>
              <a:gd name="connsiteY53" fmla="*/ 3094038 h 6858000"/>
              <a:gd name="connsiteX54" fmla="*/ 1218432 w 5743575"/>
              <a:gd name="connsiteY54" fmla="*/ 3094038 h 6858000"/>
              <a:gd name="connsiteX55" fmla="*/ 1227897 w 5743575"/>
              <a:gd name="connsiteY55" fmla="*/ 3094038 h 6858000"/>
              <a:gd name="connsiteX56" fmla="*/ 1634913 w 5743575"/>
              <a:gd name="connsiteY56" fmla="*/ 3094038 h 6858000"/>
              <a:gd name="connsiteX57" fmla="*/ 1727201 w 5743575"/>
              <a:gd name="connsiteY57" fmla="*/ 3205164 h 6858000"/>
              <a:gd name="connsiteX58" fmla="*/ 1625447 w 5743575"/>
              <a:gd name="connsiteY58" fmla="*/ 3316289 h 6858000"/>
              <a:gd name="connsiteX59" fmla="*/ 1081182 w 5743575"/>
              <a:gd name="connsiteY59" fmla="*/ 3316289 h 6858000"/>
              <a:gd name="connsiteX60" fmla="*/ 969963 w 5743575"/>
              <a:gd name="connsiteY60" fmla="*/ 3205164 h 6858000"/>
              <a:gd name="connsiteX61" fmla="*/ 1081182 w 5743575"/>
              <a:gd name="connsiteY61" fmla="*/ 3094038 h 6858000"/>
              <a:gd name="connsiteX62" fmla="*/ 1518908 w 5743575"/>
              <a:gd name="connsiteY62" fmla="*/ 2659856 h 6858000"/>
              <a:gd name="connsiteX63" fmla="*/ 1587770 w 5743575"/>
              <a:gd name="connsiteY63" fmla="*/ 2695575 h 6858000"/>
              <a:gd name="connsiteX64" fmla="*/ 1587770 w 5743575"/>
              <a:gd name="connsiteY64" fmla="*/ 2833689 h 6858000"/>
              <a:gd name="connsiteX65" fmla="*/ 1441180 w 5743575"/>
              <a:gd name="connsiteY65" fmla="*/ 2833689 h 6858000"/>
              <a:gd name="connsiteX66" fmla="*/ 1441180 w 5743575"/>
              <a:gd name="connsiteY66" fmla="*/ 2695575 h 6858000"/>
              <a:gd name="connsiteX67" fmla="*/ 1518908 w 5743575"/>
              <a:gd name="connsiteY67" fmla="*/ 2659856 h 6858000"/>
              <a:gd name="connsiteX68" fmla="*/ 1223929 w 5743575"/>
              <a:gd name="connsiteY68" fmla="*/ 1332748 h 6858000"/>
              <a:gd name="connsiteX69" fmla="*/ 1294860 w 5743575"/>
              <a:gd name="connsiteY69" fmla="*/ 1361323 h 6858000"/>
              <a:gd name="connsiteX70" fmla="*/ 1294860 w 5743575"/>
              <a:gd name="connsiteY70" fmla="*/ 1508961 h 6858000"/>
              <a:gd name="connsiteX71" fmla="*/ 1145905 w 5743575"/>
              <a:gd name="connsiteY71" fmla="*/ 1508961 h 6858000"/>
              <a:gd name="connsiteX72" fmla="*/ 1145905 w 5743575"/>
              <a:gd name="connsiteY72" fmla="*/ 1361323 h 6858000"/>
              <a:gd name="connsiteX73" fmla="*/ 1223929 w 5743575"/>
              <a:gd name="connsiteY73" fmla="*/ 1332748 h 6858000"/>
              <a:gd name="connsiteX74" fmla="*/ 951067 w 5743575"/>
              <a:gd name="connsiteY74" fmla="*/ 430253 h 6858000"/>
              <a:gd name="connsiteX75" fmla="*/ 1097781 w 5743575"/>
              <a:gd name="connsiteY75" fmla="*/ 430253 h 6858000"/>
              <a:gd name="connsiteX76" fmla="*/ 1107247 w 5743575"/>
              <a:gd name="connsiteY76" fmla="*/ 430253 h 6858000"/>
              <a:gd name="connsiteX77" fmla="*/ 1504797 w 5743575"/>
              <a:gd name="connsiteY77" fmla="*/ 430253 h 6858000"/>
              <a:gd name="connsiteX78" fmla="*/ 1606551 w 5743575"/>
              <a:gd name="connsiteY78" fmla="*/ 542172 h 6858000"/>
              <a:gd name="connsiteX79" fmla="*/ 1495332 w 5743575"/>
              <a:gd name="connsiteY79" fmla="*/ 654091 h 6858000"/>
              <a:gd name="connsiteX80" fmla="*/ 951067 w 5743575"/>
              <a:gd name="connsiteY80" fmla="*/ 654091 h 6858000"/>
              <a:gd name="connsiteX81" fmla="*/ 849313 w 5743575"/>
              <a:gd name="connsiteY81" fmla="*/ 542172 h 6858000"/>
              <a:gd name="connsiteX82" fmla="*/ 951067 w 5743575"/>
              <a:gd name="connsiteY82" fmla="*/ 430253 h 6858000"/>
              <a:gd name="connsiteX83" fmla="*/ 631792 w 5743575"/>
              <a:gd name="connsiteY83" fmla="*/ 430253 h 6858000"/>
              <a:gd name="connsiteX84" fmla="*/ 702722 w 5743575"/>
              <a:gd name="connsiteY84" fmla="*/ 458828 h 6858000"/>
              <a:gd name="connsiteX85" fmla="*/ 702722 w 5743575"/>
              <a:gd name="connsiteY85" fmla="*/ 606466 h 6858000"/>
              <a:gd name="connsiteX86" fmla="*/ 553768 w 5743575"/>
              <a:gd name="connsiteY86" fmla="*/ 606466 h 6858000"/>
              <a:gd name="connsiteX87" fmla="*/ 553768 w 5743575"/>
              <a:gd name="connsiteY87" fmla="*/ 458828 h 6858000"/>
              <a:gd name="connsiteX88" fmla="*/ 631792 w 5743575"/>
              <a:gd name="connsiteY88" fmla="*/ 430253 h 6858000"/>
              <a:gd name="connsiteX89" fmla="*/ 1847712 w 5743575"/>
              <a:gd name="connsiteY89" fmla="*/ 0 h 6858000"/>
              <a:gd name="connsiteX90" fmla="*/ 3689876 w 5743575"/>
              <a:gd name="connsiteY90" fmla="*/ 0 h 6858000"/>
              <a:gd name="connsiteX91" fmla="*/ 3876675 w 5743575"/>
              <a:gd name="connsiteY91" fmla="*/ 0 h 6858000"/>
              <a:gd name="connsiteX92" fmla="*/ 5743575 w 5743575"/>
              <a:gd name="connsiteY92" fmla="*/ 0 h 6858000"/>
              <a:gd name="connsiteX93" fmla="*/ 5743575 w 5743575"/>
              <a:gd name="connsiteY93" fmla="*/ 6858000 h 6858000"/>
              <a:gd name="connsiteX94" fmla="*/ 4322763 w 5743575"/>
              <a:gd name="connsiteY94" fmla="*/ 6858000 h 6858000"/>
              <a:gd name="connsiteX95" fmla="*/ 3876675 w 5743575"/>
              <a:gd name="connsiteY95" fmla="*/ 6858000 h 6858000"/>
              <a:gd name="connsiteX96" fmla="*/ 1376837 w 5743575"/>
              <a:gd name="connsiteY96" fmla="*/ 6858000 h 6858000"/>
              <a:gd name="connsiteX97" fmla="*/ 1275091 w 5743575"/>
              <a:gd name="connsiteY97" fmla="*/ 6746584 h 6858000"/>
              <a:gd name="connsiteX98" fmla="*/ 1367373 w 5743575"/>
              <a:gd name="connsiteY98" fmla="*/ 6635169 h 6858000"/>
              <a:gd name="connsiteX99" fmla="*/ 2032276 w 5743575"/>
              <a:gd name="connsiteY99" fmla="*/ 6635169 h 6858000"/>
              <a:gd name="connsiteX100" fmla="*/ 2143488 w 5743575"/>
              <a:gd name="connsiteY100" fmla="*/ 6523753 h 6858000"/>
              <a:gd name="connsiteX101" fmla="*/ 2032276 w 5743575"/>
              <a:gd name="connsiteY101" fmla="*/ 6412337 h 6858000"/>
              <a:gd name="connsiteX102" fmla="*/ 1717571 w 5743575"/>
              <a:gd name="connsiteY102" fmla="*/ 6412337 h 6858000"/>
              <a:gd name="connsiteX103" fmla="*/ 1606359 w 5743575"/>
              <a:gd name="connsiteY103" fmla="*/ 6298551 h 6858000"/>
              <a:gd name="connsiteX104" fmla="*/ 1717571 w 5743575"/>
              <a:gd name="connsiteY104" fmla="*/ 6196617 h 6858000"/>
              <a:gd name="connsiteX105" fmla="*/ 1793290 w 5743575"/>
              <a:gd name="connsiteY105" fmla="*/ 6196617 h 6858000"/>
              <a:gd name="connsiteX106" fmla="*/ 1793290 w 5743575"/>
              <a:gd name="connsiteY106" fmla="*/ 6187135 h 6858000"/>
              <a:gd name="connsiteX107" fmla="*/ 1857177 w 5743575"/>
              <a:gd name="connsiteY107" fmla="*/ 6187135 h 6858000"/>
              <a:gd name="connsiteX108" fmla="*/ 1968389 w 5743575"/>
              <a:gd name="connsiteY108" fmla="*/ 6085201 h 6858000"/>
              <a:gd name="connsiteX109" fmla="*/ 1857177 w 5743575"/>
              <a:gd name="connsiteY109" fmla="*/ 5973785 h 6858000"/>
              <a:gd name="connsiteX110" fmla="*/ 1303485 w 5743575"/>
              <a:gd name="connsiteY110" fmla="*/ 5973785 h 6858000"/>
              <a:gd name="connsiteX111" fmla="*/ 1201738 w 5743575"/>
              <a:gd name="connsiteY111" fmla="*/ 5862369 h 6858000"/>
              <a:gd name="connsiteX112" fmla="*/ 1303485 w 5743575"/>
              <a:gd name="connsiteY112" fmla="*/ 5750954 h 6858000"/>
              <a:gd name="connsiteX113" fmla="*/ 2346982 w 5743575"/>
              <a:gd name="connsiteY113" fmla="*/ 5750954 h 6858000"/>
              <a:gd name="connsiteX114" fmla="*/ 2458193 w 5743575"/>
              <a:gd name="connsiteY114" fmla="*/ 5639538 h 6858000"/>
              <a:gd name="connsiteX115" fmla="*/ 2346982 w 5743575"/>
              <a:gd name="connsiteY115" fmla="*/ 5528122 h 6858000"/>
              <a:gd name="connsiteX116" fmla="*/ 1793290 w 5743575"/>
              <a:gd name="connsiteY116" fmla="*/ 5528122 h 6858000"/>
              <a:gd name="connsiteX117" fmla="*/ 1717571 w 5743575"/>
              <a:gd name="connsiteY117" fmla="*/ 5528122 h 6858000"/>
              <a:gd name="connsiteX118" fmla="*/ 1606359 w 5743575"/>
              <a:gd name="connsiteY118" fmla="*/ 5416706 h 6858000"/>
              <a:gd name="connsiteX119" fmla="*/ 1698641 w 5743575"/>
              <a:gd name="connsiteY119" fmla="*/ 5305290 h 6858000"/>
              <a:gd name="connsiteX120" fmla="*/ 1857177 w 5743575"/>
              <a:gd name="connsiteY120" fmla="*/ 5305290 h 6858000"/>
              <a:gd name="connsiteX121" fmla="*/ 1968389 w 5743575"/>
              <a:gd name="connsiteY121" fmla="*/ 5203357 h 6858000"/>
              <a:gd name="connsiteX122" fmla="*/ 1857177 w 5743575"/>
              <a:gd name="connsiteY122" fmla="*/ 5091941 h 6858000"/>
              <a:gd name="connsiteX123" fmla="*/ 1653683 w 5743575"/>
              <a:gd name="connsiteY123" fmla="*/ 5091941 h 6858000"/>
              <a:gd name="connsiteX124" fmla="*/ 1542472 w 5743575"/>
              <a:gd name="connsiteY124" fmla="*/ 4980525 h 6858000"/>
              <a:gd name="connsiteX125" fmla="*/ 1653683 w 5743575"/>
              <a:gd name="connsiteY125" fmla="*/ 4869109 h 6858000"/>
              <a:gd name="connsiteX126" fmla="*/ 2096164 w 5743575"/>
              <a:gd name="connsiteY126" fmla="*/ 4869109 h 6858000"/>
              <a:gd name="connsiteX127" fmla="*/ 2207376 w 5743575"/>
              <a:gd name="connsiteY127" fmla="*/ 4757693 h 6858000"/>
              <a:gd name="connsiteX128" fmla="*/ 2096164 w 5743575"/>
              <a:gd name="connsiteY128" fmla="*/ 4646277 h 6858000"/>
              <a:gd name="connsiteX129" fmla="*/ 1606359 w 5743575"/>
              <a:gd name="connsiteY129" fmla="*/ 4646277 h 6858000"/>
              <a:gd name="connsiteX130" fmla="*/ 1506979 w 5743575"/>
              <a:gd name="connsiteY130" fmla="*/ 4560938 h 6858000"/>
              <a:gd name="connsiteX131" fmla="*/ 1497514 w 5743575"/>
              <a:gd name="connsiteY131" fmla="*/ 4534862 h 6858000"/>
              <a:gd name="connsiteX132" fmla="*/ 1606359 w 5743575"/>
              <a:gd name="connsiteY132" fmla="*/ 4423446 h 6858000"/>
              <a:gd name="connsiteX133" fmla="*/ 2280728 w 5743575"/>
              <a:gd name="connsiteY133" fmla="*/ 4423446 h 6858000"/>
              <a:gd name="connsiteX134" fmla="*/ 2365911 w 5743575"/>
              <a:gd name="connsiteY134" fmla="*/ 4312030 h 6858000"/>
              <a:gd name="connsiteX135" fmla="*/ 2254700 w 5743575"/>
              <a:gd name="connsiteY135" fmla="*/ 4207726 h 6858000"/>
              <a:gd name="connsiteX136" fmla="*/ 1939994 w 5743575"/>
              <a:gd name="connsiteY136" fmla="*/ 4207726 h 6858000"/>
              <a:gd name="connsiteX137" fmla="*/ 1838247 w 5743575"/>
              <a:gd name="connsiteY137" fmla="*/ 4096310 h 6858000"/>
              <a:gd name="connsiteX138" fmla="*/ 1939994 w 5743575"/>
              <a:gd name="connsiteY138" fmla="*/ 3984894 h 6858000"/>
              <a:gd name="connsiteX139" fmla="*/ 2086699 w 5743575"/>
              <a:gd name="connsiteY139" fmla="*/ 3984894 h 6858000"/>
              <a:gd name="connsiteX140" fmla="*/ 2197911 w 5743575"/>
              <a:gd name="connsiteY140" fmla="*/ 3873478 h 6858000"/>
              <a:gd name="connsiteX141" fmla="*/ 2086699 w 5743575"/>
              <a:gd name="connsiteY141" fmla="*/ 3762062 h 6858000"/>
              <a:gd name="connsiteX142" fmla="*/ 1533007 w 5743575"/>
              <a:gd name="connsiteY142" fmla="*/ 3762062 h 6858000"/>
              <a:gd name="connsiteX143" fmla="*/ 1421795 w 5743575"/>
              <a:gd name="connsiteY143" fmla="*/ 3650647 h 6858000"/>
              <a:gd name="connsiteX144" fmla="*/ 1533007 w 5743575"/>
              <a:gd name="connsiteY144" fmla="*/ 3539231 h 6858000"/>
              <a:gd name="connsiteX145" fmla="*/ 2576504 w 5743575"/>
              <a:gd name="connsiteY145" fmla="*/ 3539231 h 6858000"/>
              <a:gd name="connsiteX146" fmla="*/ 2687715 w 5743575"/>
              <a:gd name="connsiteY146" fmla="*/ 3427816 h 6858000"/>
              <a:gd name="connsiteX147" fmla="*/ 2576504 w 5743575"/>
              <a:gd name="connsiteY147" fmla="*/ 3316399 h 6858000"/>
              <a:gd name="connsiteX148" fmla="*/ 1939994 w 5743575"/>
              <a:gd name="connsiteY148" fmla="*/ 3316399 h 6858000"/>
              <a:gd name="connsiteX149" fmla="*/ 1838247 w 5743575"/>
              <a:gd name="connsiteY149" fmla="*/ 3214466 h 6858000"/>
              <a:gd name="connsiteX150" fmla="*/ 1930530 w 5743575"/>
              <a:gd name="connsiteY150" fmla="*/ 3103050 h 6858000"/>
              <a:gd name="connsiteX151" fmla="*/ 2086699 w 5743575"/>
              <a:gd name="connsiteY151" fmla="*/ 3103050 h 6858000"/>
              <a:gd name="connsiteX152" fmla="*/ 2197911 w 5743575"/>
              <a:gd name="connsiteY152" fmla="*/ 2991634 h 6858000"/>
              <a:gd name="connsiteX153" fmla="*/ 2086699 w 5743575"/>
              <a:gd name="connsiteY153" fmla="*/ 2880218 h 6858000"/>
              <a:gd name="connsiteX154" fmla="*/ 2022812 w 5743575"/>
              <a:gd name="connsiteY154" fmla="*/ 2880218 h 6858000"/>
              <a:gd name="connsiteX155" fmla="*/ 1876107 w 5743575"/>
              <a:gd name="connsiteY155" fmla="*/ 2880218 h 6858000"/>
              <a:gd name="connsiteX156" fmla="*/ 1764895 w 5743575"/>
              <a:gd name="connsiteY156" fmla="*/ 2768802 h 6858000"/>
              <a:gd name="connsiteX157" fmla="*/ 1876107 w 5743575"/>
              <a:gd name="connsiteY157" fmla="*/ 2657386 h 6858000"/>
              <a:gd name="connsiteX158" fmla="*/ 2022812 w 5743575"/>
              <a:gd name="connsiteY158" fmla="*/ 2657386 h 6858000"/>
              <a:gd name="connsiteX159" fmla="*/ 2328052 w 5743575"/>
              <a:gd name="connsiteY159" fmla="*/ 2657386 h 6858000"/>
              <a:gd name="connsiteX160" fmla="*/ 2439264 w 5743575"/>
              <a:gd name="connsiteY160" fmla="*/ 2545971 h 6858000"/>
              <a:gd name="connsiteX161" fmla="*/ 2328052 w 5743575"/>
              <a:gd name="connsiteY161" fmla="*/ 2434555 h 6858000"/>
              <a:gd name="connsiteX162" fmla="*/ 1625289 w 5743575"/>
              <a:gd name="connsiteY162" fmla="*/ 2434555 h 6858000"/>
              <a:gd name="connsiteX163" fmla="*/ 1514077 w 5743575"/>
              <a:gd name="connsiteY163" fmla="*/ 2323139 h 6858000"/>
              <a:gd name="connsiteX164" fmla="*/ 1606359 w 5743575"/>
              <a:gd name="connsiteY164" fmla="*/ 2211723 h 6858000"/>
              <a:gd name="connsiteX165" fmla="*/ 2271263 w 5743575"/>
              <a:gd name="connsiteY165" fmla="*/ 2211723 h 6858000"/>
              <a:gd name="connsiteX166" fmla="*/ 2382475 w 5743575"/>
              <a:gd name="connsiteY166" fmla="*/ 2100307 h 6858000"/>
              <a:gd name="connsiteX167" fmla="*/ 2271263 w 5743575"/>
              <a:gd name="connsiteY167" fmla="*/ 1986521 h 6858000"/>
              <a:gd name="connsiteX168" fmla="*/ 1958924 w 5743575"/>
              <a:gd name="connsiteY168" fmla="*/ 1986521 h 6858000"/>
              <a:gd name="connsiteX169" fmla="*/ 1847712 w 5743575"/>
              <a:gd name="connsiteY169" fmla="*/ 1884587 h 6858000"/>
              <a:gd name="connsiteX170" fmla="*/ 1958924 w 5743575"/>
              <a:gd name="connsiteY170" fmla="*/ 1773171 h 6858000"/>
              <a:gd name="connsiteX171" fmla="*/ 2041741 w 5743575"/>
              <a:gd name="connsiteY171" fmla="*/ 1773171 h 6858000"/>
              <a:gd name="connsiteX172" fmla="*/ 2105629 w 5743575"/>
              <a:gd name="connsiteY172" fmla="*/ 1773171 h 6858000"/>
              <a:gd name="connsiteX173" fmla="*/ 2216840 w 5743575"/>
              <a:gd name="connsiteY173" fmla="*/ 1661756 h 6858000"/>
              <a:gd name="connsiteX174" fmla="*/ 2105629 w 5743575"/>
              <a:gd name="connsiteY174" fmla="*/ 1550340 h 6858000"/>
              <a:gd name="connsiteX175" fmla="*/ 1542472 w 5743575"/>
              <a:gd name="connsiteY175" fmla="*/ 1550340 h 6858000"/>
              <a:gd name="connsiteX176" fmla="*/ 1440725 w 5743575"/>
              <a:gd name="connsiteY176" fmla="*/ 1438924 h 6858000"/>
              <a:gd name="connsiteX177" fmla="*/ 1551937 w 5743575"/>
              <a:gd name="connsiteY177" fmla="*/ 1327508 h 6858000"/>
              <a:gd name="connsiteX178" fmla="*/ 2585968 w 5743575"/>
              <a:gd name="connsiteY178" fmla="*/ 1327508 h 6858000"/>
              <a:gd name="connsiteX179" fmla="*/ 2697180 w 5743575"/>
              <a:gd name="connsiteY179" fmla="*/ 1216092 h 6858000"/>
              <a:gd name="connsiteX180" fmla="*/ 2585968 w 5743575"/>
              <a:gd name="connsiteY180" fmla="*/ 1104677 h 6858000"/>
              <a:gd name="connsiteX181" fmla="*/ 2041741 w 5743575"/>
              <a:gd name="connsiteY181" fmla="*/ 1104677 h 6858000"/>
              <a:gd name="connsiteX182" fmla="*/ 1958924 w 5743575"/>
              <a:gd name="connsiteY182" fmla="*/ 1104677 h 6858000"/>
              <a:gd name="connsiteX183" fmla="*/ 1847712 w 5743575"/>
              <a:gd name="connsiteY183" fmla="*/ 993261 h 6858000"/>
              <a:gd name="connsiteX184" fmla="*/ 1949459 w 5743575"/>
              <a:gd name="connsiteY184" fmla="*/ 891327 h 6858000"/>
              <a:gd name="connsiteX185" fmla="*/ 2105629 w 5743575"/>
              <a:gd name="connsiteY185" fmla="*/ 891327 h 6858000"/>
              <a:gd name="connsiteX186" fmla="*/ 2216840 w 5743575"/>
              <a:gd name="connsiteY186" fmla="*/ 779911 h 6858000"/>
              <a:gd name="connsiteX187" fmla="*/ 2105629 w 5743575"/>
              <a:gd name="connsiteY187" fmla="*/ 668495 h 6858000"/>
              <a:gd name="connsiteX188" fmla="*/ 2041741 w 5743575"/>
              <a:gd name="connsiteY188" fmla="*/ 668495 h 6858000"/>
              <a:gd name="connsiteX189" fmla="*/ 1892670 w 5743575"/>
              <a:gd name="connsiteY189" fmla="*/ 668495 h 6858000"/>
              <a:gd name="connsiteX190" fmla="*/ 1783825 w 5743575"/>
              <a:gd name="connsiteY190" fmla="*/ 557080 h 6858000"/>
              <a:gd name="connsiteX191" fmla="*/ 1892670 w 5743575"/>
              <a:gd name="connsiteY191" fmla="*/ 445664 h 6858000"/>
              <a:gd name="connsiteX192" fmla="*/ 2346982 w 5743575"/>
              <a:gd name="connsiteY192" fmla="*/ 445664 h 6858000"/>
              <a:gd name="connsiteX193" fmla="*/ 2448728 w 5743575"/>
              <a:gd name="connsiteY193" fmla="*/ 334248 h 6858000"/>
              <a:gd name="connsiteX194" fmla="*/ 2346982 w 5743575"/>
              <a:gd name="connsiteY194" fmla="*/ 222832 h 6858000"/>
              <a:gd name="connsiteX195" fmla="*/ 1847712 w 5743575"/>
              <a:gd name="connsiteY195" fmla="*/ 222832 h 6858000"/>
              <a:gd name="connsiteX196" fmla="*/ 1736501 w 5743575"/>
              <a:gd name="connsiteY196" fmla="*/ 111416 h 6858000"/>
              <a:gd name="connsiteX197" fmla="*/ 1847712 w 5743575"/>
              <a:gd name="connsiteY1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743575" h="6858000">
                <a:moveTo>
                  <a:pt x="111219" y="5761038"/>
                </a:moveTo>
                <a:cubicBezTo>
                  <a:pt x="111219" y="5761038"/>
                  <a:pt x="111219" y="5761038"/>
                  <a:pt x="646019" y="5761038"/>
                </a:cubicBezTo>
                <a:cubicBezTo>
                  <a:pt x="712277" y="5761038"/>
                  <a:pt x="757238" y="5808325"/>
                  <a:pt x="757238" y="5872163"/>
                </a:cubicBezTo>
                <a:cubicBezTo>
                  <a:pt x="757238" y="5928908"/>
                  <a:pt x="712277" y="5983288"/>
                  <a:pt x="646019" y="5983288"/>
                </a:cubicBezTo>
                <a:cubicBezTo>
                  <a:pt x="646019" y="5983288"/>
                  <a:pt x="646019" y="5983288"/>
                  <a:pt x="111219" y="5983288"/>
                </a:cubicBezTo>
                <a:cubicBezTo>
                  <a:pt x="47327" y="5983288"/>
                  <a:pt x="0" y="5928908"/>
                  <a:pt x="0" y="5872163"/>
                </a:cubicBezTo>
                <a:cubicBezTo>
                  <a:pt x="0" y="5808325"/>
                  <a:pt x="47327" y="5761038"/>
                  <a:pt x="111219" y="5761038"/>
                </a:cubicBezTo>
                <a:close/>
                <a:moveTo>
                  <a:pt x="974725" y="5760971"/>
                </a:moveTo>
                <a:cubicBezTo>
                  <a:pt x="1000149" y="5760971"/>
                  <a:pt x="1025574" y="5770428"/>
                  <a:pt x="1043312" y="5789343"/>
                </a:cubicBezTo>
                <a:cubicBezTo>
                  <a:pt x="1090613" y="5836630"/>
                  <a:pt x="1090613" y="5900468"/>
                  <a:pt x="1043312" y="5938298"/>
                </a:cubicBezTo>
                <a:cubicBezTo>
                  <a:pt x="1007836" y="5973763"/>
                  <a:pt x="941615" y="5973763"/>
                  <a:pt x="906139" y="5938298"/>
                </a:cubicBezTo>
                <a:cubicBezTo>
                  <a:pt x="858838" y="5900468"/>
                  <a:pt x="858838" y="5836630"/>
                  <a:pt x="906139" y="5789343"/>
                </a:cubicBezTo>
                <a:cubicBezTo>
                  <a:pt x="923877" y="5770428"/>
                  <a:pt x="949301" y="5760971"/>
                  <a:pt x="974725" y="5760971"/>
                </a:cubicBezTo>
                <a:close/>
                <a:moveTo>
                  <a:pt x="776442" y="4878388"/>
                </a:moveTo>
                <a:cubicBezTo>
                  <a:pt x="776442" y="4878388"/>
                  <a:pt x="776442" y="4878388"/>
                  <a:pt x="923156" y="4878388"/>
                </a:cubicBezTo>
                <a:cubicBezTo>
                  <a:pt x="923156" y="4878388"/>
                  <a:pt x="923156" y="4878388"/>
                  <a:pt x="932622" y="4878388"/>
                </a:cubicBezTo>
                <a:cubicBezTo>
                  <a:pt x="932622" y="4878388"/>
                  <a:pt x="932622" y="4878388"/>
                  <a:pt x="1330172" y="4878388"/>
                </a:cubicBezTo>
                <a:cubicBezTo>
                  <a:pt x="1386965" y="4887913"/>
                  <a:pt x="1431926" y="4933157"/>
                  <a:pt x="1431926" y="4990307"/>
                </a:cubicBezTo>
                <a:cubicBezTo>
                  <a:pt x="1431926" y="5054601"/>
                  <a:pt x="1386965" y="5102226"/>
                  <a:pt x="1320707" y="5102226"/>
                </a:cubicBezTo>
                <a:cubicBezTo>
                  <a:pt x="1320707" y="5102226"/>
                  <a:pt x="1320707" y="5102226"/>
                  <a:pt x="776442" y="5102226"/>
                </a:cubicBezTo>
                <a:cubicBezTo>
                  <a:pt x="722015" y="5102226"/>
                  <a:pt x="674688" y="5054601"/>
                  <a:pt x="674688" y="4990307"/>
                </a:cubicBezTo>
                <a:cubicBezTo>
                  <a:pt x="674688" y="4933157"/>
                  <a:pt x="722015" y="4878388"/>
                  <a:pt x="776442" y="4878388"/>
                </a:cubicBezTo>
                <a:close/>
                <a:moveTo>
                  <a:pt x="457167" y="4878388"/>
                </a:moveTo>
                <a:cubicBezTo>
                  <a:pt x="483766" y="4878388"/>
                  <a:pt x="509183" y="4887913"/>
                  <a:pt x="528097" y="4906963"/>
                </a:cubicBezTo>
                <a:cubicBezTo>
                  <a:pt x="563563" y="4952207"/>
                  <a:pt x="563563" y="5018882"/>
                  <a:pt x="528097" y="5054601"/>
                </a:cubicBezTo>
                <a:cubicBezTo>
                  <a:pt x="490268" y="5092701"/>
                  <a:pt x="426430" y="5092701"/>
                  <a:pt x="379143" y="5054601"/>
                </a:cubicBezTo>
                <a:cubicBezTo>
                  <a:pt x="341313" y="5018882"/>
                  <a:pt x="341313" y="4952207"/>
                  <a:pt x="379143" y="4906963"/>
                </a:cubicBezTo>
                <a:cubicBezTo>
                  <a:pt x="402786" y="4887913"/>
                  <a:pt x="430568" y="4878388"/>
                  <a:pt x="457167" y="4878388"/>
                </a:cubicBezTo>
                <a:close/>
                <a:moveTo>
                  <a:pt x="1250951" y="4435597"/>
                </a:moveTo>
                <a:cubicBezTo>
                  <a:pt x="1276375" y="4435597"/>
                  <a:pt x="1301799" y="4446831"/>
                  <a:pt x="1319537" y="4469299"/>
                </a:cubicBezTo>
                <a:cubicBezTo>
                  <a:pt x="1366838" y="4507140"/>
                  <a:pt x="1366838" y="4570996"/>
                  <a:pt x="1319537" y="4618297"/>
                </a:cubicBezTo>
                <a:cubicBezTo>
                  <a:pt x="1284061" y="4656138"/>
                  <a:pt x="1217840" y="4656138"/>
                  <a:pt x="1182364" y="4618297"/>
                </a:cubicBezTo>
                <a:cubicBezTo>
                  <a:pt x="1135063" y="4570996"/>
                  <a:pt x="1135063" y="4507140"/>
                  <a:pt x="1182364" y="4469299"/>
                </a:cubicBezTo>
                <a:cubicBezTo>
                  <a:pt x="1200102" y="4446831"/>
                  <a:pt x="1225527" y="4435597"/>
                  <a:pt x="1250951" y="4435597"/>
                </a:cubicBezTo>
                <a:close/>
                <a:moveTo>
                  <a:pt x="1225145" y="3542425"/>
                </a:moveTo>
                <a:cubicBezTo>
                  <a:pt x="1250570" y="3542425"/>
                  <a:pt x="1275994" y="3554251"/>
                  <a:pt x="1294914" y="3577901"/>
                </a:cubicBezTo>
                <a:cubicBezTo>
                  <a:pt x="1339850" y="3615742"/>
                  <a:pt x="1339850" y="3679598"/>
                  <a:pt x="1294914" y="3717439"/>
                </a:cubicBezTo>
                <a:cubicBezTo>
                  <a:pt x="1257073" y="3762375"/>
                  <a:pt x="1193217" y="3762375"/>
                  <a:pt x="1155376" y="3717439"/>
                </a:cubicBezTo>
                <a:cubicBezTo>
                  <a:pt x="1108075" y="3679598"/>
                  <a:pt x="1108075" y="3615742"/>
                  <a:pt x="1155376" y="3577901"/>
                </a:cubicBezTo>
                <a:cubicBezTo>
                  <a:pt x="1174297" y="3554251"/>
                  <a:pt x="1199721" y="3542425"/>
                  <a:pt x="1225145" y="3542425"/>
                </a:cubicBezTo>
                <a:close/>
                <a:moveTo>
                  <a:pt x="327119" y="3494088"/>
                </a:moveTo>
                <a:cubicBezTo>
                  <a:pt x="327119" y="3494088"/>
                  <a:pt x="327119" y="3494088"/>
                  <a:pt x="861918" y="3494088"/>
                </a:cubicBezTo>
                <a:cubicBezTo>
                  <a:pt x="928177" y="3494088"/>
                  <a:pt x="973138" y="3541713"/>
                  <a:pt x="973138" y="3606007"/>
                </a:cubicBezTo>
                <a:cubicBezTo>
                  <a:pt x="973138" y="3663157"/>
                  <a:pt x="928177" y="3717926"/>
                  <a:pt x="861918" y="3717926"/>
                </a:cubicBezTo>
                <a:lnTo>
                  <a:pt x="327119" y="3717926"/>
                </a:lnTo>
                <a:cubicBezTo>
                  <a:pt x="263227" y="3717926"/>
                  <a:pt x="215900" y="3663157"/>
                  <a:pt x="215900" y="3606007"/>
                </a:cubicBezTo>
                <a:cubicBezTo>
                  <a:pt x="215900" y="3541713"/>
                  <a:pt x="263227" y="3494088"/>
                  <a:pt x="327119" y="3494088"/>
                </a:cubicBezTo>
                <a:close/>
                <a:moveTo>
                  <a:pt x="735823" y="3103496"/>
                </a:moveTo>
                <a:cubicBezTo>
                  <a:pt x="762423" y="3103496"/>
                  <a:pt x="790204" y="3112953"/>
                  <a:pt x="813847" y="3131868"/>
                </a:cubicBezTo>
                <a:cubicBezTo>
                  <a:pt x="849313" y="3167334"/>
                  <a:pt x="849313" y="3233535"/>
                  <a:pt x="813847" y="3278459"/>
                </a:cubicBezTo>
                <a:cubicBezTo>
                  <a:pt x="766560" y="3316289"/>
                  <a:pt x="702722" y="3316289"/>
                  <a:pt x="664893" y="3278459"/>
                </a:cubicBezTo>
                <a:cubicBezTo>
                  <a:pt x="627063" y="3233535"/>
                  <a:pt x="627063" y="3167334"/>
                  <a:pt x="664893" y="3131868"/>
                </a:cubicBezTo>
                <a:cubicBezTo>
                  <a:pt x="683808" y="3112953"/>
                  <a:pt x="709224" y="3103496"/>
                  <a:pt x="735823" y="3103496"/>
                </a:cubicBezTo>
                <a:close/>
                <a:moveTo>
                  <a:pt x="1081182" y="3094038"/>
                </a:moveTo>
                <a:cubicBezTo>
                  <a:pt x="1081182" y="3094038"/>
                  <a:pt x="1081182" y="3094038"/>
                  <a:pt x="1218432" y="3094038"/>
                </a:cubicBezTo>
                <a:cubicBezTo>
                  <a:pt x="1227897" y="3094038"/>
                  <a:pt x="1227897" y="3094038"/>
                  <a:pt x="1227897" y="3094038"/>
                </a:cubicBezTo>
                <a:cubicBezTo>
                  <a:pt x="1227897" y="3094038"/>
                  <a:pt x="1227897" y="3094038"/>
                  <a:pt x="1634913" y="3094038"/>
                </a:cubicBezTo>
                <a:cubicBezTo>
                  <a:pt x="1689339" y="3103496"/>
                  <a:pt x="1727201" y="3150783"/>
                  <a:pt x="1727201" y="3205164"/>
                </a:cubicBezTo>
                <a:cubicBezTo>
                  <a:pt x="1727201" y="3261908"/>
                  <a:pt x="1679874" y="3316289"/>
                  <a:pt x="1625447" y="3316289"/>
                </a:cubicBezTo>
                <a:lnTo>
                  <a:pt x="1081182" y="3316289"/>
                </a:lnTo>
                <a:cubicBezTo>
                  <a:pt x="1014924" y="3316289"/>
                  <a:pt x="969963" y="3261908"/>
                  <a:pt x="969963" y="3205164"/>
                </a:cubicBezTo>
                <a:cubicBezTo>
                  <a:pt x="969963" y="3141326"/>
                  <a:pt x="1014924" y="3094038"/>
                  <a:pt x="1081182" y="3094038"/>
                </a:cubicBezTo>
                <a:close/>
                <a:moveTo>
                  <a:pt x="1518908" y="2659856"/>
                </a:moveTo>
                <a:cubicBezTo>
                  <a:pt x="1545212" y="2659856"/>
                  <a:pt x="1570038" y="2671763"/>
                  <a:pt x="1587770" y="2695575"/>
                </a:cubicBezTo>
                <a:cubicBezTo>
                  <a:pt x="1625600" y="2731294"/>
                  <a:pt x="1625600" y="2797969"/>
                  <a:pt x="1587770" y="2833689"/>
                </a:cubicBezTo>
                <a:cubicBezTo>
                  <a:pt x="1552305" y="2881313"/>
                  <a:pt x="1488467" y="2881313"/>
                  <a:pt x="1441180" y="2833689"/>
                </a:cubicBezTo>
                <a:cubicBezTo>
                  <a:pt x="1403350" y="2797969"/>
                  <a:pt x="1403350" y="2731294"/>
                  <a:pt x="1441180" y="2695575"/>
                </a:cubicBezTo>
                <a:cubicBezTo>
                  <a:pt x="1464824" y="2671763"/>
                  <a:pt x="1492605" y="2659856"/>
                  <a:pt x="1518908" y="2659856"/>
                </a:cubicBezTo>
                <a:close/>
                <a:moveTo>
                  <a:pt x="1223929" y="1332748"/>
                </a:moveTo>
                <a:cubicBezTo>
                  <a:pt x="1250528" y="1332748"/>
                  <a:pt x="1275945" y="1342273"/>
                  <a:pt x="1294860" y="1361323"/>
                </a:cubicBezTo>
                <a:cubicBezTo>
                  <a:pt x="1330325" y="1406567"/>
                  <a:pt x="1330325" y="1473242"/>
                  <a:pt x="1294860" y="1508961"/>
                </a:cubicBezTo>
                <a:cubicBezTo>
                  <a:pt x="1257030" y="1547061"/>
                  <a:pt x="1193192" y="1547061"/>
                  <a:pt x="1145905" y="1508961"/>
                </a:cubicBezTo>
                <a:cubicBezTo>
                  <a:pt x="1108075" y="1473242"/>
                  <a:pt x="1108075" y="1406567"/>
                  <a:pt x="1145905" y="1361323"/>
                </a:cubicBezTo>
                <a:cubicBezTo>
                  <a:pt x="1169549" y="1342273"/>
                  <a:pt x="1197330" y="1332748"/>
                  <a:pt x="1223929" y="1332748"/>
                </a:cubicBezTo>
                <a:close/>
                <a:moveTo>
                  <a:pt x="951067" y="430253"/>
                </a:moveTo>
                <a:cubicBezTo>
                  <a:pt x="951067" y="430253"/>
                  <a:pt x="951067" y="430253"/>
                  <a:pt x="1097781" y="430253"/>
                </a:cubicBezTo>
                <a:cubicBezTo>
                  <a:pt x="1097781" y="430253"/>
                  <a:pt x="1097781" y="430253"/>
                  <a:pt x="1107247" y="430253"/>
                </a:cubicBezTo>
                <a:cubicBezTo>
                  <a:pt x="1107247" y="430253"/>
                  <a:pt x="1107247" y="430253"/>
                  <a:pt x="1504797" y="430253"/>
                </a:cubicBezTo>
                <a:cubicBezTo>
                  <a:pt x="1561590" y="439778"/>
                  <a:pt x="1606551" y="485022"/>
                  <a:pt x="1606551" y="542172"/>
                </a:cubicBezTo>
                <a:cubicBezTo>
                  <a:pt x="1606551" y="606466"/>
                  <a:pt x="1561590" y="654091"/>
                  <a:pt x="1495332" y="654091"/>
                </a:cubicBezTo>
                <a:cubicBezTo>
                  <a:pt x="1495332" y="654091"/>
                  <a:pt x="1495332" y="654091"/>
                  <a:pt x="951067" y="654091"/>
                </a:cubicBezTo>
                <a:cubicBezTo>
                  <a:pt x="896640" y="654091"/>
                  <a:pt x="849313" y="606466"/>
                  <a:pt x="849313" y="542172"/>
                </a:cubicBezTo>
                <a:cubicBezTo>
                  <a:pt x="849313" y="485022"/>
                  <a:pt x="896640" y="430253"/>
                  <a:pt x="951067" y="430253"/>
                </a:cubicBezTo>
                <a:close/>
                <a:moveTo>
                  <a:pt x="631792" y="430253"/>
                </a:moveTo>
                <a:cubicBezTo>
                  <a:pt x="658391" y="430253"/>
                  <a:pt x="683808" y="439778"/>
                  <a:pt x="702722" y="458828"/>
                </a:cubicBezTo>
                <a:cubicBezTo>
                  <a:pt x="738188" y="504072"/>
                  <a:pt x="738188" y="570747"/>
                  <a:pt x="702722" y="606466"/>
                </a:cubicBezTo>
                <a:cubicBezTo>
                  <a:pt x="664893" y="644566"/>
                  <a:pt x="601055" y="644566"/>
                  <a:pt x="553768" y="606466"/>
                </a:cubicBezTo>
                <a:cubicBezTo>
                  <a:pt x="515938" y="570747"/>
                  <a:pt x="515938" y="504072"/>
                  <a:pt x="553768" y="458828"/>
                </a:cubicBezTo>
                <a:cubicBezTo>
                  <a:pt x="577411" y="439778"/>
                  <a:pt x="605193" y="430253"/>
                  <a:pt x="631792" y="430253"/>
                </a:cubicBezTo>
                <a:close/>
                <a:moveTo>
                  <a:pt x="1847712" y="0"/>
                </a:moveTo>
                <a:cubicBezTo>
                  <a:pt x="1847712" y="0"/>
                  <a:pt x="1847712" y="0"/>
                  <a:pt x="3689876" y="0"/>
                </a:cubicBezTo>
                <a:lnTo>
                  <a:pt x="3876675" y="0"/>
                </a:lnTo>
                <a:lnTo>
                  <a:pt x="5743575" y="0"/>
                </a:lnTo>
                <a:lnTo>
                  <a:pt x="5743575" y="6858000"/>
                </a:lnTo>
                <a:lnTo>
                  <a:pt x="4322763" y="6858000"/>
                </a:lnTo>
                <a:lnTo>
                  <a:pt x="3876675" y="6858000"/>
                </a:lnTo>
                <a:lnTo>
                  <a:pt x="1376837" y="6858000"/>
                </a:lnTo>
                <a:cubicBezTo>
                  <a:pt x="1320049" y="6858000"/>
                  <a:pt x="1275091" y="6801107"/>
                  <a:pt x="1275091" y="6746584"/>
                </a:cubicBezTo>
                <a:cubicBezTo>
                  <a:pt x="1275091" y="6689691"/>
                  <a:pt x="1312950" y="6644651"/>
                  <a:pt x="1367373" y="6635169"/>
                </a:cubicBezTo>
                <a:cubicBezTo>
                  <a:pt x="1367373" y="6635169"/>
                  <a:pt x="1367373" y="6635169"/>
                  <a:pt x="2032276" y="6635169"/>
                </a:cubicBezTo>
                <a:cubicBezTo>
                  <a:pt x="2086699" y="6635169"/>
                  <a:pt x="2143488" y="6587758"/>
                  <a:pt x="2143488" y="6523753"/>
                </a:cubicBezTo>
                <a:cubicBezTo>
                  <a:pt x="2143488" y="6466860"/>
                  <a:pt x="2086699" y="6412337"/>
                  <a:pt x="2032276" y="6412337"/>
                </a:cubicBezTo>
                <a:cubicBezTo>
                  <a:pt x="2032276" y="6412337"/>
                  <a:pt x="2032276" y="6412337"/>
                  <a:pt x="1717571" y="6412337"/>
                </a:cubicBezTo>
                <a:cubicBezTo>
                  <a:pt x="1653683" y="6412337"/>
                  <a:pt x="1606359" y="6364926"/>
                  <a:pt x="1606359" y="6298551"/>
                </a:cubicBezTo>
                <a:cubicBezTo>
                  <a:pt x="1606359" y="6244028"/>
                  <a:pt x="1653683" y="6196617"/>
                  <a:pt x="1717571" y="6196617"/>
                </a:cubicBezTo>
                <a:cubicBezTo>
                  <a:pt x="1717571" y="6196617"/>
                  <a:pt x="1717571" y="6196617"/>
                  <a:pt x="1793290" y="6196617"/>
                </a:cubicBezTo>
                <a:cubicBezTo>
                  <a:pt x="1793290" y="6196617"/>
                  <a:pt x="1793290" y="6196617"/>
                  <a:pt x="1793290" y="6187135"/>
                </a:cubicBezTo>
                <a:cubicBezTo>
                  <a:pt x="1793290" y="6187135"/>
                  <a:pt x="1793290" y="6187135"/>
                  <a:pt x="1857177" y="6187135"/>
                </a:cubicBezTo>
                <a:cubicBezTo>
                  <a:pt x="1921065" y="6187135"/>
                  <a:pt x="1968389" y="6142094"/>
                  <a:pt x="1968389" y="6085201"/>
                </a:cubicBezTo>
                <a:cubicBezTo>
                  <a:pt x="1968389" y="6021196"/>
                  <a:pt x="1921065" y="5973785"/>
                  <a:pt x="1857177" y="5973785"/>
                </a:cubicBezTo>
                <a:cubicBezTo>
                  <a:pt x="1857177" y="5973785"/>
                  <a:pt x="1857177" y="5973785"/>
                  <a:pt x="1303485" y="5973785"/>
                </a:cubicBezTo>
                <a:cubicBezTo>
                  <a:pt x="1246696" y="5973785"/>
                  <a:pt x="1201738" y="5919263"/>
                  <a:pt x="1201738" y="5862369"/>
                </a:cubicBezTo>
                <a:cubicBezTo>
                  <a:pt x="1201738" y="5798365"/>
                  <a:pt x="1246696" y="5750954"/>
                  <a:pt x="1303485" y="5750954"/>
                </a:cubicBezTo>
                <a:cubicBezTo>
                  <a:pt x="1303485" y="5750954"/>
                  <a:pt x="1303485" y="5750954"/>
                  <a:pt x="2346982" y="5750954"/>
                </a:cubicBezTo>
                <a:cubicBezTo>
                  <a:pt x="2410869" y="5750954"/>
                  <a:pt x="2458193" y="5705913"/>
                  <a:pt x="2458193" y="5639538"/>
                </a:cubicBezTo>
                <a:cubicBezTo>
                  <a:pt x="2458193" y="5575533"/>
                  <a:pt x="2410869" y="5528122"/>
                  <a:pt x="2346982" y="5528122"/>
                </a:cubicBezTo>
                <a:cubicBezTo>
                  <a:pt x="2346982" y="5528122"/>
                  <a:pt x="2346982" y="5528122"/>
                  <a:pt x="1793290" y="5528122"/>
                </a:cubicBezTo>
                <a:cubicBezTo>
                  <a:pt x="1793290" y="5528122"/>
                  <a:pt x="1793290" y="5528122"/>
                  <a:pt x="1717571" y="5528122"/>
                </a:cubicBezTo>
                <a:cubicBezTo>
                  <a:pt x="1653683" y="5528122"/>
                  <a:pt x="1606359" y="5480711"/>
                  <a:pt x="1606359" y="5416706"/>
                </a:cubicBezTo>
                <a:cubicBezTo>
                  <a:pt x="1606359" y="5362183"/>
                  <a:pt x="1644219" y="5314772"/>
                  <a:pt x="1698641" y="5305290"/>
                </a:cubicBezTo>
                <a:cubicBezTo>
                  <a:pt x="1698641" y="5305290"/>
                  <a:pt x="1698641" y="5305290"/>
                  <a:pt x="1857177" y="5305290"/>
                </a:cubicBezTo>
                <a:cubicBezTo>
                  <a:pt x="1921065" y="5305290"/>
                  <a:pt x="1968389" y="5257879"/>
                  <a:pt x="1968389" y="5203357"/>
                </a:cubicBezTo>
                <a:cubicBezTo>
                  <a:pt x="1968389" y="5136981"/>
                  <a:pt x="1921065" y="5091941"/>
                  <a:pt x="1857177" y="5091941"/>
                </a:cubicBezTo>
                <a:cubicBezTo>
                  <a:pt x="1857177" y="5091941"/>
                  <a:pt x="1857177" y="5091941"/>
                  <a:pt x="1653683" y="5091941"/>
                </a:cubicBezTo>
                <a:cubicBezTo>
                  <a:pt x="1589796" y="5091941"/>
                  <a:pt x="1542472" y="5035048"/>
                  <a:pt x="1542472" y="4980525"/>
                </a:cubicBezTo>
                <a:cubicBezTo>
                  <a:pt x="1542472" y="4914150"/>
                  <a:pt x="1589796" y="4869109"/>
                  <a:pt x="1653683" y="4869109"/>
                </a:cubicBezTo>
                <a:cubicBezTo>
                  <a:pt x="1653683" y="4869109"/>
                  <a:pt x="1653683" y="4869109"/>
                  <a:pt x="2096164" y="4869109"/>
                </a:cubicBezTo>
                <a:cubicBezTo>
                  <a:pt x="2162418" y="4869109"/>
                  <a:pt x="2207376" y="4812216"/>
                  <a:pt x="2207376" y="4757693"/>
                </a:cubicBezTo>
                <a:cubicBezTo>
                  <a:pt x="2207376" y="4691318"/>
                  <a:pt x="2162418" y="4646277"/>
                  <a:pt x="2096164" y="4646277"/>
                </a:cubicBezTo>
                <a:cubicBezTo>
                  <a:pt x="2096164" y="4646277"/>
                  <a:pt x="2096164" y="4646277"/>
                  <a:pt x="1606359" y="4646277"/>
                </a:cubicBezTo>
                <a:cubicBezTo>
                  <a:pt x="1561401" y="4646277"/>
                  <a:pt x="1514077" y="4608349"/>
                  <a:pt x="1506979" y="4560938"/>
                </a:cubicBezTo>
                <a:cubicBezTo>
                  <a:pt x="1497514" y="4551455"/>
                  <a:pt x="1497514" y="4544344"/>
                  <a:pt x="1497514" y="4534862"/>
                </a:cubicBezTo>
                <a:cubicBezTo>
                  <a:pt x="1497514" y="4468486"/>
                  <a:pt x="1542472" y="4423446"/>
                  <a:pt x="1606359" y="4423446"/>
                </a:cubicBezTo>
                <a:cubicBezTo>
                  <a:pt x="1606359" y="4423446"/>
                  <a:pt x="1606359" y="4423446"/>
                  <a:pt x="2280728" y="4423446"/>
                </a:cubicBezTo>
                <a:cubicBezTo>
                  <a:pt x="2328052" y="4413964"/>
                  <a:pt x="2365911" y="4366553"/>
                  <a:pt x="2365911" y="4312030"/>
                </a:cubicBezTo>
                <a:cubicBezTo>
                  <a:pt x="2365911" y="4255137"/>
                  <a:pt x="2318587" y="4207726"/>
                  <a:pt x="2254700" y="4207726"/>
                </a:cubicBezTo>
                <a:cubicBezTo>
                  <a:pt x="2254700" y="4207726"/>
                  <a:pt x="2254700" y="4207726"/>
                  <a:pt x="1939994" y="4207726"/>
                </a:cubicBezTo>
                <a:cubicBezTo>
                  <a:pt x="1885572" y="4200614"/>
                  <a:pt x="1838247" y="4153203"/>
                  <a:pt x="1838247" y="4096310"/>
                </a:cubicBezTo>
                <a:cubicBezTo>
                  <a:pt x="1838247" y="4032305"/>
                  <a:pt x="1885572" y="3984894"/>
                  <a:pt x="1939994" y="3984894"/>
                </a:cubicBezTo>
                <a:cubicBezTo>
                  <a:pt x="1939994" y="3984894"/>
                  <a:pt x="1939994" y="3984894"/>
                  <a:pt x="2086699" y="3984894"/>
                </a:cubicBezTo>
                <a:cubicBezTo>
                  <a:pt x="2152953" y="3984894"/>
                  <a:pt x="2197911" y="3930371"/>
                  <a:pt x="2197911" y="3873478"/>
                </a:cubicBezTo>
                <a:cubicBezTo>
                  <a:pt x="2197911" y="3809473"/>
                  <a:pt x="2152953" y="3762062"/>
                  <a:pt x="2086699" y="3762062"/>
                </a:cubicBezTo>
                <a:cubicBezTo>
                  <a:pt x="2086699" y="3762062"/>
                  <a:pt x="2086699" y="3762062"/>
                  <a:pt x="1533007" y="3762062"/>
                </a:cubicBezTo>
                <a:cubicBezTo>
                  <a:pt x="1469119" y="3762062"/>
                  <a:pt x="1421795" y="3717022"/>
                  <a:pt x="1421795" y="3650647"/>
                </a:cubicBezTo>
                <a:cubicBezTo>
                  <a:pt x="1421795" y="3596124"/>
                  <a:pt x="1478584" y="3539231"/>
                  <a:pt x="1533007" y="3539231"/>
                </a:cubicBezTo>
                <a:cubicBezTo>
                  <a:pt x="1533007" y="3539231"/>
                  <a:pt x="1533007" y="3539231"/>
                  <a:pt x="2576504" y="3539231"/>
                </a:cubicBezTo>
                <a:cubicBezTo>
                  <a:pt x="2633292" y="3539231"/>
                  <a:pt x="2687715" y="3494190"/>
                  <a:pt x="2687715" y="3427816"/>
                </a:cubicBezTo>
                <a:cubicBezTo>
                  <a:pt x="2687715" y="3373293"/>
                  <a:pt x="2633292" y="3316399"/>
                  <a:pt x="2576504" y="3316399"/>
                </a:cubicBezTo>
                <a:cubicBezTo>
                  <a:pt x="2576504" y="3316399"/>
                  <a:pt x="2576504" y="3316399"/>
                  <a:pt x="1939994" y="3316399"/>
                </a:cubicBezTo>
                <a:cubicBezTo>
                  <a:pt x="1885572" y="3316399"/>
                  <a:pt x="1838247" y="3268988"/>
                  <a:pt x="1838247" y="3214466"/>
                </a:cubicBezTo>
                <a:cubicBezTo>
                  <a:pt x="1838247" y="3150461"/>
                  <a:pt x="1876107" y="3103050"/>
                  <a:pt x="1930530" y="3103050"/>
                </a:cubicBezTo>
                <a:cubicBezTo>
                  <a:pt x="1930530" y="3103050"/>
                  <a:pt x="1930530" y="3103050"/>
                  <a:pt x="2086699" y="3103050"/>
                </a:cubicBezTo>
                <a:cubicBezTo>
                  <a:pt x="2152953" y="3103050"/>
                  <a:pt x="2197911" y="3046157"/>
                  <a:pt x="2197911" y="2991634"/>
                </a:cubicBezTo>
                <a:cubicBezTo>
                  <a:pt x="2197911" y="2925259"/>
                  <a:pt x="2152953" y="2880218"/>
                  <a:pt x="2086699" y="2880218"/>
                </a:cubicBezTo>
                <a:cubicBezTo>
                  <a:pt x="2086699" y="2880218"/>
                  <a:pt x="2086699" y="2880218"/>
                  <a:pt x="2022812" y="2880218"/>
                </a:cubicBezTo>
                <a:cubicBezTo>
                  <a:pt x="2022812" y="2880218"/>
                  <a:pt x="2022812" y="2880218"/>
                  <a:pt x="1876107" y="2880218"/>
                </a:cubicBezTo>
                <a:cubicBezTo>
                  <a:pt x="1819318" y="2880218"/>
                  <a:pt x="1764895" y="2832807"/>
                  <a:pt x="1764895" y="2768802"/>
                </a:cubicBezTo>
                <a:cubicBezTo>
                  <a:pt x="1764895" y="2702427"/>
                  <a:pt x="1819318" y="2657386"/>
                  <a:pt x="1876107" y="2657386"/>
                </a:cubicBezTo>
                <a:cubicBezTo>
                  <a:pt x="1876107" y="2657386"/>
                  <a:pt x="1876107" y="2657386"/>
                  <a:pt x="2022812" y="2657386"/>
                </a:cubicBezTo>
                <a:cubicBezTo>
                  <a:pt x="2022812" y="2657386"/>
                  <a:pt x="2022812" y="2657386"/>
                  <a:pt x="2328052" y="2657386"/>
                </a:cubicBezTo>
                <a:cubicBezTo>
                  <a:pt x="2391940" y="2657386"/>
                  <a:pt x="2439264" y="2609975"/>
                  <a:pt x="2439264" y="2545971"/>
                </a:cubicBezTo>
                <a:cubicBezTo>
                  <a:pt x="2439264" y="2489078"/>
                  <a:pt x="2391940" y="2434555"/>
                  <a:pt x="2328052" y="2434555"/>
                </a:cubicBezTo>
                <a:cubicBezTo>
                  <a:pt x="2328052" y="2434555"/>
                  <a:pt x="2328052" y="2434555"/>
                  <a:pt x="1625289" y="2434555"/>
                </a:cubicBezTo>
                <a:cubicBezTo>
                  <a:pt x="1561401" y="2434555"/>
                  <a:pt x="1514077" y="2377662"/>
                  <a:pt x="1514077" y="2323139"/>
                </a:cubicBezTo>
                <a:cubicBezTo>
                  <a:pt x="1514077" y="2266246"/>
                  <a:pt x="1551937" y="2218835"/>
                  <a:pt x="1606359" y="2211723"/>
                </a:cubicBezTo>
                <a:cubicBezTo>
                  <a:pt x="1606359" y="2211723"/>
                  <a:pt x="1606359" y="2211723"/>
                  <a:pt x="2271263" y="2211723"/>
                </a:cubicBezTo>
                <a:cubicBezTo>
                  <a:pt x="2328052" y="2211723"/>
                  <a:pt x="2382475" y="2164312"/>
                  <a:pt x="2382475" y="2100307"/>
                </a:cubicBezTo>
                <a:cubicBezTo>
                  <a:pt x="2382475" y="2043414"/>
                  <a:pt x="2328052" y="1986521"/>
                  <a:pt x="2271263" y="1986521"/>
                </a:cubicBezTo>
                <a:cubicBezTo>
                  <a:pt x="2271263" y="1986521"/>
                  <a:pt x="2271263" y="1986521"/>
                  <a:pt x="1958924" y="1986521"/>
                </a:cubicBezTo>
                <a:cubicBezTo>
                  <a:pt x="1892670" y="1986521"/>
                  <a:pt x="1847712" y="1941481"/>
                  <a:pt x="1847712" y="1884587"/>
                </a:cubicBezTo>
                <a:cubicBezTo>
                  <a:pt x="1847712" y="1820583"/>
                  <a:pt x="1892670" y="1773171"/>
                  <a:pt x="1958924" y="1773171"/>
                </a:cubicBezTo>
                <a:cubicBezTo>
                  <a:pt x="1958924" y="1773171"/>
                  <a:pt x="1958924" y="1773171"/>
                  <a:pt x="2041741" y="1773171"/>
                </a:cubicBezTo>
                <a:cubicBezTo>
                  <a:pt x="2041741" y="1773171"/>
                  <a:pt x="2041741" y="1773171"/>
                  <a:pt x="2105629" y="1773171"/>
                </a:cubicBezTo>
                <a:cubicBezTo>
                  <a:pt x="2162418" y="1773171"/>
                  <a:pt x="2216840" y="1718649"/>
                  <a:pt x="2216840" y="1661756"/>
                </a:cubicBezTo>
                <a:cubicBezTo>
                  <a:pt x="2216840" y="1597751"/>
                  <a:pt x="2162418" y="1550340"/>
                  <a:pt x="2105629" y="1550340"/>
                </a:cubicBezTo>
                <a:cubicBezTo>
                  <a:pt x="2105629" y="1550340"/>
                  <a:pt x="2105629" y="1550340"/>
                  <a:pt x="1542472" y="1550340"/>
                </a:cubicBezTo>
                <a:cubicBezTo>
                  <a:pt x="1488049" y="1550340"/>
                  <a:pt x="1440725" y="1505300"/>
                  <a:pt x="1440725" y="1438924"/>
                </a:cubicBezTo>
                <a:cubicBezTo>
                  <a:pt x="1440725" y="1384401"/>
                  <a:pt x="1488049" y="1327508"/>
                  <a:pt x="1551937" y="1327508"/>
                </a:cubicBezTo>
                <a:cubicBezTo>
                  <a:pt x="1551937" y="1327508"/>
                  <a:pt x="1551937" y="1327508"/>
                  <a:pt x="2585968" y="1327508"/>
                </a:cubicBezTo>
                <a:cubicBezTo>
                  <a:pt x="2652222" y="1327508"/>
                  <a:pt x="2697180" y="1282468"/>
                  <a:pt x="2697180" y="1216092"/>
                </a:cubicBezTo>
                <a:cubicBezTo>
                  <a:pt x="2697180" y="1161570"/>
                  <a:pt x="2652222" y="1104677"/>
                  <a:pt x="2585968" y="1104677"/>
                </a:cubicBezTo>
                <a:cubicBezTo>
                  <a:pt x="2585968" y="1104677"/>
                  <a:pt x="2585968" y="1104677"/>
                  <a:pt x="2041741" y="1104677"/>
                </a:cubicBezTo>
                <a:cubicBezTo>
                  <a:pt x="2041741" y="1104677"/>
                  <a:pt x="2041741" y="1104677"/>
                  <a:pt x="1958924" y="1104677"/>
                </a:cubicBezTo>
                <a:cubicBezTo>
                  <a:pt x="1892670" y="1104677"/>
                  <a:pt x="1847712" y="1057265"/>
                  <a:pt x="1847712" y="993261"/>
                </a:cubicBezTo>
                <a:cubicBezTo>
                  <a:pt x="1847712" y="936367"/>
                  <a:pt x="1892670" y="891327"/>
                  <a:pt x="1949459" y="891327"/>
                </a:cubicBezTo>
                <a:cubicBezTo>
                  <a:pt x="1949459" y="891327"/>
                  <a:pt x="1949459" y="891327"/>
                  <a:pt x="2105629" y="891327"/>
                </a:cubicBezTo>
                <a:cubicBezTo>
                  <a:pt x="2162418" y="891327"/>
                  <a:pt x="2216840" y="834434"/>
                  <a:pt x="2216840" y="779911"/>
                </a:cubicBezTo>
                <a:cubicBezTo>
                  <a:pt x="2216840" y="713536"/>
                  <a:pt x="2162418" y="668495"/>
                  <a:pt x="2105629" y="668495"/>
                </a:cubicBezTo>
                <a:cubicBezTo>
                  <a:pt x="2105629" y="668495"/>
                  <a:pt x="2105629" y="668495"/>
                  <a:pt x="2041741" y="668495"/>
                </a:cubicBezTo>
                <a:cubicBezTo>
                  <a:pt x="2041741" y="668495"/>
                  <a:pt x="2041741" y="668495"/>
                  <a:pt x="1892670" y="668495"/>
                </a:cubicBezTo>
                <a:cubicBezTo>
                  <a:pt x="1828783" y="668495"/>
                  <a:pt x="1783825" y="611602"/>
                  <a:pt x="1783825" y="557080"/>
                </a:cubicBezTo>
                <a:cubicBezTo>
                  <a:pt x="1783825" y="490704"/>
                  <a:pt x="1828783" y="445664"/>
                  <a:pt x="1892670" y="445664"/>
                </a:cubicBezTo>
                <a:cubicBezTo>
                  <a:pt x="1892670" y="445664"/>
                  <a:pt x="1892670" y="445664"/>
                  <a:pt x="2346982" y="445664"/>
                </a:cubicBezTo>
                <a:cubicBezTo>
                  <a:pt x="2401404" y="445664"/>
                  <a:pt x="2448728" y="398253"/>
                  <a:pt x="2448728" y="334248"/>
                </a:cubicBezTo>
                <a:cubicBezTo>
                  <a:pt x="2448728" y="267873"/>
                  <a:pt x="2401404" y="222832"/>
                  <a:pt x="2346982" y="222832"/>
                </a:cubicBezTo>
                <a:cubicBezTo>
                  <a:pt x="2346982" y="222832"/>
                  <a:pt x="2346982" y="222832"/>
                  <a:pt x="1847712" y="222832"/>
                </a:cubicBezTo>
                <a:cubicBezTo>
                  <a:pt x="1793290" y="222832"/>
                  <a:pt x="1736501" y="175421"/>
                  <a:pt x="1736501" y="111416"/>
                </a:cubicBezTo>
                <a:cubicBezTo>
                  <a:pt x="1736501" y="45041"/>
                  <a:pt x="1793290" y="0"/>
                  <a:pt x="18477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366D8D-9123-49F2-A132-7805F219438F}"/>
              </a:ext>
            </a:extLst>
          </p:cNvPr>
          <p:cNvSpPr/>
          <p:nvPr userDrawn="1"/>
        </p:nvSpPr>
        <p:spPr>
          <a:xfrm>
            <a:off x="304800" y="311150"/>
            <a:ext cx="729544" cy="4191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6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618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0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1A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1.TIF" TargetMode="Externa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8A.T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8.TIF" TargetMode="Externa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C8A.T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C8.TIF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B13A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B13.TIF" TargetMode="Externa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4.T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16.T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2B3185F-4BEE-4264-A941-F7C4407FA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10478"/>
          <a:stretch>
            <a:fillRect/>
          </a:stretch>
        </p:blipFill>
        <p:spPr/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C52AD52A-70FC-4F6E-B6B6-0999AE7F555E}"/>
              </a:ext>
            </a:extLst>
          </p:cNvPr>
          <p:cNvGrpSpPr/>
          <p:nvPr/>
        </p:nvGrpSpPr>
        <p:grpSpPr>
          <a:xfrm>
            <a:off x="922339" y="3940925"/>
            <a:ext cx="3480147" cy="1336055"/>
            <a:chOff x="655168" y="4630146"/>
            <a:chExt cx="3480147" cy="133605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6CC4ECB-CBBD-42D5-8A33-64D0475A4D66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B87413-9E83-4708-BEB7-ADEDC385B1D7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B14896B-68D9-4F11-9F7C-D74A62F6BC0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4125AA9-D01F-4CC0-93A2-FFCE2D2075FD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EB89835-513D-41C0-8665-AD8A75CD25F0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7965E7-5401-40BF-A4F2-8E6EF927EFC0}"/>
              </a:ext>
            </a:extLst>
          </p:cNvPr>
          <p:cNvGrpSpPr/>
          <p:nvPr/>
        </p:nvGrpSpPr>
        <p:grpSpPr>
          <a:xfrm>
            <a:off x="820900" y="1895295"/>
            <a:ext cx="5538625" cy="1676995"/>
            <a:chOff x="557374" y="2667123"/>
            <a:chExt cx="5538625" cy="167699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CC9B65D-574F-4EDB-8298-43FF7864EF1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第四章 光现象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312F814-ED34-459F-92AC-2CC1735BC498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光的折射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C8382F2-2B4E-493D-A203-C68FAD2C89E5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8DB0AA5-EBD5-4230-9894-8C33BBC41E3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D645786-4EBD-4917-B91A-2E04DF8BFA3D}"/>
              </a:ext>
            </a:extLst>
          </p:cNvPr>
          <p:cNvSpPr/>
          <p:nvPr/>
        </p:nvSpPr>
        <p:spPr>
          <a:xfrm>
            <a:off x="833603" y="51728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2289"/>
          <p:cNvSpPr txBox="1"/>
          <p:nvPr/>
        </p:nvSpPr>
        <p:spPr>
          <a:xfrm>
            <a:off x="660400" y="1508746"/>
            <a:ext cx="11345332" cy="38369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              </a:t>
            </a:r>
            <a:endParaRPr lang="en-US" altLang="zh-CN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①反射光线与折射光线、法线在同一平面内；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②折射光线与入射光线分居在法线的两侧；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3802" indent="-453802"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③当光线从空气斜射入其它介质时，折射光线靠近法线；（折射角小于入射角）                                                    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554553" indent="-553706"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④当光从其它介质斜射入空气中时折射光线远离法线；（折射角大于入射角）                                                        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二、光的折射规律</a:t>
            </a:r>
          </a:p>
        </p:txBody>
      </p:sp>
      <p:sp>
        <p:nvSpPr>
          <p:cNvPr id="2" name="矩形 1"/>
          <p:cNvSpPr/>
          <p:nvPr/>
        </p:nvSpPr>
        <p:spPr>
          <a:xfrm>
            <a:off x="660400" y="1371107"/>
            <a:ext cx="2396810" cy="603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spcBef>
                <a:spcPts val="67"/>
              </a:spcBef>
            </a:pPr>
            <a:r>
              <a:rPr lang="zh-CN" altLang="en-US" sz="2800" b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光的折射定律</a:t>
            </a:r>
            <a:endParaRPr lang="en-US" altLang="zh-CN" sz="2800" b="1" kern="0" noProof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1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2289"/>
          <p:cNvSpPr txBox="1">
            <a:spLocks noChangeArrowheads="1"/>
          </p:cNvSpPr>
          <p:nvPr/>
        </p:nvSpPr>
        <p:spPr bwMode="auto">
          <a:xfrm>
            <a:off x="660400" y="2197368"/>
            <a:ext cx="11096976" cy="22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⑤当入射角增大时，折射角也增大；</a:t>
            </a:r>
          </a:p>
          <a:p>
            <a:pPr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⑥当光从空气垂直射入水中或其他介质中时，传播方向不变。</a:t>
            </a:r>
          </a:p>
          <a:p>
            <a:pPr defTabSz="1219170">
              <a:lnSpc>
                <a:spcPct val="200000"/>
              </a:lnSpc>
              <a:spcBef>
                <a:spcPts val="67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⑦在光的折射现象中，光路是可逆的。                 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二、光的折射规律</a:t>
            </a:r>
          </a:p>
        </p:txBody>
      </p:sp>
      <p:sp>
        <p:nvSpPr>
          <p:cNvPr id="4" name="矩形 3"/>
          <p:cNvSpPr/>
          <p:nvPr/>
        </p:nvSpPr>
        <p:spPr>
          <a:xfrm>
            <a:off x="660400" y="1371107"/>
            <a:ext cx="2396810" cy="603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30000"/>
              </a:lnSpc>
              <a:spcBef>
                <a:spcPts val="67"/>
              </a:spcBef>
            </a:pPr>
            <a:r>
              <a:rPr lang="zh-CN" altLang="en-US" sz="2800" b="1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光的折射定律</a:t>
            </a:r>
            <a:endParaRPr lang="en-US" altLang="zh-CN" sz="2800" b="1" kern="0" noProof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2" name="Text Box 2"/>
          <p:cNvSpPr txBox="1">
            <a:spLocks noChangeArrowheads="1"/>
          </p:cNvSpPr>
          <p:nvPr/>
        </p:nvSpPr>
        <p:spPr bwMode="auto">
          <a:xfrm>
            <a:off x="599770" y="1472779"/>
            <a:ext cx="5511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应用光的折射规律完成光路图：</a:t>
            </a:r>
          </a:p>
        </p:txBody>
      </p:sp>
      <p:sp>
        <p:nvSpPr>
          <p:cNvPr id="68" name="Line 3"/>
          <p:cNvSpPr>
            <a:spLocks noChangeShapeType="1"/>
          </p:cNvSpPr>
          <p:nvPr/>
        </p:nvSpPr>
        <p:spPr bwMode="auto">
          <a:xfrm flipV="1">
            <a:off x="1120293" y="3905009"/>
            <a:ext cx="436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9" name="Line 4"/>
          <p:cNvSpPr>
            <a:spLocks noChangeShapeType="1"/>
          </p:cNvSpPr>
          <p:nvPr/>
        </p:nvSpPr>
        <p:spPr bwMode="auto">
          <a:xfrm flipV="1">
            <a:off x="6505093" y="3905009"/>
            <a:ext cx="436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60399" y="3713232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                                                                                 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5881563" y="3733289"/>
            <a:ext cx="650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M                                                                                     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3253893" y="2460784"/>
            <a:ext cx="0" cy="3268509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>
            <a:off x="8638693" y="2460784"/>
            <a:ext cx="0" cy="3268509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2816801" y="395212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8185721" y="4010284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6863457" y="2790369"/>
            <a:ext cx="1775235" cy="11146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H="1" flipV="1">
            <a:off x="7216293" y="2992867"/>
            <a:ext cx="508000" cy="3040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 Box 39"/>
          <p:cNvSpPr txBox="1">
            <a:spLocks noChangeArrowheads="1"/>
          </p:cNvSpPr>
          <p:nvPr/>
        </p:nvSpPr>
        <p:spPr bwMode="auto">
          <a:xfrm>
            <a:off x="6505093" y="2500965"/>
            <a:ext cx="81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9" name="Line 30"/>
          <p:cNvSpPr>
            <a:spLocks noChangeShapeType="1"/>
          </p:cNvSpPr>
          <p:nvPr/>
        </p:nvSpPr>
        <p:spPr bwMode="auto">
          <a:xfrm rot="-9843435">
            <a:off x="3083180" y="4137700"/>
            <a:ext cx="1778090" cy="109788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Line 31"/>
          <p:cNvSpPr>
            <a:spLocks noChangeShapeType="1"/>
          </p:cNvSpPr>
          <p:nvPr/>
        </p:nvSpPr>
        <p:spPr bwMode="auto">
          <a:xfrm rot="-9843435" flipH="1" flipV="1">
            <a:off x="3908314" y="4754385"/>
            <a:ext cx="508000" cy="3040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 Box 40"/>
          <p:cNvSpPr txBox="1">
            <a:spLocks noChangeArrowheads="1"/>
          </p:cNvSpPr>
          <p:nvPr/>
        </p:nvSpPr>
        <p:spPr bwMode="auto">
          <a:xfrm>
            <a:off x="4574693" y="5729294"/>
            <a:ext cx="81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>
            <a:off x="1368957" y="2708014"/>
            <a:ext cx="1851035" cy="11762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1723940" y="2923597"/>
            <a:ext cx="508000" cy="3040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 Box 38"/>
          <p:cNvSpPr txBox="1">
            <a:spLocks noChangeArrowheads="1"/>
          </p:cNvSpPr>
          <p:nvPr/>
        </p:nvSpPr>
        <p:spPr bwMode="auto">
          <a:xfrm>
            <a:off x="1018694" y="23654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</a:p>
        </p:txBody>
      </p:sp>
      <p:sp>
        <p:nvSpPr>
          <p:cNvPr id="85" name="Line 33"/>
          <p:cNvSpPr>
            <a:spLocks noChangeShapeType="1"/>
          </p:cNvSpPr>
          <p:nvPr/>
        </p:nvSpPr>
        <p:spPr bwMode="auto">
          <a:xfrm rot="-9762818">
            <a:off x="8472410" y="4165682"/>
            <a:ext cx="1707430" cy="10715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Line 34"/>
          <p:cNvSpPr>
            <a:spLocks noChangeShapeType="1"/>
          </p:cNvSpPr>
          <p:nvPr/>
        </p:nvSpPr>
        <p:spPr bwMode="auto">
          <a:xfrm rot="-9762818">
            <a:off x="9325632" y="4837579"/>
            <a:ext cx="508000" cy="3040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 Box 41"/>
          <p:cNvSpPr txBox="1">
            <a:spLocks noChangeArrowheads="1"/>
          </p:cNvSpPr>
          <p:nvPr/>
        </p:nvSpPr>
        <p:spPr bwMode="auto">
          <a:xfrm>
            <a:off x="9995690" y="5497944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3355493" y="3981022"/>
            <a:ext cx="1927164" cy="128660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Line 46"/>
          <p:cNvSpPr>
            <a:spLocks noChangeShapeType="1"/>
          </p:cNvSpPr>
          <p:nvPr/>
        </p:nvSpPr>
        <p:spPr bwMode="auto">
          <a:xfrm rot="958347">
            <a:off x="7003056" y="2449669"/>
            <a:ext cx="1912286" cy="128154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 Box 47"/>
          <p:cNvSpPr txBox="1">
            <a:spLocks noChangeArrowheads="1"/>
          </p:cNvSpPr>
          <p:nvPr/>
        </p:nvSpPr>
        <p:spPr bwMode="auto">
          <a:xfrm>
            <a:off x="3330755" y="2295618"/>
            <a:ext cx="71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3317526" y="5615708"/>
            <a:ext cx="111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N′</a:t>
            </a:r>
          </a:p>
        </p:txBody>
      </p:sp>
      <p:sp>
        <p:nvSpPr>
          <p:cNvPr id="92" name="Text Box 51"/>
          <p:cNvSpPr txBox="1">
            <a:spLocks noChangeArrowheads="1"/>
          </p:cNvSpPr>
          <p:nvPr/>
        </p:nvSpPr>
        <p:spPr bwMode="auto">
          <a:xfrm>
            <a:off x="8333893" y="1852690"/>
            <a:ext cx="71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93" name="Text Box 52"/>
          <p:cNvSpPr txBox="1">
            <a:spLocks noChangeArrowheads="1"/>
          </p:cNvSpPr>
          <p:nvPr/>
        </p:nvSpPr>
        <p:spPr bwMode="auto">
          <a:xfrm>
            <a:off x="8333893" y="5729294"/>
            <a:ext cx="111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N′</a:t>
            </a:r>
          </a:p>
        </p:txBody>
      </p:sp>
      <p:sp>
        <p:nvSpPr>
          <p:cNvPr id="94" name="Arc 58"/>
          <p:cNvSpPr>
            <a:spLocks/>
          </p:cNvSpPr>
          <p:nvPr/>
        </p:nvSpPr>
        <p:spPr bwMode="auto">
          <a:xfrm rot="13500000" flipV="1">
            <a:off x="2974681" y="3444769"/>
            <a:ext cx="152024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" name="Arc 59"/>
          <p:cNvSpPr>
            <a:spLocks/>
          </p:cNvSpPr>
          <p:nvPr/>
        </p:nvSpPr>
        <p:spPr bwMode="auto">
          <a:xfrm rot="1365059" flipV="1">
            <a:off x="8718026" y="4202707"/>
            <a:ext cx="215900" cy="228036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0 w 22781"/>
              <a:gd name="T1" fmla="*/ 53 h 21600"/>
              <a:gd name="T2" fmla="*/ 22781 w 22781"/>
              <a:gd name="T3" fmla="*/ 17851 h 21600"/>
              <a:gd name="T4" fmla="*/ 1509 w 227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81" h="21600" fill="none" extrusionOk="0">
                <a:moveTo>
                  <a:pt x="-1" y="52"/>
                </a:moveTo>
                <a:cubicBezTo>
                  <a:pt x="502" y="17"/>
                  <a:pt x="1005" y="-1"/>
                  <a:pt x="1509" y="0"/>
                </a:cubicBezTo>
                <a:cubicBezTo>
                  <a:pt x="11992" y="0"/>
                  <a:pt x="20961" y="7527"/>
                  <a:pt x="22781" y="17850"/>
                </a:cubicBezTo>
              </a:path>
              <a:path w="22781" h="21600" stroke="0" extrusionOk="0">
                <a:moveTo>
                  <a:pt x="-1" y="52"/>
                </a:moveTo>
                <a:cubicBezTo>
                  <a:pt x="502" y="17"/>
                  <a:pt x="1005" y="-1"/>
                  <a:pt x="1509" y="0"/>
                </a:cubicBezTo>
                <a:cubicBezTo>
                  <a:pt x="11992" y="0"/>
                  <a:pt x="20961" y="7527"/>
                  <a:pt x="22781" y="17850"/>
                </a:cubicBezTo>
                <a:lnTo>
                  <a:pt x="1509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2816801" y="2956089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i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endParaRPr lang="en-US" altLang="zh-CN" sz="2800" i="1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 Box 64"/>
          <p:cNvSpPr txBox="1">
            <a:spLocks noChangeArrowheads="1"/>
          </p:cNvSpPr>
          <p:nvPr/>
        </p:nvSpPr>
        <p:spPr bwMode="auto">
          <a:xfrm>
            <a:off x="8730430" y="4363672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i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</a:t>
            </a:r>
            <a:endParaRPr lang="en-US" altLang="zh-CN" sz="2800" i="1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Arc 66"/>
          <p:cNvSpPr>
            <a:spLocks/>
          </p:cNvSpPr>
          <p:nvPr/>
        </p:nvSpPr>
        <p:spPr bwMode="auto">
          <a:xfrm rot="2307222" flipH="1">
            <a:off x="8331324" y="3353298"/>
            <a:ext cx="203200" cy="38005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" name="Arc 67"/>
          <p:cNvSpPr>
            <a:spLocks/>
          </p:cNvSpPr>
          <p:nvPr/>
        </p:nvSpPr>
        <p:spPr bwMode="auto">
          <a:xfrm rot="12602688" flipH="1">
            <a:off x="3355493" y="4285069"/>
            <a:ext cx="203200" cy="38005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 Box 69"/>
          <p:cNvSpPr txBox="1">
            <a:spLocks noChangeArrowheads="1"/>
          </p:cNvSpPr>
          <p:nvPr/>
        </p:nvSpPr>
        <p:spPr bwMode="auto">
          <a:xfrm>
            <a:off x="3410238" y="4543688"/>
            <a:ext cx="5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</a:p>
        </p:txBody>
      </p:sp>
      <p:sp>
        <p:nvSpPr>
          <p:cNvPr id="101" name="Text Box 70"/>
          <p:cNvSpPr txBox="1">
            <a:spLocks noChangeArrowheads="1"/>
          </p:cNvSpPr>
          <p:nvPr/>
        </p:nvSpPr>
        <p:spPr bwMode="auto">
          <a:xfrm>
            <a:off x="8235183" y="2980947"/>
            <a:ext cx="5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</a:p>
        </p:txBody>
      </p:sp>
      <p:sp>
        <p:nvSpPr>
          <p:cNvPr id="102" name="Text Box 72"/>
          <p:cNvSpPr txBox="1">
            <a:spLocks noChangeArrowheads="1"/>
          </p:cNvSpPr>
          <p:nvPr/>
        </p:nvSpPr>
        <p:spPr bwMode="auto">
          <a:xfrm>
            <a:off x="4517939" y="2992867"/>
            <a:ext cx="81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103" name="Text Box 73"/>
          <p:cNvSpPr txBox="1">
            <a:spLocks noChangeArrowheads="1"/>
          </p:cNvSpPr>
          <p:nvPr/>
        </p:nvSpPr>
        <p:spPr bwMode="auto">
          <a:xfrm>
            <a:off x="9742929" y="2970684"/>
            <a:ext cx="81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104" name="Text Box 74"/>
          <p:cNvSpPr txBox="1">
            <a:spLocks noChangeArrowheads="1"/>
          </p:cNvSpPr>
          <p:nvPr/>
        </p:nvSpPr>
        <p:spPr bwMode="auto">
          <a:xfrm>
            <a:off x="4553047" y="4054278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玻璃</a:t>
            </a:r>
          </a:p>
        </p:txBody>
      </p:sp>
      <p:sp>
        <p:nvSpPr>
          <p:cNvPr id="105" name="Text Box 75"/>
          <p:cNvSpPr txBox="1">
            <a:spLocks noChangeArrowheads="1"/>
          </p:cNvSpPr>
          <p:nvPr/>
        </p:nvSpPr>
        <p:spPr bwMode="auto">
          <a:xfrm>
            <a:off x="9747883" y="4040606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玻璃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15598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utoUpdateAnimBg="0"/>
      <p:bldP spid="85" grpId="0" animBg="1"/>
      <p:bldP spid="86" grpId="0" animBg="1"/>
      <p:bldP spid="87" grpId="0" autoUpdateAnimBg="0"/>
      <p:bldP spid="89" grpId="0" animBg="1"/>
      <p:bldP spid="95" grpId="0" animBg="1"/>
      <p:bldP spid="97" grpId="0" autoUpdateAnimBg="0"/>
      <p:bldP spid="98" grpId="0" animBg="1"/>
      <p:bldP spid="1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566413" y="1520449"/>
            <a:ext cx="10972800" cy="112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当一束光线斜穿过一块玻璃时，光线传播的路线将会怎样呢？画出光路图并回答。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42128" y="2757158"/>
            <a:ext cx="2525183" cy="2142585"/>
            <a:chOff x="1783" y="1028"/>
            <a:chExt cx="1193" cy="1353"/>
          </a:xfrm>
        </p:grpSpPr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2256" y="1049"/>
              <a:ext cx="720" cy="1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8" name="Text Box 5"/>
            <p:cNvSpPr txBox="1">
              <a:spLocks noChangeArrowheads="1"/>
            </p:cNvSpPr>
            <p:nvPr/>
          </p:nvSpPr>
          <p:spPr bwMode="auto">
            <a:xfrm>
              <a:off x="2352" y="1200"/>
              <a:ext cx="624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玻璃</a:t>
              </a:r>
            </a:p>
          </p:txBody>
        </p:sp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1783" y="1028"/>
              <a:ext cx="48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19170"/>
              <a:r>
                <a:rPr lang="zh-CN" altLang="en-US" sz="2667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空气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8578" y="2983208"/>
            <a:ext cx="1464734" cy="730432"/>
            <a:chOff x="960" y="864"/>
            <a:chExt cx="1296" cy="768"/>
          </a:xfrm>
        </p:grpSpPr>
        <p:sp>
          <p:nvSpPr>
            <p:cNvPr id="16391" name="Line 8"/>
            <p:cNvSpPr>
              <a:spLocks noChangeShapeType="1"/>
            </p:cNvSpPr>
            <p:nvPr/>
          </p:nvSpPr>
          <p:spPr bwMode="auto">
            <a:xfrm>
              <a:off x="960" y="864"/>
              <a:ext cx="1296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>
              <a:off x="1296" y="1056"/>
              <a:ext cx="24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4230512" y="371364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 rot="-1133043">
            <a:off x="5158992" y="3512341"/>
            <a:ext cx="1364350" cy="760205"/>
            <a:chOff x="1152" y="2112"/>
            <a:chExt cx="528" cy="288"/>
          </a:xfrm>
        </p:grpSpPr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>
              <a:off x="1152" y="2112"/>
              <a:ext cx="52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1395" y="2244"/>
              <a:ext cx="98" cy="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5652912" y="4017688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67312" y="4017688"/>
            <a:ext cx="1393024" cy="737665"/>
            <a:chOff x="960" y="864"/>
            <a:chExt cx="1296" cy="768"/>
          </a:xfrm>
        </p:grpSpPr>
        <p:sp>
          <p:nvSpPr>
            <p:cNvPr id="16399" name="Line 16"/>
            <p:cNvSpPr>
              <a:spLocks noChangeShapeType="1"/>
            </p:cNvSpPr>
            <p:nvPr/>
          </p:nvSpPr>
          <p:spPr bwMode="auto">
            <a:xfrm>
              <a:off x="960" y="864"/>
              <a:ext cx="1296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>
              <a:off x="1296" y="1056"/>
              <a:ext cx="240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8498" name="Line 18"/>
          <p:cNvSpPr>
            <a:spLocks noChangeShapeType="1"/>
          </p:cNvSpPr>
          <p:nvPr/>
        </p:nvSpPr>
        <p:spPr bwMode="auto">
          <a:xfrm>
            <a:off x="4648201" y="3528222"/>
            <a:ext cx="3062111" cy="146625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618772" y="5167302"/>
            <a:ext cx="10892367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射入的光线与射出的光线不在同一直线上，但两条光线平行。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4931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0" grpId="0" animBg="1"/>
      <p:bldP spid="148494" grpId="0" animBg="1"/>
      <p:bldP spid="148498" grpId="0" animBg="1"/>
      <p:bldP spid="1484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79859"/>
              </p:ext>
            </p:extLst>
          </p:nvPr>
        </p:nvGraphicFramePr>
        <p:xfrm>
          <a:off x="925034" y="2643369"/>
          <a:ext cx="10292315" cy="2901449"/>
        </p:xfrm>
        <a:graphic>
          <a:graphicData uri="http://schemas.openxmlformats.org/drawingml/2006/table">
            <a:tbl>
              <a:tblPr/>
              <a:tblGrid>
                <a:gridCol w="196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4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反  射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折  射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三线关系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86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两角关系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特殊情况</a:t>
                      </a: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20" marR="121920" marT="45607" marB="456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447050" y="3161285"/>
            <a:ext cx="5883557" cy="429148"/>
            <a:chOff x="2145" y="1452"/>
            <a:chExt cx="2598" cy="271"/>
          </a:xfrm>
        </p:grpSpPr>
        <p:sp>
          <p:nvSpPr>
            <p:cNvPr id="17438" name="Rectangle 32"/>
            <p:cNvSpPr>
              <a:spLocks noChangeArrowheads="1"/>
            </p:cNvSpPr>
            <p:nvPr/>
          </p:nvSpPr>
          <p:spPr bwMode="auto">
            <a:xfrm>
              <a:off x="3727" y="1470"/>
              <a:ext cx="101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三线共面</a:t>
              </a:r>
            </a:p>
          </p:txBody>
        </p:sp>
        <p:sp>
          <p:nvSpPr>
            <p:cNvPr id="17439" name="Rectangle 33"/>
            <p:cNvSpPr>
              <a:spLocks noChangeArrowheads="1"/>
            </p:cNvSpPr>
            <p:nvPr/>
          </p:nvSpPr>
          <p:spPr bwMode="auto">
            <a:xfrm>
              <a:off x="2145" y="1452"/>
              <a:ext cx="53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三线共面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76242" y="3670786"/>
            <a:ext cx="5907583" cy="400645"/>
            <a:chOff x="1791" y="1706"/>
            <a:chExt cx="2491" cy="253"/>
          </a:xfrm>
        </p:grpSpPr>
        <p:sp>
          <p:nvSpPr>
            <p:cNvPr id="17441" name="Rectangle 35"/>
            <p:cNvSpPr>
              <a:spLocks noChangeArrowheads="1"/>
            </p:cNvSpPr>
            <p:nvPr/>
          </p:nvSpPr>
          <p:spPr bwMode="auto">
            <a:xfrm>
              <a:off x="1791" y="1706"/>
              <a:ext cx="101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170"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法线居中</a:t>
              </a:r>
            </a:p>
          </p:txBody>
        </p:sp>
        <p:sp>
          <p:nvSpPr>
            <p:cNvPr id="17442" name="Rectangle 36"/>
            <p:cNvSpPr>
              <a:spLocks noChangeArrowheads="1"/>
            </p:cNvSpPr>
            <p:nvPr/>
          </p:nvSpPr>
          <p:spPr bwMode="auto">
            <a:xfrm>
              <a:off x="3772" y="1706"/>
              <a:ext cx="51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法线居中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36800" y="4146284"/>
            <a:ext cx="5998746" cy="435484"/>
            <a:chOff x="1903" y="2074"/>
            <a:chExt cx="2662" cy="275"/>
          </a:xfrm>
        </p:grpSpPr>
        <p:sp>
          <p:nvSpPr>
            <p:cNvPr id="17444" name="Rectangle 38"/>
            <p:cNvSpPr>
              <a:spLocks noChangeArrowheads="1"/>
            </p:cNvSpPr>
            <p:nvPr/>
          </p:nvSpPr>
          <p:spPr bwMode="auto">
            <a:xfrm>
              <a:off x="1903" y="2096"/>
              <a:ext cx="101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两角相等</a:t>
              </a:r>
            </a:p>
          </p:txBody>
        </p:sp>
        <p:sp>
          <p:nvSpPr>
            <p:cNvPr id="17445" name="Rectangle 39"/>
            <p:cNvSpPr>
              <a:spLocks noChangeArrowheads="1"/>
            </p:cNvSpPr>
            <p:nvPr/>
          </p:nvSpPr>
          <p:spPr bwMode="auto">
            <a:xfrm>
              <a:off x="3914" y="2074"/>
              <a:ext cx="65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空气中角大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927955" y="4602349"/>
            <a:ext cx="5878528" cy="403812"/>
            <a:chOff x="1855" y="2326"/>
            <a:chExt cx="2631" cy="255"/>
          </a:xfrm>
        </p:grpSpPr>
        <p:sp>
          <p:nvSpPr>
            <p:cNvPr id="17447" name="Rectangle 41"/>
            <p:cNvSpPr>
              <a:spLocks noChangeArrowheads="1"/>
            </p:cNvSpPr>
            <p:nvPr/>
          </p:nvSpPr>
          <p:spPr bwMode="auto">
            <a:xfrm>
              <a:off x="1855" y="2328"/>
              <a:ext cx="101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同增同减</a:t>
              </a:r>
            </a:p>
          </p:txBody>
        </p:sp>
        <p:sp>
          <p:nvSpPr>
            <p:cNvPr id="17448" name="Rectangle 42"/>
            <p:cNvSpPr>
              <a:spLocks noChangeArrowheads="1"/>
            </p:cNvSpPr>
            <p:nvPr/>
          </p:nvSpPr>
          <p:spPr bwMode="auto">
            <a:xfrm>
              <a:off x="3944" y="2326"/>
              <a:ext cx="54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/>
              <a:r>
                <a:rPr lang="zh-CN" altLang="en-US" sz="2000" kern="0" dirty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同增同减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049856" y="5121769"/>
            <a:ext cx="7168235" cy="435484"/>
            <a:chOff x="1908" y="2690"/>
            <a:chExt cx="3322" cy="275"/>
          </a:xfrm>
        </p:grpSpPr>
        <p:sp>
          <p:nvSpPr>
            <p:cNvPr id="17450" name="Rectangle 44"/>
            <p:cNvSpPr>
              <a:spLocks noChangeArrowheads="1"/>
            </p:cNvSpPr>
            <p:nvPr/>
          </p:nvSpPr>
          <p:spPr bwMode="auto">
            <a:xfrm>
              <a:off x="1908" y="2712"/>
              <a:ext cx="103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1219170"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垂直入射原路返回</a:t>
              </a:r>
            </a:p>
          </p:txBody>
        </p:sp>
        <p:sp>
          <p:nvSpPr>
            <p:cNvPr id="17451" name="Rectangle 45"/>
            <p:cNvSpPr>
              <a:spLocks noChangeArrowheads="1"/>
            </p:cNvSpPr>
            <p:nvPr/>
          </p:nvSpPr>
          <p:spPr bwMode="auto">
            <a:xfrm>
              <a:off x="3314" y="2690"/>
              <a:ext cx="191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219170"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垂直入射方向不变</a:t>
              </a:r>
            </a:p>
          </p:txBody>
        </p:sp>
      </p:grpSp>
      <p:sp>
        <p:nvSpPr>
          <p:cNvPr id="17453" name="文本框 7"/>
          <p:cNvSpPr txBox="1">
            <a:spLocks noChangeArrowheads="1"/>
          </p:cNvSpPr>
          <p:nvPr/>
        </p:nvSpPr>
        <p:spPr bwMode="auto">
          <a:xfrm>
            <a:off x="581181" y="1567235"/>
            <a:ext cx="47540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光反射和折射的联系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216407335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35557897"/>
              </p:ext>
            </p:extLst>
          </p:nvPr>
        </p:nvGraphicFramePr>
        <p:xfrm>
          <a:off x="1368425" y="2147888"/>
          <a:ext cx="4141788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57899" imgH="1895238" progId="">
                  <p:embed/>
                </p:oleObj>
              </mc:Choice>
              <mc:Fallback>
                <p:oleObj r:id="rId2" imgW="2857899" imgH="1895238" progId="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147888"/>
                        <a:ext cx="4141788" cy="241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397996" y="5006067"/>
            <a:ext cx="325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海市蜃楼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020435" y="5006067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树枝变形</a:t>
            </a:r>
          </a:p>
        </p:txBody>
      </p:sp>
      <p:pic>
        <p:nvPicPr>
          <p:cNvPr id="1844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2480" y="2183829"/>
            <a:ext cx="2885440" cy="2338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三、生活中的折射现象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41990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1745"/>
          <p:cNvSpPr>
            <a:spLocks noChangeArrowheads="1"/>
          </p:cNvSpPr>
          <p:nvPr/>
        </p:nvSpPr>
        <p:spPr bwMode="auto">
          <a:xfrm>
            <a:off x="623259" y="1490019"/>
            <a:ext cx="8354484" cy="8361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1219170"/>
            <a:r>
              <a:rPr lang="en-US" altLang="zh-CN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筷子为什么会弯折？</a:t>
            </a:r>
          </a:p>
        </p:txBody>
      </p:sp>
      <p:grpSp>
        <p:nvGrpSpPr>
          <p:cNvPr id="2" name="组合 31746"/>
          <p:cNvGrpSpPr>
            <a:grpSpLocks/>
          </p:cNvGrpSpPr>
          <p:nvPr/>
        </p:nvGrpSpPr>
        <p:grpSpPr bwMode="auto">
          <a:xfrm>
            <a:off x="3025140" y="3914661"/>
            <a:ext cx="6502400" cy="2004812"/>
            <a:chOff x="1584" y="2256"/>
            <a:chExt cx="2448" cy="1314"/>
          </a:xfrm>
        </p:grpSpPr>
        <p:sp>
          <p:nvSpPr>
            <p:cNvPr id="22531" name="任意多边形 31747"/>
            <p:cNvSpPr>
              <a:spLocks noChangeArrowheads="1"/>
            </p:cNvSpPr>
            <p:nvPr/>
          </p:nvSpPr>
          <p:spPr bwMode="auto">
            <a:xfrm>
              <a:off x="1584" y="2256"/>
              <a:ext cx="2448" cy="1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0"/>
                </a:cxn>
                <a:cxn ang="0">
                  <a:pos x="2190" y="720"/>
                </a:cxn>
                <a:cxn ang="0">
                  <a:pos x="2190" y="0"/>
                </a:cxn>
              </a:cxnLst>
              <a:rect l="0" t="0" r="r" b="b"/>
              <a:pathLst>
                <a:path w="2190" h="720">
                  <a:moveTo>
                    <a:pt x="0" y="0"/>
                  </a:moveTo>
                  <a:lnTo>
                    <a:pt x="0" y="720"/>
                  </a:lnTo>
                  <a:lnTo>
                    <a:pt x="2190" y="720"/>
                  </a:lnTo>
                  <a:lnTo>
                    <a:pt x="219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2" name="矩形 31748"/>
            <p:cNvSpPr>
              <a:spLocks noChangeArrowheads="1"/>
            </p:cNvSpPr>
            <p:nvPr/>
          </p:nvSpPr>
          <p:spPr bwMode="auto">
            <a:xfrm>
              <a:off x="1584" y="2688"/>
              <a:ext cx="2448" cy="86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33" name="矩形 31749"/>
          <p:cNvSpPr>
            <a:spLocks noChangeArrowheads="1"/>
          </p:cNvSpPr>
          <p:nvPr/>
        </p:nvSpPr>
        <p:spPr bwMode="auto">
          <a:xfrm rot="1950355">
            <a:off x="8917942" y="2698469"/>
            <a:ext cx="139700" cy="3498128"/>
          </a:xfrm>
          <a:prstGeom prst="rect">
            <a:avLst/>
          </a:prstGeom>
          <a:solidFill>
            <a:srgbClr val="CC00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矩形 31750"/>
          <p:cNvSpPr>
            <a:spLocks noChangeArrowheads="1"/>
          </p:cNvSpPr>
          <p:nvPr/>
        </p:nvSpPr>
        <p:spPr bwMode="auto">
          <a:xfrm rot="2866673">
            <a:off x="8224568" y="4137270"/>
            <a:ext cx="80763" cy="1615017"/>
          </a:xfrm>
          <a:prstGeom prst="rect">
            <a:avLst/>
          </a:prstGeom>
          <a:solidFill>
            <a:srgbClr val="FF66CC">
              <a:alpha val="50000"/>
            </a:srgbClr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31789"/>
          <p:cNvGrpSpPr>
            <a:grpSpLocks/>
          </p:cNvGrpSpPr>
          <p:nvPr/>
        </p:nvGrpSpPr>
        <p:grpSpPr bwMode="auto">
          <a:xfrm>
            <a:off x="5661957" y="4525768"/>
            <a:ext cx="2402418" cy="1236777"/>
            <a:chOff x="2549" y="2840"/>
            <a:chExt cx="1135" cy="781"/>
          </a:xfrm>
        </p:grpSpPr>
        <p:grpSp>
          <p:nvGrpSpPr>
            <p:cNvPr id="4" name="组合 31752"/>
            <p:cNvGrpSpPr>
              <a:grpSpLocks/>
            </p:cNvGrpSpPr>
            <p:nvPr/>
          </p:nvGrpSpPr>
          <p:grpSpPr bwMode="auto">
            <a:xfrm rot="5265454" flipH="1">
              <a:off x="2923" y="2914"/>
              <a:ext cx="781" cy="633"/>
              <a:chOff x="3342" y="885"/>
              <a:chExt cx="832" cy="1055"/>
            </a:xfrm>
          </p:grpSpPr>
          <p:sp>
            <p:nvSpPr>
              <p:cNvPr id="22537" name="直接连接符 31753"/>
              <p:cNvSpPr>
                <a:spLocks noChangeShapeType="1"/>
              </p:cNvSpPr>
              <p:nvPr/>
            </p:nvSpPr>
            <p:spPr bwMode="auto">
              <a:xfrm flipH="1" flipV="1">
                <a:off x="3342" y="885"/>
                <a:ext cx="832" cy="105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38" name="直接连接符 31754"/>
              <p:cNvSpPr>
                <a:spLocks noChangeShapeType="1"/>
              </p:cNvSpPr>
              <p:nvPr/>
            </p:nvSpPr>
            <p:spPr bwMode="auto">
              <a:xfrm>
                <a:off x="3788" y="1482"/>
                <a:ext cx="136" cy="13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组合 31755"/>
            <p:cNvGrpSpPr>
              <a:grpSpLocks/>
            </p:cNvGrpSpPr>
            <p:nvPr/>
          </p:nvGrpSpPr>
          <p:grpSpPr bwMode="auto">
            <a:xfrm rot="2653485" flipH="1">
              <a:off x="2549" y="3036"/>
              <a:ext cx="1135" cy="378"/>
              <a:chOff x="3226" y="-4738"/>
              <a:chExt cx="860" cy="6807"/>
            </a:xfrm>
          </p:grpSpPr>
          <p:sp>
            <p:nvSpPr>
              <p:cNvPr id="22540" name="直接连接符 31756"/>
              <p:cNvSpPr>
                <a:spLocks noChangeShapeType="1"/>
              </p:cNvSpPr>
              <p:nvPr/>
            </p:nvSpPr>
            <p:spPr bwMode="auto">
              <a:xfrm flipH="1" flipV="1">
                <a:off x="3226" y="-4738"/>
                <a:ext cx="860" cy="680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1" name="直接连接符 31757"/>
              <p:cNvSpPr>
                <a:spLocks noChangeShapeType="1"/>
              </p:cNvSpPr>
              <p:nvPr/>
            </p:nvSpPr>
            <p:spPr bwMode="auto">
              <a:xfrm>
                <a:off x="3551" y="-2127"/>
                <a:ext cx="140" cy="10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31791"/>
          <p:cNvGrpSpPr>
            <a:grpSpLocks/>
          </p:cNvGrpSpPr>
          <p:nvPr/>
        </p:nvGrpSpPr>
        <p:grpSpPr bwMode="auto">
          <a:xfrm>
            <a:off x="4243925" y="2213450"/>
            <a:ext cx="1576427" cy="2993073"/>
            <a:chOff x="1474" y="1325"/>
            <a:chExt cx="1031" cy="2075"/>
          </a:xfrm>
        </p:grpSpPr>
        <p:grpSp>
          <p:nvGrpSpPr>
            <p:cNvPr id="7" name="组合 31759"/>
            <p:cNvGrpSpPr>
              <a:grpSpLocks/>
            </p:cNvGrpSpPr>
            <p:nvPr/>
          </p:nvGrpSpPr>
          <p:grpSpPr bwMode="auto">
            <a:xfrm rot="3069708" flipH="1">
              <a:off x="1227" y="2093"/>
              <a:ext cx="2046" cy="510"/>
              <a:chOff x="3114" y="844"/>
              <a:chExt cx="972" cy="1225"/>
            </a:xfrm>
          </p:grpSpPr>
          <p:sp>
            <p:nvSpPr>
              <p:cNvPr id="22544" name="直接连接符 31760"/>
              <p:cNvSpPr>
                <a:spLocks noChangeShapeType="1"/>
              </p:cNvSpPr>
              <p:nvPr/>
            </p:nvSpPr>
            <p:spPr bwMode="auto">
              <a:xfrm flipH="1" flipV="1">
                <a:off x="3114" y="844"/>
                <a:ext cx="972" cy="122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5" name="直接连接符 31761"/>
              <p:cNvSpPr>
                <a:spLocks noChangeShapeType="1"/>
              </p:cNvSpPr>
              <p:nvPr/>
            </p:nvSpPr>
            <p:spPr bwMode="auto">
              <a:xfrm>
                <a:off x="3599" y="1421"/>
                <a:ext cx="122" cy="21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 defTabSz="1219170"/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31762"/>
            <p:cNvGrpSpPr>
              <a:grpSpLocks/>
            </p:cNvGrpSpPr>
            <p:nvPr/>
          </p:nvGrpSpPr>
          <p:grpSpPr bwMode="auto">
            <a:xfrm rot="2878889" flipH="1">
              <a:off x="876" y="2214"/>
              <a:ext cx="1784" cy="588"/>
              <a:chOff x="3179" y="1162"/>
              <a:chExt cx="907" cy="907"/>
            </a:xfrm>
          </p:grpSpPr>
          <p:sp>
            <p:nvSpPr>
              <p:cNvPr id="22547" name="直接连接符 31763"/>
              <p:cNvSpPr>
                <a:spLocks noChangeShapeType="1"/>
              </p:cNvSpPr>
              <p:nvPr/>
            </p:nvSpPr>
            <p:spPr bwMode="auto">
              <a:xfrm flipH="1" flipV="1">
                <a:off x="3179" y="1162"/>
                <a:ext cx="907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8" name="直接连接符 31764"/>
              <p:cNvSpPr>
                <a:spLocks noChangeShapeType="1"/>
              </p:cNvSpPr>
              <p:nvPr/>
            </p:nvSpPr>
            <p:spPr bwMode="auto">
              <a:xfrm>
                <a:off x="3587" y="1570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组合 31790"/>
          <p:cNvGrpSpPr>
            <a:grpSpLocks/>
          </p:cNvGrpSpPr>
          <p:nvPr/>
        </p:nvGrpSpPr>
        <p:grpSpPr bwMode="auto">
          <a:xfrm>
            <a:off x="5722083" y="2833822"/>
            <a:ext cx="1778000" cy="2619241"/>
            <a:chOff x="2531" y="1845"/>
            <a:chExt cx="840" cy="1654"/>
          </a:xfrm>
        </p:grpSpPr>
        <p:grpSp>
          <p:nvGrpSpPr>
            <p:cNvPr id="10" name="组合 31766"/>
            <p:cNvGrpSpPr>
              <a:grpSpLocks/>
            </p:cNvGrpSpPr>
            <p:nvPr/>
          </p:nvGrpSpPr>
          <p:grpSpPr bwMode="auto">
            <a:xfrm>
              <a:off x="2971" y="2100"/>
              <a:ext cx="400" cy="1399"/>
              <a:chOff x="2976" y="1913"/>
              <a:chExt cx="400" cy="1399"/>
            </a:xfrm>
          </p:grpSpPr>
          <p:sp>
            <p:nvSpPr>
              <p:cNvPr id="22551" name="直接连接符 31767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2" name="文本框 31768"/>
              <p:cNvSpPr txBox="1">
                <a:spLocks noChangeArrowheads="1"/>
              </p:cNvSpPr>
              <p:nvPr/>
            </p:nvSpPr>
            <p:spPr bwMode="auto">
              <a:xfrm>
                <a:off x="2998" y="1913"/>
                <a:ext cx="37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1219170"/>
                <a:r>
                  <a:rPr lang="zh-CN" altLang="en-US" sz="24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法线</a:t>
                </a:r>
              </a:p>
            </p:txBody>
          </p:sp>
        </p:grpSp>
        <p:grpSp>
          <p:nvGrpSpPr>
            <p:cNvPr id="11" name="组合 31769"/>
            <p:cNvGrpSpPr>
              <a:grpSpLocks/>
            </p:cNvGrpSpPr>
            <p:nvPr/>
          </p:nvGrpSpPr>
          <p:grpSpPr bwMode="auto">
            <a:xfrm>
              <a:off x="2531" y="1845"/>
              <a:ext cx="87" cy="1632"/>
              <a:chOff x="2479" y="1680"/>
              <a:chExt cx="87" cy="1632"/>
            </a:xfrm>
          </p:grpSpPr>
          <p:sp>
            <p:nvSpPr>
              <p:cNvPr id="22554" name="直接连接符 31770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0" cy="12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55" name="文本框 31771"/>
              <p:cNvSpPr txBox="1">
                <a:spLocks noChangeArrowheads="1"/>
              </p:cNvSpPr>
              <p:nvPr/>
            </p:nvSpPr>
            <p:spPr bwMode="auto">
              <a:xfrm>
                <a:off x="2479" y="1680"/>
                <a:ext cx="87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1219170"/>
                <a:endParaRPr lang="zh-CN" altLang="en-US" sz="4267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31792"/>
          <p:cNvGrpSpPr>
            <a:grpSpLocks/>
          </p:cNvGrpSpPr>
          <p:nvPr/>
        </p:nvGrpSpPr>
        <p:grpSpPr bwMode="auto">
          <a:xfrm>
            <a:off x="6024696" y="4546314"/>
            <a:ext cx="1896608" cy="821649"/>
            <a:chOff x="2608" y="2931"/>
            <a:chExt cx="862" cy="499"/>
          </a:xfrm>
        </p:grpSpPr>
        <p:sp>
          <p:nvSpPr>
            <p:cNvPr id="22557" name="直接连接符 31774"/>
            <p:cNvSpPr>
              <a:spLocks noChangeShapeType="1"/>
            </p:cNvSpPr>
            <p:nvPr/>
          </p:nvSpPr>
          <p:spPr bwMode="auto">
            <a:xfrm>
              <a:off x="2880" y="2931"/>
              <a:ext cx="590" cy="4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8" name="直接连接符 31779"/>
            <p:cNvSpPr>
              <a:spLocks noChangeShapeType="1"/>
            </p:cNvSpPr>
            <p:nvPr/>
          </p:nvSpPr>
          <p:spPr bwMode="auto">
            <a:xfrm>
              <a:off x="2608" y="2976"/>
              <a:ext cx="86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559" name="图片 31788" descr="眼睛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42141" flipH="1">
            <a:off x="3230656" y="2491135"/>
            <a:ext cx="777272" cy="58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三、生活中的折射现象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345907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660400" y="1483064"/>
            <a:ext cx="4305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海市蜃楼的成因</a:t>
            </a:r>
          </a:p>
        </p:txBody>
      </p:sp>
      <p:pic>
        <p:nvPicPr>
          <p:cNvPr id="18435" name="图片 1" descr="08304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36" y="2453088"/>
            <a:ext cx="6989728" cy="226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9588" y="4857224"/>
            <a:ext cx="1059688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kumimoji="1"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海市蜃楼： </a:t>
            </a:r>
            <a:r>
              <a:rPr kumimoji="1"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由于空气疏密发生变化而折射，逐渐向地面弯曲，进入观察者眼中，于是就看到地平线以外的景物了。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三、生活中的折射现象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41207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2"/>
          <p:cNvSpPr>
            <a:spLocks noChangeShapeType="1"/>
          </p:cNvSpPr>
          <p:nvPr/>
        </p:nvSpPr>
        <p:spPr bwMode="auto">
          <a:xfrm>
            <a:off x="9903037" y="26588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35890" y="3831831"/>
            <a:ext cx="785333" cy="1270847"/>
            <a:chOff x="2592" y="1776"/>
            <a:chExt cx="1008" cy="1824"/>
          </a:xfrm>
        </p:grpSpPr>
        <p:sp>
          <p:nvSpPr>
            <p:cNvPr id="21507" name="Line 4"/>
            <p:cNvSpPr>
              <a:spLocks noChangeShapeType="1"/>
            </p:cNvSpPr>
            <p:nvPr/>
          </p:nvSpPr>
          <p:spPr bwMode="auto">
            <a:xfrm flipV="1">
              <a:off x="2592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8" name="Line 5"/>
            <p:cNvSpPr>
              <a:spLocks noChangeShapeType="1"/>
            </p:cNvSpPr>
            <p:nvPr/>
          </p:nvSpPr>
          <p:spPr bwMode="auto">
            <a:xfrm flipV="1">
              <a:off x="2592" y="1776"/>
              <a:ext cx="1008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9" name="Line 6"/>
            <p:cNvSpPr>
              <a:spLocks noChangeShapeType="1"/>
            </p:cNvSpPr>
            <p:nvPr/>
          </p:nvSpPr>
          <p:spPr bwMode="auto">
            <a:xfrm flipH="1">
              <a:off x="2784" y="2400"/>
              <a:ext cx="144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0" name="Line 7"/>
            <p:cNvSpPr>
              <a:spLocks noChangeShapeType="1"/>
            </p:cNvSpPr>
            <p:nvPr/>
          </p:nvSpPr>
          <p:spPr bwMode="auto">
            <a:xfrm flipV="1">
              <a:off x="2976" y="2496"/>
              <a:ext cx="24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601619" y="2784820"/>
            <a:ext cx="1755695" cy="1072344"/>
            <a:chOff x="3072" y="753"/>
            <a:chExt cx="1100" cy="1048"/>
          </a:xfrm>
        </p:grpSpPr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 flipV="1">
              <a:off x="3072" y="753"/>
              <a:ext cx="662" cy="10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 flipV="1">
              <a:off x="3404" y="1273"/>
              <a:ext cx="768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rot="21390516" flipV="1">
              <a:off x="3721" y="1391"/>
              <a:ext cx="28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defTabSz="121917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V="1">
              <a:off x="3369" y="995"/>
              <a:ext cx="183" cy="3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9293437" y="25828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8071321" y="3831831"/>
            <a:ext cx="1005128" cy="509898"/>
            <a:chOff x="2640" y="1776"/>
            <a:chExt cx="778" cy="768"/>
          </a:xfrm>
        </p:grpSpPr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 flipH="1">
              <a:off x="2688" y="1776"/>
              <a:ext cx="384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Line 16"/>
            <p:cNvSpPr>
              <a:spLocks noChangeShapeType="1"/>
            </p:cNvSpPr>
            <p:nvPr/>
          </p:nvSpPr>
          <p:spPr bwMode="auto">
            <a:xfrm flipH="1">
              <a:off x="2640" y="1857"/>
              <a:ext cx="778" cy="6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9767563" y="2427919"/>
            <a:ext cx="916902" cy="560655"/>
            <a:chOff x="3840" y="336"/>
            <a:chExt cx="912" cy="528"/>
          </a:xfrm>
        </p:grpSpPr>
        <p:sp>
          <p:nvSpPr>
            <p:cNvPr id="21521" name="AutoShape 18"/>
            <p:cNvSpPr>
              <a:spLocks noChangeArrowheads="1"/>
            </p:cNvSpPr>
            <p:nvPr/>
          </p:nvSpPr>
          <p:spPr bwMode="auto">
            <a:xfrm rot="4382799">
              <a:off x="4272" y="192"/>
              <a:ext cx="96" cy="672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AutoShape 19"/>
            <p:cNvSpPr>
              <a:spLocks noChangeArrowheads="1"/>
            </p:cNvSpPr>
            <p:nvPr/>
          </p:nvSpPr>
          <p:spPr bwMode="auto">
            <a:xfrm rot="-7017195">
              <a:off x="4344" y="360"/>
              <a:ext cx="96" cy="720"/>
            </a:xfrm>
            <a:prstGeom prst="moo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3" name="Oval 20"/>
            <p:cNvSpPr>
              <a:spLocks noChangeArrowheads="1"/>
            </p:cNvSpPr>
            <p:nvPr/>
          </p:nvSpPr>
          <p:spPr bwMode="auto">
            <a:xfrm>
              <a:off x="4224" y="5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4" name="Oval 21"/>
            <p:cNvSpPr>
              <a:spLocks noChangeArrowheads="1"/>
            </p:cNvSpPr>
            <p:nvPr/>
          </p:nvSpPr>
          <p:spPr bwMode="auto">
            <a:xfrm>
              <a:off x="4176" y="528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Arc 22"/>
            <p:cNvSpPr>
              <a:spLocks noChangeArrowheads="1"/>
            </p:cNvSpPr>
            <p:nvPr/>
          </p:nvSpPr>
          <p:spPr bwMode="auto">
            <a:xfrm rot="16884621" flipH="1">
              <a:off x="4296" y="312"/>
              <a:ext cx="48" cy="192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21600" y="21600"/>
                </a:cxn>
                <a:cxn ang="0">
                  <a:pos x="-1" y="0"/>
                </a:cxn>
                <a:cxn ang="0">
                  <a:pos x="21600" y="21600"/>
                </a:cxn>
                <a:cxn ang="0">
                  <a:pos x="0" y="21600"/>
                </a:cxn>
                <a:cxn ang="0">
                  <a:pos x="-1" y="0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840" y="336"/>
              <a:ext cx="864" cy="528"/>
              <a:chOff x="3840" y="336"/>
              <a:chExt cx="864" cy="528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3840" y="336"/>
                <a:ext cx="768" cy="528"/>
                <a:chOff x="3840" y="336"/>
                <a:chExt cx="768" cy="528"/>
              </a:xfrm>
            </p:grpSpPr>
            <p:sp>
              <p:nvSpPr>
                <p:cNvPr id="21528" name="Arc 25"/>
                <p:cNvSpPr>
                  <a:spLocks noChangeArrowheads="1"/>
                </p:cNvSpPr>
                <p:nvPr/>
              </p:nvSpPr>
              <p:spPr bwMode="auto">
                <a:xfrm rot="16884621" flipH="1">
                  <a:off x="4104" y="360"/>
                  <a:ext cx="48" cy="192"/>
                </a:xfrm>
                <a:custGeom>
                  <a:avLst/>
                  <a:gdLst/>
                  <a:ahLst/>
                  <a:cxnLst>
                    <a:cxn ang="0">
                      <a:pos x="-1" y="0"/>
                    </a:cxn>
                    <a:cxn ang="0">
                      <a:pos x="21600" y="21600"/>
                    </a:cxn>
                    <a:cxn ang="0">
                      <a:pos x="-1" y="0"/>
                    </a:cxn>
                    <a:cxn ang="0">
                      <a:pos x="21600" y="21600"/>
                    </a:cxn>
                    <a:cxn ang="0">
                      <a:pos x="0" y="21600"/>
                    </a:cxn>
                    <a:cxn ang="0">
                      <a:pos x="-1" y="0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>
                  <a:off x="3840" y="336"/>
                  <a:ext cx="768" cy="528"/>
                  <a:chOff x="3840" y="336"/>
                  <a:chExt cx="768" cy="528"/>
                </a:xfrm>
              </p:grpSpPr>
              <p:sp>
                <p:nvSpPr>
                  <p:cNvPr id="21530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624"/>
                    <a:ext cx="48" cy="48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1" name="Arc 28"/>
                  <p:cNvSpPr>
                    <a:spLocks noChangeArrowheads="1"/>
                  </p:cNvSpPr>
                  <p:nvPr/>
                </p:nvSpPr>
                <p:spPr bwMode="auto">
                  <a:xfrm rot="16884621" flipH="1">
                    <a:off x="4427" y="303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0" y="21600"/>
                      </a:cxn>
                      <a:cxn ang="0">
                        <a:pos x="-1" y="0"/>
                      </a:cxn>
                    </a:cxnLst>
                    <a:rect l="0" t="0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2" name="Arc 29"/>
                  <p:cNvSpPr>
                    <a:spLocks noChangeArrowheads="1"/>
                  </p:cNvSpPr>
                  <p:nvPr/>
                </p:nvSpPr>
                <p:spPr bwMode="auto">
                  <a:xfrm rot="16884621" flipH="1">
                    <a:off x="3947" y="471"/>
                    <a:ext cx="51" cy="192"/>
                  </a:xfrm>
                  <a:custGeom>
                    <a:avLst/>
                    <a:gdLst/>
                    <a:ahLst/>
                    <a:cxnLst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0" y="21600"/>
                      </a:cxn>
                      <a:cxn ang="0">
                        <a:pos x="-1" y="0"/>
                      </a:cxn>
                    </a:cxnLst>
                    <a:rect l="0" t="0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3" name="AutoShape 30"/>
                  <p:cNvSpPr>
                    <a:spLocks noChangeArrowheads="1"/>
                  </p:cNvSpPr>
                  <p:nvPr/>
                </p:nvSpPr>
                <p:spPr bwMode="auto">
                  <a:xfrm rot="4309761">
                    <a:off x="4200" y="-24"/>
                    <a:ext cx="48" cy="768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wrap="none" anchor="ctr"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4" name="Arc 31"/>
                  <p:cNvSpPr>
                    <a:spLocks noChangeArrowheads="1"/>
                  </p:cNvSpPr>
                  <p:nvPr/>
                </p:nvSpPr>
                <p:spPr bwMode="auto">
                  <a:xfrm rot="20582918" flipV="1">
                    <a:off x="4128" y="720"/>
                    <a:ext cx="480" cy="144"/>
                  </a:xfrm>
                  <a:custGeom>
                    <a:avLst/>
                    <a:gdLst/>
                    <a:ahLst/>
                    <a:cxnLst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-1" y="0"/>
                      </a:cxn>
                      <a:cxn ang="0">
                        <a:pos x="21600" y="21600"/>
                      </a:cxn>
                      <a:cxn ang="0">
                        <a:pos x="0" y="21600"/>
                      </a:cxn>
                      <a:cxn ang="0">
                        <a:pos x="-1" y="0"/>
                      </a:cxn>
                    </a:cxnLst>
                    <a:rect l="0" t="0" r="r" b="b"/>
                    <a:pathLst>
                      <a:path w="21600" h="21600" fill="none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1535" name="Arc 32"/>
              <p:cNvSpPr>
                <a:spLocks noChangeArrowheads="1"/>
              </p:cNvSpPr>
              <p:nvPr/>
            </p:nvSpPr>
            <p:spPr bwMode="auto">
              <a:xfrm rot="720688" flipV="1">
                <a:off x="4608" y="384"/>
                <a:ext cx="96" cy="93"/>
              </a:xfrm>
              <a:custGeom>
                <a:avLst/>
                <a:gdLst/>
                <a:ahLst/>
                <a:cxnLst>
                  <a:cxn ang="0">
                    <a:pos x="-1" y="0"/>
                  </a:cxn>
                  <a:cxn ang="0">
                    <a:pos x="21600" y="21600"/>
                  </a:cxn>
                  <a:cxn ang="0">
                    <a:pos x="-1" y="0"/>
                  </a:cxn>
                  <a:cxn ang="0">
                    <a:pos x="21600" y="21600"/>
                  </a:cxn>
                  <a:cxn ang="0">
                    <a:pos x="0" y="21600"/>
                  </a:cxn>
                  <a:cxn ang="0">
                    <a:pos x="-1" y="0"/>
                  </a:cxn>
                </a:cxnLst>
                <a:rect l="0" t="0" r="r" b="b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159288" y="3374503"/>
            <a:ext cx="4477597" cy="2446275"/>
            <a:chOff x="2100" y="1361"/>
            <a:chExt cx="2986" cy="2428"/>
          </a:xfrm>
        </p:grpSpPr>
        <p:sp>
          <p:nvSpPr>
            <p:cNvPr id="21537" name="Arc 34"/>
            <p:cNvSpPr>
              <a:spLocks noChangeArrowheads="1"/>
            </p:cNvSpPr>
            <p:nvPr/>
          </p:nvSpPr>
          <p:spPr bwMode="auto">
            <a:xfrm rot="10847729" flipH="1">
              <a:off x="4922" y="3574"/>
              <a:ext cx="164" cy="192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934" y="0"/>
                </a:cxn>
                <a:cxn ang="0">
                  <a:pos x="24533" y="21523"/>
                </a:cxn>
                <a:cxn ang="0">
                  <a:pos x="0" y="200"/>
                </a:cxn>
                <a:cxn ang="0">
                  <a:pos x="2934" y="0"/>
                </a:cxn>
                <a:cxn ang="0">
                  <a:pos x="24533" y="21523"/>
                </a:cxn>
                <a:cxn ang="0">
                  <a:pos x="2934" y="21600"/>
                </a:cxn>
                <a:cxn ang="0">
                  <a:pos x="0" y="200"/>
                </a:cxn>
              </a:cxnLst>
              <a:rect l="0" t="0" r="r" b="b"/>
              <a:pathLst>
                <a:path w="24534" h="21600" fill="none">
                  <a:moveTo>
                    <a:pt x="0" y="200"/>
                  </a:moveTo>
                  <a:cubicBezTo>
                    <a:pt x="972" y="66"/>
                    <a:pt x="1952" y="-1"/>
                    <a:pt x="2934" y="0"/>
                  </a:cubicBezTo>
                  <a:cubicBezTo>
                    <a:pt x="14833" y="0"/>
                    <a:pt x="24491" y="9623"/>
                    <a:pt x="24533" y="21523"/>
                  </a:cubicBezTo>
                </a:path>
                <a:path w="24534" h="21600" stroke="0">
                  <a:moveTo>
                    <a:pt x="0" y="200"/>
                  </a:moveTo>
                  <a:cubicBezTo>
                    <a:pt x="972" y="66"/>
                    <a:pt x="1952" y="-1"/>
                    <a:pt x="2934" y="0"/>
                  </a:cubicBezTo>
                  <a:cubicBezTo>
                    <a:pt x="14833" y="0"/>
                    <a:pt x="24491" y="9623"/>
                    <a:pt x="24533" y="21523"/>
                  </a:cubicBezTo>
                  <a:lnTo>
                    <a:pt x="2934" y="21600"/>
                  </a:lnTo>
                  <a:lnTo>
                    <a:pt x="0" y="20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8" name="Arc 35"/>
            <p:cNvSpPr>
              <a:spLocks noChangeArrowheads="1"/>
            </p:cNvSpPr>
            <p:nvPr/>
          </p:nvSpPr>
          <p:spPr bwMode="auto">
            <a:xfrm rot="15736529" flipH="1">
              <a:off x="2064" y="3577"/>
              <a:ext cx="237" cy="168"/>
            </a:xfrm>
            <a:custGeom>
              <a:avLst/>
              <a:gdLst/>
              <a:ahLst/>
              <a:cxnLst>
                <a:cxn ang="0">
                  <a:pos x="0" y="5144"/>
                </a:cxn>
                <a:cxn ang="0">
                  <a:pos x="13992" y="0"/>
                </a:cxn>
                <a:cxn ang="0">
                  <a:pos x="35592" y="21600"/>
                </a:cxn>
                <a:cxn ang="0">
                  <a:pos x="34708" y="27713"/>
                </a:cxn>
                <a:cxn ang="0">
                  <a:pos x="0" y="5144"/>
                </a:cxn>
                <a:cxn ang="0">
                  <a:pos x="13992" y="0"/>
                </a:cxn>
                <a:cxn ang="0">
                  <a:pos x="35592" y="21600"/>
                </a:cxn>
                <a:cxn ang="0">
                  <a:pos x="34708" y="27713"/>
                </a:cxn>
                <a:cxn ang="0">
                  <a:pos x="13992" y="21600"/>
                </a:cxn>
                <a:cxn ang="0">
                  <a:pos x="0" y="5144"/>
                </a:cxn>
              </a:cxnLst>
              <a:rect l="0" t="0" r="r" b="b"/>
              <a:pathLst>
                <a:path w="35592" h="27714" fill="none">
                  <a:moveTo>
                    <a:pt x="0" y="5144"/>
                  </a:moveTo>
                  <a:cubicBezTo>
                    <a:pt x="3905" y="1823"/>
                    <a:pt x="8865" y="-1"/>
                    <a:pt x="13992" y="0"/>
                  </a:cubicBezTo>
                  <a:cubicBezTo>
                    <a:pt x="25921" y="0"/>
                    <a:pt x="35592" y="9670"/>
                    <a:pt x="35592" y="21600"/>
                  </a:cubicBezTo>
                  <a:cubicBezTo>
                    <a:pt x="35592" y="23669"/>
                    <a:pt x="35294" y="25728"/>
                    <a:pt x="34708" y="27713"/>
                  </a:cubicBezTo>
                </a:path>
                <a:path w="35592" h="27714" stroke="0">
                  <a:moveTo>
                    <a:pt x="0" y="5144"/>
                  </a:moveTo>
                  <a:cubicBezTo>
                    <a:pt x="3905" y="1823"/>
                    <a:pt x="8865" y="-1"/>
                    <a:pt x="13992" y="0"/>
                  </a:cubicBezTo>
                  <a:cubicBezTo>
                    <a:pt x="25921" y="0"/>
                    <a:pt x="35592" y="9670"/>
                    <a:pt x="35592" y="21600"/>
                  </a:cubicBezTo>
                  <a:cubicBezTo>
                    <a:pt x="35592" y="23669"/>
                    <a:pt x="35294" y="25728"/>
                    <a:pt x="34708" y="27713"/>
                  </a:cubicBezTo>
                  <a:lnTo>
                    <a:pt x="13992" y="21600"/>
                  </a:lnTo>
                  <a:lnTo>
                    <a:pt x="0" y="5144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2100" y="1361"/>
              <a:ext cx="2976" cy="2400"/>
              <a:chOff x="2100" y="1344"/>
              <a:chExt cx="2976" cy="2400"/>
            </a:xfrm>
          </p:grpSpPr>
          <p:sp>
            <p:nvSpPr>
              <p:cNvPr id="21540" name="Line 37"/>
              <p:cNvSpPr>
                <a:spLocks noChangeShapeType="1"/>
              </p:cNvSpPr>
              <p:nvPr/>
            </p:nvSpPr>
            <p:spPr bwMode="auto">
              <a:xfrm>
                <a:off x="2100" y="1344"/>
                <a:ext cx="0" cy="230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41" name="Line 38"/>
              <p:cNvSpPr>
                <a:spLocks noChangeShapeType="1"/>
              </p:cNvSpPr>
              <p:nvPr/>
            </p:nvSpPr>
            <p:spPr bwMode="auto">
              <a:xfrm>
                <a:off x="5076" y="1440"/>
                <a:ext cx="0" cy="220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2148" y="1776"/>
                <a:ext cx="2928" cy="1968"/>
                <a:chOff x="2148" y="1776"/>
                <a:chExt cx="2928" cy="1968"/>
              </a:xfrm>
            </p:grpSpPr>
            <p:sp>
              <p:nvSpPr>
                <p:cNvPr id="21543" name="Line 40"/>
                <p:cNvSpPr>
                  <a:spLocks noChangeShapeType="1"/>
                </p:cNvSpPr>
                <p:nvPr/>
              </p:nvSpPr>
              <p:spPr bwMode="auto">
                <a:xfrm>
                  <a:off x="2244" y="3744"/>
                  <a:ext cx="2736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44" name="Line 41"/>
                <p:cNvSpPr>
                  <a:spLocks noChangeShapeType="1"/>
                </p:cNvSpPr>
                <p:nvPr/>
              </p:nvSpPr>
              <p:spPr bwMode="auto">
                <a:xfrm>
                  <a:off x="2148" y="1776"/>
                  <a:ext cx="2928" cy="0"/>
                </a:xfrm>
                <a:prstGeom prst="line">
                  <a:avLst/>
                </a:prstGeom>
                <a:noFill/>
                <a:ln w="76200">
                  <a:solidFill>
                    <a:srgbClr val="0099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219170"/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2" name="Group 42"/>
                <p:cNvGrpSpPr>
                  <a:grpSpLocks/>
                </p:cNvGrpSpPr>
                <p:nvPr/>
              </p:nvGrpSpPr>
              <p:grpSpPr bwMode="auto">
                <a:xfrm>
                  <a:off x="2148" y="2064"/>
                  <a:ext cx="2880" cy="1392"/>
                  <a:chOff x="1344" y="2064"/>
                  <a:chExt cx="2880" cy="1392"/>
                </a:xfrm>
              </p:grpSpPr>
              <p:sp>
                <p:nvSpPr>
                  <p:cNvPr id="2154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400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928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112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400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0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240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2112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2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3552" y="2880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2064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360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456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3408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5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928"/>
                    <a:ext cx="6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9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40343" name="Text Box 55"/>
          <p:cNvSpPr txBox="1">
            <a:spLocks noChangeArrowheads="1"/>
          </p:cNvSpPr>
          <p:nvPr/>
        </p:nvSpPr>
        <p:spPr bwMode="auto">
          <a:xfrm>
            <a:off x="607352" y="1463796"/>
            <a:ext cx="41430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池水变浅的原因</a:t>
            </a:r>
          </a:p>
        </p:txBody>
      </p:sp>
      <p:pic>
        <p:nvPicPr>
          <p:cNvPr id="140345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7" y="3337327"/>
            <a:ext cx="3593535" cy="239569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40346" name="Picture 58" descr="{FCBE084F-B544-472F-8A2A-6272B9FB2B64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5236" y="4253254"/>
            <a:ext cx="1117600" cy="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347" name="Picture 59" descr="{FCBE084F-B544-472F-8A2A-6272B9FB2B64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6904" y="5075395"/>
            <a:ext cx="1117600" cy="3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矩形 60"/>
          <p:cNvSpPr/>
          <p:nvPr/>
        </p:nvSpPr>
        <p:spPr>
          <a:xfrm>
            <a:off x="641871" y="2426053"/>
            <a:ext cx="7652391" cy="4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人在水上看到物体的像，比实际物体位置偏上，感觉水比较浅。</a:t>
            </a:r>
            <a:endParaRPr lang="zh-CN" altLang="en-US" sz="20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三、生活中的折射现象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131750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34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721673" y="1511147"/>
            <a:ext cx="3424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8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水中看树</a:t>
            </a:r>
          </a:p>
        </p:txBody>
      </p:sp>
      <p:pic>
        <p:nvPicPr>
          <p:cNvPr id="23554" name="Picture 3" descr="未命名0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1982" y="2881977"/>
            <a:ext cx="5702300" cy="285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8221980" y="4326202"/>
            <a:ext cx="0" cy="60809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8729980" y="4326200"/>
            <a:ext cx="0" cy="68410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393180" y="3033999"/>
            <a:ext cx="2438400" cy="2204344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6393180" y="3033999"/>
            <a:ext cx="3149600" cy="2204344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8221980" y="4706261"/>
            <a:ext cx="508000" cy="4560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8729980" y="4706261"/>
            <a:ext cx="711200" cy="4560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>
            <a:off x="5885180" y="3033999"/>
            <a:ext cx="508000" cy="1216189"/>
          </a:xfrm>
          <a:prstGeom prst="line">
            <a:avLst/>
          </a:prstGeom>
          <a:noFill/>
          <a:ln w="12700">
            <a:solidFill>
              <a:srgbClr val="0033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6393180" y="3034001"/>
            <a:ext cx="609600" cy="1140177"/>
          </a:xfrm>
          <a:prstGeom prst="line">
            <a:avLst/>
          </a:prstGeom>
          <a:noFill/>
          <a:ln w="12700">
            <a:solidFill>
              <a:srgbClr val="0033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5885180" y="4250189"/>
            <a:ext cx="1219200" cy="0"/>
          </a:xfrm>
          <a:prstGeom prst="line">
            <a:avLst/>
          </a:prstGeom>
          <a:noFill/>
          <a:ln w="12700">
            <a:solidFill>
              <a:srgbClr val="0033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6393180" y="4250188"/>
            <a:ext cx="0" cy="304048"/>
          </a:xfrm>
          <a:prstGeom prst="line">
            <a:avLst/>
          </a:prstGeom>
          <a:noFill/>
          <a:ln w="12700">
            <a:solidFill>
              <a:srgbClr val="003300"/>
            </a:solidFill>
            <a:prstDash val="lgDash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596380" y="4250189"/>
            <a:ext cx="0" cy="380059"/>
          </a:xfrm>
          <a:prstGeom prst="line">
            <a:avLst/>
          </a:prstGeom>
          <a:noFill/>
          <a:ln w="12700">
            <a:solidFill>
              <a:srgbClr val="003300"/>
            </a:solidFill>
            <a:prstDash val="dashDot"/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860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44382" y="5086319"/>
            <a:ext cx="876300" cy="53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681980" y="3434646"/>
            <a:ext cx="5080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2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5986780" y="2425904"/>
            <a:ext cx="8128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2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3200" kern="0" baseline="-250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三、生活中的折射现象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21673" y="2357427"/>
            <a:ext cx="459549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ts val="67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由于人眼的“视觉直进”的功能，觉得光线总是沿直线射入人眼的。进入眼睛的光线是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点发出的光线“拐弯”后进入人眼的，但眼睛觉得光线是从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点射过来的。事实上并不存在发光的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点的虚像点。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高，所以水中看到的树比实际位置要高。</a:t>
            </a:r>
          </a:p>
        </p:txBody>
      </p:sp>
    </p:spTree>
    <p:extLst>
      <p:ext uri="{BB962C8B-B14F-4D97-AF65-F5344CB8AC3E}">
        <p14:creationId xmlns:p14="http://schemas.microsoft.com/office/powerpoint/2010/main" val="25679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0400" y="1552400"/>
            <a:ext cx="8917516" cy="58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你见过下面的现象吗？你知道为什么吗？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2" y="3031539"/>
            <a:ext cx="3652025" cy="216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7223" y="3031539"/>
            <a:ext cx="3380492" cy="216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2084974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4748" y="3454865"/>
            <a:ext cx="1441451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光的折射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27390" y="1750417"/>
            <a:ext cx="8036558" cy="477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25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折射现象：当光从一种介质斜射入另一种介质时，传播方向发生偏折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27390" y="2798789"/>
            <a:ext cx="2034116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折射规律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20672" y="2795242"/>
            <a:ext cx="2976033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空气中的角大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27390" y="4130884"/>
            <a:ext cx="5488516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在折射现象中，光路可逆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27390" y="5102312"/>
            <a:ext cx="3642783" cy="4001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生活中的折射现象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1780207" y="1999019"/>
            <a:ext cx="747183" cy="3303348"/>
          </a:xfrm>
          <a:prstGeom prst="leftBrace">
            <a:avLst>
              <a:gd name="adj1" fmla="val 8333"/>
              <a:gd name="adj2" fmla="val 50268"/>
            </a:avLst>
          </a:prstGeom>
          <a:ln cap="rnd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170"/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32871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  <p:bldP spid="4" grpId="0" bldLvl="0"/>
      <p:bldP spid="5" grpId="0" bldLvl="0"/>
      <p:bldP spid="6" grpId="0" bldLvl="0"/>
      <p:bldP spid="7" grpId="0" bldLvl="0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3"/>
          <p:cNvSpPr/>
          <p:nvPr/>
        </p:nvSpPr>
        <p:spPr>
          <a:xfrm>
            <a:off x="601061" y="2044521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601061" y="1397265"/>
            <a:ext cx="2995690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考点一：折射现象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01061" y="2762808"/>
            <a:ext cx="10972800" cy="3226512"/>
          </a:xfrm>
          <a:prstGeom prst="rect">
            <a:avLst/>
          </a:prstGeom>
          <a:ln/>
        </p:spPr>
        <p:txBody>
          <a:bodyPr/>
          <a:lstStyle/>
          <a:p>
            <a:pPr marL="457189" indent="-457189" defTabSz="1219170">
              <a:lnSpc>
                <a:spcPct val="200000"/>
              </a:lnSpc>
              <a:spcBef>
                <a:spcPts val="933"/>
              </a:spcBef>
              <a:buSzPct val="100000"/>
              <a:defRPr/>
            </a:pPr>
            <a:r>
              <a:rPr lang="en-US" altLang="zh-CN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、光从空气斜射入水中时，折射角比入射角（    ）</a:t>
            </a:r>
          </a:p>
          <a:p>
            <a:pPr marL="457189" indent="-457189" defTabSz="1219170">
              <a:lnSpc>
                <a:spcPct val="200000"/>
              </a:lnSpc>
              <a:spcBef>
                <a:spcPts val="933"/>
              </a:spcBef>
              <a:buSzPct val="100000"/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Ａ、大于　　　　Ｂ、小于</a:t>
            </a:r>
          </a:p>
          <a:p>
            <a:pPr marL="457189" indent="-457189" defTabSz="1219170">
              <a:lnSpc>
                <a:spcPct val="200000"/>
              </a:lnSpc>
              <a:spcBef>
                <a:spcPts val="933"/>
              </a:spcBef>
              <a:buSzPct val="100000"/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Ｃ、等于　　　　Ｄ、以上都不对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76542" y="2884728"/>
            <a:ext cx="772652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3569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/>
          <p:cNvSpPr/>
          <p:nvPr/>
        </p:nvSpPr>
        <p:spPr>
          <a:xfrm>
            <a:off x="660400" y="1414780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60400" y="2033663"/>
            <a:ext cx="1112731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在湖边看平静湖水中的“鱼在云中游”，   则（          ）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、“鱼”是光的反射形成的虚像，“云”是光的折射形成的虚像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、“鱼”是光的折射形成的虚像，“云”是光的反射形成的虚像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、“鱼”和“云”都是光的反射形成的虚像</a:t>
            </a:r>
          </a:p>
          <a:p>
            <a:pPr algn="just"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、“鱼”和“云”都是光的折射形成的虚像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550576" y="2165037"/>
            <a:ext cx="105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/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1732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"/>
          <p:cNvSpPr/>
          <p:nvPr/>
        </p:nvSpPr>
        <p:spPr>
          <a:xfrm>
            <a:off x="660400" y="2073284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4756" y="1299073"/>
            <a:ext cx="3713835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考点二：光的折射定律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633228" y="2794868"/>
            <a:ext cx="1076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一束光由玻璃斜射入空气中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入射角逐渐减小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则折射角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逐渐增大　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．逐渐减小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但总小于入射角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不变　　　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．逐渐减小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但总大于入射角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8602134" y="2977444"/>
            <a:ext cx="530915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83594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6"/>
          <p:cNvSpPr/>
          <p:nvPr/>
        </p:nvSpPr>
        <p:spPr>
          <a:xfrm>
            <a:off x="660400" y="1387670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660400" y="2465012"/>
            <a:ext cx="112550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光从空气射入水中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入射角为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折射角为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0°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30°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　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45°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60°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6806073" y="2788920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4236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/>
          <p:nvPr/>
        </p:nvSpPr>
        <p:spPr>
          <a:xfrm>
            <a:off x="660400" y="2044443"/>
            <a:ext cx="11201400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143930" indent="-143930"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5.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一束光从一种均匀介质射入另一种均匀介质中，入射光线与法线的夹角叫入射角，折射光线与法线的夹角叫折射角。下列说法正确的是（      ）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A 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折射角一定小于入射角                               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B 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折射角一定大于入射角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C 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折射角一定等于入射角                                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>
              <a:lnSpc>
                <a:spcPct val="150000"/>
              </a:lnSpc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 D .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光可能沿直线传播</a:t>
            </a:r>
            <a:endParaRPr lang="zh-CN" altLang="en-US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92628" y="2611229"/>
            <a:ext cx="738011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矩形: 圆角 6"/>
          <p:cNvSpPr/>
          <p:nvPr/>
        </p:nvSpPr>
        <p:spPr>
          <a:xfrm>
            <a:off x="660400" y="129930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52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660400" y="2024744"/>
            <a:ext cx="1131146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如图所示是光线在空气和玻璃中传播的情形。其中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MM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′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垂直于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NN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′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＝∠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则入射光线是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折射光线是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界面是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入射角是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折射角是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空气在界面的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侧。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7763373" y="2915384"/>
            <a:ext cx="10950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BO</a:t>
            </a:r>
          </a:p>
        </p:txBody>
      </p:sp>
      <p:sp>
        <p:nvSpPr>
          <p:cNvPr id="295954" name="Rectangle 18"/>
          <p:cNvSpPr>
            <a:spLocks noChangeArrowheads="1"/>
          </p:cNvSpPr>
          <p:nvPr/>
        </p:nvSpPr>
        <p:spPr bwMode="auto">
          <a:xfrm>
            <a:off x="2349329" y="2949364"/>
            <a:ext cx="1399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OA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5222133" y="2915385"/>
            <a:ext cx="755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MM′</a:t>
            </a:r>
          </a:p>
        </p:txBody>
      </p:sp>
      <p:sp>
        <p:nvSpPr>
          <p:cNvPr id="295958" name="Rectangle 22"/>
          <p:cNvSpPr>
            <a:spLocks noChangeArrowheads="1"/>
          </p:cNvSpPr>
          <p:nvPr/>
        </p:nvSpPr>
        <p:spPr bwMode="auto">
          <a:xfrm>
            <a:off x="10539201" y="2949364"/>
            <a:ext cx="572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∠4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2231815" y="3641216"/>
            <a:ext cx="5725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∠2</a:t>
            </a:r>
          </a:p>
        </p:txBody>
      </p:sp>
      <p:sp>
        <p:nvSpPr>
          <p:cNvPr id="295962" name="Rectangle 26"/>
          <p:cNvSpPr>
            <a:spLocks noChangeArrowheads="1"/>
          </p:cNvSpPr>
          <p:nvPr/>
        </p:nvSpPr>
        <p:spPr bwMode="auto">
          <a:xfrm>
            <a:off x="5353578" y="3688216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左</a:t>
            </a:r>
          </a:p>
        </p:txBody>
      </p:sp>
      <p:pic>
        <p:nvPicPr>
          <p:cNvPr id="9225" name="Picture 27" descr="C:\Users\Administrator\Desktop\八上物理（人教）四清 教师用书２０１５邹梨花√\S110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5980" y="3826249"/>
            <a:ext cx="2770640" cy="19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1" name="矩形: 圆角 6"/>
          <p:cNvSpPr/>
          <p:nvPr/>
        </p:nvSpPr>
        <p:spPr>
          <a:xfrm>
            <a:off x="660400" y="129930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61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5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52" grpId="0"/>
      <p:bldP spid="295954" grpId="0"/>
      <p:bldP spid="295956" grpId="0"/>
      <p:bldP spid="295958" grpId="0"/>
      <p:bldP spid="295960" grpId="0"/>
      <p:bldP spid="2959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/>
        </p:nvSpPr>
        <p:spPr>
          <a:xfrm>
            <a:off x="725395" y="2068726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60400" y="1363113"/>
            <a:ext cx="3713835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考点三：折射定律作图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60400" y="2817932"/>
            <a:ext cx="10995377" cy="53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7.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一条光线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AO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射到平静的湖面上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请作出它的反射光线和折射光线。</a:t>
            </a:r>
          </a:p>
        </p:txBody>
      </p:sp>
      <p:pic>
        <p:nvPicPr>
          <p:cNvPr id="5" name="Picture 12" descr="C:\Users\Administrator\Desktop\八上物理（人教）四清 教师用书２０１５邹梨花√\S111A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1919" y="4016023"/>
            <a:ext cx="2356835" cy="124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:\Users\Administrator\Desktop\八上物理（人教）四清 教师用书２０１５邹梨花√\S111.TIF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4003" y="4016023"/>
            <a:ext cx="2321392" cy="16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9461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660400" y="1517683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660400" y="2062511"/>
            <a:ext cx="1056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8.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装满水的井底趴着一只青蛙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图中的</a:t>
            </a:r>
            <a:r>
              <a:rPr lang="en-US" altLang="zh-CN" sz="24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P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点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，请画出图中的青蛙所能看到井外的范围。</a:t>
            </a:r>
          </a:p>
        </p:txBody>
      </p:sp>
      <p:pic>
        <p:nvPicPr>
          <p:cNvPr id="4" name="Picture 16" descr="C:\Users\Administrator\Desktop\八上物理（人教）四清 教师用书２０１５邹梨花√\S118A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635" y="4105159"/>
            <a:ext cx="1982648" cy="17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Users\Administrator\Desktop\八上物理（人教）四清 教师用书２０１５邹梨花√\S118.TIF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3280" y="3820385"/>
            <a:ext cx="1617696" cy="20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0355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60400" y="2468255"/>
            <a:ext cx="10886721" cy="4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3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9.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如图所示为一半球形玻璃砖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请画出光线从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球心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射向玻璃砖的完整光路图。</a:t>
            </a:r>
          </a:p>
        </p:txBody>
      </p:sp>
      <p:pic>
        <p:nvPicPr>
          <p:cNvPr id="5" name="Picture 6" descr="C:\Users\Administrator\Desktop\八上物理（人教）四清 教师用书２０１５邹梨花√\C8A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4834" y="3559142"/>
            <a:ext cx="2056544" cy="1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Administrator\Desktop\八上物理（人教）四清 教师用书２０１５邹梨花√\C8.TIF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4961" y="3445415"/>
            <a:ext cx="2333414" cy="212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8" name="矩形: 圆角 6"/>
          <p:cNvSpPr/>
          <p:nvPr/>
        </p:nvSpPr>
        <p:spPr>
          <a:xfrm>
            <a:off x="660400" y="1517683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4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60400" y="1653077"/>
            <a:ext cx="96407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认识光的折射现象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掌握光从空气射入水或其他介质时、光从水或其他介质射入空气时的偏折规律</a:t>
            </a: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defTabSz="1219170">
              <a:lnSpc>
                <a:spcPct val="200000"/>
              </a:lnSpc>
            </a:pPr>
            <a:r>
              <a:rPr lang="en-US" altLang="zh-CN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会用折射原理解释光的折射现象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2168525" cy="646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12937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60400" y="1921585"/>
            <a:ext cx="11130844" cy="146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10.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如图中的两架敌机，一架是实际的飞机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一架是从潜艇上观察到的该飞机的像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请用光学作图法确定哪架是实际飞机。</a:t>
            </a:r>
          </a:p>
        </p:txBody>
      </p:sp>
      <p:pic>
        <p:nvPicPr>
          <p:cNvPr id="3" name="Picture 10" descr="C:\Users\Administrator\Desktop\八上物理（人教）四清 教师用书２０１５邹梨花√\B13A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7252" y="3929699"/>
            <a:ext cx="2352019" cy="167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Administrator\Desktop\八上物理（人教）四清 教师用书２０１５邹梨花√\B13.TIF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111" y="3998665"/>
            <a:ext cx="2235198" cy="160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矩形: 圆角 6"/>
          <p:cNvSpPr/>
          <p:nvPr/>
        </p:nvSpPr>
        <p:spPr>
          <a:xfrm>
            <a:off x="660400" y="1376757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2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/>
        </p:nvSpPr>
        <p:spPr>
          <a:xfrm>
            <a:off x="660400" y="2149802"/>
            <a:ext cx="1724296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60400" y="1372382"/>
            <a:ext cx="5509198" cy="55399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考点四：折射现象在生活中的应用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636412" y="2805007"/>
            <a:ext cx="108824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11.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小明涉水过滩时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看到水底的石头是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变浅了的石头的实像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变浅了的石头的虚像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变深了的石头的实像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变深了的石头的虚像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077656" y="2805007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62871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6"/>
          <p:cNvSpPr/>
          <p:nvPr/>
        </p:nvSpPr>
        <p:spPr>
          <a:xfrm>
            <a:off x="660400" y="1513225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29449" y="2145468"/>
            <a:ext cx="111985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12.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当渔民在叉鱼时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为了能叉到鱼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应使鱼叉对准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60400" y="2865127"/>
            <a:ext cx="467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．所看到的鱼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所看到鱼的下方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所看到鱼的上方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都不正确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9077868" y="2309679"/>
            <a:ext cx="503664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en-US" altLang="zh-CN" sz="3733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</a:p>
        </p:txBody>
      </p:sp>
      <p:pic>
        <p:nvPicPr>
          <p:cNvPr id="7" name="Picture 19" descr="C:\Users\Administrator\Desktop\八上物理（人教）四清 教师用书２０１５邹梨花√\S114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119" y="3395363"/>
            <a:ext cx="3281681" cy="21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7043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633228" y="1935330"/>
            <a:ext cx="10769600" cy="114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13.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在空杯子里放一枚硬币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使眼睛刚好看不见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保持眼睛和杯子的位置不变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慢慢向杯中注水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    )</a:t>
            </a:r>
          </a:p>
        </p:txBody>
      </p:sp>
      <p:pic>
        <p:nvPicPr>
          <p:cNvPr id="13315" name="Picture 13" descr="C:\Users\Administrator\Desktop\八上物理（人教）四清 教师用书２０１５邹梨花√\S116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5507" y="3520225"/>
            <a:ext cx="2571165" cy="161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701852" y="3202341"/>
            <a:ext cx="10758311" cy="224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．随着水的增多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眼睛能看到硬币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但位置比实际位置高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随着水的增多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眼睛能看到硬币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但位置比实际位置低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随着水的增多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眼睛能看到硬币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但位置没有改变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170"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注水后仍看不见硬币</a:t>
            </a:r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4626189" y="2335696"/>
            <a:ext cx="458780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01852" y="1299931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8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580249" y="1864826"/>
            <a:ext cx="111308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1219170">
              <a:lnSpc>
                <a:spcPct val="3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14.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晚上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小明发现了一个有趣的现象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他透过自家窗户玻璃看到了外面亮着的灯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同时还看到了自家亮着的灯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前者是光的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现象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后者是光的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现象；他打开窗户直接看到了外面的灯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这又是光的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_________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现象。</a:t>
            </a:r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6328550" y="3430746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</a:t>
            </a: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9966960" y="3430746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</a:t>
            </a:r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6779956" y="4539322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直线传播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84255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01852" y="1299931"/>
            <a:ext cx="1976852" cy="544828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2" grpId="0"/>
      <p:bldP spid="305163" grpId="0"/>
      <p:bldP spid="3051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2B3185F-4BEE-4264-A941-F7C4407FA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10478"/>
          <a:stretch>
            <a:fillRect/>
          </a:stretch>
        </p:blipFill>
        <p:spPr/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C52AD52A-70FC-4F6E-B6B6-0999AE7F555E}"/>
              </a:ext>
            </a:extLst>
          </p:cNvPr>
          <p:cNvGrpSpPr/>
          <p:nvPr/>
        </p:nvGrpSpPr>
        <p:grpSpPr>
          <a:xfrm>
            <a:off x="922339" y="3940925"/>
            <a:ext cx="3480147" cy="1336055"/>
            <a:chOff x="655168" y="4630146"/>
            <a:chExt cx="3480147" cy="133605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6CC4ECB-CBBD-42D5-8A33-64D0475A4D66}"/>
                </a:ext>
              </a:extLst>
            </p:cNvPr>
            <p:cNvSpPr/>
            <p:nvPr/>
          </p:nvSpPr>
          <p:spPr>
            <a:xfrm>
              <a:off x="655168" y="5570201"/>
              <a:ext cx="1332000" cy="3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8B87413-9E83-4708-BEB7-ADEDC385B1D7}"/>
                </a:ext>
              </a:extLst>
            </p:cNvPr>
            <p:cNvSpPr txBox="1"/>
            <p:nvPr/>
          </p:nvSpPr>
          <p:spPr>
            <a:xfrm>
              <a:off x="655168" y="5650943"/>
              <a:ext cx="133200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2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20XX.XX.XX</a:t>
              </a:r>
              <a:endParaRPr lang="zh-CN" altLang="en-US" sz="1200" spc="2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B14896B-68D9-4F11-9F7C-D74A62F6BC02}"/>
                </a:ext>
              </a:extLst>
            </p:cNvPr>
            <p:cNvGrpSpPr/>
            <p:nvPr/>
          </p:nvGrpSpPr>
          <p:grpSpPr>
            <a:xfrm>
              <a:off x="655168" y="4630146"/>
              <a:ext cx="3480147" cy="276999"/>
              <a:chOff x="3484532" y="4842938"/>
              <a:chExt cx="5222936" cy="31980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4125AA9-D01F-4CC0-93A2-FFCE2D2075FD}"/>
                  </a:ext>
                </a:extLst>
              </p:cNvPr>
              <p:cNvSpPr/>
              <p:nvPr/>
            </p:nvSpPr>
            <p:spPr>
              <a:xfrm>
                <a:off x="3484532" y="4842938"/>
                <a:ext cx="2193317" cy="319807"/>
              </a:xfrm>
              <a:prstGeom prst="rect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主讲人：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EB89835-513D-41C0-8665-AD8A75CD25F0}"/>
                  </a:ext>
                </a:extLst>
              </p:cNvPr>
              <p:cNvSpPr txBox="1"/>
              <p:nvPr/>
            </p:nvSpPr>
            <p:spPr>
              <a:xfrm>
                <a:off x="6490140" y="4842938"/>
                <a:ext cx="2217328" cy="31980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班级：</a:t>
                </a:r>
                <a:r>
                  <a:rPr lang="en-US" altLang="zh-CN" sz="1200"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</a:t>
                </a:r>
                <a:endParaRPr lang="zh-CN" altLang="en-US" sz="12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7965E7-5401-40BF-A4F2-8E6EF927EFC0}"/>
              </a:ext>
            </a:extLst>
          </p:cNvPr>
          <p:cNvGrpSpPr/>
          <p:nvPr/>
        </p:nvGrpSpPr>
        <p:grpSpPr>
          <a:xfrm>
            <a:off x="820900" y="1895295"/>
            <a:ext cx="5538625" cy="1676995"/>
            <a:chOff x="557374" y="2667123"/>
            <a:chExt cx="5538625" cy="167699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CC9B65D-574F-4EDB-8298-43FF7864EF17}"/>
                </a:ext>
              </a:extLst>
            </p:cNvPr>
            <p:cNvSpPr txBox="1"/>
            <p:nvPr/>
          </p:nvSpPr>
          <p:spPr>
            <a:xfrm>
              <a:off x="560008" y="2667123"/>
              <a:ext cx="4931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第四章 光现象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312F814-ED34-459F-92AC-2CC1735BC498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3C8382F2-2B4E-493D-A203-C68FAD2C89E5}"/>
                </a:ext>
              </a:extLst>
            </p:cNvPr>
            <p:cNvSpPr txBox="1"/>
            <p:nvPr/>
          </p:nvSpPr>
          <p:spPr>
            <a:xfrm>
              <a:off x="570077" y="4029224"/>
              <a:ext cx="4896606" cy="314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MENTAL HEALTH COUNSELING PPT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8DB0AA5-EBD5-4230-9894-8C33BBC41E3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D645786-4EBD-4917-B91A-2E04DF8BFA3D}"/>
              </a:ext>
            </a:extLst>
          </p:cNvPr>
          <p:cNvSpPr/>
          <p:nvPr/>
        </p:nvSpPr>
        <p:spPr>
          <a:xfrm>
            <a:off x="833603" y="51728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LOGO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0400" y="2491051"/>
            <a:ext cx="5145616" cy="22019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光由一种介质斜射入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另一种介质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时，传播方向会发生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偏折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，这种现象叫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光的折射</a:t>
            </a:r>
            <a:r>
              <a:rPr lang="zh-CN" altLang="en-US" sz="2400" kern="0" dirty="0">
                <a:solidFill>
                  <a:srgbClr val="0C0C0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1558915"/>
            <a:ext cx="3057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9170"/>
            <a:r>
              <a:rPr lang="zh-CN" altLang="en-US" sz="2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什么叫光的折射？</a:t>
            </a:r>
          </a:p>
        </p:txBody>
      </p:sp>
      <p:pic>
        <p:nvPicPr>
          <p:cNvPr id="8" name="图片 7" descr="20110920162641-351600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349" y="2758652"/>
            <a:ext cx="3691269" cy="2743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一、光的折射现象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36375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 rot="1031646">
            <a:off x="5602497" y="3899372"/>
            <a:ext cx="1273821" cy="715322"/>
            <a:chOff x="0" y="0"/>
            <a:chExt cx="907" cy="907"/>
          </a:xfrm>
        </p:grpSpPr>
        <p:sp>
          <p:nvSpPr>
            <p:cNvPr id="9218" name="Line 1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19" name="Line 13"/>
            <p:cNvSpPr>
              <a:spLocks noChangeShapeType="1"/>
            </p:cNvSpPr>
            <p:nvPr/>
          </p:nvSpPr>
          <p:spPr bwMode="auto">
            <a:xfrm>
              <a:off x="408" y="408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3641922" y="3732473"/>
            <a:ext cx="4498073" cy="1643201"/>
          </a:xfrm>
          <a:prstGeom prst="rect">
            <a:avLst/>
          </a:prstGeom>
          <a:gradFill rotWithShape="1">
            <a:gsLst>
              <a:gs pos="0">
                <a:srgbClr val="99CCFF">
                  <a:alpha val="48996"/>
                </a:srgbClr>
              </a:gs>
              <a:gs pos="100000">
                <a:srgbClr val="7095BA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09496" y="3037268"/>
            <a:ext cx="1285067" cy="660427"/>
            <a:chOff x="0" y="0"/>
            <a:chExt cx="907" cy="907"/>
          </a:xfrm>
        </p:grpSpPr>
        <p:sp>
          <p:nvSpPr>
            <p:cNvPr id="9222" name="Line 18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23" name="Line 19"/>
            <p:cNvSpPr>
              <a:spLocks noChangeShapeType="1"/>
            </p:cNvSpPr>
            <p:nvPr/>
          </p:nvSpPr>
          <p:spPr bwMode="auto">
            <a:xfrm>
              <a:off x="408" y="408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4284060" y="2727493"/>
            <a:ext cx="392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1600" b="1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9225" name="Line 24"/>
          <p:cNvSpPr>
            <a:spLocks noChangeShapeType="1"/>
          </p:cNvSpPr>
          <p:nvPr/>
        </p:nvSpPr>
        <p:spPr bwMode="auto">
          <a:xfrm flipV="1">
            <a:off x="3808855" y="3690889"/>
            <a:ext cx="4331140" cy="1361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1219170"/>
            <a:endParaRPr lang="zh-CN" altLang="en-US" sz="12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4559756" y="3433379"/>
            <a:ext cx="8381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4658149" y="3870961"/>
            <a:ext cx="494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/>
            <a:r>
              <a:rPr lang="zh-CN" altLang="en-US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 rot="5400000">
            <a:off x="6007229" y="2708298"/>
            <a:ext cx="714349" cy="1273821"/>
            <a:chOff x="0" y="0"/>
            <a:chExt cx="907" cy="907"/>
          </a:xfrm>
        </p:grpSpPr>
        <p:sp>
          <p:nvSpPr>
            <p:cNvPr id="9229" name="Line 18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907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0" name="Line 19"/>
            <p:cNvSpPr>
              <a:spLocks noChangeShapeType="1"/>
            </p:cNvSpPr>
            <p:nvPr/>
          </p:nvSpPr>
          <p:spPr bwMode="auto">
            <a:xfrm rot="10800000">
              <a:off x="408" y="408"/>
              <a:ext cx="136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defTabSz="1219170"/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标注 9"/>
          <p:cNvSpPr/>
          <p:nvPr/>
        </p:nvSpPr>
        <p:spPr>
          <a:xfrm>
            <a:off x="868898" y="2502079"/>
            <a:ext cx="2532079" cy="535189"/>
          </a:xfrm>
          <a:prstGeom prst="wedgeRectCallout">
            <a:avLst>
              <a:gd name="adj1" fmla="val 87837"/>
              <a:gd name="adj2" fmla="val 57828"/>
            </a:avLst>
          </a:pr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zh-CN" altLang="en-US" sz="20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光线从空气进入水中</a:t>
            </a:r>
          </a:p>
        </p:txBody>
      </p:sp>
      <p:sp>
        <p:nvSpPr>
          <p:cNvPr id="11" name="矩形标注 10"/>
          <p:cNvSpPr/>
          <p:nvPr/>
        </p:nvSpPr>
        <p:spPr>
          <a:xfrm>
            <a:off x="8139995" y="2167467"/>
            <a:ext cx="3002475" cy="574466"/>
          </a:xfrm>
          <a:prstGeom prst="wedgeRectCallout">
            <a:avLst>
              <a:gd name="adj1" fmla="val -90955"/>
              <a:gd name="adj2" fmla="val 87651"/>
            </a:avLst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zh-CN" altLang="en-US" sz="20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一部分被反射回空气中</a:t>
            </a:r>
          </a:p>
        </p:txBody>
      </p:sp>
      <p:sp>
        <p:nvSpPr>
          <p:cNvPr id="12" name="矩形标注 11"/>
          <p:cNvSpPr/>
          <p:nvPr/>
        </p:nvSpPr>
        <p:spPr>
          <a:xfrm>
            <a:off x="8325791" y="4407355"/>
            <a:ext cx="2816679" cy="513534"/>
          </a:xfrm>
          <a:prstGeom prst="wedgeRectCallout">
            <a:avLst>
              <a:gd name="adj1" fmla="val -108988"/>
              <a:gd name="adj2" fmla="val 4299"/>
            </a:avLst>
          </a:prstGeom>
          <a:solidFill>
            <a:schemeClr val="bg1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zh-CN" altLang="en-US" sz="2000" kern="0" noProof="1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一部分在水中发生折射</a:t>
            </a: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1005161" y="4046757"/>
            <a:ext cx="2516561" cy="1133063"/>
            <a:chOff x="2674" y="7546"/>
            <a:chExt cx="8670" cy="23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云形 12"/>
            <p:cNvSpPr/>
            <p:nvPr/>
          </p:nvSpPr>
          <p:spPr>
            <a:xfrm>
              <a:off x="2674" y="7546"/>
              <a:ext cx="6540" cy="2276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r>
                <a:rPr lang="zh-CN" altLang="en-US" sz="1600" kern="0" noProof="1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两种现象是同时</a:t>
              </a:r>
            </a:p>
            <a:p>
              <a:pPr algn="ctr" defTabSz="1219170"/>
              <a:r>
                <a:rPr lang="zh-CN" altLang="en-US" sz="1600" kern="0" noProof="1">
                  <a:solidFill>
                    <a:schemeClr val="bg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发生的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8712" y="9369"/>
              <a:ext cx="1315" cy="45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050" kern="0" noProof="1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0337" y="9539"/>
              <a:ext cx="620" cy="28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050" kern="0" noProof="1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112" y="9737"/>
              <a:ext cx="232" cy="17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/>
              <a:endParaRPr lang="zh-CN" altLang="en-US" sz="1050" kern="0" noProof="1">
                <a:solidFill>
                  <a:schemeClr val="bg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711029" y="2555581"/>
            <a:ext cx="1068422" cy="2832168"/>
            <a:chOff x="2544" y="720"/>
            <a:chExt cx="619" cy="2918"/>
          </a:xfrm>
        </p:grpSpPr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2544" y="912"/>
              <a:ext cx="0" cy="26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1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592" y="720"/>
              <a:ext cx="33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000" b="1" kern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2587" y="3226"/>
              <a:ext cx="576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0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Nˊ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一、光的折射现象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5912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20128" y="3270649"/>
            <a:ext cx="1320800" cy="2204344"/>
            <a:chOff x="2736" y="1920"/>
            <a:chExt cx="528" cy="1248"/>
          </a:xfrm>
        </p:grpSpPr>
        <p:sp>
          <p:nvSpPr>
            <p:cNvPr id="8194" name="Line 4"/>
            <p:cNvSpPr>
              <a:spLocks noChangeShapeType="1"/>
            </p:cNvSpPr>
            <p:nvPr/>
          </p:nvSpPr>
          <p:spPr bwMode="auto">
            <a:xfrm>
              <a:off x="2736" y="1920"/>
              <a:ext cx="528" cy="1248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5" name="AutoShape 5"/>
            <p:cNvSpPr>
              <a:spLocks noChangeArrowheads="1"/>
            </p:cNvSpPr>
            <p:nvPr/>
          </p:nvSpPr>
          <p:spPr bwMode="auto"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219170"/>
              <a:endParaRPr lang="zh-CN" altLang="en-US" sz="2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20128" y="3270649"/>
            <a:ext cx="1320800" cy="2204344"/>
            <a:chOff x="2736" y="1920"/>
            <a:chExt cx="528" cy="1248"/>
          </a:xfrm>
        </p:grpSpPr>
        <p:sp>
          <p:nvSpPr>
            <p:cNvPr id="8197" name="Line 7"/>
            <p:cNvSpPr>
              <a:spLocks noChangeShapeType="1"/>
            </p:cNvSpPr>
            <p:nvPr/>
          </p:nvSpPr>
          <p:spPr bwMode="auto">
            <a:xfrm>
              <a:off x="2736" y="1920"/>
              <a:ext cx="528" cy="1248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8" name="AutoShape 8"/>
            <p:cNvSpPr>
              <a:spLocks noChangeArrowheads="1"/>
            </p:cNvSpPr>
            <p:nvPr/>
          </p:nvSpPr>
          <p:spPr bwMode="auto">
            <a:xfrm rot="9209269">
              <a:off x="2836" y="2274"/>
              <a:ext cx="188" cy="222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12700" cap="sq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219170"/>
              <a:endParaRPr lang="zh-CN" altLang="en-US" sz="2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325863" y="1476344"/>
            <a:ext cx="4064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入射光线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 rot="-1302123">
            <a:off x="5262694" y="1414723"/>
            <a:ext cx="492443" cy="23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入射角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868675" y="1745978"/>
            <a:ext cx="18288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法 线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81262" y="1824926"/>
            <a:ext cx="2038866" cy="1445724"/>
            <a:chOff x="1584" y="768"/>
            <a:chExt cx="1152" cy="1152"/>
          </a:xfrm>
        </p:grpSpPr>
        <p:sp>
          <p:nvSpPr>
            <p:cNvPr id="8203" name="Line 21"/>
            <p:cNvSpPr>
              <a:spLocks noChangeShapeType="1"/>
            </p:cNvSpPr>
            <p:nvPr/>
          </p:nvSpPr>
          <p:spPr bwMode="auto">
            <a:xfrm flipH="1" flipV="1">
              <a:off x="1584" y="768"/>
              <a:ext cx="1152" cy="1152"/>
            </a:xfrm>
            <a:prstGeom prst="line">
              <a:avLst/>
            </a:prstGeom>
            <a:noFill/>
            <a:ln w="38100" cap="sq">
              <a:solidFill>
                <a:srgbClr val="FF0066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4" name="AutoShape 22"/>
            <p:cNvSpPr>
              <a:spLocks noChangeArrowheads="1"/>
            </p:cNvSpPr>
            <p:nvPr/>
          </p:nvSpPr>
          <p:spPr bwMode="auto">
            <a:xfrm rot="8200322">
              <a:off x="1971" y="1152"/>
              <a:ext cx="237" cy="266"/>
            </a:xfrm>
            <a:prstGeom prst="triangle">
              <a:avLst>
                <a:gd name="adj" fmla="val 50000"/>
              </a:avLst>
            </a:prstGeom>
            <a:solidFill>
              <a:srgbClr val="FF0066"/>
            </a:solidFill>
            <a:ln w="38100" cap="sq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1219170"/>
              <a:endParaRPr lang="zh-CN" altLang="en-US" sz="28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35" name="Arc 23"/>
          <p:cNvSpPr>
            <a:spLocks noChangeArrowheads="1"/>
          </p:cNvSpPr>
          <p:nvPr/>
        </p:nvSpPr>
        <p:spPr bwMode="auto">
          <a:xfrm rot="-5631702">
            <a:off x="4900508" y="2261360"/>
            <a:ext cx="912143" cy="872067"/>
          </a:xfrm>
          <a:custGeom>
            <a:avLst/>
            <a:gdLst/>
            <a:ahLst/>
            <a:cxnLst>
              <a:cxn ang="0">
                <a:pos x="15090" y="0"/>
              </a:cxn>
              <a:cxn ang="0">
                <a:pos x="21600" y="15454"/>
              </a:cxn>
              <a:cxn ang="0">
                <a:pos x="15090" y="0"/>
              </a:cxn>
              <a:cxn ang="0">
                <a:pos x="21600" y="15454"/>
              </a:cxn>
              <a:cxn ang="0">
                <a:pos x="0" y="15454"/>
              </a:cxn>
              <a:cxn ang="0">
                <a:pos x="15090" y="0"/>
              </a:cxn>
            </a:cxnLst>
            <a:rect l="0" t="0" r="r" b="b"/>
            <a:pathLst>
              <a:path w="21600" h="15454" fill="none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</a:path>
              <a:path w="21600" h="15454" stroke="0">
                <a:moveTo>
                  <a:pt x="15090" y="0"/>
                </a:moveTo>
                <a:cubicBezTo>
                  <a:pt x="19253" y="4064"/>
                  <a:pt x="21600" y="9636"/>
                  <a:pt x="21600" y="15454"/>
                </a:cubicBezTo>
                <a:lnTo>
                  <a:pt x="0" y="15454"/>
                </a:lnTo>
                <a:lnTo>
                  <a:pt x="15090" y="0"/>
                </a:lnTo>
                <a:close/>
              </a:path>
            </a:pathLst>
          </a:cu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7623528" y="2021019"/>
            <a:ext cx="1930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820128" y="762259"/>
            <a:ext cx="0" cy="4864759"/>
            <a:chOff x="4373563" y="646101"/>
            <a:chExt cx="0" cy="3648569"/>
          </a:xfrm>
        </p:grpSpPr>
        <p:sp>
          <p:nvSpPr>
            <p:cNvPr id="8208" name="Line 36"/>
            <p:cNvSpPr>
              <a:spLocks noChangeShapeType="1"/>
            </p:cNvSpPr>
            <p:nvPr/>
          </p:nvSpPr>
          <p:spPr bwMode="auto">
            <a:xfrm>
              <a:off x="2928" y="177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9" name="Line 37"/>
            <p:cNvSpPr>
              <a:spLocks noChangeShapeType="1"/>
            </p:cNvSpPr>
            <p:nvPr/>
          </p:nvSpPr>
          <p:spPr bwMode="auto">
            <a:xfrm>
              <a:off x="2928" y="96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952" name="Arc 40"/>
          <p:cNvSpPr>
            <a:spLocks noChangeArrowheads="1"/>
          </p:cNvSpPr>
          <p:nvPr/>
        </p:nvSpPr>
        <p:spPr bwMode="auto">
          <a:xfrm rot="6238657">
            <a:off x="5751205" y="3807562"/>
            <a:ext cx="961233" cy="1005417"/>
          </a:xfrm>
          <a:custGeom>
            <a:avLst/>
            <a:gdLst/>
            <a:ahLst/>
            <a:cxnLst>
              <a:cxn ang="0">
                <a:pos x="15825" y="0"/>
              </a:cxn>
              <a:cxn ang="0">
                <a:pos x="21029" y="9767"/>
              </a:cxn>
              <a:cxn ang="0">
                <a:pos x="15825" y="0"/>
              </a:cxn>
              <a:cxn ang="0">
                <a:pos x="21029" y="9767"/>
              </a:cxn>
              <a:cxn ang="0">
                <a:pos x="0" y="14701"/>
              </a:cxn>
              <a:cxn ang="0">
                <a:pos x="15825" y="0"/>
              </a:cxn>
            </a:cxnLst>
            <a:rect l="0" t="0" r="r" b="b"/>
            <a:pathLst>
              <a:path w="21029" h="14701" fill="none">
                <a:moveTo>
                  <a:pt x="15825" y="0"/>
                </a:moveTo>
                <a:cubicBezTo>
                  <a:pt x="18378" y="2749"/>
                  <a:pt x="20172" y="6115"/>
                  <a:pt x="21029" y="9767"/>
                </a:cubicBezTo>
              </a:path>
              <a:path w="21029" h="14701" stroke="0">
                <a:moveTo>
                  <a:pt x="15825" y="0"/>
                </a:moveTo>
                <a:cubicBezTo>
                  <a:pt x="18378" y="2749"/>
                  <a:pt x="20172" y="6115"/>
                  <a:pt x="21029" y="9767"/>
                </a:cubicBezTo>
                <a:lnTo>
                  <a:pt x="0" y="14701"/>
                </a:lnTo>
                <a:lnTo>
                  <a:pt x="15825" y="0"/>
                </a:lnTo>
                <a:close/>
              </a:path>
            </a:pathLst>
          </a:cu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立方体 9"/>
          <p:cNvSpPr/>
          <p:nvPr/>
        </p:nvSpPr>
        <p:spPr>
          <a:xfrm>
            <a:off x="1898444" y="3042317"/>
            <a:ext cx="8407400" cy="3091783"/>
          </a:xfrm>
          <a:prstGeom prst="cube">
            <a:avLst>
              <a:gd name="adj" fmla="val 25000"/>
            </a:avLst>
          </a:prstGeom>
          <a:gradFill>
            <a:gsLst>
              <a:gs pos="0">
                <a:srgbClr val="99CCFF">
                  <a:alpha val="47000"/>
                </a:srgbClr>
              </a:gs>
              <a:gs pos="100000">
                <a:srgbClr val="7095BA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1E7F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defTabSz="1219170"/>
            <a:endParaRPr lang="zh-CN" altLang="en-US" sz="1400" b="1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7647431" y="2686310"/>
            <a:ext cx="2438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界面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 rot="-2360985">
            <a:off x="5616928" y="2126091"/>
            <a:ext cx="2946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入射点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354046" y="3175395"/>
            <a:ext cx="1625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kern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38950" name="Oval 38"/>
          <p:cNvSpPr>
            <a:spLocks noChangeArrowheads="1"/>
          </p:cNvSpPr>
          <p:nvPr/>
        </p:nvSpPr>
        <p:spPr bwMode="auto">
          <a:xfrm>
            <a:off x="5718530" y="3194638"/>
            <a:ext cx="239183" cy="169444"/>
          </a:xfrm>
          <a:prstGeom prst="ellipse">
            <a:avLst/>
          </a:prstGeom>
          <a:solidFill>
            <a:srgbClr val="FF0066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defTabSz="1219170"/>
            <a:endParaRPr lang="zh-CN" altLang="en-US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8543" y="1533521"/>
            <a:ext cx="173072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认识要素</a:t>
            </a: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 rot="4014353">
            <a:off x="5852230" y="5127184"/>
            <a:ext cx="129659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折射角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941988" y="4350410"/>
            <a:ext cx="461665" cy="1900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kern="0" dirty="0">
                <a:solidFill>
                  <a:srgbClr val="FF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折射光线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7623528" y="4005164"/>
            <a:ext cx="16256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玻璃</a:t>
            </a:r>
          </a:p>
        </p:txBody>
      </p: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5119387" y="1247271"/>
            <a:ext cx="1625601" cy="3983304"/>
            <a:chOff x="2197" y="770"/>
            <a:chExt cx="768" cy="2841"/>
          </a:xfrm>
        </p:grpSpPr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544" y="912"/>
              <a:ext cx="0" cy="26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2629" y="770"/>
              <a:ext cx="33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2197" y="3282"/>
              <a:ext cx="57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Nˊ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一、光的折射现象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11778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1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1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1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1"/>
                            </p:stCondLst>
                            <p:childTnLst>
                              <p:par>
                                <p:cTn id="10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8" grpId="0"/>
      <p:bldP spid="38930" grpId="0" bldLvl="0" animBg="1"/>
      <p:bldP spid="38935" grpId="0" bldLvl="0" animBg="1"/>
      <p:bldP spid="38946" grpId="0"/>
      <p:bldP spid="10" grpId="0" bldLvl="0" animBg="1"/>
      <p:bldP spid="38944" grpId="0" bldLvl="0" animBg="1"/>
      <p:bldP spid="38931" grpId="0"/>
      <p:bldP spid="38943" grpId="0"/>
      <p:bldP spid="38950" grpId="0" bldLvl="0" animBg="1"/>
      <p:bldP spid="11" grpId="0"/>
      <p:bldP spid="38929" grpId="0"/>
      <p:bldP spid="38927" grpId="0"/>
      <p:bldP spid="389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60400" y="2346655"/>
            <a:ext cx="406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反射定律是什么？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0400" y="3712456"/>
            <a:ext cx="106228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反射光线、入射光线和法线在同一平面内；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反射光线和入射光线分别位于法线两侧；</a:t>
            </a:r>
          </a:p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反射角等于入射角。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60400" y="3035597"/>
            <a:ext cx="711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折射规律和反射定律一样吗？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660400" y="1426881"/>
            <a:ext cx="1579033" cy="578882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170"/>
            <a:r>
              <a:rPr lang="zh-CN" altLang="en-US" sz="2800" b="1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一、光的折射现象</a:t>
            </a:r>
          </a:p>
        </p:txBody>
      </p:sp>
    </p:spTree>
    <p:extLst>
      <p:ext uri="{BB962C8B-B14F-4D97-AF65-F5344CB8AC3E}">
        <p14:creationId xmlns:p14="http://schemas.microsoft.com/office/powerpoint/2010/main" val="10206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634407" y="1472816"/>
            <a:ext cx="41749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zh-CN" altLang="en-US" sz="2800" b="1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光的折射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022144" y="2733099"/>
            <a:ext cx="935775" cy="1920735"/>
            <a:chOff x="3106" y="1382"/>
            <a:chExt cx="624" cy="1591"/>
          </a:xfrm>
        </p:grpSpPr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106" y="1382"/>
              <a:ext cx="48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空气</a:t>
              </a: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154" y="2642"/>
              <a:ext cx="57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水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115732" y="1796908"/>
            <a:ext cx="2591377" cy="2257560"/>
            <a:chOff x="864" y="768"/>
            <a:chExt cx="1728" cy="1870"/>
          </a:xfrm>
        </p:grpSpPr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864" y="768"/>
              <a:ext cx="33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304" y="2256"/>
              <a:ext cx="288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737637" y="1409299"/>
            <a:ext cx="1132228" cy="4257975"/>
            <a:chOff x="2413" y="215"/>
            <a:chExt cx="755" cy="3527"/>
          </a:xfrm>
        </p:grpSpPr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H="1">
              <a:off x="2544" y="604"/>
              <a:ext cx="11" cy="29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2413" y="215"/>
              <a:ext cx="33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592" y="3360"/>
              <a:ext cx="57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Nˊ</a:t>
              </a: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023587" y="1664953"/>
            <a:ext cx="2663360" cy="2028182"/>
            <a:chOff x="2592" y="672"/>
            <a:chExt cx="1776" cy="1680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6490083">
              <a:off x="2520" y="936"/>
              <a:ext cx="1488" cy="1344"/>
              <a:chOff x="1104" y="960"/>
              <a:chExt cx="1488" cy="1344"/>
            </a:xfrm>
          </p:grpSpPr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1488" cy="1344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336" cy="288"/>
              </a:xfrm>
              <a:prstGeom prst="line">
                <a:avLst/>
              </a:prstGeom>
              <a:noFill/>
              <a:ln w="762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3984" y="672"/>
              <a:ext cx="384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432294" y="2748806"/>
            <a:ext cx="1237202" cy="509460"/>
            <a:chOff x="2231" y="1751"/>
            <a:chExt cx="825" cy="422"/>
          </a:xfrm>
        </p:grpSpPr>
        <p:sp>
          <p:nvSpPr>
            <p:cNvPr id="5152" name="Text Box 32"/>
            <p:cNvSpPr txBox="1">
              <a:spLocks noChangeArrowheads="1"/>
            </p:cNvSpPr>
            <p:nvPr/>
          </p:nvSpPr>
          <p:spPr bwMode="auto">
            <a:xfrm>
              <a:off x="2231" y="1791"/>
              <a:ext cx="33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5153" name="Text Box 33"/>
            <p:cNvSpPr txBox="1">
              <a:spLocks noChangeArrowheads="1"/>
            </p:cNvSpPr>
            <p:nvPr/>
          </p:nvSpPr>
          <p:spPr bwMode="auto">
            <a:xfrm>
              <a:off x="2624" y="1751"/>
              <a:ext cx="43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βˊ</a:t>
              </a:r>
            </a:p>
          </p:txBody>
        </p:sp>
      </p:grp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5835623" y="3597357"/>
            <a:ext cx="1799567" cy="127485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744625" y="3916063"/>
            <a:ext cx="1799567" cy="1967820"/>
            <a:chOff x="2352" y="2448"/>
            <a:chExt cx="1200" cy="1630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 rot="1030362">
              <a:off x="2352" y="2448"/>
              <a:ext cx="1200" cy="1056"/>
              <a:chOff x="1104" y="960"/>
              <a:chExt cx="1488" cy="1344"/>
            </a:xfrm>
          </p:grpSpPr>
          <p:sp>
            <p:nvSpPr>
              <p:cNvPr id="5156" name="Line 36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1488" cy="1344"/>
              </a:xfrm>
              <a:prstGeom prst="line">
                <a:avLst/>
              </a:prstGeom>
              <a:no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336" cy="288"/>
              </a:xfrm>
              <a:prstGeom prst="line">
                <a:avLst/>
              </a:prstGeom>
              <a:noFill/>
              <a:ln w="1016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3264" y="3696"/>
              <a:ext cx="24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692986" y="3152170"/>
            <a:ext cx="575862" cy="231793"/>
            <a:chOff x="2352" y="1872"/>
            <a:chExt cx="384" cy="192"/>
          </a:xfrm>
        </p:grpSpPr>
        <p:sp>
          <p:nvSpPr>
            <p:cNvPr id="5149" name="Arc 29"/>
            <p:cNvSpPr>
              <a:spLocks/>
            </p:cNvSpPr>
            <p:nvPr/>
          </p:nvSpPr>
          <p:spPr bwMode="auto">
            <a:xfrm rot="11551729" flipV="1">
              <a:off x="2352" y="1872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50" name="Arc 30"/>
            <p:cNvSpPr>
              <a:spLocks/>
            </p:cNvSpPr>
            <p:nvPr/>
          </p:nvSpPr>
          <p:spPr bwMode="auto">
            <a:xfrm rot="16230077" flipV="1">
              <a:off x="2568" y="1896"/>
              <a:ext cx="144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61" name="Arc 41"/>
          <p:cNvSpPr>
            <a:spLocks/>
          </p:cNvSpPr>
          <p:nvPr/>
        </p:nvSpPr>
        <p:spPr bwMode="auto">
          <a:xfrm rot="12356093" flipH="1">
            <a:off x="5989734" y="3920579"/>
            <a:ext cx="143965" cy="17384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5949170" y="3987221"/>
            <a:ext cx="5038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241392" y="1895231"/>
            <a:ext cx="1223706" cy="892159"/>
            <a:chOff x="860" y="2711"/>
            <a:chExt cx="816" cy="739"/>
          </a:xfrm>
        </p:grpSpPr>
        <p:sp>
          <p:nvSpPr>
            <p:cNvPr id="5167" name="Text Box 47"/>
            <p:cNvSpPr txBox="1">
              <a:spLocks noChangeArrowheads="1"/>
            </p:cNvSpPr>
            <p:nvPr/>
          </p:nvSpPr>
          <p:spPr bwMode="auto">
            <a:xfrm>
              <a:off x="860" y="2711"/>
              <a:ext cx="81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反射角</a:t>
              </a:r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H="1">
              <a:off x="941" y="3066"/>
              <a:ext cx="9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73" name="Line 53"/>
          <p:cNvSpPr>
            <a:spLocks noChangeShapeType="1"/>
          </p:cNvSpPr>
          <p:nvPr/>
        </p:nvSpPr>
        <p:spPr bwMode="auto">
          <a:xfrm rot="2585210" flipV="1">
            <a:off x="5600320" y="4008335"/>
            <a:ext cx="287931" cy="4635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4439304" y="4229450"/>
            <a:ext cx="1295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折射角</a:t>
            </a: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4659688" y="1878920"/>
            <a:ext cx="1295689" cy="985116"/>
            <a:chOff x="480" y="2832"/>
            <a:chExt cx="864" cy="816"/>
          </a:xfrm>
        </p:grpSpPr>
        <p:sp>
          <p:nvSpPr>
            <p:cNvPr id="5164" name="Text Box 44"/>
            <p:cNvSpPr txBox="1">
              <a:spLocks noChangeArrowheads="1"/>
            </p:cNvSpPr>
            <p:nvPr/>
          </p:nvSpPr>
          <p:spPr bwMode="auto">
            <a:xfrm>
              <a:off x="480" y="2832"/>
              <a:ext cx="86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入射角</a:t>
              </a:r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960" y="3216"/>
              <a:ext cx="9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3668268" y="1996036"/>
            <a:ext cx="2231464" cy="1622546"/>
            <a:chOff x="1056" y="960"/>
            <a:chExt cx="1488" cy="1344"/>
          </a:xfrm>
        </p:grpSpPr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1056" y="960"/>
              <a:ext cx="1488" cy="1344"/>
              <a:chOff x="1104" y="960"/>
              <a:chExt cx="1488" cy="1344"/>
            </a:xfrm>
          </p:grpSpPr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1104" y="960"/>
                <a:ext cx="1488" cy="1344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336" cy="2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defTabSz="1219170"/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76" name="Text Box 56"/>
            <p:cNvSpPr txBox="1">
              <a:spLocks noChangeArrowheads="1"/>
            </p:cNvSpPr>
            <p:nvPr/>
          </p:nvSpPr>
          <p:spPr bwMode="auto">
            <a:xfrm>
              <a:off x="1104" y="1296"/>
              <a:ext cx="33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400" b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斜</a:t>
              </a: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2246596" y="3337479"/>
            <a:ext cx="7178054" cy="461162"/>
            <a:chOff x="368" y="2093"/>
            <a:chExt cx="4576" cy="321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960" y="2304"/>
              <a:ext cx="39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78" name="Text Box 58"/>
            <p:cNvSpPr txBox="1">
              <a:spLocks noChangeArrowheads="1"/>
            </p:cNvSpPr>
            <p:nvPr/>
          </p:nvSpPr>
          <p:spPr bwMode="auto">
            <a:xfrm>
              <a:off x="368" y="2093"/>
              <a:ext cx="57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界面</a:t>
              </a:r>
            </a:p>
          </p:txBody>
        </p:sp>
      </p:grp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3010396" y="4091504"/>
            <a:ext cx="35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>
            <a:off x="4271962" y="4091504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>
            <a:off x="6943178" y="4167515"/>
            <a:ext cx="287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7887196" y="4167515"/>
            <a:ext cx="35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8818465" y="4310929"/>
            <a:ext cx="35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3865562" y="4243527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>
            <a:off x="5359944" y="4471563"/>
            <a:ext cx="143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>
            <a:off x="7057526" y="4699599"/>
            <a:ext cx="719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>
            <a:off x="8234362" y="4851622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9009556" y="5059748"/>
            <a:ext cx="287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2747962" y="4775611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3823196" y="5231682"/>
            <a:ext cx="359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4851944" y="5079658"/>
            <a:ext cx="143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>
            <a:off x="6375944" y="5079658"/>
            <a:ext cx="143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>
            <a:off x="7959178" y="5459718"/>
            <a:ext cx="287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8742362" y="5535728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9178378" y="5558621"/>
            <a:ext cx="2159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>
            <a:off x="3327944" y="5687752"/>
            <a:ext cx="143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4403178" y="5687752"/>
            <a:ext cx="2879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>
            <a:off x="5635126" y="5839776"/>
            <a:ext cx="719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2819944" y="3863468"/>
            <a:ext cx="1439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8" name="Line 88"/>
          <p:cNvSpPr>
            <a:spLocks noChangeShapeType="1"/>
          </p:cNvSpPr>
          <p:nvPr/>
        </p:nvSpPr>
        <p:spPr bwMode="auto">
          <a:xfrm>
            <a:off x="4056014" y="3863468"/>
            <a:ext cx="4318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>
            <a:off x="7408814" y="3939480"/>
            <a:ext cx="4318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7262934" y="5447138"/>
            <a:ext cx="2555386" cy="515495"/>
            <a:chOff x="-1056" y="3024"/>
            <a:chExt cx="1704" cy="427"/>
          </a:xfrm>
        </p:grpSpPr>
        <p:sp>
          <p:nvSpPr>
            <p:cNvPr id="5212" name="Line 92"/>
            <p:cNvSpPr>
              <a:spLocks noChangeShapeType="1"/>
            </p:cNvSpPr>
            <p:nvPr/>
          </p:nvSpPr>
          <p:spPr bwMode="auto">
            <a:xfrm flipH="1" flipV="1">
              <a:off x="-1056" y="3024"/>
              <a:ext cx="48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13" name="Text Box 93"/>
            <p:cNvSpPr txBox="1">
              <a:spLocks noChangeArrowheads="1"/>
            </p:cNvSpPr>
            <p:nvPr/>
          </p:nvSpPr>
          <p:spPr bwMode="auto">
            <a:xfrm>
              <a:off x="-648" y="3120"/>
              <a:ext cx="129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>
                <a:spcBef>
                  <a:spcPct val="50000"/>
                </a:spcBef>
              </a:pPr>
              <a:r>
                <a:rPr lang="zh-CN" altLang="en-US" sz="2000" b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折射光线</a:t>
              </a: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二、光的折射规律</a:t>
            </a:r>
          </a:p>
        </p:txBody>
      </p:sp>
    </p:spTree>
    <p:extLst>
      <p:ext uri="{BB962C8B-B14F-4D97-AF65-F5344CB8AC3E}">
        <p14:creationId xmlns:p14="http://schemas.microsoft.com/office/powerpoint/2010/main" val="10963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58" grpId="0" animBg="1"/>
      <p:bldP spid="5161" grpId="0" animBg="1"/>
      <p:bldP spid="5163" grpId="0" autoUpdateAnimBg="0"/>
      <p:bldP spid="5173" grpId="0" animBg="1"/>
      <p:bldP spid="51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58800" y="1385328"/>
            <a:ext cx="1107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在光的折射中，</a:t>
            </a:r>
            <a:r>
              <a:rPr lang="zh-CN" altLang="en-US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光路是可逆的</a:t>
            </a:r>
            <a:r>
              <a:rPr lang="zh-CN" altLang="en-US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V="1">
            <a:off x="1120293" y="3905009"/>
            <a:ext cx="436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6505093" y="3905009"/>
            <a:ext cx="436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60399" y="3713232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                                                                                 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881563" y="3733289"/>
            <a:ext cx="650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M                                                                                     </a:t>
            </a:r>
            <a:r>
              <a:rPr lang="en-US" altLang="zh-CN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3253893" y="2460784"/>
            <a:ext cx="0" cy="3268509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638693" y="2460784"/>
            <a:ext cx="0" cy="3268509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2816801" y="3952120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185721" y="4010284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6863457" y="2790369"/>
            <a:ext cx="1775235" cy="111464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H="1" flipV="1">
            <a:off x="7216293" y="2992867"/>
            <a:ext cx="508000" cy="3040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505093" y="2500965"/>
            <a:ext cx="81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rot="-9843435">
            <a:off x="3083180" y="4137700"/>
            <a:ext cx="1778090" cy="109788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rot="-9843435" flipH="1" flipV="1">
            <a:off x="3908314" y="4754385"/>
            <a:ext cx="508000" cy="30404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4574693" y="5729294"/>
            <a:ext cx="81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368957" y="2708014"/>
            <a:ext cx="1851035" cy="117624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723940" y="2923597"/>
            <a:ext cx="508000" cy="3040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1018694" y="236540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rot="-9762818">
            <a:off x="8472410" y="4165682"/>
            <a:ext cx="1707430" cy="107159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rot="-9762818">
            <a:off x="9325632" y="4837579"/>
            <a:ext cx="508000" cy="3040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10000173" y="5497944"/>
            <a:ext cx="60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3355493" y="3981022"/>
            <a:ext cx="1927164" cy="128660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rot="958347">
            <a:off x="7003056" y="2449669"/>
            <a:ext cx="1912286" cy="128154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330755" y="2295618"/>
            <a:ext cx="71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3317526" y="5615708"/>
            <a:ext cx="111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N′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8333893" y="1852690"/>
            <a:ext cx="71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8333893" y="5729294"/>
            <a:ext cx="1117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N′</a:t>
            </a:r>
          </a:p>
        </p:txBody>
      </p:sp>
      <p:sp>
        <p:nvSpPr>
          <p:cNvPr id="2106" name="Arc 58"/>
          <p:cNvSpPr>
            <a:spLocks/>
          </p:cNvSpPr>
          <p:nvPr/>
        </p:nvSpPr>
        <p:spPr bwMode="auto">
          <a:xfrm rot="13500000" flipV="1">
            <a:off x="2974681" y="3444769"/>
            <a:ext cx="152024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07" name="Arc 59"/>
          <p:cNvSpPr>
            <a:spLocks/>
          </p:cNvSpPr>
          <p:nvPr/>
        </p:nvSpPr>
        <p:spPr bwMode="auto">
          <a:xfrm rot="1365059" flipV="1">
            <a:off x="8718026" y="4202707"/>
            <a:ext cx="215900" cy="228036"/>
          </a:xfrm>
          <a:custGeom>
            <a:avLst/>
            <a:gdLst>
              <a:gd name="G0" fmla="+- 1509 0 0"/>
              <a:gd name="G1" fmla="+- 21600 0 0"/>
              <a:gd name="G2" fmla="+- 21600 0 0"/>
              <a:gd name="T0" fmla="*/ 0 w 22781"/>
              <a:gd name="T1" fmla="*/ 53 h 21600"/>
              <a:gd name="T2" fmla="*/ 22781 w 22781"/>
              <a:gd name="T3" fmla="*/ 17851 h 21600"/>
              <a:gd name="T4" fmla="*/ 1509 w 2278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81" h="21600" fill="none" extrusionOk="0">
                <a:moveTo>
                  <a:pt x="-1" y="52"/>
                </a:moveTo>
                <a:cubicBezTo>
                  <a:pt x="502" y="17"/>
                  <a:pt x="1005" y="-1"/>
                  <a:pt x="1509" y="0"/>
                </a:cubicBezTo>
                <a:cubicBezTo>
                  <a:pt x="11992" y="0"/>
                  <a:pt x="20961" y="7527"/>
                  <a:pt x="22781" y="17850"/>
                </a:cubicBezTo>
              </a:path>
              <a:path w="22781" h="21600" stroke="0" extrusionOk="0">
                <a:moveTo>
                  <a:pt x="-1" y="52"/>
                </a:moveTo>
                <a:cubicBezTo>
                  <a:pt x="502" y="17"/>
                  <a:pt x="1005" y="-1"/>
                  <a:pt x="1509" y="0"/>
                </a:cubicBezTo>
                <a:cubicBezTo>
                  <a:pt x="11992" y="0"/>
                  <a:pt x="20961" y="7527"/>
                  <a:pt x="22781" y="17850"/>
                </a:cubicBezTo>
                <a:lnTo>
                  <a:pt x="1509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2649629" y="2945396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8720184" y="4318642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sz="3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</a:p>
        </p:txBody>
      </p:sp>
      <p:sp>
        <p:nvSpPr>
          <p:cNvPr id="2114" name="Arc 66"/>
          <p:cNvSpPr>
            <a:spLocks/>
          </p:cNvSpPr>
          <p:nvPr/>
        </p:nvSpPr>
        <p:spPr bwMode="auto">
          <a:xfrm rot="2307222" flipH="1">
            <a:off x="8331324" y="3353298"/>
            <a:ext cx="203200" cy="38005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15" name="Arc 67"/>
          <p:cNvSpPr>
            <a:spLocks/>
          </p:cNvSpPr>
          <p:nvPr/>
        </p:nvSpPr>
        <p:spPr bwMode="auto">
          <a:xfrm rot="12602688" flipH="1">
            <a:off x="3355493" y="4285069"/>
            <a:ext cx="203200" cy="38005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1219170"/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3410238" y="4543688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b="1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187292" y="3059737"/>
            <a:ext cx="5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en-US" altLang="zh-CN" b="1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γ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4517939" y="2992867"/>
            <a:ext cx="81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9742929" y="2970684"/>
            <a:ext cx="81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空气</a:t>
            </a:r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4699247" y="4051786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9972572" y="4047850"/>
            <a:ext cx="101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21917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1175474" y="208825"/>
            <a:ext cx="410772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609585">
              <a:defRPr/>
            </a:pPr>
            <a:r>
              <a:rPr lang="zh-CN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二、光的折射规律</a:t>
            </a:r>
          </a:p>
        </p:txBody>
      </p:sp>
    </p:spTree>
    <p:extLst>
      <p:ext uri="{BB962C8B-B14F-4D97-AF65-F5344CB8AC3E}">
        <p14:creationId xmlns:p14="http://schemas.microsoft.com/office/powerpoint/2010/main" val="22742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69" grpId="0" animBg="1"/>
      <p:bldP spid="2075" grpId="0" animBg="1"/>
      <p:bldP spid="2087" grpId="0" autoUpdateAnimBg="0"/>
      <p:bldP spid="2081" grpId="0" animBg="1"/>
      <p:bldP spid="2082" grpId="0" animBg="1"/>
      <p:bldP spid="2089" grpId="0" autoUpdateAnimBg="0"/>
      <p:bldP spid="2094" grpId="0" animBg="1"/>
      <p:bldP spid="2107" grpId="0" animBg="1"/>
      <p:bldP spid="2112" grpId="0" autoUpdateAnimBg="0"/>
      <p:bldP spid="2114" grpId="0" animBg="1"/>
      <p:bldP spid="2118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1854</Words>
  <Application>Microsoft Office PowerPoint</Application>
  <PresentationFormat>宽屏</PresentationFormat>
  <Paragraphs>273</Paragraphs>
  <Slides>36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42" baseType="lpstr">
      <vt:lpstr>FandolFang R</vt:lpstr>
      <vt:lpstr>思源黑体 CN Light</vt:lpstr>
      <vt:lpstr>Arial</vt:lpstr>
      <vt:lpstr>Calibri</vt:lpstr>
      <vt:lpstr>Calibri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2020-05-15T06:49:01Z</dcterms:created>
  <dcterms:modified xsi:type="dcterms:W3CDTF">2021-01-09T11:47:17Z</dcterms:modified>
</cp:coreProperties>
</file>