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1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6" r:id="rId11"/>
    <p:sldId id="377" r:id="rId12"/>
    <p:sldId id="388" r:id="rId13"/>
    <p:sldId id="387" r:id="rId14"/>
    <p:sldId id="402" r:id="rId15"/>
    <p:sldId id="381" r:id="rId16"/>
    <p:sldId id="382" r:id="rId17"/>
    <p:sldId id="392" r:id="rId18"/>
    <p:sldId id="393" r:id="rId19"/>
    <p:sldId id="394" r:id="rId20"/>
    <p:sldId id="358" r:id="rId21"/>
    <p:sldId id="385" r:id="rId22"/>
    <p:sldId id="391" r:id="rId23"/>
    <p:sldId id="287" r:id="rId24"/>
    <p:sldId id="26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9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2" y="108"/>
      </p:cViewPr>
      <p:guideLst>
        <p:guide pos="393"/>
        <p:guide pos="7265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67EE7D6-E3C9-4458-8BD2-5467CFEF53C2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B15CF0-53ED-413D-B689-585D7061117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15CF0-53ED-413D-B689-585D7061117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15CF0-53ED-413D-B689-585D7061117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4763"/>
            <a:ext cx="6397625" cy="6878638"/>
          </a:xfrm>
          <a:custGeom>
            <a:avLst/>
            <a:gdLst>
              <a:gd name="connsiteX0" fmla="*/ 3414390 w 6397625"/>
              <a:gd name="connsiteY0" fmla="*/ 0 h 6878638"/>
              <a:gd name="connsiteX1" fmla="*/ 6397625 w 6397625"/>
              <a:gd name="connsiteY1" fmla="*/ 0 h 6878638"/>
              <a:gd name="connsiteX2" fmla="*/ 6293103 w 6397625"/>
              <a:gd name="connsiteY2" fmla="*/ 74246 h 6878638"/>
              <a:gd name="connsiteX3" fmla="*/ 4011037 w 6397625"/>
              <a:gd name="connsiteY3" fmla="*/ 3341053 h 6878638"/>
              <a:gd name="connsiteX4" fmla="*/ 2090443 w 6397625"/>
              <a:gd name="connsiteY4" fmla="*/ 6481206 h 6878638"/>
              <a:gd name="connsiteX5" fmla="*/ 1376208 w 6397625"/>
              <a:gd name="connsiteY5" fmla="*/ 6878638 h 6878638"/>
              <a:gd name="connsiteX6" fmla="*/ 0 w 6397625"/>
              <a:gd name="connsiteY6" fmla="*/ 6878638 h 6878638"/>
              <a:gd name="connsiteX7" fmla="*/ 0 w 6397625"/>
              <a:gd name="connsiteY7" fmla="*/ 6821862 h 6878638"/>
              <a:gd name="connsiteX8" fmla="*/ 2896134 w 6397625"/>
              <a:gd name="connsiteY8" fmla="*/ 991397 h 6878638"/>
              <a:gd name="connsiteX9" fmla="*/ 3414390 w 6397625"/>
              <a:gd name="connsiteY9" fmla="*/ 0 h 687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7625" h="6878638">
                <a:moveTo>
                  <a:pt x="3414390" y="0"/>
                </a:moveTo>
                <a:cubicBezTo>
                  <a:pt x="3414390" y="0"/>
                  <a:pt x="3414390" y="0"/>
                  <a:pt x="6397625" y="0"/>
                </a:cubicBezTo>
                <a:cubicBezTo>
                  <a:pt x="6362785" y="21837"/>
                  <a:pt x="6327944" y="48041"/>
                  <a:pt x="6293103" y="74246"/>
                </a:cubicBezTo>
                <a:cubicBezTo>
                  <a:pt x="5204331" y="882213"/>
                  <a:pt x="4581553" y="2144388"/>
                  <a:pt x="4011037" y="3341053"/>
                </a:cubicBezTo>
                <a:cubicBezTo>
                  <a:pt x="3488426" y="4441635"/>
                  <a:pt x="3057272" y="5681974"/>
                  <a:pt x="2090443" y="6481206"/>
                </a:cubicBezTo>
                <a:cubicBezTo>
                  <a:pt x="1877043" y="6655901"/>
                  <a:pt x="1633158" y="6786923"/>
                  <a:pt x="1376208" y="6878638"/>
                </a:cubicBezTo>
                <a:cubicBezTo>
                  <a:pt x="1376208" y="6878638"/>
                  <a:pt x="1376208" y="6878638"/>
                  <a:pt x="0" y="6878638"/>
                </a:cubicBezTo>
                <a:cubicBezTo>
                  <a:pt x="0" y="6878638"/>
                  <a:pt x="0" y="6878638"/>
                  <a:pt x="0" y="6821862"/>
                </a:cubicBezTo>
                <a:cubicBezTo>
                  <a:pt x="2351748" y="6026997"/>
                  <a:pt x="2164479" y="2926151"/>
                  <a:pt x="2896134" y="991397"/>
                </a:cubicBezTo>
                <a:cubicBezTo>
                  <a:pt x="3035497" y="628904"/>
                  <a:pt x="3200990" y="301350"/>
                  <a:pt x="34143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414713" cy="6821488"/>
          </a:xfrm>
          <a:custGeom>
            <a:avLst/>
            <a:gdLst>
              <a:gd name="connsiteX0" fmla="*/ 0 w 3414713"/>
              <a:gd name="connsiteY0" fmla="*/ 0 h 6821488"/>
              <a:gd name="connsiteX1" fmla="*/ 3414713 w 3414713"/>
              <a:gd name="connsiteY1" fmla="*/ 0 h 6821488"/>
              <a:gd name="connsiteX2" fmla="*/ 2896408 w 3414713"/>
              <a:gd name="connsiteY2" fmla="*/ 991343 h 6821488"/>
              <a:gd name="connsiteX3" fmla="*/ 0 w 3414713"/>
              <a:gd name="connsiteY3" fmla="*/ 6821488 h 6821488"/>
              <a:gd name="connsiteX4" fmla="*/ 0 w 3414713"/>
              <a:gd name="connsiteY4" fmla="*/ 0 h 682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4713" h="6821488">
                <a:moveTo>
                  <a:pt x="0" y="0"/>
                </a:moveTo>
                <a:cubicBezTo>
                  <a:pt x="0" y="0"/>
                  <a:pt x="0" y="0"/>
                  <a:pt x="3414713" y="0"/>
                </a:cubicBezTo>
                <a:cubicBezTo>
                  <a:pt x="3201294" y="301333"/>
                  <a:pt x="3035785" y="628870"/>
                  <a:pt x="2896408" y="991343"/>
                </a:cubicBezTo>
                <a:cubicBezTo>
                  <a:pt x="2164684" y="2925991"/>
                  <a:pt x="2351971" y="6026667"/>
                  <a:pt x="0" y="6821488"/>
                </a:cubicBezTo>
                <a:cubicBezTo>
                  <a:pt x="0" y="6821488"/>
                  <a:pt x="0" y="6821488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377371" y="232227"/>
            <a:ext cx="754743" cy="754743"/>
          </a:xfrm>
          <a:prstGeom prst="roundRect">
            <a:avLst/>
          </a:prstGeom>
          <a:solidFill>
            <a:srgbClr val="3C9CD6"/>
          </a:solidFill>
          <a:ln>
            <a:solidFill>
              <a:srgbClr val="3C9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754742" y="609598"/>
            <a:ext cx="537032" cy="537032"/>
          </a:xfrm>
          <a:prstGeom prst="roundRect">
            <a:avLst/>
          </a:prstGeom>
          <a:solidFill>
            <a:srgbClr val="3C9CD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49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X41.T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1369673" y="-20638"/>
            <a:ext cx="6345238" cy="6878638"/>
          </a:xfrm>
          <a:custGeom>
            <a:avLst/>
            <a:gdLst>
              <a:gd name="T0" fmla="*/ 567 w 1457"/>
              <a:gd name="T1" fmla="*/ 1074 h 1575"/>
              <a:gd name="T2" fmla="*/ 1187 w 1457"/>
              <a:gd name="T3" fmla="*/ 133 h 1575"/>
              <a:gd name="T4" fmla="*/ 1457 w 1457"/>
              <a:gd name="T5" fmla="*/ 0 h 1575"/>
              <a:gd name="T6" fmla="*/ 1153 w 1457"/>
              <a:gd name="T7" fmla="*/ 0 h 1575"/>
              <a:gd name="T8" fmla="*/ 1129 w 1457"/>
              <a:gd name="T9" fmla="*/ 17 h 1575"/>
              <a:gd name="T10" fmla="*/ 605 w 1457"/>
              <a:gd name="T11" fmla="*/ 765 h 1575"/>
              <a:gd name="T12" fmla="*/ 164 w 1457"/>
              <a:gd name="T13" fmla="*/ 1484 h 1575"/>
              <a:gd name="T14" fmla="*/ 0 w 1457"/>
              <a:gd name="T15" fmla="*/ 1575 h 1575"/>
              <a:gd name="T16" fmla="*/ 9 w 1457"/>
              <a:gd name="T17" fmla="*/ 1575 h 1575"/>
              <a:gd name="T18" fmla="*/ 15 w 1457"/>
              <a:gd name="T19" fmla="*/ 1573 h 1575"/>
              <a:gd name="T20" fmla="*/ 567 w 1457"/>
              <a:gd name="T21" fmla="*/ 1074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7" h="1575">
                <a:moveTo>
                  <a:pt x="567" y="1074"/>
                </a:moveTo>
                <a:cubicBezTo>
                  <a:pt x="758" y="745"/>
                  <a:pt x="868" y="370"/>
                  <a:pt x="1187" y="133"/>
                </a:cubicBezTo>
                <a:cubicBezTo>
                  <a:pt x="1267" y="74"/>
                  <a:pt x="1360" y="29"/>
                  <a:pt x="1457" y="0"/>
                </a:cubicBezTo>
                <a:cubicBezTo>
                  <a:pt x="1153" y="0"/>
                  <a:pt x="1153" y="0"/>
                  <a:pt x="1153" y="0"/>
                </a:cubicBezTo>
                <a:cubicBezTo>
                  <a:pt x="1145" y="5"/>
                  <a:pt x="1137" y="11"/>
                  <a:pt x="1129" y="17"/>
                </a:cubicBezTo>
                <a:cubicBezTo>
                  <a:pt x="879" y="202"/>
                  <a:pt x="736" y="491"/>
                  <a:pt x="605" y="765"/>
                </a:cubicBezTo>
                <a:cubicBezTo>
                  <a:pt x="485" y="1017"/>
                  <a:pt x="386" y="1301"/>
                  <a:pt x="164" y="1484"/>
                </a:cubicBezTo>
                <a:cubicBezTo>
                  <a:pt x="115" y="1524"/>
                  <a:pt x="59" y="1554"/>
                  <a:pt x="0" y="1575"/>
                </a:cubicBezTo>
                <a:cubicBezTo>
                  <a:pt x="9" y="1575"/>
                  <a:pt x="9" y="1575"/>
                  <a:pt x="9" y="1575"/>
                </a:cubicBezTo>
                <a:cubicBezTo>
                  <a:pt x="11" y="1575"/>
                  <a:pt x="13" y="1574"/>
                  <a:pt x="15" y="1573"/>
                </a:cubicBezTo>
                <a:cubicBezTo>
                  <a:pt x="267" y="1490"/>
                  <a:pt x="438" y="1298"/>
                  <a:pt x="567" y="1074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r="18998"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4" r="33424"/>
          <a:stretch>
            <a:fillRect/>
          </a:stretch>
        </p:blipFill>
        <p:spPr/>
      </p:pic>
      <p:grpSp>
        <p:nvGrpSpPr>
          <p:cNvPr id="39" name="组合 38"/>
          <p:cNvGrpSpPr/>
          <p:nvPr/>
        </p:nvGrpSpPr>
        <p:grpSpPr>
          <a:xfrm>
            <a:off x="5633568" y="4870118"/>
            <a:ext cx="3480147" cy="1336055"/>
            <a:chOff x="655168" y="4630146"/>
            <a:chExt cx="3480147" cy="1336055"/>
          </a:xfrm>
        </p:grpSpPr>
        <p:sp>
          <p:nvSpPr>
            <p:cNvPr id="40" name="矩形 39"/>
            <p:cNvSpPr/>
            <p:nvPr/>
          </p:nvSpPr>
          <p:spPr>
            <a:xfrm>
              <a:off x="655168" y="5570201"/>
              <a:ext cx="1332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C9CD6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55168" y="5650943"/>
              <a:ext cx="1332000" cy="276999"/>
            </a:xfrm>
            <a:prstGeom prst="rect">
              <a:avLst/>
            </a:prstGeom>
            <a:solidFill>
              <a:srgbClr val="3C9CD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200" dirty="0">
                  <a:solidFill>
                    <a:schemeClr val="bg1"/>
                  </a:solidFill>
                  <a:cs typeface="+mn-ea"/>
                  <a:sym typeface="+mn-lt"/>
                </a:rPr>
                <a:t>20XX.XX.XX</a:t>
              </a:r>
              <a:endParaRPr lang="zh-CN" altLang="en-US" sz="1200" spc="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55168" y="4630146"/>
              <a:ext cx="3480147" cy="276999"/>
              <a:chOff x="3484532" y="4842938"/>
              <a:chExt cx="5222936" cy="319807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3484532" y="4842938"/>
                <a:ext cx="2193317" cy="319807"/>
              </a:xfrm>
              <a:prstGeom prst="rect">
                <a:avLst/>
              </a:prstGeom>
              <a:ln w="6350">
                <a:solidFill>
                  <a:srgbClr val="3C9CD6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solidFill>
                      <a:srgbClr val="3C9CD6"/>
                    </a:solidFill>
                    <a:cs typeface="+mn-ea"/>
                    <a:sym typeface="+mn-lt"/>
                  </a:rPr>
                  <a:t>主讲人：</a:t>
                </a:r>
                <a:r>
                  <a:rPr lang="en-US" altLang="zh-CN" sz="1200">
                    <a:solidFill>
                      <a:srgbClr val="3C9CD6"/>
                    </a:solidFill>
                    <a:cs typeface="+mn-ea"/>
                    <a:sym typeface="+mn-lt"/>
                  </a:rPr>
                  <a:t>xippt</a:t>
                </a:r>
                <a:endParaRPr lang="zh-CN" altLang="en-US" sz="1200" dirty="0">
                  <a:solidFill>
                    <a:srgbClr val="3C9CD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6490140" y="4842938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rgbClr val="3C9CD6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solidFill>
                      <a:srgbClr val="3C9CD6"/>
                    </a:solidFill>
                    <a:cs typeface="+mn-ea"/>
                    <a:sym typeface="+mn-lt"/>
                  </a:rPr>
                  <a:t>班级：</a:t>
                </a:r>
                <a:r>
                  <a:rPr lang="en-US" altLang="zh-CN" sz="1200">
                    <a:solidFill>
                      <a:srgbClr val="3C9CD6"/>
                    </a:solidFill>
                    <a:cs typeface="+mn-ea"/>
                    <a:sym typeface="+mn-lt"/>
                  </a:rPr>
                  <a:t>xippt</a:t>
                </a:r>
                <a:endParaRPr lang="zh-CN" altLang="en-US" sz="1200" dirty="0">
                  <a:solidFill>
                    <a:srgbClr val="3C9CD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5535774" y="2817859"/>
            <a:ext cx="5310026" cy="1681997"/>
            <a:chOff x="557374" y="2667123"/>
            <a:chExt cx="5310026" cy="1681997"/>
          </a:xfrm>
        </p:grpSpPr>
        <p:sp>
          <p:nvSpPr>
            <p:cNvPr id="48" name="文本框 47"/>
            <p:cNvSpPr txBox="1"/>
            <p:nvPr/>
          </p:nvSpPr>
          <p:spPr>
            <a:xfrm>
              <a:off x="560008" y="2667123"/>
              <a:ext cx="49315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solidFill>
                    <a:srgbClr val="3C9CD6"/>
                  </a:solidFill>
                  <a:cs typeface="+mn-ea"/>
                  <a:sym typeface="+mn-lt"/>
                </a:rPr>
                <a:t>第三章 物态变化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57374" y="3254498"/>
              <a:ext cx="4401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rgbClr val="3C9CD6"/>
                  </a:solidFill>
                  <a:cs typeface="+mn-ea"/>
                  <a:sym typeface="+mn-lt"/>
                </a:rPr>
                <a:t>第</a:t>
              </a:r>
              <a:r>
                <a:rPr lang="en-US" altLang="zh-CN" sz="3600" b="1" dirty="0">
                  <a:solidFill>
                    <a:srgbClr val="3C9CD6"/>
                  </a:solidFill>
                  <a:cs typeface="+mn-ea"/>
                  <a:sym typeface="+mn-lt"/>
                </a:rPr>
                <a:t>4</a:t>
              </a:r>
              <a:r>
                <a:rPr lang="zh-CN" altLang="en-US" sz="3600" b="1" dirty="0">
                  <a:solidFill>
                    <a:srgbClr val="3C9CD6"/>
                  </a:solidFill>
                  <a:cs typeface="+mn-ea"/>
                  <a:sym typeface="+mn-lt"/>
                </a:rPr>
                <a:t>节 升华和凝华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70077" y="4029224"/>
              <a:ext cx="4896606" cy="31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100" dirty="0">
                  <a:solidFill>
                    <a:srgbClr val="3C9CD6"/>
                  </a:solidFill>
                  <a:cs typeface="+mn-ea"/>
                  <a:sym typeface="+mn-lt"/>
                </a:rPr>
                <a:t>MENTAL HEALTH COUNSELING PPT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10633464" y="414189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C9CD6"/>
                </a:solidFill>
                <a:uLnTx/>
                <a:uFillTx/>
                <a:cs typeface="+mn-ea"/>
                <a:sym typeface="+mn-lt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3C9CD6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rrowheads="1"/>
          </p:cNvSpPr>
          <p:nvPr/>
        </p:nvSpPr>
        <p:spPr bwMode="auto">
          <a:xfrm>
            <a:off x="746575" y="1766665"/>
            <a:ext cx="9637967" cy="4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2000" dirty="0">
                <a:cs typeface="+mn-ea"/>
                <a:sym typeface="+mn-lt"/>
              </a:rPr>
              <a:t>利用干冰能进行人工降雨、制造舞台烟雾、灭火筒、为食物保鲜等。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46575" y="3276100"/>
            <a:ext cx="4341472" cy="150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dirty="0">
                <a:cs typeface="+mn-ea"/>
                <a:sym typeface="+mn-lt"/>
              </a:rPr>
              <a:t>干冰：二氧化碳（</a:t>
            </a:r>
            <a:r>
              <a:rPr lang="zh-CN" altLang="zh-CN" sz="2000" dirty="0">
                <a:cs typeface="+mn-ea"/>
                <a:sym typeface="+mn-lt"/>
              </a:rPr>
              <a:t>CO</a:t>
            </a:r>
            <a:r>
              <a:rPr lang="zh-CN" altLang="zh-CN" sz="2000" baseline="-25000" dirty="0">
                <a:cs typeface="+mn-ea"/>
                <a:sym typeface="+mn-lt"/>
              </a:rPr>
              <a:t>2</a:t>
            </a:r>
            <a:r>
              <a:rPr lang="zh-CN" altLang="en-US" sz="2000" dirty="0">
                <a:cs typeface="+mn-ea"/>
                <a:sym typeface="+mn-lt"/>
              </a:rPr>
              <a:t>）的固体；</a:t>
            </a:r>
          </a:p>
          <a:p>
            <a:pPr>
              <a:lnSpc>
                <a:spcPct val="250000"/>
              </a:lnSpc>
            </a:pPr>
            <a:r>
              <a:rPr lang="zh-CN" altLang="en-US" sz="2000" dirty="0">
                <a:cs typeface="+mn-ea"/>
                <a:sym typeface="+mn-lt"/>
              </a:rPr>
              <a:t>特点：容易升华，有致冷作用。</a:t>
            </a:r>
          </a:p>
        </p:txBody>
      </p:sp>
      <p:pic>
        <p:nvPicPr>
          <p:cNvPr id="22531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7934" y="2982117"/>
            <a:ext cx="3798086" cy="245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143B6BC-2AE9-461F-8AF0-E60520429FD3}"/>
              </a:ext>
            </a:extLst>
          </p:cNvPr>
          <p:cNvSpPr txBox="1"/>
          <p:nvPr/>
        </p:nvSpPr>
        <p:spPr>
          <a:xfrm>
            <a:off x="1401717" y="416215"/>
            <a:ext cx="73840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三、</a:t>
            </a:r>
            <a:r>
              <a:rPr lang="zh-CN" altLang="zh-CN" sz="3600" dirty="0">
                <a:cs typeface="+mn-ea"/>
                <a:sym typeface="+mn-lt"/>
              </a:rPr>
              <a:t>升华、凝华的应用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225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225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990872" y="4063241"/>
            <a:ext cx="10210256" cy="150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609585">
              <a:lnSpc>
                <a:spcPct val="250000"/>
              </a:lnSpc>
              <a:spcBef>
                <a:spcPts val="67"/>
              </a:spcBef>
            </a:pPr>
            <a:r>
              <a:rPr lang="zh-CN" altLang="en-US" sz="2000" dirty="0">
                <a:cs typeface="+mn-ea"/>
                <a:sym typeface="+mn-lt"/>
              </a:rPr>
              <a:t>用高射炮或飞机在天空中撒下干冰，干冰会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升华</a:t>
            </a:r>
            <a:r>
              <a:rPr lang="zh-CN" altLang="en-US" sz="2000" dirty="0">
                <a:cs typeface="+mn-ea"/>
                <a:sym typeface="+mn-lt"/>
              </a:rPr>
              <a:t>吸热，使云层中的温度急剧下降，从而使云层中的水蒸气遇冷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液化</a:t>
            </a:r>
            <a:r>
              <a:rPr lang="zh-CN" altLang="en-US" sz="2000" dirty="0">
                <a:cs typeface="+mn-ea"/>
                <a:sym typeface="+mn-lt"/>
              </a:rPr>
              <a:t>成小水滴，或者直接</a:t>
            </a:r>
            <a:r>
              <a:rPr lang="zh-CN" altLang="en-US" sz="2000" dirty="0">
                <a:solidFill>
                  <a:srgbClr val="FF3300"/>
                </a:solidFill>
                <a:cs typeface="+mn-ea"/>
                <a:sym typeface="+mn-lt"/>
              </a:rPr>
              <a:t>凝华</a:t>
            </a:r>
            <a:r>
              <a:rPr lang="zh-CN" altLang="en-US" sz="2000" dirty="0">
                <a:cs typeface="+mn-ea"/>
                <a:sym typeface="+mn-lt"/>
              </a:rPr>
              <a:t>成小冰晶，落到地上便形成雨。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9790" y="1640425"/>
            <a:ext cx="3376902" cy="2240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8014" y="1631563"/>
            <a:ext cx="2644198" cy="2266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3D1DEF0-45A9-4731-B7A0-2F3E5BB87C70}"/>
              </a:ext>
            </a:extLst>
          </p:cNvPr>
          <p:cNvSpPr txBox="1"/>
          <p:nvPr/>
        </p:nvSpPr>
        <p:spPr>
          <a:xfrm>
            <a:off x="1401717" y="416215"/>
            <a:ext cx="73840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三、</a:t>
            </a:r>
            <a:r>
              <a:rPr lang="zh-CN" altLang="zh-CN" sz="3600" dirty="0">
                <a:cs typeface="+mn-ea"/>
                <a:sym typeface="+mn-lt"/>
              </a:rPr>
              <a:t>升华、凝华的应用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63843"/>
          <p:cNvSpPr txBox="1">
            <a:spLocks noChangeArrowheads="1"/>
          </p:cNvSpPr>
          <p:nvPr/>
        </p:nvSpPr>
        <p:spPr bwMode="auto">
          <a:xfrm>
            <a:off x="1055510" y="1467805"/>
            <a:ext cx="5759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FF"/>
                </a:solidFill>
                <a:cs typeface="+mn-ea"/>
                <a:sym typeface="+mn-lt"/>
              </a:rPr>
              <a:t>干冰（固态二氧化碳）</a:t>
            </a: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808133" y="1797630"/>
            <a:ext cx="172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" name="文本框 163845"/>
          <p:cNvSpPr txBox="1">
            <a:spLocks noChangeArrowheads="1"/>
          </p:cNvSpPr>
          <p:nvPr/>
        </p:nvSpPr>
        <p:spPr bwMode="auto">
          <a:xfrm>
            <a:off x="7636937" y="1598021"/>
            <a:ext cx="24874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cs typeface="+mn-ea"/>
                <a:sym typeface="+mn-lt"/>
              </a:rPr>
              <a:t>二氧化碳气体</a:t>
            </a:r>
          </a:p>
        </p:txBody>
      </p:sp>
      <p:sp>
        <p:nvSpPr>
          <p:cNvPr id="11" name="文本框 163846"/>
          <p:cNvSpPr txBox="1">
            <a:spLocks noChangeArrowheads="1"/>
          </p:cNvSpPr>
          <p:nvPr/>
        </p:nvSpPr>
        <p:spPr bwMode="auto">
          <a:xfrm>
            <a:off x="6188780" y="1391909"/>
            <a:ext cx="17293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cs typeface="+mn-ea"/>
                <a:sym typeface="+mn-lt"/>
              </a:rPr>
              <a:t>升华</a:t>
            </a:r>
          </a:p>
        </p:txBody>
      </p:sp>
      <p:sp>
        <p:nvSpPr>
          <p:cNvPr id="12" name="文本框 163847"/>
          <p:cNvSpPr txBox="1">
            <a:spLocks noChangeArrowheads="1"/>
          </p:cNvSpPr>
          <p:nvPr/>
        </p:nvSpPr>
        <p:spPr bwMode="auto">
          <a:xfrm>
            <a:off x="1866850" y="3174718"/>
            <a:ext cx="2880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cs typeface="+mn-ea"/>
                <a:sym typeface="+mn-lt"/>
              </a:rPr>
              <a:t>吸热</a:t>
            </a:r>
          </a:p>
        </p:txBody>
      </p:sp>
      <p:grpSp>
        <p:nvGrpSpPr>
          <p:cNvPr id="13" name="组合 163848"/>
          <p:cNvGrpSpPr>
            <a:grpSpLocks/>
          </p:cNvGrpSpPr>
          <p:nvPr/>
        </p:nvGrpSpPr>
        <p:grpSpPr bwMode="auto">
          <a:xfrm>
            <a:off x="1871134" y="1940153"/>
            <a:ext cx="575733" cy="1149679"/>
            <a:chOff x="793" y="1253"/>
            <a:chExt cx="272" cy="227"/>
          </a:xfrm>
        </p:grpSpPr>
        <p:sp>
          <p:nvSpPr>
            <p:cNvPr id="14" name="直接连接符 163849"/>
            <p:cNvSpPr>
              <a:spLocks noChangeShapeType="1"/>
            </p:cNvSpPr>
            <p:nvPr/>
          </p:nvSpPr>
          <p:spPr bwMode="auto">
            <a:xfrm flipV="1">
              <a:off x="793" y="1253"/>
              <a:ext cx="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5" name="直接连接符 163850"/>
            <p:cNvSpPr>
              <a:spLocks noChangeShapeType="1"/>
            </p:cNvSpPr>
            <p:nvPr/>
          </p:nvSpPr>
          <p:spPr bwMode="auto">
            <a:xfrm flipV="1">
              <a:off x="929" y="1253"/>
              <a:ext cx="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6" name="直接连接符 163851"/>
            <p:cNvSpPr>
              <a:spLocks noChangeShapeType="1"/>
            </p:cNvSpPr>
            <p:nvPr/>
          </p:nvSpPr>
          <p:spPr bwMode="auto">
            <a:xfrm flipV="1">
              <a:off x="1065" y="1253"/>
              <a:ext cx="0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</p:grpSp>
      <p:sp>
        <p:nvSpPr>
          <p:cNvPr id="17" name="文本框 163852"/>
          <p:cNvSpPr txBox="1">
            <a:spLocks noChangeArrowheads="1"/>
          </p:cNvSpPr>
          <p:nvPr/>
        </p:nvSpPr>
        <p:spPr bwMode="auto">
          <a:xfrm>
            <a:off x="1183708" y="3899208"/>
            <a:ext cx="25929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空气中的水蒸气</a:t>
            </a:r>
          </a:p>
        </p:txBody>
      </p:sp>
      <p:grpSp>
        <p:nvGrpSpPr>
          <p:cNvPr id="18" name="组合 163853"/>
          <p:cNvGrpSpPr>
            <a:grpSpLocks/>
          </p:cNvGrpSpPr>
          <p:nvPr/>
        </p:nvGrpSpPr>
        <p:grpSpPr bwMode="auto">
          <a:xfrm>
            <a:off x="3695702" y="2730358"/>
            <a:ext cx="2112433" cy="1220941"/>
            <a:chOff x="1565" y="1616"/>
            <a:chExt cx="907" cy="544"/>
          </a:xfrm>
        </p:grpSpPr>
        <p:sp>
          <p:nvSpPr>
            <p:cNvPr id="19" name="直接连接符 163854"/>
            <p:cNvSpPr>
              <a:spLocks noChangeShapeType="1"/>
            </p:cNvSpPr>
            <p:nvPr/>
          </p:nvSpPr>
          <p:spPr bwMode="auto">
            <a:xfrm flipV="1">
              <a:off x="1565" y="1616"/>
              <a:ext cx="907" cy="22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0" name="直接连接符 163855"/>
            <p:cNvSpPr>
              <a:spLocks noChangeShapeType="1"/>
            </p:cNvSpPr>
            <p:nvPr/>
          </p:nvSpPr>
          <p:spPr bwMode="auto">
            <a:xfrm>
              <a:off x="1565" y="1979"/>
              <a:ext cx="907" cy="1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</p:grpSp>
      <p:sp>
        <p:nvSpPr>
          <p:cNvPr id="21" name="文本框 163856"/>
          <p:cNvSpPr txBox="1">
            <a:spLocks noChangeArrowheads="1"/>
          </p:cNvSpPr>
          <p:nvPr/>
        </p:nvSpPr>
        <p:spPr bwMode="auto">
          <a:xfrm rot="-1043433">
            <a:off x="3800311" y="2227582"/>
            <a:ext cx="2783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cs typeface="+mn-ea"/>
                <a:sym typeface="+mn-lt"/>
              </a:rPr>
              <a:t>凝华</a:t>
            </a:r>
          </a:p>
        </p:txBody>
      </p:sp>
      <p:sp>
        <p:nvSpPr>
          <p:cNvPr id="22" name="文本框 163857"/>
          <p:cNvSpPr txBox="1">
            <a:spLocks noChangeArrowheads="1"/>
          </p:cNvSpPr>
          <p:nvPr/>
        </p:nvSpPr>
        <p:spPr bwMode="auto">
          <a:xfrm>
            <a:off x="4078818" y="3808777"/>
            <a:ext cx="1921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cs typeface="+mn-ea"/>
                <a:sym typeface="+mn-lt"/>
              </a:rPr>
              <a:t>液化</a:t>
            </a:r>
          </a:p>
        </p:txBody>
      </p:sp>
      <p:grpSp>
        <p:nvGrpSpPr>
          <p:cNvPr id="23" name="组合 163858"/>
          <p:cNvGrpSpPr>
            <a:grpSpLocks/>
          </p:cNvGrpSpPr>
          <p:nvPr/>
        </p:nvGrpSpPr>
        <p:grpSpPr bwMode="auto">
          <a:xfrm>
            <a:off x="6525686" y="2730358"/>
            <a:ext cx="2880783" cy="1040413"/>
            <a:chOff x="2608" y="1614"/>
            <a:chExt cx="862" cy="657"/>
          </a:xfrm>
        </p:grpSpPr>
        <p:sp>
          <p:nvSpPr>
            <p:cNvPr id="24" name="文本框 163859"/>
            <p:cNvSpPr txBox="1">
              <a:spLocks noChangeArrowheads="1"/>
            </p:cNvSpPr>
            <p:nvPr/>
          </p:nvSpPr>
          <p:spPr bwMode="auto">
            <a:xfrm>
              <a:off x="2653" y="1614"/>
              <a:ext cx="817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cs typeface="+mn-ea"/>
                  <a:sym typeface="+mn-lt"/>
                </a:rPr>
                <a:t>冰晶</a:t>
              </a:r>
            </a:p>
          </p:txBody>
        </p:sp>
        <p:sp>
          <p:nvSpPr>
            <p:cNvPr id="25" name="文本框 163860"/>
            <p:cNvSpPr txBox="1">
              <a:spLocks noChangeArrowheads="1"/>
            </p:cNvSpPr>
            <p:nvPr/>
          </p:nvSpPr>
          <p:spPr bwMode="auto">
            <a:xfrm>
              <a:off x="2608" y="1979"/>
              <a:ext cx="862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cs typeface="+mn-ea"/>
                  <a:sym typeface="+mn-lt"/>
                </a:rPr>
                <a:t>小水珠</a:t>
              </a:r>
            </a:p>
          </p:txBody>
        </p:sp>
      </p:grpSp>
      <p:grpSp>
        <p:nvGrpSpPr>
          <p:cNvPr id="26" name="组合 163861"/>
          <p:cNvGrpSpPr>
            <a:grpSpLocks/>
          </p:cNvGrpSpPr>
          <p:nvPr/>
        </p:nvGrpSpPr>
        <p:grpSpPr bwMode="auto">
          <a:xfrm>
            <a:off x="6576484" y="4241093"/>
            <a:ext cx="715431" cy="1728529"/>
            <a:chOff x="2699" y="2524"/>
            <a:chExt cx="408" cy="1224"/>
          </a:xfrm>
        </p:grpSpPr>
        <p:sp>
          <p:nvSpPr>
            <p:cNvPr id="27" name="直接连接符 163862"/>
            <p:cNvSpPr>
              <a:spLocks noChangeShapeType="1"/>
            </p:cNvSpPr>
            <p:nvPr/>
          </p:nvSpPr>
          <p:spPr bwMode="auto">
            <a:xfrm>
              <a:off x="2699" y="2524"/>
              <a:ext cx="0" cy="1224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8" name="直接连接符 163863"/>
            <p:cNvSpPr>
              <a:spLocks noChangeShapeType="1"/>
            </p:cNvSpPr>
            <p:nvPr/>
          </p:nvSpPr>
          <p:spPr bwMode="auto">
            <a:xfrm>
              <a:off x="2835" y="2524"/>
              <a:ext cx="0" cy="1224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9" name="直接连接符 163864"/>
            <p:cNvSpPr>
              <a:spLocks noChangeShapeType="1"/>
            </p:cNvSpPr>
            <p:nvPr/>
          </p:nvSpPr>
          <p:spPr bwMode="auto">
            <a:xfrm>
              <a:off x="2971" y="2524"/>
              <a:ext cx="0" cy="1224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0" name="直接连接符 163865"/>
            <p:cNvSpPr>
              <a:spLocks noChangeShapeType="1"/>
            </p:cNvSpPr>
            <p:nvPr/>
          </p:nvSpPr>
          <p:spPr bwMode="auto">
            <a:xfrm>
              <a:off x="3107" y="2524"/>
              <a:ext cx="0" cy="1224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 sz="1400">
                <a:cs typeface="+mn-ea"/>
                <a:sym typeface="+mn-lt"/>
              </a:endParaRPr>
            </a:p>
          </p:txBody>
        </p:sp>
      </p:grpSp>
      <p:sp>
        <p:nvSpPr>
          <p:cNvPr id="31" name="文本框 163866"/>
          <p:cNvSpPr txBox="1">
            <a:spLocks noChangeArrowheads="1"/>
          </p:cNvSpPr>
          <p:nvPr/>
        </p:nvSpPr>
        <p:spPr bwMode="auto">
          <a:xfrm>
            <a:off x="7535333" y="4885611"/>
            <a:ext cx="86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cs typeface="+mn-ea"/>
                <a:sym typeface="+mn-lt"/>
              </a:rPr>
              <a:t>雨</a:t>
            </a:r>
          </a:p>
        </p:txBody>
      </p:sp>
      <p:sp>
        <p:nvSpPr>
          <p:cNvPr id="32" name="云形标注 31"/>
          <p:cNvSpPr>
            <a:spLocks noChangeArrowheads="1"/>
          </p:cNvSpPr>
          <p:nvPr/>
        </p:nvSpPr>
        <p:spPr bwMode="auto">
          <a:xfrm flipH="1">
            <a:off x="6000751" y="2607631"/>
            <a:ext cx="2976025" cy="1398301"/>
          </a:xfrm>
          <a:prstGeom prst="cloudCallout">
            <a:avLst>
              <a:gd name="adj1" fmla="val 64247"/>
              <a:gd name="adj2" fmla="val 47659"/>
            </a:avLst>
          </a:prstGeom>
          <a:solidFill>
            <a:schemeClr val="accent1">
              <a:alpha val="0"/>
            </a:schemeClr>
          </a:solidFill>
          <a:ln w="19050">
            <a:solidFill>
              <a:srgbClr val="0D0D0D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" name="椭圆形标注 32"/>
          <p:cNvSpPr>
            <a:spLocks noChangeArrowheads="1"/>
          </p:cNvSpPr>
          <p:nvPr/>
        </p:nvSpPr>
        <p:spPr bwMode="auto">
          <a:xfrm>
            <a:off x="8642351" y="3618747"/>
            <a:ext cx="2730389" cy="1728529"/>
          </a:xfrm>
          <a:prstGeom prst="wedgeEllipseCallout">
            <a:avLst>
              <a:gd name="adj1" fmla="val -94505"/>
              <a:gd name="adj2" fmla="val -134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遇到暖空气后，冰晶熔化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EE7FD40-8E81-49B9-8DF2-7A8A15A47D12}"/>
              </a:ext>
            </a:extLst>
          </p:cNvPr>
          <p:cNvSpPr txBox="1"/>
          <p:nvPr/>
        </p:nvSpPr>
        <p:spPr>
          <a:xfrm>
            <a:off x="1401717" y="416215"/>
            <a:ext cx="73840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三、</a:t>
            </a:r>
            <a:r>
              <a:rPr lang="zh-CN" altLang="zh-CN" sz="3600" dirty="0">
                <a:cs typeface="+mn-ea"/>
                <a:sym typeface="+mn-lt"/>
              </a:rPr>
              <a:t>升华、凝华的应用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7" grpId="0"/>
      <p:bldP spid="21" grpId="0"/>
      <p:bldP spid="22" grpId="0"/>
      <p:bldP spid="31" grpId="0"/>
      <p:bldP spid="32" grpId="0" bldLvl="0" animBg="1"/>
      <p:bldP spid="3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68961"/>
          <p:cNvSpPr txBox="1">
            <a:spLocks noChangeArrowheads="1"/>
          </p:cNvSpPr>
          <p:nvPr/>
        </p:nvSpPr>
        <p:spPr bwMode="auto">
          <a:xfrm>
            <a:off x="959886" y="4285963"/>
            <a:ext cx="10272228" cy="150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000" dirty="0">
                <a:cs typeface="+mn-ea"/>
                <a:sym typeface="+mn-lt"/>
              </a:rPr>
              <a:t>    </a:t>
            </a:r>
            <a:r>
              <a:rPr lang="zh-CN" altLang="en-US" sz="2000" dirty="0">
                <a:cs typeface="+mn-ea"/>
                <a:sym typeface="+mn-lt"/>
              </a:rPr>
              <a:t>舞台上喷出的干冰瞬间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升华</a:t>
            </a:r>
            <a:r>
              <a:rPr lang="zh-CN" altLang="en-US" sz="2000" dirty="0">
                <a:cs typeface="+mn-ea"/>
                <a:sym typeface="+mn-lt"/>
              </a:rPr>
              <a:t>，从周围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吸热</a:t>
            </a:r>
            <a:r>
              <a:rPr lang="zh-CN" altLang="en-US" sz="2000" dirty="0">
                <a:cs typeface="+mn-ea"/>
                <a:sym typeface="+mn-lt"/>
              </a:rPr>
              <a:t>，导致温度下降，周围的水蒸气遇冷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液化</a:t>
            </a:r>
            <a:r>
              <a:rPr lang="zh-CN" altLang="en-US" sz="2000" dirty="0">
                <a:cs typeface="+mn-ea"/>
                <a:sym typeface="+mn-lt"/>
              </a:rPr>
              <a:t>成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小水珠</a:t>
            </a:r>
            <a:r>
              <a:rPr lang="zh-CN" altLang="en-US" sz="2000" dirty="0">
                <a:cs typeface="+mn-ea"/>
                <a:sym typeface="+mn-lt"/>
              </a:rPr>
              <a:t>或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凝华</a:t>
            </a:r>
            <a:r>
              <a:rPr lang="zh-CN" altLang="en-US" sz="2000" dirty="0">
                <a:cs typeface="+mn-ea"/>
                <a:sym typeface="+mn-lt"/>
              </a:rPr>
              <a:t>成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小冰晶</a:t>
            </a:r>
            <a:r>
              <a:rPr lang="zh-CN" altLang="en-US" sz="2000" dirty="0">
                <a:cs typeface="+mn-ea"/>
                <a:sym typeface="+mn-lt"/>
              </a:rPr>
              <a:t>悬浮在空气中，即我们所见到烟雾。</a:t>
            </a: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2053" y="1525841"/>
            <a:ext cx="4587893" cy="2580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2F852B6-C056-41A5-9756-133739EA6BB9}"/>
              </a:ext>
            </a:extLst>
          </p:cNvPr>
          <p:cNvSpPr txBox="1"/>
          <p:nvPr/>
        </p:nvSpPr>
        <p:spPr>
          <a:xfrm>
            <a:off x="1401717" y="416215"/>
            <a:ext cx="73840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三、</a:t>
            </a:r>
            <a:r>
              <a:rPr lang="zh-CN" altLang="zh-CN" sz="3600" dirty="0">
                <a:cs typeface="+mn-ea"/>
                <a:sym typeface="+mn-lt"/>
              </a:rPr>
              <a:t>升华、凝华的应用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51"/>
          <p:cNvSpPr txBox="1">
            <a:spLocks noChangeArrowheads="1"/>
          </p:cNvSpPr>
          <p:nvPr/>
        </p:nvSpPr>
        <p:spPr bwMode="auto">
          <a:xfrm>
            <a:off x="1706039" y="3335627"/>
            <a:ext cx="3877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3200">
                <a:cs typeface="+mn-ea"/>
                <a:sym typeface="+mn-lt"/>
              </a:rPr>
              <a:t>水在自然界中的循环</a:t>
            </a:r>
          </a:p>
        </p:txBody>
      </p:sp>
      <p:pic>
        <p:nvPicPr>
          <p:cNvPr id="1028" name="Picture 4" descr="https://timgsa.baidu.com/timg?image&amp;quality=80&amp;size=b9999_10000&amp;sec=1569411772038&amp;di=008300cdd7349443b42c73ae2b018548&amp;imgtype=0&amp;src=http%3A%2F%2Fp0.qhimgs4.com%2Ft01b1c515e6e693fa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4240" y="2349499"/>
            <a:ext cx="4253600" cy="2557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6A68BEC-6A6A-4217-852F-667BAB3947C0}"/>
              </a:ext>
            </a:extLst>
          </p:cNvPr>
          <p:cNvSpPr txBox="1"/>
          <p:nvPr/>
        </p:nvSpPr>
        <p:spPr>
          <a:xfrm>
            <a:off x="1401717" y="416215"/>
            <a:ext cx="73840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三、</a:t>
            </a:r>
            <a:r>
              <a:rPr lang="zh-CN" altLang="zh-CN" sz="3600" dirty="0">
                <a:cs typeface="+mn-ea"/>
                <a:sym typeface="+mn-lt"/>
              </a:rPr>
              <a:t>升华、凝华的应用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4396974" y="5038747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>
                <a:solidFill>
                  <a:srgbClr val="0000FF"/>
                </a:solidFill>
                <a:cs typeface="+mn-ea"/>
                <a:sym typeface="+mn-lt"/>
              </a:rPr>
              <a:t>（熔化）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2956181" y="5217836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0000FF"/>
                </a:solidFill>
                <a:cs typeface="+mn-ea"/>
                <a:sym typeface="+mn-lt"/>
              </a:rPr>
              <a:t>固态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7797800" y="5115088"/>
            <a:ext cx="304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0000FF"/>
                </a:solidFill>
                <a:cs typeface="+mn-ea"/>
                <a:sym typeface="+mn-lt"/>
              </a:rPr>
              <a:t>液态</a:t>
            </a: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4600174" y="5570830"/>
            <a:ext cx="3149600" cy="15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b="1">
              <a:cs typeface="+mn-ea"/>
              <a:sym typeface="+mn-lt"/>
            </a:endParaRP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 flipH="1">
            <a:off x="4600174" y="5798866"/>
            <a:ext cx="3048000" cy="15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b="1">
              <a:cs typeface="+mn-ea"/>
              <a:sym typeface="+mn-lt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4954358" y="1300949"/>
            <a:ext cx="294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0000FF"/>
                </a:solidFill>
                <a:cs typeface="+mn-ea"/>
                <a:sym typeface="+mn-lt"/>
              </a:rPr>
              <a:t>   </a:t>
            </a:r>
            <a:r>
              <a:rPr lang="zh-CN" altLang="en-US" sz="3600" b="1" dirty="0">
                <a:solidFill>
                  <a:srgbClr val="0000FF"/>
                </a:solidFill>
                <a:cs typeface="+mn-ea"/>
                <a:sym typeface="+mn-lt"/>
              </a:rPr>
              <a:t>气态</a:t>
            </a:r>
          </a:p>
        </p:txBody>
      </p:sp>
      <p:sp>
        <p:nvSpPr>
          <p:cNvPr id="49" name="Line 10"/>
          <p:cNvSpPr>
            <a:spLocks noChangeShapeType="1"/>
          </p:cNvSpPr>
          <p:nvPr/>
        </p:nvSpPr>
        <p:spPr bwMode="auto">
          <a:xfrm flipH="1" flipV="1">
            <a:off x="6733774" y="1846250"/>
            <a:ext cx="1625600" cy="3496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b="1">
              <a:cs typeface="+mn-ea"/>
              <a:sym typeface="+mn-lt"/>
            </a:endParaRPr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>
            <a:off x="7140174" y="1846249"/>
            <a:ext cx="1524000" cy="32685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b="1">
              <a:cs typeface="+mn-ea"/>
              <a:sym typeface="+mn-lt"/>
            </a:endParaRP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4498574" y="5874878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>
                <a:solidFill>
                  <a:srgbClr val="0000FF"/>
                </a:solidFill>
                <a:cs typeface="+mn-ea"/>
                <a:sym typeface="+mn-lt"/>
              </a:rPr>
              <a:t>（凝固）</a:t>
            </a:r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auto">
          <a:xfrm flipH="1">
            <a:off x="3685774" y="1998274"/>
            <a:ext cx="1524000" cy="31924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b="1">
              <a:cs typeface="+mn-ea"/>
              <a:sym typeface="+mn-lt"/>
            </a:endParaRPr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 flipV="1">
            <a:off x="3076174" y="1922262"/>
            <a:ext cx="1625600" cy="31924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 b="1">
              <a:cs typeface="+mn-ea"/>
              <a:sym typeface="+mn-lt"/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 rot="1183767">
            <a:off x="4672028" y="2837571"/>
            <a:ext cx="461665" cy="225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l"/>
            <a:r>
              <a:rPr lang="zh-CN" altLang="en-US" b="1">
                <a:solidFill>
                  <a:srgbClr val="0000FF"/>
                </a:solidFill>
                <a:cs typeface="+mn-ea"/>
                <a:sym typeface="+mn-lt"/>
              </a:rPr>
              <a:t>（凝华）放热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 rot="1161573">
            <a:off x="3135328" y="2606366"/>
            <a:ext cx="461665" cy="232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l"/>
            <a:r>
              <a:rPr lang="zh-CN" altLang="en-US" b="1">
                <a:solidFill>
                  <a:srgbClr val="0000FF"/>
                </a:solidFill>
                <a:cs typeface="+mn-ea"/>
                <a:sym typeface="+mn-lt"/>
              </a:rPr>
              <a:t>（升华）吸热</a:t>
            </a: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 rot="-1069260">
            <a:off x="6621478" y="2207305"/>
            <a:ext cx="461665" cy="190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l"/>
            <a:r>
              <a:rPr lang="zh-CN" altLang="en-US" b="1">
                <a:solidFill>
                  <a:srgbClr val="0000FF"/>
                </a:solidFill>
                <a:cs typeface="+mn-ea"/>
                <a:sym typeface="+mn-lt"/>
              </a:rPr>
              <a:t>（汽化）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6632174" y="5038747"/>
            <a:ext cx="132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>
                <a:solidFill>
                  <a:srgbClr val="0000FF"/>
                </a:solidFill>
                <a:cs typeface="+mn-ea"/>
                <a:sym typeface="+mn-lt"/>
              </a:rPr>
              <a:t>吸热</a:t>
            </a: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6733774" y="5874878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>
                <a:solidFill>
                  <a:srgbClr val="0000FF"/>
                </a:solidFill>
                <a:cs typeface="+mn-ea"/>
                <a:sym typeface="+mn-lt"/>
              </a:rPr>
              <a:t>放热</a:t>
            </a:r>
          </a:p>
        </p:txBody>
      </p:sp>
      <p:sp>
        <p:nvSpPr>
          <p:cNvPr id="59" name="Text Box 20"/>
          <p:cNvSpPr txBox="1">
            <a:spLocks noChangeArrowheads="1"/>
          </p:cNvSpPr>
          <p:nvPr/>
        </p:nvSpPr>
        <p:spPr bwMode="auto">
          <a:xfrm rot="-1237088">
            <a:off x="7150644" y="3657865"/>
            <a:ext cx="461665" cy="83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l"/>
            <a:r>
              <a:rPr lang="zh-CN" altLang="en-US" b="1">
                <a:solidFill>
                  <a:srgbClr val="0000FF"/>
                </a:solidFill>
                <a:cs typeface="+mn-ea"/>
                <a:sym typeface="+mn-lt"/>
              </a:rPr>
              <a:t>吸热</a:t>
            </a:r>
          </a:p>
        </p:txBody>
      </p:sp>
      <p:sp>
        <p:nvSpPr>
          <p:cNvPr id="60" name="Text Box 21"/>
          <p:cNvSpPr txBox="1">
            <a:spLocks noChangeArrowheads="1"/>
          </p:cNvSpPr>
          <p:nvPr/>
        </p:nvSpPr>
        <p:spPr bwMode="auto">
          <a:xfrm rot="-1109485">
            <a:off x="8471444" y="3583437"/>
            <a:ext cx="461665" cy="83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l"/>
            <a:r>
              <a:rPr lang="zh-CN" altLang="en-US" b="1">
                <a:solidFill>
                  <a:srgbClr val="0000FF"/>
                </a:solidFill>
                <a:cs typeface="+mn-ea"/>
                <a:sym typeface="+mn-lt"/>
              </a:rPr>
              <a:t>放热</a:t>
            </a:r>
          </a:p>
        </p:txBody>
      </p:sp>
      <p:sp>
        <p:nvSpPr>
          <p:cNvPr id="61" name="Text Box 22"/>
          <p:cNvSpPr txBox="1">
            <a:spLocks noChangeArrowheads="1"/>
          </p:cNvSpPr>
          <p:nvPr/>
        </p:nvSpPr>
        <p:spPr bwMode="auto">
          <a:xfrm rot="-1008830">
            <a:off x="7965562" y="2064783"/>
            <a:ext cx="461665" cy="159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l"/>
            <a:r>
              <a:rPr lang="zh-CN" altLang="en-US" b="1">
                <a:solidFill>
                  <a:srgbClr val="0000FF"/>
                </a:solidFill>
                <a:cs typeface="+mn-ea"/>
                <a:sym typeface="+mn-lt"/>
              </a:rPr>
              <a:t>（液化）</a:t>
            </a:r>
          </a:p>
        </p:txBody>
      </p:sp>
      <p:sp>
        <p:nvSpPr>
          <p:cNvPr id="62" name="文本框 6151"/>
          <p:cNvSpPr txBox="1">
            <a:spLocks noChangeArrowheads="1"/>
          </p:cNvSpPr>
          <p:nvPr/>
        </p:nvSpPr>
        <p:spPr bwMode="auto">
          <a:xfrm>
            <a:off x="1124191" y="1679909"/>
            <a:ext cx="2698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水</a:t>
            </a:r>
            <a:r>
              <a:rPr lang="zh-CN" altLang="zh-CN" sz="2800" dirty="0">
                <a:cs typeface="+mn-ea"/>
                <a:sym typeface="+mn-lt"/>
              </a:rPr>
              <a:t>的循环</a:t>
            </a:r>
            <a:r>
              <a:rPr lang="zh-CN" altLang="en-US" sz="2800" dirty="0">
                <a:cs typeface="+mn-ea"/>
                <a:sym typeface="+mn-lt"/>
              </a:rPr>
              <a:t>示意图</a:t>
            </a:r>
            <a:endParaRPr lang="zh-CN" altLang="zh-CN" sz="2800" dirty="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80F77E2-1150-42BA-B0BE-CE4A7953C262}"/>
              </a:ext>
            </a:extLst>
          </p:cNvPr>
          <p:cNvSpPr txBox="1"/>
          <p:nvPr/>
        </p:nvSpPr>
        <p:spPr>
          <a:xfrm>
            <a:off x="1401717" y="416215"/>
            <a:ext cx="73840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三、</a:t>
            </a:r>
            <a:r>
              <a:rPr lang="zh-CN" altLang="zh-CN" sz="3600" dirty="0">
                <a:cs typeface="+mn-ea"/>
                <a:sym typeface="+mn-lt"/>
              </a:rPr>
              <a:t>升华、凝华的应用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allAtOnce"/>
      <p:bldP spid="51" grpId="0"/>
      <p:bldP spid="54" grpId="0"/>
      <p:bldP spid="55" grpId="0"/>
      <p:bldP spid="56" grpId="0"/>
      <p:bldP spid="57" grpId="0"/>
      <p:bldP spid="58" grpId="0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38200" y="2799450"/>
            <a:ext cx="924984" cy="1200329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升华和凝华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726267" y="2343379"/>
            <a:ext cx="1221317" cy="461665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升华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711453" y="4839101"/>
            <a:ext cx="1248833" cy="461665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凝华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196421" y="1314051"/>
            <a:ext cx="5382680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物质从固态直接变成气态的过程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196417" y="1926896"/>
            <a:ext cx="2182283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生活现象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196417" y="2588833"/>
            <a:ext cx="2808816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升华过程吸热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175251" y="3261855"/>
            <a:ext cx="1346200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应用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147735" y="3934876"/>
            <a:ext cx="5382681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物质从固态直接变成气态的过程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147733" y="4481212"/>
            <a:ext cx="2184400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生活现象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147736" y="5075053"/>
            <a:ext cx="2808817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升华过程吸热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147733" y="5730656"/>
            <a:ext cx="1303867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应用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4186767" y="1602263"/>
            <a:ext cx="618067" cy="193988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4186767" y="4097986"/>
            <a:ext cx="618067" cy="193988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1845736" y="2588834"/>
            <a:ext cx="664633" cy="234686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B300C6A-3AAD-482C-9B49-0E60BE5BC083}"/>
              </a:ext>
            </a:extLst>
          </p:cNvPr>
          <p:cNvSpPr txBox="1"/>
          <p:nvPr/>
        </p:nvSpPr>
        <p:spPr>
          <a:xfrm>
            <a:off x="1401717" y="41621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600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bldLvl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6">
            <a:extLst>
              <a:ext uri="{FF2B5EF4-FFF2-40B4-BE49-F238E27FC236}">
                <a16:creationId xmlns:a16="http://schemas.microsoft.com/office/drawing/2014/main" id="{1F2C7743-AB90-45EC-B95E-A25E02C94235}"/>
              </a:ext>
            </a:extLst>
          </p:cNvPr>
          <p:cNvSpPr txBox="1"/>
          <p:nvPr/>
        </p:nvSpPr>
        <p:spPr>
          <a:xfrm>
            <a:off x="801175" y="1288506"/>
            <a:ext cx="2893098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考点一：升华和凝华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01175" y="2006807"/>
            <a:ext cx="11018635" cy="60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cs typeface="+mn-ea"/>
                <a:sym typeface="+mn-lt"/>
              </a:rPr>
              <a:t>1.</a:t>
            </a:r>
            <a:r>
              <a:rPr lang="zh-CN" altLang="en-US" sz="2800" dirty="0">
                <a:cs typeface="+mn-ea"/>
                <a:sym typeface="+mn-lt"/>
              </a:rPr>
              <a:t>如图所示为寒冬出现的四个现象，其中属于升华的是</a:t>
            </a:r>
            <a:r>
              <a:rPr lang="zh-CN" altLang="zh-CN" sz="2800" dirty="0">
                <a:cs typeface="+mn-ea"/>
                <a:sym typeface="+mn-lt"/>
              </a:rPr>
              <a:t>(</a:t>
            </a:r>
            <a:r>
              <a:rPr lang="zh-CN" altLang="en-US" sz="2800" dirty="0">
                <a:cs typeface="+mn-ea"/>
                <a:sym typeface="+mn-lt"/>
              </a:rPr>
              <a:t>　    </a:t>
            </a:r>
            <a:r>
              <a:rPr lang="zh-CN" altLang="zh-CN" sz="2800" dirty="0">
                <a:cs typeface="+mn-ea"/>
                <a:sym typeface="+mn-lt"/>
              </a:rPr>
              <a:t>)</a:t>
            </a:r>
          </a:p>
        </p:txBody>
      </p:sp>
      <p:pic>
        <p:nvPicPr>
          <p:cNvPr id="12" name="Image0140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4273" y="2911839"/>
            <a:ext cx="8487927" cy="266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572587" y="2006807"/>
            <a:ext cx="409613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3733" dirty="0">
                <a:solidFill>
                  <a:srgbClr val="FF0000"/>
                </a:solidFill>
                <a:cs typeface="+mn-ea"/>
                <a:sym typeface="+mn-lt"/>
              </a:rPr>
              <a:t>B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964E236-2286-4022-B631-322636604A36}"/>
              </a:ext>
            </a:extLst>
          </p:cNvPr>
          <p:cNvSpPr txBox="1"/>
          <p:nvPr/>
        </p:nvSpPr>
        <p:spPr>
          <a:xfrm>
            <a:off x="1401717" y="41621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600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83297"/>
          <p:cNvSpPr>
            <a:spLocks noChangeArrowheads="1"/>
          </p:cNvSpPr>
          <p:nvPr/>
        </p:nvSpPr>
        <p:spPr bwMode="auto">
          <a:xfrm>
            <a:off x="1062217" y="1294385"/>
            <a:ext cx="10456683" cy="472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2.</a:t>
            </a:r>
            <a:r>
              <a:rPr lang="zh-CN" altLang="en-US" sz="2400" dirty="0">
                <a:cs typeface="+mn-ea"/>
                <a:sym typeface="+mn-lt"/>
              </a:rPr>
              <a:t>冬天的早晨，在有人居住的室内窗户上往往会出现冰花，下面说法正确的是</a:t>
            </a:r>
            <a:r>
              <a:rPr lang="en-US" altLang="zh-CN" sz="2400" dirty="0">
                <a:cs typeface="+mn-ea"/>
                <a:sym typeface="+mn-lt"/>
              </a:rPr>
              <a:t>(       )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A</a:t>
            </a:r>
            <a:r>
              <a:rPr lang="zh-CN" altLang="en-US" sz="2400" dirty="0">
                <a:cs typeface="+mn-ea"/>
                <a:sym typeface="+mn-lt"/>
              </a:rPr>
              <a:t>、出现在窗户的内侧，由大量水蒸气凝华而成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B</a:t>
            </a:r>
            <a:r>
              <a:rPr lang="zh-CN" altLang="en-US" sz="2400" dirty="0">
                <a:cs typeface="+mn-ea"/>
                <a:sym typeface="+mn-lt"/>
              </a:rPr>
              <a:t>、出现在窗户的内侧，由水凝华而成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C</a:t>
            </a:r>
            <a:r>
              <a:rPr lang="zh-CN" altLang="en-US" sz="2400" dirty="0">
                <a:cs typeface="+mn-ea"/>
                <a:sym typeface="+mn-lt"/>
              </a:rPr>
              <a:t>、出现在窗的外侧，由大量水蒸气凝华而成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D</a:t>
            </a:r>
            <a:r>
              <a:rPr lang="zh-CN" altLang="en-US" sz="2400" dirty="0">
                <a:cs typeface="+mn-ea"/>
                <a:sym typeface="+mn-lt"/>
              </a:rPr>
              <a:t>、出现在窗户外侧，由水凝华而成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60285" y="2159000"/>
            <a:ext cx="7366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DE9E624-C983-4EE6-88F7-B1F1286B246A}"/>
              </a:ext>
            </a:extLst>
          </p:cNvPr>
          <p:cNvSpPr txBox="1"/>
          <p:nvPr/>
        </p:nvSpPr>
        <p:spPr>
          <a:xfrm>
            <a:off x="1401717" y="41621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600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930084" y="1500486"/>
            <a:ext cx="105177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3.</a:t>
            </a:r>
            <a:r>
              <a:rPr lang="zh-CN" altLang="en-US" sz="2800" dirty="0">
                <a:cs typeface="+mn-ea"/>
                <a:sym typeface="+mn-lt"/>
              </a:rPr>
              <a:t>下图中的情景不可能发生的是</a:t>
            </a:r>
            <a:r>
              <a:rPr lang="zh-CN" altLang="zh-CN" sz="2800" dirty="0">
                <a:cs typeface="+mn-ea"/>
                <a:sym typeface="+mn-lt"/>
              </a:rPr>
              <a:t>(</a:t>
            </a:r>
            <a:r>
              <a:rPr lang="zh-CN" altLang="en-US" sz="2800" dirty="0">
                <a:cs typeface="+mn-ea"/>
                <a:sym typeface="+mn-lt"/>
              </a:rPr>
              <a:t>　       </a:t>
            </a:r>
            <a:r>
              <a:rPr lang="zh-CN" altLang="zh-CN" sz="2800" dirty="0">
                <a:cs typeface="+mn-ea"/>
                <a:sym typeface="+mn-lt"/>
              </a:rPr>
              <a:t>)</a:t>
            </a:r>
          </a:p>
        </p:txBody>
      </p:sp>
      <p:pic>
        <p:nvPicPr>
          <p:cNvPr id="29698" name="Image0142.jpeg"/>
          <p:cNvPicPr>
            <a:picLocks noChangeAspect="1" noChangeArrowheads="1"/>
          </p:cNvPicPr>
          <p:nvPr/>
        </p:nvPicPr>
        <p:blipFill>
          <a:blip r:embed="rId2" cstate="print"/>
          <a:srcRect t="3854" b="5177"/>
          <a:stretch>
            <a:fillRect/>
          </a:stretch>
        </p:blipFill>
        <p:spPr bwMode="auto">
          <a:xfrm>
            <a:off x="1923484" y="2268952"/>
            <a:ext cx="8530916" cy="18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345468" y="4057377"/>
            <a:ext cx="7290532" cy="197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dirty="0">
                <a:cs typeface="+mn-ea"/>
                <a:sym typeface="+mn-lt"/>
              </a:rPr>
              <a:t>A.</a:t>
            </a:r>
            <a:r>
              <a:rPr lang="zh-CN" altLang="en-US" sz="2400" dirty="0">
                <a:cs typeface="+mn-ea"/>
                <a:sym typeface="+mn-lt"/>
              </a:rPr>
              <a:t>甲图</a:t>
            </a:r>
            <a:r>
              <a:rPr lang="zh-CN" altLang="zh-CN" sz="2400" dirty="0">
                <a:cs typeface="+mn-ea"/>
                <a:sym typeface="+mn-lt"/>
              </a:rPr>
              <a:t>:</a:t>
            </a:r>
            <a:r>
              <a:rPr lang="zh-CN" altLang="en-US" sz="2400" dirty="0">
                <a:cs typeface="+mn-ea"/>
                <a:sym typeface="+mn-lt"/>
              </a:rPr>
              <a:t>春天冰雪熔化                </a:t>
            </a:r>
          </a:p>
          <a:p>
            <a:pPr>
              <a:lnSpc>
                <a:spcPct val="130000"/>
              </a:lnSpc>
            </a:pPr>
            <a:r>
              <a:rPr lang="zh-CN" altLang="zh-CN" sz="2400" dirty="0">
                <a:cs typeface="+mn-ea"/>
                <a:sym typeface="+mn-lt"/>
              </a:rPr>
              <a:t>B.</a:t>
            </a:r>
            <a:r>
              <a:rPr lang="zh-CN" altLang="en-US" sz="2400" dirty="0">
                <a:cs typeface="+mn-ea"/>
                <a:sym typeface="+mn-lt"/>
              </a:rPr>
              <a:t>乙图</a:t>
            </a:r>
            <a:r>
              <a:rPr lang="zh-CN" altLang="zh-CN" sz="2400" dirty="0">
                <a:cs typeface="+mn-ea"/>
                <a:sym typeface="+mn-lt"/>
              </a:rPr>
              <a:t>:</a:t>
            </a:r>
            <a:r>
              <a:rPr lang="zh-CN" altLang="en-US" sz="2400" dirty="0">
                <a:cs typeface="+mn-ea"/>
                <a:sym typeface="+mn-lt"/>
              </a:rPr>
              <a:t>冬天的树上出现霜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zh-CN" sz="2400" dirty="0">
                <a:cs typeface="+mn-ea"/>
                <a:sym typeface="+mn-lt"/>
              </a:rPr>
              <a:t>C.</a:t>
            </a:r>
            <a:r>
              <a:rPr lang="zh-CN" altLang="en-US" sz="2400" dirty="0">
                <a:cs typeface="+mn-ea"/>
                <a:sym typeface="+mn-lt"/>
              </a:rPr>
              <a:t>丙图</a:t>
            </a:r>
            <a:r>
              <a:rPr lang="zh-CN" altLang="zh-CN" sz="2400" dirty="0">
                <a:cs typeface="+mn-ea"/>
                <a:sym typeface="+mn-lt"/>
              </a:rPr>
              <a:t>:</a:t>
            </a:r>
            <a:r>
              <a:rPr lang="zh-CN" altLang="en-US" sz="2400" dirty="0">
                <a:cs typeface="+mn-ea"/>
                <a:sym typeface="+mn-lt"/>
              </a:rPr>
              <a:t>室外冰冻的衣服不会变干      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zh-CN" sz="2400" dirty="0">
                <a:cs typeface="+mn-ea"/>
                <a:sym typeface="+mn-lt"/>
              </a:rPr>
              <a:t>D.</a:t>
            </a:r>
            <a:r>
              <a:rPr lang="zh-CN" altLang="en-US" sz="2400" dirty="0">
                <a:cs typeface="+mn-ea"/>
                <a:sym typeface="+mn-lt"/>
              </a:rPr>
              <a:t>丁图</a:t>
            </a:r>
            <a:r>
              <a:rPr lang="zh-CN" altLang="zh-CN" sz="2400" dirty="0">
                <a:cs typeface="+mn-ea"/>
                <a:sym typeface="+mn-lt"/>
              </a:rPr>
              <a:t>:</a:t>
            </a:r>
            <a:r>
              <a:rPr lang="zh-CN" altLang="en-US" sz="2400" dirty="0">
                <a:cs typeface="+mn-ea"/>
                <a:sym typeface="+mn-lt"/>
              </a:rPr>
              <a:t>水烧开时冒出大量的“白气”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334086" y="1428703"/>
            <a:ext cx="530915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3733" b="1">
                <a:solidFill>
                  <a:srgbClr val="FF0000"/>
                </a:solidFill>
                <a:cs typeface="+mn-ea"/>
                <a:sym typeface="+mn-lt"/>
              </a:rPr>
              <a:t>C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8E95A45-745A-4481-BFBE-827915A57B48}"/>
              </a:ext>
            </a:extLst>
          </p:cNvPr>
          <p:cNvSpPr txBox="1"/>
          <p:nvPr/>
        </p:nvSpPr>
        <p:spPr>
          <a:xfrm>
            <a:off x="1401717" y="41621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600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7027" y="1772212"/>
            <a:ext cx="3582759" cy="2388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9776" y="1846565"/>
            <a:ext cx="3471230" cy="2314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98544" y="4545823"/>
            <a:ext cx="9994912" cy="123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cs typeface="+mn-ea"/>
                <a:sym typeface="+mn-lt"/>
              </a:rPr>
              <a:t>    雾和云，都是水蒸气在空气中遇冷液化成为小水珠，这些小水珠悬浮在空气中，在地面附近称为雾，在高空处则称为云，因此雾和云都是水蒸气</a:t>
            </a: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液化</a:t>
            </a:r>
            <a:r>
              <a:rPr lang="en-US" altLang="zh-CN" sz="2000" dirty="0">
                <a:cs typeface="+mn-ea"/>
                <a:sym typeface="+mn-lt"/>
              </a:rPr>
              <a:t>现象</a:t>
            </a:r>
            <a:r>
              <a:rPr lang="zh-CN" altLang="en-US" sz="2000" dirty="0">
                <a:cs typeface="+mn-ea"/>
                <a:sym typeface="+mn-lt"/>
              </a:rPr>
              <a:t>。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48F77B3-8E0C-4DAB-8452-8E28F0BC0598}"/>
              </a:ext>
            </a:extLst>
          </p:cNvPr>
          <p:cNvSpPr txBox="1"/>
          <p:nvPr/>
        </p:nvSpPr>
        <p:spPr>
          <a:xfrm>
            <a:off x="1401717" y="41621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600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1F2C7743-AB90-45EC-B95E-A25E02C94235}"/>
              </a:ext>
            </a:extLst>
          </p:cNvPr>
          <p:cNvSpPr txBox="1"/>
          <p:nvPr/>
        </p:nvSpPr>
        <p:spPr>
          <a:xfrm>
            <a:off x="779189" y="1282700"/>
            <a:ext cx="3816427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考点</a:t>
            </a:r>
            <a:r>
              <a:rPr lang="zh-CN" altLang="en-US" sz="2400">
                <a:solidFill>
                  <a:srgbClr val="000000"/>
                </a:solidFill>
                <a:cs typeface="+mn-ea"/>
                <a:sym typeface="+mn-lt"/>
              </a:rPr>
              <a:t>二：升华和凝华的应用</a:t>
            </a:r>
            <a:endParaRPr lang="zh-CN" altLang="en-US" sz="2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982389" y="1911101"/>
            <a:ext cx="10945300" cy="325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4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．冻肉出冷库时比进冷库时重，这是因为</a:t>
            </a: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(       )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．肉中的水会结冰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B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．库内的水蒸气凝华附在肉上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C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．肉中的冰会熔化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D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．肉中的水会蒸发</a:t>
            </a:r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7859344" y="2073202"/>
            <a:ext cx="498855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733" dirty="0">
                <a:solidFill>
                  <a:srgbClr val="FF0000"/>
                </a:solidFill>
                <a:cs typeface="+mn-ea"/>
                <a:sym typeface="+mn-lt"/>
              </a:rPr>
              <a:t>B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DC06951-68F8-459E-9FF3-0E45959CD2A8}"/>
              </a:ext>
            </a:extLst>
          </p:cNvPr>
          <p:cNvSpPr txBox="1"/>
          <p:nvPr/>
        </p:nvSpPr>
        <p:spPr>
          <a:xfrm>
            <a:off x="1401717" y="41621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600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" y="206115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2400">
              <a:cs typeface="+mn-ea"/>
              <a:sym typeface="+mn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72723" y="1130300"/>
            <a:ext cx="9705471" cy="43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．如图所示是小华同学组装的“人造雪”装置，所用的器材有铁架台</a:t>
            </a: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(</a:t>
            </a: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底座、铁圈、铁夹、横杆</a:t>
            </a: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、锥形瓶、酒精灯、棉线、碘粉等。</a:t>
            </a:r>
          </a:p>
          <a:p>
            <a:pPr algn="just">
              <a:lnSpc>
                <a:spcPct val="200000"/>
              </a:lnSpc>
            </a:pP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(1)</a:t>
            </a: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器材组装过程中，铁圈的位置</a:t>
            </a:r>
            <a:endParaRPr lang="en-US" altLang="zh-CN" sz="24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是根据</a:t>
            </a: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________________(</a:t>
            </a: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填“酒精灯”</a:t>
            </a:r>
            <a:endParaRPr lang="en-US" altLang="zh-CN" sz="24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“酒精灯及其火焰”“锥形瓶”</a:t>
            </a:r>
            <a:endParaRPr lang="en-US" altLang="zh-CN" sz="2400" dirty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或“铁架台”</a:t>
            </a: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高度固定的；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168254" y="3543300"/>
            <a:ext cx="23952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酒精灯及其火焰</a:t>
            </a:r>
          </a:p>
        </p:txBody>
      </p:sp>
      <p:pic>
        <p:nvPicPr>
          <p:cNvPr id="9" name="Picture 39" descr="C:\Users\Administrator\Desktop\八上物理（人教）四清 教师用书２０１５邹梨花√\X41.T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3324" y="3091829"/>
            <a:ext cx="2063622" cy="253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F17982A-4DD4-461E-98A3-BAD9484654CB}"/>
              </a:ext>
            </a:extLst>
          </p:cNvPr>
          <p:cNvSpPr txBox="1"/>
          <p:nvPr/>
        </p:nvSpPr>
        <p:spPr>
          <a:xfrm>
            <a:off x="1401717" y="41621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600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" y="206115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2400">
              <a:cs typeface="+mn-ea"/>
              <a:sym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76300" y="1299183"/>
            <a:ext cx="9969500" cy="419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55591" algn="just">
              <a:lnSpc>
                <a:spcPct val="250000"/>
              </a:lnSpc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(2)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实验中观察的对象是</a:t>
            </a: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_________________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；</a:t>
            </a:r>
          </a:p>
          <a:p>
            <a:pPr indent="355591" algn="just">
              <a:lnSpc>
                <a:spcPct val="250000"/>
              </a:lnSpc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(3)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实验中观察到的现象是</a:t>
            </a: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_______________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，棉线上出现</a:t>
            </a: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______________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；</a:t>
            </a:r>
          </a:p>
          <a:p>
            <a:pPr indent="355591" algn="just">
              <a:lnSpc>
                <a:spcPct val="250000"/>
              </a:lnSpc>
            </a:pP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(4)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实验中碘发生的物态变化是</a:t>
            </a:r>
            <a:r>
              <a:rPr lang="en-US" altLang="zh-CN" sz="2800" dirty="0">
                <a:solidFill>
                  <a:srgbClr val="000000"/>
                </a:solidFill>
                <a:cs typeface="+mn-ea"/>
                <a:sym typeface="+mn-lt"/>
              </a:rPr>
              <a:t>________________</a:t>
            </a:r>
            <a:r>
              <a:rPr lang="zh-CN" altLang="en-US" sz="2800" dirty="0">
                <a:solidFill>
                  <a:srgbClr val="000000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3096" y="1565732"/>
            <a:ext cx="1980029" cy="6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碘粉和棉线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61050" y="2656378"/>
            <a:ext cx="2339102" cy="6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固态碘粉变少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42747" y="3768040"/>
            <a:ext cx="1620957" cy="6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固态碘粉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533110" y="4761650"/>
            <a:ext cx="1980029" cy="6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升华和凝华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A05055-A000-46D2-8603-7A8401E02A6B}"/>
              </a:ext>
            </a:extLst>
          </p:cNvPr>
          <p:cNvSpPr txBox="1"/>
          <p:nvPr/>
        </p:nvSpPr>
        <p:spPr>
          <a:xfrm>
            <a:off x="1401717" y="41621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600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1369673" y="-20638"/>
            <a:ext cx="6345238" cy="6878638"/>
          </a:xfrm>
          <a:custGeom>
            <a:avLst/>
            <a:gdLst>
              <a:gd name="T0" fmla="*/ 567 w 1457"/>
              <a:gd name="T1" fmla="*/ 1074 h 1575"/>
              <a:gd name="T2" fmla="*/ 1187 w 1457"/>
              <a:gd name="T3" fmla="*/ 133 h 1575"/>
              <a:gd name="T4" fmla="*/ 1457 w 1457"/>
              <a:gd name="T5" fmla="*/ 0 h 1575"/>
              <a:gd name="T6" fmla="*/ 1153 w 1457"/>
              <a:gd name="T7" fmla="*/ 0 h 1575"/>
              <a:gd name="T8" fmla="*/ 1129 w 1457"/>
              <a:gd name="T9" fmla="*/ 17 h 1575"/>
              <a:gd name="T10" fmla="*/ 605 w 1457"/>
              <a:gd name="T11" fmla="*/ 765 h 1575"/>
              <a:gd name="T12" fmla="*/ 164 w 1457"/>
              <a:gd name="T13" fmla="*/ 1484 h 1575"/>
              <a:gd name="T14" fmla="*/ 0 w 1457"/>
              <a:gd name="T15" fmla="*/ 1575 h 1575"/>
              <a:gd name="T16" fmla="*/ 9 w 1457"/>
              <a:gd name="T17" fmla="*/ 1575 h 1575"/>
              <a:gd name="T18" fmla="*/ 15 w 1457"/>
              <a:gd name="T19" fmla="*/ 1573 h 1575"/>
              <a:gd name="T20" fmla="*/ 567 w 1457"/>
              <a:gd name="T21" fmla="*/ 1074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7" h="1575">
                <a:moveTo>
                  <a:pt x="567" y="1074"/>
                </a:moveTo>
                <a:cubicBezTo>
                  <a:pt x="758" y="745"/>
                  <a:pt x="868" y="370"/>
                  <a:pt x="1187" y="133"/>
                </a:cubicBezTo>
                <a:cubicBezTo>
                  <a:pt x="1267" y="74"/>
                  <a:pt x="1360" y="29"/>
                  <a:pt x="1457" y="0"/>
                </a:cubicBezTo>
                <a:cubicBezTo>
                  <a:pt x="1153" y="0"/>
                  <a:pt x="1153" y="0"/>
                  <a:pt x="1153" y="0"/>
                </a:cubicBezTo>
                <a:cubicBezTo>
                  <a:pt x="1145" y="5"/>
                  <a:pt x="1137" y="11"/>
                  <a:pt x="1129" y="17"/>
                </a:cubicBezTo>
                <a:cubicBezTo>
                  <a:pt x="879" y="202"/>
                  <a:pt x="736" y="491"/>
                  <a:pt x="605" y="765"/>
                </a:cubicBezTo>
                <a:cubicBezTo>
                  <a:pt x="485" y="1017"/>
                  <a:pt x="386" y="1301"/>
                  <a:pt x="164" y="1484"/>
                </a:cubicBezTo>
                <a:cubicBezTo>
                  <a:pt x="115" y="1524"/>
                  <a:pt x="59" y="1554"/>
                  <a:pt x="0" y="1575"/>
                </a:cubicBezTo>
                <a:cubicBezTo>
                  <a:pt x="9" y="1575"/>
                  <a:pt x="9" y="1575"/>
                  <a:pt x="9" y="1575"/>
                </a:cubicBezTo>
                <a:cubicBezTo>
                  <a:pt x="11" y="1575"/>
                  <a:pt x="13" y="1574"/>
                  <a:pt x="15" y="1573"/>
                </a:cubicBezTo>
                <a:cubicBezTo>
                  <a:pt x="267" y="1490"/>
                  <a:pt x="438" y="1298"/>
                  <a:pt x="567" y="1074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r="18998"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4" r="33424"/>
          <a:stretch>
            <a:fillRect/>
          </a:stretch>
        </p:blipFill>
        <p:spPr/>
      </p:pic>
      <p:grpSp>
        <p:nvGrpSpPr>
          <p:cNvPr id="39" name="组合 38"/>
          <p:cNvGrpSpPr/>
          <p:nvPr/>
        </p:nvGrpSpPr>
        <p:grpSpPr>
          <a:xfrm>
            <a:off x="5633568" y="4870118"/>
            <a:ext cx="3480147" cy="1336055"/>
            <a:chOff x="655168" y="4630146"/>
            <a:chExt cx="3480147" cy="1336055"/>
          </a:xfrm>
        </p:grpSpPr>
        <p:sp>
          <p:nvSpPr>
            <p:cNvPr id="40" name="矩形 39"/>
            <p:cNvSpPr/>
            <p:nvPr/>
          </p:nvSpPr>
          <p:spPr>
            <a:xfrm>
              <a:off x="655168" y="5570201"/>
              <a:ext cx="1332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C9CD6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55168" y="5650943"/>
              <a:ext cx="1332000" cy="276999"/>
            </a:xfrm>
            <a:prstGeom prst="rect">
              <a:avLst/>
            </a:prstGeom>
            <a:solidFill>
              <a:srgbClr val="3C9CD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200" dirty="0">
                  <a:solidFill>
                    <a:schemeClr val="bg1"/>
                  </a:solidFill>
                  <a:cs typeface="+mn-ea"/>
                  <a:sym typeface="+mn-lt"/>
                </a:rPr>
                <a:t>20XX.XX.XX</a:t>
              </a:r>
              <a:endParaRPr lang="zh-CN" altLang="en-US" sz="1200" spc="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55168" y="4630146"/>
              <a:ext cx="3480147" cy="276999"/>
              <a:chOff x="3484532" y="4842938"/>
              <a:chExt cx="5222936" cy="319807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3484532" y="4842938"/>
                <a:ext cx="2193317" cy="319807"/>
              </a:xfrm>
              <a:prstGeom prst="rect">
                <a:avLst/>
              </a:prstGeom>
              <a:ln w="6350">
                <a:solidFill>
                  <a:srgbClr val="3C9CD6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solidFill>
                      <a:srgbClr val="3C9CD6"/>
                    </a:solidFill>
                    <a:cs typeface="+mn-ea"/>
                    <a:sym typeface="+mn-lt"/>
                  </a:rPr>
                  <a:t>主讲人：</a:t>
                </a:r>
                <a:r>
                  <a:rPr lang="en-US" altLang="zh-CN" sz="1200">
                    <a:solidFill>
                      <a:srgbClr val="3C9CD6"/>
                    </a:solidFill>
                    <a:cs typeface="+mn-ea"/>
                    <a:sym typeface="+mn-lt"/>
                  </a:rPr>
                  <a:t>xippt</a:t>
                </a:r>
                <a:endParaRPr lang="zh-CN" altLang="en-US" sz="1200" dirty="0">
                  <a:solidFill>
                    <a:srgbClr val="3C9CD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6490140" y="4842938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rgbClr val="3C9CD6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solidFill>
                      <a:srgbClr val="3C9CD6"/>
                    </a:solidFill>
                    <a:cs typeface="+mn-ea"/>
                    <a:sym typeface="+mn-lt"/>
                  </a:rPr>
                  <a:t>班级：</a:t>
                </a:r>
                <a:r>
                  <a:rPr lang="en-US" altLang="zh-CN" sz="1200">
                    <a:solidFill>
                      <a:srgbClr val="3C9CD6"/>
                    </a:solidFill>
                    <a:cs typeface="+mn-ea"/>
                    <a:sym typeface="+mn-lt"/>
                  </a:rPr>
                  <a:t>xippt</a:t>
                </a:r>
                <a:endParaRPr lang="zh-CN" altLang="en-US" sz="1200" dirty="0">
                  <a:solidFill>
                    <a:srgbClr val="3C9CD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5535774" y="2817859"/>
            <a:ext cx="5538625" cy="1681997"/>
            <a:chOff x="557374" y="2667123"/>
            <a:chExt cx="5538625" cy="1681997"/>
          </a:xfrm>
        </p:grpSpPr>
        <p:sp>
          <p:nvSpPr>
            <p:cNvPr id="48" name="文本框 47"/>
            <p:cNvSpPr txBox="1"/>
            <p:nvPr/>
          </p:nvSpPr>
          <p:spPr>
            <a:xfrm>
              <a:off x="560008" y="2667123"/>
              <a:ext cx="4931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solidFill>
                    <a:srgbClr val="3C9CD6"/>
                  </a:solidFill>
                  <a:cs typeface="+mn-ea"/>
                  <a:sym typeface="+mn-lt"/>
                </a:rPr>
                <a:t>第三章 物态变化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57374" y="3254526"/>
              <a:ext cx="553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rgbClr val="3C9CD6"/>
                  </a:solidFill>
                  <a:cs typeface="+mn-ea"/>
                  <a:sym typeface="+mn-lt"/>
                </a:rPr>
                <a:t>感谢各位的仔细聆听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70077" y="4029224"/>
              <a:ext cx="4896606" cy="31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100" dirty="0">
                  <a:solidFill>
                    <a:srgbClr val="3C9CD6"/>
                  </a:solidFill>
                  <a:cs typeface="+mn-ea"/>
                  <a:sym typeface="+mn-lt"/>
                </a:rPr>
                <a:t>MENTAL HEALTH COUNSELING PPT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矩形 51"/>
          <p:cNvSpPr/>
          <p:nvPr/>
        </p:nvSpPr>
        <p:spPr>
          <a:xfrm>
            <a:off x="10633464" y="414189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3C9CD6"/>
                </a:solidFill>
                <a:uLnTx/>
                <a:uFillTx/>
                <a:cs typeface="+mn-ea"/>
                <a:sym typeface="+mn-lt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3C9CD6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5234" y="2061589"/>
            <a:ext cx="4438096" cy="2958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5" name="文本框 5124"/>
          <p:cNvSpPr txBox="1">
            <a:spLocks noChangeArrowheads="1"/>
          </p:cNvSpPr>
          <p:nvPr/>
        </p:nvSpPr>
        <p:spPr bwMode="auto">
          <a:xfrm>
            <a:off x="1028306" y="3697842"/>
            <a:ext cx="6028306" cy="132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cs typeface="+mn-ea"/>
                <a:sym typeface="+mn-lt"/>
              </a:rPr>
              <a:t>是怎样形成的？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cs typeface="+mn-ea"/>
                <a:sym typeface="+mn-lt"/>
              </a:rPr>
              <a:t>是由什么状态变成什么状态？</a:t>
            </a:r>
          </a:p>
        </p:txBody>
      </p:sp>
      <p:sp>
        <p:nvSpPr>
          <p:cNvPr id="12291" name="文本框 5123"/>
          <p:cNvSpPr txBox="1"/>
          <p:nvPr/>
        </p:nvSpPr>
        <p:spPr>
          <a:xfrm>
            <a:off x="2205771" y="2082941"/>
            <a:ext cx="1631949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400" b="1" noProof="1">
                <a:solidFill>
                  <a:schemeClr val="accent3"/>
                </a:solidFill>
                <a:cs typeface="+mn-ea"/>
                <a:sym typeface="+mn-lt"/>
              </a:rPr>
              <a:t>雪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E6CD84-F881-4335-906B-E8AE911F1099}"/>
              </a:ext>
            </a:extLst>
          </p:cNvPr>
          <p:cNvSpPr txBox="1"/>
          <p:nvPr/>
        </p:nvSpPr>
        <p:spPr>
          <a:xfrm>
            <a:off x="1401717" y="41621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600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122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7170"/>
          <p:cNvSpPr txBox="1"/>
          <p:nvPr/>
        </p:nvSpPr>
        <p:spPr>
          <a:xfrm>
            <a:off x="2632073" y="2378627"/>
            <a:ext cx="23368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noProof="1">
                <a:cs typeface="+mn-ea"/>
                <a:sym typeface="+mn-lt"/>
              </a:rPr>
              <a:t>雾凇</a:t>
            </a:r>
          </a:p>
        </p:txBody>
      </p:sp>
      <p:sp>
        <p:nvSpPr>
          <p:cNvPr id="7172" name="矩形 7171"/>
          <p:cNvSpPr>
            <a:spLocks noChangeArrowheads="1"/>
          </p:cNvSpPr>
          <p:nvPr/>
        </p:nvSpPr>
        <p:spPr bwMode="auto">
          <a:xfrm>
            <a:off x="871129" y="3429000"/>
            <a:ext cx="5224871" cy="185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7"/>
              </a:spcBef>
            </a:pPr>
            <a:r>
              <a:rPr lang="en-US" altLang="zh-CN" sz="2000" dirty="0">
                <a:cs typeface="+mn-ea"/>
                <a:sym typeface="+mn-lt"/>
              </a:rPr>
              <a:t>    </a:t>
            </a:r>
            <a:r>
              <a:rPr lang="zh-CN" altLang="en-US" sz="2000" dirty="0">
                <a:cs typeface="+mn-ea"/>
                <a:sym typeface="+mn-lt"/>
              </a:rPr>
              <a:t>俗称树挂，是严冬时节经常出现在吉林松花江畔的自然现象，与桂林山水、长江三峡、云南石林并称为中国四大奇观。</a:t>
            </a:r>
          </a:p>
        </p:txBody>
      </p:sp>
      <p:pic>
        <p:nvPicPr>
          <p:cNvPr id="7173" name="图片 71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9592" y="2277052"/>
            <a:ext cx="4003529" cy="3002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6CE7632-E05B-4486-8D4D-E8D4FB57B7D8}"/>
              </a:ext>
            </a:extLst>
          </p:cNvPr>
          <p:cNvSpPr txBox="1"/>
          <p:nvPr/>
        </p:nvSpPr>
        <p:spPr>
          <a:xfrm>
            <a:off x="1401717" y="41621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600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图片 61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532" y="2366128"/>
            <a:ext cx="4566299" cy="3034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50" name="文本框 6149"/>
          <p:cNvSpPr txBox="1">
            <a:spLocks noChangeArrowheads="1"/>
          </p:cNvSpPr>
          <p:nvPr/>
        </p:nvSpPr>
        <p:spPr bwMode="auto">
          <a:xfrm>
            <a:off x="729658" y="3998611"/>
            <a:ext cx="6096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cs typeface="+mn-ea"/>
                <a:sym typeface="+mn-lt"/>
              </a:rPr>
              <a:t>  </a:t>
            </a:r>
            <a:r>
              <a:rPr lang="zh-CN" altLang="en-US" sz="2800" dirty="0">
                <a:cs typeface="+mn-ea"/>
                <a:sym typeface="+mn-lt"/>
              </a:rPr>
              <a:t>在秋末、初冬时节，你见过吗？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cs typeface="+mn-ea"/>
                <a:sym typeface="+mn-lt"/>
              </a:rPr>
              <a:t>  它们是怎样形成的？</a:t>
            </a:r>
          </a:p>
        </p:txBody>
      </p:sp>
      <p:sp>
        <p:nvSpPr>
          <p:cNvPr id="12293" name="文本框 6150"/>
          <p:cNvSpPr txBox="1"/>
          <p:nvPr/>
        </p:nvSpPr>
        <p:spPr>
          <a:xfrm>
            <a:off x="2381579" y="2133509"/>
            <a:ext cx="1682751" cy="110799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600" b="1" noProof="1">
                <a:solidFill>
                  <a:schemeClr val="accent5"/>
                </a:solidFill>
                <a:cs typeface="+mn-ea"/>
                <a:sym typeface="+mn-lt"/>
              </a:rPr>
              <a:t>霜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D791380-DA0E-4CFC-8ADD-8C7F78C339AF}"/>
              </a:ext>
            </a:extLst>
          </p:cNvPr>
          <p:cNvSpPr txBox="1"/>
          <p:nvPr/>
        </p:nvSpPr>
        <p:spPr>
          <a:xfrm>
            <a:off x="1401717" y="41621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600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课堂导入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122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99"/>
          <p:cNvSpPr txBox="1">
            <a:spLocks noChangeArrowheads="1"/>
          </p:cNvSpPr>
          <p:nvPr/>
        </p:nvSpPr>
        <p:spPr bwMode="auto">
          <a:xfrm>
            <a:off x="534767" y="946820"/>
            <a:ext cx="10085517" cy="422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5591" algn="ctr">
              <a:lnSpc>
                <a:spcPct val="250000"/>
              </a:lnSpc>
            </a:pPr>
            <a:endParaRPr lang="zh-CN" altLang="en-US" sz="2800" dirty="0">
              <a:cs typeface="+mn-ea"/>
              <a:sym typeface="+mn-lt"/>
            </a:endParaRPr>
          </a:p>
          <a:p>
            <a:pPr indent="355591">
              <a:lnSpc>
                <a:spcPct val="250000"/>
              </a:lnSpc>
            </a:pPr>
            <a:r>
              <a:rPr lang="en-US" altLang="zh-CN" sz="2800" dirty="0">
                <a:cs typeface="+mn-ea"/>
                <a:sym typeface="+mn-lt"/>
              </a:rPr>
              <a:t>1.</a:t>
            </a:r>
            <a:r>
              <a:rPr lang="zh-CN" altLang="en-US" sz="2800" dirty="0">
                <a:cs typeface="+mn-ea"/>
                <a:sym typeface="+mn-lt"/>
              </a:rPr>
              <a:t>知道什么叫升华，什么叫凝华。</a:t>
            </a:r>
          </a:p>
          <a:p>
            <a:pPr indent="355591">
              <a:lnSpc>
                <a:spcPct val="250000"/>
              </a:lnSpc>
            </a:pPr>
            <a:r>
              <a:rPr lang="en-US" altLang="zh-CN" sz="2800" dirty="0">
                <a:cs typeface="+mn-ea"/>
                <a:sym typeface="+mn-lt"/>
              </a:rPr>
              <a:t>2.</a:t>
            </a:r>
            <a:r>
              <a:rPr lang="zh-CN" altLang="en-US" sz="2800" dirty="0">
                <a:cs typeface="+mn-ea"/>
                <a:sym typeface="+mn-lt"/>
              </a:rPr>
              <a:t>知道升华是一个吸热过程，凝华是一个放热过程。</a:t>
            </a: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(</a:t>
            </a:r>
            <a:r>
              <a:rPr lang="zh-CN" altLang="zh-CN" sz="2800" dirty="0">
                <a:solidFill>
                  <a:srgbClr val="FF0000"/>
                </a:solidFill>
                <a:cs typeface="+mn-ea"/>
                <a:sym typeface="+mn-lt"/>
              </a:rPr>
              <a:t>重点</a:t>
            </a:r>
            <a:r>
              <a:rPr lang="en-US" altLang="zh-CN" sz="2800" dirty="0">
                <a:solidFill>
                  <a:srgbClr val="FF0000"/>
                </a:solidFill>
                <a:cs typeface="+mn-ea"/>
                <a:sym typeface="+mn-lt"/>
              </a:rPr>
              <a:t>)</a:t>
            </a:r>
          </a:p>
          <a:p>
            <a:pPr indent="355591">
              <a:lnSpc>
                <a:spcPct val="250000"/>
              </a:lnSpc>
            </a:pPr>
            <a:r>
              <a:rPr lang="en-US" altLang="zh-CN" sz="2800" dirty="0">
                <a:cs typeface="+mn-ea"/>
                <a:sym typeface="+mn-lt"/>
              </a:rPr>
              <a:t>3.</a:t>
            </a:r>
            <a:r>
              <a:rPr lang="zh-CN" altLang="en-US" sz="2800" dirty="0">
                <a:cs typeface="+mn-ea"/>
                <a:sym typeface="+mn-lt"/>
              </a:rPr>
              <a:t>能够解释生活中常见的升华、凝华现象。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（难点）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4B311FA-3FAC-4465-B5C7-CD8094383140}"/>
              </a:ext>
            </a:extLst>
          </p:cNvPr>
          <p:cNvSpPr txBox="1"/>
          <p:nvPr/>
        </p:nvSpPr>
        <p:spPr>
          <a:xfrm>
            <a:off x="1401717" y="41621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600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文本框 130051"/>
          <p:cNvSpPr txBox="1">
            <a:spLocks noChangeArrowheads="1"/>
          </p:cNvSpPr>
          <p:nvPr/>
        </p:nvSpPr>
        <p:spPr bwMode="auto">
          <a:xfrm>
            <a:off x="1012592" y="4438122"/>
            <a:ext cx="8064500" cy="45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物质由气态直接变为固态的现象</a:t>
            </a:r>
          </a:p>
        </p:txBody>
      </p:sp>
      <p:sp>
        <p:nvSpPr>
          <p:cNvPr id="130053" name="文本框 130052"/>
          <p:cNvSpPr txBox="1">
            <a:spLocks noChangeArrowheads="1"/>
          </p:cNvSpPr>
          <p:nvPr/>
        </p:nvSpPr>
        <p:spPr bwMode="auto">
          <a:xfrm>
            <a:off x="2691109" y="3137093"/>
            <a:ext cx="5471583" cy="58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cs typeface="+mn-ea"/>
                <a:sym typeface="+mn-lt"/>
              </a:rPr>
              <a:t>升华需要</a:t>
            </a:r>
            <a:r>
              <a:rPr lang="zh-CN" altLang="en-US" sz="2400" dirty="0">
                <a:solidFill>
                  <a:srgbClr val="FF3300"/>
                </a:solidFill>
                <a:cs typeface="+mn-ea"/>
                <a:sym typeface="+mn-lt"/>
              </a:rPr>
              <a:t>吸热</a:t>
            </a:r>
          </a:p>
        </p:txBody>
      </p:sp>
      <p:sp>
        <p:nvSpPr>
          <p:cNvPr id="130054" name="文本框 130053"/>
          <p:cNvSpPr txBox="1">
            <a:spLocks noChangeArrowheads="1"/>
          </p:cNvSpPr>
          <p:nvPr/>
        </p:nvSpPr>
        <p:spPr bwMode="auto">
          <a:xfrm>
            <a:off x="2729184" y="5087058"/>
            <a:ext cx="5568949" cy="58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cs typeface="+mn-ea"/>
                <a:sym typeface="+mn-lt"/>
              </a:rPr>
              <a:t>凝华需要</a:t>
            </a:r>
            <a:r>
              <a:rPr lang="zh-CN" altLang="en-US" sz="2400" dirty="0">
                <a:solidFill>
                  <a:srgbClr val="FF0000"/>
                </a:solidFill>
                <a:cs typeface="+mn-ea"/>
                <a:sym typeface="+mn-lt"/>
              </a:rPr>
              <a:t>放热</a:t>
            </a:r>
          </a:p>
        </p:txBody>
      </p:sp>
      <p:sp>
        <p:nvSpPr>
          <p:cNvPr id="130055" name="Rectangle 19"/>
          <p:cNvSpPr>
            <a:spLocks noChangeArrowheads="1"/>
          </p:cNvSpPr>
          <p:nvPr/>
        </p:nvSpPr>
        <p:spPr bwMode="auto">
          <a:xfrm flipH="1">
            <a:off x="443584" y="2353956"/>
            <a:ext cx="8875183" cy="63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物质由固态直接变为气态的现象</a:t>
            </a:r>
          </a:p>
        </p:txBody>
      </p:sp>
      <p:sp>
        <p:nvSpPr>
          <p:cNvPr id="14341" name="文本框 130050"/>
          <p:cNvSpPr txBox="1">
            <a:spLocks noChangeArrowheads="1"/>
          </p:cNvSpPr>
          <p:nvPr/>
        </p:nvSpPr>
        <p:spPr bwMode="auto">
          <a:xfrm>
            <a:off x="1350905" y="1680357"/>
            <a:ext cx="3263900" cy="58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585" indent="-609585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FF0000"/>
                </a:solidFill>
                <a:cs typeface="+mn-ea"/>
                <a:sym typeface="+mn-lt"/>
              </a:rPr>
              <a:t>升华</a:t>
            </a:r>
          </a:p>
        </p:txBody>
      </p:sp>
      <p:sp>
        <p:nvSpPr>
          <p:cNvPr id="14342" name="文本框 130065"/>
          <p:cNvSpPr txBox="1">
            <a:spLocks noChangeArrowheads="1"/>
          </p:cNvSpPr>
          <p:nvPr/>
        </p:nvSpPr>
        <p:spPr bwMode="auto">
          <a:xfrm>
            <a:off x="1350905" y="3724974"/>
            <a:ext cx="2885016" cy="58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585" indent="-609585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FF3300"/>
                </a:solidFill>
                <a:cs typeface="+mn-ea"/>
                <a:sym typeface="+mn-lt"/>
              </a:rPr>
              <a:t>凝华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2329731-2E61-4AC6-8602-D134C8465C37}"/>
              </a:ext>
            </a:extLst>
          </p:cNvPr>
          <p:cNvSpPr txBox="1"/>
          <p:nvPr/>
        </p:nvSpPr>
        <p:spPr>
          <a:xfrm>
            <a:off x="1401717" y="416215"/>
            <a:ext cx="469428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600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一、升华和凝华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  <p:bldP spid="130053" grpId="0"/>
      <p:bldP spid="130054" grpId="0"/>
      <p:bldP spid="130055" grpId="0"/>
      <p:bldP spid="14341" grpId="0"/>
      <p:bldP spid="143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4196062" y="4138915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cs typeface="+mn-ea"/>
                <a:sym typeface="+mn-lt"/>
              </a:rPr>
              <a:t>升华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969676" y="4443299"/>
            <a:ext cx="33993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cs typeface="+mn-ea"/>
                <a:sym typeface="+mn-lt"/>
              </a:rPr>
              <a:t>固态</a:t>
            </a:r>
            <a:r>
              <a:rPr lang="zh-CN" altLang="en-US" sz="2800" dirty="0">
                <a:solidFill>
                  <a:srgbClr val="FF0000"/>
                </a:solidFill>
                <a:cs typeface="+mn-ea"/>
                <a:sym typeface="+mn-lt"/>
              </a:rPr>
              <a:t>樟脑丸</a:t>
            </a:r>
          </a:p>
        </p:txBody>
      </p:sp>
      <p:sp>
        <p:nvSpPr>
          <p:cNvPr id="16388" name="Line 8"/>
          <p:cNvSpPr>
            <a:spLocks noChangeShapeType="1"/>
          </p:cNvSpPr>
          <p:nvPr/>
        </p:nvSpPr>
        <p:spPr bwMode="auto">
          <a:xfrm>
            <a:off x="3499679" y="4845590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6106824" y="4443299"/>
            <a:ext cx="193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cs typeface="+mn-ea"/>
                <a:sym typeface="+mn-lt"/>
              </a:rPr>
              <a:t>气态</a:t>
            </a:r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928759" y="2345514"/>
            <a:ext cx="6143265" cy="131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cs typeface="+mn-ea"/>
                <a:sym typeface="+mn-lt"/>
              </a:rPr>
              <a:t> 1</a:t>
            </a:r>
            <a:r>
              <a:rPr lang="en-US" altLang="zh-CN" sz="2800" dirty="0">
                <a:cs typeface="+mn-ea"/>
                <a:sym typeface="+mn-lt"/>
              </a:rPr>
              <a:t>.</a:t>
            </a:r>
            <a:r>
              <a:rPr lang="zh-CN" altLang="en-US" sz="2800" dirty="0">
                <a:cs typeface="+mn-ea"/>
                <a:sym typeface="+mn-lt"/>
              </a:rPr>
              <a:t>箱子里的樟脑丸，过几个月为什么会变小或消失？</a:t>
            </a:r>
          </a:p>
        </p:txBody>
      </p:sp>
      <p:pic>
        <p:nvPicPr>
          <p:cNvPr id="16392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5429" y="2338249"/>
            <a:ext cx="3399849" cy="232388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3E4996A-4100-4A91-8A3A-8D00632C1012}"/>
              </a:ext>
            </a:extLst>
          </p:cNvPr>
          <p:cNvSpPr txBox="1"/>
          <p:nvPr/>
        </p:nvSpPr>
        <p:spPr>
          <a:xfrm>
            <a:off x="1401717" y="416215"/>
            <a:ext cx="73840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>
                <a:cs typeface="+mn-ea"/>
                <a:sym typeface="+mn-lt"/>
              </a:rPr>
              <a:t>二、生活中升华、凝华现象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16387" grpId="0"/>
      <p:bldP spid="16389" grpId="0"/>
      <p:bldP spid="163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11802" y="1819883"/>
            <a:ext cx="6187665" cy="168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800" dirty="0">
                <a:cs typeface="+mn-ea"/>
                <a:sym typeface="+mn-lt"/>
              </a:rPr>
              <a:t>2</a:t>
            </a:r>
            <a:r>
              <a:rPr lang="en-US" altLang="zh-CN" sz="2800" dirty="0">
                <a:cs typeface="+mn-ea"/>
                <a:sym typeface="+mn-lt"/>
              </a:rPr>
              <a:t>.</a:t>
            </a:r>
            <a:r>
              <a:rPr lang="zh-CN" altLang="en-US" sz="2800" dirty="0">
                <a:cs typeface="+mn-ea"/>
                <a:sym typeface="+mn-lt"/>
              </a:rPr>
              <a:t>北方严寒的冬天，一直冰冻的衣服也晾干了，这是为什么？</a:t>
            </a:r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2607224" y="4080963"/>
            <a:ext cx="1524000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3">
                <a:solidFill>
                  <a:srgbClr val="FF0000"/>
                </a:solidFill>
                <a:cs typeface="+mn-ea"/>
                <a:sym typeface="+mn-lt"/>
              </a:rPr>
              <a:t>升华</a:t>
            </a:r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1388024" y="4280494"/>
            <a:ext cx="1320800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733">
                <a:cs typeface="+mn-ea"/>
                <a:sym typeface="+mn-lt"/>
              </a:rPr>
              <a:t>冰</a:t>
            </a:r>
          </a:p>
        </p:txBody>
      </p:sp>
      <p:sp>
        <p:nvSpPr>
          <p:cNvPr id="17413" name="Line 13"/>
          <p:cNvSpPr>
            <a:spLocks noChangeShapeType="1"/>
          </p:cNvSpPr>
          <p:nvPr/>
        </p:nvSpPr>
        <p:spPr bwMode="auto">
          <a:xfrm>
            <a:off x="2404024" y="4747749"/>
            <a:ext cx="172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4436024" y="4280494"/>
            <a:ext cx="2336800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733">
                <a:cs typeface="+mn-ea"/>
                <a:sym typeface="+mn-lt"/>
              </a:rPr>
              <a:t>水蒸气</a:t>
            </a:r>
          </a:p>
        </p:txBody>
      </p:sp>
      <p:pic>
        <p:nvPicPr>
          <p:cNvPr id="17415" name="Picture 10"/>
          <p:cNvPicPr>
            <a:picLocks noChangeAspect="1"/>
          </p:cNvPicPr>
          <p:nvPr/>
        </p:nvPicPr>
        <p:blipFill>
          <a:blip r:embed="rId2" cstate="print"/>
          <a:srcRect r="13145" b="17250"/>
          <a:stretch>
            <a:fillRect/>
          </a:stretch>
        </p:blipFill>
        <p:spPr>
          <a:xfrm>
            <a:off x="8002332" y="2072391"/>
            <a:ext cx="3177866" cy="3015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E77F0F1-3BA6-4EA5-BAEC-EAC7F8CB5E99}"/>
              </a:ext>
            </a:extLst>
          </p:cNvPr>
          <p:cNvSpPr txBox="1"/>
          <p:nvPr/>
        </p:nvSpPr>
        <p:spPr>
          <a:xfrm>
            <a:off x="1401717" y="416215"/>
            <a:ext cx="73840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>
                <a:cs typeface="+mn-ea"/>
                <a:sym typeface="+mn-lt"/>
              </a:rPr>
              <a:t>二、生活中升华、凝华现象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ldLvl="0" animBg="1"/>
      <p:bldP spid="17412" grpId="0"/>
      <p:bldP spid="174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Custom 61">
      <a:dk1>
        <a:srgbClr val="3D3D3D"/>
      </a:dk1>
      <a:lt1>
        <a:srgbClr val="F6F8F8"/>
      </a:lt1>
      <a:dk2>
        <a:srgbClr val="2B2B2B"/>
      </a:dk2>
      <a:lt2>
        <a:srgbClr val="FFFFFF"/>
      </a:lt2>
      <a:accent1>
        <a:srgbClr val="3780D7"/>
      </a:accent1>
      <a:accent2>
        <a:srgbClr val="3FACD0"/>
      </a:accent2>
      <a:accent3>
        <a:srgbClr val="3DA1D2"/>
      </a:accent3>
      <a:accent4>
        <a:srgbClr val="3B96D3"/>
      </a:accent4>
      <a:accent5>
        <a:srgbClr val="398BD5"/>
      </a:accent5>
      <a:accent6>
        <a:srgbClr val="3780D7"/>
      </a:accent6>
      <a:hlink>
        <a:srgbClr val="41B7D0"/>
      </a:hlink>
      <a:folHlink>
        <a:srgbClr val="70AD47"/>
      </a:folHlink>
    </a:clrScheme>
    <a:fontScheme name="dqumkyem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1085</Words>
  <Application>Microsoft Office PowerPoint</Application>
  <PresentationFormat>宽屏</PresentationFormat>
  <Paragraphs>147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FandolFang R</vt:lpstr>
      <vt:lpstr>Arial</vt:lpstr>
      <vt:lpstr>Wingdings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2020-05-15T06:12:00Z</dcterms:created>
  <dcterms:modified xsi:type="dcterms:W3CDTF">2021-01-09T11:48:40Z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