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8" r:id="rId2"/>
    <p:sldId id="336" r:id="rId3"/>
    <p:sldId id="339" r:id="rId4"/>
    <p:sldId id="340" r:id="rId5"/>
    <p:sldId id="325" r:id="rId6"/>
    <p:sldId id="327" r:id="rId7"/>
    <p:sldId id="328" r:id="rId8"/>
    <p:sldId id="329" r:id="rId9"/>
    <p:sldId id="330" r:id="rId10"/>
    <p:sldId id="331" r:id="rId11"/>
    <p:sldId id="332" r:id="rId12"/>
    <p:sldId id="354" r:id="rId13"/>
    <p:sldId id="355" r:id="rId14"/>
    <p:sldId id="356" r:id="rId15"/>
    <p:sldId id="360" r:id="rId16"/>
    <p:sldId id="357" r:id="rId17"/>
    <p:sldId id="358" r:id="rId18"/>
    <p:sldId id="359" r:id="rId19"/>
    <p:sldId id="361" r:id="rId20"/>
    <p:sldId id="362" r:id="rId21"/>
    <p:sldId id="363" r:id="rId22"/>
    <p:sldId id="364" r:id="rId23"/>
    <p:sldId id="350" r:id="rId24"/>
    <p:sldId id="367" r:id="rId25"/>
    <p:sldId id="368" r:id="rId26"/>
    <p:sldId id="375" r:id="rId27"/>
    <p:sldId id="370" r:id="rId28"/>
    <p:sldId id="371" r:id="rId29"/>
    <p:sldId id="369" r:id="rId30"/>
    <p:sldId id="372" r:id="rId31"/>
    <p:sldId id="353" r:id="rId32"/>
    <p:sldId id="352" r:id="rId33"/>
    <p:sldId id="374" r:id="rId34"/>
    <p:sldId id="270" r:id="rId35"/>
    <p:sldId id="287" r:id="rId36"/>
    <p:sldId id="337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108"/>
      </p:cViewPr>
      <p:guideLst>
        <p:guide pos="415"/>
        <p:guide pos="7256"/>
        <p:guide orient="horz" pos="648"/>
        <p:guide orient="horz" pos="712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409E67C-52FA-4AE9-B389-76FB935B0E27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4373E63-45DF-4915-8A28-8471371E25F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9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73E63-45DF-4915-8A28-8471371E25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1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73E63-45DF-4915-8A28-8471371E25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4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73E63-45DF-4915-8A28-8471371E25F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50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4FD8EC-65CB-4D70-8588-A7AA18B1E1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3896" y="4763"/>
            <a:ext cx="7708104" cy="6853237"/>
          </a:xfrm>
          <a:custGeom>
            <a:avLst/>
            <a:gdLst>
              <a:gd name="connsiteX0" fmla="*/ 0 w 7708104"/>
              <a:gd name="connsiteY0" fmla="*/ 0 h 6853237"/>
              <a:gd name="connsiteX1" fmla="*/ 1332878 w 7708104"/>
              <a:gd name="connsiteY1" fmla="*/ 0 h 6853237"/>
              <a:gd name="connsiteX2" fmla="*/ 7708104 w 7708104"/>
              <a:gd name="connsiteY2" fmla="*/ 0 h 6853237"/>
              <a:gd name="connsiteX3" fmla="*/ 7708104 w 7708104"/>
              <a:gd name="connsiteY3" fmla="*/ 6853237 h 6853237"/>
              <a:gd name="connsiteX4" fmla="*/ 5873702 w 7708104"/>
              <a:gd name="connsiteY4" fmla="*/ 6853237 h 6853237"/>
              <a:gd name="connsiteX5" fmla="*/ 5223076 w 7708104"/>
              <a:gd name="connsiteY5" fmla="*/ 6554286 h 6853237"/>
              <a:gd name="connsiteX6" fmla="*/ 4039299 w 7708104"/>
              <a:gd name="connsiteY6" fmla="*/ 5503426 h 6853237"/>
              <a:gd name="connsiteX7" fmla="*/ 2385626 w 7708104"/>
              <a:gd name="connsiteY7" fmla="*/ 2686034 h 6853237"/>
              <a:gd name="connsiteX8" fmla="*/ 677735 w 7708104"/>
              <a:gd name="connsiteY8" fmla="*/ 511841 h 6853237"/>
              <a:gd name="connsiteX9" fmla="*/ 0 w 7708104"/>
              <a:gd name="connsiteY9" fmla="*/ 0 h 68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8104" h="6853237">
                <a:moveTo>
                  <a:pt x="0" y="0"/>
                </a:moveTo>
                <a:lnTo>
                  <a:pt x="1332878" y="0"/>
                </a:lnTo>
                <a:cubicBezTo>
                  <a:pt x="7708104" y="0"/>
                  <a:pt x="7708104" y="0"/>
                  <a:pt x="7708104" y="0"/>
                </a:cubicBezTo>
                <a:cubicBezTo>
                  <a:pt x="7708104" y="6853237"/>
                  <a:pt x="7708104" y="6853237"/>
                  <a:pt x="7708104" y="6853237"/>
                </a:cubicBezTo>
                <a:cubicBezTo>
                  <a:pt x="5873702" y="6853237"/>
                  <a:pt x="5873702" y="6853237"/>
                  <a:pt x="5873702" y="6853237"/>
                </a:cubicBezTo>
                <a:cubicBezTo>
                  <a:pt x="5643272" y="6798882"/>
                  <a:pt x="5241149" y="6567874"/>
                  <a:pt x="5223076" y="6554286"/>
                </a:cubicBezTo>
                <a:cubicBezTo>
                  <a:pt x="4762217" y="6287041"/>
                  <a:pt x="4373648" y="5920146"/>
                  <a:pt x="4039299" y="5503426"/>
                </a:cubicBezTo>
                <a:cubicBezTo>
                  <a:pt x="3352528" y="4651867"/>
                  <a:pt x="2918778" y="3632714"/>
                  <a:pt x="2385626" y="2686034"/>
                </a:cubicBezTo>
                <a:cubicBezTo>
                  <a:pt x="1924767" y="1870712"/>
                  <a:pt x="1373542" y="1136922"/>
                  <a:pt x="677735" y="511841"/>
                </a:cubicBezTo>
                <a:cubicBezTo>
                  <a:pt x="474414" y="330659"/>
                  <a:pt x="248503" y="13135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9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926AF75-3D88-4A7F-80AC-D2610513FC69}"/>
              </a:ext>
            </a:extLst>
          </p:cNvPr>
          <p:cNvSpPr/>
          <p:nvPr userDrawn="1"/>
        </p:nvSpPr>
        <p:spPr>
          <a:xfrm>
            <a:off x="368300" y="0"/>
            <a:ext cx="317500" cy="876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8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535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6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image.jike.com/detail?did=7917470158725022622&amp;pos=4&amp;num=36&amp;q=%E5%8A%A8%E8%BD%A6%E5%9B%BE%E7%89%87&amp;fm=QH36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image.jike.com/detail?did=-1940171561774437620&amp;pos=30&amp;num=36&amp;q=%E9%A3%9E%E6%9C%BA&amp;fm=QH360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:/Users/lenovo/Desktop/&#36716;WORD/F013.T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:/Users/lenovo/Desktop/&#36716;WORD/F016.T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:/Users/lenovo/Desktop/&#36716;WORD/K009.T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:/Users/lenovo/Desktop/&#36716;WORD/DF017.T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W22.T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EBC966-B952-496A-A796-0FC9B2C623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r="7848"/>
          <a:stretch>
            <a:fillRect/>
          </a:stretch>
        </p:blipFill>
        <p:spPr/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F61F259D-B9C8-4DC4-A1DB-22DF6F998E41}"/>
              </a:ext>
            </a:extLst>
          </p:cNvPr>
          <p:cNvSpPr>
            <a:spLocks/>
          </p:cNvSpPr>
          <p:nvPr/>
        </p:nvSpPr>
        <p:spPr bwMode="auto">
          <a:xfrm flipH="1">
            <a:off x="0" y="-19050"/>
            <a:ext cx="9853613" cy="6877050"/>
          </a:xfrm>
          <a:custGeom>
            <a:avLst/>
            <a:gdLst>
              <a:gd name="T0" fmla="*/ 2365 w 2365"/>
              <a:gd name="T1" fmla="*/ 0 h 1619"/>
              <a:gd name="T2" fmla="*/ 1571 w 2365"/>
              <a:gd name="T3" fmla="*/ 0 h 1619"/>
              <a:gd name="T4" fmla="*/ 1343 w 2365"/>
              <a:gd name="T5" fmla="*/ 85 h 1619"/>
              <a:gd name="T6" fmla="*/ 40 w 2365"/>
              <a:gd name="T7" fmla="*/ 1599 h 1619"/>
              <a:gd name="T8" fmla="*/ 0 w 2365"/>
              <a:gd name="T9" fmla="*/ 1619 h 1619"/>
              <a:gd name="T10" fmla="*/ 2365 w 2365"/>
              <a:gd name="T11" fmla="*/ 1619 h 1619"/>
              <a:gd name="T12" fmla="*/ 2365 w 2365"/>
              <a:gd name="T13" fmla="*/ 0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5" h="1619">
                <a:moveTo>
                  <a:pt x="2365" y="0"/>
                </a:moveTo>
                <a:cubicBezTo>
                  <a:pt x="1571" y="0"/>
                  <a:pt x="1571" y="0"/>
                  <a:pt x="1571" y="0"/>
                </a:cubicBezTo>
                <a:cubicBezTo>
                  <a:pt x="1491" y="20"/>
                  <a:pt x="1413" y="49"/>
                  <a:pt x="1343" y="85"/>
                </a:cubicBezTo>
                <a:cubicBezTo>
                  <a:pt x="717" y="413"/>
                  <a:pt x="672" y="1268"/>
                  <a:pt x="40" y="1599"/>
                </a:cubicBezTo>
                <a:cubicBezTo>
                  <a:pt x="27" y="1606"/>
                  <a:pt x="14" y="1612"/>
                  <a:pt x="0" y="1619"/>
                </a:cubicBezTo>
                <a:cubicBezTo>
                  <a:pt x="2365" y="1619"/>
                  <a:pt x="2365" y="1619"/>
                  <a:pt x="2365" y="1619"/>
                </a:cubicBezTo>
                <a:lnTo>
                  <a:pt x="2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DD5013-3D23-45E2-A925-E6ADD7BFA2E3}"/>
              </a:ext>
            </a:extLst>
          </p:cNvPr>
          <p:cNvGrpSpPr/>
          <p:nvPr/>
        </p:nvGrpSpPr>
        <p:grpSpPr>
          <a:xfrm>
            <a:off x="655168" y="4189143"/>
            <a:ext cx="3480147" cy="1336055"/>
            <a:chOff x="655168" y="4630146"/>
            <a:chExt cx="3480147" cy="133605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F0A7194-D24A-4EB8-8105-24F001F2C799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AA4D1B3-50CA-40D9-B556-7AA2DDD71831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rgbClr val="3EA7D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rgbClr val="3EA7D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B7C2180-9856-496A-96B8-884D9C7D1FE6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829BCB3-C404-463C-A865-9B6C89B31212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24F7CBA-C2CF-457B-B5A2-73F1DEF3D00F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F77EBC6-98CA-4108-A0AA-FF5358FC997C}"/>
              </a:ext>
            </a:extLst>
          </p:cNvPr>
          <p:cNvGrpSpPr/>
          <p:nvPr/>
        </p:nvGrpSpPr>
        <p:grpSpPr>
          <a:xfrm>
            <a:off x="557374" y="2136884"/>
            <a:ext cx="5538625" cy="1682125"/>
            <a:chOff x="557374" y="2667123"/>
            <a:chExt cx="5538625" cy="168212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145AC8A-C41B-4DAC-9EF0-03CED879D007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第一章 机械运动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C292B33-A9C5-4A99-96D6-D9080CB976CA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节 运动的快慢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2DA3F63-42A0-44FD-91BE-7D0F218BCCFB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2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30E7808-FAAE-43C2-93E1-135C8A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1174F50D-406F-4B75-BB1E-A31603460525}"/>
              </a:ext>
            </a:extLst>
          </p:cNvPr>
          <p:cNvSpPr/>
          <p:nvPr/>
        </p:nvSpPr>
        <p:spPr>
          <a:xfrm>
            <a:off x="560549" y="35246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9F72E-0A4F-40F6-B5A0-E6FB17B305CA}"/>
              </a:ext>
            </a:extLst>
          </p:cNvPr>
          <p:cNvGrpSpPr/>
          <p:nvPr/>
        </p:nvGrpSpPr>
        <p:grpSpPr>
          <a:xfrm>
            <a:off x="1160670" y="1604808"/>
            <a:ext cx="10891121" cy="4529292"/>
            <a:chOff x="1356315" y="1604808"/>
            <a:chExt cx="10891121" cy="4529292"/>
          </a:xfrm>
        </p:grpSpPr>
        <p:pic>
          <p:nvPicPr>
            <p:cNvPr id="13313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012" y="1846952"/>
              <a:ext cx="2259282" cy="15061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314" name="Text Box 19"/>
            <p:cNvSpPr txBox="1">
              <a:spLocks noChangeArrowheads="1"/>
            </p:cNvSpPr>
            <p:nvPr/>
          </p:nvSpPr>
          <p:spPr bwMode="auto">
            <a:xfrm>
              <a:off x="1871220" y="3551257"/>
              <a:ext cx="2609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约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5m/h</a:t>
              </a:r>
            </a:p>
          </p:txBody>
        </p:sp>
        <p:pic>
          <p:nvPicPr>
            <p:cNvPr id="13315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869" y="1712614"/>
              <a:ext cx="2259726" cy="15064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316" name="Text Box 21"/>
            <p:cNvSpPr txBox="1">
              <a:spLocks noChangeArrowheads="1"/>
            </p:cNvSpPr>
            <p:nvPr/>
          </p:nvSpPr>
          <p:spPr bwMode="auto">
            <a:xfrm>
              <a:off x="5304131" y="3551257"/>
              <a:ext cx="314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约1.1m/s</a:t>
              </a:r>
            </a:p>
          </p:txBody>
        </p:sp>
        <p:sp>
          <p:nvSpPr>
            <p:cNvPr id="13317" name="Text Box 23"/>
            <p:cNvSpPr txBox="1">
              <a:spLocks noChangeArrowheads="1"/>
            </p:cNvSpPr>
            <p:nvPr/>
          </p:nvSpPr>
          <p:spPr bwMode="auto">
            <a:xfrm>
              <a:off x="9368769" y="3551257"/>
              <a:ext cx="28786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约5m/s</a:t>
              </a:r>
            </a:p>
          </p:txBody>
        </p:sp>
        <p:pic>
          <p:nvPicPr>
            <p:cNvPr id="13318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315" y="4061812"/>
              <a:ext cx="2372676" cy="15055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319" name="Rectangle 29"/>
            <p:cNvSpPr>
              <a:spLocks noChangeArrowheads="1"/>
            </p:cNvSpPr>
            <p:nvPr/>
          </p:nvSpPr>
          <p:spPr bwMode="auto">
            <a:xfrm>
              <a:off x="1811553" y="5668903"/>
              <a:ext cx="13308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约20m/s</a:t>
              </a:r>
            </a:p>
          </p:txBody>
        </p:sp>
        <p:pic>
          <p:nvPicPr>
            <p:cNvPr id="13320" name="Picture 31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07148" y="4025095"/>
              <a:ext cx="2447177" cy="1542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321" name="Rectangle 32"/>
            <p:cNvSpPr>
              <a:spLocks noChangeArrowheads="1"/>
            </p:cNvSpPr>
            <p:nvPr/>
          </p:nvSpPr>
          <p:spPr bwMode="auto">
            <a:xfrm>
              <a:off x="9368769" y="5672435"/>
              <a:ext cx="15023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约250m/s</a:t>
              </a:r>
            </a:p>
          </p:txBody>
        </p:sp>
        <p:pic>
          <p:nvPicPr>
            <p:cNvPr id="13322" name="Picture 34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47970" y="4100804"/>
              <a:ext cx="2240625" cy="13793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323" name="Rectangle 35"/>
            <p:cNvSpPr>
              <a:spLocks noChangeArrowheads="1"/>
            </p:cNvSpPr>
            <p:nvPr/>
          </p:nvSpPr>
          <p:spPr bwMode="auto">
            <a:xfrm>
              <a:off x="5562624" y="5624745"/>
              <a:ext cx="15023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约100m/s</a:t>
              </a:r>
            </a:p>
          </p:txBody>
        </p:sp>
        <p:pic>
          <p:nvPicPr>
            <p:cNvPr id="13324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7148" y="1604808"/>
              <a:ext cx="2595308" cy="17220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611385" y="1187171"/>
            <a:ext cx="5077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生活中一些物体的速度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3F9240-230D-4B87-92BA-49DC3DB06870}"/>
              </a:ext>
            </a:extLst>
          </p:cNvPr>
          <p:cNvSpPr txBox="1"/>
          <p:nvPr/>
        </p:nvSpPr>
        <p:spPr>
          <a:xfrm>
            <a:off x="835661" y="256559"/>
            <a:ext cx="2024498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780642" y="1439626"/>
            <a:ext cx="99843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          　   可变形为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____________</a:t>
            </a:r>
            <a:r>
              <a:rPr lang="en-US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      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</a:t>
            </a:r>
          </a:p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　　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或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______________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graphicFrame>
        <p:nvGraphicFramePr>
          <p:cNvPr id="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564991"/>
              </p:ext>
            </p:extLst>
          </p:nvPr>
        </p:nvGraphicFramePr>
        <p:xfrm>
          <a:off x="1152162" y="1085069"/>
          <a:ext cx="1464733" cy="121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5292" imgH="393359" progId="Equations">
                  <p:embed/>
                </p:oleObj>
              </mc:Choice>
              <mc:Fallback>
                <p:oleObj r:id="rId2" imgW="355292" imgH="393359" progId="Equations">
                  <p:embed/>
                  <p:pic>
                    <p:nvPicPr>
                      <p:cNvPr id="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62" y="1085069"/>
                        <a:ext cx="1464733" cy="1213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80642" y="3808661"/>
            <a:ext cx="7488767" cy="9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5m/s=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km/h</a:t>
            </a:r>
          </a:p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72km/h=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m/s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graphicFrame>
        <p:nvGraphicFramePr>
          <p:cNvPr id="307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740284"/>
              </p:ext>
            </p:extLst>
          </p:nvPr>
        </p:nvGraphicFramePr>
        <p:xfrm>
          <a:off x="4005263" y="1360488"/>
          <a:ext cx="16843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3188" imgH="164885" progId="">
                  <p:embed/>
                </p:oleObj>
              </mc:Choice>
              <mc:Fallback>
                <p:oleObj r:id="rId4" imgW="393188" imgH="164885" progId="">
                  <p:embed/>
                  <p:pic>
                    <p:nvPicPr>
                      <p:cNvPr id="307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1360488"/>
                        <a:ext cx="168433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465271"/>
              </p:ext>
            </p:extLst>
          </p:nvPr>
        </p:nvGraphicFramePr>
        <p:xfrm>
          <a:off x="2021963" y="2134417"/>
          <a:ext cx="1562100" cy="118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55292" imgH="406048" progId="">
                  <p:embed/>
                </p:oleObj>
              </mc:Choice>
              <mc:Fallback>
                <p:oleObj r:id="rId6" imgW="355292" imgH="406048" progId="">
                  <p:embed/>
                  <p:pic>
                    <p:nvPicPr>
                      <p:cNvPr id="3076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963" y="2134417"/>
                        <a:ext cx="1562100" cy="1187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10570" y="3786060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2579626" y="4293182"/>
            <a:ext cx="1225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2F5156-BC21-45F4-9EC8-877C15B3E971}"/>
              </a:ext>
            </a:extLst>
          </p:cNvPr>
          <p:cNvSpPr txBox="1"/>
          <p:nvPr/>
        </p:nvSpPr>
        <p:spPr>
          <a:xfrm>
            <a:off x="835661" y="256559"/>
            <a:ext cx="1579033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CDB0BE8-2730-446F-8185-6A6DB3871C62}"/>
              </a:ext>
            </a:extLst>
          </p:cNvPr>
          <p:cNvGrpSpPr/>
          <p:nvPr/>
        </p:nvGrpSpPr>
        <p:grpSpPr>
          <a:xfrm>
            <a:off x="1486639" y="2464295"/>
            <a:ext cx="9326585" cy="3196554"/>
            <a:chOff x="1422215" y="1428888"/>
            <a:chExt cx="9326585" cy="3196554"/>
          </a:xfrm>
        </p:grpSpPr>
        <p:grpSp>
          <p:nvGrpSpPr>
            <p:cNvPr id="2" name="组合 7"/>
            <p:cNvGrpSpPr>
              <a:grpSpLocks/>
            </p:cNvGrpSpPr>
            <p:nvPr/>
          </p:nvGrpSpPr>
          <p:grpSpPr bwMode="auto">
            <a:xfrm>
              <a:off x="1422215" y="1428888"/>
              <a:ext cx="4028336" cy="3196554"/>
              <a:chOff x="719688" y="1607316"/>
              <a:chExt cx="4012318" cy="3714988"/>
            </a:xfrm>
          </p:grpSpPr>
          <p:pic>
            <p:nvPicPr>
              <p:cNvPr id="14344" name="图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9688" y="1607316"/>
                <a:ext cx="4012318" cy="271464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354286" y="4785764"/>
                <a:ext cx="2329801" cy="5365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/>
                <a:r>
                  <a:rPr lang="zh-CN" altLang="en-US" sz="2400" kern="0" dirty="0">
                    <a:solidFill>
                      <a:srgbClr val="0066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列车沿直线运动</a:t>
                </a:r>
              </a:p>
            </p:txBody>
          </p:sp>
        </p:grpSp>
        <p:grpSp>
          <p:nvGrpSpPr>
            <p:cNvPr id="3" name="组合 8"/>
            <p:cNvGrpSpPr>
              <a:grpSpLocks/>
            </p:cNvGrpSpPr>
            <p:nvPr/>
          </p:nvGrpSpPr>
          <p:grpSpPr bwMode="auto">
            <a:xfrm>
              <a:off x="6807863" y="1428888"/>
              <a:ext cx="3940937" cy="3196554"/>
              <a:chOff x="4677824" y="1607316"/>
              <a:chExt cx="3925356" cy="3714988"/>
            </a:xfrm>
          </p:grpSpPr>
          <p:pic>
            <p:nvPicPr>
              <p:cNvPr id="14342" name="图片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77824" y="1607316"/>
                <a:ext cx="3925356" cy="271464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224718" y="4785764"/>
                <a:ext cx="2636413" cy="5365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/>
                <a:r>
                  <a:rPr lang="zh-CN" altLang="en-US" sz="2400" kern="0" dirty="0">
                    <a:solidFill>
                      <a:srgbClr val="0066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过山车沿曲线运动</a:t>
                </a:r>
              </a:p>
            </p:txBody>
          </p:sp>
        </p:grp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36" y="1308481"/>
            <a:ext cx="11049000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．按照运动路线，机械运动分为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直线运动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曲线运动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C11C01-0928-4F44-8EF2-8BB008EE6B62}"/>
              </a:ext>
            </a:extLst>
          </p:cNvPr>
          <p:cNvSpPr txBox="1"/>
          <p:nvPr/>
        </p:nvSpPr>
        <p:spPr>
          <a:xfrm>
            <a:off x="835661" y="256559"/>
            <a:ext cx="4332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二、机械运动的分类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4B57B4F-A1B2-46FE-BB8C-20E62DDB96FB}"/>
              </a:ext>
            </a:extLst>
          </p:cNvPr>
          <p:cNvGrpSpPr/>
          <p:nvPr/>
        </p:nvGrpSpPr>
        <p:grpSpPr>
          <a:xfrm>
            <a:off x="701282" y="2466769"/>
            <a:ext cx="10226748" cy="2446050"/>
            <a:chOff x="675868" y="2465427"/>
            <a:chExt cx="10226748" cy="2446050"/>
          </a:xfrm>
        </p:grpSpPr>
        <p:grpSp>
          <p:nvGrpSpPr>
            <p:cNvPr id="2" name="组合 54"/>
            <p:cNvGrpSpPr>
              <a:grpSpLocks/>
            </p:cNvGrpSpPr>
            <p:nvPr/>
          </p:nvGrpSpPr>
          <p:grpSpPr bwMode="auto">
            <a:xfrm>
              <a:off x="675868" y="2465427"/>
              <a:ext cx="10226748" cy="1100088"/>
              <a:chOff x="142844" y="1488032"/>
              <a:chExt cx="8935120" cy="1496886"/>
            </a:xfrm>
          </p:grpSpPr>
          <p:sp>
            <p:nvSpPr>
              <p:cNvPr id="6" name="矩形 5"/>
              <p:cNvSpPr>
                <a:spLocks noChangeArrowheads="1"/>
              </p:cNvSpPr>
              <p:nvPr/>
            </p:nvSpPr>
            <p:spPr bwMode="auto">
              <a:xfrm flipV="1">
                <a:off x="142844" y="1572203"/>
                <a:ext cx="8786874" cy="57013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pic>
            <p:nvPicPr>
              <p:cNvPr id="15389" name="图片 1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214282" y="185736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矩形 6"/>
              <p:cNvSpPr/>
              <p:nvPr/>
            </p:nvSpPr>
            <p:spPr>
              <a:xfrm>
                <a:off x="142844" y="2142336"/>
                <a:ext cx="8786874" cy="714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2F2F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  <p:pic>
            <p:nvPicPr>
              <p:cNvPr id="15391" name="图片 7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2000232" y="185736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图片 8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3786182" y="185736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图片 9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5643570" y="185736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图片 10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7429520" y="185736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" name="直接连接符 22"/>
              <p:cNvCxnSpPr/>
              <p:nvPr/>
            </p:nvCxnSpPr>
            <p:spPr>
              <a:xfrm rot="5400000">
                <a:off x="1107217" y="2319411"/>
                <a:ext cx="214395" cy="3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5400000">
                <a:off x="2893960" y="2320205"/>
                <a:ext cx="21439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rot="5400000">
                <a:off x="4679911" y="2320205"/>
                <a:ext cx="21439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5400000">
                <a:off x="6535711" y="2320205"/>
                <a:ext cx="21439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8323248" y="2320205"/>
                <a:ext cx="21439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0" name="TextBox 32"/>
              <p:cNvSpPr txBox="1">
                <a:spLocks noChangeArrowheads="1"/>
              </p:cNvSpPr>
              <p:nvPr/>
            </p:nvSpPr>
            <p:spPr bwMode="auto">
              <a:xfrm>
                <a:off x="1071538" y="1500173"/>
                <a:ext cx="314003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1" name="TextBox 33"/>
              <p:cNvSpPr txBox="1">
                <a:spLocks noChangeArrowheads="1"/>
              </p:cNvSpPr>
              <p:nvPr/>
            </p:nvSpPr>
            <p:spPr bwMode="auto">
              <a:xfrm>
                <a:off x="1071538" y="2345289"/>
                <a:ext cx="314003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2" name="TextBox 36"/>
              <p:cNvSpPr txBox="1">
                <a:spLocks noChangeArrowheads="1"/>
              </p:cNvSpPr>
              <p:nvPr/>
            </p:nvSpPr>
            <p:spPr bwMode="auto">
              <a:xfrm>
                <a:off x="2786050" y="1488032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10s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3" name="TextBox 39"/>
              <p:cNvSpPr txBox="1">
                <a:spLocks noChangeArrowheads="1"/>
              </p:cNvSpPr>
              <p:nvPr/>
            </p:nvSpPr>
            <p:spPr bwMode="auto">
              <a:xfrm>
                <a:off x="4572000" y="1500738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20s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4" name="TextBox 41"/>
              <p:cNvSpPr txBox="1">
                <a:spLocks noChangeArrowheads="1"/>
              </p:cNvSpPr>
              <p:nvPr/>
            </p:nvSpPr>
            <p:spPr bwMode="auto">
              <a:xfrm>
                <a:off x="6438913" y="1488032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30s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5" name="TextBox 43"/>
              <p:cNvSpPr txBox="1">
                <a:spLocks noChangeArrowheads="1"/>
              </p:cNvSpPr>
              <p:nvPr/>
            </p:nvSpPr>
            <p:spPr bwMode="auto">
              <a:xfrm>
                <a:off x="8224863" y="1488032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40s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6" name="TextBox 46"/>
              <p:cNvSpPr txBox="1">
                <a:spLocks noChangeArrowheads="1"/>
              </p:cNvSpPr>
              <p:nvPr/>
            </p:nvSpPr>
            <p:spPr bwMode="auto">
              <a:xfrm>
                <a:off x="2708262" y="2356732"/>
                <a:ext cx="835006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300m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7" name="TextBox 47"/>
              <p:cNvSpPr txBox="1">
                <a:spLocks noChangeArrowheads="1"/>
              </p:cNvSpPr>
              <p:nvPr/>
            </p:nvSpPr>
            <p:spPr bwMode="auto">
              <a:xfrm>
                <a:off x="4500562" y="2356732"/>
                <a:ext cx="835006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600m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8" name="TextBox 48"/>
              <p:cNvSpPr txBox="1">
                <a:spLocks noChangeArrowheads="1"/>
              </p:cNvSpPr>
              <p:nvPr/>
            </p:nvSpPr>
            <p:spPr bwMode="auto">
              <a:xfrm>
                <a:off x="6351600" y="2345615"/>
                <a:ext cx="835006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900m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409" name="TextBox 49"/>
              <p:cNvSpPr txBox="1">
                <a:spLocks noChangeArrowheads="1"/>
              </p:cNvSpPr>
              <p:nvPr/>
            </p:nvSpPr>
            <p:spPr bwMode="auto">
              <a:xfrm>
                <a:off x="8093100" y="2356732"/>
                <a:ext cx="984864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1200m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组合 53"/>
            <p:cNvGrpSpPr>
              <a:grpSpLocks/>
            </p:cNvGrpSpPr>
            <p:nvPr/>
          </p:nvGrpSpPr>
          <p:grpSpPr bwMode="auto">
            <a:xfrm>
              <a:off x="675868" y="3811389"/>
              <a:ext cx="10203126" cy="1100088"/>
              <a:chOff x="142844" y="2916791"/>
              <a:chExt cx="8914482" cy="1496886"/>
            </a:xfrm>
          </p:grpSpPr>
          <p:sp>
            <p:nvSpPr>
              <p:cNvPr id="13" name="矩形 12"/>
              <p:cNvSpPr>
                <a:spLocks noChangeArrowheads="1"/>
              </p:cNvSpPr>
              <p:nvPr/>
            </p:nvSpPr>
            <p:spPr bwMode="auto">
              <a:xfrm flipV="1">
                <a:off x="142844" y="3000962"/>
                <a:ext cx="8786874" cy="570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pic>
            <p:nvPicPr>
              <p:cNvPr id="15367" name="图片 13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214282" y="328612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矩形 14"/>
              <p:cNvSpPr/>
              <p:nvPr/>
            </p:nvSpPr>
            <p:spPr>
              <a:xfrm>
                <a:off x="142844" y="3571096"/>
                <a:ext cx="8786874" cy="714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2F2F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  <p:pic>
            <p:nvPicPr>
              <p:cNvPr id="15369" name="图片 15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1285852" y="328612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图片 16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2857488" y="328612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1" name="图片 17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4857752" y="328612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图片 18" descr="image020.jpg"/>
              <p:cNvPicPr>
                <a:picLocks noChangeAspect="1"/>
              </p:cNvPicPr>
              <p:nvPr/>
            </p:nvPicPr>
            <p:blipFill>
              <a:blip r:embed="rId2" cstate="print"/>
              <a:srcRect l="3867" r="3349" b="17969"/>
              <a:stretch>
                <a:fillRect/>
              </a:stretch>
            </p:blipFill>
            <p:spPr bwMode="auto">
              <a:xfrm flipH="1">
                <a:off x="7429520" y="3286124"/>
                <a:ext cx="1071570" cy="29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直接连接符 23"/>
              <p:cNvCxnSpPr/>
              <p:nvPr/>
            </p:nvCxnSpPr>
            <p:spPr>
              <a:xfrm rot="5400000">
                <a:off x="1108011" y="3748965"/>
                <a:ext cx="21439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rot="5400000">
                <a:off x="2179580" y="3748965"/>
                <a:ext cx="21439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3751216" y="3748965"/>
                <a:ext cx="21439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>
                <a:off x="5749893" y="3748965"/>
                <a:ext cx="21439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5400000">
                <a:off x="8321661" y="3748965"/>
                <a:ext cx="214395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78" name="TextBox 34"/>
              <p:cNvSpPr txBox="1">
                <a:spLocks noChangeArrowheads="1"/>
              </p:cNvSpPr>
              <p:nvPr/>
            </p:nvSpPr>
            <p:spPr bwMode="auto">
              <a:xfrm>
                <a:off x="1071538" y="2916792"/>
                <a:ext cx="314003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79" name="TextBox 35"/>
              <p:cNvSpPr txBox="1">
                <a:spLocks noChangeArrowheads="1"/>
              </p:cNvSpPr>
              <p:nvPr/>
            </p:nvSpPr>
            <p:spPr bwMode="auto">
              <a:xfrm>
                <a:off x="1055663" y="3785491"/>
                <a:ext cx="314003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0" name="TextBox 38"/>
              <p:cNvSpPr txBox="1">
                <a:spLocks noChangeArrowheads="1"/>
              </p:cNvSpPr>
              <p:nvPr/>
            </p:nvSpPr>
            <p:spPr bwMode="auto">
              <a:xfrm>
                <a:off x="2071670" y="2916791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10s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1" name="TextBox 40"/>
              <p:cNvSpPr txBox="1">
                <a:spLocks noChangeArrowheads="1"/>
              </p:cNvSpPr>
              <p:nvPr/>
            </p:nvSpPr>
            <p:spPr bwMode="auto">
              <a:xfrm>
                <a:off x="3643306" y="2929494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20s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2" name="TextBox 42"/>
              <p:cNvSpPr txBox="1">
                <a:spLocks noChangeArrowheads="1"/>
              </p:cNvSpPr>
              <p:nvPr/>
            </p:nvSpPr>
            <p:spPr bwMode="auto">
              <a:xfrm>
                <a:off x="5643570" y="2929494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30s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3" name="TextBox 44"/>
              <p:cNvSpPr txBox="1">
                <a:spLocks noChangeArrowheads="1"/>
              </p:cNvSpPr>
              <p:nvPr/>
            </p:nvSpPr>
            <p:spPr bwMode="auto">
              <a:xfrm>
                <a:off x="8215338" y="2929494"/>
                <a:ext cx="595512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40s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4" name="TextBox 45"/>
              <p:cNvSpPr txBox="1">
                <a:spLocks noChangeArrowheads="1"/>
              </p:cNvSpPr>
              <p:nvPr/>
            </p:nvSpPr>
            <p:spPr bwMode="auto">
              <a:xfrm>
                <a:off x="1993882" y="3785488"/>
                <a:ext cx="835006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200m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5" name="TextBox 50"/>
              <p:cNvSpPr txBox="1">
                <a:spLocks noChangeArrowheads="1"/>
              </p:cNvSpPr>
              <p:nvPr/>
            </p:nvSpPr>
            <p:spPr bwMode="auto">
              <a:xfrm>
                <a:off x="8072462" y="3785488"/>
                <a:ext cx="984864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1200m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6" name="TextBox 51"/>
              <p:cNvSpPr txBox="1">
                <a:spLocks noChangeArrowheads="1"/>
              </p:cNvSpPr>
              <p:nvPr/>
            </p:nvSpPr>
            <p:spPr bwMode="auto">
              <a:xfrm>
                <a:off x="3565518" y="3785488"/>
                <a:ext cx="835006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450m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5387" name="TextBox 52"/>
              <p:cNvSpPr txBox="1">
                <a:spLocks noChangeArrowheads="1"/>
              </p:cNvSpPr>
              <p:nvPr/>
            </p:nvSpPr>
            <p:spPr bwMode="auto">
              <a:xfrm>
                <a:off x="5565782" y="3785488"/>
                <a:ext cx="835006" cy="628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750m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3678" y="5173170"/>
            <a:ext cx="11330516" cy="5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．在直线运动中，按速度可分为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匀速直线运动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变速直线运动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1EE4612-F30B-407D-A9BD-1F548ACFB285}"/>
              </a:ext>
            </a:extLst>
          </p:cNvPr>
          <p:cNvGrpSpPr/>
          <p:nvPr/>
        </p:nvGrpSpPr>
        <p:grpSpPr>
          <a:xfrm>
            <a:off x="563029" y="1452435"/>
            <a:ext cx="12690219" cy="526867"/>
            <a:chOff x="637548" y="1619121"/>
            <a:chExt cx="12690219" cy="526867"/>
          </a:xfrm>
        </p:grpSpPr>
        <p:sp>
          <p:nvSpPr>
            <p:cNvPr id="15364" name="TextBox 55"/>
            <p:cNvSpPr txBox="1">
              <a:spLocks noChangeArrowheads="1"/>
            </p:cNvSpPr>
            <p:nvPr/>
          </p:nvSpPr>
          <p:spPr bwMode="auto">
            <a:xfrm>
              <a:off x="1516767" y="1626872"/>
              <a:ext cx="11811000" cy="519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lnSpc>
                  <a:spcPct val="125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　　沿直线行驶的两辆小汽车运动有什么不同？</a:t>
              </a:r>
            </a:p>
          </p:txBody>
        </p:sp>
        <p:sp>
          <p:nvSpPr>
            <p:cNvPr id="15412" name="TextBox 55"/>
            <p:cNvSpPr txBox="1">
              <a:spLocks noChangeArrowheads="1"/>
            </p:cNvSpPr>
            <p:nvPr/>
          </p:nvSpPr>
          <p:spPr bwMode="auto">
            <a:xfrm>
              <a:off x="637548" y="1619121"/>
              <a:ext cx="5376333" cy="519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lnSpc>
                  <a:spcPct val="125000"/>
                </a:lnSpc>
              </a:pPr>
              <a:r>
                <a:rPr lang="en-US" altLang="zh-CN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[</a:t>
              </a:r>
              <a:r>
                <a:rPr lang="zh-CN" altLang="en-US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想想议议</a:t>
              </a:r>
              <a:r>
                <a:rPr lang="en-US" altLang="zh-CN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]</a:t>
              </a: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AF12207A-DB25-4C4F-8AB4-848FDE3EAF28}"/>
              </a:ext>
            </a:extLst>
          </p:cNvPr>
          <p:cNvSpPr txBox="1"/>
          <p:nvPr/>
        </p:nvSpPr>
        <p:spPr>
          <a:xfrm>
            <a:off x="835661" y="256559"/>
            <a:ext cx="4332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二、机械运动的分类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60400" y="1758887"/>
            <a:ext cx="10945283" cy="5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我们把物体沿着直线且速度不变的运动叫做匀速直线运动。</a:t>
            </a:r>
          </a:p>
        </p:txBody>
      </p: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660400" y="3317359"/>
            <a:ext cx="9632819" cy="1695274"/>
          </a:xfrm>
          <a:prstGeom prst="roundRect">
            <a:avLst>
              <a:gd name="adj" fmla="val 6926"/>
            </a:avLst>
          </a:prstGeom>
          <a:solidFill>
            <a:srgbClr val="BBE0E3"/>
          </a:solidFill>
          <a:ln w="38100" algn="ctr">
            <a:solidFill>
              <a:srgbClr val="3D8F9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匀速直线运动是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最简单的机械运动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，是研究其它复杂运动的基础。做匀速直线运动的物体在</a:t>
            </a:r>
            <a:r>
              <a:rPr lang="zh-CN" altLang="en-US" sz="24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任意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相同时间内通过的路程都相等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，即路程与时间成正比；速度大小不随路程和时间变化。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16ACA2-814D-4C6A-8080-3BA5DB756D3B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三、匀速直线运动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3623FF4-FF41-4CBB-8071-493FDA309192}"/>
              </a:ext>
            </a:extLst>
          </p:cNvPr>
          <p:cNvGrpSpPr/>
          <p:nvPr/>
        </p:nvGrpSpPr>
        <p:grpSpPr>
          <a:xfrm>
            <a:off x="3043110" y="1660884"/>
            <a:ext cx="6105779" cy="1928239"/>
            <a:chOff x="3292419" y="1660884"/>
            <a:chExt cx="6105779" cy="1928239"/>
          </a:xfrm>
        </p:grpSpPr>
        <p:grpSp>
          <p:nvGrpSpPr>
            <p:cNvPr id="2" name="组合 2"/>
            <p:cNvGrpSpPr>
              <a:grpSpLocks/>
            </p:cNvGrpSpPr>
            <p:nvPr/>
          </p:nvGrpSpPr>
          <p:grpSpPr bwMode="auto">
            <a:xfrm>
              <a:off x="7000199" y="1660884"/>
              <a:ext cx="2397999" cy="1872929"/>
              <a:chOff x="6643" y="4451"/>
              <a:chExt cx="4737" cy="5189"/>
            </a:xfrm>
          </p:grpSpPr>
          <p:sp>
            <p:nvSpPr>
              <p:cNvPr id="11266" name="直接连接符 18437"/>
              <p:cNvSpPr>
                <a:spLocks noChangeShapeType="1"/>
              </p:cNvSpPr>
              <p:nvPr/>
            </p:nvSpPr>
            <p:spPr bwMode="auto">
              <a:xfrm>
                <a:off x="7476" y="8380"/>
                <a:ext cx="34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1267" name="直接连接符 18438"/>
              <p:cNvSpPr>
                <a:spLocks noChangeShapeType="1"/>
              </p:cNvSpPr>
              <p:nvPr/>
            </p:nvSpPr>
            <p:spPr bwMode="auto">
              <a:xfrm flipV="1">
                <a:off x="7476" y="4658"/>
                <a:ext cx="0" cy="37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121917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1268" name="直接连接符 18439"/>
              <p:cNvSpPr>
                <a:spLocks noChangeShapeType="1"/>
              </p:cNvSpPr>
              <p:nvPr/>
            </p:nvSpPr>
            <p:spPr bwMode="auto">
              <a:xfrm flipV="1">
                <a:off x="7476" y="5537"/>
                <a:ext cx="3260" cy="28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1269" name="文本框 18441"/>
              <p:cNvSpPr txBox="1">
                <a:spLocks noChangeArrowheads="1"/>
              </p:cNvSpPr>
              <p:nvPr/>
            </p:nvSpPr>
            <p:spPr bwMode="auto">
              <a:xfrm>
                <a:off x="10882" y="8020"/>
                <a:ext cx="498" cy="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</a:pPr>
                <a:r>
                  <a:rPr lang="en-US" altLang="zh-CN" sz="32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1270" name="文本框 18442"/>
              <p:cNvSpPr txBox="1">
                <a:spLocks noChangeArrowheads="1"/>
              </p:cNvSpPr>
              <p:nvPr/>
            </p:nvSpPr>
            <p:spPr bwMode="auto">
              <a:xfrm>
                <a:off x="6643" y="4451"/>
                <a:ext cx="584" cy="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</a:pPr>
                <a:r>
                  <a:rPr lang="en-US" altLang="zh-CN" sz="32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s</a:t>
                </a:r>
              </a:p>
            </p:txBody>
          </p:sp>
        </p:grpSp>
        <p:grpSp>
          <p:nvGrpSpPr>
            <p:cNvPr id="3" name="组合 1"/>
            <p:cNvGrpSpPr>
              <a:grpSpLocks/>
            </p:cNvGrpSpPr>
            <p:nvPr/>
          </p:nvGrpSpPr>
          <p:grpSpPr bwMode="auto">
            <a:xfrm>
              <a:off x="3292419" y="1677108"/>
              <a:ext cx="2236512" cy="1912015"/>
              <a:chOff x="2240" y="4140"/>
              <a:chExt cx="4571" cy="5660"/>
            </a:xfrm>
          </p:grpSpPr>
          <p:sp>
            <p:nvSpPr>
              <p:cNvPr id="11272" name="直接连接符 18434"/>
              <p:cNvSpPr>
                <a:spLocks noChangeShapeType="1"/>
              </p:cNvSpPr>
              <p:nvPr/>
            </p:nvSpPr>
            <p:spPr bwMode="auto">
              <a:xfrm>
                <a:off x="2820" y="8380"/>
                <a:ext cx="35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1273" name="直接连接符 18435"/>
              <p:cNvSpPr>
                <a:spLocks noChangeShapeType="1"/>
              </p:cNvSpPr>
              <p:nvPr/>
            </p:nvSpPr>
            <p:spPr bwMode="auto">
              <a:xfrm flipV="1">
                <a:off x="2820" y="4556"/>
                <a:ext cx="0" cy="38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1274" name="直接连接符 18436"/>
              <p:cNvSpPr>
                <a:spLocks noChangeShapeType="1"/>
              </p:cNvSpPr>
              <p:nvPr/>
            </p:nvSpPr>
            <p:spPr bwMode="auto">
              <a:xfrm>
                <a:off x="2820" y="6414"/>
                <a:ext cx="330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11275" name="文本框 18440"/>
              <p:cNvSpPr txBox="1">
                <a:spLocks noChangeArrowheads="1"/>
              </p:cNvSpPr>
              <p:nvPr/>
            </p:nvSpPr>
            <p:spPr bwMode="auto">
              <a:xfrm>
                <a:off x="2240" y="4140"/>
                <a:ext cx="414" cy="1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</a:pPr>
                <a:r>
                  <a:rPr lang="en-US" altLang="zh-CN" sz="32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11276" name="文本框 18443"/>
              <p:cNvSpPr txBox="1">
                <a:spLocks noChangeArrowheads="1"/>
              </p:cNvSpPr>
              <p:nvPr/>
            </p:nvSpPr>
            <p:spPr bwMode="auto">
              <a:xfrm>
                <a:off x="6395" y="8069"/>
                <a:ext cx="416" cy="1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</a:pPr>
                <a:r>
                  <a:rPr lang="en-US" altLang="zh-CN" sz="32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t</a:t>
                </a:r>
              </a:p>
            </p:txBody>
          </p:sp>
        </p:grpSp>
      </p:grpSp>
      <p:sp>
        <p:nvSpPr>
          <p:cNvPr id="18446" name="文本框 3"/>
          <p:cNvSpPr txBox="1">
            <a:spLocks noChangeArrowheads="1"/>
          </p:cNvSpPr>
          <p:nvPr/>
        </p:nvSpPr>
        <p:spPr bwMode="auto">
          <a:xfrm>
            <a:off x="4649402" y="3698933"/>
            <a:ext cx="4794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匀速直线运动的图像</a:t>
            </a:r>
          </a:p>
        </p:txBody>
      </p:sp>
      <p:sp>
        <p:nvSpPr>
          <p:cNvPr id="23567" name="文本框 4"/>
          <p:cNvSpPr txBox="1"/>
          <p:nvPr/>
        </p:nvSpPr>
        <p:spPr>
          <a:xfrm>
            <a:off x="754911" y="4627219"/>
            <a:ext cx="10495591" cy="57235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由图像可知，匀速直线运动的速度</a:t>
            </a:r>
            <a:r>
              <a:rPr lang="en-US" altLang="zh-CN" sz="2400" i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v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是个恒量，与路程</a:t>
            </a:r>
            <a:r>
              <a:rPr lang="en-US" altLang="zh-CN" sz="2400" i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s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和时间</a:t>
            </a:r>
            <a:r>
              <a:rPr lang="en-US" altLang="zh-CN" sz="2400" i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t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没有关系。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07CE36-7F01-47CE-AF3C-BC748E4F5787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三、匀速直线运动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2356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14413" y="1612023"/>
            <a:ext cx="10945283" cy="5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我们把物体沿着直线且速度不变的运动叫做匀速直线运动。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3041" y="3714963"/>
            <a:ext cx="3911727" cy="97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平直轨道上平稳运行的列车近似认为是匀速直线运动。</a:t>
            </a:r>
            <a:endParaRPr lang="en-US" altLang="zh-CN" sz="2400" kern="0" dirty="0">
              <a:solidFill>
                <a:srgbClr val="0066CC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3" y="3035810"/>
            <a:ext cx="3706558" cy="235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EF2BE3C-FD81-4185-B249-3F0CAF955D80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三、匀速直线运动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54EE050-353C-4C78-B9E8-3DA7E7E6B09A}"/>
              </a:ext>
            </a:extLst>
          </p:cNvPr>
          <p:cNvGrpSpPr/>
          <p:nvPr/>
        </p:nvGrpSpPr>
        <p:grpSpPr>
          <a:xfrm>
            <a:off x="719667" y="1800393"/>
            <a:ext cx="10847917" cy="3257215"/>
            <a:chOff x="719667" y="1432406"/>
            <a:chExt cx="10847917" cy="3257215"/>
          </a:xfrm>
        </p:grpSpPr>
        <p:sp>
          <p:nvSpPr>
            <p:cNvPr id="4101" name="TextBox 2"/>
            <p:cNvSpPr txBox="1">
              <a:spLocks noChangeArrowheads="1"/>
            </p:cNvSpPr>
            <p:nvPr/>
          </p:nvSpPr>
          <p:spPr bwMode="auto">
            <a:xfrm>
              <a:off x="719667" y="1432406"/>
              <a:ext cx="10847917" cy="975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>
                <a:lnSpc>
                  <a:spcPct val="125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物体做直线运动，速度大小改变（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在任意相等时间内通过的路程不相等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）这种运动叫做变速直线运动。</a:t>
              </a:r>
            </a:p>
          </p:txBody>
        </p:sp>
        <p:sp>
          <p:nvSpPr>
            <p:cNvPr id="4" name="圆角矩形 3"/>
            <p:cNvSpPr>
              <a:spLocks noChangeArrowheads="1"/>
            </p:cNvSpPr>
            <p:nvPr/>
          </p:nvSpPr>
          <p:spPr bwMode="auto">
            <a:xfrm>
              <a:off x="719667" y="3713392"/>
              <a:ext cx="8783287" cy="976229"/>
            </a:xfrm>
            <a:prstGeom prst="roundRect">
              <a:avLst>
                <a:gd name="adj" fmla="val 6926"/>
              </a:avLst>
            </a:prstGeom>
            <a:solidFill>
              <a:srgbClr val="BBE0E3"/>
            </a:solidFill>
            <a:ln w="38100" algn="ctr">
              <a:solidFill>
                <a:srgbClr val="3D8F95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defTabSz="1219170">
                <a:lnSpc>
                  <a:spcPct val="125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对变速运动做粗略研究时，也可以根据速度来描述物体运动快慢，表示物体在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某一段路程中或某一段时间内的平均快慢程度。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2E28EB7-B679-42E4-A918-8849A8041060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四、变速直线运动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9E7EB38-827B-4CC1-94CB-70936281CE49}"/>
              </a:ext>
            </a:extLst>
          </p:cNvPr>
          <p:cNvGrpSpPr/>
          <p:nvPr/>
        </p:nvGrpSpPr>
        <p:grpSpPr>
          <a:xfrm>
            <a:off x="628947" y="1731363"/>
            <a:ext cx="10889953" cy="3214018"/>
            <a:chOff x="628947" y="1538618"/>
            <a:chExt cx="10889953" cy="3214018"/>
          </a:xfrm>
        </p:grpSpPr>
        <p:sp>
          <p:nvSpPr>
            <p:cNvPr id="30723" name="TextBox 2"/>
            <p:cNvSpPr txBox="1">
              <a:spLocks noChangeArrowheads="1"/>
            </p:cNvSpPr>
            <p:nvPr/>
          </p:nvSpPr>
          <p:spPr bwMode="auto">
            <a:xfrm>
              <a:off x="628947" y="1538618"/>
              <a:ext cx="1088995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>
                <a:lnSpc>
                  <a:spcPct val="125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物体做直线运动，速度大小改变（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在任意相等时间内通过的路程不相等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）这种运动叫做变速直线运动。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28947" y="3953625"/>
              <a:ext cx="2339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平均速度计算式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123679"/>
                </p:ext>
              </p:extLst>
            </p:nvPr>
          </p:nvGraphicFramePr>
          <p:xfrm>
            <a:off x="4300795" y="3542781"/>
            <a:ext cx="1460500" cy="1209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" imgW="355320" imgH="393480" progId="Equations">
                    <p:embed/>
                  </p:oleObj>
                </mc:Choice>
                <mc:Fallback>
                  <p:oleObj name="公式" r:id="rId2" imgW="355320" imgH="393480" progId="Equations">
                    <p:embed/>
                    <p:pic>
                      <p:nvPicPr>
                        <p:cNvPr id="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795" y="3542781"/>
                          <a:ext cx="1460500" cy="12098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E5C15427-F7F1-497C-8068-54A4A61A42E2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四、变速直线运动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67156" y="5637220"/>
            <a:ext cx="4665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答：刘翔的平均速度是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8.52m/s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13" y="1340822"/>
            <a:ext cx="10858500" cy="1015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：我国优秀运动员刘翔在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2004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雅典奥运会上勇夺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110m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跨栏金牌并打破奥运会纪录，成绩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12.91s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。他的平均速度是多少？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113" y="2739812"/>
            <a:ext cx="11137900" cy="11695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刘翔在运动过程中通过的路程</a:t>
            </a:r>
            <a:r>
              <a:rPr lang="en-US" altLang="zh-CN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=110m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，所用时间</a:t>
            </a:r>
            <a:r>
              <a:rPr lang="en-US" altLang="zh-CN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t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=12.91s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，利用公式</a:t>
            </a:r>
            <a:r>
              <a:rPr lang="en-US" altLang="zh-CN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v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</a:t>
            </a:r>
            <a:r>
              <a:rPr lang="en-US" altLang="zh-CN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/</a:t>
            </a:r>
            <a:r>
              <a:rPr lang="en-US" altLang="zh-CN" sz="24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t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计算它的平均速度为：</a:t>
            </a:r>
            <a:endParaRPr lang="zh-CN" altLang="en-US" sz="32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75691" y="2785554"/>
            <a:ext cx="178446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3733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　　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解：</a:t>
            </a:r>
            <a:endParaRPr lang="zh-CN" altLang="en-US" sz="3733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999816"/>
              </p:ext>
            </p:extLst>
          </p:nvPr>
        </p:nvGraphicFramePr>
        <p:xfrm>
          <a:off x="3632532" y="4054205"/>
          <a:ext cx="5000483" cy="89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6123" imgH="406048" progId="">
                  <p:embed/>
                </p:oleObj>
              </mc:Choice>
              <mc:Fallback>
                <p:oleObj name="Equation" r:id="rId2" imgW="1586123" imgH="406048" progId="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532" y="4054205"/>
                        <a:ext cx="5000483" cy="899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8957932" y="2008340"/>
            <a:ext cx="2212130" cy="508069"/>
          </a:xfrm>
          <a:prstGeom prst="wedgeRoundRectCallout">
            <a:avLst>
              <a:gd name="adj1" fmla="val -84814"/>
              <a:gd name="adj2" fmla="val 138183"/>
              <a:gd name="adj3" fmla="val 16667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必要的说明</a:t>
            </a: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967923" y="4737531"/>
            <a:ext cx="2664609" cy="494459"/>
          </a:xfrm>
          <a:prstGeom prst="wedgeRoundRectCallout">
            <a:avLst>
              <a:gd name="adj1" fmla="val 40875"/>
              <a:gd name="adj2" fmla="val -94965"/>
              <a:gd name="adj3" fmla="val 16667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所用公式</a:t>
            </a: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5843581" y="4984760"/>
            <a:ext cx="5578867" cy="491213"/>
          </a:xfrm>
          <a:prstGeom prst="wedgeRoundRectCallout">
            <a:avLst>
              <a:gd name="adj1" fmla="val -39132"/>
              <a:gd name="adj2" fmla="val -140507"/>
              <a:gd name="adj3" fmla="val 16667"/>
            </a:avLst>
          </a:prstGeom>
          <a:solidFill>
            <a:srgbClr val="BBE0E3"/>
          </a:solidFill>
          <a:ln w="9525" algn="ctr">
            <a:solidFill>
              <a:srgbClr val="3D8F95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代入数据，求出结果。数字后面要有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单位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35661" y="2785554"/>
            <a:ext cx="10594226" cy="11572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9936DFF-493F-4F53-8CE1-2E82A52EFBE1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四、变速直线运动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0" grpId="0" animBg="1"/>
      <p:bldP spid="11" grpId="0" animBg="1"/>
      <p:bldP spid="12" grpId="0" animBg="1"/>
      <p:bldP spid="5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>
            <a:extLst>
              <a:ext uri="{FF2B5EF4-FFF2-40B4-BE49-F238E27FC236}">
                <a16:creationId xmlns:a16="http://schemas.microsoft.com/office/drawing/2014/main" id="{61AEB8B7-334C-4BF2-A50E-49C5FA1FB943}"/>
              </a:ext>
            </a:extLst>
          </p:cNvPr>
          <p:cNvSpPr txBox="1"/>
          <p:nvPr/>
        </p:nvSpPr>
        <p:spPr>
          <a:xfrm>
            <a:off x="835660" y="256559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AE0B28-287C-47A5-9CC6-DCD964B48CEF}"/>
              </a:ext>
            </a:extLst>
          </p:cNvPr>
          <p:cNvGrpSpPr/>
          <p:nvPr/>
        </p:nvGrpSpPr>
        <p:grpSpPr>
          <a:xfrm>
            <a:off x="-968627" y="1136443"/>
            <a:ext cx="12311420" cy="4585114"/>
            <a:chOff x="-968627" y="1291147"/>
            <a:chExt cx="12311420" cy="458511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A8C1C20-1089-4D33-95AB-71BC1AEF11FD}"/>
                </a:ext>
              </a:extLst>
            </p:cNvPr>
            <p:cNvGrpSpPr/>
            <p:nvPr/>
          </p:nvGrpSpPr>
          <p:grpSpPr>
            <a:xfrm>
              <a:off x="1457326" y="2889023"/>
              <a:ext cx="8586787" cy="2118118"/>
              <a:chOff x="1549258" y="2739270"/>
              <a:chExt cx="8586787" cy="2118118"/>
            </a:xfrm>
          </p:grpSpPr>
          <p:pic>
            <p:nvPicPr>
              <p:cNvPr id="3" name="Picture 1">
                <a:extLst>
                  <a:ext uri="{FF2B5EF4-FFF2-40B4-BE49-F238E27FC236}">
                    <a16:creationId xmlns:a16="http://schemas.microsoft.com/office/drawing/2014/main" id="{7566B6BC-7EA2-4D12-8031-88A3C959E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258" y="2739270"/>
                <a:ext cx="3578130" cy="211653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8C5A806D-3169-4034-A96B-089124301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995" y="2739495"/>
                <a:ext cx="2686050" cy="211789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5" name="文本框 99">
              <a:extLst>
                <a:ext uri="{FF2B5EF4-FFF2-40B4-BE49-F238E27FC236}">
                  <a16:creationId xmlns:a16="http://schemas.microsoft.com/office/drawing/2014/main" id="{72FD6AA3-8C84-41D6-96F9-B07FA5DEE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660" y="1927684"/>
              <a:ext cx="10507133" cy="582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列车的运动和中学生的运动相比，有什么不同？</a:t>
              </a:r>
            </a:p>
          </p:txBody>
        </p:sp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771CD385-7AC5-43E5-8B3C-2A65A515C1CF}"/>
                </a:ext>
              </a:extLst>
            </p:cNvPr>
            <p:cNvSpPr txBox="1"/>
            <p:nvPr/>
          </p:nvSpPr>
          <p:spPr>
            <a:xfrm>
              <a:off x="-968627" y="5236060"/>
              <a:ext cx="9368722" cy="640201"/>
            </a:xfrm>
            <a:prstGeom prst="cloudCallout">
              <a:avLst/>
            </a:prstGeom>
            <a:noFill/>
            <a:ln w="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219170"/>
              <a:r>
                <a:rPr lang="en-US" altLang="zh-CN" sz="2133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rPr>
                <a:t> </a:t>
              </a:r>
              <a:r>
                <a:rPr lang="zh-CN" altLang="en-US" sz="2133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rPr>
                <a:t>运动有快有慢</a:t>
              </a:r>
              <a:r>
                <a:rPr lang="en-US" altLang="zh-CN" sz="2133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rPr>
                <a:t>,</a:t>
              </a:r>
              <a:r>
                <a:rPr lang="zh-CN" altLang="en-US" sz="2133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rPr>
                <a:t>怎样描述物体运动的快慢呢</a:t>
              </a:r>
              <a:r>
                <a:rPr lang="en-US" altLang="zh-CN" sz="2133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rPr>
                <a:t>?</a:t>
              </a:r>
            </a:p>
          </p:txBody>
        </p:sp>
        <p:grpSp>
          <p:nvGrpSpPr>
            <p:cNvPr id="7" name="组合 3">
              <a:extLst>
                <a:ext uri="{FF2B5EF4-FFF2-40B4-BE49-F238E27FC236}">
                  <a16:creationId xmlns:a16="http://schemas.microsoft.com/office/drawing/2014/main" id="{6F6FCC55-D234-45EA-BAA5-F60ED7A52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247" y="1291147"/>
              <a:ext cx="2031115" cy="538095"/>
              <a:chOff x="1076" y="1998"/>
              <a:chExt cx="2699" cy="788"/>
            </a:xfrm>
          </p:grpSpPr>
          <p:sp>
            <p:nvSpPr>
              <p:cNvPr id="8" name="流程图: 文档 7">
                <a:extLst>
                  <a:ext uri="{FF2B5EF4-FFF2-40B4-BE49-F238E27FC236}">
                    <a16:creationId xmlns:a16="http://schemas.microsoft.com/office/drawing/2014/main" id="{53FB244E-3AB2-41D2-8E59-70353AEDB10D}"/>
                  </a:ext>
                </a:extLst>
              </p:cNvPr>
              <p:cNvSpPr/>
              <p:nvPr/>
            </p:nvSpPr>
            <p:spPr>
              <a:xfrm>
                <a:off x="1076" y="2071"/>
                <a:ext cx="2632" cy="715"/>
              </a:xfrm>
              <a:prstGeom prst="flowChartDocumen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  <p:sp>
            <p:nvSpPr>
              <p:cNvPr id="9" name="文本框 4101">
                <a:extLst>
                  <a:ext uri="{FF2B5EF4-FFF2-40B4-BE49-F238E27FC236}">
                    <a16:creationId xmlns:a16="http://schemas.microsoft.com/office/drawing/2014/main" id="{64EB604C-1AEE-459A-8035-615EAA55F42F}"/>
                  </a:ext>
                </a:extLst>
              </p:cNvPr>
              <p:cNvSpPr txBox="1"/>
              <p:nvPr/>
            </p:nvSpPr>
            <p:spPr>
              <a:xfrm>
                <a:off x="1076" y="1998"/>
                <a:ext cx="2699" cy="6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defTabSz="1219170"/>
                <a:r>
                  <a:rPr lang="zh-CN" altLang="en-US" sz="2400" noProof="1">
                    <a:solidFill>
                      <a:srgbClr val="D6F5F5"/>
                    </a:solidFill>
                    <a:ea typeface="思源黑体 CN Medium" panose="020B0600000000000000" pitchFamily="34" charset="-122"/>
                    <a:cs typeface="Helvetica"/>
                    <a:sym typeface="Arial" panose="020B0604020202020204" pitchFamily="34" charset="0"/>
                  </a:rPr>
                  <a:t>观察与思考</a:t>
                </a:r>
                <a:endParaRPr lang="zh-CN" altLang="en-US" noProof="1">
                  <a:solidFill>
                    <a:srgbClr val="000000"/>
                  </a:solidFill>
                  <a:ea typeface="思源黑体 CN Medium" panose="020B0600000000000000" pitchFamily="34" charset="-122"/>
                  <a:cs typeface="Helvetica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8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4418" y="1130300"/>
            <a:ext cx="11135783" cy="11423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：小明在跑百米时，前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用时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6 s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，后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用时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 s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，小明前、后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及百米全程的平均速度各是多少？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1081" y="4649712"/>
            <a:ext cx="10943167" cy="11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解：小明前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路程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=50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，用时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t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=6s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路程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=50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，用时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t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=7 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，全程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=100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，用时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t</a:t>
            </a:r>
            <a:r>
              <a:rPr lang="en-US" altLang="zh-CN" sz="24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。根据公式和题意有：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337161" y="261721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分析：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249797" y="2405359"/>
            <a:ext cx="5885027" cy="1956404"/>
            <a:chOff x="1292" y="1728"/>
            <a:chExt cx="3266" cy="1507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1292" y="2522"/>
              <a:ext cx="32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292" y="238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2925" y="238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558" y="2386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941" y="1728"/>
              <a:ext cx="49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50 m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3619" y="1728"/>
              <a:ext cx="49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50 m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1973" y="2235"/>
              <a:ext cx="41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3200" b="1" kern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6 s</a:t>
              </a:r>
              <a:endParaRPr lang="zh-CN" altLang="en-US" sz="3200" b="1" kern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3606" y="2233"/>
              <a:ext cx="41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3200" b="1" kern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7 s</a:t>
              </a:r>
              <a:endParaRPr lang="zh-CN" altLang="en-US" sz="3200" b="1" kern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292" y="2069"/>
              <a:ext cx="3266" cy="1166"/>
              <a:chOff x="1292" y="2069"/>
              <a:chExt cx="3266" cy="1166"/>
            </a:xfrm>
          </p:grpSpPr>
          <p:sp>
            <p:nvSpPr>
              <p:cNvPr id="6155" name="AutoShape 11"/>
              <p:cNvSpPr>
                <a:spLocks/>
              </p:cNvSpPr>
              <p:nvPr/>
            </p:nvSpPr>
            <p:spPr bwMode="auto">
              <a:xfrm rot="5400000">
                <a:off x="1950" y="1411"/>
                <a:ext cx="272" cy="1588"/>
              </a:xfrm>
              <a:prstGeom prst="leftBrace">
                <a:avLst>
                  <a:gd name="adj1" fmla="val 48652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6156" name="AutoShape 12"/>
              <p:cNvSpPr>
                <a:spLocks/>
              </p:cNvSpPr>
              <p:nvPr/>
            </p:nvSpPr>
            <p:spPr bwMode="auto">
              <a:xfrm rot="5400000">
                <a:off x="3628" y="1411"/>
                <a:ext cx="272" cy="1588"/>
              </a:xfrm>
              <a:prstGeom prst="leftBrace">
                <a:avLst>
                  <a:gd name="adj1" fmla="val 48652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6163" name="AutoShape 19"/>
              <p:cNvSpPr>
                <a:spLocks/>
              </p:cNvSpPr>
              <p:nvPr/>
            </p:nvSpPr>
            <p:spPr bwMode="auto">
              <a:xfrm rot="16200000" flipV="1">
                <a:off x="2767" y="1093"/>
                <a:ext cx="272" cy="3221"/>
              </a:xfrm>
              <a:prstGeom prst="leftBrace">
                <a:avLst>
                  <a:gd name="adj1" fmla="val 98683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/>
                <a:endParaRPr lang="zh-CN" altLang="en-US" sz="32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/>
            </p:nvSpPr>
            <p:spPr bwMode="auto">
              <a:xfrm>
                <a:off x="2703" y="2879"/>
                <a:ext cx="444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Arial" panose="020B0706020202030204"/>
                    <a:sym typeface="Arial" panose="020B0604020202020204" pitchFamily="34" charset="0"/>
                  </a:rPr>
                  <a:t>全程</a:t>
                </a:r>
              </a:p>
            </p:txBody>
          </p:sp>
        </p:grp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EA7DDC34-00A5-413D-B5E9-FF2028FC1A19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四、变速直线运动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89902"/>
              </p:ext>
            </p:extLst>
          </p:nvPr>
        </p:nvGraphicFramePr>
        <p:xfrm>
          <a:off x="4101681" y="2440444"/>
          <a:ext cx="4415500" cy="97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0644" imgH="444307" progId="">
                  <p:embed/>
                </p:oleObj>
              </mc:Choice>
              <mc:Fallback>
                <p:oleObj name="Equation" r:id="rId2" imgW="1510644" imgH="444307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681" y="2440444"/>
                        <a:ext cx="4415500" cy="972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04714"/>
              </p:ext>
            </p:extLst>
          </p:nvPr>
        </p:nvGraphicFramePr>
        <p:xfrm>
          <a:off x="4101681" y="3336037"/>
          <a:ext cx="4415501" cy="99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2561" imgH="444307" progId="">
                  <p:embed/>
                </p:oleObj>
              </mc:Choice>
              <mc:Fallback>
                <p:oleObj name="Equation" r:id="rId4" imgW="1472561" imgH="444307" progId="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681" y="3336037"/>
                        <a:ext cx="4415501" cy="996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92164" y="2697857"/>
            <a:ext cx="4224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平均速度：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57468" y="3621188"/>
            <a:ext cx="4032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平均速度：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18879" y="5464635"/>
            <a:ext cx="4032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全程平均速度：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92164" y="4544519"/>
            <a:ext cx="2785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全程时间：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832416"/>
              </p:ext>
            </p:extLst>
          </p:nvPr>
        </p:nvGraphicFramePr>
        <p:xfrm>
          <a:off x="4101682" y="4509504"/>
          <a:ext cx="4463684" cy="51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228600" progId="">
                  <p:embed/>
                </p:oleObj>
              </mc:Choice>
              <mc:Fallback>
                <p:oleObj name="Equation" r:id="rId6" imgW="1473200" imgH="228600" progId="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682" y="4509504"/>
                        <a:ext cx="4463684" cy="518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14782"/>
              </p:ext>
            </p:extLst>
          </p:nvPr>
        </p:nvGraphicFramePr>
        <p:xfrm>
          <a:off x="4101681" y="5205469"/>
          <a:ext cx="4463684" cy="9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444307" progId="">
                  <p:embed/>
                </p:oleObj>
              </mc:Choice>
              <mc:Fallback>
                <p:oleObj name="Equation" r:id="rId8" imgW="1548728" imgH="444307" progId="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681" y="5205469"/>
                        <a:ext cx="4463684" cy="95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7468" y="1097555"/>
            <a:ext cx="11233149" cy="11405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：小明在跑百米时，前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用时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6 s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，后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用时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 s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，小明前、后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及百米全程的平均速度各是多少？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0914BB-1B85-43AD-87AA-DE562DD86AF4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四、变速直线运动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12" y="1343407"/>
            <a:ext cx="10798587" cy="5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答：小明前、后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及百米全程的平均速度分别为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8.3 m/s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7.1 m/s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7.7 m/s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1654139" y="4613102"/>
            <a:ext cx="9248455" cy="84050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  <a:headEnd/>
            <a:tailEnd/>
          </a:ln>
        </p:spPr>
        <p:txBody>
          <a:bodyPr anchor="ctr"/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求变速运动物体的平均速度一定要明确路程和时间的对应关系。即使是同一运动过程的不同部分的平均速度也可能不同。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951027" y="2180416"/>
            <a:ext cx="6289946" cy="1838098"/>
            <a:chOff x="1202" y="1498"/>
            <a:chExt cx="3266" cy="1429"/>
          </a:xfrm>
        </p:grpSpPr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1202" y="2311"/>
              <a:ext cx="32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1202" y="2221"/>
              <a:ext cx="0" cy="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2835" y="217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4468" y="2221"/>
              <a:ext cx="0" cy="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1885" y="1498"/>
              <a:ext cx="40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50m</a:t>
              </a:r>
              <a:endPara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3563" y="1498"/>
              <a:ext cx="40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50m</a:t>
              </a:r>
              <a:endPara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2245" y="1616"/>
              <a:ext cx="26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6s</a:t>
              </a:r>
              <a:endPara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2971" y="2568"/>
              <a:ext cx="829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13s</a:t>
              </a:r>
              <a:endPara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201" name="AutoShape 33"/>
            <p:cNvSpPr>
              <a:spLocks/>
            </p:cNvSpPr>
            <p:nvPr/>
          </p:nvSpPr>
          <p:spPr bwMode="auto">
            <a:xfrm rot="5400000">
              <a:off x="1860" y="1200"/>
              <a:ext cx="272" cy="1588"/>
            </a:xfrm>
            <a:prstGeom prst="leftBrace">
              <a:avLst>
                <a:gd name="adj1" fmla="val 4865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202" name="AutoShape 34"/>
            <p:cNvSpPr>
              <a:spLocks/>
            </p:cNvSpPr>
            <p:nvPr/>
          </p:nvSpPr>
          <p:spPr bwMode="auto">
            <a:xfrm rot="5400000">
              <a:off x="3538" y="1200"/>
              <a:ext cx="272" cy="1588"/>
            </a:xfrm>
            <a:prstGeom prst="leftBrace">
              <a:avLst>
                <a:gd name="adj1" fmla="val 4865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203" name="AutoShape 35"/>
            <p:cNvSpPr>
              <a:spLocks/>
            </p:cNvSpPr>
            <p:nvPr/>
          </p:nvSpPr>
          <p:spPr bwMode="auto">
            <a:xfrm rot="16200000" flipV="1">
              <a:off x="2677" y="957"/>
              <a:ext cx="272" cy="3221"/>
            </a:xfrm>
            <a:prstGeom prst="leftBrace">
              <a:avLst>
                <a:gd name="adj1" fmla="val 9868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zh-CN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2336" y="2568"/>
              <a:ext cx="496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rgbClr val="0066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100m</a:t>
              </a: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1826" y="1970"/>
              <a:ext cx="57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8.3m/s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206" name="Rectangle 38"/>
            <p:cNvSpPr>
              <a:spLocks noChangeArrowheads="1"/>
            </p:cNvSpPr>
            <p:nvPr/>
          </p:nvSpPr>
          <p:spPr bwMode="auto">
            <a:xfrm>
              <a:off x="3528" y="1970"/>
              <a:ext cx="57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7.1m/s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2572" y="2243"/>
              <a:ext cx="57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7.7m/s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BF1FB5C-8087-4804-94C5-4D4A474D51BA}"/>
              </a:ext>
            </a:extLst>
          </p:cNvPr>
          <p:cNvSpPr txBox="1"/>
          <p:nvPr/>
        </p:nvSpPr>
        <p:spPr>
          <a:xfrm>
            <a:off x="835661" y="256559"/>
            <a:ext cx="388519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四、变速直线运动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84502" y="2224631"/>
            <a:ext cx="795386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速度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339246" y="1118923"/>
            <a:ext cx="4773723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概念：路程与时间之比叫做速度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32898" y="1787194"/>
            <a:ext cx="478007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意义：表示物体运动快慢的物理量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332898" y="3288335"/>
            <a:ext cx="1194678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单位：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54071" y="3093877"/>
            <a:ext cx="2384303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m/s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km/h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027391" y="3670769"/>
            <a:ext cx="3385790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换算：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1m/s=3.6km/h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66490" y="4519846"/>
            <a:ext cx="1436756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运动形式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914403" y="4271972"/>
            <a:ext cx="203092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匀速直线运动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914403" y="4897486"/>
            <a:ext cx="203092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变速直线运动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818652" y="5474378"/>
            <a:ext cx="7568521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平均速度：反映物体在整个运动过程中的平均快慢程度</a:t>
            </a:r>
          </a:p>
        </p:txBody>
      </p:sp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4332898" y="2455465"/>
            <a:ext cx="2509691" cy="627415"/>
            <a:chOff x="5610" y="2990"/>
            <a:chExt cx="3416" cy="1273"/>
          </a:xfrm>
          <a:noFill/>
        </p:grpSpPr>
        <p:graphicFrame>
          <p:nvGraphicFramePr>
            <p:cNvPr id="18445" name="对象 5"/>
            <p:cNvGraphicFramePr>
              <a:graphicFrameLocks/>
            </p:cNvGraphicFramePr>
            <p:nvPr/>
          </p:nvGraphicFramePr>
          <p:xfrm>
            <a:off x="7166" y="2990"/>
            <a:ext cx="1235" cy="1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68280" imgH="393480" progId="">
                    <p:embed/>
                  </p:oleObj>
                </mc:Choice>
                <mc:Fallback>
                  <p:oleObj r:id="rId2" imgW="368280" imgH="393480" progId="">
                    <p:embed/>
                    <p:pic>
                      <p:nvPicPr>
                        <p:cNvPr id="18445" name="对象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6" y="2990"/>
                          <a:ext cx="1235" cy="1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6" name="文本框 4"/>
            <p:cNvSpPr txBox="1">
              <a:spLocks noChangeArrowheads="1"/>
            </p:cNvSpPr>
            <p:nvPr/>
          </p:nvSpPr>
          <p:spPr bwMode="auto">
            <a:xfrm>
              <a:off x="5637" y="3264"/>
              <a:ext cx="1529" cy="9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公式：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610" y="3128"/>
              <a:ext cx="3416" cy="1135"/>
            </a:xfrm>
            <a:prstGeom prst="rect">
              <a:avLst/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2400" kern="0" noProof="1">
                <a:solidFill>
                  <a:srgbClr val="F2F2F2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31963" y="3827332"/>
            <a:ext cx="1709153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运动的快慢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2542053" y="2318407"/>
            <a:ext cx="175662" cy="35070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3812290" y="1226321"/>
            <a:ext cx="402281" cy="2378847"/>
          </a:xfrm>
          <a:prstGeom prst="leftBrac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5628513" y="3285468"/>
            <a:ext cx="398878" cy="601057"/>
          </a:xfrm>
          <a:prstGeom prst="leftBrac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4429265" y="4490741"/>
            <a:ext cx="400833" cy="601057"/>
          </a:xfrm>
          <a:prstGeom prst="leftBrac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5CE712D-4C3C-4B0C-9E96-CD308FF11F9A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bldLvl="0"/>
      <p:bldP spid="14" grpId="0" bldLvl="0"/>
      <p:bldP spid="15" grpId="0" bldLvl="0" animBg="1"/>
      <p:bldP spid="17" grpId="0" bldLvl="0" animBg="1"/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6388"/>
          <p:cNvSpPr>
            <a:spLocks noChangeArrowheads="1"/>
          </p:cNvSpPr>
          <p:nvPr/>
        </p:nvSpPr>
        <p:spPr bwMode="auto">
          <a:xfrm>
            <a:off x="835661" y="1028700"/>
            <a:ext cx="10615291" cy="45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下列说法中正确的是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运动路程越长，速度越大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运动时间越短，速度越大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在相同的路程里所用的时间越短，速度越大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以上说法都对</a:t>
            </a:r>
          </a:p>
        </p:txBody>
      </p:sp>
      <p:sp>
        <p:nvSpPr>
          <p:cNvPr id="16393" name="矩形 16392"/>
          <p:cNvSpPr>
            <a:spLocks noChangeArrowheads="1"/>
          </p:cNvSpPr>
          <p:nvPr/>
        </p:nvSpPr>
        <p:spPr bwMode="auto">
          <a:xfrm>
            <a:off x="3994303" y="1441168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5A38BF0-A015-428C-B6D8-405B31900112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15362"/>
          <p:cNvSpPr>
            <a:spLocks noChangeArrowheads="1"/>
          </p:cNvSpPr>
          <p:nvPr/>
        </p:nvSpPr>
        <p:spPr bwMode="auto">
          <a:xfrm>
            <a:off x="835661" y="1002940"/>
            <a:ext cx="10899463" cy="362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空中加油机给战斗机进行加油，如果战斗机在加油时，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内飞行了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0.4 km.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则在加油时，空中加油机的速度为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A.50 m/s                B.100 m/s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C.200 m/s               D.400 m/s</a:t>
            </a:r>
          </a:p>
        </p:txBody>
      </p:sp>
      <p:sp>
        <p:nvSpPr>
          <p:cNvPr id="15368" name="矩形 15367"/>
          <p:cNvSpPr>
            <a:spLocks noChangeArrowheads="1"/>
          </p:cNvSpPr>
          <p:nvPr/>
        </p:nvSpPr>
        <p:spPr bwMode="auto">
          <a:xfrm>
            <a:off x="5305389" y="2319484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</a:t>
            </a: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C206B2-FA36-4A0A-B24C-8551E8B398BF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5364"/>
          <p:cNvSpPr>
            <a:spLocks noChangeArrowheads="1"/>
          </p:cNvSpPr>
          <p:nvPr/>
        </p:nvSpPr>
        <p:spPr bwMode="auto">
          <a:xfrm>
            <a:off x="623350" y="1412004"/>
            <a:ext cx="10945300" cy="58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3.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如图所示，能正确描述匀速直线运动各物理量之间关系的图像是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)</a:t>
            </a:r>
          </a:p>
        </p:txBody>
      </p:sp>
      <p:pic>
        <p:nvPicPr>
          <p:cNvPr id="8195" name="图片 15365" descr="C:/Users/lenovo/Desktop/转WORD/F013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5912" y="2868468"/>
            <a:ext cx="9340175" cy="24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矩形 15369"/>
          <p:cNvSpPr>
            <a:spLocks noChangeArrowheads="1"/>
          </p:cNvSpPr>
          <p:nvPr/>
        </p:nvSpPr>
        <p:spPr bwMode="auto">
          <a:xfrm>
            <a:off x="9627076" y="1415595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15E9FD-D0F3-4E06-B658-7193FF6D3415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2290"/>
          <p:cNvSpPr>
            <a:spLocks noChangeArrowheads="1"/>
          </p:cNvSpPr>
          <p:nvPr/>
        </p:nvSpPr>
        <p:spPr bwMode="auto">
          <a:xfrm>
            <a:off x="835661" y="1184702"/>
            <a:ext cx="1052755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如图所示，是研究物体运动的“频闪照片”，照片分别记录了甲、乙两个运动小球从左向右、每隔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0.1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秒的不同位置，根据照片可以判断以下说法错误的是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  )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记录甲球运动时间比乙球长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乙球做变速直线运动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甲球在做匀速直线运动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从开始计时到甲球运动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0.3 s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时，甲球的平均速度比乙大</a:t>
            </a:r>
          </a:p>
        </p:txBody>
      </p:sp>
      <p:pic>
        <p:nvPicPr>
          <p:cNvPr id="11266" name="图片 12291" descr="C:/Users/lenovo/Desktop/转WORD/F016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3106" y="2979220"/>
            <a:ext cx="4502355" cy="123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矩形 12295"/>
          <p:cNvSpPr>
            <a:spLocks noChangeArrowheads="1"/>
          </p:cNvSpPr>
          <p:nvPr/>
        </p:nvSpPr>
        <p:spPr bwMode="auto">
          <a:xfrm>
            <a:off x="1292909" y="2394445"/>
            <a:ext cx="558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1DDDDD-8836-4CA9-BA46-B58CED55DA41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1266"/>
          <p:cNvSpPr>
            <a:spLocks noChangeArrowheads="1"/>
          </p:cNvSpPr>
          <p:nvPr/>
        </p:nvSpPr>
        <p:spPr bwMode="auto">
          <a:xfrm>
            <a:off x="615683" y="1194708"/>
            <a:ext cx="1096087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甲、乙两物体同时同地向东做匀速直线运动，它们的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t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图像如图所示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由图像可知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 )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甲的速度小于乙的速度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经过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6 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，甲在乙前面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1.2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处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以甲为参照物，乙向东运动</a:t>
            </a: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以乙为参照物，甲向东运动</a:t>
            </a:r>
          </a:p>
        </p:txBody>
      </p:sp>
      <p:pic>
        <p:nvPicPr>
          <p:cNvPr id="12290" name="图片 11267" descr="C:/Users/lenovo/Desktop/转WORD/K009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3800" y="2902868"/>
            <a:ext cx="4486619" cy="258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矩形 11270"/>
          <p:cNvSpPr>
            <a:spLocks noChangeArrowheads="1"/>
          </p:cNvSpPr>
          <p:nvPr/>
        </p:nvSpPr>
        <p:spPr bwMode="auto">
          <a:xfrm>
            <a:off x="1423347" y="1801763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D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0CF23A-2F57-4298-B7F0-26AB79F3DA25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4338"/>
          <p:cNvSpPr>
            <a:spLocks noChangeArrowheads="1"/>
          </p:cNvSpPr>
          <p:nvPr/>
        </p:nvSpPr>
        <p:spPr bwMode="auto">
          <a:xfrm>
            <a:off x="736518" y="1298415"/>
            <a:ext cx="10431491" cy="11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6.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一辆正在高速公路上行驶的汽车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其速度表如图所示，指针显示汽车速度为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_______km/h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，合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_______m/s.</a:t>
            </a:r>
          </a:p>
        </p:txBody>
      </p:sp>
      <p:pic>
        <p:nvPicPr>
          <p:cNvPr id="9218" name="图片 14339" descr="C:/Users/lenovo/Desktop/转WORD/DF017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7089" y="2836304"/>
            <a:ext cx="3977821" cy="256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矩形 14344"/>
          <p:cNvSpPr>
            <a:spLocks noChangeArrowheads="1"/>
          </p:cNvSpPr>
          <p:nvPr/>
        </p:nvSpPr>
        <p:spPr bwMode="auto">
          <a:xfrm>
            <a:off x="1023991" y="1875759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90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4347" name="矩形 14346"/>
          <p:cNvSpPr>
            <a:spLocks noChangeArrowheads="1"/>
          </p:cNvSpPr>
          <p:nvPr/>
        </p:nvSpPr>
        <p:spPr bwMode="auto">
          <a:xfrm>
            <a:off x="3303980" y="1903260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25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6C006A-2680-4417-95B9-00096B13FB18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94" y="2306395"/>
            <a:ext cx="3527981" cy="227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0400" y="1416269"/>
            <a:ext cx="10612967" cy="5191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想想议议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]</a:t>
            </a:r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17375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运动是有快慢的，那怎样判断物体运动的快慢呢？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27395" y="2952908"/>
            <a:ext cx="4307775" cy="101566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D8F95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图中是小猪赛跑过程的一个瞬间，你能判断它们谁跑得快吗？</a:t>
            </a:r>
            <a:endParaRPr lang="zh-CN" altLang="en-US" sz="3733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5" name="燕尾形 4"/>
          <p:cNvSpPr/>
          <p:nvPr/>
        </p:nvSpPr>
        <p:spPr>
          <a:xfrm flipH="1">
            <a:off x="5401338" y="2831102"/>
            <a:ext cx="694662" cy="1019466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5660" y="5051390"/>
            <a:ext cx="10096500" cy="78387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  <a:headEnd/>
            <a:tailEnd/>
          </a:ln>
        </p:spPr>
        <p:txBody>
          <a:bodyPr anchor="ctr"/>
          <a:lstStyle/>
          <a:p>
            <a:pPr algn="ctr" defTabSz="121917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所用时间相同时，跑在前面的运动快。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894B87-D3F0-42AF-A2CE-52FA7621AD43}"/>
              </a:ext>
            </a:extLst>
          </p:cNvPr>
          <p:cNvSpPr txBox="1"/>
          <p:nvPr/>
        </p:nvSpPr>
        <p:spPr>
          <a:xfrm>
            <a:off x="835660" y="256559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矩形 10251"/>
          <p:cNvSpPr>
            <a:spLocks noChangeArrowheads="1"/>
          </p:cNvSpPr>
          <p:nvPr/>
        </p:nvSpPr>
        <p:spPr bwMode="auto">
          <a:xfrm>
            <a:off x="6476144" y="2406109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190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7EA1A8-51E0-4660-93B2-1445725BB596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FEEF63-DD1B-444C-80DA-722C092F36D1}"/>
              </a:ext>
            </a:extLst>
          </p:cNvPr>
          <p:cNvGrpSpPr/>
          <p:nvPr/>
        </p:nvGrpSpPr>
        <p:grpSpPr>
          <a:xfrm>
            <a:off x="660400" y="1490852"/>
            <a:ext cx="11000769" cy="3905278"/>
            <a:chOff x="660400" y="956037"/>
            <a:chExt cx="11000769" cy="3905278"/>
          </a:xfrm>
        </p:grpSpPr>
        <p:sp>
          <p:nvSpPr>
            <p:cNvPr id="13313" name="矩形 10242"/>
            <p:cNvSpPr>
              <a:spLocks noChangeArrowheads="1"/>
            </p:cNvSpPr>
            <p:nvPr/>
          </p:nvSpPr>
          <p:spPr bwMode="auto">
            <a:xfrm>
              <a:off x="660400" y="956037"/>
              <a:ext cx="11000769" cy="146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1219170" eaLnBrk="0" hangingPunct="0">
                <a:lnSpc>
                  <a:spcPct val="200000"/>
                </a:lnSpc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7.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辆长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10 m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的大货车，以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36 km/h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的速度驶进一个隧道，从车头进入隧道到车尾离开隧道所用的时间为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20 s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，则隧道长为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________m.</a:t>
              </a: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0D9EA1F3-86A3-4C70-A5FC-BF4B8A7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" y="3106989"/>
              <a:ext cx="1089090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just" defTabSz="121917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8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．世界上跑得最快的动物是猎豹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，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它捕猎时的速度可达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36 m/s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；飞得最快的鸟是褐海燕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，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速度可达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5 km/min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；游得最快的鱼是旗鱼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，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速度可达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108 km/h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。若三种动物比赛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，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第一名是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________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，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第三名的速度是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_______m/s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D482957C-65C4-4016-88BC-B1372BDC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444" y="4891183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褐海燕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7DCF30-DF2E-46FE-93D2-15D65596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708" y="4891182"/>
            <a:ext cx="80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660400" y="1167826"/>
            <a:ext cx="109452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9.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动车已经成为人们出行常见的交通工具，其中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D92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次和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D93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次列车的运行时刻见下表：</a:t>
            </a:r>
          </a:p>
        </p:txBody>
      </p:sp>
      <p:graphicFrame>
        <p:nvGraphicFramePr>
          <p:cNvPr id="8406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96682"/>
              </p:ext>
            </p:extLst>
          </p:nvPr>
        </p:nvGraphicFramePr>
        <p:xfrm>
          <a:off x="1612444" y="2448424"/>
          <a:ext cx="8823273" cy="1291497"/>
        </p:xfrm>
        <a:graphic>
          <a:graphicData uri="http://schemas.openxmlformats.org/drawingml/2006/table">
            <a:tbl>
              <a:tblPr/>
              <a:tblGrid>
                <a:gridCol w="888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5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9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南昌－上海南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上海南－南昌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运行距离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D92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次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8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：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34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13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：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49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到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D93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次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15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：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31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20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：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39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到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840km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4" name="Rectangle 87"/>
          <p:cNvSpPr>
            <a:spLocks noChangeArrowheads="1"/>
          </p:cNvSpPr>
          <p:nvPr/>
        </p:nvSpPr>
        <p:spPr bwMode="auto">
          <a:xfrm>
            <a:off x="754864" y="4198421"/>
            <a:ext cx="105384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根据上述列车运行时刻表的信息可知：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D92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次列车从南昌到上海南所用的时间是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min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，它的平均速度为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　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km/h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52273" y="4704299"/>
            <a:ext cx="1187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315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729691" y="4704299"/>
            <a:ext cx="1189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160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C81851-36FE-4C09-9167-4773265B8822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7382258" y="2389963"/>
            <a:ext cx="3180207" cy="3631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出租车专用发票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车号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AT-8283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日期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17-05-20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上车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00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下车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05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单价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2.4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元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里程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3.0km</a:t>
            </a:r>
          </a:p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金额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16.00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¥</a:t>
            </a:r>
          </a:p>
        </p:txBody>
      </p:sp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660400" y="1075501"/>
            <a:ext cx="10858500" cy="11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ts val="67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10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如图所示为赵宁同学乘坐出租车到达目的地时的出租车专用发票，则出租车在该段路程行驶的时间是多少？出租车行驶的平均速度是多少？ </a:t>
            </a: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204112" y="2967334"/>
            <a:ext cx="188171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1453177" y="2967335"/>
            <a:ext cx="214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t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=5min=       </a:t>
            </a:r>
          </a:p>
        </p:txBody>
      </p:sp>
      <p:graphicFrame>
        <p:nvGraphicFramePr>
          <p:cNvPr id="2" name="对象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239614"/>
              </p:ext>
            </p:extLst>
          </p:nvPr>
        </p:nvGraphicFramePr>
        <p:xfrm>
          <a:off x="2128428" y="3850723"/>
          <a:ext cx="4810627" cy="118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715920" imgH="1584360" progId="">
                  <p:embed/>
                </p:oleObj>
              </mc:Choice>
              <mc:Fallback>
                <p:oleObj r:id="rId2" imgW="3715920" imgH="1584360" progId="">
                  <p:embed/>
                  <p:pic>
                    <p:nvPicPr>
                      <p:cNvPr id="2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28" y="3850723"/>
                        <a:ext cx="4810627" cy="1181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530831"/>
              </p:ext>
            </p:extLst>
          </p:nvPr>
        </p:nvGraphicFramePr>
        <p:xfrm>
          <a:off x="3215839" y="2828311"/>
          <a:ext cx="969758" cy="75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4560" imgH="393480" progId="">
                  <p:embed/>
                </p:oleObj>
              </mc:Choice>
              <mc:Fallback>
                <p:oleObj r:id="rId4" imgW="304560" imgH="393480" progId="">
                  <p:embed/>
                  <p:pic>
                    <p:nvPicPr>
                      <p:cNvPr id="3" name="对象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839" y="2828311"/>
                        <a:ext cx="969758" cy="750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726B0CD1-78AD-4B61-B25F-F2EDC82555FD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45890" y="1087019"/>
            <a:ext cx="108789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．五一期间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小明一家开车外出旅游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途中看到如图所示的限速牌。小明用了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10 min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的时间通过了这段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10 km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长的限速路段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请你通过计算说明他超速了吗？近期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我国又加强了对超速和酒后驾车的查处力度。请你写一句相关的警示语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以提醒司机朋友一定要按交通法规驾车。</a:t>
            </a:r>
          </a:p>
        </p:txBody>
      </p:sp>
      <p:pic>
        <p:nvPicPr>
          <p:cNvPr id="83984" name="Picture 16" descr="C:\Users\Administrator\Desktop\八上物理（人教）四清 教师用书２０１５邹梨花√\W22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4394" y="3793213"/>
            <a:ext cx="4601964" cy="193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C00D1B4-7267-47E9-AEB7-87086EF5F3FF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63573"/>
              </p:ext>
            </p:extLst>
          </p:nvPr>
        </p:nvGraphicFramePr>
        <p:xfrm>
          <a:off x="1721742" y="1394337"/>
          <a:ext cx="8463658" cy="440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34200" imgH="3568798" progId="Word.Document.8">
                  <p:embed/>
                </p:oleObj>
              </mc:Choice>
              <mc:Fallback>
                <p:oleObj name="Document" r:id="rId2" imgW="6334200" imgH="3568798" progId="Word.Document.8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742" y="1394337"/>
                        <a:ext cx="8463658" cy="4402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9F2E1E5E-C33E-46A9-BB9C-DB5C83DF1C3F}"/>
              </a:ext>
            </a:extLst>
          </p:cNvPr>
          <p:cNvSpPr txBox="1"/>
          <p:nvPr/>
        </p:nvSpPr>
        <p:spPr>
          <a:xfrm>
            <a:off x="835661" y="256559"/>
            <a:ext cx="20308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96976836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EBC966-B952-496A-A796-0FC9B2C623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r="7848"/>
          <a:stretch>
            <a:fillRect/>
          </a:stretch>
        </p:blipFill>
        <p:spPr/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F61F259D-B9C8-4DC4-A1DB-22DF6F998E41}"/>
              </a:ext>
            </a:extLst>
          </p:cNvPr>
          <p:cNvSpPr>
            <a:spLocks/>
          </p:cNvSpPr>
          <p:nvPr/>
        </p:nvSpPr>
        <p:spPr bwMode="auto">
          <a:xfrm flipH="1">
            <a:off x="0" y="-19050"/>
            <a:ext cx="9853613" cy="6877050"/>
          </a:xfrm>
          <a:custGeom>
            <a:avLst/>
            <a:gdLst>
              <a:gd name="T0" fmla="*/ 2365 w 2365"/>
              <a:gd name="T1" fmla="*/ 0 h 1619"/>
              <a:gd name="T2" fmla="*/ 1571 w 2365"/>
              <a:gd name="T3" fmla="*/ 0 h 1619"/>
              <a:gd name="T4" fmla="*/ 1343 w 2365"/>
              <a:gd name="T5" fmla="*/ 85 h 1619"/>
              <a:gd name="T6" fmla="*/ 40 w 2365"/>
              <a:gd name="T7" fmla="*/ 1599 h 1619"/>
              <a:gd name="T8" fmla="*/ 0 w 2365"/>
              <a:gd name="T9" fmla="*/ 1619 h 1619"/>
              <a:gd name="T10" fmla="*/ 2365 w 2365"/>
              <a:gd name="T11" fmla="*/ 1619 h 1619"/>
              <a:gd name="T12" fmla="*/ 2365 w 2365"/>
              <a:gd name="T13" fmla="*/ 0 h 1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5" h="1619">
                <a:moveTo>
                  <a:pt x="2365" y="0"/>
                </a:moveTo>
                <a:cubicBezTo>
                  <a:pt x="1571" y="0"/>
                  <a:pt x="1571" y="0"/>
                  <a:pt x="1571" y="0"/>
                </a:cubicBezTo>
                <a:cubicBezTo>
                  <a:pt x="1491" y="20"/>
                  <a:pt x="1413" y="49"/>
                  <a:pt x="1343" y="85"/>
                </a:cubicBezTo>
                <a:cubicBezTo>
                  <a:pt x="717" y="413"/>
                  <a:pt x="672" y="1268"/>
                  <a:pt x="40" y="1599"/>
                </a:cubicBezTo>
                <a:cubicBezTo>
                  <a:pt x="27" y="1606"/>
                  <a:pt x="14" y="1612"/>
                  <a:pt x="0" y="1619"/>
                </a:cubicBezTo>
                <a:cubicBezTo>
                  <a:pt x="2365" y="1619"/>
                  <a:pt x="2365" y="1619"/>
                  <a:pt x="2365" y="1619"/>
                </a:cubicBezTo>
                <a:lnTo>
                  <a:pt x="2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DD5013-3D23-45E2-A925-E6ADD7BFA2E3}"/>
              </a:ext>
            </a:extLst>
          </p:cNvPr>
          <p:cNvGrpSpPr/>
          <p:nvPr/>
        </p:nvGrpSpPr>
        <p:grpSpPr>
          <a:xfrm>
            <a:off x="655168" y="4189143"/>
            <a:ext cx="3480147" cy="1336055"/>
            <a:chOff x="655168" y="4630146"/>
            <a:chExt cx="3480147" cy="133605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F0A7194-D24A-4EB8-8105-24F001F2C799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AA4D1B3-50CA-40D9-B556-7AA2DDD71831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rgbClr val="3EA7D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rgbClr val="3EA7D3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B7C2180-9856-496A-96B8-884D9C7D1FE6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829BCB3-C404-463C-A865-9B6C89B31212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24F7CBA-C2CF-457B-B5A2-73F1DEF3D00F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solidFill>
                      <a:schemeClr val="bg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F77EBC6-98CA-4108-A0AA-FF5358FC997C}"/>
              </a:ext>
            </a:extLst>
          </p:cNvPr>
          <p:cNvGrpSpPr/>
          <p:nvPr/>
        </p:nvGrpSpPr>
        <p:grpSpPr>
          <a:xfrm>
            <a:off x="557374" y="2136884"/>
            <a:ext cx="5538625" cy="1682125"/>
            <a:chOff x="557374" y="2667123"/>
            <a:chExt cx="5538625" cy="168212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145AC8A-C41B-4DAC-9EF0-03CED879D007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第一章 机械运动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C292B33-A9C5-4A99-96D6-D9080CB976CA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2DA3F63-42A0-44FD-91BE-7D0F218BCCFB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2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30E7808-FAAE-43C2-93E1-135C8AFBBFB0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1174F50D-406F-4B75-BB1E-A31603460525}"/>
              </a:ext>
            </a:extLst>
          </p:cNvPr>
          <p:cNvSpPr/>
          <p:nvPr/>
        </p:nvSpPr>
        <p:spPr>
          <a:xfrm>
            <a:off x="560549" y="35246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35660" y="1924771"/>
            <a:ext cx="8851266" cy="3008458"/>
          </a:xfrm>
          <a:prstGeom prst="roundRect">
            <a:avLst>
              <a:gd name="adj" fmla="val 8565"/>
            </a:avLst>
          </a:prstGeom>
          <a:solidFill>
            <a:srgbClr val="BBE0E3"/>
          </a:solidFill>
          <a:ln w="28575">
            <a:solidFill>
              <a:srgbClr val="3D8F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1267" name="Rectangle 21"/>
          <p:cNvSpPr>
            <a:spLocks noChangeArrowheads="1"/>
          </p:cNvSpPr>
          <p:nvPr/>
        </p:nvSpPr>
        <p:spPr bwMode="auto">
          <a:xfrm>
            <a:off x="958851" y="1987215"/>
            <a:ext cx="11233149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000" tIns="0" rIns="24000" bIns="0" anchor="ctr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男子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1500m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世界纪录进展表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67  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史蒂夫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克拉姆    英国          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1985.07.16   </a:t>
            </a:r>
          </a:p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46  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赛义德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奥伊塔    摩洛哥        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1985.08.23   </a:t>
            </a:r>
            <a:b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86  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努尔丁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莫塞利    阿尔及利亚  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1992.09.06   </a:t>
            </a:r>
            <a:b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27  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努尔丁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莫塞利    阿尔及利亚  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1995.07.12   </a:t>
            </a:r>
            <a:b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</a:b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00  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希查姆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埃尔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盖鲁伊   摩洛哥  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1998.07 </a:t>
            </a:r>
          </a:p>
        </p:txBody>
      </p: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5660" y="5284381"/>
            <a:ext cx="8851266" cy="6269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  <a:headEnd/>
            <a:tailEnd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经过相同路程，所用时间短的运动快。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1209769"/>
            <a:ext cx="10335683" cy="5230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下表中哪位运动员跑得最快？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FEEC2A-97F8-4C32-9D02-940233EA55B4}"/>
              </a:ext>
            </a:extLst>
          </p:cNvPr>
          <p:cNvSpPr txBox="1"/>
          <p:nvPr/>
        </p:nvSpPr>
        <p:spPr>
          <a:xfrm>
            <a:off x="835660" y="256559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67" grpId="0"/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99"/>
          <p:cNvSpPr txBox="1">
            <a:spLocks noChangeArrowheads="1"/>
          </p:cNvSpPr>
          <p:nvPr/>
        </p:nvSpPr>
        <p:spPr bwMode="auto">
          <a:xfrm>
            <a:off x="660400" y="1028700"/>
            <a:ext cx="9453033" cy="45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能用速度描述物体的运动。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用速度公式进行简单的计算。（重难点）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知道匀速直线运动的概念；</a:t>
            </a: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了解变速直线运动的概念；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了解平均速度的含义；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34D3DE0-DA9C-4133-9FD8-FB3BD1141A9B}"/>
              </a:ext>
            </a:extLst>
          </p:cNvPr>
          <p:cNvSpPr txBox="1"/>
          <p:nvPr/>
        </p:nvSpPr>
        <p:spPr>
          <a:xfrm>
            <a:off x="835661" y="256559"/>
            <a:ext cx="2024498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35661" y="4084033"/>
            <a:ext cx="5136756" cy="97622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defTabSz="1219170">
              <a:lnSpc>
                <a:spcPct val="125000"/>
              </a:lnSpc>
              <a:spcBef>
                <a:spcPts val="27"/>
              </a:spcBef>
              <a:buClr>
                <a:srgbClr val="333399"/>
              </a:buClr>
            </a:pPr>
            <a:r>
              <a:rPr lang="zh-CN" altLang="zh-CN" sz="2400" b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方法一：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路程相同，比较时间。所用时间少的运动得快。</a:t>
            </a:r>
          </a:p>
          <a:p>
            <a:pPr marL="626518" indent="-626518" defTabSz="1219170">
              <a:lnSpc>
                <a:spcPct val="125000"/>
              </a:lnSpc>
              <a:spcBef>
                <a:spcPts val="27"/>
              </a:spcBef>
              <a:buClr>
                <a:srgbClr val="333399"/>
              </a:buClr>
            </a:pPr>
            <a:endParaRPr lang="en-US" altLang="zh-CN" sz="24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21400" y="4083197"/>
            <a:ext cx="5234939" cy="975011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  <a:spcBef>
                <a:spcPts val="33"/>
              </a:spcBef>
              <a:buClr>
                <a:srgbClr val="333399"/>
              </a:buClr>
            </a:pPr>
            <a:r>
              <a:rPr lang="zh-CN" altLang="en-US" sz="2400" b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方法二：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时间相同，比较路程。经过路程长的运动得快。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9220" name="文本框 6"/>
          <p:cNvSpPr txBox="1">
            <a:spLocks noChangeArrowheads="1"/>
          </p:cNvSpPr>
          <p:nvPr/>
        </p:nvSpPr>
        <p:spPr bwMode="auto">
          <a:xfrm>
            <a:off x="3801533" y="1988594"/>
            <a:ext cx="4588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比较运动快慢的方法</a:t>
            </a:r>
          </a:p>
        </p:txBody>
      </p:sp>
      <p:sp>
        <p:nvSpPr>
          <p:cNvPr id="4" name="左箭头 3"/>
          <p:cNvSpPr/>
          <p:nvPr/>
        </p:nvSpPr>
        <p:spPr>
          <a:xfrm rot="19620000">
            <a:off x="3804994" y="3078950"/>
            <a:ext cx="1908341" cy="260021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rgbClr val="F2F2F2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6" name="左箭头 5"/>
          <p:cNvSpPr/>
          <p:nvPr/>
        </p:nvSpPr>
        <p:spPr>
          <a:xfrm rot="1980000" flipH="1">
            <a:off x="5652369" y="3090331"/>
            <a:ext cx="1943388" cy="23725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rgbClr val="F2F2F2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469CD1A-B29B-42B1-9ED7-5E44C23BAA15}"/>
              </a:ext>
            </a:extLst>
          </p:cNvPr>
          <p:cNvSpPr txBox="1"/>
          <p:nvPr/>
        </p:nvSpPr>
        <p:spPr>
          <a:xfrm>
            <a:off x="835661" y="256559"/>
            <a:ext cx="2024498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9220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TN00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084" y="3033106"/>
            <a:ext cx="2946400" cy="15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TN013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317" y="3033106"/>
            <a:ext cx="3657600" cy="15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471084" y="4854966"/>
            <a:ext cx="477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2h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内运动了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100km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7926917" y="4870804"/>
            <a:ext cx="497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3h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内运动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120km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361643" y="5509514"/>
            <a:ext cx="3674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1h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内运动：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358985" y="5510361"/>
            <a:ext cx="3674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1h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内运动：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901532" y="5509513"/>
            <a:ext cx="193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50km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8803874" y="5510360"/>
            <a:ext cx="264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40km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835661" y="2143391"/>
            <a:ext cx="5718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活动：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比一比谁运动得快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7390" y="1174022"/>
            <a:ext cx="9648727" cy="1082637"/>
          </a:xfrm>
          <a:prstGeom prst="roundRect">
            <a:avLst/>
          </a:prstGeom>
          <a:noFill/>
          <a:ln w="222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4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思考：</a:t>
            </a:r>
            <a:r>
              <a:rPr lang="zh-CN" altLang="en-US" sz="24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若路程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 </a:t>
            </a:r>
            <a:r>
              <a:rPr lang="en-US" altLang="zh-CN" sz="2400" i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s </a:t>
            </a:r>
            <a:r>
              <a:rPr lang="zh-CN" altLang="en-US" sz="24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不相同，时间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 </a:t>
            </a:r>
            <a:r>
              <a:rPr lang="en-US" altLang="zh-CN" sz="2400" i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t </a:t>
            </a:r>
            <a:r>
              <a:rPr lang="zh-CN" altLang="en-US" sz="24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也不相同，那如何去比较运动的快慢呢？</a:t>
            </a:r>
          </a:p>
        </p:txBody>
      </p:sp>
      <p:sp>
        <p:nvSpPr>
          <p:cNvPr id="3" name="矩形 2"/>
          <p:cNvSpPr/>
          <p:nvPr/>
        </p:nvSpPr>
        <p:spPr>
          <a:xfrm rot="20040000">
            <a:off x="4405269" y="3331472"/>
            <a:ext cx="54373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1219170"/>
            <a:r>
              <a:rPr lang="zh-CN" altLang="zh-CN" sz="2800" kern="0" noProof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快</a:t>
            </a:r>
            <a:endParaRPr lang="zh-CN" altLang="zh-CN" sz="2800" kern="0" noProof="1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C4A5B9-4BBE-4828-A4C2-62B7344CB498}"/>
              </a:ext>
            </a:extLst>
          </p:cNvPr>
          <p:cNvSpPr txBox="1"/>
          <p:nvPr/>
        </p:nvSpPr>
        <p:spPr>
          <a:xfrm>
            <a:off x="835661" y="256559"/>
            <a:ext cx="2024498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3" grpId="0"/>
      <p:bldP spid="67594" grpId="0"/>
      <p:bldP spid="67595" grpId="0"/>
      <p:bldP spid="67596" grpId="0"/>
      <p:bldP spid="67597" grpId="0"/>
      <p:bldP spid="1024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5662" y="1394893"/>
            <a:ext cx="6186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．物理学中，把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路程与时间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之比叫做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速度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5661" y="2069868"/>
            <a:ext cx="1587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．公式：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" y="567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graphicFrame>
        <p:nvGraphicFramePr>
          <p:cNvPr id="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879483"/>
              </p:ext>
            </p:extLst>
          </p:nvPr>
        </p:nvGraphicFramePr>
        <p:xfrm>
          <a:off x="2405321" y="1773622"/>
          <a:ext cx="1388533" cy="114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5292" imgH="393359" progId="Equations">
                  <p:embed/>
                </p:oleObj>
              </mc:Choice>
              <mc:Fallback>
                <p:oleObj r:id="rId2" imgW="355292" imgH="393359" progId="Equations">
                  <p:embed/>
                  <p:pic>
                    <p:nvPicPr>
                      <p:cNvPr id="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321" y="1773622"/>
                        <a:ext cx="1388533" cy="1149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5661" y="3023437"/>
            <a:ext cx="5194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表示速度，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表示路程，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t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表示时间。</a:t>
            </a:r>
          </a:p>
        </p:txBody>
      </p:sp>
      <p:sp>
        <p:nvSpPr>
          <p:cNvPr id="1035" name="圆角矩形 10"/>
          <p:cNvSpPr/>
          <p:nvPr/>
        </p:nvSpPr>
        <p:spPr>
          <a:xfrm>
            <a:off x="835661" y="3205663"/>
            <a:ext cx="10945283" cy="1795780"/>
          </a:xfrm>
          <a:prstGeom prst="roundRect">
            <a:avLst>
              <a:gd name="adj" fmla="val 16667"/>
            </a:avLst>
          </a:prstGeom>
          <a:noFill/>
          <a:ln w="22225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速度是表示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物体运动快慢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的物理量，在数值上等于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物体单位时间内通过的路程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，这个数值越大，表示物体运动越快。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72D3D5-53DA-4126-8752-9C211E12D2C7}"/>
              </a:ext>
            </a:extLst>
          </p:cNvPr>
          <p:cNvSpPr txBox="1"/>
          <p:nvPr/>
        </p:nvSpPr>
        <p:spPr>
          <a:xfrm>
            <a:off x="835661" y="256559"/>
            <a:ext cx="2024498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03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791631" y="1296600"/>
            <a:ext cx="715856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．单位：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基本单位    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m/s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或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m ·s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-1</a:t>
            </a:r>
          </a:p>
          <a:p>
            <a:pPr defTabSz="1219170">
              <a:lnSpc>
                <a:spcPct val="125000"/>
              </a:lnSpc>
            </a:pPr>
            <a:r>
              <a:rPr lang="zh-CN" altLang="en-US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读作 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米每秒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常用单位    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km/h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或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km ·h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-1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  <a:p>
            <a:pPr defTabSz="1219170">
              <a:lnSpc>
                <a:spcPct val="125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       读作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千米每小时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86513"/>
              </p:ext>
            </p:extLst>
          </p:nvPr>
        </p:nvGraphicFramePr>
        <p:xfrm>
          <a:off x="906656" y="3925518"/>
          <a:ext cx="5189344" cy="18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0960" imgH="761760" progId="">
                  <p:embed/>
                </p:oleObj>
              </mc:Choice>
              <mc:Fallback>
                <p:oleObj r:id="rId2" imgW="1650960" imgH="761760" progId="">
                  <p:embed/>
                  <p:pic>
                    <p:nvPicPr>
                      <p:cNvPr id="205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56" y="3925518"/>
                        <a:ext cx="5189344" cy="18655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2059"/>
          <p:cNvGrpSpPr>
            <a:grpSpLocks/>
          </p:cNvGrpSpPr>
          <p:nvPr/>
        </p:nvGrpSpPr>
        <p:grpSpPr bwMode="auto">
          <a:xfrm>
            <a:off x="7779299" y="2163538"/>
            <a:ext cx="3067190" cy="3067437"/>
            <a:chOff x="3695" y="727"/>
            <a:chExt cx="1837" cy="222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695" y="727"/>
              <a:ext cx="1837" cy="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293" name="TextBox 3"/>
            <p:cNvSpPr txBox="1">
              <a:spLocks noChangeArrowheads="1"/>
            </p:cNvSpPr>
            <p:nvPr/>
          </p:nvSpPr>
          <p:spPr bwMode="auto">
            <a:xfrm>
              <a:off x="3822" y="2467"/>
              <a:ext cx="1584" cy="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3733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706020202030204"/>
                  <a:sym typeface="Arial" panose="020B0604020202020204" pitchFamily="34" charset="0"/>
                </a:rPr>
                <a:t>汽车速度表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265A50F-0E7B-4698-8965-F76AB220826C}"/>
              </a:ext>
            </a:extLst>
          </p:cNvPr>
          <p:cNvSpPr txBox="1"/>
          <p:nvPr/>
        </p:nvSpPr>
        <p:spPr>
          <a:xfrm>
            <a:off x="835661" y="256559"/>
            <a:ext cx="2024498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61">
      <a:dk1>
        <a:srgbClr val="3D3D3D"/>
      </a:dk1>
      <a:lt1>
        <a:srgbClr val="F6F8F8"/>
      </a:lt1>
      <a:dk2>
        <a:srgbClr val="2B2B2B"/>
      </a:dk2>
      <a:lt2>
        <a:srgbClr val="FFFFFF"/>
      </a:lt2>
      <a:accent1>
        <a:srgbClr val="3780D7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41B7D0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2165</Words>
  <Application>Microsoft Office PowerPoint</Application>
  <PresentationFormat>宽屏</PresentationFormat>
  <Paragraphs>249</Paragraphs>
  <Slides>36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Microsoft Equation</vt:lpstr>
      <vt:lpstr>公式</vt:lpstr>
      <vt:lpstr>Equation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2020-05-14T18:56:20Z</dcterms:created>
  <dcterms:modified xsi:type="dcterms:W3CDTF">2021-01-09T11:49:25Z</dcterms:modified>
</cp:coreProperties>
</file>