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1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8" r:id="rId36"/>
    <p:sldId id="297" r:id="rId37"/>
    <p:sldId id="260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  <p15:guide id="7" orient="horz" pos="7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74D8"/>
    <a:srgbClr val="AB684D"/>
    <a:srgbClr val="3A9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08"/>
      </p:cViewPr>
      <p:guideLst>
        <p:guide pos="416"/>
        <p:guide pos="7256"/>
        <p:guide orient="horz" pos="648"/>
        <p:guide orient="horz" pos="3906"/>
        <p:guide orient="horz" pos="3884"/>
        <p:guide orient="horz" pos="7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232F32C-2D24-445B-82D1-0793EFA2D279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B82C847-EE8B-449E-BFA7-C5441C301BC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903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2C847-EE8B-449E-BFA7-C5441C301BC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20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2C847-EE8B-449E-BFA7-C5441C301BC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65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D1CB8A9-79D7-432D-BBED-02FDE6D8EF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938" y="-17463"/>
            <a:ext cx="12193588" cy="6109078"/>
          </a:xfrm>
          <a:custGeom>
            <a:avLst/>
            <a:gdLst>
              <a:gd name="connsiteX0" fmla="*/ 12193588 w 12193588"/>
              <a:gd name="connsiteY0" fmla="*/ 0 h 6109078"/>
              <a:gd name="connsiteX1" fmla="*/ 12193588 w 12193588"/>
              <a:gd name="connsiteY1" fmla="*/ 2806487 h 6109078"/>
              <a:gd name="connsiteX2" fmla="*/ 12193588 w 12193588"/>
              <a:gd name="connsiteY2" fmla="*/ 3247107 h 6109078"/>
              <a:gd name="connsiteX3" fmla="*/ 6827032 w 12193588"/>
              <a:gd name="connsiteY3" fmla="*/ 6040708 h 6109078"/>
              <a:gd name="connsiteX4" fmla="*/ 0 w 12193588"/>
              <a:gd name="connsiteY4" fmla="*/ 5962100 h 6109078"/>
              <a:gd name="connsiteX5" fmla="*/ 0 w 12193588"/>
              <a:gd name="connsiteY5" fmla="*/ 4825310 h 6109078"/>
              <a:gd name="connsiteX6" fmla="*/ 5339001 w 12193588"/>
              <a:gd name="connsiteY6" fmla="*/ 3059658 h 6109078"/>
              <a:gd name="connsiteX7" fmla="*/ 12193588 w 12193588"/>
              <a:gd name="connsiteY7" fmla="*/ 0 h 610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588" h="6109078">
                <a:moveTo>
                  <a:pt x="12193588" y="0"/>
                </a:moveTo>
                <a:cubicBezTo>
                  <a:pt x="12193588" y="13227"/>
                  <a:pt x="12193588" y="1329672"/>
                  <a:pt x="12193588" y="2806487"/>
                </a:cubicBezTo>
                <a:lnTo>
                  <a:pt x="12193588" y="3247107"/>
                </a:lnTo>
                <a:cubicBezTo>
                  <a:pt x="12193588" y="3247107"/>
                  <a:pt x="12110920" y="6627243"/>
                  <a:pt x="6827032" y="6040708"/>
                </a:cubicBezTo>
                <a:cubicBezTo>
                  <a:pt x="1674035" y="5466266"/>
                  <a:pt x="82669" y="5937913"/>
                  <a:pt x="0" y="5962100"/>
                </a:cubicBezTo>
                <a:cubicBezTo>
                  <a:pt x="0" y="5962100"/>
                  <a:pt x="0" y="5962100"/>
                  <a:pt x="0" y="4825310"/>
                </a:cubicBezTo>
                <a:cubicBezTo>
                  <a:pt x="0" y="4825310"/>
                  <a:pt x="3010508" y="5720230"/>
                  <a:pt x="5339001" y="3059658"/>
                </a:cubicBezTo>
                <a:cubicBezTo>
                  <a:pt x="7674383" y="399086"/>
                  <a:pt x="9568867" y="169309"/>
                  <a:pt x="121935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BAEF78EF-A42F-4115-B06A-7B756CC20D05}"/>
              </a:ext>
            </a:extLst>
          </p:cNvPr>
          <p:cNvSpPr>
            <a:spLocks/>
          </p:cNvSpPr>
          <p:nvPr userDrawn="1"/>
        </p:nvSpPr>
        <p:spPr bwMode="auto">
          <a:xfrm>
            <a:off x="-7938" y="5631543"/>
            <a:ext cx="12199938" cy="1226456"/>
          </a:xfrm>
          <a:custGeom>
            <a:avLst/>
            <a:gdLst>
              <a:gd name="T0" fmla="*/ 991 w 1770"/>
              <a:gd name="T1" fmla="*/ 461 h 598"/>
              <a:gd name="T2" fmla="*/ 0 w 1770"/>
              <a:gd name="T3" fmla="*/ 449 h 598"/>
              <a:gd name="T4" fmla="*/ 0 w 1770"/>
              <a:gd name="T5" fmla="*/ 511 h 598"/>
              <a:gd name="T6" fmla="*/ 0 w 1770"/>
              <a:gd name="T7" fmla="*/ 511 h 598"/>
              <a:gd name="T8" fmla="*/ 1 w 1770"/>
              <a:gd name="T9" fmla="*/ 598 h 598"/>
              <a:gd name="T10" fmla="*/ 1770 w 1770"/>
              <a:gd name="T11" fmla="*/ 598 h 598"/>
              <a:gd name="T12" fmla="*/ 1770 w 1770"/>
              <a:gd name="T13" fmla="*/ 62 h 598"/>
              <a:gd name="T14" fmla="*/ 1770 w 1770"/>
              <a:gd name="T15" fmla="*/ 61 h 598"/>
              <a:gd name="T16" fmla="*/ 1770 w 1770"/>
              <a:gd name="T17" fmla="*/ 0 h 598"/>
              <a:gd name="T18" fmla="*/ 991 w 1770"/>
              <a:gd name="T19" fmla="*/ 461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0" h="598">
                <a:moveTo>
                  <a:pt x="991" y="461"/>
                </a:moveTo>
                <a:cubicBezTo>
                  <a:pt x="223" y="364"/>
                  <a:pt x="0" y="449"/>
                  <a:pt x="0" y="449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511"/>
                  <a:pt x="0" y="511"/>
                  <a:pt x="0" y="511"/>
                </a:cubicBezTo>
                <a:cubicBezTo>
                  <a:pt x="1" y="598"/>
                  <a:pt x="1" y="598"/>
                  <a:pt x="1" y="598"/>
                </a:cubicBezTo>
                <a:cubicBezTo>
                  <a:pt x="1770" y="598"/>
                  <a:pt x="1770" y="598"/>
                  <a:pt x="1770" y="598"/>
                </a:cubicBezTo>
                <a:cubicBezTo>
                  <a:pt x="1770" y="62"/>
                  <a:pt x="1770" y="62"/>
                  <a:pt x="1770" y="62"/>
                </a:cubicBezTo>
                <a:cubicBezTo>
                  <a:pt x="1770" y="61"/>
                  <a:pt x="1770" y="61"/>
                  <a:pt x="1770" y="61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0" y="0"/>
                  <a:pt x="1759" y="559"/>
                  <a:pt x="991" y="461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21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98BCF5-6144-4A5E-A6B2-96AAF4AB174C}"/>
              </a:ext>
            </a:extLst>
          </p:cNvPr>
          <p:cNvSpPr/>
          <p:nvPr userDrawn="1"/>
        </p:nvSpPr>
        <p:spPr>
          <a:xfrm>
            <a:off x="0" y="261257"/>
            <a:ext cx="377371" cy="696686"/>
          </a:xfrm>
          <a:prstGeom prst="rect">
            <a:avLst/>
          </a:prstGeom>
          <a:solidFill>
            <a:srgbClr val="8C74D8"/>
          </a:solidFill>
          <a:ln>
            <a:solidFill>
              <a:srgbClr val="8C74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343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74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1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image" Target="../media/image22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enovo\Desktop\&#36716;WORD\F044.TI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enovo\Desktop\&#36716;WORD\F045.TI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4B8FAC70-5B1F-4799-9399-FD85B8B446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1" r="17003" b="22652"/>
          <a:stretch/>
        </p:blipFill>
        <p:spPr>
          <a:xfrm>
            <a:off x="-7938" y="1828800"/>
            <a:ext cx="12193588" cy="4262814"/>
          </a:xfr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DA5D1BF8-F2A3-4D46-B5A7-BDB920D1B3C7}"/>
              </a:ext>
            </a:extLst>
          </p:cNvPr>
          <p:cNvSpPr>
            <a:spLocks/>
          </p:cNvSpPr>
          <p:nvPr/>
        </p:nvSpPr>
        <p:spPr bwMode="auto">
          <a:xfrm>
            <a:off x="-7938" y="3253594"/>
            <a:ext cx="12199938" cy="3604405"/>
          </a:xfrm>
          <a:custGeom>
            <a:avLst/>
            <a:gdLst>
              <a:gd name="T0" fmla="*/ 991 w 1770"/>
              <a:gd name="T1" fmla="*/ 461 h 598"/>
              <a:gd name="T2" fmla="*/ 0 w 1770"/>
              <a:gd name="T3" fmla="*/ 449 h 598"/>
              <a:gd name="T4" fmla="*/ 0 w 1770"/>
              <a:gd name="T5" fmla="*/ 511 h 598"/>
              <a:gd name="T6" fmla="*/ 0 w 1770"/>
              <a:gd name="T7" fmla="*/ 511 h 598"/>
              <a:gd name="T8" fmla="*/ 1 w 1770"/>
              <a:gd name="T9" fmla="*/ 598 h 598"/>
              <a:gd name="T10" fmla="*/ 1770 w 1770"/>
              <a:gd name="T11" fmla="*/ 598 h 598"/>
              <a:gd name="T12" fmla="*/ 1770 w 1770"/>
              <a:gd name="T13" fmla="*/ 62 h 598"/>
              <a:gd name="T14" fmla="*/ 1770 w 1770"/>
              <a:gd name="T15" fmla="*/ 61 h 598"/>
              <a:gd name="T16" fmla="*/ 1770 w 1770"/>
              <a:gd name="T17" fmla="*/ 0 h 598"/>
              <a:gd name="T18" fmla="*/ 991 w 1770"/>
              <a:gd name="T19" fmla="*/ 461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0" h="598">
                <a:moveTo>
                  <a:pt x="991" y="461"/>
                </a:moveTo>
                <a:cubicBezTo>
                  <a:pt x="223" y="364"/>
                  <a:pt x="0" y="449"/>
                  <a:pt x="0" y="449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511"/>
                  <a:pt x="0" y="511"/>
                  <a:pt x="0" y="511"/>
                </a:cubicBezTo>
                <a:cubicBezTo>
                  <a:pt x="1" y="598"/>
                  <a:pt x="1" y="598"/>
                  <a:pt x="1" y="598"/>
                </a:cubicBezTo>
                <a:cubicBezTo>
                  <a:pt x="1770" y="598"/>
                  <a:pt x="1770" y="598"/>
                  <a:pt x="1770" y="598"/>
                </a:cubicBezTo>
                <a:cubicBezTo>
                  <a:pt x="1770" y="62"/>
                  <a:pt x="1770" y="62"/>
                  <a:pt x="1770" y="62"/>
                </a:cubicBezTo>
                <a:cubicBezTo>
                  <a:pt x="1770" y="61"/>
                  <a:pt x="1770" y="61"/>
                  <a:pt x="1770" y="61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0" y="0"/>
                  <a:pt x="1759" y="559"/>
                  <a:pt x="991" y="461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21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FE59437-6C7F-4876-8298-13D6B98AF6D3}"/>
              </a:ext>
            </a:extLst>
          </p:cNvPr>
          <p:cNvGrpSpPr/>
          <p:nvPr/>
        </p:nvGrpSpPr>
        <p:grpSpPr>
          <a:xfrm>
            <a:off x="655168" y="3534804"/>
            <a:ext cx="3480147" cy="1336055"/>
            <a:chOff x="655168" y="4630146"/>
            <a:chExt cx="3480147" cy="133605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0439C93-8285-4FD9-B81A-58C85446851F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A90D7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AFDD745-6E3D-4AF8-AA95-EC2B6CB47886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8C74D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9910451-194B-4C05-8245-7DE4DB162A32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874BAF0D-A341-4A6C-A3AD-1CE8C0DB301C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rgbClr val="8C74D8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rgbClr val="8C74D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主讲人：</a:t>
                </a:r>
                <a:r>
                  <a:rPr lang="en-US" altLang="zh-CN" sz="1200">
                    <a:solidFill>
                      <a:srgbClr val="8C74D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solidFill>
                    <a:srgbClr val="8C74D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EC6EC86-E899-4510-8825-9AFFEDC02964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rgbClr val="8C74D8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rgbClr val="8C74D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班级：</a:t>
                </a:r>
                <a:r>
                  <a:rPr lang="en-US" altLang="zh-CN" sz="1200">
                    <a:solidFill>
                      <a:srgbClr val="8C74D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solidFill>
                    <a:srgbClr val="8C74D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5D84A8-E8B1-4567-B7D1-68131223487A}"/>
              </a:ext>
            </a:extLst>
          </p:cNvPr>
          <p:cNvGrpSpPr/>
          <p:nvPr/>
        </p:nvGrpSpPr>
        <p:grpSpPr>
          <a:xfrm>
            <a:off x="557374" y="1482545"/>
            <a:ext cx="5538625" cy="1787732"/>
            <a:chOff x="557374" y="2667123"/>
            <a:chExt cx="5538625" cy="1787732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D8E1837-20B9-4879-967E-3D4355B806C2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solidFill>
                    <a:srgbClr val="8C74D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第二章  声现象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53B6D37-84FF-4C95-9BE1-482C7D13AC0B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8C74D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b="1" dirty="0">
                  <a:solidFill>
                    <a:srgbClr val="8C74D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b="1" dirty="0">
                  <a:solidFill>
                    <a:srgbClr val="8C74D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节 声音的产生和传播</a:t>
              </a:r>
            </a:p>
            <a:p>
              <a:pPr algn="dist"/>
              <a:endParaRPr lang="zh-CN" altLang="en-US" sz="3600" b="1" dirty="0">
                <a:solidFill>
                  <a:srgbClr val="8C74D8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E0E8E1B-2FB5-4AC3-AB61-25EB693E8F15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1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solidFill>
                    <a:srgbClr val="8C74D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MENTAL HEALTH COUNSELING PPT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521E180-3655-4356-83FD-1678A1F6ECB3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31A94C2A-487A-4177-878C-8531876659DA}"/>
              </a:ext>
            </a:extLst>
          </p:cNvPr>
          <p:cNvSpPr/>
          <p:nvPr/>
        </p:nvSpPr>
        <p:spPr>
          <a:xfrm>
            <a:off x="560549" y="42203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8C74D8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8C74D8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>
            <a:spLocks noChangeArrowheads="1"/>
          </p:cNvSpPr>
          <p:nvPr/>
        </p:nvSpPr>
        <p:spPr bwMode="auto">
          <a:xfrm>
            <a:off x="660400" y="1627866"/>
            <a:ext cx="11038416" cy="36792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下列说法错误的是（　　）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A．正在发声的物体都在振动 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B．所有生物都靠声带振动发声 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C．振动停止，发音停止 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D．敲击课桌发声，是由于课桌振动发声 </a:t>
            </a:r>
          </a:p>
        </p:txBody>
      </p:sp>
      <p:sp>
        <p:nvSpPr>
          <p:cNvPr id="13315" name="文本框 2"/>
          <p:cNvSpPr txBox="1">
            <a:spLocks noChangeArrowheads="1"/>
          </p:cNvSpPr>
          <p:nvPr/>
        </p:nvSpPr>
        <p:spPr bwMode="auto">
          <a:xfrm>
            <a:off x="3589022" y="1627866"/>
            <a:ext cx="857249" cy="716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1" y="329130"/>
            <a:ext cx="16697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24994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>
            <a:spLocks noChangeArrowheads="1"/>
          </p:cNvSpPr>
          <p:nvPr/>
        </p:nvSpPr>
        <p:spPr bwMode="auto">
          <a:xfrm>
            <a:off x="239186" y="627649"/>
            <a:ext cx="3852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66" name="矩形 92165"/>
          <p:cNvSpPr/>
          <p:nvPr/>
        </p:nvSpPr>
        <p:spPr>
          <a:xfrm>
            <a:off x="779748" y="1637595"/>
            <a:ext cx="9801167" cy="32914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3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提出问题</a:t>
            </a:r>
            <a:r>
              <a:rPr lang="en-US" altLang="zh-CN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:</a:t>
            </a:r>
            <a:r>
              <a:rPr lang="zh-CN" altLang="en-US" sz="2400" kern="0" noProof="1">
                <a:solidFill>
                  <a:srgbClr val="FF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 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声音怎样传播出去？</a:t>
            </a:r>
          </a:p>
          <a:p>
            <a:pPr defTabSz="1219170">
              <a:lnSpc>
                <a:spcPct val="30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猜       想</a:t>
            </a:r>
            <a:r>
              <a:rPr lang="en-US" altLang="zh-CN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: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  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声音要传播出去，可能需要某些东西来作媒介？</a:t>
            </a:r>
          </a:p>
          <a:p>
            <a:pPr defTabSz="1219170">
              <a:lnSpc>
                <a:spcPct val="300000"/>
              </a:lnSpc>
              <a:buClr>
                <a:srgbClr val="FF0000"/>
              </a:buClr>
            </a:pP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问       题</a:t>
            </a:r>
            <a:r>
              <a:rPr lang="en-US" altLang="zh-CN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:</a:t>
            </a:r>
            <a:r>
              <a:rPr lang="zh-CN" altLang="en-US" sz="2400" kern="0" noProof="1">
                <a:solidFill>
                  <a:srgbClr val="FF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 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老师说话的声音是怎样传到同学们的耳朵里的？ 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35319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二、声音的传播</a:t>
            </a:r>
          </a:p>
        </p:txBody>
      </p:sp>
    </p:spTree>
    <p:extLst>
      <p:ext uri="{BB962C8B-B14F-4D97-AF65-F5344CB8AC3E}">
        <p14:creationId xmlns:p14="http://schemas.microsoft.com/office/powerpoint/2010/main" val="216037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66284" y="2621375"/>
            <a:ext cx="9889067" cy="739754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endParaRPr lang="zh-CN" altLang="zh-CN" sz="3200" b="1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5315" y="2307958"/>
            <a:ext cx="6981371" cy="356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60400" y="1354593"/>
            <a:ext cx="9009380" cy="646331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演唱会现场的观众，通过什么听到优美的歌声？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35319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二、声音的传播</a:t>
            </a:r>
          </a:p>
        </p:txBody>
      </p:sp>
    </p:spTree>
    <p:extLst>
      <p:ext uri="{BB962C8B-B14F-4D97-AF65-F5344CB8AC3E}">
        <p14:creationId xmlns:p14="http://schemas.microsoft.com/office/powerpoint/2010/main" val="1821691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ockwaveFlash1"/>
          <p:cNvPicPr/>
          <p:nvPr/>
        </p:nvPicPr>
        <p:blipFill>
          <a:blip r:embed="rId2"/>
          <a:stretch>
            <a:fillRect/>
          </a:stretch>
        </p:blipFill>
        <p:spPr>
          <a:xfrm>
            <a:off x="2730968" y="1991934"/>
            <a:ext cx="6730065" cy="3826329"/>
          </a:xfrm>
          <a:prstGeom prst="rect">
            <a:avLst/>
          </a:prstGeom>
        </p:spPr>
      </p:pic>
      <p:sp>
        <p:nvSpPr>
          <p:cNvPr id="15362" name="矩形 170007"/>
          <p:cNvSpPr>
            <a:spLocks noChangeArrowheads="1"/>
          </p:cNvSpPr>
          <p:nvPr/>
        </p:nvSpPr>
        <p:spPr bwMode="auto">
          <a:xfrm>
            <a:off x="-974849" y="1468714"/>
            <a:ext cx="49911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真空罩实验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35319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二、声音的传播</a:t>
            </a:r>
          </a:p>
        </p:txBody>
      </p:sp>
    </p:spTree>
    <p:extLst>
      <p:ext uri="{BB962C8B-B14F-4D97-AF65-F5344CB8AC3E}">
        <p14:creationId xmlns:p14="http://schemas.microsoft.com/office/powerpoint/2010/main" val="173852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733380" y="1587765"/>
            <a:ext cx="10655056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在没有抽出玻璃罩的空气前，你能看到电铃锤的振动吗？你能听到铃声吗？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在用抽气机抽气的过程中，你能看到电铃锤的振动吗？说明什么问题？但是随着抽气的不断进行，玻璃罩内的空气越来越稀少，你听到的铃声有什么变化？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33379" y="2557070"/>
            <a:ext cx="83439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能看到电铃锤的振动，能听到铃声。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33379" y="4738851"/>
            <a:ext cx="8898467" cy="4576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能看到振动，说明电铃发声，随着抽气的不断进行，铃声越来越小。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35319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二、声音的传播</a:t>
            </a:r>
          </a:p>
        </p:txBody>
      </p:sp>
    </p:spTree>
    <p:extLst>
      <p:ext uri="{BB962C8B-B14F-4D97-AF65-F5344CB8AC3E}">
        <p14:creationId xmlns:p14="http://schemas.microsoft.com/office/powerpoint/2010/main" val="36723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56552" y="1675651"/>
            <a:ext cx="11006667" cy="3477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如果玻璃罩内的空气全部抽尽，罩内变成真空，你还能听到铃声吗？</a:t>
            </a:r>
          </a:p>
          <a:p>
            <a:pPr defTabSz="1219170">
              <a:lnSpc>
                <a:spcPct val="200000"/>
              </a:lnSpc>
            </a:pPr>
            <a:endParaRPr lang="en-US" altLang="zh-CN" sz="1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endParaRPr lang="zh-CN" altLang="en-US" sz="1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再让空气进入玻璃罩，听到的声音有什么变化？</a:t>
            </a:r>
          </a:p>
          <a:p>
            <a:pPr defTabSz="1219170">
              <a:lnSpc>
                <a:spcPct val="20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endParaRPr lang="en-US" altLang="zh-CN" sz="1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000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通过真空罩实验，你能得到什么结论？</a:t>
            </a: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656552" y="2528521"/>
            <a:ext cx="826134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罩内变成真空，就不能听到铃声了。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60400" y="3841023"/>
            <a:ext cx="677333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声音由无变弱再变强。</a:t>
            </a:r>
          </a:p>
        </p:txBody>
      </p:sp>
      <p:sp>
        <p:nvSpPr>
          <p:cNvPr id="116749" name="矩形 116748"/>
          <p:cNvSpPr/>
          <p:nvPr/>
        </p:nvSpPr>
        <p:spPr>
          <a:xfrm>
            <a:off x="-1752600" y="5209612"/>
            <a:ext cx="9186333" cy="40011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defTabSz="1219170"/>
            <a:r>
              <a:rPr lang="zh-CN" altLang="en-US" sz="2000" kern="0" noProof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空气可以传播声音，真空不能传声。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35319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二、声音的传播</a:t>
            </a:r>
          </a:p>
        </p:txBody>
      </p:sp>
    </p:spTree>
    <p:extLst>
      <p:ext uri="{BB962C8B-B14F-4D97-AF65-F5344CB8AC3E}">
        <p14:creationId xmlns:p14="http://schemas.microsoft.com/office/powerpoint/2010/main" val="36524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116749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6142" y="2146863"/>
            <a:ext cx="5429957" cy="3444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95713" y="1492626"/>
            <a:ext cx="75414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kumimoji="1"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1"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在月球上宇航员通过无线电交谈。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35319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二、声音的传播</a:t>
            </a:r>
          </a:p>
        </p:txBody>
      </p:sp>
    </p:spTree>
    <p:extLst>
      <p:ext uri="{BB962C8B-B14F-4D97-AF65-F5344CB8AC3E}">
        <p14:creationId xmlns:p14="http://schemas.microsoft.com/office/powerpoint/2010/main" val="105908909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32769"/>
          <p:cNvSpPr>
            <a:spLocks noChangeArrowheads="1"/>
          </p:cNvSpPr>
          <p:nvPr/>
        </p:nvSpPr>
        <p:spPr bwMode="auto">
          <a:xfrm>
            <a:off x="1640510" y="4364389"/>
            <a:ext cx="508846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水中的鱼会被岸上的说话声吓跑</a:t>
            </a:r>
          </a:p>
        </p:txBody>
      </p:sp>
      <p:sp>
        <p:nvSpPr>
          <p:cNvPr id="18434" name="文本框 32770"/>
          <p:cNvSpPr txBox="1">
            <a:spLocks noChangeArrowheads="1"/>
          </p:cNvSpPr>
          <p:nvPr/>
        </p:nvSpPr>
        <p:spPr bwMode="auto">
          <a:xfrm>
            <a:off x="660400" y="1324771"/>
            <a:ext cx="106574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b="1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400" b="1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1:</a:t>
            </a:r>
            <a:r>
              <a:rPr lang="zh-CN" altLang="en-US" sz="2400" b="1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声音能在液体中传播吗</a:t>
            </a:r>
            <a:r>
              <a:rPr lang="en-US" altLang="zh-CN" sz="2400" b="1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en-US" sz="2400" b="1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说说看</a:t>
            </a:r>
          </a:p>
        </p:txBody>
      </p:sp>
      <p:pic>
        <p:nvPicPr>
          <p:cNvPr id="32772" name="图片 327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0994" y="2273652"/>
            <a:ext cx="3513179" cy="181294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2773" name="图片 32772"/>
          <p:cNvPicPr>
            <a:picLocks noChangeAspect="1"/>
          </p:cNvPicPr>
          <p:nvPr/>
        </p:nvPicPr>
        <p:blipFill>
          <a:blip r:embed="rId3" cstate="print"/>
          <a:srcRect r="2959"/>
          <a:stretch>
            <a:fillRect/>
          </a:stretch>
        </p:blipFill>
        <p:spPr>
          <a:xfrm>
            <a:off x="1564122" y="2273832"/>
            <a:ext cx="3460908" cy="1813388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2774" name="文本框 32773"/>
          <p:cNvSpPr txBox="1">
            <a:spLocks noChangeArrowheads="1"/>
          </p:cNvSpPr>
          <p:nvPr/>
        </p:nvSpPr>
        <p:spPr bwMode="auto">
          <a:xfrm>
            <a:off x="7418381" y="4366604"/>
            <a:ext cx="567266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渔民利用电子发声器捕鱼</a:t>
            </a:r>
          </a:p>
        </p:txBody>
      </p:sp>
      <p:sp>
        <p:nvSpPr>
          <p:cNvPr id="32775" name="文本框 32774"/>
          <p:cNvSpPr txBox="1">
            <a:spLocks noChangeArrowheads="1"/>
          </p:cNvSpPr>
          <p:nvPr/>
        </p:nvSpPr>
        <p:spPr bwMode="auto">
          <a:xfrm>
            <a:off x="755855" y="5223152"/>
            <a:ext cx="428995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结论：声音可以在液体中传播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35319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二、声音的传播</a:t>
            </a:r>
          </a:p>
        </p:txBody>
      </p:sp>
    </p:spTree>
    <p:extLst>
      <p:ext uri="{BB962C8B-B14F-4D97-AF65-F5344CB8AC3E}">
        <p14:creationId xmlns:p14="http://schemas.microsoft.com/office/powerpoint/2010/main" val="24124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4" grpId="0"/>
      <p:bldP spid="32775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645879" y="1352145"/>
            <a:ext cx="475162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b="1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400" b="1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2:</a:t>
            </a:r>
            <a:r>
              <a:rPr lang="zh-CN" altLang="en-US" sz="2400" b="1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声音又能在固体中传播吗</a:t>
            </a:r>
            <a:r>
              <a:rPr lang="en-US" altLang="zh-CN" sz="2400" b="1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pic>
        <p:nvPicPr>
          <p:cNvPr id="33795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4122" y="2273653"/>
            <a:ext cx="3460908" cy="181294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3796" name="Picture 10"/>
          <p:cNvPicPr>
            <a:picLocks noChangeAspect="1"/>
          </p:cNvPicPr>
          <p:nvPr/>
        </p:nvPicPr>
        <p:blipFill>
          <a:blip r:embed="rId3" cstate="print"/>
          <a:srcRect b="10986"/>
          <a:stretch>
            <a:fillRect/>
          </a:stretch>
        </p:blipFill>
        <p:spPr>
          <a:xfrm>
            <a:off x="6960994" y="2273653"/>
            <a:ext cx="3513179" cy="1886366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912747" y="4470341"/>
            <a:ext cx="485774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听远处驶来的列车声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7815687" y="4470341"/>
            <a:ext cx="409575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“土电话” 传声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666751" y="5303823"/>
            <a:ext cx="9461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结论：声音可以在固体中传播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35319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二、声音的传播</a:t>
            </a:r>
          </a:p>
        </p:txBody>
      </p:sp>
    </p:spTree>
    <p:extLst>
      <p:ext uri="{BB962C8B-B14F-4D97-AF65-F5344CB8AC3E}">
        <p14:creationId xmlns:p14="http://schemas.microsoft.com/office/powerpoint/2010/main" val="299158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7" grpId="0"/>
      <p:bldP spid="33798" grpId="0"/>
      <p:bldP spid="337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文本框 116739"/>
          <p:cNvSpPr txBox="1">
            <a:spLocks noChangeArrowheads="1"/>
          </p:cNvSpPr>
          <p:nvPr/>
        </p:nvSpPr>
        <p:spPr bwMode="auto">
          <a:xfrm>
            <a:off x="666845" y="2777622"/>
            <a:ext cx="966046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声能靠一切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固体、液体、气体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等介质传播。</a:t>
            </a:r>
          </a:p>
        </p:txBody>
      </p:sp>
      <p:sp>
        <p:nvSpPr>
          <p:cNvPr id="116742" name="文本框 116741"/>
          <p:cNvSpPr txBox="1">
            <a:spLocks noChangeArrowheads="1"/>
          </p:cNvSpPr>
          <p:nvPr/>
        </p:nvSpPr>
        <p:spPr bwMode="auto">
          <a:xfrm>
            <a:off x="666847" y="2134687"/>
            <a:ext cx="103674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声是靠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介质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传播的。</a:t>
            </a:r>
          </a:p>
        </p:txBody>
      </p:sp>
      <p:sp>
        <p:nvSpPr>
          <p:cNvPr id="116743" name="文本框 116742"/>
          <p:cNvSpPr txBox="1">
            <a:spLocks noChangeArrowheads="1"/>
          </p:cNvSpPr>
          <p:nvPr/>
        </p:nvSpPr>
        <p:spPr bwMode="auto">
          <a:xfrm>
            <a:off x="666845" y="3672713"/>
            <a:ext cx="4483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  <a:buClr>
                <a:schemeClr val="tx1"/>
              </a:buClr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真空不能传声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400" i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6749" name="矩形 116748"/>
          <p:cNvSpPr/>
          <p:nvPr/>
        </p:nvSpPr>
        <p:spPr>
          <a:xfrm>
            <a:off x="-1232574" y="4861917"/>
            <a:ext cx="9738784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defTabSz="1219170"/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声的传播需要物质，这样的物质叫做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介质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116731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91769713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2" grpId="0"/>
      <p:bldP spid="116743" grpId="0"/>
      <p:bldP spid="1167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07697" y="2463987"/>
            <a:ext cx="9576607" cy="2855842"/>
            <a:chOff x="1260203" y="2699657"/>
            <a:chExt cx="9576607" cy="2855842"/>
          </a:xfrm>
        </p:grpSpPr>
        <p:pic>
          <p:nvPicPr>
            <p:cNvPr id="3" name="Picture 2">
              <a:hlinkClick r:id="" action="ppaction://noaction">
                <a:snd r:embed="rId2" name="MSSN00311A0000[1]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0203" y="2699657"/>
              <a:ext cx="4263777" cy="2855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>
              <a:hlinkClick r:id="" action="ppaction://noaction">
                <a:snd r:embed="rId4" name="ELPHRG01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98780" y="2699657"/>
              <a:ext cx="4238030" cy="2855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0400" y="1379252"/>
            <a:ext cx="75840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我们生活的世界充满了各种声音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17806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1" name="图片 110600" descr="Pict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7405" y="1467608"/>
            <a:ext cx="5338231" cy="189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0" name="文本框 110599"/>
          <p:cNvSpPr txBox="1">
            <a:spLocks noChangeArrowheads="1"/>
          </p:cNvSpPr>
          <p:nvPr/>
        </p:nvSpPr>
        <p:spPr bwMode="auto">
          <a:xfrm>
            <a:off x="824942" y="4604270"/>
            <a:ext cx="10932583" cy="4461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鼓面的振动带动周围空气振动，形成了疏密相间的波动（波）向远处传播。</a:t>
            </a:r>
          </a:p>
        </p:txBody>
      </p:sp>
      <p:sp>
        <p:nvSpPr>
          <p:cNvPr id="110602" name="文本框 110601"/>
          <p:cNvSpPr txBox="1">
            <a:spLocks noChangeArrowheads="1"/>
          </p:cNvSpPr>
          <p:nvPr/>
        </p:nvSpPr>
        <p:spPr bwMode="auto">
          <a:xfrm>
            <a:off x="824942" y="3948331"/>
            <a:ext cx="81618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敲鼓声是怎样在空气中传播的？</a:t>
            </a:r>
          </a:p>
        </p:txBody>
      </p:sp>
      <p:sp>
        <p:nvSpPr>
          <p:cNvPr id="116749" name="矩形 116748"/>
          <p:cNvSpPr/>
          <p:nvPr/>
        </p:nvSpPr>
        <p:spPr>
          <a:xfrm>
            <a:off x="914400" y="5277081"/>
            <a:ext cx="7481421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声以波的形式传播着，我们把它叫做</a:t>
            </a:r>
            <a:r>
              <a:rPr lang="zh-CN" altLang="en-US" sz="2400" i="1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声波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116731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155758868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  <p:bldP spid="110602" grpId="0"/>
      <p:bldP spid="116749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PA-文本框 389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377281"/>
            <a:ext cx="8538633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  <a:spcBef>
                <a:spcPts val="67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声波到达人耳后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又怎样让大脑感知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2530" name="文本框 38916"/>
          <p:cNvSpPr txBox="1">
            <a:spLocks noChangeArrowheads="1"/>
          </p:cNvSpPr>
          <p:nvPr/>
        </p:nvSpPr>
        <p:spPr bwMode="auto">
          <a:xfrm>
            <a:off x="5450417" y="689408"/>
            <a:ext cx="64346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19" name="PA-文本框 389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3882" y="4854371"/>
            <a:ext cx="144145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声波</a:t>
            </a:r>
          </a:p>
        </p:txBody>
      </p:sp>
      <p:grpSp>
        <p:nvGrpSpPr>
          <p:cNvPr id="2" name="PA-组合 1"/>
          <p:cNvGrpSpPr/>
          <p:nvPr>
            <p:custDataLst>
              <p:tags r:id="rId3"/>
            </p:custDataLst>
          </p:nvPr>
        </p:nvGrpSpPr>
        <p:grpSpPr bwMode="auto">
          <a:xfrm>
            <a:off x="3332102" y="2295251"/>
            <a:ext cx="6029521" cy="2005389"/>
            <a:chOff x="3345" y="2140"/>
            <a:chExt cx="11000" cy="6208"/>
          </a:xfrm>
        </p:grpSpPr>
        <p:pic>
          <p:nvPicPr>
            <p:cNvPr id="22533" name="PA-图片 38913" descr="扫描0002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345" y="2140"/>
              <a:ext cx="11000" cy="6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4" name="PA-椭圆 389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390" y="7436"/>
              <a:ext cx="907" cy="56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5" name="PA-椭圆 389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90" y="2241"/>
              <a:ext cx="1020" cy="79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922" name="PA-文本框 3892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08191" y="4866292"/>
            <a:ext cx="297603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鼓膜振动</a:t>
            </a:r>
          </a:p>
        </p:txBody>
      </p:sp>
      <p:sp>
        <p:nvSpPr>
          <p:cNvPr id="38923" name="PA-文本框 3892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01149" y="4885771"/>
            <a:ext cx="418464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听小骨及其他组织</a:t>
            </a:r>
          </a:p>
        </p:txBody>
      </p:sp>
      <p:sp>
        <p:nvSpPr>
          <p:cNvPr id="38924" name="PA-文本框 3892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26991" y="4885771"/>
            <a:ext cx="30734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听觉神经</a:t>
            </a:r>
          </a:p>
        </p:txBody>
      </p:sp>
      <p:sp>
        <p:nvSpPr>
          <p:cNvPr id="38925" name="PA-文本框 3892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082749" y="4885771"/>
            <a:ext cx="155363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大脑</a:t>
            </a:r>
          </a:p>
        </p:txBody>
      </p:sp>
      <p:sp>
        <p:nvSpPr>
          <p:cNvPr id="38926" name="PA-右箭头 389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58830" y="4927730"/>
            <a:ext cx="960967" cy="215367"/>
          </a:xfrm>
          <a:prstGeom prst="rightArrow">
            <a:avLst>
              <a:gd name="adj1" fmla="val 50000"/>
              <a:gd name="adj2" fmla="val 831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defTabSz="1219170"/>
            <a:endParaRPr lang="zh-CN" altLang="en-US" sz="3733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27" name="PA-右箭头 389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79015" y="4943274"/>
            <a:ext cx="960967" cy="215367"/>
          </a:xfrm>
          <a:prstGeom prst="rightArrow">
            <a:avLst>
              <a:gd name="adj1" fmla="val 50000"/>
              <a:gd name="adj2" fmla="val 831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defTabSz="1219170"/>
            <a:endParaRPr lang="zh-CN" altLang="en-US" sz="3733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28" name="PA-右箭头 389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13951" y="4962753"/>
            <a:ext cx="960967" cy="215367"/>
          </a:xfrm>
          <a:prstGeom prst="rightArrow">
            <a:avLst>
              <a:gd name="adj1" fmla="val 50000"/>
              <a:gd name="adj2" fmla="val 831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defTabSz="1219170"/>
            <a:endParaRPr lang="zh-CN" altLang="en-US" sz="3733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29" name="PA-右箭头 389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83517" y="4943274"/>
            <a:ext cx="960967" cy="215367"/>
          </a:xfrm>
          <a:prstGeom prst="rightArrow">
            <a:avLst>
              <a:gd name="adj1" fmla="val 50000"/>
              <a:gd name="adj2" fmla="val 831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defTabSz="1219170"/>
            <a:endParaRPr lang="zh-CN" altLang="en-US" sz="3733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116731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18706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916" grpId="0"/>
          <p:bldP spid="38919" grpId="0"/>
          <p:bldP spid="38922" grpId="0"/>
          <p:bldP spid="38923" grpId="0"/>
          <p:bldP spid="38924" grpId="0"/>
          <p:bldP spid="38925" grpId="0"/>
          <p:bldP spid="38926" grpId="0" animBg="1"/>
          <p:bldP spid="38927" grpId="0" animBg="1"/>
          <p:bldP spid="38928" grpId="0" animBg="1"/>
          <p:bldP spid="389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3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916" grpId="0"/>
          <p:bldP spid="38919" grpId="0"/>
          <p:bldP spid="38922" grpId="0"/>
          <p:bldP spid="38923" grpId="0"/>
          <p:bldP spid="38924" grpId="0"/>
          <p:bldP spid="38925" grpId="0"/>
          <p:bldP spid="38926" grpId="0" animBg="1"/>
          <p:bldP spid="38927" grpId="0" animBg="1"/>
          <p:bldP spid="38928" grpId="0" animBg="1"/>
          <p:bldP spid="38929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/>
          <p:nvPr/>
        </p:nvSpPr>
        <p:spPr>
          <a:xfrm>
            <a:off x="660400" y="574293"/>
            <a:ext cx="5812367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9170"/>
            <a:endParaRPr lang="zh-CN" altLang="en-US" sz="3200" b="1" kern="0" noProof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/>
            <a:endParaRPr lang="zh-CN" altLang="en-US" sz="3200" b="1" kern="0" noProof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文本框 2"/>
          <p:cNvSpPr txBox="1">
            <a:spLocks noChangeArrowheads="1"/>
          </p:cNvSpPr>
          <p:nvPr/>
        </p:nvSpPr>
        <p:spPr bwMode="auto">
          <a:xfrm>
            <a:off x="2417234" y="1701205"/>
            <a:ext cx="38779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声传播的快慢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用声速描述。</a:t>
            </a:r>
          </a:p>
        </p:txBody>
      </p:sp>
      <p:sp>
        <p:nvSpPr>
          <p:cNvPr id="175135" name="矩形 175134"/>
          <p:cNvSpPr>
            <a:spLocks noChangeArrowheads="1"/>
          </p:cNvSpPr>
          <p:nvPr/>
        </p:nvSpPr>
        <p:spPr bwMode="auto">
          <a:xfrm>
            <a:off x="904068" y="2467904"/>
            <a:ext cx="100986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它的大小等于声在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每秒内传播的距离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75136" name="文本框 175135"/>
          <p:cNvSpPr txBox="1"/>
          <p:nvPr/>
        </p:nvSpPr>
        <p:spPr>
          <a:xfrm>
            <a:off x="0" y="1701205"/>
            <a:ext cx="2783416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170"/>
            <a:r>
              <a:rPr lang="en-US" altLang="zh-CN" sz="2400" kern="0" noProof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1.</a:t>
            </a:r>
            <a:r>
              <a:rPr lang="zh-CN" altLang="en-US" sz="2400" kern="0" noProof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声速</a:t>
            </a:r>
            <a:endParaRPr lang="zh-CN" altLang="en-US" sz="2400" kern="0" noProof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81908" y="3828731"/>
            <a:ext cx="18393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声速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=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479593" y="3060225"/>
            <a:ext cx="19240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  <a:r>
              <a:rPr lang="zh-CN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543094" y="4635308"/>
            <a:ext cx="17970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秒</a:t>
            </a:r>
            <a:r>
              <a:rPr lang="zh-CN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70274" y="5101268"/>
            <a:ext cx="31559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秒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m/s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grpSp>
        <p:nvGrpSpPr>
          <p:cNvPr id="4" name="组合 15"/>
          <p:cNvGrpSpPr/>
          <p:nvPr/>
        </p:nvGrpSpPr>
        <p:grpSpPr bwMode="auto">
          <a:xfrm>
            <a:off x="2729845" y="3479473"/>
            <a:ext cx="1439333" cy="1157885"/>
            <a:chOff x="4397" y="6276"/>
            <a:chExt cx="1700" cy="1827"/>
          </a:xfrm>
        </p:grpSpPr>
        <p:sp>
          <p:nvSpPr>
            <p:cNvPr id="23569" name="文本框 2"/>
            <p:cNvSpPr txBox="1">
              <a:spLocks noChangeArrowheads="1"/>
            </p:cNvSpPr>
            <p:nvPr/>
          </p:nvSpPr>
          <p:spPr bwMode="auto">
            <a:xfrm>
              <a:off x="4397" y="6276"/>
              <a:ext cx="1700" cy="7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170"/>
              <a:r>
                <a:rPr lang="zh-CN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路程</a:t>
              </a:r>
            </a:p>
          </p:txBody>
        </p:sp>
        <p:sp>
          <p:nvSpPr>
            <p:cNvPr id="23570" name="文本框 3"/>
            <p:cNvSpPr txBox="1">
              <a:spLocks noChangeArrowheads="1"/>
            </p:cNvSpPr>
            <p:nvPr/>
          </p:nvSpPr>
          <p:spPr bwMode="auto">
            <a:xfrm>
              <a:off x="4397" y="7375"/>
              <a:ext cx="1700" cy="7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170"/>
              <a:r>
                <a:rPr lang="zh-CN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时间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4435" y="7174"/>
              <a:ext cx="850" cy="15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7121343" y="3992581"/>
            <a:ext cx="437525" cy="2773"/>
          </a:xfrm>
          <a:prstGeom prst="line">
            <a:avLst/>
          </a:prstGeom>
          <a:ln w="158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295219" y="3784386"/>
            <a:ext cx="9313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  =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143106" y="3553553"/>
            <a:ext cx="9313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143106" y="3992581"/>
            <a:ext cx="9313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                    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1888192" y="4346727"/>
            <a:ext cx="3406" cy="519414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3522384" y="4509200"/>
            <a:ext cx="992717" cy="337303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3509823" y="3313780"/>
            <a:ext cx="899584" cy="380059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43124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三、声音的传播声速</a:t>
            </a:r>
          </a:p>
        </p:txBody>
      </p:sp>
    </p:spTree>
    <p:extLst>
      <p:ext uri="{BB962C8B-B14F-4D97-AF65-F5344CB8AC3E}">
        <p14:creationId xmlns:p14="http://schemas.microsoft.com/office/powerpoint/2010/main" val="136691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75135" grpId="0" bldLvl="0" animBg="1"/>
      <p:bldP spid="175136" grpId="0"/>
      <p:bldP spid="2" grpId="0"/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标题 212993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660400" y="2157045"/>
            <a:ext cx="10048875" cy="741433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一些介质中的声速 </a:t>
            </a:r>
            <a:r>
              <a:rPr lang="en-US" altLang="zh-CN" sz="24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m/s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graphicFrame>
        <p:nvGraphicFramePr>
          <p:cNvPr id="213083" name="表格 213082"/>
          <p:cNvGraphicFramePr/>
          <p:nvPr>
            <p:extLst>
              <p:ext uri="{D42A27DB-BD31-4B8C-83A1-F6EECF244321}">
                <p14:modId xmlns:p14="http://schemas.microsoft.com/office/powerpoint/2010/main" val="2087927149"/>
              </p:ext>
            </p:extLst>
          </p:nvPr>
        </p:nvGraphicFramePr>
        <p:xfrm>
          <a:off x="945049" y="3168412"/>
          <a:ext cx="10191873" cy="26249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6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3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46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空气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（15℃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121920" marR="121920" marT="45607" marB="45607" anchor="ctr">
                    <a:lnL w="28575">
                      <a:solidFill>
                        <a:schemeClr val="tx2"/>
                      </a:solidFill>
                      <a:prstDash val="solid"/>
                    </a:lnL>
                    <a:lnT w="28575">
                      <a:solidFill>
                        <a:schemeClr val="tx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340</a:t>
                      </a:r>
                    </a:p>
                  </a:txBody>
                  <a:tcPr marL="121920" marR="121920" marT="45607" marB="45607" anchor="ctr">
                    <a:lnT w="28575">
                      <a:solidFill>
                        <a:schemeClr val="tx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海水（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25 ℃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121920" marR="121920" marT="45607" marB="45607" anchor="ctr">
                    <a:lnT w="28575">
                      <a:solidFill>
                        <a:schemeClr val="tx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1531</a:t>
                      </a:r>
                    </a:p>
                  </a:txBody>
                  <a:tcPr marL="121920" marR="121920" marT="45607" marB="45607" anchor="ctr">
                    <a:lnR w="28575">
                      <a:solidFill>
                        <a:schemeClr val="tx2"/>
                      </a:solidFill>
                      <a:prstDash val="solid"/>
                    </a:lnR>
                    <a:lnT w="28575">
                      <a:solidFill>
                        <a:schemeClr val="tx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9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空气（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25℃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121920" marR="121920" marT="45607" marB="45607" anchor="ctr">
                    <a:lnL w="28575">
                      <a:solidFill>
                        <a:schemeClr val="tx2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346</a:t>
                      </a:r>
                    </a:p>
                  </a:txBody>
                  <a:tcPr marL="121920" marR="121920" marT="45607" marB="45607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铜（棒）</a:t>
                      </a:r>
                    </a:p>
                  </a:txBody>
                  <a:tcPr marL="121920" marR="121920" marT="45607" marB="45607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3750</a:t>
                      </a:r>
                    </a:p>
                  </a:txBody>
                  <a:tcPr marL="121920" marR="121920" marT="45607" marB="45607" anchor="ctr">
                    <a:lnR w="28575">
                      <a:solidFill>
                        <a:schemeClr val="tx2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1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软木（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25℃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121920" marR="121920" marT="45607" marB="45607" anchor="ctr">
                    <a:lnL w="28575">
                      <a:solidFill>
                        <a:schemeClr val="tx2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500</a:t>
                      </a:r>
                    </a:p>
                  </a:txBody>
                  <a:tcPr marL="121920" marR="121920" marT="45607" marB="45607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大  理 石</a:t>
                      </a:r>
                    </a:p>
                  </a:txBody>
                  <a:tcPr marL="121920" marR="121920" marT="45607" marB="45607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3810</a:t>
                      </a:r>
                    </a:p>
                  </a:txBody>
                  <a:tcPr marL="121920" marR="121920" marT="45607" marB="45607" anchor="ctr">
                    <a:lnR w="28575">
                      <a:solidFill>
                        <a:schemeClr val="tx2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171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煤油（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25℃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121920" marR="121920" marT="45607" marB="45607" anchor="ctr">
                    <a:lnL w="28575">
                      <a:solidFill>
                        <a:schemeClr val="tx2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1324</a:t>
                      </a:r>
                    </a:p>
                  </a:txBody>
                  <a:tcPr marL="121920" marR="121920" marT="45607" marB="45607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铝（棒）</a:t>
                      </a:r>
                    </a:p>
                  </a:txBody>
                  <a:tcPr marL="121920" marR="121920" marT="45607" marB="45607"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5000</a:t>
                      </a:r>
                    </a:p>
                  </a:txBody>
                  <a:tcPr marL="121920" marR="121920" marT="45607" marB="45607" anchor="ctr">
                    <a:lnR w="28575">
                      <a:solidFill>
                        <a:schemeClr val="tx2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6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  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水 （常温）</a:t>
                      </a:r>
                    </a:p>
                  </a:txBody>
                  <a:tcPr marL="121920" marR="121920" marT="45607" marB="45607" anchor="ctr">
                    <a:lnL w="28575">
                      <a:solidFill>
                        <a:schemeClr val="tx2"/>
                      </a:solidFill>
                      <a:prstDash val="solid"/>
                    </a:lnL>
                    <a:lnB w="28575">
                      <a:solidFill>
                        <a:schemeClr val="tx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1500</a:t>
                      </a:r>
                    </a:p>
                  </a:txBody>
                  <a:tcPr marL="121920" marR="121920" marT="45607" marB="45607" anchor="ctr">
                    <a:lnB w="28575">
                      <a:solidFill>
                        <a:schemeClr val="tx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铁（棒）</a:t>
                      </a:r>
                    </a:p>
                  </a:txBody>
                  <a:tcPr marL="121920" marR="121920" marT="45607" marB="45607" anchor="ctr">
                    <a:lnB w="28575">
                      <a:solidFill>
                        <a:schemeClr val="tx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5200</a:t>
                      </a:r>
                    </a:p>
                  </a:txBody>
                  <a:tcPr marL="121920" marR="121920" marT="45607" marB="45607" anchor="ctr">
                    <a:lnR w="28575">
                      <a:solidFill>
                        <a:schemeClr val="tx2"/>
                      </a:solidFill>
                      <a:prstDash val="solid"/>
                    </a:lnR>
                    <a:lnB w="28575">
                      <a:solidFill>
                        <a:schemeClr val="tx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10" name="矩形 213028"/>
          <p:cNvSpPr>
            <a:spLocks noChangeArrowheads="1"/>
          </p:cNvSpPr>
          <p:nvPr/>
        </p:nvSpPr>
        <p:spPr bwMode="auto">
          <a:xfrm>
            <a:off x="660400" y="1309338"/>
            <a:ext cx="10784417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  <a:r>
              <a:rPr lang="zh-CN" altLang="en-US" sz="2400" kern="0" dirty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声音在固体、液体、气体中传播的速度是否一样快呢？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43124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三、声音的传播声速</a:t>
            </a:r>
          </a:p>
        </p:txBody>
      </p:sp>
    </p:spTree>
    <p:extLst>
      <p:ext uri="{BB962C8B-B14F-4D97-AF65-F5344CB8AC3E}">
        <p14:creationId xmlns:p14="http://schemas.microsoft.com/office/powerpoint/2010/main" val="136491029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矩形 214018"/>
          <p:cNvSpPr>
            <a:spLocks noRot="1" noChangeArrowheads="1"/>
          </p:cNvSpPr>
          <p:nvPr/>
        </p:nvSpPr>
        <p:spPr bwMode="auto">
          <a:xfrm>
            <a:off x="660400" y="1792080"/>
            <a:ext cx="13114373" cy="24672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189" indent="-457189" defTabSz="121917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声音在不同介质中的传播速度一般不同。</a:t>
            </a:r>
            <a:endParaRPr lang="zh-CN" altLang="en-US" sz="2000" u="sng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189" indent="-457189" defTabSz="121917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声速与介质的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温度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有关。</a:t>
            </a:r>
          </a:p>
          <a:p>
            <a:pPr marL="457189" indent="-457189" defTabSz="1219170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声音在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固体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中的传播速度最快，其次是在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液体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中，在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气体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中传播的速度最慢。</a:t>
            </a:r>
          </a:p>
        </p:txBody>
      </p:sp>
      <p:sp>
        <p:nvSpPr>
          <p:cNvPr id="20482" name="文本框 214022"/>
          <p:cNvSpPr txBox="1">
            <a:spLocks noChangeArrowheads="1"/>
          </p:cNvSpPr>
          <p:nvPr/>
        </p:nvSpPr>
        <p:spPr bwMode="auto">
          <a:xfrm>
            <a:off x="0" y="4168507"/>
            <a:ext cx="249884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>
              <a:lnSpc>
                <a:spcPct val="200000"/>
              </a:lnSpc>
            </a:pPr>
            <a:r>
              <a:rPr lang="zh-CN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熟记</a:t>
            </a:r>
          </a:p>
        </p:txBody>
      </p:sp>
      <p:sp>
        <p:nvSpPr>
          <p:cNvPr id="214024" name="矩形 214023"/>
          <p:cNvSpPr/>
          <p:nvPr/>
        </p:nvSpPr>
        <p:spPr>
          <a:xfrm>
            <a:off x="1114515" y="4245883"/>
            <a:ext cx="8591549" cy="83003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lnSpc>
                <a:spcPct val="200000"/>
              </a:lnSpc>
              <a:spcBef>
                <a:spcPct val="50000"/>
              </a:spcBef>
            </a:pPr>
            <a:r>
              <a:rPr lang="zh-CN" altLang="en-US" sz="2800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声音在（</a:t>
            </a:r>
            <a:r>
              <a:rPr lang="en-US" altLang="en-US" sz="2800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15℃</a:t>
            </a:r>
            <a:r>
              <a:rPr lang="zh-CN" altLang="en-US" sz="2800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）</a:t>
            </a:r>
            <a:r>
              <a:rPr lang="zh-CN" altLang="en-US" sz="28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空气</a:t>
            </a:r>
            <a:r>
              <a:rPr lang="zh-CN" altLang="en-US" sz="2800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中传播速度为</a:t>
            </a:r>
            <a:r>
              <a:rPr lang="zh-CN" altLang="en-US" sz="2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en-US" altLang="zh-CN" sz="2800" kern="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340m/s</a:t>
            </a:r>
            <a:endParaRPr lang="en-US" altLang="zh-CN" sz="2800" kern="0" noProof="1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116731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3156606207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140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/>
      <p:bldP spid="20482" grpId="0"/>
      <p:bldP spid="214024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/>
          <p:cNvSpPr txBox="1">
            <a:spLocks noChangeArrowheads="1"/>
          </p:cNvSpPr>
          <p:nvPr/>
        </p:nvSpPr>
        <p:spPr bwMode="auto">
          <a:xfrm>
            <a:off x="718790" y="1453932"/>
            <a:ext cx="10418133" cy="8782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声音在传播过程中，如果遇到障碍物，就会被反射回来，反射回来的声音叫回声。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利用回声可以加强原声、测量距离。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508" name="Picture 18" descr="www.xkb1.com              新课标第一网不用注册，免费下载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790" y="3094892"/>
            <a:ext cx="3935516" cy="162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6166579" y="2332186"/>
            <a:ext cx="4970344" cy="3170099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square">
            <a:spAutoFit/>
          </a:bodyPr>
          <a:lstStyle/>
          <a:p>
            <a:pPr indent="173562" defTabSz="121917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要想把原声与回声区别开，从发出声音到再返回耳朵的时间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大于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0.1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秒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。当障碍物离声源太近时，声波很快被反射回来，回声与原声混在一起，人们分辨不出原声和回声，但觉得声音更响亮。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15792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en-US" altLang="zh-CN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2.</a:t>
            </a: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回声</a:t>
            </a:r>
          </a:p>
        </p:txBody>
      </p:sp>
    </p:spTree>
    <p:extLst>
      <p:ext uri="{BB962C8B-B14F-4D97-AF65-F5344CB8AC3E}">
        <p14:creationId xmlns:p14="http://schemas.microsoft.com/office/powerpoint/2010/main" val="11519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00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660398" y="1517300"/>
            <a:ext cx="10481733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结合以上的学习，利用声音在空气中的传播速度及听到回声的条件，请你算一算，障碍物至少和声源相距多少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，能把回声和原声才可以区分开？</a:t>
            </a:r>
          </a:p>
        </p:txBody>
      </p:sp>
      <p:graphicFrame>
        <p:nvGraphicFramePr>
          <p:cNvPr id="1073742850" name="Picture 204" descr="www.xkb1.com              新课标第一网不用注册，免费下载！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048496"/>
              </p:ext>
            </p:extLst>
          </p:nvPr>
        </p:nvGraphicFramePr>
        <p:xfrm>
          <a:off x="1749900" y="3020152"/>
          <a:ext cx="3132667" cy="95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031200" imgH="9448800" progId="Equations">
                  <p:embed/>
                </p:oleObj>
              </mc:Choice>
              <mc:Fallback>
                <p:oleObj r:id="rId2" imgW="21031200" imgH="9448800" progId="Equations">
                  <p:embed/>
                  <p:pic>
                    <p:nvPicPr>
                      <p:cNvPr id="1073742850" name="Picture 204" descr="www.xkb1.com              新课标第一网不用注册，免费下载！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49900" y="3020152"/>
                        <a:ext cx="3132667" cy="954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>
            <p:extLst>
              <p:ext uri="{D42A27DB-BD31-4B8C-83A1-F6EECF244321}">
                <p14:modId xmlns:p14="http://schemas.microsoft.com/office/powerpoint/2010/main" val="2336850548"/>
              </p:ext>
            </p:extLst>
          </p:nvPr>
        </p:nvGraphicFramePr>
        <p:xfrm>
          <a:off x="4647620" y="3042322"/>
          <a:ext cx="5617633" cy="92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7185600" imgH="9448800" progId="Equation.DSMT4">
                  <p:embed/>
                </p:oleObj>
              </mc:Choice>
              <mc:Fallback>
                <p:oleObj r:id="rId4" imgW="37185600" imgH="9448800" progId="Equation.DSMT4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7620" y="3042322"/>
                        <a:ext cx="5617633" cy="929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851955" y="4382124"/>
            <a:ext cx="10098617" cy="978538"/>
          </a:xfrm>
          <a:prstGeom prst="rect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听到回声的条件：回声到达耳朵比原声晚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0.1s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以上，距发声体至少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，人耳才能把回声和原声分开。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116731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19478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374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8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61691" y="2049770"/>
            <a:ext cx="624417" cy="2308324"/>
          </a:xfrm>
          <a:prstGeom prst="rect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defTabSz="1219170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声音的产生与传播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993364" y="1799539"/>
            <a:ext cx="1753716" cy="369332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square">
            <a:spAutoFit/>
          </a:bodyPr>
          <a:lstStyle/>
          <a:p>
            <a:pPr algn="ctr" defTabSz="1219170"/>
            <a:r>
              <a:rPr lang="zh-CN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产生条件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41567" y="1328935"/>
            <a:ext cx="3947583" cy="369332"/>
          </a:xfrm>
          <a:prstGeom prst="rect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defTabSz="1219170"/>
            <a:r>
              <a:rPr lang="zh-CN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由物体的振动产生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041567" y="2173132"/>
            <a:ext cx="4813300" cy="369332"/>
          </a:xfrm>
          <a:prstGeom prst="rect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defTabSz="1219170"/>
            <a:r>
              <a:rPr lang="zh-CN" altLang="zh-CN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振动停止，发声也停止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968228" y="4147617"/>
            <a:ext cx="1236133" cy="369332"/>
          </a:xfrm>
          <a:prstGeom prst="rect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传播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808063" y="3017329"/>
            <a:ext cx="1092200" cy="369332"/>
          </a:xfrm>
          <a:prstGeom prst="rect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defTabSz="1219170"/>
            <a:r>
              <a:rPr lang="zh-CN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介质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801487" y="4079122"/>
            <a:ext cx="6599767" cy="369332"/>
          </a:xfrm>
          <a:prstGeom prst="rect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defTabSz="1219170"/>
            <a:r>
              <a:rPr lang="zh-CN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声速：空气中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15℃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的声速为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340m/s</a:t>
            </a:r>
            <a:endParaRPr lang="zh-CN" altLang="en-US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808063" y="5321752"/>
            <a:ext cx="1164167" cy="369332"/>
          </a:xfrm>
          <a:prstGeom prst="rect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defTabSz="1219170"/>
            <a:r>
              <a:rPr lang="zh-CN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回声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035168" y="4810816"/>
            <a:ext cx="3238500" cy="369332"/>
          </a:xfrm>
          <a:prstGeom prst="rect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defTabSz="1219170"/>
            <a:r>
              <a:rPr lang="zh-CN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听到回声的条件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035168" y="5677219"/>
            <a:ext cx="1871133" cy="369332"/>
          </a:xfrm>
          <a:prstGeom prst="rect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defTabSz="1219170"/>
            <a:r>
              <a:rPr lang="zh-CN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回声测距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035168" y="2577870"/>
            <a:ext cx="4726517" cy="369332"/>
          </a:xfrm>
          <a:prstGeom prst="rect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defTabSz="1219170"/>
            <a:r>
              <a:rPr lang="zh-CN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可以在固体、液体、气体中传播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035168" y="3372846"/>
            <a:ext cx="2711451" cy="369332"/>
          </a:xfrm>
          <a:prstGeom prst="rect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defTabSz="1219170"/>
            <a:r>
              <a:rPr lang="zh-CN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真空不能传声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3601462" y="1599637"/>
            <a:ext cx="400051" cy="8614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4615974" y="2776607"/>
            <a:ext cx="400049" cy="8614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3138971" y="3213622"/>
            <a:ext cx="662516" cy="23943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1461943" y="1977742"/>
            <a:ext cx="662516" cy="239278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4635119" y="5069830"/>
            <a:ext cx="400049" cy="8614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59" y="329130"/>
            <a:ext cx="20761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15363099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  <p:bldP spid="5" grpId="0" bldLvl="0"/>
      <p:bldP spid="6" grpId="0" bldLvl="0"/>
      <p:bldP spid="7" grpId="0" bldLvl="0"/>
      <p:bldP spid="8" grpId="0" bldLvl="0"/>
      <p:bldP spid="9" grpId="0" bldLvl="0"/>
      <p:bldP spid="10" grpId="0" bldLvl="0"/>
      <p:bldP spid="11" grpId="0" bldLvl="0"/>
      <p:bldP spid="12" grpId="0" bldLvl="0"/>
      <p:bldP spid="13" grpId="0" bldLvl="0"/>
      <p:bldP spid="14" grpId="0" bldLvl="0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3"/>
          <p:cNvSpPr/>
          <p:nvPr/>
        </p:nvSpPr>
        <p:spPr>
          <a:xfrm>
            <a:off x="660400" y="2509424"/>
            <a:ext cx="1724296" cy="476724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典型例题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660400" y="1727061"/>
            <a:ext cx="2965233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考点一：声音的产生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60400" y="3191167"/>
            <a:ext cx="11018635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手拨动琴弦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发出悦耳的声音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发声的物体是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　　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手指　　　　　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琴弦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弦柱	      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空气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3704" y="2986148"/>
            <a:ext cx="660019" cy="95564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4267" b="1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endParaRPr lang="zh-CN" altLang="en-US" sz="4267" b="1" kern="0" noProof="1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59" y="329130"/>
            <a:ext cx="20761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1973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660400" y="1762645"/>
            <a:ext cx="10535957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在探究人耳怎样听到声音时，可以用肥皂膜模拟人耳的鼓膜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如图所示，当喇叭发声时，肥皂膜将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)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振动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B.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静止不动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C.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一直向右运动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D. 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一直向左运动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" name="Picture 6" descr="C:\Users\lenovo\Desktop\转WORD\F044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425686" y="3237025"/>
            <a:ext cx="2618648" cy="219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531551" y="2368533"/>
            <a:ext cx="58060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zh-CN" sz="4267" b="1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lang="zh-CN" altLang="en-US" sz="32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660400" y="1362535"/>
            <a:ext cx="258199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9170" latinLnBrk="1" hangingPunct="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59" y="329130"/>
            <a:ext cx="20761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56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5113010" y="2171404"/>
            <a:ext cx="4348998" cy="31508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马叫</a:t>
            </a:r>
          </a:p>
          <a:p>
            <a:pPr defTabSz="1219170">
              <a:lnSpc>
                <a:spcPct val="150000"/>
              </a:lnSpc>
              <a:defRPr/>
            </a:pPr>
            <a:endParaRPr lang="en-US" altLang="zh-CN" sz="1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  <a:defRPr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蝉叫</a:t>
            </a:r>
          </a:p>
          <a:p>
            <a:pPr defTabSz="1219170">
              <a:lnSpc>
                <a:spcPct val="150000"/>
              </a:lnSpc>
              <a:defRPr/>
            </a:pPr>
            <a:endParaRPr lang="en-US" altLang="zh-CN" sz="1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  <a:defRPr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羊叫</a:t>
            </a:r>
          </a:p>
          <a:p>
            <a:pPr defTabSz="1219170">
              <a:lnSpc>
                <a:spcPct val="150000"/>
              </a:lnSpc>
              <a:defRPr/>
            </a:pPr>
            <a:endParaRPr lang="en-US" altLang="zh-CN" sz="1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  <a:defRPr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公鸡打鸣</a:t>
            </a:r>
          </a:p>
          <a:p>
            <a:pPr defTabSz="1219170">
              <a:lnSpc>
                <a:spcPct val="150000"/>
              </a:lnSpc>
              <a:defRPr/>
            </a:pPr>
            <a:endParaRPr lang="en-US" altLang="zh-CN" sz="1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  <a:defRPr/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虫子叫</a:t>
            </a:r>
          </a:p>
        </p:txBody>
      </p:sp>
      <p:pic>
        <p:nvPicPr>
          <p:cNvPr id="241671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22494" y="2254422"/>
            <a:ext cx="387728" cy="29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2" name="Picture 8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22494" y="3668664"/>
            <a:ext cx="387728" cy="29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3" name="Picture 9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22494" y="2995971"/>
            <a:ext cx="387728" cy="29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4" name="Picture 10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22494" y="4878080"/>
            <a:ext cx="387728" cy="29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5" name="Picture 11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02072" y="4205387"/>
            <a:ext cx="387728" cy="29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654410" y="1267678"/>
            <a:ext cx="7782357" cy="611509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vert="horz" wrap="square">
            <a:no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奇妙的声音现象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338799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各种动物的声音</a:t>
            </a:r>
          </a:p>
        </p:txBody>
      </p:sp>
    </p:spTree>
    <p:extLst>
      <p:ext uri="{BB962C8B-B14F-4D97-AF65-F5344CB8AC3E}">
        <p14:creationId xmlns:p14="http://schemas.microsoft.com/office/powerpoint/2010/main" val="1283734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1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" fill="hold"/>
                                        <p:tgtEl>
                                          <p:spTgt spid="2416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1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36" fill="hold"/>
                                        <p:tgtEl>
                                          <p:spTgt spid="2416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1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13" fill="hold"/>
                                        <p:tgtEl>
                                          <p:spTgt spid="241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1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" fill="hold"/>
                                        <p:tgtEl>
                                          <p:spTgt spid="241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1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30" fill="hold"/>
                                        <p:tgtEl>
                                          <p:spTgt spid="241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71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72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73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74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67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3"/>
          <p:cNvSpPr/>
          <p:nvPr/>
        </p:nvSpPr>
        <p:spPr>
          <a:xfrm>
            <a:off x="660400" y="2102730"/>
            <a:ext cx="1724296" cy="442672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典型例题 </a:t>
            </a:r>
            <a:r>
              <a:rPr lang="en-US" altLang="zh-CN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660400" y="1436740"/>
            <a:ext cx="2893098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考点二：声音的传播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0400" y="2545402"/>
            <a:ext cx="10822231" cy="317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能说明“液体可以传播声音”的事例是　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　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我们听到雨滴打在雨伞上的“嗒嗒”声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我们听到树枝上小鸟的“唧唧”声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将要上钩的鱼被岸边的说话声吓跑</a:t>
            </a:r>
          </a:p>
          <a:p>
            <a:pPr defTabSz="1219170">
              <a:lnSpc>
                <a:spcPct val="20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人在小溪边听到流水的“哗哗”声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2602" y="2438397"/>
            <a:ext cx="733353" cy="95564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4267" b="1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zh-CN" altLang="en-US" sz="4267" b="1" kern="0" noProof="1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59" y="329130"/>
            <a:ext cx="20761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91453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6"/>
          <p:cNvSpPr/>
          <p:nvPr/>
        </p:nvSpPr>
        <p:spPr>
          <a:xfrm>
            <a:off x="660401" y="1378281"/>
            <a:ext cx="1976852" cy="476724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" name="文本框 100"/>
          <p:cNvSpPr txBox="1"/>
          <p:nvPr/>
        </p:nvSpPr>
        <p:spPr>
          <a:xfrm>
            <a:off x="660400" y="2222791"/>
            <a:ext cx="10457250" cy="31700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1805" defTabSz="1219170">
              <a:lnSpc>
                <a:spcPct val="200000"/>
              </a:lnSpc>
            </a:pP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4.《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解放军报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刊发题为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亚丁湾，记者体验护航“十八般兵器”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的报道称，中国海军第五批护航编队的护航舰艇上，出现了一种神秘的声波武器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—“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金嗓子”对索马里海盗构成了有效威慑。若要阻挡这一武器的袭击，可以用薄薄的一层 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(       )</a:t>
            </a:r>
            <a:endParaRPr lang="en-US" altLang="zh-CN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indent="406390" defTabSz="1219170">
              <a:lnSpc>
                <a:spcPct val="200000"/>
              </a:lnSpc>
            </a:pP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A.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半导体网                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B.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磁性物质网  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indent="406390" defTabSz="1219170">
              <a:lnSpc>
                <a:spcPct val="200000"/>
              </a:lnSpc>
            </a:pP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C.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真空网                    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D.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金属物质网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6810413" y="3392341"/>
            <a:ext cx="91228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zh-CN" sz="48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59" y="329130"/>
            <a:ext cx="20761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3987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660400" y="1291378"/>
            <a:ext cx="10565319" cy="317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5.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如图所示，当敲响音叉乙时，观察到与音叉甲接触的乒乓球将会被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，这一现象说明发声的物体在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，也能说明声音可在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中传播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如果将这个实验移至月球上做，你猜想音叉甲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______(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填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能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或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不能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”)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振动，猜想的依据是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___________________________________.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5363" name="Picture 7" descr="C:\Users\lenovo\Desktop\转WORD\F045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086239" y="3892090"/>
            <a:ext cx="3812117" cy="175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780324" y="2014653"/>
            <a:ext cx="69762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250000"/>
              </a:lnSpc>
              <a:defRPr/>
            </a:pP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弹开</a:t>
            </a:r>
            <a:endParaRPr lang="zh-CN" altLang="en-US" sz="1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40697" y="1291378"/>
            <a:ext cx="69762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250000"/>
              </a:lnSpc>
              <a:defRPr/>
            </a:pP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振动</a:t>
            </a:r>
            <a:endParaRPr lang="zh-CN" altLang="en-US" sz="1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04488" y="2035136"/>
            <a:ext cx="69762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250000"/>
              </a:lnSpc>
              <a:defRPr/>
            </a:pP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空气</a:t>
            </a:r>
            <a:endParaRPr lang="zh-CN" altLang="en-US" sz="1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15910" y="2737928"/>
            <a:ext cx="69762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250000"/>
              </a:lnSpc>
              <a:defRPr/>
            </a:pP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不能</a:t>
            </a:r>
            <a:endParaRPr lang="zh-CN" altLang="en-US" sz="1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8213" y="3461203"/>
            <a:ext cx="377539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250000"/>
              </a:lnSpc>
              <a:defRPr/>
            </a:pP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月球表面是真空，真空不能传声</a:t>
            </a:r>
            <a:endParaRPr lang="zh-CN" altLang="en-US" sz="1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59" y="329130"/>
            <a:ext cx="20761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9527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3"/>
          <p:cNvSpPr/>
          <p:nvPr/>
        </p:nvSpPr>
        <p:spPr>
          <a:xfrm>
            <a:off x="660400" y="2071776"/>
            <a:ext cx="1724296" cy="476724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典型例题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660400" y="1449357"/>
            <a:ext cx="4431980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考点三：声音的传播速度和回声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660400" y="2678479"/>
            <a:ext cx="10929335" cy="317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在相同的条件下，声音在下列三种介质中的传播速度从小到大的排列顺序是（        ）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A.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铝、海水、空气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B.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铝、空气、海水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C.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空气、铝、海水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D.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以上说法都不对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9634489" y="2678479"/>
            <a:ext cx="62724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48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59" y="329130"/>
            <a:ext cx="20761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40317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6"/>
          <p:cNvSpPr/>
          <p:nvPr/>
        </p:nvSpPr>
        <p:spPr>
          <a:xfrm>
            <a:off x="660400" y="1330814"/>
            <a:ext cx="1976852" cy="476724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660400" y="1877022"/>
            <a:ext cx="3417923" cy="503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7.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下表是某些介质中的声速</a:t>
            </a:r>
            <a:r>
              <a:rPr lang="en-US" altLang="zh-CN" sz="2000" i="1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416410"/>
            <a:ext cx="132198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585" defTabSz="1219170">
              <a:lnSpc>
                <a:spcPct val="200000"/>
              </a:lnSpc>
              <a:defRPr/>
            </a:pP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分析表格中的信息，推断：</a:t>
            </a:r>
          </a:p>
          <a:p>
            <a:pPr indent="609585" defTabSz="1219170">
              <a:lnSpc>
                <a:spcPct val="200000"/>
              </a:lnSpc>
              <a:defRPr/>
            </a:pP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①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声速大小可能跟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</a:t>
            </a:r>
            <a:r>
              <a:rPr lang="zh-CN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有关；依据是：</a:t>
            </a:r>
            <a:r>
              <a:rPr lang="en-US" altLang="zh-CN" sz="20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________________________________________.</a:t>
            </a:r>
            <a:endParaRPr lang="zh-CN" altLang="zh-CN" sz="2000" kern="1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33684" y="5064826"/>
            <a:ext cx="697627" cy="503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温度</a:t>
            </a:r>
            <a:endParaRPr lang="zh-CN" altLang="en-US" sz="1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87978" y="5064826"/>
            <a:ext cx="9577917" cy="50385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声音在</a:t>
            </a:r>
            <a:r>
              <a:rPr lang="en-US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</a:t>
            </a: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℃</a:t>
            </a: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 </a:t>
            </a: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℃</a:t>
            </a: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 </a:t>
            </a: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℃</a:t>
            </a: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的水中传播的速度不同</a:t>
            </a:r>
            <a:endParaRPr lang="zh-CN" altLang="en-US" sz="1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 descr="图片5.png"/>
          <p:cNvPicPr>
            <a:picLocks noChangeAspect="1"/>
          </p:cNvPicPr>
          <p:nvPr/>
        </p:nvPicPr>
        <p:blipFill>
          <a:blip r:embed="rId2" cstate="print"/>
          <a:srcRect l="15878" r="15085"/>
          <a:stretch>
            <a:fillRect/>
          </a:stretch>
        </p:blipFill>
        <p:spPr>
          <a:xfrm>
            <a:off x="496110" y="2739418"/>
            <a:ext cx="7509753" cy="182154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59" y="329130"/>
            <a:ext cx="20761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40870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99889" y="2113774"/>
            <a:ext cx="1090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585" algn="just" defTabSz="1219170">
              <a:lnSpc>
                <a:spcPct val="300000"/>
              </a:lnSpc>
              <a:defRPr/>
            </a:pPr>
            <a:r>
              <a:rPr lang="en-US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②</a:t>
            </a:r>
            <a:r>
              <a:rPr lang="zh-CN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声速大小可能跟</a:t>
            </a:r>
            <a:r>
              <a:rPr lang="en-US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__________</a:t>
            </a:r>
            <a:r>
              <a:rPr lang="zh-CN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有关；依据是：</a:t>
            </a:r>
            <a:r>
              <a:rPr lang="en-US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____________________________________________.</a:t>
            </a:r>
            <a:endParaRPr lang="zh-CN" altLang="zh-CN" sz="2000" kern="10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indent="609585" defTabSz="1219170">
              <a:lnSpc>
                <a:spcPct val="300000"/>
              </a:lnSpc>
              <a:defRPr/>
            </a:pPr>
            <a:r>
              <a:rPr lang="en-US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设海水温度为</a:t>
            </a:r>
            <a:r>
              <a:rPr lang="en-US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 ℃</a:t>
            </a:r>
            <a:r>
              <a:rPr lang="zh-CN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，在海面用超声测位仪向海底垂直发射声波，经过</a:t>
            </a:r>
            <a:r>
              <a:rPr lang="en-US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s</a:t>
            </a:r>
            <a:r>
              <a:rPr lang="zh-CN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后收到回波，根据公式</a:t>
            </a:r>
            <a:r>
              <a:rPr lang="en-US" altLang="zh-CN" sz="2000" i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</a:t>
            </a:r>
            <a:r>
              <a:rPr lang="zh-CN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</a:t>
            </a:r>
            <a:r>
              <a:rPr lang="zh-CN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，计算出海水深度为</a:t>
            </a:r>
            <a:r>
              <a:rPr lang="en-US" altLang="zh-CN" sz="20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________m.</a:t>
            </a:r>
            <a:endParaRPr lang="zh-CN" altLang="en-US" sz="2000" kern="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21447" y="2361795"/>
            <a:ext cx="12105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介质种类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1446" y="3198771"/>
            <a:ext cx="96094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声音在水、海水、冰、铁等不同介质中速度不同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81478" y="5145617"/>
            <a:ext cx="59663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altLang="zh-CN" sz="2000" i="1" kern="10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vt</a:t>
            </a:r>
            <a:r>
              <a:rPr lang="en-US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/2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06161" y="5145617"/>
            <a:ext cx="755335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altLang="zh-CN" sz="20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1531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: 圆角 6"/>
          <p:cNvSpPr/>
          <p:nvPr/>
        </p:nvSpPr>
        <p:spPr>
          <a:xfrm>
            <a:off x="699889" y="1602998"/>
            <a:ext cx="1976852" cy="476724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59" y="329130"/>
            <a:ext cx="20761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5332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4B8FAC70-5B1F-4799-9399-FD85B8B446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1" r="17003" b="22652"/>
          <a:stretch/>
        </p:blipFill>
        <p:spPr>
          <a:xfrm>
            <a:off x="-7938" y="1828800"/>
            <a:ext cx="12193588" cy="4262814"/>
          </a:xfrm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DA5D1BF8-F2A3-4D46-B5A7-BDB920D1B3C7}"/>
              </a:ext>
            </a:extLst>
          </p:cNvPr>
          <p:cNvSpPr>
            <a:spLocks/>
          </p:cNvSpPr>
          <p:nvPr/>
        </p:nvSpPr>
        <p:spPr bwMode="auto">
          <a:xfrm>
            <a:off x="-7938" y="3253594"/>
            <a:ext cx="12199938" cy="3604405"/>
          </a:xfrm>
          <a:custGeom>
            <a:avLst/>
            <a:gdLst>
              <a:gd name="T0" fmla="*/ 991 w 1770"/>
              <a:gd name="T1" fmla="*/ 461 h 598"/>
              <a:gd name="T2" fmla="*/ 0 w 1770"/>
              <a:gd name="T3" fmla="*/ 449 h 598"/>
              <a:gd name="T4" fmla="*/ 0 w 1770"/>
              <a:gd name="T5" fmla="*/ 511 h 598"/>
              <a:gd name="T6" fmla="*/ 0 w 1770"/>
              <a:gd name="T7" fmla="*/ 511 h 598"/>
              <a:gd name="T8" fmla="*/ 1 w 1770"/>
              <a:gd name="T9" fmla="*/ 598 h 598"/>
              <a:gd name="T10" fmla="*/ 1770 w 1770"/>
              <a:gd name="T11" fmla="*/ 598 h 598"/>
              <a:gd name="T12" fmla="*/ 1770 w 1770"/>
              <a:gd name="T13" fmla="*/ 62 h 598"/>
              <a:gd name="T14" fmla="*/ 1770 w 1770"/>
              <a:gd name="T15" fmla="*/ 61 h 598"/>
              <a:gd name="T16" fmla="*/ 1770 w 1770"/>
              <a:gd name="T17" fmla="*/ 0 h 598"/>
              <a:gd name="T18" fmla="*/ 991 w 1770"/>
              <a:gd name="T19" fmla="*/ 461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0" h="598">
                <a:moveTo>
                  <a:pt x="991" y="461"/>
                </a:moveTo>
                <a:cubicBezTo>
                  <a:pt x="223" y="364"/>
                  <a:pt x="0" y="449"/>
                  <a:pt x="0" y="449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511"/>
                  <a:pt x="0" y="511"/>
                  <a:pt x="0" y="511"/>
                </a:cubicBezTo>
                <a:cubicBezTo>
                  <a:pt x="1" y="598"/>
                  <a:pt x="1" y="598"/>
                  <a:pt x="1" y="598"/>
                </a:cubicBezTo>
                <a:cubicBezTo>
                  <a:pt x="1770" y="598"/>
                  <a:pt x="1770" y="598"/>
                  <a:pt x="1770" y="598"/>
                </a:cubicBezTo>
                <a:cubicBezTo>
                  <a:pt x="1770" y="62"/>
                  <a:pt x="1770" y="62"/>
                  <a:pt x="1770" y="62"/>
                </a:cubicBezTo>
                <a:cubicBezTo>
                  <a:pt x="1770" y="61"/>
                  <a:pt x="1770" y="61"/>
                  <a:pt x="1770" y="61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0" y="0"/>
                  <a:pt x="1759" y="559"/>
                  <a:pt x="991" y="461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21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FE59437-6C7F-4876-8298-13D6B98AF6D3}"/>
              </a:ext>
            </a:extLst>
          </p:cNvPr>
          <p:cNvGrpSpPr/>
          <p:nvPr/>
        </p:nvGrpSpPr>
        <p:grpSpPr>
          <a:xfrm>
            <a:off x="655168" y="3534804"/>
            <a:ext cx="3480147" cy="1336055"/>
            <a:chOff x="655168" y="4630146"/>
            <a:chExt cx="3480147" cy="133605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0439C93-8285-4FD9-B81A-58C85446851F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C74D8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AFDD745-6E3D-4AF8-AA95-EC2B6CB47886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8C74D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9910451-194B-4C05-8245-7DE4DB162A32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874BAF0D-A341-4A6C-A3AD-1CE8C0DB301C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rgbClr val="8C74D8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rgbClr val="8C74D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主讲人：</a:t>
                </a:r>
                <a:r>
                  <a:rPr lang="en-US" altLang="zh-CN" sz="1200">
                    <a:solidFill>
                      <a:srgbClr val="8C74D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solidFill>
                    <a:srgbClr val="8C74D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EC6EC86-E899-4510-8825-9AFFEDC02964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rgbClr val="8C74D8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rgbClr val="8C74D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班级：</a:t>
                </a:r>
                <a:r>
                  <a:rPr lang="en-US" altLang="zh-CN" sz="1200">
                    <a:solidFill>
                      <a:srgbClr val="8C74D8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solidFill>
                    <a:srgbClr val="8C74D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5D84A8-E8B1-4567-B7D1-68131223487A}"/>
              </a:ext>
            </a:extLst>
          </p:cNvPr>
          <p:cNvGrpSpPr/>
          <p:nvPr/>
        </p:nvGrpSpPr>
        <p:grpSpPr>
          <a:xfrm>
            <a:off x="557374" y="1482545"/>
            <a:ext cx="5538625" cy="1676995"/>
            <a:chOff x="557374" y="2667123"/>
            <a:chExt cx="5538625" cy="1676995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D8E1837-20B9-4879-967E-3D4355B806C2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solidFill>
                    <a:srgbClr val="8C74D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第二章 声现象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53B6D37-84FF-4C95-9BE1-482C7D13AC0B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800" b="1" dirty="0">
                  <a:solidFill>
                    <a:srgbClr val="8C74D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E0E8E1B-2FB5-4AC3-AB61-25EB693E8F15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1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solidFill>
                    <a:srgbClr val="8C74D8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MENTAL HEALTH COUNSELING PPT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521E180-3655-4356-83FD-1678A1F6ECB3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31A94C2A-487A-4177-878C-8531876659DA}"/>
              </a:ext>
            </a:extLst>
          </p:cNvPr>
          <p:cNvSpPr/>
          <p:nvPr/>
        </p:nvSpPr>
        <p:spPr>
          <a:xfrm>
            <a:off x="560549" y="42203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8C74D8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8C74D8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99"/>
          <p:cNvSpPr txBox="1">
            <a:spLocks noChangeArrowheads="1"/>
          </p:cNvSpPr>
          <p:nvPr/>
        </p:nvSpPr>
        <p:spPr bwMode="auto">
          <a:xfrm>
            <a:off x="530860" y="540429"/>
            <a:ext cx="10927555" cy="4327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355591" defTabSz="1219170">
              <a:lnSpc>
                <a:spcPct val="3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indent="355591" defTabSz="1219170">
              <a:lnSpc>
                <a:spcPct val="3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．通过观察和实验初步认识声音产生和传播的条件。（重点）</a:t>
            </a:r>
          </a:p>
          <a:p>
            <a:pPr indent="355591" defTabSz="1219170">
              <a:lnSpc>
                <a:spcPct val="3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．知道声音是由物体振动发生的。（重点）</a:t>
            </a:r>
          </a:p>
          <a:p>
            <a:pPr indent="355591" defTabSz="1219170">
              <a:lnSpc>
                <a:spcPct val="3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．知道声音传播需要介质，声音在不同介质中传播的速度不同。（重点）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2071663" cy="6667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学习目标</a:t>
            </a:r>
            <a:endParaRPr lang="zh-CN" altLang="en-US" sz="3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文本框 27652"/>
          <p:cNvSpPr txBox="1">
            <a:spLocks noChangeArrowheads="1"/>
          </p:cNvSpPr>
          <p:nvPr/>
        </p:nvSpPr>
        <p:spPr bwMode="auto">
          <a:xfrm>
            <a:off x="740378" y="3136306"/>
            <a:ext cx="79756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声音是怎样传到我们耳朵里的？</a:t>
            </a:r>
          </a:p>
        </p:txBody>
      </p:sp>
      <p:sp>
        <p:nvSpPr>
          <p:cNvPr id="27654" name="文本框 27653"/>
          <p:cNvSpPr txBox="1">
            <a:spLocks noChangeArrowheads="1"/>
          </p:cNvSpPr>
          <p:nvPr/>
        </p:nvSpPr>
        <p:spPr bwMode="auto">
          <a:xfrm>
            <a:off x="740378" y="2327522"/>
            <a:ext cx="52832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声音是怎样产生的？</a:t>
            </a:r>
          </a:p>
        </p:txBody>
      </p:sp>
      <p:sp>
        <p:nvSpPr>
          <p:cNvPr id="27655" name="文本框 27654"/>
          <p:cNvSpPr txBox="1">
            <a:spLocks noChangeArrowheads="1"/>
          </p:cNvSpPr>
          <p:nvPr/>
        </p:nvSpPr>
        <p:spPr bwMode="auto">
          <a:xfrm>
            <a:off x="767878" y="1455772"/>
            <a:ext cx="10168467" cy="5168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  <a:spcBef>
                <a:spcPts val="67"/>
              </a:spcBef>
            </a:pPr>
            <a:r>
              <a:rPr lang="zh-CN" altLang="en-US" sz="2400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对于声音，同学们想知道哪些问题呢？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05854" y="314886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课堂活动</a:t>
            </a:r>
          </a:p>
        </p:txBody>
      </p:sp>
      <p:pic>
        <p:nvPicPr>
          <p:cNvPr id="16" name="图片 276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704" y="3985235"/>
            <a:ext cx="2704583" cy="180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276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824" y="3985234"/>
            <a:ext cx="2704582" cy="180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276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5978" y="3985234"/>
            <a:ext cx="1872343" cy="180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1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4"/>
          <p:cNvSpPr>
            <a:spLocks noChangeArrowheads="1"/>
          </p:cNvSpPr>
          <p:nvPr/>
        </p:nvSpPr>
        <p:spPr bwMode="auto">
          <a:xfrm>
            <a:off x="239186" y="627649"/>
            <a:ext cx="3852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/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61548" y="2099005"/>
            <a:ext cx="11007572" cy="32447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219170">
              <a:lnSpc>
                <a:spcPct val="2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把橡皮筋张紧到一定程度，用手拨动：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你听到声音了吗？ 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橡皮筋在做什么运动？ 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这声音是由什么引起的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 _________________</a:t>
            </a:r>
            <a:r>
              <a:rPr lang="en-US" altLang="zh-CN" sz="20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④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当橡皮筋停止振动，你还能听到声音吗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</a:t>
            </a:r>
          </a:p>
        </p:txBody>
      </p:sp>
      <p:sp>
        <p:nvSpPr>
          <p:cNvPr id="155652" name="文本框 155651"/>
          <p:cNvSpPr txBox="1">
            <a:spLocks noChangeArrowheads="1"/>
          </p:cNvSpPr>
          <p:nvPr/>
        </p:nvSpPr>
        <p:spPr bwMode="auto">
          <a:xfrm>
            <a:off x="3962400" y="4077188"/>
            <a:ext cx="465031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橡皮筋振动引起的</a:t>
            </a:r>
            <a:endParaRPr lang="zh-CN" altLang="en-US" sz="2400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5654" name="文本框 155653"/>
          <p:cNvSpPr txBox="1">
            <a:spLocks noChangeArrowheads="1"/>
          </p:cNvSpPr>
          <p:nvPr/>
        </p:nvSpPr>
        <p:spPr bwMode="auto">
          <a:xfrm>
            <a:off x="3829702" y="3490689"/>
            <a:ext cx="208703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振动</a:t>
            </a:r>
            <a:endParaRPr lang="zh-CN" altLang="en-US" sz="2400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5655" name="文本框 155654"/>
          <p:cNvSpPr txBox="1">
            <a:spLocks noChangeArrowheads="1"/>
          </p:cNvSpPr>
          <p:nvPr/>
        </p:nvSpPr>
        <p:spPr bwMode="auto">
          <a:xfrm>
            <a:off x="918064" y="5240358"/>
            <a:ext cx="230504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不能</a:t>
            </a:r>
            <a:endParaRPr lang="zh-CN" altLang="en-US" sz="2400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5656" name="文本框 155655"/>
          <p:cNvSpPr txBox="1">
            <a:spLocks noChangeArrowheads="1"/>
          </p:cNvSpPr>
          <p:nvPr/>
        </p:nvSpPr>
        <p:spPr bwMode="auto">
          <a:xfrm>
            <a:off x="3378344" y="2810616"/>
            <a:ext cx="230504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听到了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0400" y="1357377"/>
            <a:ext cx="660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zh-CN" sz="2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探究：声音是怎样产生的？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35319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一、声音的产生</a:t>
            </a:r>
          </a:p>
        </p:txBody>
      </p:sp>
    </p:spTree>
    <p:extLst>
      <p:ext uri="{BB962C8B-B14F-4D97-AF65-F5344CB8AC3E}">
        <p14:creationId xmlns:p14="http://schemas.microsoft.com/office/powerpoint/2010/main" val="25889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5652" grpId="0"/>
      <p:bldP spid="155654" grpId="0"/>
      <p:bldP spid="155655" grpId="0"/>
      <p:bldP spid="15565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62" name="矩形 155661"/>
          <p:cNvSpPr>
            <a:spLocks noChangeArrowheads="1"/>
          </p:cNvSpPr>
          <p:nvPr/>
        </p:nvSpPr>
        <p:spPr bwMode="auto">
          <a:xfrm>
            <a:off x="660400" y="1348646"/>
            <a:ext cx="10559422" cy="27319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219170" eaLnBrk="0" hangingPunct="0">
              <a:lnSpc>
                <a:spcPct val="200000"/>
              </a:lnSpc>
            </a:pPr>
            <a:r>
              <a:rPr lang="zh-CN" altLang="en-US" sz="2400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</a:t>
            </a:r>
            <a:r>
              <a:rPr lang="en-US" altLang="zh-CN" sz="2400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2400" kern="0" dirty="0">
                <a:solidFill>
                  <a:srgbClr val="007E2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用一把尺，想办法使其发声，然后观察尺在发声时的现象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并用语言描述现象。当尺停止振动时，观察还能否听到声音？ </a:t>
            </a:r>
          </a:p>
        </p:txBody>
      </p:sp>
      <p:pic>
        <p:nvPicPr>
          <p:cNvPr id="10243" name="图片 15361" descr="C:\Users\Administrator\Desktop\03204001.jpg03204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488" y="3642622"/>
            <a:ext cx="5013246" cy="17493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35319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一、声音的产生</a:t>
            </a:r>
          </a:p>
        </p:txBody>
      </p:sp>
    </p:spTree>
    <p:extLst>
      <p:ext uri="{BB962C8B-B14F-4D97-AF65-F5344CB8AC3E}">
        <p14:creationId xmlns:p14="http://schemas.microsoft.com/office/powerpoint/2010/main" val="16272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76804"/>
          <p:cNvPicPr>
            <a:picLocks noChangeAspect="1"/>
          </p:cNvPicPr>
          <p:nvPr/>
        </p:nvPicPr>
        <p:blipFill>
          <a:blip r:embed="rId3" cstate="print"/>
          <a:srcRect b="10023"/>
          <a:stretch>
            <a:fillRect/>
          </a:stretch>
        </p:blipFill>
        <p:spPr>
          <a:xfrm>
            <a:off x="1214693" y="2818980"/>
            <a:ext cx="1346840" cy="664769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  <p:sp>
        <p:nvSpPr>
          <p:cNvPr id="76806" name="文本框 76805"/>
          <p:cNvSpPr txBox="1">
            <a:spLocks noChangeArrowheads="1"/>
          </p:cNvSpPr>
          <p:nvPr/>
        </p:nvSpPr>
        <p:spPr bwMode="auto">
          <a:xfrm>
            <a:off x="3103356" y="1799496"/>
            <a:ext cx="597958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说话时         在振动</a:t>
            </a:r>
          </a:p>
        </p:txBody>
      </p:sp>
      <p:sp>
        <p:nvSpPr>
          <p:cNvPr id="76807" name="文本框 76806"/>
          <p:cNvSpPr txBox="1">
            <a:spLocks noChangeArrowheads="1"/>
          </p:cNvSpPr>
          <p:nvPr/>
        </p:nvSpPr>
        <p:spPr bwMode="auto">
          <a:xfrm>
            <a:off x="3103356" y="4415048"/>
            <a:ext cx="781021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风吹树叶哗哗响，         在振动</a:t>
            </a:r>
          </a:p>
        </p:txBody>
      </p:sp>
      <p:sp>
        <p:nvSpPr>
          <p:cNvPr id="76808" name="文本框 76807"/>
          <p:cNvSpPr txBox="1">
            <a:spLocks noChangeArrowheads="1"/>
          </p:cNvSpPr>
          <p:nvPr/>
        </p:nvSpPr>
        <p:spPr bwMode="auto">
          <a:xfrm>
            <a:off x="3103356" y="3107272"/>
            <a:ext cx="562398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敲鼓时         在振动</a:t>
            </a:r>
          </a:p>
        </p:txBody>
      </p:sp>
      <p:pic>
        <p:nvPicPr>
          <p:cNvPr id="11269" name="图片 7680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BF0E9"/>
              </a:clrFrom>
              <a:clrTo>
                <a:srgbClr val="DBF0E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14693" y="4184268"/>
            <a:ext cx="1347292" cy="672546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76816" name="矩形 76815"/>
          <p:cNvSpPr>
            <a:spLocks noChangeArrowheads="1"/>
          </p:cNvSpPr>
          <p:nvPr/>
        </p:nvSpPr>
        <p:spPr bwMode="auto">
          <a:xfrm>
            <a:off x="3918308" y="1799496"/>
            <a:ext cx="24003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声带</a:t>
            </a:r>
          </a:p>
        </p:txBody>
      </p:sp>
      <p:sp>
        <p:nvSpPr>
          <p:cNvPr id="76818" name="矩形 76817"/>
          <p:cNvSpPr>
            <a:spLocks noChangeArrowheads="1"/>
          </p:cNvSpPr>
          <p:nvPr/>
        </p:nvSpPr>
        <p:spPr bwMode="auto">
          <a:xfrm>
            <a:off x="3946182" y="3107272"/>
            <a:ext cx="268816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鼓面</a:t>
            </a:r>
          </a:p>
        </p:txBody>
      </p:sp>
      <p:sp>
        <p:nvSpPr>
          <p:cNvPr id="76820" name="矩形 76819"/>
          <p:cNvSpPr>
            <a:spLocks noChangeArrowheads="1"/>
          </p:cNvSpPr>
          <p:nvPr/>
        </p:nvSpPr>
        <p:spPr bwMode="auto">
          <a:xfrm>
            <a:off x="5151711" y="4438031"/>
            <a:ext cx="220768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树叶</a:t>
            </a:r>
          </a:p>
        </p:txBody>
      </p:sp>
      <p:pic>
        <p:nvPicPr>
          <p:cNvPr id="76811" name="图片 76810" descr="图片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5977" y="5255953"/>
            <a:ext cx="1307171" cy="4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9" name="矩形 116748"/>
          <p:cNvSpPr/>
          <p:nvPr/>
        </p:nvSpPr>
        <p:spPr>
          <a:xfrm>
            <a:off x="-825817" y="5280230"/>
            <a:ext cx="7385051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defTabSz="1219170"/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声音是由物体的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振动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产生的。</a:t>
            </a:r>
            <a:endParaRPr lang="zh-CN" altLang="en-US" sz="2400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276" name="Picture 4" descr="摸喉头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BF0E9"/>
              </a:clrFrom>
              <a:clrTo>
                <a:srgbClr val="DBF0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3563" y="1496290"/>
            <a:ext cx="1347970" cy="703317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0" y="329130"/>
            <a:ext cx="35319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一、声音的产生</a:t>
            </a:r>
          </a:p>
        </p:txBody>
      </p:sp>
    </p:spTree>
    <p:extLst>
      <p:ext uri="{BB962C8B-B14F-4D97-AF65-F5344CB8AC3E}">
        <p14:creationId xmlns:p14="http://schemas.microsoft.com/office/powerpoint/2010/main" val="18243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  <p:bldP spid="76807" grpId="0"/>
      <p:bldP spid="76808" grpId="0"/>
      <p:bldP spid="76816" grpId="0"/>
      <p:bldP spid="76818" grpId="0"/>
      <p:bldP spid="76820" grpId="0"/>
      <p:bldP spid="116749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文本框 82947"/>
          <p:cNvSpPr txBox="1">
            <a:spLocks noChangeArrowheads="1"/>
          </p:cNvSpPr>
          <p:nvPr/>
        </p:nvSpPr>
        <p:spPr bwMode="auto">
          <a:xfrm>
            <a:off x="660400" y="3235477"/>
            <a:ext cx="9306983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2.一切正在发声的物体都在振动，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振动停止，发声也停止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2949" name="文本框 82948"/>
          <p:cNvSpPr txBox="1">
            <a:spLocks noChangeArrowheads="1"/>
          </p:cNvSpPr>
          <p:nvPr/>
        </p:nvSpPr>
        <p:spPr bwMode="auto">
          <a:xfrm>
            <a:off x="660400" y="4494838"/>
            <a:ext cx="81618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3.正在发声的物体叫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6810" name="文本框 76809"/>
          <p:cNvSpPr txBox="1">
            <a:spLocks noChangeArrowheads="1"/>
          </p:cNvSpPr>
          <p:nvPr/>
        </p:nvSpPr>
        <p:spPr bwMode="auto">
          <a:xfrm>
            <a:off x="660400" y="2100573"/>
            <a:ext cx="9410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声音是由物体的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振动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产生的。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03F0E8-E99F-42C8-AB8F-F1E09F85C8DA}"/>
              </a:ext>
            </a:extLst>
          </p:cNvPr>
          <p:cNvSpPr txBox="1"/>
          <p:nvPr/>
        </p:nvSpPr>
        <p:spPr>
          <a:xfrm>
            <a:off x="530861" y="329130"/>
            <a:ext cx="11773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6465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9" grpId="0"/>
      <p:bldP spid="768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heme/theme1.xml><?xml version="1.0" encoding="utf-8"?>
<a:theme xmlns:a="http://schemas.openxmlformats.org/drawingml/2006/main" name="办公资源网：www.bangongziyuan.com">
  <a:themeElements>
    <a:clrScheme name="紫罗兰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2021</Words>
  <Application>Microsoft Office PowerPoint</Application>
  <PresentationFormat>宽屏</PresentationFormat>
  <Paragraphs>254</Paragraphs>
  <Slides>37</Slides>
  <Notes>3</Notes>
  <HiddenSlides>0</HiddenSlides>
  <MMClips>5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FandolFang R</vt:lpstr>
      <vt:lpstr>思源黑体 CN Light</vt:lpstr>
      <vt:lpstr>Arial</vt:lpstr>
      <vt:lpstr>Calibri</vt:lpstr>
      <vt:lpstr>Calibri Light</vt:lpstr>
      <vt:lpstr>Wingdings</vt:lpstr>
      <vt:lpstr>办公资源网：www.bangongziyuan.com</vt:lpstr>
      <vt:lpstr>Microsoft Equation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一些介质中的声速 v（ m/s）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2020-05-14T19:01:42Z</dcterms:created>
  <dcterms:modified xsi:type="dcterms:W3CDTF">2021-01-09T11:49:31Z</dcterms:modified>
</cp:coreProperties>
</file>