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8" r:id="rId2"/>
    <p:sldId id="336" r:id="rId3"/>
    <p:sldId id="294" r:id="rId4"/>
    <p:sldId id="270" r:id="rId5"/>
    <p:sldId id="288" r:id="rId6"/>
    <p:sldId id="296" r:id="rId7"/>
    <p:sldId id="297" r:id="rId8"/>
    <p:sldId id="29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6" r:id="rId30"/>
    <p:sldId id="327" r:id="rId31"/>
    <p:sldId id="321" r:id="rId32"/>
    <p:sldId id="289" r:id="rId33"/>
    <p:sldId id="323" r:id="rId34"/>
    <p:sldId id="324" r:id="rId35"/>
    <p:sldId id="287" r:id="rId36"/>
    <p:sldId id="337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94" y="108"/>
      </p:cViewPr>
      <p:guideLst>
        <p:guide pos="416"/>
        <p:guide pos="7256"/>
        <p:guide orient="horz" pos="618"/>
        <p:guide orient="horz" pos="712"/>
        <p:guide orient="horz" pos="3928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409E67C-52FA-4AE9-B389-76FB935B0E27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4373E63-45DF-4915-8A28-8471371E25F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89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73E63-45DF-4915-8A28-8471371E25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1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73E63-45DF-4915-8A28-8471371E25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4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73E63-45DF-4915-8A28-8471371E25F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50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4FD8EC-65CB-4D70-8588-A7AA18B1E1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3896" y="4763"/>
            <a:ext cx="7708104" cy="6853237"/>
          </a:xfrm>
          <a:custGeom>
            <a:avLst/>
            <a:gdLst>
              <a:gd name="connsiteX0" fmla="*/ 0 w 7708104"/>
              <a:gd name="connsiteY0" fmla="*/ 0 h 6853237"/>
              <a:gd name="connsiteX1" fmla="*/ 1332878 w 7708104"/>
              <a:gd name="connsiteY1" fmla="*/ 0 h 6853237"/>
              <a:gd name="connsiteX2" fmla="*/ 7708104 w 7708104"/>
              <a:gd name="connsiteY2" fmla="*/ 0 h 6853237"/>
              <a:gd name="connsiteX3" fmla="*/ 7708104 w 7708104"/>
              <a:gd name="connsiteY3" fmla="*/ 6853237 h 6853237"/>
              <a:gd name="connsiteX4" fmla="*/ 5873702 w 7708104"/>
              <a:gd name="connsiteY4" fmla="*/ 6853237 h 6853237"/>
              <a:gd name="connsiteX5" fmla="*/ 5223076 w 7708104"/>
              <a:gd name="connsiteY5" fmla="*/ 6554286 h 6853237"/>
              <a:gd name="connsiteX6" fmla="*/ 4039299 w 7708104"/>
              <a:gd name="connsiteY6" fmla="*/ 5503426 h 6853237"/>
              <a:gd name="connsiteX7" fmla="*/ 2385626 w 7708104"/>
              <a:gd name="connsiteY7" fmla="*/ 2686034 h 6853237"/>
              <a:gd name="connsiteX8" fmla="*/ 677735 w 7708104"/>
              <a:gd name="connsiteY8" fmla="*/ 511841 h 6853237"/>
              <a:gd name="connsiteX9" fmla="*/ 0 w 7708104"/>
              <a:gd name="connsiteY9" fmla="*/ 0 h 68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8104" h="6853237">
                <a:moveTo>
                  <a:pt x="0" y="0"/>
                </a:moveTo>
                <a:lnTo>
                  <a:pt x="1332878" y="0"/>
                </a:lnTo>
                <a:cubicBezTo>
                  <a:pt x="7708104" y="0"/>
                  <a:pt x="7708104" y="0"/>
                  <a:pt x="7708104" y="0"/>
                </a:cubicBezTo>
                <a:cubicBezTo>
                  <a:pt x="7708104" y="6853237"/>
                  <a:pt x="7708104" y="6853237"/>
                  <a:pt x="7708104" y="6853237"/>
                </a:cubicBezTo>
                <a:cubicBezTo>
                  <a:pt x="5873702" y="6853237"/>
                  <a:pt x="5873702" y="6853237"/>
                  <a:pt x="5873702" y="6853237"/>
                </a:cubicBezTo>
                <a:cubicBezTo>
                  <a:pt x="5643272" y="6798882"/>
                  <a:pt x="5241149" y="6567874"/>
                  <a:pt x="5223076" y="6554286"/>
                </a:cubicBezTo>
                <a:cubicBezTo>
                  <a:pt x="4762217" y="6287041"/>
                  <a:pt x="4373648" y="5920146"/>
                  <a:pt x="4039299" y="5503426"/>
                </a:cubicBezTo>
                <a:cubicBezTo>
                  <a:pt x="3352528" y="4651867"/>
                  <a:pt x="2918778" y="3632714"/>
                  <a:pt x="2385626" y="2686034"/>
                </a:cubicBezTo>
                <a:cubicBezTo>
                  <a:pt x="1924767" y="1870712"/>
                  <a:pt x="1373542" y="1136922"/>
                  <a:pt x="677735" y="511841"/>
                </a:cubicBezTo>
                <a:cubicBezTo>
                  <a:pt x="474414" y="330659"/>
                  <a:pt x="248503" y="13135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9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926AF75-3D88-4A7F-80AC-D2610513FC69}"/>
              </a:ext>
            </a:extLst>
          </p:cNvPr>
          <p:cNvSpPr/>
          <p:nvPr userDrawn="1"/>
        </p:nvSpPr>
        <p:spPr>
          <a:xfrm>
            <a:off x="368300" y="0"/>
            <a:ext cx="317500" cy="876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58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90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6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../../../../../../Documents%20and%20Settings/Administrator/Application%20Data/Tencent/Users/757764486/QQ/WinTemp/RichOle/1YC~$%7bL9IR0OVR%60R@8L5$CP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file:///F:\&#32554;&#21202;-&#33713;&#23572;&#38169;&#35273;&#65306;&#20004;&#26465;&#27225;&#32418;&#33394;&#30340;&#32447;&#27573;&#19968;&#26679;&#38271;&#21527;&#65311;&#65288;&#19968;&#26679;&#38271;&#65289;%20-%20&#40548;&#21326;&#20013;&#23398;&#24515;&#29702;&#20581;&#24247;&#25945;&#32946;&#32593;&#31449;.files\0FT15N25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EBC966-B952-496A-A796-0FC9B2C623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r="7848"/>
          <a:stretch>
            <a:fillRect/>
          </a:stretch>
        </p:blipFill>
        <p:spPr/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F61F259D-B9C8-4DC4-A1DB-22DF6F998E41}"/>
              </a:ext>
            </a:extLst>
          </p:cNvPr>
          <p:cNvSpPr>
            <a:spLocks/>
          </p:cNvSpPr>
          <p:nvPr/>
        </p:nvSpPr>
        <p:spPr bwMode="auto">
          <a:xfrm flipH="1">
            <a:off x="0" y="-19050"/>
            <a:ext cx="9853613" cy="6877050"/>
          </a:xfrm>
          <a:custGeom>
            <a:avLst/>
            <a:gdLst>
              <a:gd name="T0" fmla="*/ 2365 w 2365"/>
              <a:gd name="T1" fmla="*/ 0 h 1619"/>
              <a:gd name="T2" fmla="*/ 1571 w 2365"/>
              <a:gd name="T3" fmla="*/ 0 h 1619"/>
              <a:gd name="T4" fmla="*/ 1343 w 2365"/>
              <a:gd name="T5" fmla="*/ 85 h 1619"/>
              <a:gd name="T6" fmla="*/ 40 w 2365"/>
              <a:gd name="T7" fmla="*/ 1599 h 1619"/>
              <a:gd name="T8" fmla="*/ 0 w 2365"/>
              <a:gd name="T9" fmla="*/ 1619 h 1619"/>
              <a:gd name="T10" fmla="*/ 2365 w 2365"/>
              <a:gd name="T11" fmla="*/ 1619 h 1619"/>
              <a:gd name="T12" fmla="*/ 2365 w 2365"/>
              <a:gd name="T13" fmla="*/ 0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5" h="1619">
                <a:moveTo>
                  <a:pt x="2365" y="0"/>
                </a:moveTo>
                <a:cubicBezTo>
                  <a:pt x="1571" y="0"/>
                  <a:pt x="1571" y="0"/>
                  <a:pt x="1571" y="0"/>
                </a:cubicBezTo>
                <a:cubicBezTo>
                  <a:pt x="1491" y="20"/>
                  <a:pt x="1413" y="49"/>
                  <a:pt x="1343" y="85"/>
                </a:cubicBezTo>
                <a:cubicBezTo>
                  <a:pt x="717" y="413"/>
                  <a:pt x="672" y="1268"/>
                  <a:pt x="40" y="1599"/>
                </a:cubicBezTo>
                <a:cubicBezTo>
                  <a:pt x="27" y="1606"/>
                  <a:pt x="14" y="1612"/>
                  <a:pt x="0" y="1619"/>
                </a:cubicBezTo>
                <a:cubicBezTo>
                  <a:pt x="2365" y="1619"/>
                  <a:pt x="2365" y="1619"/>
                  <a:pt x="2365" y="1619"/>
                </a:cubicBezTo>
                <a:lnTo>
                  <a:pt x="2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DD5013-3D23-45E2-A925-E6ADD7BFA2E3}"/>
              </a:ext>
            </a:extLst>
          </p:cNvPr>
          <p:cNvGrpSpPr/>
          <p:nvPr/>
        </p:nvGrpSpPr>
        <p:grpSpPr>
          <a:xfrm>
            <a:off x="655168" y="4189143"/>
            <a:ext cx="3480147" cy="1336055"/>
            <a:chOff x="655168" y="4630146"/>
            <a:chExt cx="3480147" cy="133605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F0A7194-D24A-4EB8-8105-24F001F2C799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AA4D1B3-50CA-40D9-B556-7AA2DDD71831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rgbClr val="3EA7D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rgbClr val="3EA7D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B7C2180-9856-496A-96B8-884D9C7D1FE6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829BCB3-C404-463C-A865-9B6C89B31212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24F7CBA-C2CF-457B-B5A2-73F1DEF3D00F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F77EBC6-98CA-4108-A0AA-FF5358FC997C}"/>
              </a:ext>
            </a:extLst>
          </p:cNvPr>
          <p:cNvGrpSpPr/>
          <p:nvPr/>
        </p:nvGrpSpPr>
        <p:grpSpPr>
          <a:xfrm>
            <a:off x="557374" y="2136884"/>
            <a:ext cx="5538625" cy="1681997"/>
            <a:chOff x="557374" y="2667123"/>
            <a:chExt cx="5538625" cy="168199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145AC8A-C41B-4DAC-9EF0-03CED879D007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第一章 机械运动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C292B33-A9C5-4A99-96D6-D9080CB976CA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节 长度和时间的测量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2DA3F63-42A0-44FD-91BE-7D0F218BCCFB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930E7808-FAAE-43C2-93E1-135C8A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1174F50D-406F-4B75-BB1E-A31603460525}"/>
              </a:ext>
            </a:extLst>
          </p:cNvPr>
          <p:cNvSpPr/>
          <p:nvPr/>
        </p:nvSpPr>
        <p:spPr>
          <a:xfrm>
            <a:off x="560549" y="35246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Text Box 6"/>
          <p:cNvSpPr txBox="1"/>
          <p:nvPr/>
        </p:nvSpPr>
        <p:spPr>
          <a:xfrm>
            <a:off x="732958" y="1286753"/>
            <a:ext cx="7683500" cy="5191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noProof="1">
                <a:solidFill>
                  <a:srgbClr val="2D2D8A">
                    <a:lumMod val="50000"/>
                  </a:srgb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1</a:t>
            </a:r>
            <a:r>
              <a:rPr lang="zh-CN" altLang="en-US" sz="2400" kern="0" noProof="1">
                <a:solidFill>
                  <a:srgbClr val="2D2D8A">
                    <a:lumMod val="50000"/>
                  </a:srgb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．刻度尺是测量长度的基本工具。 </a:t>
            </a:r>
            <a:endParaRPr lang="zh-CN" altLang="en-US" sz="2400" kern="0" noProof="1">
              <a:solidFill>
                <a:srgbClr val="2D2D8A">
                  <a:lumMod val="50000"/>
                </a:srgb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pic>
        <p:nvPicPr>
          <p:cNvPr id="13320" name="图片 1" descr="01104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8186" y="2588153"/>
            <a:ext cx="7235628" cy="29688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A814BB4-1C35-4CC8-B18B-3FB9E942D565}"/>
              </a:ext>
            </a:extLst>
          </p:cNvPr>
          <p:cNvSpPr txBox="1"/>
          <p:nvPr/>
        </p:nvSpPr>
        <p:spPr>
          <a:xfrm>
            <a:off x="835660" y="256559"/>
            <a:ext cx="343838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二、长度的测量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7"/>
          <p:cNvSpPr txBox="1">
            <a:spLocks noChangeArrowheads="1"/>
          </p:cNvSpPr>
          <p:nvPr/>
        </p:nvSpPr>
        <p:spPr bwMode="auto">
          <a:xfrm>
            <a:off x="660400" y="1569515"/>
            <a:ext cx="357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比较精确的长度测量工具</a:t>
            </a:r>
          </a:p>
        </p:txBody>
      </p:sp>
      <p:pic>
        <p:nvPicPr>
          <p:cNvPr id="14339" name="图片 1" descr="01204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287" y="2862417"/>
            <a:ext cx="5366190" cy="2255020"/>
          </a:xfrm>
          <a:prstGeom prst="rect">
            <a:avLst/>
          </a:prstGeom>
        </p:spPr>
      </p:pic>
      <p:pic>
        <p:nvPicPr>
          <p:cNvPr id="14340" name="图片 2" descr="01204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9300" y="2862416"/>
            <a:ext cx="4934380" cy="225502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A814BB4-1C35-4CC8-B18B-3FB9E942D565}"/>
              </a:ext>
            </a:extLst>
          </p:cNvPr>
          <p:cNvSpPr txBox="1"/>
          <p:nvPr/>
        </p:nvSpPr>
        <p:spPr>
          <a:xfrm>
            <a:off x="835660" y="256559"/>
            <a:ext cx="343838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二、长度的测量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>
            <a:spLocks noChangeArrowheads="1"/>
          </p:cNvSpPr>
          <p:nvPr/>
        </p:nvSpPr>
        <p:spPr bwMode="auto">
          <a:xfrm>
            <a:off x="835663" y="4414982"/>
            <a:ext cx="7499351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它的</a:t>
            </a:r>
            <a:r>
              <a:rPr lang="zh-CN" altLang="en-US" sz="2400" kern="0" dirty="0">
                <a:solidFill>
                  <a:srgbClr val="007E8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零刻度线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在哪里，是否磨损？</a:t>
            </a:r>
          </a:p>
          <a:p>
            <a:pPr defTabSz="1219170">
              <a:lnSpc>
                <a:spcPct val="150000"/>
              </a:lnSpc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670408" y="4624573"/>
            <a:ext cx="4690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其零刻度线在左端（离最左端边缘有一小段距离），没有磨损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58956" y="5125421"/>
            <a:ext cx="1769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0—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8cm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058956" y="5672435"/>
            <a:ext cx="1767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1mm</a:t>
            </a:r>
          </a:p>
        </p:txBody>
      </p:sp>
      <p:pic>
        <p:nvPicPr>
          <p:cNvPr id="15365" name="图片 1536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735" y="2452283"/>
            <a:ext cx="8758482" cy="122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直接连接符 15365"/>
          <p:cNvSpPr>
            <a:spLocks noChangeShapeType="1"/>
          </p:cNvSpPr>
          <p:nvPr/>
        </p:nvSpPr>
        <p:spPr bwMode="auto">
          <a:xfrm flipH="1" flipV="1">
            <a:off x="1954280" y="3403142"/>
            <a:ext cx="1988879" cy="57764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5367" name="文本框 15366"/>
          <p:cNvSpPr txBox="1">
            <a:spLocks noChangeArrowheads="1"/>
          </p:cNvSpPr>
          <p:nvPr/>
        </p:nvSpPr>
        <p:spPr bwMode="auto">
          <a:xfrm>
            <a:off x="3912780" y="3673177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单位</a:t>
            </a:r>
          </a:p>
        </p:txBody>
      </p:sp>
      <p:sp>
        <p:nvSpPr>
          <p:cNvPr id="15368" name="直接连接符 15367"/>
          <p:cNvSpPr>
            <a:spLocks noChangeShapeType="1"/>
          </p:cNvSpPr>
          <p:nvPr/>
        </p:nvSpPr>
        <p:spPr bwMode="auto">
          <a:xfrm flipH="1">
            <a:off x="1414468" y="2021600"/>
            <a:ext cx="882649" cy="885221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5369" name="文本框 15368"/>
          <p:cNvSpPr txBox="1">
            <a:spLocks noChangeArrowheads="1"/>
          </p:cNvSpPr>
          <p:nvPr/>
        </p:nvSpPr>
        <p:spPr bwMode="auto">
          <a:xfrm>
            <a:off x="2297117" y="1605858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零刻度线</a:t>
            </a:r>
          </a:p>
        </p:txBody>
      </p:sp>
      <p:sp>
        <p:nvSpPr>
          <p:cNvPr id="15370" name="右中括号 15369"/>
          <p:cNvSpPr>
            <a:spLocks/>
          </p:cNvSpPr>
          <p:nvPr/>
        </p:nvSpPr>
        <p:spPr bwMode="auto">
          <a:xfrm rot="-5400000">
            <a:off x="5313282" y="-1529612"/>
            <a:ext cx="45719" cy="7941927"/>
          </a:xfrm>
          <a:prstGeom prst="rightBracket">
            <a:avLst>
              <a:gd name="adj" fmla="val 428928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5010263" y="1771385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量程</a:t>
            </a:r>
          </a:p>
        </p:txBody>
      </p:sp>
      <p:sp>
        <p:nvSpPr>
          <p:cNvPr id="15372" name="文本框 15371"/>
          <p:cNvSpPr txBox="1">
            <a:spLocks noChangeArrowheads="1"/>
          </p:cNvSpPr>
          <p:nvPr/>
        </p:nvSpPr>
        <p:spPr bwMode="auto">
          <a:xfrm>
            <a:off x="7909068" y="3588606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分度值</a:t>
            </a:r>
          </a:p>
        </p:txBody>
      </p:sp>
      <p:sp>
        <p:nvSpPr>
          <p:cNvPr id="15373" name="直接连接符 15372"/>
          <p:cNvSpPr>
            <a:spLocks noChangeShapeType="1"/>
          </p:cNvSpPr>
          <p:nvPr/>
        </p:nvSpPr>
        <p:spPr bwMode="auto">
          <a:xfrm flipH="1" flipV="1">
            <a:off x="7293366" y="2700900"/>
            <a:ext cx="108427" cy="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5374" name="直接连接符 15373"/>
          <p:cNvSpPr>
            <a:spLocks noChangeShapeType="1"/>
          </p:cNvSpPr>
          <p:nvPr/>
        </p:nvSpPr>
        <p:spPr bwMode="auto">
          <a:xfrm flipH="1" flipV="1">
            <a:off x="7401793" y="2759946"/>
            <a:ext cx="507275" cy="106297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35661" y="5125420"/>
            <a:ext cx="3879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它的</a:t>
            </a:r>
            <a:r>
              <a:rPr lang="zh-CN" altLang="en-US" sz="2400" kern="0" dirty="0">
                <a:solidFill>
                  <a:srgbClr val="26999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量程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是多少？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35661" y="5645424"/>
            <a:ext cx="4387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它的</a:t>
            </a:r>
            <a:r>
              <a:rPr lang="zh-CN" altLang="en-US" sz="2400" kern="0" dirty="0">
                <a:solidFill>
                  <a:srgbClr val="26999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分度值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是多少？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DF12D71-4848-48B4-8CA2-888EF2C2ACDD}"/>
              </a:ext>
            </a:extLst>
          </p:cNvPr>
          <p:cNvSpPr txBox="1"/>
          <p:nvPr/>
        </p:nvSpPr>
        <p:spPr>
          <a:xfrm>
            <a:off x="835661" y="256559"/>
            <a:ext cx="29632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观察刻度尺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4" grpId="0"/>
      <p:bldP spid="5" grpId="0"/>
      <p:bldP spid="6" grpId="0"/>
      <p:bldP spid="15366" grpId="0" animBg="1"/>
      <p:bldP spid="15367" grpId="0"/>
      <p:bldP spid="15368" grpId="0" animBg="1"/>
      <p:bldP spid="15369" grpId="0"/>
      <p:bldP spid="15371" grpId="0"/>
      <p:bldP spid="15372" grpId="0"/>
      <p:bldP spid="15373" grpId="0" animBg="1"/>
      <p:bldP spid="15374" grpId="0" animBg="1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-图片-9测量工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011" y="2119491"/>
            <a:ext cx="3689694" cy="3350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451703" y="2119491"/>
            <a:ext cx="550014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在实际的测量中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并不是分度值越小越好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测量时应先根据实际情况确定需要达到的程度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再选择满足测量要求的刻度尺。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347FA7-4A60-4526-9F1C-B1FF12673984}"/>
              </a:ext>
            </a:extLst>
          </p:cNvPr>
          <p:cNvSpPr txBox="1"/>
          <p:nvPr/>
        </p:nvSpPr>
        <p:spPr>
          <a:xfrm>
            <a:off x="835661" y="256559"/>
            <a:ext cx="56086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正确使用刻度尺测量尺寸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2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/>
      <p:bldP spid="16389" grpId="1" bldLvl="0"/>
      <p:bldP spid="16389" grpId="2" bldLvl="0"/>
      <p:bldP spid="16389" grpId="3" bldLvl="0"/>
      <p:bldP spid="16389" grpId="4" bldLvl="0"/>
      <p:bldP spid="16389" grpId="5" bldLvl="0"/>
      <p:bldP spid="16389" grpId="6" bldLvl="0"/>
      <p:bldP spid="16389" grpId="7" bldLvl="0"/>
      <p:bldP spid="16389" grpId="8" bldLvl="0"/>
      <p:bldP spid="16389" grpId="9" bldLvl="0"/>
      <p:bldP spid="16389" grpId="10" bldLvl="0"/>
      <p:bldP spid="16389" grpId="11" bldLvl="0"/>
      <p:bldP spid="16389" grpId="12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01"/>
          <p:cNvSpPr txBox="1">
            <a:spLocks noChangeArrowheads="1"/>
          </p:cNvSpPr>
          <p:nvPr/>
        </p:nvSpPr>
        <p:spPr bwMode="auto">
          <a:xfrm>
            <a:off x="595849" y="848949"/>
            <a:ext cx="11000301" cy="220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放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即刻度尺的位置应放正，零刻度线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对齐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被测物体的一端，有刻度线的一边要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紧贴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被测物体且与被测物体保持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平行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（如图甲所示），不能歪斜（如图乙所示）。</a:t>
            </a:r>
          </a:p>
        </p:txBody>
      </p:sp>
      <p:pic>
        <p:nvPicPr>
          <p:cNvPr id="15363" name="Picture 6" descr="www.xkb1.com              新课标第一网不用注册，免费下载！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094" y="3812169"/>
            <a:ext cx="4787361" cy="13286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364" name="Picture 11" descr="www.xkb1.com              新课标第一网不用注册，免费下载！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9628" y="3812169"/>
            <a:ext cx="4530278" cy="13286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365" name="文本框 1"/>
          <p:cNvSpPr txBox="1">
            <a:spLocks noChangeArrowheads="1"/>
          </p:cNvSpPr>
          <p:nvPr/>
        </p:nvSpPr>
        <p:spPr bwMode="auto">
          <a:xfrm>
            <a:off x="3063719" y="5445463"/>
            <a:ext cx="937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甲</a:t>
            </a:r>
          </a:p>
        </p:txBody>
      </p:sp>
      <p:sp>
        <p:nvSpPr>
          <p:cNvPr id="15366" name="文本框 4"/>
          <p:cNvSpPr txBox="1">
            <a:spLocks noChangeArrowheads="1"/>
          </p:cNvSpPr>
          <p:nvPr/>
        </p:nvSpPr>
        <p:spPr bwMode="auto">
          <a:xfrm>
            <a:off x="8776227" y="5445464"/>
            <a:ext cx="937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5" grpId="0"/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01"/>
          <p:cNvSpPr txBox="1">
            <a:spLocks noChangeArrowheads="1"/>
          </p:cNvSpPr>
          <p:nvPr/>
        </p:nvSpPr>
        <p:spPr bwMode="auto">
          <a:xfrm>
            <a:off x="545961" y="1165095"/>
            <a:ext cx="11027800" cy="146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：即读数，视线与刻度尺尺面</a:t>
            </a: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垂直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（如图丙所示）；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要估读出分度值的下一位数值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，图中铅笔长度为69.5mm，其中69mm是准确值，0.5mm是估计值。</a:t>
            </a:r>
          </a:p>
        </p:txBody>
      </p:sp>
      <p:sp>
        <p:nvSpPr>
          <p:cNvPr id="19459" name="文本框 2"/>
          <p:cNvSpPr txBox="1">
            <a:spLocks noChangeArrowheads="1"/>
          </p:cNvSpPr>
          <p:nvPr/>
        </p:nvSpPr>
        <p:spPr bwMode="auto">
          <a:xfrm>
            <a:off x="4950222" y="5892168"/>
            <a:ext cx="937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丙</a:t>
            </a:r>
          </a:p>
        </p:txBody>
      </p:sp>
      <p:grpSp>
        <p:nvGrpSpPr>
          <p:cNvPr id="2" name="组合 19459"/>
          <p:cNvGrpSpPr>
            <a:grpSpLocks/>
          </p:cNvGrpSpPr>
          <p:nvPr/>
        </p:nvGrpSpPr>
        <p:grpSpPr bwMode="auto">
          <a:xfrm>
            <a:off x="1540892" y="4852629"/>
            <a:ext cx="7536829" cy="928686"/>
            <a:chOff x="0" y="-10"/>
            <a:chExt cx="3888" cy="721"/>
          </a:xfrm>
        </p:grpSpPr>
        <p:grpSp>
          <p:nvGrpSpPr>
            <p:cNvPr id="3" name="组合 19460"/>
            <p:cNvGrpSpPr>
              <a:grpSpLocks/>
            </p:cNvGrpSpPr>
            <p:nvPr/>
          </p:nvGrpSpPr>
          <p:grpSpPr bwMode="auto">
            <a:xfrm>
              <a:off x="0" y="212"/>
              <a:ext cx="3888" cy="499"/>
              <a:chOff x="0" y="0"/>
              <a:chExt cx="3888" cy="499"/>
            </a:xfrm>
          </p:grpSpPr>
          <p:sp>
            <p:nvSpPr>
              <p:cNvPr id="19462" name="AutoShape 1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r>
                  <a:rPr lang="en-US" altLang="zh-CN" sz="16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600" b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9463" name="Line 134"/>
              <p:cNvSpPr>
                <a:spLocks noChangeShapeType="1"/>
              </p:cNvSpPr>
              <p:nvPr/>
            </p:nvSpPr>
            <p:spPr bwMode="auto">
              <a:xfrm>
                <a:off x="91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64" name="Line 135"/>
              <p:cNvSpPr>
                <a:spLocks noChangeShapeType="1"/>
              </p:cNvSpPr>
              <p:nvPr/>
            </p:nvSpPr>
            <p:spPr bwMode="auto">
              <a:xfrm>
                <a:off x="127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65" name="Line 136"/>
              <p:cNvSpPr>
                <a:spLocks noChangeShapeType="1"/>
              </p:cNvSpPr>
              <p:nvPr/>
            </p:nvSpPr>
            <p:spPr bwMode="auto">
              <a:xfrm>
                <a:off x="163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66" name="Line 137"/>
              <p:cNvSpPr>
                <a:spLocks noChangeShapeType="1"/>
              </p:cNvSpPr>
              <p:nvPr/>
            </p:nvSpPr>
            <p:spPr bwMode="auto">
              <a:xfrm>
                <a:off x="200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67" name="Line 138"/>
              <p:cNvSpPr>
                <a:spLocks noChangeShapeType="1"/>
              </p:cNvSpPr>
              <p:nvPr/>
            </p:nvSpPr>
            <p:spPr bwMode="auto">
              <a:xfrm>
                <a:off x="236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68" name="Line 139"/>
              <p:cNvSpPr>
                <a:spLocks noChangeShapeType="1"/>
              </p:cNvSpPr>
              <p:nvPr/>
            </p:nvSpPr>
            <p:spPr bwMode="auto">
              <a:xfrm>
                <a:off x="272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69" name="Line 140"/>
              <p:cNvSpPr>
                <a:spLocks noChangeShapeType="1"/>
              </p:cNvSpPr>
              <p:nvPr/>
            </p:nvSpPr>
            <p:spPr bwMode="auto">
              <a:xfrm>
                <a:off x="272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0" name="Line 141"/>
              <p:cNvSpPr>
                <a:spLocks noChangeShapeType="1"/>
              </p:cNvSpPr>
              <p:nvPr/>
            </p:nvSpPr>
            <p:spPr bwMode="auto">
              <a:xfrm>
                <a:off x="308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1" name="Line 142"/>
              <p:cNvSpPr>
                <a:spLocks noChangeShapeType="1"/>
              </p:cNvSpPr>
              <p:nvPr/>
            </p:nvSpPr>
            <p:spPr bwMode="auto">
              <a:xfrm>
                <a:off x="344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2" name="Line 143"/>
              <p:cNvSpPr>
                <a:spLocks noChangeShapeType="1"/>
              </p:cNvSpPr>
              <p:nvPr/>
            </p:nvSpPr>
            <p:spPr bwMode="auto">
              <a:xfrm>
                <a:off x="381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3" name="Line 144"/>
              <p:cNvSpPr>
                <a:spLocks noChangeShapeType="1"/>
              </p:cNvSpPr>
              <p:nvPr/>
            </p:nvSpPr>
            <p:spPr bwMode="auto">
              <a:xfrm>
                <a:off x="417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4" name="Line 145"/>
              <p:cNvSpPr>
                <a:spLocks noChangeShapeType="1"/>
              </p:cNvSpPr>
              <p:nvPr/>
            </p:nvSpPr>
            <p:spPr bwMode="auto">
              <a:xfrm>
                <a:off x="453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5" name="Line 146"/>
              <p:cNvSpPr>
                <a:spLocks noChangeShapeType="1"/>
              </p:cNvSpPr>
              <p:nvPr/>
            </p:nvSpPr>
            <p:spPr bwMode="auto">
              <a:xfrm>
                <a:off x="453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6" name="Line 147"/>
              <p:cNvSpPr>
                <a:spLocks noChangeShapeType="1"/>
              </p:cNvSpPr>
              <p:nvPr/>
            </p:nvSpPr>
            <p:spPr bwMode="auto">
              <a:xfrm>
                <a:off x="489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7" name="Line 148"/>
              <p:cNvSpPr>
                <a:spLocks noChangeShapeType="1"/>
              </p:cNvSpPr>
              <p:nvPr/>
            </p:nvSpPr>
            <p:spPr bwMode="auto">
              <a:xfrm>
                <a:off x="525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8" name="Line 149"/>
              <p:cNvSpPr>
                <a:spLocks noChangeShapeType="1"/>
              </p:cNvSpPr>
              <p:nvPr/>
            </p:nvSpPr>
            <p:spPr bwMode="auto">
              <a:xfrm>
                <a:off x="562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79" name="Line 150"/>
              <p:cNvSpPr>
                <a:spLocks noChangeShapeType="1"/>
              </p:cNvSpPr>
              <p:nvPr/>
            </p:nvSpPr>
            <p:spPr bwMode="auto">
              <a:xfrm>
                <a:off x="598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0" name="Line 151"/>
              <p:cNvSpPr>
                <a:spLocks noChangeShapeType="1"/>
              </p:cNvSpPr>
              <p:nvPr/>
            </p:nvSpPr>
            <p:spPr bwMode="auto">
              <a:xfrm>
                <a:off x="634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1" name="Line 152"/>
              <p:cNvSpPr>
                <a:spLocks noChangeShapeType="1"/>
              </p:cNvSpPr>
              <p:nvPr/>
            </p:nvSpPr>
            <p:spPr bwMode="auto">
              <a:xfrm>
                <a:off x="634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2" name="Line 153"/>
              <p:cNvSpPr>
                <a:spLocks noChangeShapeType="1"/>
              </p:cNvSpPr>
              <p:nvPr/>
            </p:nvSpPr>
            <p:spPr bwMode="auto">
              <a:xfrm>
                <a:off x="670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3" name="Line 154"/>
              <p:cNvSpPr>
                <a:spLocks noChangeShapeType="1"/>
              </p:cNvSpPr>
              <p:nvPr/>
            </p:nvSpPr>
            <p:spPr bwMode="auto">
              <a:xfrm>
                <a:off x="706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4" name="Line 155"/>
              <p:cNvSpPr>
                <a:spLocks noChangeShapeType="1"/>
              </p:cNvSpPr>
              <p:nvPr/>
            </p:nvSpPr>
            <p:spPr bwMode="auto">
              <a:xfrm>
                <a:off x="743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5" name="Line 156"/>
              <p:cNvSpPr>
                <a:spLocks noChangeShapeType="1"/>
              </p:cNvSpPr>
              <p:nvPr/>
            </p:nvSpPr>
            <p:spPr bwMode="auto">
              <a:xfrm>
                <a:off x="779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6" name="Line 157"/>
              <p:cNvSpPr>
                <a:spLocks noChangeShapeType="1"/>
              </p:cNvSpPr>
              <p:nvPr/>
            </p:nvSpPr>
            <p:spPr bwMode="auto">
              <a:xfrm>
                <a:off x="815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7" name="Line 158"/>
              <p:cNvSpPr>
                <a:spLocks noChangeShapeType="1"/>
              </p:cNvSpPr>
              <p:nvPr/>
            </p:nvSpPr>
            <p:spPr bwMode="auto">
              <a:xfrm>
                <a:off x="816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8" name="Line 159"/>
              <p:cNvSpPr>
                <a:spLocks noChangeShapeType="1"/>
              </p:cNvSpPr>
              <p:nvPr/>
            </p:nvSpPr>
            <p:spPr bwMode="auto">
              <a:xfrm>
                <a:off x="852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89" name="Line 160"/>
              <p:cNvSpPr>
                <a:spLocks noChangeShapeType="1"/>
              </p:cNvSpPr>
              <p:nvPr/>
            </p:nvSpPr>
            <p:spPr bwMode="auto">
              <a:xfrm>
                <a:off x="888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0" name="Line 161"/>
              <p:cNvSpPr>
                <a:spLocks noChangeShapeType="1"/>
              </p:cNvSpPr>
              <p:nvPr/>
            </p:nvSpPr>
            <p:spPr bwMode="auto">
              <a:xfrm>
                <a:off x="925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1" name="Line 162"/>
              <p:cNvSpPr>
                <a:spLocks noChangeShapeType="1"/>
              </p:cNvSpPr>
              <p:nvPr/>
            </p:nvSpPr>
            <p:spPr bwMode="auto">
              <a:xfrm>
                <a:off x="961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2" name="Line 163"/>
              <p:cNvSpPr>
                <a:spLocks noChangeShapeType="1"/>
              </p:cNvSpPr>
              <p:nvPr/>
            </p:nvSpPr>
            <p:spPr bwMode="auto">
              <a:xfrm>
                <a:off x="997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3" name="Line 164"/>
              <p:cNvSpPr>
                <a:spLocks noChangeShapeType="1"/>
              </p:cNvSpPr>
              <p:nvPr/>
            </p:nvSpPr>
            <p:spPr bwMode="auto">
              <a:xfrm>
                <a:off x="997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4" name="Line 165"/>
              <p:cNvSpPr>
                <a:spLocks noChangeShapeType="1"/>
              </p:cNvSpPr>
              <p:nvPr/>
            </p:nvSpPr>
            <p:spPr bwMode="auto">
              <a:xfrm>
                <a:off x="1033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5" name="Line 166"/>
              <p:cNvSpPr>
                <a:spLocks noChangeShapeType="1"/>
              </p:cNvSpPr>
              <p:nvPr/>
            </p:nvSpPr>
            <p:spPr bwMode="auto">
              <a:xfrm>
                <a:off x="1069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6" name="Line 167"/>
              <p:cNvSpPr>
                <a:spLocks noChangeShapeType="1"/>
              </p:cNvSpPr>
              <p:nvPr/>
            </p:nvSpPr>
            <p:spPr bwMode="auto">
              <a:xfrm>
                <a:off x="1106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7" name="Line 168"/>
              <p:cNvSpPr>
                <a:spLocks noChangeShapeType="1"/>
              </p:cNvSpPr>
              <p:nvPr/>
            </p:nvSpPr>
            <p:spPr bwMode="auto">
              <a:xfrm>
                <a:off x="1142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8" name="Line 169"/>
              <p:cNvSpPr>
                <a:spLocks noChangeShapeType="1"/>
              </p:cNvSpPr>
              <p:nvPr/>
            </p:nvSpPr>
            <p:spPr bwMode="auto">
              <a:xfrm>
                <a:off x="1178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499" name="Line 170"/>
              <p:cNvSpPr>
                <a:spLocks noChangeShapeType="1"/>
              </p:cNvSpPr>
              <p:nvPr/>
            </p:nvSpPr>
            <p:spPr bwMode="auto">
              <a:xfrm>
                <a:off x="1178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0" name="Line 171"/>
              <p:cNvSpPr>
                <a:spLocks noChangeShapeType="1"/>
              </p:cNvSpPr>
              <p:nvPr/>
            </p:nvSpPr>
            <p:spPr bwMode="auto">
              <a:xfrm>
                <a:off x="1214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1" name="Line 172"/>
              <p:cNvSpPr>
                <a:spLocks noChangeShapeType="1"/>
              </p:cNvSpPr>
              <p:nvPr/>
            </p:nvSpPr>
            <p:spPr bwMode="auto">
              <a:xfrm>
                <a:off x="1250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2" name="Line 173"/>
              <p:cNvSpPr>
                <a:spLocks noChangeShapeType="1"/>
              </p:cNvSpPr>
              <p:nvPr/>
            </p:nvSpPr>
            <p:spPr bwMode="auto">
              <a:xfrm>
                <a:off x="1287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3" name="Line 174"/>
              <p:cNvSpPr>
                <a:spLocks noChangeShapeType="1"/>
              </p:cNvSpPr>
              <p:nvPr/>
            </p:nvSpPr>
            <p:spPr bwMode="auto">
              <a:xfrm>
                <a:off x="1323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4" name="Line 175"/>
              <p:cNvSpPr>
                <a:spLocks noChangeShapeType="1"/>
              </p:cNvSpPr>
              <p:nvPr/>
            </p:nvSpPr>
            <p:spPr bwMode="auto">
              <a:xfrm>
                <a:off x="1359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5" name="Line 176"/>
              <p:cNvSpPr>
                <a:spLocks noChangeShapeType="1"/>
              </p:cNvSpPr>
              <p:nvPr/>
            </p:nvSpPr>
            <p:spPr bwMode="auto">
              <a:xfrm>
                <a:off x="1359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6" name="Line 177"/>
              <p:cNvSpPr>
                <a:spLocks noChangeShapeType="1"/>
              </p:cNvSpPr>
              <p:nvPr/>
            </p:nvSpPr>
            <p:spPr bwMode="auto">
              <a:xfrm>
                <a:off x="1395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7" name="Line 178"/>
              <p:cNvSpPr>
                <a:spLocks noChangeShapeType="1"/>
              </p:cNvSpPr>
              <p:nvPr/>
            </p:nvSpPr>
            <p:spPr bwMode="auto">
              <a:xfrm>
                <a:off x="1431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8" name="Line 179"/>
              <p:cNvSpPr>
                <a:spLocks noChangeShapeType="1"/>
              </p:cNvSpPr>
              <p:nvPr/>
            </p:nvSpPr>
            <p:spPr bwMode="auto">
              <a:xfrm>
                <a:off x="1468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09" name="Line 180"/>
              <p:cNvSpPr>
                <a:spLocks noChangeShapeType="1"/>
              </p:cNvSpPr>
              <p:nvPr/>
            </p:nvSpPr>
            <p:spPr bwMode="auto">
              <a:xfrm>
                <a:off x="1504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0" name="Line 181"/>
              <p:cNvSpPr>
                <a:spLocks noChangeShapeType="1"/>
              </p:cNvSpPr>
              <p:nvPr/>
            </p:nvSpPr>
            <p:spPr bwMode="auto">
              <a:xfrm>
                <a:off x="1540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1" name="Line 182"/>
              <p:cNvSpPr>
                <a:spLocks noChangeShapeType="1"/>
              </p:cNvSpPr>
              <p:nvPr/>
            </p:nvSpPr>
            <p:spPr bwMode="auto">
              <a:xfrm>
                <a:off x="1540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2" name="Line 183"/>
              <p:cNvSpPr>
                <a:spLocks noChangeShapeType="1"/>
              </p:cNvSpPr>
              <p:nvPr/>
            </p:nvSpPr>
            <p:spPr bwMode="auto">
              <a:xfrm>
                <a:off x="1576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3" name="Line 184"/>
              <p:cNvSpPr>
                <a:spLocks noChangeShapeType="1"/>
              </p:cNvSpPr>
              <p:nvPr/>
            </p:nvSpPr>
            <p:spPr bwMode="auto">
              <a:xfrm>
                <a:off x="1612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4" name="Line 185"/>
              <p:cNvSpPr>
                <a:spLocks noChangeShapeType="1"/>
              </p:cNvSpPr>
              <p:nvPr/>
            </p:nvSpPr>
            <p:spPr bwMode="auto">
              <a:xfrm>
                <a:off x="1649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5" name="Line 186"/>
              <p:cNvSpPr>
                <a:spLocks noChangeShapeType="1"/>
              </p:cNvSpPr>
              <p:nvPr/>
            </p:nvSpPr>
            <p:spPr bwMode="auto">
              <a:xfrm>
                <a:off x="1685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6" name="Line 187"/>
              <p:cNvSpPr>
                <a:spLocks noChangeShapeType="1"/>
              </p:cNvSpPr>
              <p:nvPr/>
            </p:nvSpPr>
            <p:spPr bwMode="auto">
              <a:xfrm>
                <a:off x="1721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7" name="Line 188"/>
              <p:cNvSpPr>
                <a:spLocks noChangeShapeType="1"/>
              </p:cNvSpPr>
              <p:nvPr/>
            </p:nvSpPr>
            <p:spPr bwMode="auto">
              <a:xfrm>
                <a:off x="1721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8" name="Line 189"/>
              <p:cNvSpPr>
                <a:spLocks noChangeShapeType="1"/>
              </p:cNvSpPr>
              <p:nvPr/>
            </p:nvSpPr>
            <p:spPr bwMode="auto">
              <a:xfrm>
                <a:off x="1757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19" name="Line 190"/>
              <p:cNvSpPr>
                <a:spLocks noChangeShapeType="1"/>
              </p:cNvSpPr>
              <p:nvPr/>
            </p:nvSpPr>
            <p:spPr bwMode="auto">
              <a:xfrm>
                <a:off x="1793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0" name="Line 191"/>
              <p:cNvSpPr>
                <a:spLocks noChangeShapeType="1"/>
              </p:cNvSpPr>
              <p:nvPr/>
            </p:nvSpPr>
            <p:spPr bwMode="auto">
              <a:xfrm>
                <a:off x="1830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1" name="Line 192"/>
              <p:cNvSpPr>
                <a:spLocks noChangeShapeType="1"/>
              </p:cNvSpPr>
              <p:nvPr/>
            </p:nvSpPr>
            <p:spPr bwMode="auto">
              <a:xfrm>
                <a:off x="1866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2" name="Line 193"/>
              <p:cNvSpPr>
                <a:spLocks noChangeShapeType="1"/>
              </p:cNvSpPr>
              <p:nvPr/>
            </p:nvSpPr>
            <p:spPr bwMode="auto">
              <a:xfrm>
                <a:off x="1902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3" name="Line 194"/>
              <p:cNvSpPr>
                <a:spLocks noChangeShapeType="1"/>
              </p:cNvSpPr>
              <p:nvPr/>
            </p:nvSpPr>
            <p:spPr bwMode="auto">
              <a:xfrm>
                <a:off x="1902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4" name="Line 195"/>
              <p:cNvSpPr>
                <a:spLocks noChangeShapeType="1"/>
              </p:cNvSpPr>
              <p:nvPr/>
            </p:nvSpPr>
            <p:spPr bwMode="auto">
              <a:xfrm>
                <a:off x="1938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5" name="Line 196"/>
              <p:cNvSpPr>
                <a:spLocks noChangeShapeType="1"/>
              </p:cNvSpPr>
              <p:nvPr/>
            </p:nvSpPr>
            <p:spPr bwMode="auto">
              <a:xfrm>
                <a:off x="1974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6" name="Line 197"/>
              <p:cNvSpPr>
                <a:spLocks noChangeShapeType="1"/>
              </p:cNvSpPr>
              <p:nvPr/>
            </p:nvSpPr>
            <p:spPr bwMode="auto">
              <a:xfrm>
                <a:off x="2011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7" name="Line 198"/>
              <p:cNvSpPr>
                <a:spLocks noChangeShapeType="1"/>
              </p:cNvSpPr>
              <p:nvPr/>
            </p:nvSpPr>
            <p:spPr bwMode="auto">
              <a:xfrm>
                <a:off x="2047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8" name="Line 199"/>
              <p:cNvSpPr>
                <a:spLocks noChangeShapeType="1"/>
              </p:cNvSpPr>
              <p:nvPr/>
            </p:nvSpPr>
            <p:spPr bwMode="auto">
              <a:xfrm>
                <a:off x="2083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29" name="Line 200"/>
              <p:cNvSpPr>
                <a:spLocks noChangeShapeType="1"/>
              </p:cNvSpPr>
              <p:nvPr/>
            </p:nvSpPr>
            <p:spPr bwMode="auto">
              <a:xfrm>
                <a:off x="2083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0" name="Line 201"/>
              <p:cNvSpPr>
                <a:spLocks noChangeShapeType="1"/>
              </p:cNvSpPr>
              <p:nvPr/>
            </p:nvSpPr>
            <p:spPr bwMode="auto">
              <a:xfrm>
                <a:off x="2119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1" name="Line 202"/>
              <p:cNvSpPr>
                <a:spLocks noChangeShapeType="1"/>
              </p:cNvSpPr>
              <p:nvPr/>
            </p:nvSpPr>
            <p:spPr bwMode="auto">
              <a:xfrm>
                <a:off x="2155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2" name="Line 203"/>
              <p:cNvSpPr>
                <a:spLocks noChangeShapeType="1"/>
              </p:cNvSpPr>
              <p:nvPr/>
            </p:nvSpPr>
            <p:spPr bwMode="auto">
              <a:xfrm>
                <a:off x="2192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3" name="Line 204"/>
              <p:cNvSpPr>
                <a:spLocks noChangeShapeType="1"/>
              </p:cNvSpPr>
              <p:nvPr/>
            </p:nvSpPr>
            <p:spPr bwMode="auto">
              <a:xfrm>
                <a:off x="2228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4" name="Line 205"/>
              <p:cNvSpPr>
                <a:spLocks noChangeShapeType="1"/>
              </p:cNvSpPr>
              <p:nvPr/>
            </p:nvSpPr>
            <p:spPr bwMode="auto">
              <a:xfrm>
                <a:off x="2264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5" name="Line 206"/>
              <p:cNvSpPr>
                <a:spLocks noChangeShapeType="1"/>
              </p:cNvSpPr>
              <p:nvPr/>
            </p:nvSpPr>
            <p:spPr bwMode="auto">
              <a:xfrm>
                <a:off x="2264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6" name="Line 207"/>
              <p:cNvSpPr>
                <a:spLocks noChangeShapeType="1"/>
              </p:cNvSpPr>
              <p:nvPr/>
            </p:nvSpPr>
            <p:spPr bwMode="auto">
              <a:xfrm>
                <a:off x="2300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7" name="Line 208"/>
              <p:cNvSpPr>
                <a:spLocks noChangeShapeType="1"/>
              </p:cNvSpPr>
              <p:nvPr/>
            </p:nvSpPr>
            <p:spPr bwMode="auto">
              <a:xfrm>
                <a:off x="2336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8" name="Line 209"/>
              <p:cNvSpPr>
                <a:spLocks noChangeShapeType="1"/>
              </p:cNvSpPr>
              <p:nvPr/>
            </p:nvSpPr>
            <p:spPr bwMode="auto">
              <a:xfrm>
                <a:off x="2373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39" name="Line 210"/>
              <p:cNvSpPr>
                <a:spLocks noChangeShapeType="1"/>
              </p:cNvSpPr>
              <p:nvPr/>
            </p:nvSpPr>
            <p:spPr bwMode="auto">
              <a:xfrm>
                <a:off x="2409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0" name="Line 211"/>
              <p:cNvSpPr>
                <a:spLocks noChangeShapeType="1"/>
              </p:cNvSpPr>
              <p:nvPr/>
            </p:nvSpPr>
            <p:spPr bwMode="auto">
              <a:xfrm>
                <a:off x="2445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1" name="Line 212"/>
              <p:cNvSpPr>
                <a:spLocks noChangeShapeType="1"/>
              </p:cNvSpPr>
              <p:nvPr/>
            </p:nvSpPr>
            <p:spPr bwMode="auto">
              <a:xfrm>
                <a:off x="2445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2" name="Line 213"/>
              <p:cNvSpPr>
                <a:spLocks noChangeShapeType="1"/>
              </p:cNvSpPr>
              <p:nvPr/>
            </p:nvSpPr>
            <p:spPr bwMode="auto">
              <a:xfrm>
                <a:off x="2481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3" name="Line 214"/>
              <p:cNvSpPr>
                <a:spLocks noChangeShapeType="1"/>
              </p:cNvSpPr>
              <p:nvPr/>
            </p:nvSpPr>
            <p:spPr bwMode="auto">
              <a:xfrm>
                <a:off x="2517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4" name="Line 215"/>
              <p:cNvSpPr>
                <a:spLocks noChangeShapeType="1"/>
              </p:cNvSpPr>
              <p:nvPr/>
            </p:nvSpPr>
            <p:spPr bwMode="auto">
              <a:xfrm>
                <a:off x="2554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5" name="Line 216"/>
              <p:cNvSpPr>
                <a:spLocks noChangeShapeType="1"/>
              </p:cNvSpPr>
              <p:nvPr/>
            </p:nvSpPr>
            <p:spPr bwMode="auto">
              <a:xfrm>
                <a:off x="2590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6" name="Line 217"/>
              <p:cNvSpPr>
                <a:spLocks noChangeShapeType="1"/>
              </p:cNvSpPr>
              <p:nvPr/>
            </p:nvSpPr>
            <p:spPr bwMode="auto">
              <a:xfrm>
                <a:off x="2626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7" name="Line 218"/>
              <p:cNvSpPr>
                <a:spLocks noChangeShapeType="1"/>
              </p:cNvSpPr>
              <p:nvPr/>
            </p:nvSpPr>
            <p:spPr bwMode="auto">
              <a:xfrm>
                <a:off x="2626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8" name="Line 219"/>
              <p:cNvSpPr>
                <a:spLocks noChangeShapeType="1"/>
              </p:cNvSpPr>
              <p:nvPr/>
            </p:nvSpPr>
            <p:spPr bwMode="auto">
              <a:xfrm>
                <a:off x="2662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49" name="Line 220"/>
              <p:cNvSpPr>
                <a:spLocks noChangeShapeType="1"/>
              </p:cNvSpPr>
              <p:nvPr/>
            </p:nvSpPr>
            <p:spPr bwMode="auto">
              <a:xfrm>
                <a:off x="2698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0" name="Line 221"/>
              <p:cNvSpPr>
                <a:spLocks noChangeShapeType="1"/>
              </p:cNvSpPr>
              <p:nvPr/>
            </p:nvSpPr>
            <p:spPr bwMode="auto">
              <a:xfrm>
                <a:off x="2735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1" name="Line 222"/>
              <p:cNvSpPr>
                <a:spLocks noChangeShapeType="1"/>
              </p:cNvSpPr>
              <p:nvPr/>
            </p:nvSpPr>
            <p:spPr bwMode="auto">
              <a:xfrm>
                <a:off x="2771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2" name="Line 223"/>
              <p:cNvSpPr>
                <a:spLocks noChangeShapeType="1"/>
              </p:cNvSpPr>
              <p:nvPr/>
            </p:nvSpPr>
            <p:spPr bwMode="auto">
              <a:xfrm>
                <a:off x="2807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3" name="Line 224"/>
              <p:cNvSpPr>
                <a:spLocks noChangeShapeType="1"/>
              </p:cNvSpPr>
              <p:nvPr/>
            </p:nvSpPr>
            <p:spPr bwMode="auto">
              <a:xfrm>
                <a:off x="2807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4" name="Line 225"/>
              <p:cNvSpPr>
                <a:spLocks noChangeShapeType="1"/>
              </p:cNvSpPr>
              <p:nvPr/>
            </p:nvSpPr>
            <p:spPr bwMode="auto">
              <a:xfrm>
                <a:off x="2843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5" name="Line 226"/>
              <p:cNvSpPr>
                <a:spLocks noChangeShapeType="1"/>
              </p:cNvSpPr>
              <p:nvPr/>
            </p:nvSpPr>
            <p:spPr bwMode="auto">
              <a:xfrm>
                <a:off x="2879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6" name="Line 227"/>
              <p:cNvSpPr>
                <a:spLocks noChangeShapeType="1"/>
              </p:cNvSpPr>
              <p:nvPr/>
            </p:nvSpPr>
            <p:spPr bwMode="auto">
              <a:xfrm>
                <a:off x="2916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7" name="Line 228"/>
              <p:cNvSpPr>
                <a:spLocks noChangeShapeType="1"/>
              </p:cNvSpPr>
              <p:nvPr/>
            </p:nvSpPr>
            <p:spPr bwMode="auto">
              <a:xfrm>
                <a:off x="2952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58" name="Line 229"/>
              <p:cNvSpPr>
                <a:spLocks noChangeShapeType="1"/>
              </p:cNvSpPr>
              <p:nvPr/>
            </p:nvSpPr>
            <p:spPr bwMode="auto">
              <a:xfrm>
                <a:off x="2988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19558"/>
              <p:cNvGrpSpPr>
                <a:grpSpLocks/>
              </p:cNvGrpSpPr>
              <p:nvPr/>
            </p:nvGrpSpPr>
            <p:grpSpPr bwMode="auto">
              <a:xfrm>
                <a:off x="2988" y="51"/>
                <a:ext cx="145" cy="118"/>
                <a:chOff x="0" y="0"/>
                <a:chExt cx="145" cy="118"/>
              </a:xfrm>
            </p:grpSpPr>
            <p:sp>
              <p:nvSpPr>
                <p:cNvPr id="19560" name="Line 23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61" name="Line 232"/>
                <p:cNvSpPr>
                  <a:spLocks noChangeShapeType="1"/>
                </p:cNvSpPr>
                <p:nvPr/>
              </p:nvSpPr>
              <p:spPr bwMode="auto">
                <a:xfrm>
                  <a:off x="36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62" name="Line 233"/>
                <p:cNvSpPr>
                  <a:spLocks noChangeShapeType="1"/>
                </p:cNvSpPr>
                <p:nvPr/>
              </p:nvSpPr>
              <p:spPr bwMode="auto">
                <a:xfrm>
                  <a:off x="72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63" name="Line 234"/>
                <p:cNvSpPr>
                  <a:spLocks noChangeShapeType="1"/>
                </p:cNvSpPr>
                <p:nvPr/>
              </p:nvSpPr>
              <p:spPr bwMode="auto">
                <a:xfrm>
                  <a:off x="109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64" name="Line 235"/>
                <p:cNvSpPr>
                  <a:spLocks noChangeShapeType="1"/>
                </p:cNvSpPr>
                <p:nvPr/>
              </p:nvSpPr>
              <p:spPr bwMode="auto">
                <a:xfrm>
                  <a:off x="145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9565" name="Line 236"/>
              <p:cNvSpPr>
                <a:spLocks noChangeShapeType="1"/>
              </p:cNvSpPr>
              <p:nvPr/>
            </p:nvSpPr>
            <p:spPr bwMode="auto">
              <a:xfrm>
                <a:off x="3169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66" name="Line 237"/>
              <p:cNvSpPr>
                <a:spLocks noChangeShapeType="1"/>
              </p:cNvSpPr>
              <p:nvPr/>
            </p:nvSpPr>
            <p:spPr bwMode="auto">
              <a:xfrm>
                <a:off x="3167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67" name="Line 238"/>
              <p:cNvSpPr>
                <a:spLocks noChangeShapeType="1"/>
              </p:cNvSpPr>
              <p:nvPr/>
            </p:nvSpPr>
            <p:spPr bwMode="auto">
              <a:xfrm>
                <a:off x="3203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68" name="Line 239"/>
              <p:cNvSpPr>
                <a:spLocks noChangeShapeType="1"/>
              </p:cNvSpPr>
              <p:nvPr/>
            </p:nvSpPr>
            <p:spPr bwMode="auto">
              <a:xfrm>
                <a:off x="3239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69" name="Line 240"/>
              <p:cNvSpPr>
                <a:spLocks noChangeShapeType="1"/>
              </p:cNvSpPr>
              <p:nvPr/>
            </p:nvSpPr>
            <p:spPr bwMode="auto">
              <a:xfrm>
                <a:off x="3276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70" name="Line 241"/>
              <p:cNvSpPr>
                <a:spLocks noChangeShapeType="1"/>
              </p:cNvSpPr>
              <p:nvPr/>
            </p:nvSpPr>
            <p:spPr bwMode="auto">
              <a:xfrm>
                <a:off x="3312" y="51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grpSp>
            <p:nvGrpSpPr>
              <p:cNvPr id="5" name="组合 19570"/>
              <p:cNvGrpSpPr>
                <a:grpSpLocks/>
              </p:cNvGrpSpPr>
              <p:nvPr/>
            </p:nvGrpSpPr>
            <p:grpSpPr bwMode="auto">
              <a:xfrm>
                <a:off x="3348" y="51"/>
                <a:ext cx="145" cy="118"/>
                <a:chOff x="0" y="0"/>
                <a:chExt cx="145" cy="118"/>
              </a:xfrm>
            </p:grpSpPr>
            <p:sp>
              <p:nvSpPr>
                <p:cNvPr id="19572" name="Line 24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73" name="Line 244"/>
                <p:cNvSpPr>
                  <a:spLocks noChangeShapeType="1"/>
                </p:cNvSpPr>
                <p:nvPr/>
              </p:nvSpPr>
              <p:spPr bwMode="auto">
                <a:xfrm>
                  <a:off x="36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74" name="Line 245"/>
                <p:cNvSpPr>
                  <a:spLocks noChangeShapeType="1"/>
                </p:cNvSpPr>
                <p:nvPr/>
              </p:nvSpPr>
              <p:spPr bwMode="auto">
                <a:xfrm>
                  <a:off x="72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75" name="Line 246"/>
                <p:cNvSpPr>
                  <a:spLocks noChangeShapeType="1"/>
                </p:cNvSpPr>
                <p:nvPr/>
              </p:nvSpPr>
              <p:spPr bwMode="auto">
                <a:xfrm>
                  <a:off x="109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76" name="Line 247"/>
                <p:cNvSpPr>
                  <a:spLocks noChangeShapeType="1"/>
                </p:cNvSpPr>
                <p:nvPr/>
              </p:nvSpPr>
              <p:spPr bwMode="auto">
                <a:xfrm>
                  <a:off x="145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9577" name="Line 248"/>
              <p:cNvSpPr>
                <a:spLocks noChangeShapeType="1"/>
              </p:cNvSpPr>
              <p:nvPr/>
            </p:nvSpPr>
            <p:spPr bwMode="auto">
              <a:xfrm>
                <a:off x="3529" y="51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19577"/>
              <p:cNvGrpSpPr>
                <a:grpSpLocks/>
              </p:cNvGrpSpPr>
              <p:nvPr/>
            </p:nvGrpSpPr>
            <p:grpSpPr bwMode="auto">
              <a:xfrm>
                <a:off x="3528" y="51"/>
                <a:ext cx="145" cy="118"/>
                <a:chOff x="0" y="0"/>
                <a:chExt cx="145" cy="118"/>
              </a:xfrm>
            </p:grpSpPr>
            <p:sp>
              <p:nvSpPr>
                <p:cNvPr id="19579" name="Line 25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80" name="Line 251"/>
                <p:cNvSpPr>
                  <a:spLocks noChangeShapeType="1"/>
                </p:cNvSpPr>
                <p:nvPr/>
              </p:nvSpPr>
              <p:spPr bwMode="auto">
                <a:xfrm>
                  <a:off x="36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81" name="Line 252"/>
                <p:cNvSpPr>
                  <a:spLocks noChangeShapeType="1"/>
                </p:cNvSpPr>
                <p:nvPr/>
              </p:nvSpPr>
              <p:spPr bwMode="auto">
                <a:xfrm>
                  <a:off x="72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82" name="Line 253"/>
                <p:cNvSpPr>
                  <a:spLocks noChangeShapeType="1"/>
                </p:cNvSpPr>
                <p:nvPr/>
              </p:nvSpPr>
              <p:spPr bwMode="auto">
                <a:xfrm>
                  <a:off x="109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83" name="Line 254"/>
                <p:cNvSpPr>
                  <a:spLocks noChangeShapeType="1"/>
                </p:cNvSpPr>
                <p:nvPr/>
              </p:nvSpPr>
              <p:spPr bwMode="auto">
                <a:xfrm>
                  <a:off x="145" y="0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9584" name="Line 255"/>
              <p:cNvSpPr>
                <a:spLocks noChangeShapeType="1"/>
              </p:cNvSpPr>
              <p:nvPr/>
            </p:nvSpPr>
            <p:spPr bwMode="auto">
              <a:xfrm>
                <a:off x="3709" y="51"/>
                <a:ext cx="0" cy="118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19584"/>
            <p:cNvGrpSpPr>
              <a:grpSpLocks/>
            </p:cNvGrpSpPr>
            <p:nvPr/>
          </p:nvGrpSpPr>
          <p:grpSpPr bwMode="auto">
            <a:xfrm>
              <a:off x="80" y="-10"/>
              <a:ext cx="2714" cy="256"/>
              <a:chOff x="-1" y="-20"/>
              <a:chExt cx="3677" cy="519"/>
            </a:xfrm>
          </p:grpSpPr>
          <p:sp>
            <p:nvSpPr>
              <p:cNvPr id="19586" name="Rectangle 257" descr="栎木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2748" cy="492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9587" name="AutoShape 258" descr="栎木"/>
              <p:cNvSpPr>
                <a:spLocks noChangeArrowheads="1"/>
              </p:cNvSpPr>
              <p:nvPr/>
            </p:nvSpPr>
            <p:spPr bwMode="auto">
              <a:xfrm rot="5400000">
                <a:off x="2949" y="-228"/>
                <a:ext cx="519" cy="935"/>
              </a:xfrm>
              <a:prstGeom prst="triangle">
                <a:avLst>
                  <a:gd name="adj" fmla="val 46711"/>
                </a:avLst>
              </a:prstGeom>
              <a:blipFill dpi="0" rotWithShape="1">
                <a:blip r:embed="rId2" cstate="print">
                  <a:alphaModFix amt="4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9588" name="Line 259"/>
          <p:cNvSpPr>
            <a:spLocks noChangeShapeType="1"/>
          </p:cNvSpPr>
          <p:nvPr/>
        </p:nvSpPr>
        <p:spPr bwMode="auto">
          <a:xfrm rot="-1610508" flipH="1" flipV="1">
            <a:off x="6618735" y="4356220"/>
            <a:ext cx="395475" cy="100980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9589" name="Line 388"/>
          <p:cNvSpPr>
            <a:spLocks noChangeShapeType="1"/>
          </p:cNvSpPr>
          <p:nvPr/>
        </p:nvSpPr>
        <p:spPr bwMode="auto">
          <a:xfrm rot="2757892" flipV="1">
            <a:off x="7232484" y="4035546"/>
            <a:ext cx="4453" cy="142275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pic>
        <p:nvPicPr>
          <p:cNvPr id="19590" name="Picture 391" descr="u=3185689198,3543603771&amp;fm=3&amp;g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38816">
            <a:off x="6473919" y="3364943"/>
            <a:ext cx="779270" cy="59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91" name="Line 130"/>
          <p:cNvSpPr>
            <a:spLocks noChangeShapeType="1"/>
          </p:cNvSpPr>
          <p:nvPr/>
        </p:nvSpPr>
        <p:spPr bwMode="auto">
          <a:xfrm flipH="1" flipV="1">
            <a:off x="6957018" y="4182715"/>
            <a:ext cx="11369" cy="99520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pic>
        <p:nvPicPr>
          <p:cNvPr id="19592" name="Picture 392" descr="u=3185689198,3543603771&amp;fm=3&amp;g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12912">
            <a:off x="7597987" y="3807045"/>
            <a:ext cx="790902" cy="5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93" name="Picture 393" descr="u=3185689198,3543603771&amp;fm=3&amp;gp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3515">
            <a:off x="5654030" y="4024318"/>
            <a:ext cx="794778" cy="5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94" name="Text Box 397"/>
          <p:cNvSpPr txBox="1">
            <a:spLocks noChangeArrowheads="1"/>
          </p:cNvSpPr>
          <p:nvPr/>
        </p:nvSpPr>
        <p:spPr bwMode="auto">
          <a:xfrm>
            <a:off x="4645593" y="3685110"/>
            <a:ext cx="247073" cy="9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5867" b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9595" name="Text Box 398"/>
          <p:cNvSpPr txBox="1">
            <a:spLocks noChangeArrowheads="1"/>
          </p:cNvSpPr>
          <p:nvPr/>
        </p:nvSpPr>
        <p:spPr bwMode="auto">
          <a:xfrm>
            <a:off x="8421088" y="3542151"/>
            <a:ext cx="247073" cy="9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5867" b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9596" name="Text Box 399"/>
          <p:cNvSpPr txBox="1">
            <a:spLocks noChangeArrowheads="1"/>
          </p:cNvSpPr>
          <p:nvPr/>
        </p:nvSpPr>
        <p:spPr bwMode="auto">
          <a:xfrm>
            <a:off x="6792670" y="2630624"/>
            <a:ext cx="247073" cy="9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5867" b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69888A52-B9EF-4928-BE3D-051575193B7B}"/>
              </a:ext>
            </a:extLst>
          </p:cNvPr>
          <p:cNvSpPr txBox="1"/>
          <p:nvPr/>
        </p:nvSpPr>
        <p:spPr>
          <a:xfrm>
            <a:off x="835661" y="256559"/>
            <a:ext cx="56086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正确使用刻度尺测量尺寸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9588" grpId="0" animBg="1"/>
      <p:bldP spid="19589" grpId="0" animBg="1"/>
      <p:bldP spid="19591" grpId="0" animBg="1"/>
      <p:bldP spid="19594" grpId="0"/>
      <p:bldP spid="19595" grpId="0"/>
      <p:bldP spid="195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01"/>
          <p:cNvSpPr txBox="1">
            <a:spLocks noChangeArrowheads="1"/>
          </p:cNvSpPr>
          <p:nvPr/>
        </p:nvSpPr>
        <p:spPr bwMode="auto">
          <a:xfrm>
            <a:off x="660400" y="1378404"/>
            <a:ext cx="11021449" cy="7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：指记录，记录测量结果应包括数字和单位。丁图中木块长度为2.7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cm。 </a:t>
            </a:r>
          </a:p>
        </p:txBody>
      </p:sp>
      <p:grpSp>
        <p:nvGrpSpPr>
          <p:cNvPr id="4" name="组合 2"/>
          <p:cNvGrpSpPr>
            <a:grpSpLocks/>
          </p:cNvGrpSpPr>
          <p:nvPr/>
        </p:nvGrpSpPr>
        <p:grpSpPr bwMode="auto">
          <a:xfrm>
            <a:off x="660400" y="3669152"/>
            <a:ext cx="7344404" cy="2353507"/>
            <a:chOff x="1097" y="2716"/>
            <a:chExt cx="12205" cy="8041"/>
          </a:xfrm>
        </p:grpSpPr>
        <p:pic>
          <p:nvPicPr>
            <p:cNvPr id="20484" name="图片 20482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7" y="2716"/>
              <a:ext cx="12205" cy="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5" name="文本框 2"/>
            <p:cNvSpPr txBox="1">
              <a:spLocks noChangeArrowheads="1"/>
            </p:cNvSpPr>
            <p:nvPr/>
          </p:nvSpPr>
          <p:spPr bwMode="auto">
            <a:xfrm>
              <a:off x="6142" y="9180"/>
              <a:ext cx="1107" cy="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丁</a:t>
              </a:r>
            </a:p>
          </p:txBody>
        </p:sp>
      </p:grpSp>
      <p:sp>
        <p:nvSpPr>
          <p:cNvPr id="3" name="云形标注 1"/>
          <p:cNvSpPr/>
          <p:nvPr/>
        </p:nvSpPr>
        <p:spPr>
          <a:xfrm>
            <a:off x="7664906" y="2640779"/>
            <a:ext cx="3620380" cy="1254309"/>
          </a:xfrm>
          <a:prstGeom prst="cloudCallout">
            <a:avLst>
              <a:gd name="adj1" fmla="val -69989"/>
              <a:gd name="adj2" fmla="val 77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总结为四个字：选、放、读、记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8533CD-7C4D-4060-AB2B-DDDF677C5C54}"/>
              </a:ext>
            </a:extLst>
          </p:cNvPr>
          <p:cNvSpPr txBox="1"/>
          <p:nvPr/>
        </p:nvSpPr>
        <p:spPr>
          <a:xfrm>
            <a:off x="835661" y="256559"/>
            <a:ext cx="56086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正确使用刻度尺测量尺寸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8">
                                          <p:stCondLst>
                                            <p:cond delay="6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8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8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8">
                                          <p:stCondLst>
                                            <p:cond delay="16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8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8" decel="50000">
                                          <p:stCondLst>
                                            <p:cond delay="18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101178" y="2841788"/>
            <a:ext cx="5422684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分度值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；物体长度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" name="Picture 3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661" y="1613834"/>
            <a:ext cx="5899343" cy="18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966849" y="5519624"/>
            <a:ext cx="5156320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分度值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；物体长度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1510" name="文本框 21509"/>
          <p:cNvSpPr txBox="1">
            <a:spLocks noChangeArrowheads="1"/>
          </p:cNvSpPr>
          <p:nvPr/>
        </p:nvSpPr>
        <p:spPr bwMode="auto">
          <a:xfrm>
            <a:off x="8031123" y="2849033"/>
            <a:ext cx="1341967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1mm</a:t>
            </a:r>
          </a:p>
        </p:txBody>
      </p:sp>
      <p:sp>
        <p:nvSpPr>
          <p:cNvPr id="21511" name="文本框 21510"/>
          <p:cNvSpPr txBox="1">
            <a:spLocks noChangeArrowheads="1"/>
          </p:cNvSpPr>
          <p:nvPr/>
        </p:nvSpPr>
        <p:spPr bwMode="auto">
          <a:xfrm>
            <a:off x="10167084" y="2849033"/>
            <a:ext cx="17780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2.78cm</a:t>
            </a:r>
          </a:p>
        </p:txBody>
      </p:sp>
      <p:sp>
        <p:nvSpPr>
          <p:cNvPr id="21512" name="文本框 21511"/>
          <p:cNvSpPr txBox="1">
            <a:spLocks noChangeArrowheads="1"/>
          </p:cNvSpPr>
          <p:nvPr/>
        </p:nvSpPr>
        <p:spPr bwMode="auto">
          <a:xfrm>
            <a:off x="7882210" y="5526869"/>
            <a:ext cx="13081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1cm</a:t>
            </a:r>
          </a:p>
        </p:txBody>
      </p:sp>
      <p:sp>
        <p:nvSpPr>
          <p:cNvPr id="21513" name="文本框 21512"/>
          <p:cNvSpPr txBox="1">
            <a:spLocks noChangeArrowheads="1"/>
          </p:cNvSpPr>
          <p:nvPr/>
        </p:nvSpPr>
        <p:spPr bwMode="auto">
          <a:xfrm>
            <a:off x="10105670" y="5526869"/>
            <a:ext cx="17526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2.7cm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495" y="4296452"/>
            <a:ext cx="5872142" cy="181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F96277C-CC17-48A8-AB29-3B3954303A11}"/>
              </a:ext>
            </a:extLst>
          </p:cNvPr>
          <p:cNvSpPr txBox="1"/>
          <p:nvPr/>
        </p:nvSpPr>
        <p:spPr>
          <a:xfrm>
            <a:off x="835661" y="256559"/>
            <a:ext cx="15790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1510" grpId="0"/>
      <p:bldP spid="21511" grpId="0"/>
      <p:bldP spid="21512" grpId="0"/>
      <p:bldP spid="215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5661" y="1535580"/>
            <a:ext cx="10562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用刻度尺测量作业本和物理课本的长度和宽度</a:t>
            </a:r>
          </a:p>
        </p:txBody>
      </p:sp>
      <p:pic>
        <p:nvPicPr>
          <p:cNvPr id="5" name="图片 4" descr="图片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661" y="2752555"/>
            <a:ext cx="10094143" cy="22546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D2B35B-9694-4596-AB0B-43F242C47EB0}"/>
              </a:ext>
            </a:extLst>
          </p:cNvPr>
          <p:cNvSpPr txBox="1"/>
          <p:nvPr/>
        </p:nvSpPr>
        <p:spPr>
          <a:xfrm>
            <a:off x="835661" y="256559"/>
            <a:ext cx="18150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[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小实验</a:t>
            </a: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]</a:t>
            </a:r>
            <a:endParaRPr lang="zh-CN" altLang="en-US" sz="3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5660" y="1666731"/>
            <a:ext cx="1003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19170" eaLnBrk="0" hangingPunct="0"/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想一想：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如何测量铁丝的直径，一张纸的厚度？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22214" y="5525261"/>
            <a:ext cx="8475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1917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测多算少法（累积法）</a:t>
            </a:r>
          </a:p>
        </p:txBody>
      </p:sp>
      <p:pic>
        <p:nvPicPr>
          <p:cNvPr id="19461" name="图片 48133" descr="12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660" y="2850375"/>
            <a:ext cx="3613120" cy="2045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2" name="图片 48137" descr="12-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494" y="2825697"/>
            <a:ext cx="3565327" cy="1970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7F8D1C7-1BB6-4452-887B-E2CEB7A775FA}"/>
              </a:ext>
            </a:extLst>
          </p:cNvPr>
          <p:cNvSpPr txBox="1"/>
          <p:nvPr/>
        </p:nvSpPr>
        <p:spPr>
          <a:xfrm>
            <a:off x="835660" y="256559"/>
            <a:ext cx="47370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4.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测量长度的特殊方法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>
            <a:extLst>
              <a:ext uri="{FF2B5EF4-FFF2-40B4-BE49-F238E27FC236}">
                <a16:creationId xmlns:a16="http://schemas.microsoft.com/office/drawing/2014/main" id="{61AEB8B7-334C-4BF2-A50E-49C5FA1FB943}"/>
              </a:ext>
            </a:extLst>
          </p:cNvPr>
          <p:cNvSpPr txBox="1"/>
          <p:nvPr/>
        </p:nvSpPr>
        <p:spPr>
          <a:xfrm>
            <a:off x="835660" y="256559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E06AEA4-C109-4D39-84F1-49D4CA309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554" y="1188572"/>
            <a:ext cx="7203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我们的感觉可靠吗？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9E3815AE-4432-4A78-BD65-9F4603848110}"/>
              </a:ext>
            </a:extLst>
          </p:cNvPr>
          <p:cNvGrpSpPr>
            <a:grpSpLocks/>
          </p:cNvGrpSpPr>
          <p:nvPr/>
        </p:nvGrpSpPr>
        <p:grpSpPr bwMode="auto">
          <a:xfrm>
            <a:off x="1360554" y="2188395"/>
            <a:ext cx="7877878" cy="1515625"/>
            <a:chOff x="442" y="1055"/>
            <a:chExt cx="4637" cy="1162"/>
          </a:xfrm>
        </p:grpSpPr>
        <p:pic>
          <p:nvPicPr>
            <p:cNvPr id="5" name="Picture 6" descr="cuojue14_1753">
              <a:extLst>
                <a:ext uri="{FF2B5EF4-FFF2-40B4-BE49-F238E27FC236}">
                  <a16:creationId xmlns:a16="http://schemas.microsoft.com/office/drawing/2014/main" id="{7B768F16-BA1B-47F2-A526-81642EF2B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" y="1055"/>
              <a:ext cx="1944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A4E1591D-5221-4CAF-A090-9FB42A047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3" y="1395"/>
              <a:ext cx="225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990099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紫色的线弯了吗？</a:t>
              </a: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595FD23A-F7F3-4BFE-8B40-2BDC66B7FFF6}"/>
              </a:ext>
            </a:extLst>
          </p:cNvPr>
          <p:cNvGrpSpPr>
            <a:grpSpLocks/>
          </p:cNvGrpSpPr>
          <p:nvPr/>
        </p:nvGrpSpPr>
        <p:grpSpPr bwMode="auto">
          <a:xfrm>
            <a:off x="1360555" y="4729342"/>
            <a:ext cx="7877878" cy="1665944"/>
            <a:chOff x="243" y="2245"/>
            <a:chExt cx="5103" cy="1622"/>
          </a:xfrm>
        </p:grpSpPr>
        <p:pic>
          <p:nvPicPr>
            <p:cNvPr id="8" name="Picture 8" descr="0FT15N252">
              <a:hlinkClick r:id="rId4" action="ppaction://hlinkfile"/>
              <a:extLst>
                <a:ext uri="{FF2B5EF4-FFF2-40B4-BE49-F238E27FC236}">
                  <a16:creationId xmlns:a16="http://schemas.microsoft.com/office/drawing/2014/main" id="{6256BFCB-1A7B-404F-AB23-1BCBBFA2E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4" y="2245"/>
              <a:ext cx="3062" cy="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7D12E79F-F94D-4A81-9DFB-399DF15FE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2869"/>
              <a:ext cx="2240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橙色的线哪段长？</a:t>
              </a:r>
            </a:p>
          </p:txBody>
        </p:sp>
      </p:grpSp>
      <p:sp>
        <p:nvSpPr>
          <p:cNvPr id="10" name="Text Box 5">
            <a:extLst>
              <a:ext uri="{FF2B5EF4-FFF2-40B4-BE49-F238E27FC236}">
                <a16:creationId xmlns:a16="http://schemas.microsoft.com/office/drawing/2014/main" id="{AAE3FC3D-D33A-4879-84C8-D173F8980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800" y="1188571"/>
            <a:ext cx="223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观察一下图片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988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660400" y="1307000"/>
            <a:ext cx="4726112" cy="220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相互配合法（卡测法）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（适于测圆、圆柱体的直径和圆锥体的高）</a:t>
            </a:r>
          </a:p>
        </p:txBody>
      </p:sp>
      <p:pic>
        <p:nvPicPr>
          <p:cNvPr id="20483" name="图片 45068" descr="12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496" y="1767411"/>
            <a:ext cx="5532571" cy="174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图片 45069" descr="12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497" y="3759877"/>
            <a:ext cx="2359580" cy="1853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图片 45070" descr="12-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8224" y="3759876"/>
            <a:ext cx="2308843" cy="1853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E347FA7-4A60-4526-9F1C-B1FF12673984}"/>
              </a:ext>
            </a:extLst>
          </p:cNvPr>
          <p:cNvSpPr txBox="1"/>
          <p:nvPr/>
        </p:nvSpPr>
        <p:spPr>
          <a:xfrm>
            <a:off x="835661" y="256559"/>
            <a:ext cx="56086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正确使用刻度尺测量尺寸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87964" y="1260082"/>
            <a:ext cx="6669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化曲为直法（等效替代法）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7926" y="2023885"/>
            <a:ext cx="9781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eaLnBrk="0" hangingPunct="0"/>
            <a:r>
              <a:rPr lang="en-US" altLang="zh-CN" sz="24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测较短的曲线，例如地图册上的铁路线长</a:t>
            </a:r>
          </a:p>
        </p:txBody>
      </p:sp>
      <p:pic>
        <p:nvPicPr>
          <p:cNvPr id="21508" name="图片 46088" descr="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188" y="3365457"/>
            <a:ext cx="4722178" cy="2054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9" name="矩形 46089"/>
          <p:cNvSpPr>
            <a:spLocks noChangeArrowheads="1"/>
          </p:cNvSpPr>
          <p:nvPr/>
        </p:nvSpPr>
        <p:spPr bwMode="auto">
          <a:xfrm>
            <a:off x="1322918" y="4064017"/>
            <a:ext cx="669522" cy="65751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122767" tIns="61384" rIns="122767" bIns="61384">
            <a:spAutoFit/>
          </a:bodyPr>
          <a:lstStyle/>
          <a:p>
            <a:pPr defTabSz="1219170"/>
            <a:r>
              <a:rPr lang="en-US" altLang="zh-CN" sz="3467" b="1" i="1" kern="0">
                <a:solidFill>
                  <a:srgbClr val="F2F2F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A</a:t>
            </a:r>
            <a:r>
              <a:rPr lang="en-US" altLang="zh-CN" sz="3467" b="1" kern="0">
                <a:solidFill>
                  <a:srgbClr val="F2F2F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′</a:t>
            </a:r>
          </a:p>
        </p:txBody>
      </p:sp>
      <p:sp>
        <p:nvSpPr>
          <p:cNvPr id="21510" name="矩形 46090"/>
          <p:cNvSpPr>
            <a:spLocks noChangeArrowheads="1"/>
          </p:cNvSpPr>
          <p:nvPr/>
        </p:nvSpPr>
        <p:spPr bwMode="auto">
          <a:xfrm>
            <a:off x="4362451" y="4064017"/>
            <a:ext cx="669522" cy="65751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122767" tIns="61384" rIns="122767" bIns="61384">
            <a:spAutoFit/>
          </a:bodyPr>
          <a:lstStyle/>
          <a:p>
            <a:pPr defTabSz="1219170"/>
            <a:r>
              <a:rPr lang="en-US" altLang="zh-CN" sz="3467" b="1" i="1" kern="0">
                <a:solidFill>
                  <a:srgbClr val="F2F2F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B</a:t>
            </a:r>
            <a:r>
              <a:rPr lang="en-US" altLang="zh-CN" sz="3467" b="1" kern="0">
                <a:solidFill>
                  <a:srgbClr val="F2F2F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′</a:t>
            </a:r>
          </a:p>
        </p:txBody>
      </p:sp>
      <p:sp>
        <p:nvSpPr>
          <p:cNvPr id="21511" name="矩形 46091"/>
          <p:cNvSpPr>
            <a:spLocks noChangeArrowheads="1"/>
          </p:cNvSpPr>
          <p:nvPr/>
        </p:nvSpPr>
        <p:spPr bwMode="auto">
          <a:xfrm>
            <a:off x="1295401" y="4654691"/>
            <a:ext cx="568532" cy="65751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122767" tIns="61384" rIns="122767" bIns="61384">
            <a:spAutoFit/>
          </a:bodyPr>
          <a:lstStyle/>
          <a:p>
            <a:pPr defTabSz="1219170"/>
            <a:r>
              <a:rPr lang="en-US" altLang="zh-CN" sz="3467" b="1" i="1" kern="0">
                <a:solidFill>
                  <a:srgbClr val="F2F2F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A</a:t>
            </a:r>
            <a:endParaRPr lang="en-US" altLang="zh-CN" sz="3467" b="1" kern="0">
              <a:solidFill>
                <a:srgbClr val="F2F2F2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21512" name="矩形 46092"/>
          <p:cNvSpPr>
            <a:spLocks noChangeArrowheads="1"/>
          </p:cNvSpPr>
          <p:nvPr/>
        </p:nvSpPr>
        <p:spPr bwMode="auto">
          <a:xfrm>
            <a:off x="3896785" y="5023666"/>
            <a:ext cx="815395" cy="65751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122767" tIns="61384" rIns="122767" bIns="61384">
            <a:spAutoFit/>
          </a:bodyPr>
          <a:lstStyle/>
          <a:p>
            <a:pPr defTabSz="1219170"/>
            <a:r>
              <a:rPr lang="en-US" altLang="zh-CN" sz="3467" b="1" i="1" kern="0">
                <a:solidFill>
                  <a:srgbClr val="F2F2F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B  </a:t>
            </a:r>
            <a:endParaRPr lang="en-US" altLang="zh-CN" sz="3467" b="1" kern="0">
              <a:solidFill>
                <a:srgbClr val="F2F2F2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pic>
        <p:nvPicPr>
          <p:cNvPr id="21513" name="图片 46093" descr="12-25"/>
          <p:cNvPicPr>
            <a:picLocks noChangeAspect="1" noChangeArrowheads="1"/>
          </p:cNvPicPr>
          <p:nvPr/>
        </p:nvPicPr>
        <p:blipFill>
          <a:blip r:embed="rId3" cstate="print"/>
          <a:srcRect l="815" t="1004" r="2039" b="1845"/>
          <a:stretch>
            <a:fillRect/>
          </a:stretch>
        </p:blipFill>
        <p:spPr bwMode="auto">
          <a:xfrm>
            <a:off x="7488485" y="3365457"/>
            <a:ext cx="3550314" cy="2054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4" name="矩形 46094"/>
          <p:cNvSpPr>
            <a:spLocks noChangeArrowheads="1"/>
          </p:cNvSpPr>
          <p:nvPr/>
        </p:nvSpPr>
        <p:spPr bwMode="auto">
          <a:xfrm>
            <a:off x="8053076" y="4853053"/>
            <a:ext cx="2710144" cy="4932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122767" tIns="61384" rIns="122767" bIns="61384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地图测绘仪　　　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347FA7-4A60-4526-9F1C-B1FF12673984}"/>
              </a:ext>
            </a:extLst>
          </p:cNvPr>
          <p:cNvSpPr txBox="1"/>
          <p:nvPr/>
        </p:nvSpPr>
        <p:spPr>
          <a:xfrm>
            <a:off x="835661" y="256559"/>
            <a:ext cx="56086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正确使用刻度尺测量尺寸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0" grpId="0"/>
      <p:bldP spid="21509" grpId="0"/>
      <p:bldP spid="21510" grpId="0"/>
      <p:bldP spid="21511" grpId="0"/>
      <p:bldP spid="21512" grpId="0"/>
      <p:bldP spid="215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60400" y="1583121"/>
            <a:ext cx="11040533" cy="11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1219170">
              <a:lnSpc>
                <a:spcPct val="150000"/>
              </a:lnSpc>
              <a:buAutoNum type="arabicPeriod"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时间的单位：国际单位：秒（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常用单位：时（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h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）、分（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min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）等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4052" y="3334205"/>
            <a:ext cx="110405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它们之间的关系是：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 h = </a:t>
            </a:r>
            <a:r>
              <a:rPr lang="en-US" altLang="zh-CN" sz="24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60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min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               1 min =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en-US" altLang="zh-CN" sz="24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60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 h =</a:t>
            </a:r>
            <a:r>
              <a:rPr lang="en-US" altLang="zh-CN" sz="24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01760" y="5180864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3600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738621-E659-4ABD-BFB5-52753A3A28F9}"/>
              </a:ext>
            </a:extLst>
          </p:cNvPr>
          <p:cNvSpPr txBox="1"/>
          <p:nvPr/>
        </p:nvSpPr>
        <p:spPr>
          <a:xfrm>
            <a:off x="835660" y="256559"/>
            <a:ext cx="343838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三、时间的测量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353" y="3211602"/>
            <a:ext cx="202743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1698" y="3211602"/>
            <a:ext cx="2273935" cy="169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2678" y="3211602"/>
            <a:ext cx="24003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869" y="3211602"/>
            <a:ext cx="2244725" cy="169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264285" y="5123954"/>
            <a:ext cx="9922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手表                  石英钟                         电子停表                机械停表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11E11C-88B8-4F67-9B65-C95A53D7669F}"/>
              </a:ext>
            </a:extLst>
          </p:cNvPr>
          <p:cNvSpPr txBox="1"/>
          <p:nvPr/>
        </p:nvSpPr>
        <p:spPr>
          <a:xfrm>
            <a:off x="835659" y="256559"/>
            <a:ext cx="460108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测量时间的工具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1975C0-7B58-4D70-BA54-4BF4F3C5997C}"/>
              </a:ext>
            </a:extLst>
          </p:cNvPr>
          <p:cNvSpPr/>
          <p:nvPr/>
        </p:nvSpPr>
        <p:spPr>
          <a:xfrm>
            <a:off x="835660" y="1770335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钟、表；在运动场和实验室经常用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停表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525" y="1840428"/>
            <a:ext cx="5351300" cy="337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AA73C03-069B-4C29-9093-E10F3521E8BF}"/>
              </a:ext>
            </a:extLst>
          </p:cNvPr>
          <p:cNvSpPr txBox="1"/>
          <p:nvPr/>
        </p:nvSpPr>
        <p:spPr>
          <a:xfrm>
            <a:off x="835659" y="256559"/>
            <a:ext cx="51936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实验：用停表测量时间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0238" y="4417119"/>
            <a:ext cx="9127067" cy="72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简称：一启动；二按停；三读数；四归零。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10238" y="2630107"/>
            <a:ext cx="10058400" cy="7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第二次按下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开始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启动键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时 表针停止转动,读数。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35640" y="3327734"/>
            <a:ext cx="8536516" cy="7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第三最后按下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复位键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时 表针弹回零点。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35640" y="1932480"/>
            <a:ext cx="9190567" cy="7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第一次按下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开始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启动键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时 表针开始转动,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79D2E4-AB65-4198-BA80-7732C139120A}"/>
              </a:ext>
            </a:extLst>
          </p:cNvPr>
          <p:cNvSpPr txBox="1"/>
          <p:nvPr/>
        </p:nvSpPr>
        <p:spPr>
          <a:xfrm>
            <a:off x="835660" y="256559"/>
            <a:ext cx="252399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使用方法</a:t>
            </a: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7"/>
          <a:stretch/>
        </p:blipFill>
        <p:spPr bwMode="auto">
          <a:xfrm>
            <a:off x="7880039" y="1593060"/>
            <a:ext cx="3092761" cy="372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73742862" name="Text Box 17" descr="www.xkb1.com              新课标第一网不用注册，免费下载！"/>
          <p:cNvSpPr txBox="1"/>
          <p:nvPr/>
        </p:nvSpPr>
        <p:spPr>
          <a:xfrm>
            <a:off x="835660" y="1954104"/>
            <a:ext cx="6015407" cy="4138721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pPr indent="609585" defTabSz="1219170">
              <a:lnSpc>
                <a:spcPct val="200000"/>
              </a:lnSpc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要分别读出分和秒并相加。</a:t>
            </a:r>
            <a:endParaRPr lang="zh-CN" altLang="en-US" sz="24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大圈1整圈是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30s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，1大格是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1s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，所以每一小格是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0.1s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。小圈1整圈是</a:t>
            </a: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15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min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，1大格是</a:t>
            </a: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1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min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，所以每一小格是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0.5min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89CAEA-4C23-493C-8DA0-4985158EE0A0}"/>
              </a:ext>
            </a:extLst>
          </p:cNvPr>
          <p:cNvSpPr txBox="1"/>
          <p:nvPr/>
        </p:nvSpPr>
        <p:spPr>
          <a:xfrm>
            <a:off x="835660" y="256559"/>
            <a:ext cx="16273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读数</a:t>
            </a: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7428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7" name="矩形 32"/>
          <p:cNvSpPr>
            <a:spLocks noChangeArrowheads="1"/>
          </p:cNvSpPr>
          <p:nvPr/>
        </p:nvSpPr>
        <p:spPr bwMode="auto">
          <a:xfrm>
            <a:off x="4314837" y="2731767"/>
            <a:ext cx="68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30s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24608" name="矩形 33"/>
          <p:cNvSpPr>
            <a:spLocks noChangeArrowheads="1"/>
          </p:cNvSpPr>
          <p:nvPr/>
        </p:nvSpPr>
        <p:spPr bwMode="auto">
          <a:xfrm>
            <a:off x="1884360" y="3420242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0.1s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24609" name="矩形 34"/>
          <p:cNvSpPr>
            <a:spLocks noChangeArrowheads="1"/>
          </p:cNvSpPr>
          <p:nvPr/>
        </p:nvSpPr>
        <p:spPr bwMode="auto">
          <a:xfrm>
            <a:off x="1227201" y="4176170"/>
            <a:ext cx="102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15min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24610" name="矩形 35"/>
          <p:cNvSpPr>
            <a:spLocks noChangeArrowheads="1"/>
          </p:cNvSpPr>
          <p:nvPr/>
        </p:nvSpPr>
        <p:spPr bwMode="auto">
          <a:xfrm>
            <a:off x="3725480" y="4186947"/>
            <a:ext cx="2529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30s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（或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0.5min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4611" name="矩形 36"/>
          <p:cNvSpPr>
            <a:spLocks noChangeArrowheads="1"/>
          </p:cNvSpPr>
          <p:nvPr/>
        </p:nvSpPr>
        <p:spPr bwMode="auto">
          <a:xfrm>
            <a:off x="3513498" y="4964119"/>
            <a:ext cx="1606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9min38.4s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32832" y="1754829"/>
            <a:ext cx="5414453" cy="3785390"/>
            <a:chOff x="-11192" y="2250"/>
            <a:chExt cx="10054" cy="5976"/>
          </a:xfrm>
        </p:grpSpPr>
        <p:sp>
          <p:nvSpPr>
            <p:cNvPr id="30729" name="矩形 2"/>
            <p:cNvSpPr>
              <a:spLocks noChangeArrowheads="1"/>
            </p:cNvSpPr>
            <p:nvPr/>
          </p:nvSpPr>
          <p:spPr bwMode="auto">
            <a:xfrm>
              <a:off x="-11192" y="2250"/>
              <a:ext cx="10054" cy="5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200000"/>
                </a:lnSpc>
              </a:pP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1.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如图所示是某种机械停表的实物图，长针转一圈度量的时间是</a:t>
              </a:r>
              <a:r>
                <a:rPr lang="zh-CN" altLang="en-US" sz="2400" u="sng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  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，分度值是</a:t>
              </a:r>
              <a:r>
                <a:rPr lang="zh-CN" altLang="en-US" sz="2400" u="sng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；短针转一圈度量的时间是</a:t>
              </a:r>
              <a:r>
                <a:rPr lang="zh-CN" altLang="en-US" sz="2400" u="sng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  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，分度值是                           ，图中显示的时间是                      。</a:t>
              </a:r>
            </a:p>
          </p:txBody>
        </p:sp>
        <p:cxnSp>
          <p:nvCxnSpPr>
            <p:cNvPr id="3" name="直接连接符 2"/>
            <p:cNvCxnSpPr>
              <a:cxnSpLocks/>
            </p:cNvCxnSpPr>
            <p:nvPr/>
          </p:nvCxnSpPr>
          <p:spPr>
            <a:xfrm flipV="1">
              <a:off x="-5823" y="6851"/>
              <a:ext cx="3883" cy="5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>
              <a:cxnSpLocks/>
            </p:cNvCxnSpPr>
            <p:nvPr/>
          </p:nvCxnSpPr>
          <p:spPr>
            <a:xfrm flipV="1">
              <a:off x="-6391" y="7942"/>
              <a:ext cx="2797" cy="3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00"/>
          <p:cNvGrpSpPr>
            <a:grpSpLocks/>
          </p:cNvGrpSpPr>
          <p:nvPr/>
        </p:nvGrpSpPr>
        <p:grpSpPr bwMode="auto">
          <a:xfrm>
            <a:off x="7069110" y="1754829"/>
            <a:ext cx="4327915" cy="4416605"/>
            <a:chOff x="0" y="527"/>
            <a:chExt cx="3157" cy="3656"/>
          </a:xfrm>
        </p:grpSpPr>
        <p:grpSp>
          <p:nvGrpSpPr>
            <p:cNvPr id="7" name="Group 399"/>
            <p:cNvGrpSpPr>
              <a:grpSpLocks/>
            </p:cNvGrpSpPr>
            <p:nvPr/>
          </p:nvGrpSpPr>
          <p:grpSpPr bwMode="auto">
            <a:xfrm>
              <a:off x="0" y="527"/>
              <a:ext cx="3157" cy="3656"/>
              <a:chOff x="0" y="527"/>
              <a:chExt cx="3157" cy="3656"/>
            </a:xfrm>
          </p:grpSpPr>
          <p:sp>
            <p:nvSpPr>
              <p:cNvPr id="30734" name="Oval 11"/>
              <p:cNvSpPr>
                <a:spLocks noChangeAspect="1" noChangeArrowheads="1"/>
              </p:cNvSpPr>
              <p:nvPr/>
            </p:nvSpPr>
            <p:spPr bwMode="auto">
              <a:xfrm>
                <a:off x="0" y="1100"/>
                <a:ext cx="3157" cy="308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9A9A9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30735" name="Oval 12"/>
              <p:cNvSpPr>
                <a:spLocks noChangeAspect="1" noChangeArrowheads="1"/>
              </p:cNvSpPr>
              <p:nvPr/>
            </p:nvSpPr>
            <p:spPr bwMode="auto">
              <a:xfrm>
                <a:off x="93" y="1178"/>
                <a:ext cx="2987" cy="29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Group 13"/>
              <p:cNvGrpSpPr>
                <a:grpSpLocks noChangeAspect="1"/>
              </p:cNvGrpSpPr>
              <p:nvPr/>
            </p:nvGrpSpPr>
            <p:grpSpPr bwMode="auto">
              <a:xfrm>
                <a:off x="96" y="1180"/>
                <a:ext cx="2987" cy="2917"/>
                <a:chOff x="1000" y="800"/>
                <a:chExt cx="6400" cy="6400"/>
              </a:xfrm>
            </p:grpSpPr>
            <p:sp>
              <p:nvSpPr>
                <p:cNvPr id="30737" name="Line 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00" y="80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38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3" y="801"/>
                  <a:ext cx="4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39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26" y="803"/>
                  <a:ext cx="8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0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88" y="806"/>
                  <a:ext cx="13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1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51" y="811"/>
                  <a:ext cx="17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2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97" y="818"/>
                  <a:ext cx="37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3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76" y="825"/>
                  <a:ext cx="25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4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38" y="834"/>
                  <a:ext cx="29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5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00" y="845"/>
                  <a:ext cx="34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6" name="Line 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62" y="857"/>
                  <a:ext cx="38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7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74" y="870"/>
                  <a:ext cx="91" cy="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8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85" y="885"/>
                  <a:ext cx="46" cy="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49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946" y="901"/>
                  <a:ext cx="50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0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007" y="918"/>
                  <a:ext cx="54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1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067" y="937"/>
                  <a:ext cx="58" cy="1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2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078" y="957"/>
                  <a:ext cx="111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3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187" y="978"/>
                  <a:ext cx="65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4" name="Line 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246" y="1001"/>
                  <a:ext cx="69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5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04" y="1025"/>
                  <a:ext cx="74" cy="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6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63" y="1050"/>
                  <a:ext cx="77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7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23" y="1077"/>
                  <a:ext cx="179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8" name="Line 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477" y="1105"/>
                  <a:ext cx="85" cy="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59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534" y="1134"/>
                  <a:ext cx="89" cy="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0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590" y="1164"/>
                  <a:ext cx="9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1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645" y="1196"/>
                  <a:ext cx="97" cy="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2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620" y="1229"/>
                  <a:ext cx="180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3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754" y="1263"/>
                  <a:ext cx="104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4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07" y="1298"/>
                  <a:ext cx="108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5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60" y="1335"/>
                  <a:ext cx="111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6" name="Line 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912" y="1372"/>
                  <a:ext cx="114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7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22" y="1411"/>
                  <a:ext cx="259" cy="3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8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14" y="1451"/>
                  <a:ext cx="121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69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63" y="1492"/>
                  <a:ext cx="125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0" name="Line 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12" y="1534"/>
                  <a:ext cx="128" cy="1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1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60" y="1578"/>
                  <a:ext cx="131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2" name="Line 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00" y="1622"/>
                  <a:ext cx="241" cy="2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3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54" y="1667"/>
                  <a:ext cx="137" cy="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4" name="Line 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99" y="1714"/>
                  <a:ext cx="14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5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43" y="1761"/>
                  <a:ext cx="14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6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87" y="1809"/>
                  <a:ext cx="146" cy="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7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51" y="1859"/>
                  <a:ext cx="327" cy="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8" name="Line 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71" y="1909"/>
                  <a:ext cx="151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79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12" y="1960"/>
                  <a:ext cx="154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0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51" y="2012"/>
                  <a:ext cx="157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1" name="Line 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90" y="2065"/>
                  <a:ext cx="159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2" name="Line 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98" y="2119"/>
                  <a:ext cx="291" cy="2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3" name="Line 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63" y="2174"/>
                  <a:ext cx="165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4" name="Line 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99" y="2229"/>
                  <a:ext cx="166" cy="1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5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33" y="2285"/>
                  <a:ext cx="169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6" name="Line 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66" y="2342"/>
                  <a:ext cx="171" cy="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7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90" y="2400"/>
                  <a:ext cx="38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8" name="Line 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29" y="2458"/>
                  <a:ext cx="175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89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59" y="2517"/>
                  <a:ext cx="177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0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87" y="2577"/>
                  <a:ext cx="179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1" name="Line 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14" y="2638"/>
                  <a:ext cx="181" cy="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2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94" y="2698"/>
                  <a:ext cx="329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3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66" y="2760"/>
                  <a:ext cx="184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4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89" y="2822"/>
                  <a:ext cx="186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5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12" y="2885"/>
                  <a:ext cx="187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6" name="Line 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33" y="2948"/>
                  <a:ext cx="189" cy="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7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25" y="3011"/>
                  <a:ext cx="418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8" name="Line 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72" y="3075"/>
                  <a:ext cx="191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799" name="Line 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89" y="3139"/>
                  <a:ext cx="193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0" name="Line 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06" y="3204"/>
                  <a:ext cx="19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1" name="Line 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21" y="3269"/>
                  <a:ext cx="194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2" name="Line 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78" y="3335"/>
                  <a:ext cx="352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3" name="Line 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47" y="3400"/>
                  <a:ext cx="196" cy="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4" name="Line 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58" y="3466"/>
                  <a:ext cx="19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5" name="Line 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68" y="3533"/>
                  <a:ext cx="198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6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76" y="3599"/>
                  <a:ext cx="199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7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45" y="3666"/>
                  <a:ext cx="43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8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89" y="3732"/>
                  <a:ext cx="20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09" name="Line 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94" y="3799"/>
                  <a:ext cx="200" cy="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0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97" y="3866"/>
                  <a:ext cx="20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1" name="Line 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99" y="3933"/>
                  <a:ext cx="20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2" name="Line 89"/>
                <p:cNvSpPr>
                  <a:spLocks noChangeAspect="1" noChangeShapeType="1"/>
                </p:cNvSpPr>
                <p:nvPr/>
              </p:nvSpPr>
              <p:spPr bwMode="auto">
                <a:xfrm>
                  <a:off x="7040" y="400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3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7199" y="4063"/>
                  <a:ext cx="20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4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7197" y="4126"/>
                  <a:ext cx="20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5" name="Line 92"/>
                <p:cNvSpPr>
                  <a:spLocks noChangeAspect="1" noChangeShapeType="1"/>
                </p:cNvSpPr>
                <p:nvPr/>
              </p:nvSpPr>
              <p:spPr bwMode="auto">
                <a:xfrm>
                  <a:off x="7194" y="4188"/>
                  <a:ext cx="200" cy="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6" name="Line 93"/>
                <p:cNvSpPr>
                  <a:spLocks noChangeAspect="1" noChangeShapeType="1"/>
                </p:cNvSpPr>
                <p:nvPr/>
              </p:nvSpPr>
              <p:spPr bwMode="auto">
                <a:xfrm>
                  <a:off x="7189" y="4251"/>
                  <a:ext cx="20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7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6945" y="4289"/>
                  <a:ext cx="43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8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7176" y="4376"/>
                  <a:ext cx="199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19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7168" y="4438"/>
                  <a:ext cx="198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0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7158" y="4500"/>
                  <a:ext cx="19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1" name="Line 98"/>
                <p:cNvSpPr>
                  <a:spLocks noChangeAspect="1" noChangeShapeType="1"/>
                </p:cNvSpPr>
                <p:nvPr/>
              </p:nvSpPr>
              <p:spPr bwMode="auto">
                <a:xfrm>
                  <a:off x="7147" y="4562"/>
                  <a:ext cx="196" cy="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2" name="Line 99"/>
                <p:cNvSpPr>
                  <a:spLocks noChangeAspect="1" noChangeShapeType="1"/>
                </p:cNvSpPr>
                <p:nvPr/>
              </p:nvSpPr>
              <p:spPr bwMode="auto">
                <a:xfrm>
                  <a:off x="6978" y="4590"/>
                  <a:ext cx="352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3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7121" y="4685"/>
                  <a:ext cx="194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4" name="Line 101"/>
                <p:cNvSpPr>
                  <a:spLocks noChangeAspect="1" noChangeShapeType="1"/>
                </p:cNvSpPr>
                <p:nvPr/>
              </p:nvSpPr>
              <p:spPr bwMode="auto">
                <a:xfrm>
                  <a:off x="7106" y="4746"/>
                  <a:ext cx="19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5" name="Line 102"/>
                <p:cNvSpPr>
                  <a:spLocks noChangeAspect="1" noChangeShapeType="1"/>
                </p:cNvSpPr>
                <p:nvPr/>
              </p:nvSpPr>
              <p:spPr bwMode="auto">
                <a:xfrm>
                  <a:off x="7089" y="4807"/>
                  <a:ext cx="193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6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7072" y="4867"/>
                  <a:ext cx="191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7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6825" y="4853"/>
                  <a:ext cx="418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8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7033" y="4987"/>
                  <a:ext cx="189" cy="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29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7012" y="5046"/>
                  <a:ext cx="187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0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6989" y="5104"/>
                  <a:ext cx="186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1" name="Line 108"/>
                <p:cNvSpPr>
                  <a:spLocks noChangeAspect="1" noChangeShapeType="1"/>
                </p:cNvSpPr>
                <p:nvPr/>
              </p:nvSpPr>
              <p:spPr bwMode="auto">
                <a:xfrm>
                  <a:off x="6966" y="5163"/>
                  <a:ext cx="184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2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6794" y="5155"/>
                  <a:ext cx="329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3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6914" y="5277"/>
                  <a:ext cx="181" cy="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4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6887" y="5334"/>
                  <a:ext cx="179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5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6859" y="5390"/>
                  <a:ext cx="177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6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6829" y="5445"/>
                  <a:ext cx="175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7" name="Line 114"/>
                <p:cNvSpPr>
                  <a:spLocks noChangeAspect="1" noChangeShapeType="1"/>
                </p:cNvSpPr>
                <p:nvPr/>
              </p:nvSpPr>
              <p:spPr bwMode="auto">
                <a:xfrm>
                  <a:off x="6590" y="5380"/>
                  <a:ext cx="38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8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6766" y="5554"/>
                  <a:ext cx="171" cy="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39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6733" y="5607"/>
                  <a:ext cx="169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0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6699" y="5660"/>
                  <a:ext cx="166" cy="1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1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6663" y="5712"/>
                  <a:ext cx="165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2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6498" y="5669"/>
                  <a:ext cx="291" cy="2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3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6590" y="5814"/>
                  <a:ext cx="159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4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6551" y="5863"/>
                  <a:ext cx="157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5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6512" y="5912"/>
                  <a:ext cx="154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6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6471" y="5960"/>
                  <a:ext cx="151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7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6251" y="5847"/>
                  <a:ext cx="327" cy="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8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6387" y="6054"/>
                  <a:ext cx="146" cy="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49" name="Line 126"/>
                <p:cNvSpPr>
                  <a:spLocks noChangeAspect="1" noChangeShapeType="1"/>
                </p:cNvSpPr>
                <p:nvPr/>
              </p:nvSpPr>
              <p:spPr bwMode="auto">
                <a:xfrm>
                  <a:off x="6343" y="6099"/>
                  <a:ext cx="14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0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6299" y="6143"/>
                  <a:ext cx="14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1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6254" y="6187"/>
                  <a:ext cx="137" cy="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2" name="Line 129"/>
                <p:cNvSpPr>
                  <a:spLocks noChangeAspect="1" noChangeShapeType="1"/>
                </p:cNvSpPr>
                <p:nvPr/>
              </p:nvSpPr>
              <p:spPr bwMode="auto">
                <a:xfrm>
                  <a:off x="6100" y="6111"/>
                  <a:ext cx="241" cy="2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3" name="Line 130"/>
                <p:cNvSpPr>
                  <a:spLocks noChangeAspect="1" noChangeShapeType="1"/>
                </p:cNvSpPr>
                <p:nvPr/>
              </p:nvSpPr>
              <p:spPr bwMode="auto">
                <a:xfrm>
                  <a:off x="6160" y="6271"/>
                  <a:ext cx="131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4" name="Line 131"/>
                <p:cNvSpPr>
                  <a:spLocks noChangeAspect="1" noChangeShapeType="1"/>
                </p:cNvSpPr>
                <p:nvPr/>
              </p:nvSpPr>
              <p:spPr bwMode="auto">
                <a:xfrm>
                  <a:off x="6112" y="6312"/>
                  <a:ext cx="128" cy="1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5" name="Line 132"/>
                <p:cNvSpPr>
                  <a:spLocks noChangeAspect="1" noChangeShapeType="1"/>
                </p:cNvSpPr>
                <p:nvPr/>
              </p:nvSpPr>
              <p:spPr bwMode="auto">
                <a:xfrm>
                  <a:off x="6063" y="6351"/>
                  <a:ext cx="125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6" name="Line 133"/>
                <p:cNvSpPr>
                  <a:spLocks noChangeAspect="1" noChangeShapeType="1"/>
                </p:cNvSpPr>
                <p:nvPr/>
              </p:nvSpPr>
              <p:spPr bwMode="auto">
                <a:xfrm>
                  <a:off x="6014" y="6390"/>
                  <a:ext cx="121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7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5822" y="6233"/>
                  <a:ext cx="259" cy="3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8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5912" y="6463"/>
                  <a:ext cx="114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59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5860" y="6499"/>
                  <a:ext cx="111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0" name="Line 137"/>
                <p:cNvSpPr>
                  <a:spLocks noChangeAspect="1" noChangeShapeType="1"/>
                </p:cNvSpPr>
                <p:nvPr/>
              </p:nvSpPr>
              <p:spPr bwMode="auto">
                <a:xfrm>
                  <a:off x="5807" y="6533"/>
                  <a:ext cx="108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1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5754" y="6566"/>
                  <a:ext cx="104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2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5620" y="6460"/>
                  <a:ext cx="180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3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5645" y="6629"/>
                  <a:ext cx="97" cy="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4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5590" y="6659"/>
                  <a:ext cx="9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5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5534" y="6687"/>
                  <a:ext cx="89" cy="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6" name="Line 143"/>
                <p:cNvSpPr>
                  <a:spLocks noChangeAspect="1" noChangeShapeType="1"/>
                </p:cNvSpPr>
                <p:nvPr/>
              </p:nvSpPr>
              <p:spPr bwMode="auto">
                <a:xfrm>
                  <a:off x="5477" y="6714"/>
                  <a:ext cx="85" cy="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7" name="Line 144"/>
                <p:cNvSpPr>
                  <a:spLocks noChangeAspect="1" noChangeShapeType="1"/>
                </p:cNvSpPr>
                <p:nvPr/>
              </p:nvSpPr>
              <p:spPr bwMode="auto">
                <a:xfrm>
                  <a:off x="5323" y="6521"/>
                  <a:ext cx="179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8" name="Line 145"/>
                <p:cNvSpPr>
                  <a:spLocks noChangeAspect="1" noChangeShapeType="1"/>
                </p:cNvSpPr>
                <p:nvPr/>
              </p:nvSpPr>
              <p:spPr bwMode="auto">
                <a:xfrm>
                  <a:off x="5363" y="6766"/>
                  <a:ext cx="77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69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5304" y="6789"/>
                  <a:ext cx="74" cy="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0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5246" y="6812"/>
                  <a:ext cx="69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1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5187" y="6833"/>
                  <a:ext cx="65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2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5078" y="6701"/>
                  <a:ext cx="111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3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5067" y="6872"/>
                  <a:ext cx="58" cy="1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4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5007" y="6889"/>
                  <a:ext cx="54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5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4946" y="6906"/>
                  <a:ext cx="50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6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4885" y="6921"/>
                  <a:ext cx="46" cy="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7" name="Line 154"/>
                <p:cNvSpPr>
                  <a:spLocks noChangeAspect="1" noChangeShapeType="1"/>
                </p:cNvSpPr>
                <p:nvPr/>
              </p:nvSpPr>
              <p:spPr bwMode="auto">
                <a:xfrm>
                  <a:off x="4774" y="6700"/>
                  <a:ext cx="91" cy="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8" name="Line 155"/>
                <p:cNvSpPr>
                  <a:spLocks noChangeAspect="1" noChangeShapeType="1"/>
                </p:cNvSpPr>
                <p:nvPr/>
              </p:nvSpPr>
              <p:spPr bwMode="auto">
                <a:xfrm>
                  <a:off x="4762" y="6947"/>
                  <a:ext cx="38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79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4700" y="6958"/>
                  <a:ext cx="34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0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4638" y="6968"/>
                  <a:ext cx="29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1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4576" y="6976"/>
                  <a:ext cx="25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2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4497" y="6824"/>
                  <a:ext cx="37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3" name="Line 160"/>
                <p:cNvSpPr>
                  <a:spLocks noChangeAspect="1" noChangeShapeType="1"/>
                </p:cNvSpPr>
                <p:nvPr/>
              </p:nvSpPr>
              <p:spPr bwMode="auto">
                <a:xfrm>
                  <a:off x="4451" y="6989"/>
                  <a:ext cx="17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4" name="Line 161"/>
                <p:cNvSpPr>
                  <a:spLocks noChangeAspect="1" noChangeShapeType="1"/>
                </p:cNvSpPr>
                <p:nvPr/>
              </p:nvSpPr>
              <p:spPr bwMode="auto">
                <a:xfrm>
                  <a:off x="4388" y="6994"/>
                  <a:ext cx="13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5" name="Line 162"/>
                <p:cNvSpPr>
                  <a:spLocks noChangeAspect="1" noChangeShapeType="1"/>
                </p:cNvSpPr>
                <p:nvPr/>
              </p:nvSpPr>
              <p:spPr bwMode="auto">
                <a:xfrm>
                  <a:off x="4326" y="6997"/>
                  <a:ext cx="8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6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4263" y="6999"/>
                  <a:ext cx="4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7" name="Line 1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00" y="676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8" name="Line 1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33" y="6999"/>
                  <a:ext cx="4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89" name="Line 1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66" y="6997"/>
                  <a:ext cx="8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0" name="Line 1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99" y="6994"/>
                  <a:ext cx="13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1" name="Line 1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32" y="6989"/>
                  <a:ext cx="17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2" name="Line 1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65" y="6824"/>
                  <a:ext cx="38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3" name="Line 1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99" y="6976"/>
                  <a:ext cx="25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4" name="Line 1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33" y="6968"/>
                  <a:ext cx="29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5" name="Line 1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66" y="6958"/>
                  <a:ext cx="34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6" name="Line 1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00" y="6947"/>
                  <a:ext cx="38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7" name="Line 1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35" y="6700"/>
                  <a:ext cx="91" cy="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8" name="Line 1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69" y="6921"/>
                  <a:ext cx="46" cy="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899" name="Line 1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04" y="6906"/>
                  <a:ext cx="50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0" name="Line 1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39" y="6889"/>
                  <a:ext cx="54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1" name="Line 1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75" y="6872"/>
                  <a:ext cx="58" cy="1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2" name="Line 1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11" y="6701"/>
                  <a:ext cx="111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3" name="Line 1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48" y="6833"/>
                  <a:ext cx="65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4" name="Line 1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85" y="6812"/>
                  <a:ext cx="69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5" name="Line 18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22" y="6789"/>
                  <a:ext cx="74" cy="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6" name="Line 1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960" y="6766"/>
                  <a:ext cx="77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7" name="Line 1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98" y="6521"/>
                  <a:ext cx="179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8" name="Line 1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37" y="6714"/>
                  <a:ext cx="86" cy="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09" name="Line 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77" y="6687"/>
                  <a:ext cx="89" cy="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0" name="Line 18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17" y="6659"/>
                  <a:ext cx="9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1" name="Line 18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8" y="6629"/>
                  <a:ext cx="97" cy="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2" name="Line 18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00" y="6460"/>
                  <a:ext cx="180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3" name="Line 19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542" y="6566"/>
                  <a:ext cx="104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4" name="Line 1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5" y="6533"/>
                  <a:ext cx="107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5" name="Line 1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29" y="6499"/>
                  <a:ext cx="111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6" name="Line 1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74" y="6463"/>
                  <a:ext cx="114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7" name="Line 1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19" y="6233"/>
                  <a:ext cx="259" cy="3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8" name="Line 19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65" y="6390"/>
                  <a:ext cx="121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19" name="Line 1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12" y="6351"/>
                  <a:ext cx="125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0" name="Line 19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6312"/>
                  <a:ext cx="128" cy="1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1" name="Line 19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09" y="6271"/>
                  <a:ext cx="131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2" name="Line 1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59" y="6111"/>
                  <a:ext cx="241" cy="2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3" name="Line 20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09" y="6187"/>
                  <a:ext cx="137" cy="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4" name="Line 2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61" y="6143"/>
                  <a:ext cx="14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5" name="Line 20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14" y="6099"/>
                  <a:ext cx="14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6" name="Line 2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67" y="6054"/>
                  <a:ext cx="146" cy="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7" name="Line 20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22" y="5847"/>
                  <a:ext cx="327" cy="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8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78" y="5960"/>
                  <a:ext cx="151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29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34" y="5912"/>
                  <a:ext cx="154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0" name="Line 20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92" y="5863"/>
                  <a:ext cx="157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1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51" y="5814"/>
                  <a:ext cx="159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2" name="Line 2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11" y="5669"/>
                  <a:ext cx="291" cy="2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3" name="Line 2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72" y="5712"/>
                  <a:ext cx="165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4" name="Line 21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35" y="5660"/>
                  <a:ext cx="166" cy="1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5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98" y="5607"/>
                  <a:ext cx="169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6" name="Line 2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63" y="5554"/>
                  <a:ext cx="171" cy="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7" name="Line 2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29" y="5380"/>
                  <a:ext cx="38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8" name="Line 2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96" y="5445"/>
                  <a:ext cx="175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39" name="Line 2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64" y="5390"/>
                  <a:ext cx="177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0" name="Line 2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34" y="5334"/>
                  <a:ext cx="179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1" name="Line 2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05" y="5277"/>
                  <a:ext cx="181" cy="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2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77" y="5155"/>
                  <a:ext cx="329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3" name="Line 2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50" y="5163"/>
                  <a:ext cx="184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4" name="Line 2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5" y="5104"/>
                  <a:ext cx="186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5" name="Line 2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1" y="5046"/>
                  <a:ext cx="187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6" name="Line 2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78" y="4987"/>
                  <a:ext cx="189" cy="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7" name="Line 2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57" y="4853"/>
                  <a:ext cx="418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8" name="Line 2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37" y="4867"/>
                  <a:ext cx="191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49" name="Line 2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18" y="4807"/>
                  <a:ext cx="193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0" name="Line 2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01" y="4746"/>
                  <a:ext cx="19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1" name="Line 2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85" y="4685"/>
                  <a:ext cx="194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2" name="Line 2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70" y="4590"/>
                  <a:ext cx="352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3" name="Line 23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57" y="4562"/>
                  <a:ext cx="196" cy="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4" name="Line 2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45" y="4500"/>
                  <a:ext cx="19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5" name="Line 2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34" y="4438"/>
                  <a:ext cx="198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6" name="Line 2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5" y="4376"/>
                  <a:ext cx="199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7" name="Line 2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18" y="4288"/>
                  <a:ext cx="43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8" name="Line 2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11" y="4251"/>
                  <a:ext cx="20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59" name="Line 2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06" y="4188"/>
                  <a:ext cx="200" cy="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0" name="Line 2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03" y="4126"/>
                  <a:ext cx="20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1" name="Line 23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01" y="4063"/>
                  <a:ext cx="20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2" name="Line 23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00" y="400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3" name="Line 24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01" y="3933"/>
                  <a:ext cx="20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4" name="Line 24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03" y="3866"/>
                  <a:ext cx="20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5" name="Line 24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06" y="3799"/>
                  <a:ext cx="200" cy="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6" name="Line 24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11" y="3732"/>
                  <a:ext cx="20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7" name="Line 24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18" y="3665"/>
                  <a:ext cx="43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8" name="Line 24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25" y="3599"/>
                  <a:ext cx="199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69" name="Line 24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34" y="3532"/>
                  <a:ext cx="198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0" name="Line 24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45" y="3466"/>
                  <a:ext cx="19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1" name="Line 24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57" y="3400"/>
                  <a:ext cx="196" cy="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2" name="Line 24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70" y="3335"/>
                  <a:ext cx="352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3" name="Line 25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85" y="3269"/>
                  <a:ext cx="194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4" name="Line 2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01" y="3204"/>
                  <a:ext cx="19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5" name="Line 25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18" y="3139"/>
                  <a:ext cx="193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6" name="Line 25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37" y="3075"/>
                  <a:ext cx="191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7" name="Line 25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57" y="3011"/>
                  <a:ext cx="418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8" name="Line 25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78" y="2948"/>
                  <a:ext cx="189" cy="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79" name="Line 25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01" y="2885"/>
                  <a:ext cx="187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0" name="Line 25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25" y="2822"/>
                  <a:ext cx="186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1" name="Line 2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50" y="2760"/>
                  <a:ext cx="184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2" name="Line 25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77" y="2698"/>
                  <a:ext cx="329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3" name="Line 26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05" y="2637"/>
                  <a:ext cx="181" cy="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4" name="Line 26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34" y="2577"/>
                  <a:ext cx="179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5" name="Line 26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64" y="2517"/>
                  <a:ext cx="177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6" name="Line 26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96" y="2458"/>
                  <a:ext cx="175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7" name="Line 26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429" y="2400"/>
                  <a:ext cx="38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8" name="Line 26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463" y="2342"/>
                  <a:ext cx="171" cy="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89" name="Line 26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498" y="2285"/>
                  <a:ext cx="169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0" name="Line 26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535" y="2229"/>
                  <a:ext cx="166" cy="1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1" name="Line 2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572" y="2174"/>
                  <a:ext cx="165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2" name="Line 26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11" y="2119"/>
                  <a:ext cx="291" cy="2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3" name="Line 27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51" y="2065"/>
                  <a:ext cx="159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4" name="Line 27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92" y="2012"/>
                  <a:ext cx="157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5" name="Line 2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34" y="1960"/>
                  <a:ext cx="154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6" name="Line 27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78" y="1909"/>
                  <a:ext cx="151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7" name="Line 2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22" y="1859"/>
                  <a:ext cx="327" cy="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8" name="Line 2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67" y="1809"/>
                  <a:ext cx="146" cy="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999" name="Line 27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914" y="1761"/>
                  <a:ext cx="14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0" name="Line 27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961" y="1714"/>
                  <a:ext cx="14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1" name="Line 27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09" y="1667"/>
                  <a:ext cx="137" cy="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2" name="Line 27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59" y="1622"/>
                  <a:ext cx="241" cy="2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3" name="Line 28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09" y="1578"/>
                  <a:ext cx="131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4" name="Line 28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60" y="1534"/>
                  <a:ext cx="128" cy="1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5" name="Line 28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12" y="1492"/>
                  <a:ext cx="125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6" name="Line 28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65" y="1451"/>
                  <a:ext cx="121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7" name="Line 28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9" y="1411"/>
                  <a:ext cx="259" cy="3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8" name="Line 28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74" y="1372"/>
                  <a:ext cx="114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09" name="Line 28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29" y="1335"/>
                  <a:ext cx="111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0" name="Line 28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85" y="1298"/>
                  <a:ext cx="108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1" name="Line 28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542" y="1263"/>
                  <a:ext cx="104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2" name="Line 28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00" y="1229"/>
                  <a:ext cx="180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3" name="Line 2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58" y="1196"/>
                  <a:ext cx="97" cy="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4" name="Line 29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17" y="1164"/>
                  <a:ext cx="9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5" name="Line 2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77" y="1134"/>
                  <a:ext cx="89" cy="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6" name="Line 29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838" y="1105"/>
                  <a:ext cx="85" cy="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7" name="Line 29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898" y="1077"/>
                  <a:ext cx="179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8" name="Line 29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960" y="1050"/>
                  <a:ext cx="77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19" name="Line 29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22" y="1025"/>
                  <a:ext cx="74" cy="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0" name="Line 29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85" y="1001"/>
                  <a:ext cx="69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1" name="Line 29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48" y="978"/>
                  <a:ext cx="65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2" name="Line 29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211" y="957"/>
                  <a:ext cx="111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3" name="Line 30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275" y="937"/>
                  <a:ext cx="58" cy="1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4" name="Line 30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39" y="918"/>
                  <a:ext cx="54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5" name="Line 30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4" y="901"/>
                  <a:ext cx="50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6" name="Line 30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69" y="885"/>
                  <a:ext cx="46" cy="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7" name="Line 30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535" y="870"/>
                  <a:ext cx="91" cy="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8" name="Line 30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600" y="857"/>
                  <a:ext cx="38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29" name="Line 30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666" y="845"/>
                  <a:ext cx="34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30" name="Line 30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33" y="834"/>
                  <a:ext cx="29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31" name="Line 30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99" y="825"/>
                  <a:ext cx="25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32" name="Line 30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866" y="818"/>
                  <a:ext cx="37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33" name="Line 31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932" y="811"/>
                  <a:ext cx="17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34" name="Line 31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999" y="806"/>
                  <a:ext cx="13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35" name="Line 31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066" y="803"/>
                  <a:ext cx="8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036" name="Line 31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33" y="801"/>
                  <a:ext cx="4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314"/>
              <p:cNvGrpSpPr>
                <a:grpSpLocks noChangeAspect="1"/>
              </p:cNvGrpSpPr>
              <p:nvPr/>
            </p:nvGrpSpPr>
            <p:grpSpPr bwMode="auto">
              <a:xfrm>
                <a:off x="1022" y="1430"/>
                <a:ext cx="1134" cy="1108"/>
                <a:chOff x="3897" y="1151"/>
                <a:chExt cx="1922" cy="1922"/>
              </a:xfrm>
            </p:grpSpPr>
            <p:grpSp>
              <p:nvGrpSpPr>
                <p:cNvPr id="10" name="Group 315"/>
                <p:cNvGrpSpPr>
                  <a:grpSpLocks noChangeAspect="1"/>
                </p:cNvGrpSpPr>
                <p:nvPr/>
              </p:nvGrpSpPr>
              <p:grpSpPr bwMode="auto">
                <a:xfrm>
                  <a:off x="3897" y="1151"/>
                  <a:ext cx="1922" cy="1922"/>
                  <a:chOff x="1018" y="800"/>
                  <a:chExt cx="6364" cy="6400"/>
                </a:xfrm>
              </p:grpSpPr>
              <p:sp>
                <p:nvSpPr>
                  <p:cNvPr id="31039" name="Line 31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200" y="800"/>
                    <a:ext cx="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0" name="Line 31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782" y="870"/>
                    <a:ext cx="83" cy="3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1" name="Line 3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258" y="1077"/>
                    <a:ext cx="244" cy="5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2" name="Line 3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846" y="1411"/>
                    <a:ext cx="235" cy="3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3" name="Line 3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32" y="1859"/>
                    <a:ext cx="446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4" name="Line 3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625" y="2400"/>
                    <a:ext cx="346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5" name="Line 3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673" y="3011"/>
                    <a:ext cx="570" cy="1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6" name="Line 3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85" y="3666"/>
                    <a:ext cx="397" cy="4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7" name="Line 3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86" y="4272"/>
                    <a:ext cx="596" cy="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8" name="Line 3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63" y="4865"/>
                    <a:ext cx="380" cy="1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49" name="Line 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452" y="5300"/>
                    <a:ext cx="519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0" name="Line 3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81" y="5874"/>
                    <a:ext cx="297" cy="2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1" name="Line 3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28" y="6103"/>
                    <a:ext cx="353" cy="4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2" name="Line 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39" y="6558"/>
                    <a:ext cx="163" cy="3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3" name="Line 3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41" y="6543"/>
                    <a:ext cx="124" cy="5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4" name="Line 3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00" y="6800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5" name="Line 3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535" y="6543"/>
                    <a:ext cx="124" cy="5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6" name="Line 3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98" y="6558"/>
                    <a:ext cx="163" cy="3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7" name="Line 3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9" y="6103"/>
                    <a:ext cx="353" cy="4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8" name="Line 3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822" y="5874"/>
                    <a:ext cx="297" cy="2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59" name="Line 3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9" y="5300"/>
                    <a:ext cx="519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0" name="Line 3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157" y="4865"/>
                    <a:ext cx="380" cy="1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1" name="Line 3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18" y="4272"/>
                    <a:ext cx="596" cy="6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2" name="Line 33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18" y="3665"/>
                    <a:ext cx="397" cy="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3" name="Line 34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157" y="3011"/>
                    <a:ext cx="570" cy="1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4" name="Line 3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429" y="2400"/>
                    <a:ext cx="346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5" name="Line 3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822" y="1859"/>
                    <a:ext cx="446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6" name="Line 34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9" y="1411"/>
                    <a:ext cx="235" cy="3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7" name="Line 34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898" y="1077"/>
                    <a:ext cx="245" cy="5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068" name="Line 34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35" y="870"/>
                    <a:ext cx="83" cy="3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Arial" panose="020B0706020202030204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069" name="Oval 346"/>
                <p:cNvSpPr>
                  <a:spLocks noChangeAspect="1" noChangeArrowheads="1"/>
                </p:cNvSpPr>
                <p:nvPr/>
              </p:nvSpPr>
              <p:spPr bwMode="auto">
                <a:xfrm>
                  <a:off x="3897" y="1151"/>
                  <a:ext cx="1922" cy="192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070" name="Rectangle 347"/>
              <p:cNvSpPr>
                <a:spLocks noChangeArrowheads="1"/>
              </p:cNvSpPr>
              <p:nvPr/>
            </p:nvSpPr>
            <p:spPr bwMode="auto">
              <a:xfrm>
                <a:off x="1262" y="527"/>
                <a:ext cx="630" cy="2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31071" name="Rectangle 348"/>
              <p:cNvSpPr>
                <a:spLocks noChangeArrowheads="1"/>
              </p:cNvSpPr>
              <p:nvPr/>
            </p:nvSpPr>
            <p:spPr bwMode="auto">
              <a:xfrm>
                <a:off x="1409" y="824"/>
                <a:ext cx="350" cy="276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31072" name="Oval 349"/>
              <p:cNvSpPr>
                <a:spLocks noChangeArrowheads="1"/>
              </p:cNvSpPr>
              <p:nvPr/>
            </p:nvSpPr>
            <p:spPr bwMode="auto">
              <a:xfrm>
                <a:off x="1556" y="2611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31073" name="Text Box 350"/>
              <p:cNvSpPr txBox="1">
                <a:spLocks noChangeArrowheads="1"/>
              </p:cNvSpPr>
              <p:nvPr/>
            </p:nvSpPr>
            <p:spPr bwMode="auto">
              <a:xfrm>
                <a:off x="1610" y="1285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1074" name="Text Box 351"/>
              <p:cNvSpPr txBox="1">
                <a:spLocks noChangeArrowheads="1"/>
              </p:cNvSpPr>
              <p:nvPr/>
            </p:nvSpPr>
            <p:spPr bwMode="auto">
              <a:xfrm>
                <a:off x="1837" y="1369"/>
                <a:ext cx="223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31</a:t>
                </a:r>
              </a:p>
            </p:txBody>
          </p:sp>
          <p:sp>
            <p:nvSpPr>
              <p:cNvPr id="31075" name="Text Box 352"/>
              <p:cNvSpPr txBox="1">
                <a:spLocks noChangeArrowheads="1"/>
              </p:cNvSpPr>
              <p:nvPr/>
            </p:nvSpPr>
            <p:spPr bwMode="auto">
              <a:xfrm>
                <a:off x="2061" y="1471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1076" name="Text Box 353"/>
              <p:cNvSpPr txBox="1">
                <a:spLocks noChangeArrowheads="1"/>
              </p:cNvSpPr>
              <p:nvPr/>
            </p:nvSpPr>
            <p:spPr bwMode="auto">
              <a:xfrm>
                <a:off x="2278" y="1628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33</a:t>
                </a:r>
              </a:p>
            </p:txBody>
          </p:sp>
          <p:sp>
            <p:nvSpPr>
              <p:cNvPr id="31077" name="Text Box 354"/>
              <p:cNvSpPr txBox="1">
                <a:spLocks noChangeArrowheads="1"/>
              </p:cNvSpPr>
              <p:nvPr/>
            </p:nvSpPr>
            <p:spPr bwMode="auto">
              <a:xfrm>
                <a:off x="2470" y="1766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1078" name="Text Box 355"/>
              <p:cNvSpPr txBox="1">
                <a:spLocks noChangeArrowheads="1"/>
              </p:cNvSpPr>
              <p:nvPr/>
            </p:nvSpPr>
            <p:spPr bwMode="auto">
              <a:xfrm>
                <a:off x="2549" y="1961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35</a:t>
                </a:r>
              </a:p>
            </p:txBody>
          </p:sp>
          <p:sp>
            <p:nvSpPr>
              <p:cNvPr id="31079" name="Text Box 356"/>
              <p:cNvSpPr txBox="1">
                <a:spLocks noChangeArrowheads="1"/>
              </p:cNvSpPr>
              <p:nvPr/>
            </p:nvSpPr>
            <p:spPr bwMode="auto">
              <a:xfrm>
                <a:off x="2724" y="2192"/>
                <a:ext cx="340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1080" name="Text Box 357"/>
              <p:cNvSpPr txBox="1">
                <a:spLocks noChangeArrowheads="1"/>
              </p:cNvSpPr>
              <p:nvPr/>
            </p:nvSpPr>
            <p:spPr bwMode="auto">
              <a:xfrm>
                <a:off x="2700" y="2439"/>
                <a:ext cx="28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37</a:t>
                </a:r>
              </a:p>
            </p:txBody>
          </p:sp>
          <p:sp>
            <p:nvSpPr>
              <p:cNvPr id="31081" name="Text Box 358"/>
              <p:cNvSpPr txBox="1">
                <a:spLocks noChangeArrowheads="1"/>
              </p:cNvSpPr>
              <p:nvPr/>
            </p:nvSpPr>
            <p:spPr bwMode="auto">
              <a:xfrm>
                <a:off x="2788" y="2704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31082" name="Text Box 359"/>
              <p:cNvSpPr txBox="1">
                <a:spLocks noChangeArrowheads="1"/>
              </p:cNvSpPr>
              <p:nvPr/>
            </p:nvSpPr>
            <p:spPr bwMode="auto">
              <a:xfrm>
                <a:off x="2662" y="2907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39</a:t>
                </a:r>
              </a:p>
            </p:txBody>
          </p:sp>
          <p:sp>
            <p:nvSpPr>
              <p:cNvPr id="31083" name="Text Box 360"/>
              <p:cNvSpPr txBox="1">
                <a:spLocks noChangeArrowheads="1"/>
              </p:cNvSpPr>
              <p:nvPr/>
            </p:nvSpPr>
            <p:spPr bwMode="auto">
              <a:xfrm>
                <a:off x="2409" y="3356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41</a:t>
                </a:r>
              </a:p>
            </p:txBody>
          </p:sp>
          <p:sp>
            <p:nvSpPr>
              <p:cNvPr id="31084" name="Text Box 361"/>
              <p:cNvSpPr txBox="1">
                <a:spLocks noChangeArrowheads="1"/>
              </p:cNvSpPr>
              <p:nvPr/>
            </p:nvSpPr>
            <p:spPr bwMode="auto">
              <a:xfrm>
                <a:off x="2563" y="3150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31085" name="Text Box 362"/>
              <p:cNvSpPr txBox="1">
                <a:spLocks noChangeArrowheads="1"/>
              </p:cNvSpPr>
              <p:nvPr/>
            </p:nvSpPr>
            <p:spPr bwMode="auto">
              <a:xfrm>
                <a:off x="1985" y="3662"/>
                <a:ext cx="223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31086" name="Text Box 363"/>
              <p:cNvSpPr txBox="1">
                <a:spLocks noChangeArrowheads="1"/>
              </p:cNvSpPr>
              <p:nvPr/>
            </p:nvSpPr>
            <p:spPr bwMode="auto">
              <a:xfrm>
                <a:off x="2168" y="3539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31087" name="Text Box 364"/>
              <p:cNvSpPr txBox="1">
                <a:spLocks noChangeArrowheads="1"/>
              </p:cNvSpPr>
              <p:nvPr/>
            </p:nvSpPr>
            <p:spPr bwMode="auto">
              <a:xfrm>
                <a:off x="1768" y="3735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 dirty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31088" name="Text Box 365"/>
              <p:cNvSpPr txBox="1">
                <a:spLocks noChangeArrowheads="1"/>
              </p:cNvSpPr>
              <p:nvPr/>
            </p:nvSpPr>
            <p:spPr bwMode="auto">
              <a:xfrm>
                <a:off x="1559" y="3745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45</a:t>
                </a:r>
                <a:endParaRPr lang="en-US" altLang="zh-CN" sz="1867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31089" name="Text Box 366"/>
              <p:cNvSpPr txBox="1">
                <a:spLocks noChangeArrowheads="1"/>
              </p:cNvSpPr>
              <p:nvPr/>
            </p:nvSpPr>
            <p:spPr bwMode="auto">
              <a:xfrm>
                <a:off x="1275" y="3719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31090" name="Text Box 367"/>
              <p:cNvSpPr txBox="1">
                <a:spLocks noChangeArrowheads="1"/>
              </p:cNvSpPr>
              <p:nvPr/>
            </p:nvSpPr>
            <p:spPr bwMode="auto">
              <a:xfrm>
                <a:off x="1036" y="3650"/>
                <a:ext cx="340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47</a:t>
                </a:r>
              </a:p>
            </p:txBody>
          </p:sp>
          <p:sp>
            <p:nvSpPr>
              <p:cNvPr id="31091" name="Text Box 368"/>
              <p:cNvSpPr txBox="1">
                <a:spLocks noChangeArrowheads="1"/>
              </p:cNvSpPr>
              <p:nvPr/>
            </p:nvSpPr>
            <p:spPr bwMode="auto">
              <a:xfrm>
                <a:off x="817" y="3523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31092" name="Text Box 369"/>
              <p:cNvSpPr txBox="1">
                <a:spLocks noChangeArrowheads="1"/>
              </p:cNvSpPr>
              <p:nvPr/>
            </p:nvSpPr>
            <p:spPr bwMode="auto">
              <a:xfrm>
                <a:off x="612" y="3345"/>
                <a:ext cx="34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49</a:t>
                </a:r>
              </a:p>
            </p:txBody>
          </p:sp>
          <p:sp>
            <p:nvSpPr>
              <p:cNvPr id="31093" name="Text Box 370"/>
              <p:cNvSpPr txBox="1">
                <a:spLocks noChangeArrowheads="1"/>
              </p:cNvSpPr>
              <p:nvPr/>
            </p:nvSpPr>
            <p:spPr bwMode="auto">
              <a:xfrm>
                <a:off x="485" y="3131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 dirty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31094" name="Text Box 371"/>
              <p:cNvSpPr txBox="1">
                <a:spLocks noChangeArrowheads="1"/>
              </p:cNvSpPr>
              <p:nvPr/>
            </p:nvSpPr>
            <p:spPr bwMode="auto">
              <a:xfrm>
                <a:off x="369" y="2907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31095" name="Text Box 372"/>
              <p:cNvSpPr txBox="1">
                <a:spLocks noChangeArrowheads="1"/>
              </p:cNvSpPr>
              <p:nvPr/>
            </p:nvSpPr>
            <p:spPr bwMode="auto">
              <a:xfrm>
                <a:off x="321" y="2703"/>
                <a:ext cx="28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31096" name="Text Box 373"/>
              <p:cNvSpPr txBox="1">
                <a:spLocks noChangeArrowheads="1"/>
              </p:cNvSpPr>
              <p:nvPr/>
            </p:nvSpPr>
            <p:spPr bwMode="auto">
              <a:xfrm>
                <a:off x="325" y="2446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31097" name="Text Box 374"/>
              <p:cNvSpPr txBox="1">
                <a:spLocks noChangeArrowheads="1"/>
              </p:cNvSpPr>
              <p:nvPr/>
            </p:nvSpPr>
            <p:spPr bwMode="auto">
              <a:xfrm>
                <a:off x="371" y="2181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 dirty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31098" name="Text Box 375"/>
              <p:cNvSpPr txBox="1">
                <a:spLocks noChangeArrowheads="1"/>
              </p:cNvSpPr>
              <p:nvPr/>
            </p:nvSpPr>
            <p:spPr bwMode="auto">
              <a:xfrm>
                <a:off x="641" y="1776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26</a:t>
                </a:r>
              </a:p>
            </p:txBody>
          </p:sp>
          <p:sp>
            <p:nvSpPr>
              <p:cNvPr id="31099" name="Text Box 376"/>
              <p:cNvSpPr txBox="1">
                <a:spLocks noChangeArrowheads="1"/>
              </p:cNvSpPr>
              <p:nvPr/>
            </p:nvSpPr>
            <p:spPr bwMode="auto">
              <a:xfrm>
                <a:off x="487" y="1978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55</a:t>
                </a:r>
              </a:p>
            </p:txBody>
          </p:sp>
          <p:sp>
            <p:nvSpPr>
              <p:cNvPr id="31100" name="Text Box 377"/>
              <p:cNvSpPr txBox="1">
                <a:spLocks noChangeArrowheads="1"/>
              </p:cNvSpPr>
              <p:nvPr/>
            </p:nvSpPr>
            <p:spPr bwMode="auto">
              <a:xfrm>
                <a:off x="830" y="1599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31101" name="Text Box 378"/>
              <p:cNvSpPr txBox="1">
                <a:spLocks noChangeArrowheads="1"/>
              </p:cNvSpPr>
              <p:nvPr/>
            </p:nvSpPr>
            <p:spPr bwMode="auto">
              <a:xfrm>
                <a:off x="994" y="1489"/>
                <a:ext cx="340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2400" kern="0">
                    <a:solidFill>
                      <a:srgbClr val="33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28</a:t>
                </a:r>
              </a:p>
            </p:txBody>
          </p:sp>
          <p:sp>
            <p:nvSpPr>
              <p:cNvPr id="31102" name="Text Box 379"/>
              <p:cNvSpPr txBox="1">
                <a:spLocks noChangeArrowheads="1"/>
              </p:cNvSpPr>
              <p:nvPr/>
            </p:nvSpPr>
            <p:spPr bwMode="auto">
              <a:xfrm>
                <a:off x="1192" y="1359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867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59</a:t>
                </a:r>
                <a:endParaRPr lang="en-US" altLang="zh-CN" sz="1867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31103" name="Text Box 380"/>
              <p:cNvSpPr txBox="1">
                <a:spLocks noChangeArrowheads="1"/>
              </p:cNvSpPr>
              <p:nvPr/>
            </p:nvSpPr>
            <p:spPr bwMode="auto">
              <a:xfrm>
                <a:off x="1568" y="1536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0</a:t>
                </a:r>
                <a:endPara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31104" name="Text Box 381"/>
              <p:cNvSpPr txBox="1">
                <a:spLocks noChangeArrowheads="1"/>
              </p:cNvSpPr>
              <p:nvPr/>
            </p:nvSpPr>
            <p:spPr bwMode="auto">
              <a:xfrm>
                <a:off x="1733" y="1567"/>
                <a:ext cx="340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1105" name="Text Box 382"/>
              <p:cNvSpPr txBox="1">
                <a:spLocks noChangeArrowheads="1"/>
              </p:cNvSpPr>
              <p:nvPr/>
            </p:nvSpPr>
            <p:spPr bwMode="auto">
              <a:xfrm>
                <a:off x="1847" y="1654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1106" name="Text Box 383"/>
              <p:cNvSpPr txBox="1">
                <a:spLocks noChangeArrowheads="1"/>
              </p:cNvSpPr>
              <p:nvPr/>
            </p:nvSpPr>
            <p:spPr bwMode="auto">
              <a:xfrm>
                <a:off x="1786" y="2234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1107" name="Text Box 384"/>
              <p:cNvSpPr txBox="1">
                <a:spLocks noChangeArrowheads="1"/>
              </p:cNvSpPr>
              <p:nvPr/>
            </p:nvSpPr>
            <p:spPr bwMode="auto">
              <a:xfrm>
                <a:off x="1637" y="2297"/>
                <a:ext cx="290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7</a:t>
                </a:r>
                <a:endPara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31108" name="Text Box 385"/>
              <p:cNvSpPr txBox="1">
                <a:spLocks noChangeArrowheads="1"/>
              </p:cNvSpPr>
              <p:nvPr/>
            </p:nvSpPr>
            <p:spPr bwMode="auto">
              <a:xfrm>
                <a:off x="1480" y="2287"/>
                <a:ext cx="17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31109" name="Text Box 386"/>
              <p:cNvSpPr txBox="1">
                <a:spLocks noChangeArrowheads="1"/>
              </p:cNvSpPr>
              <p:nvPr/>
            </p:nvSpPr>
            <p:spPr bwMode="auto">
              <a:xfrm>
                <a:off x="1322" y="2220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31110" name="Text Box 387"/>
              <p:cNvSpPr txBox="1">
                <a:spLocks noChangeArrowheads="1"/>
              </p:cNvSpPr>
              <p:nvPr/>
            </p:nvSpPr>
            <p:spPr bwMode="auto">
              <a:xfrm>
                <a:off x="1205" y="2101"/>
                <a:ext cx="3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31111" name="Text Box 388"/>
              <p:cNvSpPr txBox="1">
                <a:spLocks noChangeArrowheads="1"/>
              </p:cNvSpPr>
              <p:nvPr/>
            </p:nvSpPr>
            <p:spPr bwMode="auto">
              <a:xfrm>
                <a:off x="1158" y="1950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31112" name="Text Box 389"/>
              <p:cNvSpPr txBox="1">
                <a:spLocks noChangeArrowheads="1"/>
              </p:cNvSpPr>
              <p:nvPr/>
            </p:nvSpPr>
            <p:spPr bwMode="auto">
              <a:xfrm>
                <a:off x="1927" y="1787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1113" name="Text Box 390"/>
              <p:cNvSpPr txBox="1">
                <a:spLocks noChangeArrowheads="1"/>
              </p:cNvSpPr>
              <p:nvPr/>
            </p:nvSpPr>
            <p:spPr bwMode="auto">
              <a:xfrm>
                <a:off x="1941" y="1948"/>
                <a:ext cx="340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1114" name="Text Box 391"/>
              <p:cNvSpPr txBox="1">
                <a:spLocks noChangeArrowheads="1"/>
              </p:cNvSpPr>
              <p:nvPr/>
            </p:nvSpPr>
            <p:spPr bwMode="auto">
              <a:xfrm>
                <a:off x="1905" y="2108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1115" name="Text Box 392"/>
              <p:cNvSpPr txBox="1">
                <a:spLocks noChangeArrowheads="1"/>
              </p:cNvSpPr>
              <p:nvPr/>
            </p:nvSpPr>
            <p:spPr bwMode="auto">
              <a:xfrm>
                <a:off x="1188" y="1774"/>
                <a:ext cx="234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31116" name="Text Box 393"/>
              <p:cNvSpPr txBox="1">
                <a:spLocks noChangeArrowheads="1"/>
              </p:cNvSpPr>
              <p:nvPr/>
            </p:nvSpPr>
            <p:spPr bwMode="auto">
              <a:xfrm>
                <a:off x="1249" y="1662"/>
                <a:ext cx="34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31117" name="Text Box 394"/>
              <p:cNvSpPr txBox="1">
                <a:spLocks noChangeArrowheads="1"/>
              </p:cNvSpPr>
              <p:nvPr/>
            </p:nvSpPr>
            <p:spPr bwMode="auto">
              <a:xfrm>
                <a:off x="1386" y="1562"/>
                <a:ext cx="23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defTabSz="1219170"/>
                <a:r>
                  <a:rPr lang="en-US" altLang="zh-CN" sz="1600" kern="0">
                    <a:solidFill>
                      <a:srgbClr val="F92759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31118" name="Oval 395"/>
              <p:cNvSpPr>
                <a:spLocks noChangeAspect="1" noChangeArrowheads="1"/>
              </p:cNvSpPr>
              <p:nvPr/>
            </p:nvSpPr>
            <p:spPr bwMode="auto">
              <a:xfrm>
                <a:off x="1579" y="1978"/>
                <a:ext cx="45" cy="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119" name="Line 396"/>
            <p:cNvSpPr>
              <a:spLocks noChangeShapeType="1"/>
            </p:cNvSpPr>
            <p:nvPr/>
          </p:nvSpPr>
          <p:spPr bwMode="auto">
            <a:xfrm flipH="1">
              <a:off x="1237" y="2007"/>
              <a:ext cx="352" cy="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31120" name="Line 397"/>
            <p:cNvSpPr>
              <a:spLocks noChangeShapeType="1"/>
            </p:cNvSpPr>
            <p:nvPr/>
          </p:nvSpPr>
          <p:spPr bwMode="auto">
            <a:xfrm>
              <a:off x="1612" y="2660"/>
              <a:ext cx="1305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</p:grpSp>
      <p:sp>
        <p:nvSpPr>
          <p:cNvPr id="401" name="文本框 400">
            <a:extLst>
              <a:ext uri="{FF2B5EF4-FFF2-40B4-BE49-F238E27FC236}">
                <a16:creationId xmlns:a16="http://schemas.microsoft.com/office/drawing/2014/main" id="{A06F88AA-D791-4CED-BCF1-B114BBA0024B}"/>
              </a:ext>
            </a:extLst>
          </p:cNvPr>
          <p:cNvSpPr txBox="1"/>
          <p:nvPr/>
        </p:nvSpPr>
        <p:spPr>
          <a:xfrm>
            <a:off x="835660" y="256559"/>
            <a:ext cx="16379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/>
      <p:bldP spid="24608" grpId="0"/>
      <p:bldP spid="24609" grpId="0"/>
      <p:bldP spid="24610" grpId="0"/>
      <p:bldP spid="246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2769"/>
          <p:cNvSpPr txBox="1">
            <a:spLocks noChangeArrowheads="1"/>
          </p:cNvSpPr>
          <p:nvPr/>
        </p:nvSpPr>
        <p:spPr bwMode="auto">
          <a:xfrm>
            <a:off x="626501" y="1433096"/>
            <a:ext cx="11015484" cy="5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（一）定义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：测量的数值和真实值之间总会有差别就叫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误差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32771" name="文本框 32770"/>
          <p:cNvSpPr txBox="1">
            <a:spLocks noChangeArrowheads="1"/>
          </p:cNvSpPr>
          <p:nvPr/>
        </p:nvSpPr>
        <p:spPr bwMode="auto">
          <a:xfrm>
            <a:off x="626501" y="2637410"/>
            <a:ext cx="11099800" cy="5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（二）误差的来源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测量工具、测量方法、测量者）：      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35659" y="3221224"/>
            <a:ext cx="11015484" cy="22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测量时，要用眼睛估读出最小刻度值的下一位数字，是估读就不可能非常准确。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仪器本身不准确 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３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环境温度、湿度变化。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7EB710-3D10-4302-ADCD-2488DC2AC970}"/>
              </a:ext>
            </a:extLst>
          </p:cNvPr>
          <p:cNvSpPr txBox="1"/>
          <p:nvPr/>
        </p:nvSpPr>
        <p:spPr>
          <a:xfrm>
            <a:off x="835659" y="256559"/>
            <a:ext cx="21016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四、误差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76045" y="1547825"/>
            <a:ext cx="1026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（三）减小误差的办法：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A7A7A7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多次测量取平均值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A7A7A7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改进测量方法 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rgbClr val="A7A7A7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选用精度高的测量工具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B7D4F9-8267-4B58-8370-524E9E095BE9}"/>
              </a:ext>
            </a:extLst>
          </p:cNvPr>
          <p:cNvSpPr txBox="1"/>
          <p:nvPr/>
        </p:nvSpPr>
        <p:spPr>
          <a:xfrm>
            <a:off x="835659" y="256559"/>
            <a:ext cx="21016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四、误差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23"/>
          <p:cNvGrpSpPr>
            <a:grpSpLocks/>
          </p:cNvGrpSpPr>
          <p:nvPr/>
        </p:nvGrpSpPr>
        <p:grpSpPr bwMode="auto">
          <a:xfrm>
            <a:off x="818478" y="2198669"/>
            <a:ext cx="2832623" cy="1960254"/>
            <a:chOff x="3241" y="1979"/>
            <a:chExt cx="1811" cy="1830"/>
          </a:xfrm>
        </p:grpSpPr>
        <p:sp>
          <p:nvSpPr>
            <p:cNvPr id="15364" name="矩形 5124"/>
            <p:cNvSpPr/>
            <p:nvPr/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chemeClr val="accent5">
                  <a:alpha val="28000"/>
                </a:schemeClr>
              </a:solidFill>
              <a:prstDash val="solid"/>
              <a:miter/>
              <a:headEnd type="none" w="med" len="med"/>
              <a:tailEnd type="none" w="lg" len="lg"/>
            </a:ln>
          </p:spPr>
          <p:txBody>
            <a:bodyPr/>
            <a:lstStyle/>
            <a:p>
              <a:pPr defTabSz="1219170"/>
              <a:endPara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15365" name="矩形 5125"/>
            <p:cNvSpPr/>
            <p:nvPr/>
          </p:nvSpPr>
          <p:spPr>
            <a:xfrm>
              <a:off x="3241" y="1979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82001"/>
                  </a:srgbClr>
                </a:gs>
                <a:gs pos="100000">
                  <a:srgbClr val="FFFFFF">
                    <a:alpha val="58000"/>
                  </a:srgbClr>
                </a:gs>
              </a:gsLst>
              <a:lin ang="5400000" scaled="1"/>
              <a:tileRect/>
            </a:gradFill>
            <a:ln w="3175">
              <a:solidFill>
                <a:schemeClr val="accent5"/>
              </a:solidFill>
            </a:ln>
          </p:spPr>
          <p:txBody>
            <a:bodyPr wrap="none" anchor="ctr"/>
            <a:lstStyle/>
            <a:p>
              <a:pPr algn="ctr" defTabSz="1219170"/>
              <a:endPara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</p:grpSp>
      <p:pic>
        <p:nvPicPr>
          <p:cNvPr id="14342" name="图片 4102" descr="12-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740" y="2204775"/>
            <a:ext cx="4057547" cy="195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2" name="TextBox 8"/>
          <p:cNvSpPr>
            <a:spLocks noChangeArrowheads="1"/>
          </p:cNvSpPr>
          <p:nvPr/>
        </p:nvSpPr>
        <p:spPr bwMode="auto">
          <a:xfrm>
            <a:off x="-363641" y="4271244"/>
            <a:ext cx="5166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图中的线是直的吗？</a:t>
            </a:r>
          </a:p>
        </p:txBody>
      </p:sp>
      <p:sp>
        <p:nvSpPr>
          <p:cNvPr id="5153" name="TextBox 60"/>
          <p:cNvSpPr>
            <a:spLocks noChangeArrowheads="1"/>
          </p:cNvSpPr>
          <p:nvPr/>
        </p:nvSpPr>
        <p:spPr bwMode="auto">
          <a:xfrm>
            <a:off x="4777740" y="4271244"/>
            <a:ext cx="519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中心圆大小一样吗？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748242" y="4996906"/>
            <a:ext cx="10695516" cy="12575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靠感觉器官去判断，很难精确，而且有时会出错。所以，要作出准确的判断，得到精确的数据，必须用测量仪器来测量。</a:t>
            </a:r>
          </a:p>
        </p:txBody>
      </p:sp>
      <p:sp>
        <p:nvSpPr>
          <p:cNvPr id="4" name="云形标注 2"/>
          <p:cNvSpPr/>
          <p:nvPr/>
        </p:nvSpPr>
        <p:spPr>
          <a:xfrm>
            <a:off x="9262974" y="2215788"/>
            <a:ext cx="2746242" cy="1096902"/>
          </a:xfrm>
          <a:prstGeom prst="cloudCallout">
            <a:avLst>
              <a:gd name="adj1" fmla="val -107008"/>
              <a:gd name="adj2" fmla="val 48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只靠感官判断不准确。</a:t>
            </a:r>
          </a:p>
        </p:txBody>
      </p:sp>
      <p:sp>
        <p:nvSpPr>
          <p:cNvPr id="15367" name="矩形 5127"/>
          <p:cNvSpPr>
            <a:spLocks noChangeArrowheads="1"/>
          </p:cNvSpPr>
          <p:nvPr/>
        </p:nvSpPr>
        <p:spPr bwMode="auto">
          <a:xfrm>
            <a:off x="1278420" y="2676110"/>
            <a:ext cx="1530865" cy="95544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grpSp>
        <p:nvGrpSpPr>
          <p:cNvPr id="8" name="组合 5128"/>
          <p:cNvGrpSpPr>
            <a:grpSpLocks/>
          </p:cNvGrpSpPr>
          <p:nvPr/>
        </p:nvGrpSpPr>
        <p:grpSpPr bwMode="auto">
          <a:xfrm>
            <a:off x="1000938" y="2499853"/>
            <a:ext cx="2150496" cy="1365993"/>
            <a:chOff x="612" y="1799"/>
            <a:chExt cx="1488" cy="1488"/>
          </a:xfrm>
        </p:grpSpPr>
        <p:sp>
          <p:nvSpPr>
            <p:cNvPr id="6159" name="椭圆 5129"/>
            <p:cNvSpPr>
              <a:spLocks noChangeArrowheads="1"/>
            </p:cNvSpPr>
            <p:nvPr/>
          </p:nvSpPr>
          <p:spPr bwMode="auto">
            <a:xfrm>
              <a:off x="1218" y="2387"/>
              <a:ext cx="288" cy="2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60" name="椭圆 5130"/>
            <p:cNvSpPr>
              <a:spLocks noChangeArrowheads="1"/>
            </p:cNvSpPr>
            <p:nvPr/>
          </p:nvSpPr>
          <p:spPr bwMode="auto">
            <a:xfrm>
              <a:off x="1122" y="2291"/>
              <a:ext cx="480" cy="4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61" name="椭圆 5131"/>
            <p:cNvSpPr>
              <a:spLocks noChangeArrowheads="1"/>
            </p:cNvSpPr>
            <p:nvPr/>
          </p:nvSpPr>
          <p:spPr bwMode="auto">
            <a:xfrm>
              <a:off x="996" y="2183"/>
              <a:ext cx="720" cy="7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62" name="椭圆 5132"/>
            <p:cNvSpPr>
              <a:spLocks noChangeArrowheads="1"/>
            </p:cNvSpPr>
            <p:nvPr/>
          </p:nvSpPr>
          <p:spPr bwMode="auto">
            <a:xfrm>
              <a:off x="891" y="2087"/>
              <a:ext cx="912" cy="9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63" name="椭圆 5133"/>
            <p:cNvSpPr>
              <a:spLocks noChangeArrowheads="1"/>
            </p:cNvSpPr>
            <p:nvPr/>
          </p:nvSpPr>
          <p:spPr bwMode="auto">
            <a:xfrm>
              <a:off x="804" y="1991"/>
              <a:ext cx="1104" cy="110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64" name="椭圆 5134"/>
            <p:cNvSpPr>
              <a:spLocks noChangeArrowheads="1"/>
            </p:cNvSpPr>
            <p:nvPr/>
          </p:nvSpPr>
          <p:spPr bwMode="auto">
            <a:xfrm>
              <a:off x="696" y="1895"/>
              <a:ext cx="1296" cy="129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65" name="椭圆 5135"/>
            <p:cNvSpPr>
              <a:spLocks noChangeArrowheads="1"/>
            </p:cNvSpPr>
            <p:nvPr/>
          </p:nvSpPr>
          <p:spPr bwMode="auto">
            <a:xfrm>
              <a:off x="1293" y="2462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66" name="椭圆 5136"/>
            <p:cNvSpPr>
              <a:spLocks noChangeArrowheads="1"/>
            </p:cNvSpPr>
            <p:nvPr/>
          </p:nvSpPr>
          <p:spPr bwMode="auto">
            <a:xfrm>
              <a:off x="612" y="1799"/>
              <a:ext cx="1488" cy="14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1E42AF10-4C2B-4C4A-A34A-4F8A6A773C4B}"/>
              </a:ext>
            </a:extLst>
          </p:cNvPr>
          <p:cNvSpPr txBox="1"/>
          <p:nvPr/>
        </p:nvSpPr>
        <p:spPr>
          <a:xfrm>
            <a:off x="835660" y="256559"/>
            <a:ext cx="24970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观察与思考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/>
      <p:bldP spid="5153" grpId="0"/>
      <p:bldP spid="2" grpId="0" bldLvl="0" animBg="1"/>
      <p:bldP spid="4" grpId="0" bldLvl="0" animBg="1"/>
      <p:bldP spid="4" grpId="1" animBg="1"/>
      <p:bldP spid="153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60400" y="2689155"/>
            <a:ext cx="11303880" cy="223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767" tIns="61384" rIns="122767" bIns="61384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测量错误是由于不遵守测量仪器的使用规则、读数时粗心等造成的，是不该发生、能够避免的。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误差是不能避免的，只能尽量减小。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660400" y="1683474"/>
            <a:ext cx="3359149" cy="75850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122767" tIns="61384" rIns="122767" bIns="61384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误差不是错误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AE95F9-060F-443B-BCF6-8FC29F4F7A42}"/>
              </a:ext>
            </a:extLst>
          </p:cNvPr>
          <p:cNvSpPr txBox="1"/>
          <p:nvPr/>
        </p:nvSpPr>
        <p:spPr>
          <a:xfrm>
            <a:off x="835659" y="256559"/>
            <a:ext cx="27220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科学小资料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文本框 101"/>
          <p:cNvSpPr txBox="1">
            <a:spLocks noChangeArrowheads="1"/>
          </p:cNvSpPr>
          <p:nvPr/>
        </p:nvSpPr>
        <p:spPr bwMode="auto">
          <a:xfrm>
            <a:off x="235584" y="1639392"/>
            <a:ext cx="1098126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下列有关误差的说法中，错误的是（　　）</a:t>
            </a:r>
          </a:p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A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．测量值和真实值之间的差别叫做误差</a:t>
            </a:r>
          </a:p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B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．误差和错误一样是可以避免的</a:t>
            </a:r>
          </a:p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C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．测量工具越精密，测量方法越先进，误差就越小 </a:t>
            </a:r>
          </a:p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D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．用多次测量求平均值的方法可以减小误差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726217" y="1843430"/>
            <a:ext cx="831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FFBF96-2148-46C0-AB32-2D94E165741B}"/>
              </a:ext>
            </a:extLst>
          </p:cNvPr>
          <p:cNvSpPr txBox="1"/>
          <p:nvPr/>
        </p:nvSpPr>
        <p:spPr>
          <a:xfrm>
            <a:off x="835659" y="256559"/>
            <a:ext cx="15790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835659" y="2439059"/>
            <a:ext cx="738664" cy="2539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长度和时间的测量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642587" y="2218512"/>
            <a:ext cx="832173" cy="3252878"/>
          </a:xfrm>
          <a:prstGeom prst="leftBrace">
            <a:avLst/>
          </a:prstGeom>
          <a:ln w="1270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>
              <a:lnSpc>
                <a:spcPct val="150000"/>
              </a:lnSpc>
            </a:pPr>
            <a:endParaRPr lang="zh-CN" altLang="en-US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2543024" y="1708816"/>
            <a:ext cx="1818074" cy="58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长度的测量</a:t>
            </a: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2543024" y="3565510"/>
            <a:ext cx="1818074" cy="58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时间的测量</a:t>
            </a: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2543024" y="5292555"/>
            <a:ext cx="1818074" cy="58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误差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4500445" y="1148821"/>
            <a:ext cx="394106" cy="1604336"/>
          </a:xfrm>
          <a:prstGeom prst="leftBrace">
            <a:avLst/>
          </a:prstGeom>
          <a:ln w="1270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>
              <a:lnSpc>
                <a:spcPct val="150000"/>
              </a:lnSpc>
            </a:pPr>
            <a:endParaRPr lang="zh-CN" altLang="en-US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4483365" y="3592836"/>
            <a:ext cx="464399" cy="671809"/>
          </a:xfrm>
          <a:prstGeom prst="leftBrace">
            <a:avLst/>
          </a:prstGeom>
          <a:ln w="1270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>
              <a:lnSpc>
                <a:spcPct val="150000"/>
              </a:lnSpc>
            </a:pPr>
            <a:endParaRPr lang="zh-CN" altLang="en-US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518511" y="5187842"/>
            <a:ext cx="376040" cy="945181"/>
          </a:xfrm>
          <a:prstGeom prst="leftBrace">
            <a:avLst/>
          </a:prstGeom>
          <a:ln w="1270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>
              <a:lnSpc>
                <a:spcPct val="150000"/>
              </a:lnSpc>
            </a:pPr>
            <a:endParaRPr lang="zh-CN" altLang="en-US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6" name="文本框 13"/>
          <p:cNvSpPr txBox="1">
            <a:spLocks noChangeArrowheads="1"/>
          </p:cNvSpPr>
          <p:nvPr/>
        </p:nvSpPr>
        <p:spPr bwMode="auto">
          <a:xfrm>
            <a:off x="4985580" y="902890"/>
            <a:ext cx="3171449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单位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:m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km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cm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等</a:t>
            </a: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4985580" y="1516473"/>
            <a:ext cx="2662498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测量工具：刻度尺</a:t>
            </a:r>
          </a:p>
        </p:txBody>
      </p:sp>
      <p:sp>
        <p:nvSpPr>
          <p:cNvPr id="18" name="文本框 13"/>
          <p:cNvSpPr txBox="1">
            <a:spLocks noChangeArrowheads="1"/>
          </p:cNvSpPr>
          <p:nvPr/>
        </p:nvSpPr>
        <p:spPr bwMode="auto">
          <a:xfrm>
            <a:off x="4989005" y="2082886"/>
            <a:ext cx="2043331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刻度尺的使用</a:t>
            </a: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4981211" y="2674056"/>
            <a:ext cx="3005761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长度的特殊测量方法</a:t>
            </a:r>
          </a:p>
        </p:txBody>
      </p:sp>
      <p:sp>
        <p:nvSpPr>
          <p:cNvPr id="20" name="文本框 13"/>
          <p:cNvSpPr txBox="1">
            <a:spLocks noChangeArrowheads="1"/>
          </p:cNvSpPr>
          <p:nvPr/>
        </p:nvSpPr>
        <p:spPr bwMode="auto">
          <a:xfrm>
            <a:off x="4989004" y="3326169"/>
            <a:ext cx="2834195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单位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:s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h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min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等</a:t>
            </a:r>
          </a:p>
        </p:txBody>
      </p:sp>
      <p:sp>
        <p:nvSpPr>
          <p:cNvPr id="21" name="文本框 13"/>
          <p:cNvSpPr txBox="1">
            <a:spLocks noChangeArrowheads="1"/>
          </p:cNvSpPr>
          <p:nvPr/>
        </p:nvSpPr>
        <p:spPr bwMode="auto">
          <a:xfrm>
            <a:off x="4991330" y="4033812"/>
            <a:ext cx="3955608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测量工具：停表、钟、表等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22" name="文本框 13"/>
          <p:cNvSpPr txBox="1">
            <a:spLocks noChangeArrowheads="1"/>
          </p:cNvSpPr>
          <p:nvPr/>
        </p:nvSpPr>
        <p:spPr bwMode="auto">
          <a:xfrm>
            <a:off x="5009320" y="4919661"/>
            <a:ext cx="6113389" cy="830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误差与错误的区别：错误可以避免，误差不可以避免，只能减小</a:t>
            </a:r>
          </a:p>
        </p:txBody>
      </p:sp>
      <p:sp>
        <p:nvSpPr>
          <p:cNvPr id="23" name="文本框 13"/>
          <p:cNvSpPr txBox="1">
            <a:spLocks noChangeArrowheads="1"/>
          </p:cNvSpPr>
          <p:nvPr/>
        </p:nvSpPr>
        <p:spPr bwMode="auto">
          <a:xfrm>
            <a:off x="4989005" y="6008495"/>
            <a:ext cx="5152262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减小误差的方法：多次测量取平均值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75F5AF-CE1C-4316-B85D-BD48FAE8C53C}"/>
              </a:ext>
            </a:extLst>
          </p:cNvPr>
          <p:cNvSpPr txBox="1"/>
          <p:nvPr/>
        </p:nvSpPr>
        <p:spPr>
          <a:xfrm>
            <a:off x="835659" y="256559"/>
            <a:ext cx="20387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404596326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9" grpId="0" bldLvl="0" animBg="1"/>
      <p:bldP spid="10" grpId="0" bldLvl="0"/>
      <p:bldP spid="11" grpId="0" bldLvl="0"/>
      <p:bldP spid="12" grpId="0" bldLvl="0"/>
      <p:bldP spid="13" grpId="0" bldLvl="0" animBg="1"/>
      <p:bldP spid="14" grpId="0" bldLvl="0" animBg="1"/>
      <p:bldP spid="15" grpId="0" bldLvl="0" animBg="1"/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01"/>
          <p:cNvSpPr txBox="1">
            <a:spLocks noChangeArrowheads="1"/>
          </p:cNvSpPr>
          <p:nvPr/>
        </p:nvSpPr>
        <p:spPr bwMode="auto">
          <a:xfrm>
            <a:off x="333420" y="1804189"/>
            <a:ext cx="1095586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给下列各物体的长度填上合适的单位：</a:t>
            </a:r>
          </a:p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(1)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中学生的身高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1700</a:t>
            </a:r>
            <a:r>
              <a:rPr lang="en-US" altLang="zh-CN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；     </a:t>
            </a:r>
          </a:p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(2)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物理课本的宽为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1.85</a:t>
            </a:r>
            <a:r>
              <a:rPr lang="en-US" altLang="zh-CN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；</a:t>
            </a:r>
          </a:p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(3)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人眨一次眼经历的时间大约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0.4</a:t>
            </a:r>
            <a:r>
              <a:rPr lang="en-US" altLang="zh-CN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  <a:r>
              <a:rPr lang="en-US" altLang="zh-CN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</a:t>
            </a:r>
          </a:p>
        </p:txBody>
      </p:sp>
      <p:sp>
        <p:nvSpPr>
          <p:cNvPr id="32771" name="文本框 2"/>
          <p:cNvSpPr txBox="1">
            <a:spLocks noChangeArrowheads="1"/>
          </p:cNvSpPr>
          <p:nvPr/>
        </p:nvSpPr>
        <p:spPr bwMode="auto">
          <a:xfrm>
            <a:off x="3879367" y="2782809"/>
            <a:ext cx="10604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mm</a:t>
            </a:r>
          </a:p>
        </p:txBody>
      </p:sp>
      <p:sp>
        <p:nvSpPr>
          <p:cNvPr id="32772" name="文本框 4"/>
          <p:cNvSpPr txBox="1">
            <a:spLocks noChangeArrowheads="1"/>
          </p:cNvSpPr>
          <p:nvPr/>
        </p:nvSpPr>
        <p:spPr bwMode="auto">
          <a:xfrm>
            <a:off x="4194356" y="3439027"/>
            <a:ext cx="1062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cm</a:t>
            </a:r>
          </a:p>
        </p:txBody>
      </p:sp>
      <p:sp>
        <p:nvSpPr>
          <p:cNvPr id="32773" name="文本框 5"/>
          <p:cNvSpPr txBox="1">
            <a:spLocks noChangeArrowheads="1"/>
          </p:cNvSpPr>
          <p:nvPr/>
        </p:nvSpPr>
        <p:spPr bwMode="auto">
          <a:xfrm>
            <a:off x="5650082" y="4158121"/>
            <a:ext cx="558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C274FD3-0CCE-4ACC-92BE-95084CEAE5AD}"/>
              </a:ext>
            </a:extLst>
          </p:cNvPr>
          <p:cNvSpPr txBox="1"/>
          <p:nvPr/>
        </p:nvSpPr>
        <p:spPr>
          <a:xfrm>
            <a:off x="835659" y="256559"/>
            <a:ext cx="20387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01"/>
          <p:cNvSpPr txBox="1">
            <a:spLocks noChangeArrowheads="1"/>
          </p:cNvSpPr>
          <p:nvPr/>
        </p:nvSpPr>
        <p:spPr bwMode="auto">
          <a:xfrm>
            <a:off x="407034" y="1851773"/>
            <a:ext cx="11266141" cy="22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04792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完成单位换算：</a:t>
            </a:r>
          </a:p>
          <a:p>
            <a:pPr indent="304792"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）一张纸的厚度是：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70 um=______nm = </a:t>
            </a:r>
            <a:r>
              <a:rPr lang="en-US" altLang="zh-CN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  </a:t>
            </a:r>
          </a:p>
          <a:p>
            <a:pPr indent="304792"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1.5h = ______ min=______s</a:t>
            </a:r>
          </a:p>
        </p:txBody>
      </p:sp>
      <p:sp>
        <p:nvSpPr>
          <p:cNvPr id="33795" name="文本框 2"/>
          <p:cNvSpPr txBox="1">
            <a:spLocks noChangeArrowheads="1"/>
          </p:cNvSpPr>
          <p:nvPr/>
        </p:nvSpPr>
        <p:spPr bwMode="auto">
          <a:xfrm>
            <a:off x="6706483" y="2809774"/>
            <a:ext cx="1555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7×10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-5</a:t>
            </a:r>
          </a:p>
        </p:txBody>
      </p:sp>
      <p:sp>
        <p:nvSpPr>
          <p:cNvPr id="33796" name="文本框 1"/>
          <p:cNvSpPr txBox="1">
            <a:spLocks noChangeArrowheads="1"/>
          </p:cNvSpPr>
          <p:nvPr/>
        </p:nvSpPr>
        <p:spPr bwMode="auto">
          <a:xfrm>
            <a:off x="4974055" y="2809774"/>
            <a:ext cx="1432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7×10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4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33797" name="文本框 3"/>
          <p:cNvSpPr txBox="1">
            <a:spLocks noChangeArrowheads="1"/>
          </p:cNvSpPr>
          <p:nvPr/>
        </p:nvSpPr>
        <p:spPr bwMode="auto">
          <a:xfrm>
            <a:off x="4443829" y="3542789"/>
            <a:ext cx="106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5400</a:t>
            </a:r>
          </a:p>
        </p:txBody>
      </p:sp>
      <p:sp>
        <p:nvSpPr>
          <p:cNvPr id="33798" name="文本框 4"/>
          <p:cNvSpPr txBox="1">
            <a:spLocks noChangeArrowheads="1"/>
          </p:cNvSpPr>
          <p:nvPr/>
        </p:nvSpPr>
        <p:spPr bwMode="auto">
          <a:xfrm>
            <a:off x="2874433" y="3542789"/>
            <a:ext cx="1060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90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8934449-7C36-4B3E-80A1-0273EC937005}"/>
              </a:ext>
            </a:extLst>
          </p:cNvPr>
          <p:cNvSpPr txBox="1"/>
          <p:nvPr/>
        </p:nvSpPr>
        <p:spPr>
          <a:xfrm>
            <a:off x="835659" y="256559"/>
            <a:ext cx="20387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EBC966-B952-496A-A796-0FC9B2C623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r="7848"/>
          <a:stretch>
            <a:fillRect/>
          </a:stretch>
        </p:blipFill>
        <p:spPr/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F61F259D-B9C8-4DC4-A1DB-22DF6F998E41}"/>
              </a:ext>
            </a:extLst>
          </p:cNvPr>
          <p:cNvSpPr>
            <a:spLocks/>
          </p:cNvSpPr>
          <p:nvPr/>
        </p:nvSpPr>
        <p:spPr bwMode="auto">
          <a:xfrm flipH="1">
            <a:off x="0" y="-19050"/>
            <a:ext cx="9853613" cy="6877050"/>
          </a:xfrm>
          <a:custGeom>
            <a:avLst/>
            <a:gdLst>
              <a:gd name="T0" fmla="*/ 2365 w 2365"/>
              <a:gd name="T1" fmla="*/ 0 h 1619"/>
              <a:gd name="T2" fmla="*/ 1571 w 2365"/>
              <a:gd name="T3" fmla="*/ 0 h 1619"/>
              <a:gd name="T4" fmla="*/ 1343 w 2365"/>
              <a:gd name="T5" fmla="*/ 85 h 1619"/>
              <a:gd name="T6" fmla="*/ 40 w 2365"/>
              <a:gd name="T7" fmla="*/ 1599 h 1619"/>
              <a:gd name="T8" fmla="*/ 0 w 2365"/>
              <a:gd name="T9" fmla="*/ 1619 h 1619"/>
              <a:gd name="T10" fmla="*/ 2365 w 2365"/>
              <a:gd name="T11" fmla="*/ 1619 h 1619"/>
              <a:gd name="T12" fmla="*/ 2365 w 2365"/>
              <a:gd name="T13" fmla="*/ 0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5" h="1619">
                <a:moveTo>
                  <a:pt x="2365" y="0"/>
                </a:moveTo>
                <a:cubicBezTo>
                  <a:pt x="1571" y="0"/>
                  <a:pt x="1571" y="0"/>
                  <a:pt x="1571" y="0"/>
                </a:cubicBezTo>
                <a:cubicBezTo>
                  <a:pt x="1491" y="20"/>
                  <a:pt x="1413" y="49"/>
                  <a:pt x="1343" y="85"/>
                </a:cubicBezTo>
                <a:cubicBezTo>
                  <a:pt x="717" y="413"/>
                  <a:pt x="672" y="1268"/>
                  <a:pt x="40" y="1599"/>
                </a:cubicBezTo>
                <a:cubicBezTo>
                  <a:pt x="27" y="1606"/>
                  <a:pt x="14" y="1612"/>
                  <a:pt x="0" y="1619"/>
                </a:cubicBezTo>
                <a:cubicBezTo>
                  <a:pt x="2365" y="1619"/>
                  <a:pt x="2365" y="1619"/>
                  <a:pt x="2365" y="1619"/>
                </a:cubicBezTo>
                <a:lnTo>
                  <a:pt x="2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DD5013-3D23-45E2-A925-E6ADD7BFA2E3}"/>
              </a:ext>
            </a:extLst>
          </p:cNvPr>
          <p:cNvGrpSpPr/>
          <p:nvPr/>
        </p:nvGrpSpPr>
        <p:grpSpPr>
          <a:xfrm>
            <a:off x="655168" y="4189143"/>
            <a:ext cx="3480147" cy="1336055"/>
            <a:chOff x="655168" y="4630146"/>
            <a:chExt cx="3480147" cy="133605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F0A7194-D24A-4EB8-8105-24F001F2C799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AA4D1B3-50CA-40D9-B556-7AA2DDD71831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rgbClr val="3EA7D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rgbClr val="3EA7D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B7C2180-9856-496A-96B8-884D9C7D1FE6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829BCB3-C404-463C-A865-9B6C89B31212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24F7CBA-C2CF-457B-B5A2-73F1DEF3D00F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F77EBC6-98CA-4108-A0AA-FF5358FC997C}"/>
              </a:ext>
            </a:extLst>
          </p:cNvPr>
          <p:cNvGrpSpPr/>
          <p:nvPr/>
        </p:nvGrpSpPr>
        <p:grpSpPr>
          <a:xfrm>
            <a:off x="557374" y="2136884"/>
            <a:ext cx="5538625" cy="1682125"/>
            <a:chOff x="557374" y="2667123"/>
            <a:chExt cx="5538625" cy="168212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145AC8A-C41B-4DAC-9EF0-03CED879D007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第一章 机械运动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C292B33-A9C5-4A99-96D6-D9080CB976CA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2DA3F63-42A0-44FD-91BE-7D0F218BCCFB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2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930E7808-FAAE-43C2-93E1-135C8A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1174F50D-406F-4B75-BB1E-A31603460525}"/>
              </a:ext>
            </a:extLst>
          </p:cNvPr>
          <p:cNvSpPr/>
          <p:nvPr/>
        </p:nvSpPr>
        <p:spPr>
          <a:xfrm>
            <a:off x="560549" y="35246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687" y="6262670"/>
            <a:ext cx="981835" cy="478969"/>
          </a:xfrm>
          <a:prstGeom prst="rect">
            <a:avLst/>
          </a:prstGeom>
        </p:spPr>
      </p:pic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485354" y="2636758"/>
            <a:ext cx="10583333" cy="22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04792" algn="just"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1.知道国际单位制中长度和时间的单位。</a:t>
            </a:r>
          </a:p>
          <a:p>
            <a:pPr indent="304792" algn="just"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2.会选用适当的工具测量长度和时间。（重难点）</a:t>
            </a:r>
          </a:p>
          <a:p>
            <a:pPr indent="304792" algn="just"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3.知道测量有误差及减小误差的方法。</a:t>
            </a: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803157" y="1938343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4B6C37-89D2-4E45-9C67-B4A1293DDC2E}"/>
              </a:ext>
            </a:extLst>
          </p:cNvPr>
          <p:cNvSpPr txBox="1"/>
          <p:nvPr/>
        </p:nvSpPr>
        <p:spPr>
          <a:xfrm>
            <a:off x="835660" y="256559"/>
            <a:ext cx="20513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396976836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566978" y="1931215"/>
            <a:ext cx="2848493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）长度的单位：</a:t>
            </a:r>
          </a:p>
        </p:txBody>
      </p:sp>
      <p:sp>
        <p:nvSpPr>
          <p:cNvPr id="14" name="文本框 6151"/>
          <p:cNvSpPr txBox="1">
            <a:spLocks noChangeArrowheads="1"/>
          </p:cNvSpPr>
          <p:nvPr/>
        </p:nvSpPr>
        <p:spPr bwMode="auto">
          <a:xfrm>
            <a:off x="716545" y="1394390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066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一、长度的单位</a:t>
            </a:r>
          </a:p>
        </p:txBody>
      </p:sp>
      <p:grpSp>
        <p:nvGrpSpPr>
          <p:cNvPr id="16" name="组合 9219"/>
          <p:cNvGrpSpPr>
            <a:grpSpLocks/>
          </p:cNvGrpSpPr>
          <p:nvPr/>
        </p:nvGrpSpPr>
        <p:grpSpPr bwMode="auto">
          <a:xfrm>
            <a:off x="9650484" y="3918634"/>
            <a:ext cx="1868416" cy="1708795"/>
            <a:chOff x="4768" y="2466"/>
            <a:chExt cx="693" cy="1327"/>
          </a:xfrm>
        </p:grpSpPr>
        <p:pic>
          <p:nvPicPr>
            <p:cNvPr id="17" name="图片 9220" descr="12-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8" y="2767"/>
              <a:ext cx="346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矩形 9221"/>
            <p:cNvSpPr>
              <a:spLocks noChangeArrowheads="1"/>
            </p:cNvSpPr>
            <p:nvPr/>
          </p:nvSpPr>
          <p:spPr bwMode="auto">
            <a:xfrm>
              <a:off x="4768" y="2466"/>
              <a:ext cx="693" cy="38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122767" tIns="61384" rIns="122767" bIns="61384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1 cm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   </a:t>
              </a:r>
            </a:p>
          </p:txBody>
        </p:sp>
      </p:grpSp>
      <p:grpSp>
        <p:nvGrpSpPr>
          <p:cNvPr id="19" name="组合 9223"/>
          <p:cNvGrpSpPr>
            <a:grpSpLocks/>
          </p:cNvGrpSpPr>
          <p:nvPr/>
        </p:nvGrpSpPr>
        <p:grpSpPr bwMode="auto">
          <a:xfrm>
            <a:off x="7341214" y="4237380"/>
            <a:ext cx="1373714" cy="1458903"/>
            <a:chOff x="3022" y="965"/>
            <a:chExt cx="949" cy="1104"/>
          </a:xfrm>
        </p:grpSpPr>
        <p:pic>
          <p:nvPicPr>
            <p:cNvPr id="20" name="图片 9224" descr="12-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2" y="1026"/>
              <a:ext cx="804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矩形 9225"/>
            <p:cNvSpPr>
              <a:spLocks noChangeArrowheads="1"/>
            </p:cNvSpPr>
            <p:nvPr/>
          </p:nvSpPr>
          <p:spPr bwMode="auto">
            <a:xfrm>
              <a:off x="3151" y="965"/>
              <a:ext cx="820" cy="37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122767" tIns="61384" rIns="122767" bIns="61384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1 dm   </a:t>
              </a:r>
            </a:p>
          </p:txBody>
        </p:sp>
      </p:grpSp>
      <p:grpSp>
        <p:nvGrpSpPr>
          <p:cNvPr id="22" name="组合 1"/>
          <p:cNvGrpSpPr>
            <a:grpSpLocks/>
          </p:cNvGrpSpPr>
          <p:nvPr/>
        </p:nvGrpSpPr>
        <p:grpSpPr bwMode="auto">
          <a:xfrm>
            <a:off x="8349440" y="1563722"/>
            <a:ext cx="1166185" cy="2029233"/>
            <a:chOff x="10827" y="1556"/>
            <a:chExt cx="2772" cy="5479"/>
          </a:xfrm>
        </p:grpSpPr>
        <p:pic>
          <p:nvPicPr>
            <p:cNvPr id="23" name="图片 9222" descr="12-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27" y="2060"/>
              <a:ext cx="2772" cy="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9226"/>
            <p:cNvSpPr>
              <a:spLocks noChangeArrowheads="1"/>
            </p:cNvSpPr>
            <p:nvPr/>
          </p:nvSpPr>
          <p:spPr bwMode="auto">
            <a:xfrm>
              <a:off x="11345" y="1556"/>
              <a:ext cx="1868" cy="137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square" lIns="122767" tIns="61384" rIns="122767" bIns="61384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1 m   </a:t>
              </a:r>
            </a:p>
          </p:txBody>
        </p:sp>
      </p:grp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716545" y="2886450"/>
            <a:ext cx="7768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长度的国际单位是</a:t>
            </a:r>
            <a:r>
              <a:rPr lang="zh-CN" altLang="en-US" sz="2400" b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，符号</a:t>
            </a:r>
            <a:r>
              <a:rPr lang="en-US" altLang="zh-CN" sz="2400" b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16545" y="3663854"/>
            <a:ext cx="7323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其它常见的长度单位及符号。</a:t>
            </a:r>
          </a:p>
        </p:txBody>
      </p:sp>
      <p:sp>
        <p:nvSpPr>
          <p:cNvPr id="27" name="文本框 3"/>
          <p:cNvSpPr txBox="1">
            <a:spLocks noChangeArrowheads="1"/>
          </p:cNvSpPr>
          <p:nvPr/>
        </p:nvSpPr>
        <p:spPr bwMode="auto">
          <a:xfrm>
            <a:off x="714166" y="4306375"/>
            <a:ext cx="1411817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千米</a:t>
            </a:r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2110828" y="4260169"/>
            <a:ext cx="1365249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分米</a:t>
            </a:r>
          </a:p>
        </p:txBody>
      </p: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3415471" y="4260169"/>
            <a:ext cx="1265767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30" name="文本框 6"/>
          <p:cNvSpPr txBox="1">
            <a:spLocks noChangeArrowheads="1"/>
          </p:cNvSpPr>
          <p:nvPr/>
        </p:nvSpPr>
        <p:spPr bwMode="auto">
          <a:xfrm>
            <a:off x="714166" y="5513281"/>
            <a:ext cx="1280584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微米</a:t>
            </a:r>
          </a:p>
        </p:txBody>
      </p:sp>
      <p:sp>
        <p:nvSpPr>
          <p:cNvPr id="31" name="文本框 7"/>
          <p:cNvSpPr txBox="1">
            <a:spLocks noChangeArrowheads="1"/>
          </p:cNvSpPr>
          <p:nvPr/>
        </p:nvSpPr>
        <p:spPr bwMode="auto">
          <a:xfrm>
            <a:off x="3539917" y="5517709"/>
            <a:ext cx="1318684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纳米</a:t>
            </a:r>
          </a:p>
        </p:txBody>
      </p:sp>
      <p:sp>
        <p:nvSpPr>
          <p:cNvPr id="32" name="文本框 8"/>
          <p:cNvSpPr txBox="1">
            <a:spLocks noChangeArrowheads="1"/>
          </p:cNvSpPr>
          <p:nvPr/>
        </p:nvSpPr>
        <p:spPr bwMode="auto">
          <a:xfrm>
            <a:off x="4980571" y="4260169"/>
            <a:ext cx="1265767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毫米</a:t>
            </a:r>
          </a:p>
        </p:txBody>
      </p:sp>
      <p:sp>
        <p:nvSpPr>
          <p:cNvPr id="33" name="文本框 9"/>
          <p:cNvSpPr txBox="1">
            <a:spLocks noChangeArrowheads="1"/>
          </p:cNvSpPr>
          <p:nvPr/>
        </p:nvSpPr>
        <p:spPr bwMode="auto">
          <a:xfrm>
            <a:off x="2081796" y="4773032"/>
            <a:ext cx="1411816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dm</a:t>
            </a: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716285" y="4819238"/>
            <a:ext cx="1411817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km</a:t>
            </a:r>
          </a:p>
        </p:txBody>
      </p:sp>
      <p:sp>
        <p:nvSpPr>
          <p:cNvPr id="35" name="文本框 11"/>
          <p:cNvSpPr txBox="1">
            <a:spLocks noChangeArrowheads="1"/>
          </p:cNvSpPr>
          <p:nvPr/>
        </p:nvSpPr>
        <p:spPr bwMode="auto">
          <a:xfrm>
            <a:off x="3493612" y="4773032"/>
            <a:ext cx="1413933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cm</a:t>
            </a:r>
          </a:p>
        </p:txBody>
      </p:sp>
      <p:sp>
        <p:nvSpPr>
          <p:cNvPr id="36" name="文本框 12"/>
          <p:cNvSpPr txBox="1">
            <a:spLocks noChangeArrowheads="1"/>
          </p:cNvSpPr>
          <p:nvPr/>
        </p:nvSpPr>
        <p:spPr bwMode="auto">
          <a:xfrm>
            <a:off x="4907547" y="4773032"/>
            <a:ext cx="1411817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mm</a:t>
            </a:r>
          </a:p>
        </p:txBody>
      </p:sp>
      <p:sp>
        <p:nvSpPr>
          <p:cNvPr id="37" name="文本框 13"/>
          <p:cNvSpPr txBox="1">
            <a:spLocks noChangeArrowheads="1"/>
          </p:cNvSpPr>
          <p:nvPr/>
        </p:nvSpPr>
        <p:spPr bwMode="auto">
          <a:xfrm>
            <a:off x="2128101" y="5356063"/>
            <a:ext cx="1411816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μ</a:t>
            </a: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38" name="文本框 14"/>
          <p:cNvSpPr txBox="1">
            <a:spLocks noChangeArrowheads="1"/>
          </p:cNvSpPr>
          <p:nvPr/>
        </p:nvSpPr>
        <p:spPr bwMode="auto">
          <a:xfrm>
            <a:off x="4927995" y="5356063"/>
            <a:ext cx="1411816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nm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1461502-2FF5-4650-BE84-47CEA4031036}"/>
              </a:ext>
            </a:extLst>
          </p:cNvPr>
          <p:cNvSpPr txBox="1"/>
          <p:nvPr/>
        </p:nvSpPr>
        <p:spPr>
          <a:xfrm>
            <a:off x="835660" y="256559"/>
            <a:ext cx="20513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</p:spTree>
    <p:extLst>
      <p:ext uri="{BB962C8B-B14F-4D97-AF65-F5344CB8AC3E}">
        <p14:creationId xmlns:p14="http://schemas.microsoft.com/office/powerpoint/2010/main" val="1609228082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4"/>
          <p:cNvSpPr txBox="1">
            <a:spLocks noChangeArrowheads="1"/>
          </p:cNvSpPr>
          <p:nvPr/>
        </p:nvSpPr>
        <p:spPr bwMode="auto">
          <a:xfrm>
            <a:off x="449897" y="1365499"/>
            <a:ext cx="9298516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）常用长度单位之间的换算关系。</a:t>
            </a:r>
          </a:p>
        </p:txBody>
      </p:sp>
      <p:sp>
        <p:nvSpPr>
          <p:cNvPr id="8197" name="文本框 5"/>
          <p:cNvSpPr txBox="1">
            <a:spLocks noChangeArrowheads="1"/>
          </p:cNvSpPr>
          <p:nvPr/>
        </p:nvSpPr>
        <p:spPr bwMode="auto">
          <a:xfrm>
            <a:off x="449897" y="2178478"/>
            <a:ext cx="112712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1km=1000m=10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1dm=0.1m=10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-1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1cm=0.01m=10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-2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1mm=0.001m=10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-3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1μm=0.000001m=10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-6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        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1nm=0.000000001m=10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-9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EB5833E-4990-494D-8FDA-9B8C5A466E38}"/>
              </a:ext>
            </a:extLst>
          </p:cNvPr>
          <p:cNvSpPr txBox="1"/>
          <p:nvPr/>
        </p:nvSpPr>
        <p:spPr>
          <a:xfrm>
            <a:off x="835660" y="256559"/>
            <a:ext cx="20513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/>
          <p:nvPr/>
        </p:nvSpPr>
        <p:spPr>
          <a:xfrm>
            <a:off x="840739" y="1234862"/>
            <a:ext cx="10820429" cy="11423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zh-CN" altLang="en-US" sz="2400" kern="0" noProof="1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（</a:t>
            </a:r>
            <a:r>
              <a:rPr lang="en-US" altLang="zh-CN" sz="2400" kern="0" noProof="1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3</a:t>
            </a:r>
            <a:r>
              <a:rPr lang="zh-CN" altLang="en-US" sz="2400" kern="0" noProof="1">
                <a:solidFill>
                  <a:srgbClr val="22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）单位换算方法步骤：</a:t>
            </a:r>
            <a:r>
              <a:rPr lang="zh-CN" altLang="en-US" sz="24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先“换”后“算”：不改变数字，利用等量代换将单位换算成我们需要的单位，之后进行数字化简计算。</a:t>
            </a:r>
            <a:endParaRPr lang="zh-CN" altLang="en-US" sz="24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3314" name="TextBox 32"/>
          <p:cNvSpPr>
            <a:spLocks noChangeArrowheads="1"/>
          </p:cNvSpPr>
          <p:nvPr/>
        </p:nvSpPr>
        <p:spPr bwMode="auto">
          <a:xfrm>
            <a:off x="1761768" y="2730019"/>
            <a:ext cx="8587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en-US" altLang="zh-CN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先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“换”</a:t>
            </a: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          </a:t>
            </a:r>
            <a:r>
              <a:rPr lang="zh-CN" alt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后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“算”</a:t>
            </a:r>
          </a:p>
        </p:txBody>
      </p:sp>
      <p:sp>
        <p:nvSpPr>
          <p:cNvPr id="15390" name="虚尾箭头 33"/>
          <p:cNvSpPr>
            <a:spLocks noChangeArrowheads="1"/>
          </p:cNvSpPr>
          <p:nvPr/>
        </p:nvSpPr>
        <p:spPr bwMode="auto">
          <a:xfrm rot="5400000">
            <a:off x="2263890" y="3944886"/>
            <a:ext cx="970617" cy="275678"/>
          </a:xfrm>
          <a:custGeom>
            <a:avLst/>
            <a:gdLst/>
            <a:ahLst/>
            <a:cxnLst>
              <a:cxn ang="0">
                <a:pos x="16992" y="0"/>
              </a:cxn>
              <a:cxn ang="0">
                <a:pos x="16992" y="5400"/>
              </a:cxn>
              <a:cxn ang="0">
                <a:pos x="3375" y="5400"/>
              </a:cxn>
              <a:cxn ang="0">
                <a:pos x="3375" y="16200"/>
              </a:cxn>
              <a:cxn ang="0">
                <a:pos x="16992" y="16200"/>
              </a:cxn>
              <a:cxn ang="0">
                <a:pos x="16992" y="21600"/>
              </a:cxn>
              <a:cxn ang="0">
                <a:pos x="21600" y="10800"/>
              </a:cxn>
              <a:cxn ang="0">
                <a:pos x="1350" y="5400"/>
              </a:cxn>
              <a:cxn ang="0">
                <a:pos x="1350" y="16200"/>
              </a:cxn>
              <a:cxn ang="0">
                <a:pos x="2700" y="16200"/>
              </a:cxn>
              <a:cxn ang="0">
                <a:pos x="2700" y="5400"/>
              </a:cxn>
              <a:cxn ang="0">
                <a:pos x="0" y="5400"/>
              </a:cxn>
              <a:cxn ang="0">
                <a:pos x="0" y="16200"/>
              </a:cxn>
              <a:cxn ang="0">
                <a:pos x="675" y="16200"/>
              </a:cxn>
              <a:cxn ang="0">
                <a:pos x="675" y="5400"/>
              </a:cxn>
            </a:cxnLst>
            <a:rect l="0" t="0" r="r" b="b"/>
            <a:pathLst>
              <a:path w="21600" h="21600">
                <a:moveTo>
                  <a:pt x="16992" y="0"/>
                </a:moveTo>
                <a:lnTo>
                  <a:pt x="16992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992" y="16200"/>
                </a:lnTo>
                <a:lnTo>
                  <a:pt x="1699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B46D33"/>
            </a:solidFill>
            <a:bevel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5391" name="TextBox 34"/>
          <p:cNvSpPr>
            <a:spLocks noChangeArrowheads="1"/>
          </p:cNvSpPr>
          <p:nvPr/>
        </p:nvSpPr>
        <p:spPr bwMode="auto">
          <a:xfrm>
            <a:off x="961572" y="4880972"/>
            <a:ext cx="4473457" cy="1263892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物理量的原数字不变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原单位与换用单位之间进行等量代换</a:t>
            </a:r>
          </a:p>
        </p:txBody>
      </p:sp>
      <p:sp>
        <p:nvSpPr>
          <p:cNvPr id="15392" name="TextBox 35"/>
          <p:cNvSpPr>
            <a:spLocks noChangeArrowheads="1"/>
          </p:cNvSpPr>
          <p:nvPr/>
        </p:nvSpPr>
        <p:spPr bwMode="auto">
          <a:xfrm>
            <a:off x="7064534" y="4880972"/>
            <a:ext cx="3636240" cy="1263892"/>
          </a:xfrm>
          <a:prstGeom prst="roundRect">
            <a:avLst>
              <a:gd name="adj" fmla="val 16667"/>
            </a:avLst>
          </a:prstGeom>
          <a:solidFill>
            <a:srgbClr val="D6F5F5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将各物理量单位前的数字进行化简运算</a:t>
            </a:r>
          </a:p>
        </p:txBody>
      </p:sp>
      <p:sp>
        <p:nvSpPr>
          <p:cNvPr id="15393" name="虚尾箭头 36"/>
          <p:cNvSpPr>
            <a:spLocks noChangeArrowheads="1"/>
          </p:cNvSpPr>
          <p:nvPr/>
        </p:nvSpPr>
        <p:spPr bwMode="auto">
          <a:xfrm rot="5400000">
            <a:off x="8107016" y="4065618"/>
            <a:ext cx="1018930" cy="266270"/>
          </a:xfrm>
          <a:custGeom>
            <a:avLst/>
            <a:gdLst/>
            <a:ahLst/>
            <a:cxnLst>
              <a:cxn ang="0">
                <a:pos x="17143" y="0"/>
              </a:cxn>
              <a:cxn ang="0">
                <a:pos x="17143" y="5400"/>
              </a:cxn>
              <a:cxn ang="0">
                <a:pos x="3375" y="5400"/>
              </a:cxn>
              <a:cxn ang="0">
                <a:pos x="3375" y="16200"/>
              </a:cxn>
              <a:cxn ang="0">
                <a:pos x="17143" y="16200"/>
              </a:cxn>
              <a:cxn ang="0">
                <a:pos x="17143" y="21600"/>
              </a:cxn>
              <a:cxn ang="0">
                <a:pos x="21600" y="10800"/>
              </a:cxn>
              <a:cxn ang="0">
                <a:pos x="1350" y="5400"/>
              </a:cxn>
              <a:cxn ang="0">
                <a:pos x="1350" y="16200"/>
              </a:cxn>
              <a:cxn ang="0">
                <a:pos x="2700" y="16200"/>
              </a:cxn>
              <a:cxn ang="0">
                <a:pos x="2700" y="5400"/>
              </a:cxn>
              <a:cxn ang="0">
                <a:pos x="0" y="5400"/>
              </a:cxn>
              <a:cxn ang="0">
                <a:pos x="0" y="16200"/>
              </a:cxn>
              <a:cxn ang="0">
                <a:pos x="675" y="16200"/>
              </a:cxn>
              <a:cxn ang="0">
                <a:pos x="675" y="5400"/>
              </a:cxn>
            </a:cxnLst>
            <a:rect l="0" t="0" r="r" b="b"/>
            <a:pathLst>
              <a:path w="21600" h="21600">
                <a:moveTo>
                  <a:pt x="17143" y="0"/>
                </a:moveTo>
                <a:lnTo>
                  <a:pt x="17143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143" y="16200"/>
                </a:lnTo>
                <a:lnTo>
                  <a:pt x="171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6F5F5"/>
          </a:solidFill>
          <a:ln w="25400">
            <a:solidFill>
              <a:srgbClr val="718841"/>
            </a:solidFill>
            <a:bevel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02DD89-A4A7-4BE3-B99D-CEA988570CCB}"/>
              </a:ext>
            </a:extLst>
          </p:cNvPr>
          <p:cNvSpPr txBox="1"/>
          <p:nvPr/>
        </p:nvSpPr>
        <p:spPr>
          <a:xfrm>
            <a:off x="835660" y="256559"/>
            <a:ext cx="20513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/>
      <p:bldP spid="15390" grpId="0" bldLvl="0" animBg="1"/>
      <p:bldP spid="15391" grpId="0" bldLvl="0" animBg="1"/>
      <p:bldP spid="15392" grpId="0" bldLvl="0" animBg="1"/>
      <p:bldP spid="1539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5"/>
          <p:cNvSpPr txBox="1">
            <a:spLocks noChangeArrowheads="1"/>
          </p:cNvSpPr>
          <p:nvPr/>
        </p:nvSpPr>
        <p:spPr bwMode="auto">
          <a:xfrm>
            <a:off x="835660" y="1650809"/>
            <a:ext cx="113563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007E8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例：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一个正常发育的中学生的身高约为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160_____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填上适当的单位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；一个甲型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H7N9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流感病毒分子的直径约为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9×10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-8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m=______nm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  <a:endParaRPr lang="zh-CN" altLang="en-US" sz="2400" kern="0" baseline="300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35660" y="3637532"/>
            <a:ext cx="110680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007E8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解析：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一个正常发育的中学生的身高约为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1.6 m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1.6 m=160 cm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；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9×10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-8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m=9×10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-8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×10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9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nm=90 nm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653652" y="1769016"/>
            <a:ext cx="59503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cm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550265" y="2435639"/>
            <a:ext cx="52770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90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44ED64-54BD-44A3-9781-54CA36F39D00}"/>
              </a:ext>
            </a:extLst>
          </p:cNvPr>
          <p:cNvSpPr txBox="1"/>
          <p:nvPr/>
        </p:nvSpPr>
        <p:spPr>
          <a:xfrm>
            <a:off x="835660" y="256559"/>
            <a:ext cx="20513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703681" y="1736415"/>
            <a:ext cx="2815194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某人高：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1.67(       )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95665" y="2490534"/>
            <a:ext cx="4062331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一层楼房高约：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712497" y="3190968"/>
            <a:ext cx="4182555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地球半径约：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6400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60400" y="3992971"/>
            <a:ext cx="5056192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珠穆朗玛峰高约：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8844.43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（        ）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695665" y="4888123"/>
            <a:ext cx="3377849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钢笔长约：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0.15(          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723625" y="1696260"/>
            <a:ext cx="58381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/>
            <a:r>
              <a:rPr lang="en-US" altLang="zh-CN" sz="3733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400205" y="2450026"/>
            <a:ext cx="1151277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/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dm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564512" y="3150636"/>
            <a:ext cx="822661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/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km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700769" y="3952639"/>
            <a:ext cx="58381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/>
            <a:r>
              <a:rPr lang="en-US" altLang="zh-CN" sz="3733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222917" y="4813085"/>
            <a:ext cx="58381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19170"/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2F7547-531F-4330-AB95-ECCAE1C511EE}"/>
              </a:ext>
            </a:extLst>
          </p:cNvPr>
          <p:cNvSpPr txBox="1"/>
          <p:nvPr/>
        </p:nvSpPr>
        <p:spPr>
          <a:xfrm>
            <a:off x="835660" y="256559"/>
            <a:ext cx="15582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utoUpdateAnimBg="0"/>
      <p:bldP spid="18446" grpId="0" autoUpdateAnimBg="0"/>
      <p:bldP spid="18447" grpId="0" autoUpdateAnimBg="0"/>
      <p:bldP spid="18448" grpId="0" autoUpdateAnimBg="0"/>
      <p:bldP spid="1844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Custom 61">
      <a:dk1>
        <a:srgbClr val="3D3D3D"/>
      </a:dk1>
      <a:lt1>
        <a:srgbClr val="F6F8F8"/>
      </a:lt1>
      <a:dk2>
        <a:srgbClr val="2B2B2B"/>
      </a:dk2>
      <a:lt2>
        <a:srgbClr val="FFFFFF"/>
      </a:lt2>
      <a:accent1>
        <a:srgbClr val="3780D7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41B7D0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1785</Words>
  <Application>Microsoft Office PowerPoint</Application>
  <PresentationFormat>宽屏</PresentationFormat>
  <Paragraphs>266</Paragraphs>
  <Slides>36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2020-05-14T18:56:20Z</dcterms:created>
  <dcterms:modified xsi:type="dcterms:W3CDTF">2021-01-09T11:50:13Z</dcterms:modified>
</cp:coreProperties>
</file>