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031" r:id="rId2"/>
    <p:sldId id="3035" r:id="rId3"/>
    <p:sldId id="3036" r:id="rId4"/>
    <p:sldId id="3037" r:id="rId5"/>
    <p:sldId id="3039" r:id="rId6"/>
    <p:sldId id="3040" r:id="rId7"/>
    <p:sldId id="3041" r:id="rId8"/>
    <p:sldId id="3042" r:id="rId9"/>
    <p:sldId id="3043" r:id="rId10"/>
    <p:sldId id="3044" r:id="rId11"/>
    <p:sldId id="3045" r:id="rId12"/>
    <p:sldId id="3046" r:id="rId13"/>
    <p:sldId id="3047" r:id="rId14"/>
    <p:sldId id="3048" r:id="rId15"/>
    <p:sldId id="3049" r:id="rId16"/>
    <p:sldId id="3050" r:id="rId17"/>
    <p:sldId id="3051" r:id="rId18"/>
    <p:sldId id="3052" r:id="rId19"/>
    <p:sldId id="3053" r:id="rId20"/>
    <p:sldId id="3054" r:id="rId21"/>
    <p:sldId id="3057" r:id="rId22"/>
    <p:sldId id="3058" r:id="rId23"/>
    <p:sldId id="3059" r:id="rId24"/>
    <p:sldId id="3060" r:id="rId25"/>
    <p:sldId id="3061" r:id="rId26"/>
    <p:sldId id="3062" r:id="rId27"/>
    <p:sldId id="3063" r:id="rId28"/>
    <p:sldId id="3064" r:id="rId29"/>
    <p:sldId id="3065" r:id="rId30"/>
    <p:sldId id="3066" r:id="rId31"/>
    <p:sldId id="287" r:id="rId32"/>
    <p:sldId id="3032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6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324"/>
      </p:cViewPr>
      <p:guideLst>
        <p:guide pos="416"/>
        <p:guide pos="7256"/>
        <p:guide orient="horz" pos="648"/>
        <p:guide orient="horz" pos="712"/>
        <p:guide orient="horz" pos="3928"/>
        <p:guide orient="horz" pos="3884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D5BC077-11ED-40C3-8784-A47734FA038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1DA94D7-7775-4516-A727-EA14513C958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4D7-7775-4516-A727-EA14513C958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A544DA-DDE1-4D6E-B981-1D06CF43D395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4D7-7775-4516-A727-EA14513C958D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904569" y="884767"/>
            <a:ext cx="5014451" cy="501367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217714"/>
            <a:ext cx="391886" cy="725714"/>
          </a:xfrm>
          <a:prstGeom prst="rect">
            <a:avLst/>
          </a:prstGeom>
          <a:solidFill>
            <a:srgbClr val="287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video" Target="file:///E:\&#31532;&#20108;&#20876;&#22791;&#35838;(&#24352;&#32032;&#33459;&#65289;\&#31532;&#20108;&#31456;\2.4\&#21147;&#30340;&#22270;&#31034;\&#21147;&#30340;&#20316;&#29992;&#28857;&#20363;&#23376;.mpg" TargetMode="External"/><Relationship Id="rId2" Type="http://schemas.microsoft.com/office/2007/relationships/media" Target="file:///E:\&#31532;&#20108;&#20876;&#22791;&#35838;(&#24352;&#32032;&#33459;&#65289;\&#31532;&#20108;&#31456;\2.4\&#21147;&#30340;&#22270;&#31034;\&#21147;&#30340;&#20316;&#29992;&#28857;&#20363;&#23376;.mpg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3" name="Прямоугольник 12"/>
          <p:cNvSpPr/>
          <p:nvPr/>
        </p:nvSpPr>
        <p:spPr>
          <a:xfrm>
            <a:off x="941" y="0"/>
            <a:ext cx="2139928" cy="3895617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502400" y="3443514"/>
            <a:ext cx="5032837" cy="1743365"/>
            <a:chOff x="-4766137" y="1956424"/>
            <a:chExt cx="5032837" cy="1743365"/>
          </a:xfrm>
        </p:grpSpPr>
        <p:sp>
          <p:nvSpPr>
            <p:cNvPr id="17" name="矩形: 圆角 16"/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2872A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-4714868" y="1956424"/>
              <a:ext cx="4981568" cy="1167085"/>
              <a:chOff x="-4714868" y="1956424"/>
              <a:chExt cx="4981568" cy="1167085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-4714868" y="2808615"/>
                <a:ext cx="4981567" cy="314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占位符 19"/>
              <p:cNvSpPr txBox="1"/>
              <p:nvPr/>
            </p:nvSpPr>
            <p:spPr>
              <a:xfrm>
                <a:off x="-4708756" y="1956424"/>
                <a:ext cx="4814735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2872A7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第一节  力</a:t>
                </a:r>
              </a:p>
            </p:txBody>
          </p:sp>
        </p:grpSp>
      </p:grpSp>
      <p:sp>
        <p:nvSpPr>
          <p:cNvPr id="22" name="文本占位符 20"/>
          <p:cNvSpPr txBox="1"/>
          <p:nvPr/>
        </p:nvSpPr>
        <p:spPr>
          <a:xfrm>
            <a:off x="6584149" y="276040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第七章   力</a:t>
            </a:r>
          </a:p>
        </p:txBody>
      </p:sp>
      <p:sp>
        <p:nvSpPr>
          <p:cNvPr id="24" name="矩形 23"/>
          <p:cNvSpPr/>
          <p:nvPr/>
        </p:nvSpPr>
        <p:spPr>
          <a:xfrm>
            <a:off x="9329205" y="324651"/>
            <a:ext cx="4062342" cy="300975"/>
          </a:xfrm>
          <a:prstGeom prst="rect">
            <a:avLst/>
          </a:prstGeom>
          <a:solidFill>
            <a:srgbClr val="2872A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人教版物理八年级下册（初中）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图片 307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2749" y="1762490"/>
            <a:ext cx="2045500" cy="136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30723"/>
          <p:cNvSpPr txBox="1">
            <a:spLocks noChangeArrowheads="1"/>
          </p:cNvSpPr>
          <p:nvPr/>
        </p:nvSpPr>
        <p:spPr bwMode="auto">
          <a:xfrm>
            <a:off x="0" y="1415810"/>
            <a:ext cx="10441270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395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在排球运动中，二传手用力向上托球，球就向上运动．</a:t>
            </a:r>
          </a:p>
        </p:txBody>
      </p:sp>
      <p:sp>
        <p:nvSpPr>
          <p:cNvPr id="30725" name="文本框 30724"/>
          <p:cNvSpPr txBox="1">
            <a:spLocks noChangeArrowheads="1"/>
          </p:cNvSpPr>
          <p:nvPr/>
        </p:nvSpPr>
        <p:spPr bwMode="auto">
          <a:xfrm>
            <a:off x="660400" y="5438571"/>
            <a:ext cx="68774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8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力的作用效果跟力的方向有关．</a:t>
            </a:r>
          </a:p>
        </p:txBody>
      </p:sp>
      <p:pic>
        <p:nvPicPr>
          <p:cNvPr id="30726" name="图片 307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2749" y="4033364"/>
            <a:ext cx="2045500" cy="136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文本框 30726"/>
          <p:cNvSpPr txBox="1">
            <a:spLocks noChangeArrowheads="1"/>
          </p:cNvSpPr>
          <p:nvPr/>
        </p:nvSpPr>
        <p:spPr bwMode="auto">
          <a:xfrm>
            <a:off x="0" y="3669203"/>
            <a:ext cx="9531612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395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主攻手用力向下扣球，球就改变运动方向，急速下落．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2471" y="324651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二、力的作用是相互的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307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矩形 31746"/>
          <p:cNvSpPr>
            <a:spLocks noChangeAspect="1" noChangeArrowheads="1"/>
          </p:cNvSpPr>
          <p:nvPr/>
        </p:nvSpPr>
        <p:spPr bwMode="auto">
          <a:xfrm>
            <a:off x="1535290" y="2146300"/>
            <a:ext cx="1425223" cy="171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文本框 31752"/>
          <p:cNvSpPr txBox="1">
            <a:spLocks noChangeArrowheads="1"/>
          </p:cNvSpPr>
          <p:nvPr/>
        </p:nvSpPr>
        <p:spPr bwMode="auto">
          <a:xfrm>
            <a:off x="660401" y="1438414"/>
            <a:ext cx="5798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推门的时候，推力作用到离门轴较远的点，比作用到离门轴较近的点，易于把门推开．</a:t>
            </a:r>
          </a:p>
        </p:txBody>
      </p:sp>
      <p:sp>
        <p:nvSpPr>
          <p:cNvPr id="31754" name="文本框 31753"/>
          <p:cNvSpPr txBox="1">
            <a:spLocks noChangeArrowheads="1"/>
          </p:cNvSpPr>
          <p:nvPr/>
        </p:nvSpPr>
        <p:spPr bwMode="auto">
          <a:xfrm>
            <a:off x="660400" y="3066346"/>
            <a:ext cx="5798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用扳手拧螺母的时候，手握在把的末端比握在把的中间，易于把螺母拧紧．</a:t>
            </a:r>
          </a:p>
        </p:txBody>
      </p:sp>
      <p:sp>
        <p:nvSpPr>
          <p:cNvPr id="31755" name="文本框 31754"/>
          <p:cNvSpPr txBox="1">
            <a:spLocks noChangeArrowheads="1"/>
          </p:cNvSpPr>
          <p:nvPr/>
        </p:nvSpPr>
        <p:spPr bwMode="auto">
          <a:xfrm>
            <a:off x="494048" y="5283684"/>
            <a:ext cx="7158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8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力的作用效果跟力的作用点有关．</a:t>
            </a:r>
          </a:p>
        </p:txBody>
      </p:sp>
      <p:pic>
        <p:nvPicPr>
          <p:cNvPr id="31756" name="力的作用点例子.mpg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44" y="4443418"/>
            <a:ext cx="2142620" cy="136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542471" y="324651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二、力的作用是相互的</a:t>
            </a:r>
          </a:p>
        </p:txBody>
      </p:sp>
      <p:pic>
        <p:nvPicPr>
          <p:cNvPr id="13" name="图片 12" descr="BFD-03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457" y="1130300"/>
            <a:ext cx="1611794" cy="304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590536" y="2721576"/>
            <a:ext cx="91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139154" y="2448650"/>
            <a:ext cx="513080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95" b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7538216" y="2619676"/>
            <a:ext cx="91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502678" y="2448650"/>
            <a:ext cx="342053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95" b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317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6"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</p:cTn>
                <p:tgtEl>
                  <p:spTgt spid="31756"/>
                </p:tgtEl>
              </p:cMediaNode>
            </p:video>
          </p:childTnLst>
        </p:cTn>
      </p:par>
    </p:tnLst>
    <p:bldLst>
      <p:bldP spid="31753" grpId="0"/>
      <p:bldP spid="31754" grpId="0"/>
      <p:bldP spid="31755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1266"/>
          <p:cNvSpPr txBox="1">
            <a:spLocks noChangeArrowheads="1"/>
          </p:cNvSpPr>
          <p:nvPr/>
        </p:nvSpPr>
        <p:spPr bwMode="auto">
          <a:xfrm>
            <a:off x="2504472" y="363959"/>
            <a:ext cx="3160827" cy="36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endParaRPr lang="zh-CN" altLang="en-US" sz="1795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文本框 11268"/>
          <p:cNvSpPr txBox="1">
            <a:spLocks noChangeArrowheads="1"/>
          </p:cNvSpPr>
          <p:nvPr/>
        </p:nvSpPr>
        <p:spPr bwMode="auto">
          <a:xfrm>
            <a:off x="660400" y="2920643"/>
            <a:ext cx="7800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力的大小、方向和作用点叫做力的三要素</a:t>
            </a:r>
          </a:p>
        </p:txBody>
      </p:sp>
      <p:sp>
        <p:nvSpPr>
          <p:cNvPr id="11275" name="矩形 11274"/>
          <p:cNvSpPr>
            <a:spLocks noChangeArrowheads="1"/>
          </p:cNvSpPr>
          <p:nvPr/>
        </p:nvSpPr>
        <p:spPr bwMode="auto">
          <a:xfrm>
            <a:off x="578809" y="2140126"/>
            <a:ext cx="80047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力的作用效果跟力的大小、方向和作用点有关</a:t>
            </a:r>
          </a:p>
        </p:txBody>
      </p:sp>
      <p:pic>
        <p:nvPicPr>
          <p:cNvPr id="11276" name="图片 112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19" y="3866769"/>
            <a:ext cx="1847088" cy="172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图片 1127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1"/>
          <a:stretch>
            <a:fillRect/>
          </a:stretch>
        </p:blipFill>
        <p:spPr bwMode="auto">
          <a:xfrm>
            <a:off x="1643004" y="3866769"/>
            <a:ext cx="2441881" cy="204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7971802" y="3545549"/>
            <a:ext cx="2481155" cy="2253404"/>
            <a:chOff x="1518931" y="1185310"/>
            <a:chExt cx="2586778" cy="2544022"/>
          </a:xfrm>
        </p:grpSpPr>
        <p:pic>
          <p:nvPicPr>
            <p:cNvPr id="11266" name="图片 1126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31" y="1185310"/>
              <a:ext cx="2586778" cy="254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直接连接符 11272"/>
            <p:cNvSpPr>
              <a:spLocks noChangeShapeType="1"/>
            </p:cNvSpPr>
            <p:nvPr/>
          </p:nvSpPr>
          <p:spPr bwMode="auto">
            <a:xfrm flipH="1">
              <a:off x="3117086" y="2565400"/>
              <a:ext cx="269604" cy="26960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74" name="文本框 11273"/>
            <p:cNvSpPr txBox="1">
              <a:spLocks noChangeArrowheads="1"/>
            </p:cNvSpPr>
            <p:nvPr/>
          </p:nvSpPr>
          <p:spPr bwMode="auto">
            <a:xfrm>
              <a:off x="3117086" y="2457321"/>
              <a:ext cx="324238" cy="347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1400" b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416098" y="2173700"/>
              <a:ext cx="1210225" cy="660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b="1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3200" b="1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lang="en-US" altLang="zh-CN" b="1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B</a:t>
              </a:r>
              <a:r>
                <a:rPr lang="en-US" altLang="zh-CN" sz="3200" b="1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lang="en-US" altLang="zh-CN" b="1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C</a:t>
              </a:r>
              <a:r>
                <a:rPr lang="en-US" altLang="zh-CN" sz="3200" b="1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endParaRPr lang="zh-CN" altLang="en-US" b="1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60400" y="1359609"/>
            <a:ext cx="744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在各点使用不同的力感受一下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三、力的三要素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2289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19" y="1534571"/>
            <a:ext cx="8475321" cy="362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12291"/>
          <p:cNvSpPr txBox="1">
            <a:spLocks noChangeArrowheads="1"/>
          </p:cNvSpPr>
          <p:nvPr/>
        </p:nvSpPr>
        <p:spPr bwMode="auto">
          <a:xfrm>
            <a:off x="7010675" y="4761909"/>
            <a:ext cx="11845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=5000N</a:t>
            </a:r>
          </a:p>
        </p:txBody>
      </p:sp>
      <p:sp>
        <p:nvSpPr>
          <p:cNvPr id="12294" name="直接连接符 12293"/>
          <p:cNvSpPr>
            <a:spLocks noChangeShapeType="1"/>
          </p:cNvSpPr>
          <p:nvPr/>
        </p:nvSpPr>
        <p:spPr bwMode="auto">
          <a:xfrm>
            <a:off x="2592485" y="3792756"/>
            <a:ext cx="64610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5" name="文本框 12294"/>
          <p:cNvSpPr txBox="1">
            <a:spLocks noChangeArrowheads="1"/>
          </p:cNvSpPr>
          <p:nvPr/>
        </p:nvSpPr>
        <p:spPr bwMode="auto">
          <a:xfrm>
            <a:off x="6614780" y="3786422"/>
            <a:ext cx="430733" cy="36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1795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四、力的示意图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2770" descr="00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80" y="1420809"/>
            <a:ext cx="2024401" cy="21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32771"/>
          <p:cNvSpPr txBox="1">
            <a:spLocks noChangeArrowheads="1"/>
          </p:cNvSpPr>
          <p:nvPr/>
        </p:nvSpPr>
        <p:spPr bwMode="auto">
          <a:xfrm>
            <a:off x="813649" y="3702771"/>
            <a:ext cx="8322035" cy="227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250000"/>
              </a:lnSpc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在任何科学技术读物中，图都是很重要的，甚至是必不可少的，因为图往往能够把有关现象或过程简单明了地表现出来，给人的印象有时比文字叙述更清楚．</a:t>
            </a:r>
          </a:p>
        </p:txBody>
      </p:sp>
      <p:sp>
        <p:nvSpPr>
          <p:cNvPr id="23556" name="直接连接符 32772"/>
          <p:cNvSpPr>
            <a:spLocks noChangeShapeType="1"/>
          </p:cNvSpPr>
          <p:nvPr/>
        </p:nvSpPr>
        <p:spPr bwMode="auto">
          <a:xfrm flipH="1">
            <a:off x="5603300" y="2211257"/>
            <a:ext cx="2356368" cy="1361879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四、力的示意图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33794"/>
          <p:cNvGrpSpPr/>
          <p:nvPr/>
        </p:nvGrpSpPr>
        <p:grpSpPr bwMode="auto">
          <a:xfrm>
            <a:off x="2615878" y="1992369"/>
            <a:ext cx="7052679" cy="2766350"/>
            <a:chOff x="768" y="2016"/>
            <a:chExt cx="4416" cy="1642"/>
          </a:xfrm>
        </p:grpSpPr>
        <p:sp>
          <p:nvSpPr>
            <p:cNvPr id="24579" name="文本框 33795"/>
            <p:cNvSpPr txBox="1">
              <a:spLocks noChangeArrowheads="1"/>
            </p:cNvSpPr>
            <p:nvPr/>
          </p:nvSpPr>
          <p:spPr bwMode="auto">
            <a:xfrm>
              <a:off x="768" y="2016"/>
              <a:ext cx="4416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zh-CN" altLang="en-US" sz="239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　</a:t>
              </a:r>
            </a:p>
          </p:txBody>
        </p:sp>
        <p:graphicFrame>
          <p:nvGraphicFramePr>
            <p:cNvPr id="24580" name="对象 33796"/>
            <p:cNvGraphicFramePr/>
            <p:nvPr/>
          </p:nvGraphicFramePr>
          <p:xfrm>
            <a:off x="1610" y="2657"/>
            <a:ext cx="2352" cy="1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924050" imgH="819150" progId="Paint.Picture">
                    <p:embed/>
                  </p:oleObj>
                </mc:Choice>
                <mc:Fallback>
                  <p:oleObj r:id="rId3" imgW="1924050" imgH="819150" progId="Paint.Picture">
                    <p:embed/>
                    <p:pic>
                      <p:nvPicPr>
                        <p:cNvPr id="0" name="对象 3379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0" y="2657"/>
                          <a:ext cx="2352" cy="10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799" name="文本框 33798"/>
          <p:cNvSpPr txBox="1">
            <a:spLocks noChangeArrowheads="1"/>
          </p:cNvSpPr>
          <p:nvPr/>
        </p:nvSpPr>
        <p:spPr bwMode="auto">
          <a:xfrm>
            <a:off x="-547658" y="1469149"/>
            <a:ext cx="10305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观察此图，说说它是如何把力的三要素表示出来？</a:t>
            </a:r>
          </a:p>
        </p:txBody>
      </p:sp>
      <p:sp>
        <p:nvSpPr>
          <p:cNvPr id="33800" name="矩形 33799"/>
          <p:cNvSpPr>
            <a:spLocks noChangeArrowheads="1"/>
          </p:cNvSpPr>
          <p:nvPr/>
        </p:nvSpPr>
        <p:spPr bwMode="auto">
          <a:xfrm>
            <a:off x="4043680" y="464538"/>
            <a:ext cx="5624877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zh-CN" altLang="en-US" sz="239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endParaRPr lang="zh-CN" altLang="en-US" sz="2795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四、力的示意图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四、力的示意图</a:t>
            </a: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660400" y="1782379"/>
            <a:ext cx="7945594" cy="1140178"/>
            <a:chOff x="672" y="1632"/>
            <a:chExt cx="4512" cy="960"/>
          </a:xfrm>
        </p:grpSpPr>
        <p:sp>
          <p:nvSpPr>
            <p:cNvPr id="19" name="文本框 34820"/>
            <p:cNvSpPr txBox="1">
              <a:spLocks noChangeArrowheads="1"/>
            </p:cNvSpPr>
            <p:nvPr/>
          </p:nvSpPr>
          <p:spPr bwMode="auto">
            <a:xfrm>
              <a:off x="672" y="1632"/>
              <a:ext cx="451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95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沿力的方向画一条线段，线段的长短表示力的大小．</a:t>
              </a:r>
            </a:p>
          </p:txBody>
        </p:sp>
        <p:sp>
          <p:nvSpPr>
            <p:cNvPr id="20" name="直接连接符 34821"/>
            <p:cNvSpPr>
              <a:spLocks noChangeShapeType="1"/>
            </p:cNvSpPr>
            <p:nvPr/>
          </p:nvSpPr>
          <p:spPr bwMode="auto">
            <a:xfrm>
              <a:off x="1776" y="2592"/>
              <a:ext cx="235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770506" y="3420197"/>
            <a:ext cx="6400750" cy="793374"/>
            <a:chOff x="816" y="2160"/>
            <a:chExt cx="4512" cy="668"/>
          </a:xfrm>
        </p:grpSpPr>
        <p:grpSp>
          <p:nvGrpSpPr>
            <p:cNvPr id="22" name="组合 34823"/>
            <p:cNvGrpSpPr/>
            <p:nvPr/>
          </p:nvGrpSpPr>
          <p:grpSpPr bwMode="auto">
            <a:xfrm>
              <a:off x="816" y="2160"/>
              <a:ext cx="4512" cy="668"/>
              <a:chOff x="672" y="1632"/>
              <a:chExt cx="4512" cy="668"/>
            </a:xfrm>
          </p:grpSpPr>
          <p:sp>
            <p:nvSpPr>
              <p:cNvPr id="24" name="文本框 34824"/>
              <p:cNvSpPr txBox="1">
                <a:spLocks noChangeArrowheads="1"/>
              </p:cNvSpPr>
              <p:nvPr/>
            </p:nvSpPr>
            <p:spPr bwMode="auto">
              <a:xfrm>
                <a:off x="672" y="1632"/>
                <a:ext cx="45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95" b="1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在线段的末端画个箭头表示力的方向．</a:t>
                </a:r>
              </a:p>
            </p:txBody>
          </p:sp>
          <p:sp>
            <p:nvSpPr>
              <p:cNvPr id="25" name="直接连接符 34825"/>
              <p:cNvSpPr>
                <a:spLocks noChangeShapeType="1"/>
              </p:cNvSpPr>
              <p:nvPr/>
            </p:nvSpPr>
            <p:spPr bwMode="auto">
              <a:xfrm>
                <a:off x="1752" y="2300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直接连接符 34826"/>
            <p:cNvSpPr>
              <a:spLocks noChangeShapeType="1"/>
            </p:cNvSpPr>
            <p:nvPr/>
          </p:nvSpPr>
          <p:spPr bwMode="auto">
            <a:xfrm>
              <a:off x="1947" y="2818"/>
              <a:ext cx="235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660400" y="2288333"/>
            <a:ext cx="4766515" cy="960837"/>
            <a:chOff x="489" y="871"/>
            <a:chExt cx="3360" cy="809"/>
          </a:xfrm>
        </p:grpSpPr>
        <p:sp>
          <p:nvSpPr>
            <p:cNvPr id="27" name="文本框 34828"/>
            <p:cNvSpPr txBox="1">
              <a:spLocks noChangeArrowheads="1"/>
            </p:cNvSpPr>
            <p:nvPr/>
          </p:nvSpPr>
          <p:spPr bwMode="auto">
            <a:xfrm>
              <a:off x="489" y="871"/>
              <a:ext cx="3360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95" b="1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用线段的起点或终点表示力的作用点．</a:t>
              </a:r>
            </a:p>
          </p:txBody>
        </p:sp>
        <p:sp>
          <p:nvSpPr>
            <p:cNvPr id="28" name="直接连接符 34829"/>
            <p:cNvSpPr>
              <a:spLocks noChangeShapeType="1"/>
            </p:cNvSpPr>
            <p:nvPr/>
          </p:nvSpPr>
          <p:spPr bwMode="auto">
            <a:xfrm>
              <a:off x="1152" y="1680"/>
              <a:ext cx="244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椭圆 34830"/>
            <p:cNvSpPr>
              <a:spLocks noChangeArrowheads="1"/>
            </p:cNvSpPr>
            <p:nvPr/>
          </p:nvSpPr>
          <p:spPr bwMode="auto">
            <a:xfrm>
              <a:off x="1104" y="163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椭圆 34831"/>
            <p:cNvSpPr>
              <a:spLocks noChangeArrowheads="1"/>
            </p:cNvSpPr>
            <p:nvPr/>
          </p:nvSpPr>
          <p:spPr bwMode="auto">
            <a:xfrm>
              <a:off x="3552" y="163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118301" y="4734964"/>
            <a:ext cx="9029792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95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095" b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这种用带箭头的线段把力的三要素表示出来的做法就叫做力的图示．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37890"/>
          <p:cNvSpPr>
            <a:spLocks noChangeArrowheads="1"/>
          </p:cNvSpPr>
          <p:nvPr/>
        </p:nvSpPr>
        <p:spPr bwMode="auto">
          <a:xfrm>
            <a:off x="699159" y="1436785"/>
            <a:ext cx="27364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32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6627" name="矩形 37891"/>
          <p:cNvSpPr>
            <a:spLocks noChangeArrowheads="1"/>
          </p:cNvSpPr>
          <p:nvPr/>
        </p:nvSpPr>
        <p:spPr bwMode="auto">
          <a:xfrm>
            <a:off x="2295407" y="3124954"/>
            <a:ext cx="76771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1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endParaRPr lang="zh-CN" altLang="en-US" sz="2795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8" name="矩形 37892"/>
          <p:cNvSpPr>
            <a:spLocks noChangeArrowheads="1"/>
          </p:cNvSpPr>
          <p:nvPr/>
        </p:nvSpPr>
        <p:spPr bwMode="auto">
          <a:xfrm>
            <a:off x="699159" y="2401816"/>
            <a:ext cx="927344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1力的作用点必须画在受力物体上，</a:t>
            </a:r>
            <a:endParaRPr lang="zh-CN" altLang="en-US" sz="3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力的箭头必须画在线段的末端，不能省略不画。</a:t>
            </a:r>
          </a:p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线段的长度必须与比例相符。</a:t>
            </a:r>
          </a:p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必须标出力的大小、单位、有角度的力必须标明角度。</a:t>
            </a:r>
          </a:p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必须画成实线。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四、力的示意图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文本框 35846"/>
          <p:cNvSpPr txBox="1">
            <a:spLocks noChangeArrowheads="1"/>
          </p:cNvSpPr>
          <p:nvPr/>
        </p:nvSpPr>
        <p:spPr bwMode="auto">
          <a:xfrm>
            <a:off x="660400" y="1646146"/>
            <a:ext cx="48647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画出题中的力的图示：</a:t>
            </a:r>
          </a:p>
          <a:p>
            <a:pPr defTabSz="1219200">
              <a:spcBef>
                <a:spcPct val="50000"/>
              </a:spcBef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用200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的力提起一袋粮食．</a:t>
            </a:r>
          </a:p>
        </p:txBody>
      </p:sp>
      <p:sp>
        <p:nvSpPr>
          <p:cNvPr id="27654" name="矩形 35847"/>
          <p:cNvSpPr>
            <a:spLocks noChangeArrowheads="1"/>
          </p:cNvSpPr>
          <p:nvPr/>
        </p:nvSpPr>
        <p:spPr bwMode="auto">
          <a:xfrm>
            <a:off x="8730741" y="4007263"/>
            <a:ext cx="1064165" cy="1596249"/>
          </a:xfrm>
          <a:prstGeom prst="rect">
            <a:avLst/>
          </a:prstGeom>
          <a:solidFill>
            <a:srgbClr val="D2CC96"/>
          </a:solidFill>
          <a:ln w="9525">
            <a:solidFill>
              <a:srgbClr val="FF3300"/>
            </a:solidFill>
            <a:miter lim="800000"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5" name="直接连接符 35857"/>
          <p:cNvSpPr>
            <a:spLocks noChangeShapeType="1"/>
          </p:cNvSpPr>
          <p:nvPr/>
        </p:nvSpPr>
        <p:spPr bwMode="auto">
          <a:xfrm flipV="1">
            <a:off x="9294494" y="1932773"/>
            <a:ext cx="0" cy="205232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7" name="文本框 35864"/>
          <p:cNvSpPr txBox="1">
            <a:spLocks noChangeArrowheads="1"/>
          </p:cNvSpPr>
          <p:nvPr/>
        </p:nvSpPr>
        <p:spPr bwMode="auto">
          <a:xfrm>
            <a:off x="584587" y="2862189"/>
            <a:ext cx="7580776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395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沿力的方向画一条线段，线段的长短表示力的大小．</a:t>
            </a:r>
          </a:p>
        </p:txBody>
      </p:sp>
      <p:sp>
        <p:nvSpPr>
          <p:cNvPr id="27658" name="文本框 35866"/>
          <p:cNvSpPr txBox="1">
            <a:spLocks noChangeArrowheads="1"/>
          </p:cNvSpPr>
          <p:nvPr/>
        </p:nvSpPr>
        <p:spPr bwMode="auto">
          <a:xfrm>
            <a:off x="9438602" y="1646146"/>
            <a:ext cx="1824284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395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F=200N</a:t>
            </a:r>
          </a:p>
        </p:txBody>
      </p:sp>
      <p:sp>
        <p:nvSpPr>
          <p:cNvPr id="27661" name="文本框 35869"/>
          <p:cNvSpPr txBox="1">
            <a:spLocks noChangeArrowheads="1"/>
          </p:cNvSpPr>
          <p:nvPr/>
        </p:nvSpPr>
        <p:spPr bwMode="auto">
          <a:xfrm>
            <a:off x="660401" y="4640843"/>
            <a:ext cx="3497984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395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标明力的大小．</a:t>
            </a:r>
          </a:p>
        </p:txBody>
      </p:sp>
      <p:sp>
        <p:nvSpPr>
          <p:cNvPr id="27662" name="文本框 35871"/>
          <p:cNvSpPr txBox="1">
            <a:spLocks noChangeArrowheads="1"/>
          </p:cNvSpPr>
          <p:nvPr/>
        </p:nvSpPr>
        <p:spPr bwMode="auto">
          <a:xfrm>
            <a:off x="660401" y="3383242"/>
            <a:ext cx="7106213" cy="113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395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在线段的末端画个箭头表示力的方向，用线段的起点，表示力的作用点．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42471" y="3246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例题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 animBg="1"/>
      <p:bldP spid="27655" grpId="0" animBg="1"/>
      <p:bldP spid="27657" grpId="0"/>
      <p:bldP spid="27658" grpId="0"/>
      <p:bldP spid="27661" grpId="0"/>
      <p:bldP spid="276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文本框 36870"/>
          <p:cNvSpPr txBox="1">
            <a:spLocks noChangeArrowheads="1"/>
          </p:cNvSpPr>
          <p:nvPr/>
        </p:nvSpPr>
        <p:spPr bwMode="auto">
          <a:xfrm>
            <a:off x="599821" y="1501516"/>
            <a:ext cx="9121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用80</a:t>
            </a:r>
            <a:r>
              <a:rPr lang="en-US" altLang="zh-CN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的力水平向右推桌子，用图示法将这个力表示出来．</a:t>
            </a:r>
          </a:p>
        </p:txBody>
      </p:sp>
      <p:grpSp>
        <p:nvGrpSpPr>
          <p:cNvPr id="28679" name="组合 36871"/>
          <p:cNvGrpSpPr/>
          <p:nvPr/>
        </p:nvGrpSpPr>
        <p:grpSpPr bwMode="auto">
          <a:xfrm>
            <a:off x="2365915" y="2324237"/>
            <a:ext cx="3268509" cy="1140177"/>
            <a:chOff x="1392" y="1488"/>
            <a:chExt cx="2064" cy="720"/>
          </a:xfrm>
        </p:grpSpPr>
        <p:sp>
          <p:nvSpPr>
            <p:cNvPr id="28680" name="矩形 36872"/>
            <p:cNvSpPr>
              <a:spLocks noChangeArrowheads="1"/>
            </p:cNvSpPr>
            <p:nvPr/>
          </p:nvSpPr>
          <p:spPr bwMode="auto">
            <a:xfrm>
              <a:off x="1392" y="1488"/>
              <a:ext cx="2064" cy="96"/>
            </a:xfrm>
            <a:prstGeom prst="rect">
              <a:avLst/>
            </a:prstGeom>
            <a:solidFill>
              <a:srgbClr val="D2CC96"/>
            </a:solidFill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1" name="矩形 36873"/>
            <p:cNvSpPr>
              <a:spLocks noChangeArrowheads="1"/>
            </p:cNvSpPr>
            <p:nvPr/>
          </p:nvSpPr>
          <p:spPr bwMode="auto">
            <a:xfrm>
              <a:off x="1632" y="1584"/>
              <a:ext cx="96" cy="624"/>
            </a:xfrm>
            <a:prstGeom prst="rect">
              <a:avLst/>
            </a:prstGeom>
            <a:solidFill>
              <a:srgbClr val="D2CC96"/>
            </a:solidFill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2" name="矩形 36874"/>
            <p:cNvSpPr>
              <a:spLocks noChangeArrowheads="1"/>
            </p:cNvSpPr>
            <p:nvPr/>
          </p:nvSpPr>
          <p:spPr bwMode="auto">
            <a:xfrm>
              <a:off x="3120" y="1584"/>
              <a:ext cx="96" cy="624"/>
            </a:xfrm>
            <a:prstGeom prst="rect">
              <a:avLst/>
            </a:prstGeom>
            <a:solidFill>
              <a:srgbClr val="D2CC96"/>
            </a:solidFill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683" name="直接连接符 36876"/>
          <p:cNvSpPr>
            <a:spLocks noChangeShapeType="1"/>
          </p:cNvSpPr>
          <p:nvPr/>
        </p:nvSpPr>
        <p:spPr bwMode="auto">
          <a:xfrm>
            <a:off x="4210788" y="3291806"/>
            <a:ext cx="688857" cy="158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4" name="文本框 36877"/>
          <p:cNvSpPr txBox="1">
            <a:spLocks noChangeArrowheads="1"/>
          </p:cNvSpPr>
          <p:nvPr/>
        </p:nvSpPr>
        <p:spPr bwMode="auto">
          <a:xfrm>
            <a:off x="4066682" y="3367816"/>
            <a:ext cx="984987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zh-CN" altLang="en-US" sz="2795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en-US" altLang="zh-CN" sz="2795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28687" name="文本框 36880"/>
          <p:cNvSpPr txBox="1">
            <a:spLocks noChangeArrowheads="1"/>
          </p:cNvSpPr>
          <p:nvPr/>
        </p:nvSpPr>
        <p:spPr bwMode="auto">
          <a:xfrm>
            <a:off x="619110" y="3889947"/>
            <a:ext cx="3608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选定标度．</a:t>
            </a:r>
          </a:p>
        </p:txBody>
      </p:sp>
      <p:sp>
        <p:nvSpPr>
          <p:cNvPr id="28689" name="文本框 36884"/>
          <p:cNvSpPr txBox="1">
            <a:spLocks noChangeArrowheads="1"/>
          </p:cNvSpPr>
          <p:nvPr/>
        </p:nvSpPr>
        <p:spPr bwMode="auto">
          <a:xfrm>
            <a:off x="599821" y="4453683"/>
            <a:ext cx="11576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沿力的方向画一条线段，线段的长短表示力的大小．</a:t>
            </a:r>
          </a:p>
        </p:txBody>
      </p:sp>
      <p:grpSp>
        <p:nvGrpSpPr>
          <p:cNvPr id="28690" name="组合 36885"/>
          <p:cNvGrpSpPr/>
          <p:nvPr/>
        </p:nvGrpSpPr>
        <p:grpSpPr bwMode="auto">
          <a:xfrm>
            <a:off x="4139526" y="2214969"/>
            <a:ext cx="2487805" cy="152024"/>
            <a:chOff x="2544" y="624"/>
            <a:chExt cx="1296" cy="96"/>
          </a:xfrm>
        </p:grpSpPr>
        <p:sp>
          <p:nvSpPr>
            <p:cNvPr id="28691" name="直接连接符 36886"/>
            <p:cNvSpPr>
              <a:spLocks noChangeShapeType="1"/>
            </p:cNvSpPr>
            <p:nvPr/>
          </p:nvSpPr>
          <p:spPr bwMode="auto">
            <a:xfrm>
              <a:off x="2544" y="720"/>
              <a:ext cx="129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2" name="直接连接符 36887"/>
            <p:cNvSpPr>
              <a:spLocks noChangeShapeType="1"/>
            </p:cNvSpPr>
            <p:nvPr/>
          </p:nvSpPr>
          <p:spPr bwMode="auto">
            <a:xfrm flipV="1">
              <a:off x="2544" y="624"/>
              <a:ext cx="0" cy="9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3" name="直接连接符 36888"/>
            <p:cNvSpPr>
              <a:spLocks noChangeShapeType="1"/>
            </p:cNvSpPr>
            <p:nvPr/>
          </p:nvSpPr>
          <p:spPr bwMode="auto">
            <a:xfrm flipV="1">
              <a:off x="2880" y="624"/>
              <a:ext cx="0" cy="9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4" name="直接连接符 36889"/>
            <p:cNvSpPr>
              <a:spLocks noChangeShapeType="1"/>
            </p:cNvSpPr>
            <p:nvPr/>
          </p:nvSpPr>
          <p:spPr bwMode="auto">
            <a:xfrm flipV="1">
              <a:off x="3216" y="624"/>
              <a:ext cx="0" cy="9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5" name="直接连接符 36890"/>
            <p:cNvSpPr>
              <a:spLocks noChangeShapeType="1"/>
            </p:cNvSpPr>
            <p:nvPr/>
          </p:nvSpPr>
          <p:spPr bwMode="auto">
            <a:xfrm flipV="1">
              <a:off x="3552" y="624"/>
              <a:ext cx="0" cy="9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892" name="组合 36891"/>
          <p:cNvGrpSpPr/>
          <p:nvPr/>
        </p:nvGrpSpPr>
        <p:grpSpPr bwMode="auto">
          <a:xfrm>
            <a:off x="660400" y="2048694"/>
            <a:ext cx="7482416" cy="3982705"/>
            <a:chOff x="411" y="816"/>
            <a:chExt cx="4725" cy="2515"/>
          </a:xfrm>
        </p:grpSpPr>
        <p:sp>
          <p:nvSpPr>
            <p:cNvPr id="28697" name="文本框 36892"/>
            <p:cNvSpPr txBox="1">
              <a:spLocks noChangeArrowheads="1"/>
            </p:cNvSpPr>
            <p:nvPr/>
          </p:nvSpPr>
          <p:spPr bwMode="auto">
            <a:xfrm>
              <a:off x="4100" y="816"/>
              <a:ext cx="103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24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F=80N</a:t>
              </a:r>
            </a:p>
          </p:txBody>
        </p:sp>
        <p:sp>
          <p:nvSpPr>
            <p:cNvPr id="28700" name="文本框 36895"/>
            <p:cNvSpPr txBox="1">
              <a:spLocks noChangeArrowheads="1"/>
            </p:cNvSpPr>
            <p:nvPr/>
          </p:nvSpPr>
          <p:spPr bwMode="auto">
            <a:xfrm>
              <a:off x="411" y="3039"/>
              <a:ext cx="2061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zh-CN" altLang="en-US" sz="24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标明力的大小．</a:t>
              </a:r>
            </a:p>
          </p:txBody>
        </p:sp>
      </p:grpSp>
      <p:sp>
        <p:nvSpPr>
          <p:cNvPr id="28702" name="文本框 36897"/>
          <p:cNvSpPr txBox="1">
            <a:spLocks noChangeArrowheads="1"/>
          </p:cNvSpPr>
          <p:nvPr/>
        </p:nvSpPr>
        <p:spPr bwMode="auto">
          <a:xfrm>
            <a:off x="619110" y="4992925"/>
            <a:ext cx="10871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在线段的末端画个箭头表示力的方向，用线段的起点，表示力的作用点．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42471" y="3246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例题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39937"/>
          <p:cNvGrpSpPr/>
          <p:nvPr/>
        </p:nvGrpSpPr>
        <p:grpSpPr bwMode="auto">
          <a:xfrm>
            <a:off x="1141307" y="3681554"/>
            <a:ext cx="9411217" cy="1643756"/>
            <a:chOff x="0" y="1447"/>
            <a:chExt cx="5465" cy="965"/>
          </a:xfrm>
        </p:grpSpPr>
        <p:pic>
          <p:nvPicPr>
            <p:cNvPr id="19" name="图片 39938" descr="HWOCRTEMP_ROC70"/>
            <p:cNvPicPr>
              <a:picLocks noChangeAspect="1" noChangeArrowheads="1"/>
            </p:cNvPicPr>
            <p:nvPr/>
          </p:nvPicPr>
          <p:blipFill>
            <a:blip r:embed="rId3">
              <a:lum bright="-14000" contras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32" b="13618"/>
            <a:stretch>
              <a:fillRect/>
            </a:stretch>
          </p:blipFill>
          <p:spPr bwMode="auto">
            <a:xfrm>
              <a:off x="47" y="1505"/>
              <a:ext cx="5370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39939"/>
            <p:cNvSpPr>
              <a:spLocks noChangeArrowheads="1"/>
            </p:cNvSpPr>
            <p:nvPr/>
          </p:nvSpPr>
          <p:spPr bwMode="auto">
            <a:xfrm>
              <a:off x="0" y="1447"/>
              <a:ext cx="5465" cy="3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39940"/>
            <p:cNvSpPr>
              <a:spLocks noChangeArrowheads="1"/>
            </p:cNvSpPr>
            <p:nvPr/>
          </p:nvSpPr>
          <p:spPr bwMode="auto">
            <a:xfrm>
              <a:off x="47" y="1777"/>
              <a:ext cx="5418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任意多边形 39941" descr="栎木"/>
          <p:cNvSpPr>
            <a:spLocks noChangeArrowheads="1"/>
          </p:cNvSpPr>
          <p:nvPr/>
        </p:nvSpPr>
        <p:spPr bwMode="auto">
          <a:xfrm>
            <a:off x="1437041" y="3547345"/>
            <a:ext cx="5696138" cy="675793"/>
          </a:xfrm>
          <a:custGeom>
            <a:avLst/>
            <a:gdLst>
              <a:gd name="T0" fmla="*/ 0 w 400"/>
              <a:gd name="T1" fmla="*/ 0 h 400"/>
              <a:gd name="T2" fmla="*/ 400 w 400"/>
              <a:gd name="T3" fmla="*/ 0 h 400"/>
              <a:gd name="T4" fmla="*/ 400 w 400"/>
              <a:gd name="T5" fmla="*/ 400 h 400"/>
              <a:gd name="T6" fmla="*/ 0 w 400"/>
              <a:gd name="T7" fmla="*/ 400 h 400"/>
              <a:gd name="T8" fmla="*/ 0 w 40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400">
                <a:moveTo>
                  <a:pt x="0" y="0"/>
                </a:moveTo>
                <a:lnTo>
                  <a:pt x="400" y="0"/>
                </a:lnTo>
                <a:lnTo>
                  <a:pt x="400" y="400"/>
                </a:lnTo>
                <a:lnTo>
                  <a:pt x="0" y="4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39942"/>
          <p:cNvGrpSpPr/>
          <p:nvPr/>
        </p:nvGrpSpPr>
        <p:grpSpPr bwMode="auto">
          <a:xfrm>
            <a:off x="1141307" y="1631092"/>
            <a:ext cx="9411217" cy="1643756"/>
            <a:chOff x="0" y="1447"/>
            <a:chExt cx="5465" cy="965"/>
          </a:xfrm>
        </p:grpSpPr>
        <p:pic>
          <p:nvPicPr>
            <p:cNvPr id="24" name="图片 39943" descr="HWOCRTEMP_ROC70"/>
            <p:cNvPicPr>
              <a:picLocks noChangeAspect="1" noChangeArrowheads="1"/>
            </p:cNvPicPr>
            <p:nvPr/>
          </p:nvPicPr>
          <p:blipFill>
            <a:blip r:embed="rId3">
              <a:lum bright="-14000" contras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32" b="13618"/>
            <a:stretch>
              <a:fillRect/>
            </a:stretch>
          </p:blipFill>
          <p:spPr bwMode="auto">
            <a:xfrm>
              <a:off x="47" y="1505"/>
              <a:ext cx="5370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矩形 39944"/>
            <p:cNvSpPr>
              <a:spLocks noChangeArrowheads="1"/>
            </p:cNvSpPr>
            <p:nvPr/>
          </p:nvSpPr>
          <p:spPr bwMode="auto">
            <a:xfrm>
              <a:off x="0" y="1447"/>
              <a:ext cx="5465" cy="3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39945"/>
            <p:cNvSpPr>
              <a:spLocks noChangeArrowheads="1"/>
            </p:cNvSpPr>
            <p:nvPr/>
          </p:nvSpPr>
          <p:spPr bwMode="auto">
            <a:xfrm>
              <a:off x="47" y="1777"/>
              <a:ext cx="5418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任意多边形 39946" descr="栎木"/>
          <p:cNvSpPr>
            <a:spLocks noChangeArrowheads="1"/>
          </p:cNvSpPr>
          <p:nvPr/>
        </p:nvSpPr>
        <p:spPr bwMode="auto">
          <a:xfrm>
            <a:off x="1448918" y="1496883"/>
            <a:ext cx="5052413" cy="675793"/>
          </a:xfrm>
          <a:custGeom>
            <a:avLst/>
            <a:gdLst>
              <a:gd name="T0" fmla="*/ 0 w 400"/>
              <a:gd name="T1" fmla="*/ 0 h 400"/>
              <a:gd name="T2" fmla="*/ 400 w 400"/>
              <a:gd name="T3" fmla="*/ 0 h 400"/>
              <a:gd name="T4" fmla="*/ 400 w 400"/>
              <a:gd name="T5" fmla="*/ 400 h 400"/>
              <a:gd name="T6" fmla="*/ 0 w 400"/>
              <a:gd name="T7" fmla="*/ 400 h 400"/>
              <a:gd name="T8" fmla="*/ 0 w 40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400">
                <a:moveTo>
                  <a:pt x="0" y="0"/>
                </a:moveTo>
                <a:lnTo>
                  <a:pt x="400" y="0"/>
                </a:lnTo>
                <a:lnTo>
                  <a:pt x="400" y="400"/>
                </a:lnTo>
                <a:lnTo>
                  <a:pt x="0" y="4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6501683" y="1885080"/>
            <a:ext cx="0" cy="969151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149807" y="3055150"/>
            <a:ext cx="912142" cy="285044"/>
          </a:xfrm>
          <a:prstGeom prst="rect">
            <a:avLst/>
          </a:prstGeom>
          <a:solidFill>
            <a:srgbClr val="F6E5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95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5.87cm</a:t>
            </a:r>
          </a:p>
        </p:txBody>
      </p:sp>
      <p:sp>
        <p:nvSpPr>
          <p:cNvPr id="30" name="直接连接符 29"/>
          <p:cNvSpPr>
            <a:spLocks noChangeShapeType="1"/>
          </p:cNvSpPr>
          <p:nvPr/>
        </p:nvSpPr>
        <p:spPr bwMode="auto">
          <a:xfrm>
            <a:off x="7132826" y="4067716"/>
            <a:ext cx="0" cy="969151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660400" y="5712480"/>
            <a:ext cx="536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该木块的长度为</a:t>
            </a:r>
            <a:r>
              <a:rPr lang="zh-CN" altLang="en-US" sz="2800" b="1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</a:t>
            </a:r>
            <a:r>
              <a:rPr lang="en-US" altLang="zh-CN" sz="28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3428473" y="5712391"/>
            <a:ext cx="22748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6.60×10</a:t>
            </a:r>
            <a:r>
              <a:rPr lang="en-US" altLang="zh-CN" sz="2800" baseline="30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-2</a:t>
            </a:r>
            <a:endParaRPr lang="en-US" altLang="zh-CN" sz="2800" baseline="30000" dirty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课前练习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占位符 3891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60400" y="1565074"/>
            <a:ext cx="8208963" cy="1106488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画出电灯对电线的拉力。 </a:t>
            </a:r>
          </a:p>
        </p:txBody>
      </p:sp>
      <p:pic>
        <p:nvPicPr>
          <p:cNvPr id="29698" name="图片 389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16" y="2442257"/>
            <a:ext cx="2091768" cy="292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42471" y="3246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例题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7409"/>
          <p:cNvSpPr>
            <a:spLocks noChangeArrowheads="1"/>
          </p:cNvSpPr>
          <p:nvPr/>
        </p:nvSpPr>
        <p:spPr bwMode="auto">
          <a:xfrm>
            <a:off x="1810079" y="1132311"/>
            <a:ext cx="6537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力是一个物体对另一个物体的作用</a:t>
            </a:r>
          </a:p>
        </p:txBody>
      </p:sp>
      <p:sp>
        <p:nvSpPr>
          <p:cNvPr id="17411" name="矩形 17410"/>
          <p:cNvSpPr>
            <a:spLocks noChangeArrowheads="1"/>
          </p:cNvSpPr>
          <p:nvPr/>
        </p:nvSpPr>
        <p:spPr bwMode="auto">
          <a:xfrm>
            <a:off x="1810078" y="1721403"/>
            <a:ext cx="49566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物体间力的作用是相互的</a:t>
            </a:r>
          </a:p>
        </p:txBody>
      </p:sp>
      <p:sp>
        <p:nvSpPr>
          <p:cNvPr id="17412" name="文本框 17411"/>
          <p:cNvSpPr txBox="1">
            <a:spLocks noChangeArrowheads="1"/>
          </p:cNvSpPr>
          <p:nvPr/>
        </p:nvSpPr>
        <p:spPr bwMode="auto">
          <a:xfrm>
            <a:off x="1810080" y="2296241"/>
            <a:ext cx="4310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力的单位：牛顿（</a:t>
            </a:r>
            <a:r>
              <a:rPr lang="en-US" altLang="zh-CN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7413" name="矩形 17412"/>
          <p:cNvSpPr>
            <a:spLocks noChangeArrowheads="1"/>
          </p:cNvSpPr>
          <p:nvPr/>
        </p:nvSpPr>
        <p:spPr bwMode="auto">
          <a:xfrm>
            <a:off x="1786325" y="3086449"/>
            <a:ext cx="3255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力的作用效果</a:t>
            </a:r>
          </a:p>
        </p:txBody>
      </p:sp>
      <p:sp>
        <p:nvSpPr>
          <p:cNvPr id="17414" name="矩形 17413"/>
          <p:cNvSpPr>
            <a:spLocks noChangeArrowheads="1"/>
          </p:cNvSpPr>
          <p:nvPr/>
        </p:nvSpPr>
        <p:spPr bwMode="auto">
          <a:xfrm>
            <a:off x="4251960" y="2799820"/>
            <a:ext cx="5404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、力可以改变物体的运动状态</a:t>
            </a:r>
          </a:p>
        </p:txBody>
      </p:sp>
      <p:sp>
        <p:nvSpPr>
          <p:cNvPr id="17415" name="文本框 17414"/>
          <p:cNvSpPr txBox="1">
            <a:spLocks noChangeArrowheads="1"/>
          </p:cNvSpPr>
          <p:nvPr/>
        </p:nvSpPr>
        <p:spPr bwMode="auto">
          <a:xfrm>
            <a:off x="4324803" y="3445921"/>
            <a:ext cx="4597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、力可以使物体发生形变</a:t>
            </a:r>
          </a:p>
        </p:txBody>
      </p:sp>
      <p:sp>
        <p:nvSpPr>
          <p:cNvPr id="17416" name="矩形 17415"/>
          <p:cNvSpPr>
            <a:spLocks noChangeArrowheads="1"/>
          </p:cNvSpPr>
          <p:nvPr/>
        </p:nvSpPr>
        <p:spPr bwMode="auto">
          <a:xfrm>
            <a:off x="1809812" y="4380421"/>
            <a:ext cx="23003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力的三要素</a:t>
            </a:r>
          </a:p>
        </p:txBody>
      </p:sp>
      <p:sp>
        <p:nvSpPr>
          <p:cNvPr id="17417" name="左大括号 17416"/>
          <p:cNvSpPr/>
          <p:nvPr/>
        </p:nvSpPr>
        <p:spPr bwMode="auto">
          <a:xfrm>
            <a:off x="4110535" y="3004179"/>
            <a:ext cx="216949" cy="717363"/>
          </a:xfrm>
          <a:prstGeom prst="leftBrace">
            <a:avLst>
              <a:gd name="adj1" fmla="val 27540"/>
              <a:gd name="adj2" fmla="val 5000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1219200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8" name="左大括号 17417"/>
          <p:cNvSpPr/>
          <p:nvPr/>
        </p:nvSpPr>
        <p:spPr bwMode="auto">
          <a:xfrm>
            <a:off x="1523451" y="1361930"/>
            <a:ext cx="357889" cy="4597133"/>
          </a:xfrm>
          <a:prstGeom prst="leftBrace">
            <a:avLst>
              <a:gd name="adj1" fmla="val 106983"/>
              <a:gd name="adj2" fmla="val 5000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左大括号 17418"/>
          <p:cNvSpPr/>
          <p:nvPr/>
        </p:nvSpPr>
        <p:spPr bwMode="auto">
          <a:xfrm>
            <a:off x="4109437" y="4236128"/>
            <a:ext cx="215367" cy="1005573"/>
          </a:xfrm>
          <a:prstGeom prst="leftBrace">
            <a:avLst>
              <a:gd name="adj1" fmla="val 38888"/>
              <a:gd name="adj2" fmla="val 5000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1219200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0" name="文本框 17419"/>
          <p:cNvSpPr txBox="1">
            <a:spLocks noChangeArrowheads="1"/>
          </p:cNvSpPr>
          <p:nvPr/>
        </p:nvSpPr>
        <p:spPr bwMode="auto">
          <a:xfrm>
            <a:off x="4324805" y="4020761"/>
            <a:ext cx="1722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   小</a:t>
            </a:r>
          </a:p>
        </p:txBody>
      </p:sp>
      <p:sp>
        <p:nvSpPr>
          <p:cNvPr id="17421" name="文本框 17420"/>
          <p:cNvSpPr txBox="1">
            <a:spLocks noChangeArrowheads="1"/>
          </p:cNvSpPr>
          <p:nvPr/>
        </p:nvSpPr>
        <p:spPr bwMode="auto">
          <a:xfrm>
            <a:off x="4323220" y="4570263"/>
            <a:ext cx="1365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    向</a:t>
            </a:r>
          </a:p>
        </p:txBody>
      </p:sp>
      <p:sp>
        <p:nvSpPr>
          <p:cNvPr id="17422" name="文本框 17421"/>
          <p:cNvSpPr txBox="1">
            <a:spLocks noChangeArrowheads="1"/>
          </p:cNvSpPr>
          <p:nvPr/>
        </p:nvSpPr>
        <p:spPr bwMode="auto">
          <a:xfrm>
            <a:off x="4324805" y="5072259"/>
            <a:ext cx="1722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作用点</a:t>
            </a:r>
          </a:p>
        </p:txBody>
      </p:sp>
      <p:sp>
        <p:nvSpPr>
          <p:cNvPr id="17423" name="矩形 17422"/>
          <p:cNvSpPr>
            <a:spLocks noChangeArrowheads="1"/>
          </p:cNvSpPr>
          <p:nvPr/>
        </p:nvSpPr>
        <p:spPr bwMode="auto">
          <a:xfrm>
            <a:off x="1881339" y="5672435"/>
            <a:ext cx="294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力的示意图</a:t>
            </a:r>
          </a:p>
        </p:txBody>
      </p:sp>
      <p:sp>
        <p:nvSpPr>
          <p:cNvPr id="17424" name="矩形 17423"/>
          <p:cNvSpPr>
            <a:spLocks noChangeArrowheads="1"/>
          </p:cNvSpPr>
          <p:nvPr/>
        </p:nvSpPr>
        <p:spPr bwMode="auto">
          <a:xfrm>
            <a:off x="660400" y="3320819"/>
            <a:ext cx="6591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zh-CN" altLang="en-US" sz="36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</a:t>
            </a:r>
          </a:p>
        </p:txBody>
      </p:sp>
      <p:sp>
        <p:nvSpPr>
          <p:cNvPr id="17425" name="矩形 17424"/>
          <p:cNvSpPr>
            <a:spLocks noChangeArrowheads="1"/>
          </p:cNvSpPr>
          <p:nvPr/>
        </p:nvSpPr>
        <p:spPr bwMode="auto">
          <a:xfrm>
            <a:off x="3906740" y="5672435"/>
            <a:ext cx="5265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：用一根带箭头的线段表示力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2471" y="3246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4" grpId="0"/>
      <p:bldP spid="17415" grpId="0"/>
      <p:bldP spid="17416" grpId="0"/>
      <p:bldP spid="17420" grpId="0"/>
      <p:bldP spid="17421" grpId="0"/>
      <p:bldP spid="17422" grpId="0"/>
      <p:bldP spid="17423" grpId="0"/>
      <p:bldP spid="17424" grpId="0"/>
      <p:bldP spid="174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8433"/>
          <p:cNvSpPr txBox="1">
            <a:spLocks noChangeArrowheads="1"/>
          </p:cNvSpPr>
          <p:nvPr/>
        </p:nvSpPr>
        <p:spPr bwMode="auto">
          <a:xfrm>
            <a:off x="688983" y="1408353"/>
            <a:ext cx="916235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如图所示．跳水运动</a:t>
            </a:r>
          </a:p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员在向下压跳板的过程中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</a:p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压跳板的力的作用效果是</a:t>
            </a:r>
          </a:p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使跳板发生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跳板弹起过程中跳板对运动</a:t>
            </a:r>
          </a:p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员的力的作用效果是使运动员的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发生改变。</a:t>
            </a:r>
          </a:p>
        </p:txBody>
      </p:sp>
      <p:sp>
        <p:nvSpPr>
          <p:cNvPr id="18435" name="文本框 18434"/>
          <p:cNvSpPr txBox="1">
            <a:spLocks noChangeArrowheads="1"/>
          </p:cNvSpPr>
          <p:nvPr/>
        </p:nvSpPr>
        <p:spPr bwMode="auto">
          <a:xfrm>
            <a:off x="2733721" y="3625815"/>
            <a:ext cx="1078419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795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形变</a:t>
            </a:r>
          </a:p>
        </p:txBody>
      </p:sp>
      <p:sp>
        <p:nvSpPr>
          <p:cNvPr id="18436" name="文本框 18435"/>
          <p:cNvSpPr txBox="1">
            <a:spLocks noChangeArrowheads="1"/>
          </p:cNvSpPr>
          <p:nvPr/>
        </p:nvSpPr>
        <p:spPr bwMode="auto">
          <a:xfrm>
            <a:off x="5270161" y="5019467"/>
            <a:ext cx="1724520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795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运动状态</a:t>
            </a:r>
          </a:p>
        </p:txBody>
      </p:sp>
      <p:pic>
        <p:nvPicPr>
          <p:cNvPr id="33796" name="图片 184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17" y="1908383"/>
            <a:ext cx="2880901" cy="311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4207" y="10287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表格 19457"/>
          <p:cNvGraphicFramePr/>
          <p:nvPr/>
        </p:nvGraphicFramePr>
        <p:xfrm>
          <a:off x="660400" y="1616437"/>
          <a:ext cx="7542592" cy="4239244"/>
        </p:xfrm>
        <a:graphic>
          <a:graphicData uri="http://schemas.openxmlformats.org/drawingml/2006/table">
            <a:tbl>
              <a:tblPr/>
              <a:tblGrid>
                <a:gridCol w="754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9244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1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例</a:t>
                      </a:r>
                      <a:r>
                        <a:rPr lang="en-US" altLang="zh-CN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2.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如图所示</a:t>
                      </a:r>
                      <a:r>
                        <a:rPr lang="en-US" altLang="zh-CN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某人</a:t>
                      </a:r>
                    </a:p>
                    <a:p>
                      <a:pPr marL="0" lvl="0" indent="0" algn="just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用大小相同的力作用于</a:t>
                      </a:r>
                    </a:p>
                    <a:p>
                      <a:pPr marL="0" lvl="0" indent="0" algn="just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弹簧</a:t>
                      </a:r>
                      <a:r>
                        <a:rPr lang="en-US" altLang="zh-CN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观察比较</a:t>
                      </a:r>
                      <a:r>
                        <a:rPr lang="en-US" altLang="zh-CN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(a)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</a:t>
                      </a:r>
                      <a:r>
                        <a:rPr lang="en-US" altLang="zh-CN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(b)</a:t>
                      </a:r>
                    </a:p>
                    <a:p>
                      <a:pPr marL="0" lvl="0" indent="0" algn="just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两图，可知力的作用效</a:t>
                      </a:r>
                    </a:p>
                    <a:p>
                      <a:pPr marL="0" lvl="0" indent="0" algn="just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果与力的</a:t>
                      </a:r>
                      <a:r>
                        <a:rPr lang="en-US" altLang="zh-CN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_______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有关。</a:t>
                      </a:r>
                    </a:p>
                  </a:txBody>
                  <a:tcPr marL="91215" marR="91215" marT="45607" marB="45607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464" name="文本框 19463"/>
          <p:cNvSpPr txBox="1">
            <a:spLocks noChangeArrowheads="1"/>
          </p:cNvSpPr>
          <p:nvPr/>
        </p:nvSpPr>
        <p:spPr bwMode="auto">
          <a:xfrm>
            <a:off x="2163428" y="4677086"/>
            <a:ext cx="1076835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795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方向</a:t>
            </a:r>
          </a:p>
        </p:txBody>
      </p:sp>
      <p:pic>
        <p:nvPicPr>
          <p:cNvPr id="34824" name="图片 194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5"/>
          <a:stretch>
            <a:fillRect/>
          </a:stretch>
        </p:blipFill>
        <p:spPr bwMode="auto">
          <a:xfrm>
            <a:off x="6093919" y="1976701"/>
            <a:ext cx="3414199" cy="351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表格 20481"/>
          <p:cNvGraphicFramePr/>
          <p:nvPr/>
        </p:nvGraphicFramePr>
        <p:xfrm>
          <a:off x="660400" y="1458285"/>
          <a:ext cx="10763813" cy="4239245"/>
        </p:xfrm>
        <a:graphic>
          <a:graphicData uri="http://schemas.openxmlformats.org/drawingml/2006/table">
            <a:tbl>
              <a:tblPr/>
              <a:tblGrid>
                <a:gridCol w="1076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924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1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例</a:t>
                      </a:r>
                      <a:r>
                        <a:rPr lang="en-US" altLang="zh-CN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3.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图</a:t>
                      </a:r>
                      <a:r>
                        <a:rPr lang="en-US" altLang="zh-CN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(a)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</a:t>
                      </a:r>
                      <a:r>
                        <a:rPr lang="en-US" altLang="zh-CN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(b)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表示了力作用在物体上产生的作用效果。其中图（</a:t>
                      </a:r>
                      <a:r>
                        <a:rPr lang="en-US" altLang="zh-CN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）主要表示力能使物体</a:t>
                      </a:r>
                      <a:r>
                        <a:rPr lang="en-US" altLang="zh-CN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______________________;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图</a:t>
                      </a:r>
                      <a:r>
                        <a:rPr lang="en-US" altLang="zh-CN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(b)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主要表示力能使物体</a:t>
                      </a:r>
                      <a:r>
                        <a:rPr lang="en-US" altLang="zh-CN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_______________________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。</a:t>
                      </a:r>
                    </a:p>
                  </a:txBody>
                  <a:tcPr marL="91215" marR="91215" marT="45607" marB="45607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88" name="文本框 20487"/>
          <p:cNvSpPr txBox="1">
            <a:spLocks noChangeArrowheads="1"/>
          </p:cNvSpPr>
          <p:nvPr/>
        </p:nvSpPr>
        <p:spPr bwMode="auto">
          <a:xfrm>
            <a:off x="1504358" y="3102254"/>
            <a:ext cx="3089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形状发生改变</a:t>
            </a:r>
          </a:p>
        </p:txBody>
      </p:sp>
      <p:sp>
        <p:nvSpPr>
          <p:cNvPr id="20489" name="文本框 20488"/>
          <p:cNvSpPr txBox="1">
            <a:spLocks noChangeArrowheads="1"/>
          </p:cNvSpPr>
          <p:nvPr/>
        </p:nvSpPr>
        <p:spPr bwMode="auto">
          <a:xfrm>
            <a:off x="3862011" y="2357760"/>
            <a:ext cx="3500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运动状态发生改变</a:t>
            </a:r>
          </a:p>
        </p:txBody>
      </p:sp>
      <p:pic>
        <p:nvPicPr>
          <p:cNvPr id="35849" name="图片 204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66" y="3846748"/>
            <a:ext cx="4559469" cy="189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21505"/>
          <p:cNvSpPr txBox="1">
            <a:spLocks noChangeArrowheads="1"/>
          </p:cNvSpPr>
          <p:nvPr/>
        </p:nvSpPr>
        <p:spPr bwMode="auto">
          <a:xfrm>
            <a:off x="660400" y="1407434"/>
            <a:ext cx="1113574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关于力的说法，不正确的是（        ）</a:t>
            </a:r>
          </a:p>
          <a:p>
            <a:pPr defTabSz="1219200">
              <a:lnSpc>
                <a:spcPct val="20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人推车时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人也受到车给人的推力</a:t>
            </a:r>
          </a:p>
          <a:p>
            <a:pPr defTabSz="1219200">
              <a:lnSpc>
                <a:spcPct val="20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两个物体只要相互接触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就一定发生力的作用</a:t>
            </a:r>
          </a:p>
          <a:p>
            <a:pPr defTabSz="1219200">
              <a:lnSpc>
                <a:spcPct val="20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用手捏一个空的易拉罐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易拉罐变瘪了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表明力可以使物体发生形变</a:t>
            </a:r>
          </a:p>
          <a:p>
            <a:pPr defTabSz="1219200">
              <a:lnSpc>
                <a:spcPct val="20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排球运动员扣球的方向发生了改变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表明力可以改变物体的运动状态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078340" y="1615281"/>
            <a:ext cx="501996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79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表格 24577"/>
          <p:cNvGraphicFramePr/>
          <p:nvPr/>
        </p:nvGraphicFramePr>
        <p:xfrm>
          <a:off x="660400" y="1773271"/>
          <a:ext cx="10984375" cy="4239245"/>
        </p:xfrm>
        <a:graphic>
          <a:graphicData uri="http://schemas.openxmlformats.org/drawingml/2006/table">
            <a:tbl>
              <a:tblPr/>
              <a:tblGrid>
                <a:gridCol w="1098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924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1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例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下列实例中．在力的作用下使物体的形状发生变化的是 </a:t>
                      </a:r>
                      <a:r>
                        <a:rPr lang="zh-CN" altLang="en-US" sz="2400" b="0" baseline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           )</a:t>
                      </a: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A.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紧急刹车</a:t>
                      </a: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B.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骑自行车加速前进</a:t>
                      </a: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做直线运动的足球、碰到球员后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运动方向发生改变</a:t>
                      </a: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D.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两手用力扳竹条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使其弯曲</a:t>
                      </a:r>
                    </a:p>
                  </a:txBody>
                  <a:tcPr marL="91215" marR="91215" marT="45607" marB="45607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895" name="矩形 24583"/>
          <p:cNvSpPr>
            <a:spLocks noChangeArrowheads="1"/>
          </p:cNvSpPr>
          <p:nvPr/>
        </p:nvSpPr>
        <p:spPr bwMode="auto">
          <a:xfrm>
            <a:off x="4287553" y="4336049"/>
            <a:ext cx="184731" cy="53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1219200"/>
            <a:br>
              <a:rPr lang="zh-CN" alt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endParaRPr lang="zh-CN" altLang="en-US" sz="1795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85" name="文本框 24584"/>
          <p:cNvSpPr txBox="1">
            <a:spLocks noChangeArrowheads="1"/>
          </p:cNvSpPr>
          <p:nvPr/>
        </p:nvSpPr>
        <p:spPr bwMode="auto">
          <a:xfrm>
            <a:off x="9169424" y="1717742"/>
            <a:ext cx="501996" cy="81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200000"/>
              </a:lnSpc>
              <a:spcBef>
                <a:spcPct val="50000"/>
              </a:spcBef>
            </a:pPr>
            <a:r>
              <a:rPr lang="en-US" altLang="zh-CN" sz="279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25601"/>
          <p:cNvSpPr>
            <a:spLocks noChangeArrowheads="1"/>
          </p:cNvSpPr>
          <p:nvPr/>
        </p:nvSpPr>
        <p:spPr bwMode="auto">
          <a:xfrm>
            <a:off x="4287553" y="4336049"/>
            <a:ext cx="184731" cy="53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1219200"/>
            <a:br>
              <a:rPr lang="zh-CN" alt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endParaRPr lang="zh-CN" altLang="en-US" sz="1795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5612" name="表格 25611"/>
          <p:cNvGraphicFramePr/>
          <p:nvPr/>
        </p:nvGraphicFramePr>
        <p:xfrm>
          <a:off x="660400" y="1594732"/>
          <a:ext cx="10014816" cy="3643468"/>
        </p:xfrm>
        <a:graphic>
          <a:graphicData uri="http://schemas.openxmlformats.org/drawingml/2006/table">
            <a:tbl>
              <a:tblPr/>
              <a:tblGrid>
                <a:gridCol w="1001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305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1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1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例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在水中划船时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使船前进的动力是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        )                     </a:t>
                      </a: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A.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船的重力</a:t>
                      </a: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B.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水直接对船的动力</a:t>
                      </a: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水对桨的推力</a:t>
                      </a: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D.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人对船的推力</a:t>
                      </a:r>
                    </a:p>
                  </a:txBody>
                  <a:tcPr marL="91215" marR="91215" marT="45607" marB="45607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609" name="文本框 25608"/>
          <p:cNvSpPr txBox="1">
            <a:spLocks noChangeArrowheads="1"/>
          </p:cNvSpPr>
          <p:nvPr/>
        </p:nvSpPr>
        <p:spPr bwMode="auto">
          <a:xfrm>
            <a:off x="5876152" y="1779927"/>
            <a:ext cx="646101" cy="64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359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表格 26625"/>
          <p:cNvGraphicFramePr/>
          <p:nvPr/>
        </p:nvGraphicFramePr>
        <p:xfrm>
          <a:off x="660400" y="1402881"/>
          <a:ext cx="11172940" cy="4239245"/>
        </p:xfrm>
        <a:graphic>
          <a:graphicData uri="http://schemas.openxmlformats.org/drawingml/2006/table">
            <a:tbl>
              <a:tblPr/>
              <a:tblGrid>
                <a:gridCol w="11172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924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1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12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例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下列关于力的大小的估计，不可能的是（　　）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　　　　　　　　　　　　　　　　　　　　　　　　　　　　　　　　　　　　　　　　　　　　　　　　　　　　　　　　　　　　　　　　　　　　　　　               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一名中学生的体重约为４００Ｎ</a:t>
                      </a: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B.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拿起两只鸡蛋所用的力大约是１Ｎ</a:t>
                      </a:r>
                      <a:endParaRPr lang="en-US" altLang="zh-CN"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九年级物理课本重约３Ｎ</a:t>
                      </a:r>
                      <a:endParaRPr lang="en-US" altLang="zh-CN"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D.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一只普通的苹果受到的重力约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１５</a:t>
                      </a:r>
                      <a:r>
                        <a:rPr lang="zh-CN" altLang="en-US" sz="2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Ｎ</a:t>
                      </a:r>
                    </a:p>
                  </a:txBody>
                  <a:tcPr marL="91215" marR="91215" marT="45607" marB="45607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632" name="文本框 26631"/>
          <p:cNvSpPr txBox="1">
            <a:spLocks noChangeArrowheads="1"/>
          </p:cNvSpPr>
          <p:nvPr/>
        </p:nvSpPr>
        <p:spPr bwMode="auto">
          <a:xfrm>
            <a:off x="6900760" y="1595550"/>
            <a:ext cx="646101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795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表格 27649"/>
          <p:cNvGraphicFramePr/>
          <p:nvPr/>
        </p:nvGraphicFramePr>
        <p:xfrm>
          <a:off x="660400" y="1538021"/>
          <a:ext cx="9955954" cy="4480333"/>
        </p:xfrm>
        <a:graphic>
          <a:graphicData uri="http://schemas.openxmlformats.org/drawingml/2006/table">
            <a:tbl>
              <a:tblPr/>
              <a:tblGrid>
                <a:gridCol w="9955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033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1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例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足球前锋队员面对已封住角度的守门员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轻轻地将球一挑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足球在空中划一条弧线吊入球门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若不计空气阻力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足球离开脚面后使其在空中运动状态发生改变的施力物体是</a:t>
                      </a: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     ) 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前锋球员</a:t>
                      </a:r>
                      <a:endParaRPr lang="en-US" altLang="zh-CN"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B.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足球</a:t>
                      </a:r>
                      <a:endParaRPr lang="en-US" altLang="zh-CN"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地球</a:t>
                      </a:r>
                    </a:p>
                    <a:p>
                      <a:pPr marL="0" lvl="0" indent="0" algn="just" ea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D.</a:t>
                      </a: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守门员</a:t>
                      </a:r>
                    </a:p>
                  </a:txBody>
                  <a:tcPr marL="91215" marR="91215" marT="45607" marB="45607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56" name="文本框 27655"/>
          <p:cNvSpPr txBox="1">
            <a:spLocks noChangeArrowheads="1"/>
          </p:cNvSpPr>
          <p:nvPr/>
        </p:nvSpPr>
        <p:spPr bwMode="auto">
          <a:xfrm>
            <a:off x="4219133" y="2726409"/>
            <a:ext cx="646101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795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40961"/>
          <p:cNvGrpSpPr/>
          <p:nvPr/>
        </p:nvGrpSpPr>
        <p:grpSpPr bwMode="auto">
          <a:xfrm>
            <a:off x="1233654" y="3752658"/>
            <a:ext cx="9411217" cy="1643756"/>
            <a:chOff x="0" y="1447"/>
            <a:chExt cx="5465" cy="965"/>
          </a:xfrm>
        </p:grpSpPr>
        <p:pic>
          <p:nvPicPr>
            <p:cNvPr id="17" name="图片 40962" descr="HWOCRTEMP_ROC70"/>
            <p:cNvPicPr>
              <a:picLocks noChangeAspect="1" noChangeArrowheads="1"/>
            </p:cNvPicPr>
            <p:nvPr/>
          </p:nvPicPr>
          <p:blipFill>
            <a:blip r:embed="rId3">
              <a:lum bright="-14000" contras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32" b="13618"/>
            <a:stretch>
              <a:fillRect/>
            </a:stretch>
          </p:blipFill>
          <p:spPr bwMode="auto">
            <a:xfrm>
              <a:off x="47" y="1505"/>
              <a:ext cx="5370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40963"/>
            <p:cNvSpPr>
              <a:spLocks noChangeArrowheads="1"/>
            </p:cNvSpPr>
            <p:nvPr/>
          </p:nvSpPr>
          <p:spPr bwMode="auto">
            <a:xfrm>
              <a:off x="0" y="1447"/>
              <a:ext cx="5465" cy="3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40964"/>
            <p:cNvSpPr>
              <a:spLocks noChangeArrowheads="1"/>
            </p:cNvSpPr>
            <p:nvPr/>
          </p:nvSpPr>
          <p:spPr bwMode="auto">
            <a:xfrm>
              <a:off x="47" y="1777"/>
              <a:ext cx="5418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任意多边形 40965" descr="栎木"/>
          <p:cNvSpPr>
            <a:spLocks noChangeArrowheads="1"/>
          </p:cNvSpPr>
          <p:nvPr/>
        </p:nvSpPr>
        <p:spPr bwMode="auto">
          <a:xfrm>
            <a:off x="2473597" y="3645766"/>
            <a:ext cx="5103484" cy="675792"/>
          </a:xfrm>
          <a:custGeom>
            <a:avLst/>
            <a:gdLst>
              <a:gd name="T0" fmla="*/ 0 w 400"/>
              <a:gd name="T1" fmla="*/ 0 h 400"/>
              <a:gd name="T2" fmla="*/ 400 w 400"/>
              <a:gd name="T3" fmla="*/ 0 h 400"/>
              <a:gd name="T4" fmla="*/ 400 w 400"/>
              <a:gd name="T5" fmla="*/ 400 h 400"/>
              <a:gd name="T6" fmla="*/ 0 w 400"/>
              <a:gd name="T7" fmla="*/ 400 h 400"/>
              <a:gd name="T8" fmla="*/ 0 w 40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400">
                <a:moveTo>
                  <a:pt x="0" y="0"/>
                </a:moveTo>
                <a:lnTo>
                  <a:pt x="400" y="0"/>
                </a:lnTo>
                <a:lnTo>
                  <a:pt x="400" y="400"/>
                </a:lnTo>
                <a:lnTo>
                  <a:pt x="0" y="4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40966"/>
          <p:cNvGrpSpPr/>
          <p:nvPr/>
        </p:nvGrpSpPr>
        <p:grpSpPr bwMode="auto">
          <a:xfrm>
            <a:off x="1233654" y="1909131"/>
            <a:ext cx="9411217" cy="1643756"/>
            <a:chOff x="0" y="1447"/>
            <a:chExt cx="5465" cy="965"/>
          </a:xfrm>
        </p:grpSpPr>
        <p:pic>
          <p:nvPicPr>
            <p:cNvPr id="22" name="图片 40967" descr="HWOCRTEMP_ROC70"/>
            <p:cNvPicPr>
              <a:picLocks noChangeAspect="1" noChangeArrowheads="1"/>
            </p:cNvPicPr>
            <p:nvPr/>
          </p:nvPicPr>
          <p:blipFill>
            <a:blip r:embed="rId3">
              <a:lum bright="-14000" contras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32" b="13618"/>
            <a:stretch>
              <a:fillRect/>
            </a:stretch>
          </p:blipFill>
          <p:spPr bwMode="auto">
            <a:xfrm>
              <a:off x="47" y="1505"/>
              <a:ext cx="5370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40968"/>
            <p:cNvSpPr>
              <a:spLocks noChangeArrowheads="1"/>
            </p:cNvSpPr>
            <p:nvPr/>
          </p:nvSpPr>
          <p:spPr bwMode="auto">
            <a:xfrm>
              <a:off x="0" y="1447"/>
              <a:ext cx="5465" cy="3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矩形 40969"/>
            <p:cNvSpPr>
              <a:spLocks noChangeArrowheads="1"/>
            </p:cNvSpPr>
            <p:nvPr/>
          </p:nvSpPr>
          <p:spPr bwMode="auto">
            <a:xfrm>
              <a:off x="47" y="1777"/>
              <a:ext cx="5418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任意多边形 40970" descr="栎木"/>
          <p:cNvSpPr>
            <a:spLocks noChangeArrowheads="1"/>
          </p:cNvSpPr>
          <p:nvPr/>
        </p:nvSpPr>
        <p:spPr bwMode="auto">
          <a:xfrm>
            <a:off x="1532951" y="1774922"/>
            <a:ext cx="4306546" cy="675793"/>
          </a:xfrm>
          <a:custGeom>
            <a:avLst/>
            <a:gdLst>
              <a:gd name="T0" fmla="*/ 0 w 400"/>
              <a:gd name="T1" fmla="*/ 0 h 400"/>
              <a:gd name="T2" fmla="*/ 400 w 400"/>
              <a:gd name="T3" fmla="*/ 0 h 400"/>
              <a:gd name="T4" fmla="*/ 400 w 400"/>
              <a:gd name="T5" fmla="*/ 400 h 400"/>
              <a:gd name="T6" fmla="*/ 0 w 400"/>
              <a:gd name="T7" fmla="*/ 400 h 400"/>
              <a:gd name="T8" fmla="*/ 0 w 400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400">
                <a:moveTo>
                  <a:pt x="0" y="0"/>
                </a:moveTo>
                <a:lnTo>
                  <a:pt x="400" y="0"/>
                </a:lnTo>
                <a:lnTo>
                  <a:pt x="400" y="400"/>
                </a:lnTo>
                <a:lnTo>
                  <a:pt x="0" y="4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5839497" y="2195610"/>
            <a:ext cx="0" cy="969151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771442" y="3164785"/>
            <a:ext cx="912142" cy="285044"/>
          </a:xfrm>
          <a:prstGeom prst="rect">
            <a:avLst/>
          </a:prstGeom>
          <a:solidFill>
            <a:srgbClr val="F6E5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95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5.00cm</a:t>
            </a:r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2392129" y="3948433"/>
            <a:ext cx="0" cy="969151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268959" y="5212354"/>
            <a:ext cx="912142" cy="285044"/>
          </a:xfrm>
          <a:prstGeom prst="rect">
            <a:avLst/>
          </a:prstGeom>
          <a:solidFill>
            <a:srgbClr val="F6E5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95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5.90cm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课前练习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28673"/>
          <p:cNvSpPr>
            <a:spLocks noChangeArrowheads="1"/>
          </p:cNvSpPr>
          <p:nvPr/>
        </p:nvSpPr>
        <p:spPr bwMode="auto">
          <a:xfrm>
            <a:off x="660400" y="1226951"/>
            <a:ext cx="944114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．游泳运动员用手、脚向后划水，于是人就前进。下面说法中正确的是（　　）</a:t>
            </a:r>
          </a:p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Ａ．运动员是施力者，自己不受力</a:t>
            </a:r>
          </a:p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Ｂ．水是受力物体，不是施力物体</a:t>
            </a:r>
          </a:p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Ｃ．运动员是施力者，同时又是受力者</a:t>
            </a:r>
          </a:p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Ｄ．运动员在水中前进时不受重力</a:t>
            </a:r>
          </a:p>
        </p:txBody>
      </p:sp>
      <p:sp>
        <p:nvSpPr>
          <p:cNvPr id="28675" name="文本框 28674"/>
          <p:cNvSpPr txBox="1">
            <a:spLocks noChangeArrowheads="1"/>
          </p:cNvSpPr>
          <p:nvPr/>
        </p:nvSpPr>
        <p:spPr bwMode="auto">
          <a:xfrm>
            <a:off x="1989198" y="2152796"/>
            <a:ext cx="551754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zh-CN" altLang="en-US" sz="279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Ｃ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3" name="Прямоугольник 12"/>
          <p:cNvSpPr/>
          <p:nvPr/>
        </p:nvSpPr>
        <p:spPr>
          <a:xfrm>
            <a:off x="941" y="0"/>
            <a:ext cx="2139928" cy="3895617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502400" y="3443514"/>
            <a:ext cx="5032837" cy="1743365"/>
            <a:chOff x="-4766137" y="1956424"/>
            <a:chExt cx="5032837" cy="1743365"/>
          </a:xfrm>
        </p:grpSpPr>
        <p:sp>
          <p:nvSpPr>
            <p:cNvPr id="17" name="矩形: 圆角 16"/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2872A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-4714868" y="1956424"/>
              <a:ext cx="4981568" cy="1167085"/>
              <a:chOff x="-4714868" y="1956424"/>
              <a:chExt cx="4981568" cy="1167085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-4714868" y="2808615"/>
                <a:ext cx="4981567" cy="314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占位符 19"/>
              <p:cNvSpPr txBox="1"/>
              <p:nvPr/>
            </p:nvSpPr>
            <p:spPr>
              <a:xfrm>
                <a:off x="-4708756" y="1956424"/>
                <a:ext cx="4814735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2872A7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感谢各位的聆听</a:t>
                </a:r>
              </a:p>
            </p:txBody>
          </p:sp>
        </p:grpSp>
      </p:grpSp>
      <p:sp>
        <p:nvSpPr>
          <p:cNvPr id="22" name="文本占位符 20"/>
          <p:cNvSpPr txBox="1"/>
          <p:nvPr/>
        </p:nvSpPr>
        <p:spPr>
          <a:xfrm>
            <a:off x="6584149" y="276040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第七章   力</a:t>
            </a:r>
          </a:p>
        </p:txBody>
      </p:sp>
      <p:sp>
        <p:nvSpPr>
          <p:cNvPr id="24" name="矩形 23"/>
          <p:cNvSpPr/>
          <p:nvPr/>
        </p:nvSpPr>
        <p:spPr>
          <a:xfrm>
            <a:off x="9329205" y="324651"/>
            <a:ext cx="4062342" cy="300975"/>
          </a:xfrm>
          <a:prstGeom prst="rect">
            <a:avLst/>
          </a:prstGeom>
          <a:solidFill>
            <a:srgbClr val="2872A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人教版物理八年级下册（初中）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41985"/>
          <p:cNvGraphicFramePr/>
          <p:nvPr/>
        </p:nvGraphicFramePr>
        <p:xfrm>
          <a:off x="3801688" y="1284781"/>
          <a:ext cx="4234098" cy="4849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048250" imgH="5524500" progId="Paint.Picture">
                  <p:embed/>
                </p:oleObj>
              </mc:Choice>
              <mc:Fallback>
                <p:oleObj r:id="rId3" imgW="5048250" imgH="5524500" progId="Paint.Picture">
                  <p:embed/>
                  <p:pic>
                    <p:nvPicPr>
                      <p:cNvPr id="0" name="对象 4198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grayscl/>
                        <a:lum bright="-18000" contras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408" t="2802" r="9700" b="8340"/>
                      <a:stretch>
                        <a:fillRect/>
                      </a:stretch>
                    </p:blipFill>
                    <p:spPr bwMode="auto">
                      <a:xfrm>
                        <a:off x="3801688" y="1284781"/>
                        <a:ext cx="4234098" cy="4849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930020" y="3230209"/>
            <a:ext cx="233974" cy="646101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 flipH="1">
            <a:off x="4825473" y="4092469"/>
            <a:ext cx="1131864" cy="1266072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课前练习</a:t>
            </a: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文本框 5125"/>
          <p:cNvSpPr txBox="1">
            <a:spLocks noChangeArrowheads="1"/>
          </p:cNvSpPr>
          <p:nvPr/>
        </p:nvSpPr>
        <p:spPr bwMode="auto">
          <a:xfrm>
            <a:off x="486186" y="1590007"/>
            <a:ext cx="84134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8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把一个大铁块由地上拿到桌子上，有什么感觉？</a:t>
            </a:r>
          </a:p>
          <a:p>
            <a:pPr defTabSz="1219200"/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7" name="文本框 5126"/>
          <p:cNvSpPr txBox="1">
            <a:spLocks noChangeArrowheads="1"/>
          </p:cNvSpPr>
          <p:nvPr/>
        </p:nvSpPr>
        <p:spPr bwMode="auto">
          <a:xfrm>
            <a:off x="643235" y="2106348"/>
            <a:ext cx="10858500" cy="16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人将大铁块拿到桌子上感觉很费劲，这是人对力最早的认识，从</a:t>
            </a:r>
            <a:r>
              <a:rPr lang="zh-CN" altLang="en-US" sz="2400" b="1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肌肉的紧张感觉</a:t>
            </a:r>
            <a:r>
              <a:rPr lang="zh-CN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中得到的． </a:t>
            </a:r>
          </a:p>
          <a:p>
            <a:pPr defTabSz="1219200">
              <a:lnSpc>
                <a:spcPct val="150000"/>
              </a:lnSpc>
            </a:pPr>
            <a:endParaRPr lang="zh-CN" altLang="en-US" sz="24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3" name="文本框 5127"/>
          <p:cNvSpPr txBox="1">
            <a:spLocks noChangeArrowheads="1"/>
          </p:cNvSpPr>
          <p:nvPr/>
        </p:nvSpPr>
        <p:spPr bwMode="auto">
          <a:xfrm>
            <a:off x="3103548" y="492729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4" name="文本框 5128"/>
          <p:cNvSpPr txBox="1">
            <a:spLocks noChangeArrowheads="1"/>
          </p:cNvSpPr>
          <p:nvPr/>
        </p:nvSpPr>
        <p:spPr bwMode="auto">
          <a:xfrm>
            <a:off x="2888180" y="499855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38" name="文本框 5137"/>
          <p:cNvSpPr txBox="1">
            <a:spLocks noChangeArrowheads="1"/>
          </p:cNvSpPr>
          <p:nvPr/>
        </p:nvSpPr>
        <p:spPr bwMode="auto">
          <a:xfrm>
            <a:off x="676100" y="3350460"/>
            <a:ext cx="4384534" cy="5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zh-CN" altLang="en-US" sz="319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力：</a:t>
            </a:r>
            <a:r>
              <a:rPr lang="zh-CN" altLang="en-US" sz="3195" b="1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物体对物体的作用</a:t>
            </a:r>
          </a:p>
        </p:txBody>
      </p:sp>
      <p:sp>
        <p:nvSpPr>
          <p:cNvPr id="5139" name="文本框 5138"/>
          <p:cNvSpPr txBox="1">
            <a:spLocks noChangeArrowheads="1"/>
          </p:cNvSpPr>
          <p:nvPr/>
        </p:nvSpPr>
        <p:spPr bwMode="auto">
          <a:xfrm>
            <a:off x="660400" y="4033049"/>
            <a:ext cx="4032524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395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395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、力不能离开物体而存在</a:t>
            </a:r>
          </a:p>
        </p:txBody>
      </p:sp>
      <p:sp>
        <p:nvSpPr>
          <p:cNvPr id="5140" name="文本框 5139"/>
          <p:cNvSpPr txBox="1">
            <a:spLocks noChangeArrowheads="1"/>
          </p:cNvSpPr>
          <p:nvPr/>
        </p:nvSpPr>
        <p:spPr bwMode="auto">
          <a:xfrm>
            <a:off x="660400" y="4647437"/>
            <a:ext cx="4415935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/>
            <a:r>
              <a:rPr lang="en-US" altLang="zh-CN" sz="2395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395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、不接触的物体也能产生力</a:t>
            </a:r>
          </a:p>
        </p:txBody>
      </p:sp>
      <p:sp>
        <p:nvSpPr>
          <p:cNvPr id="5141" name="文本框 5140"/>
          <p:cNvSpPr txBox="1">
            <a:spLocks noChangeArrowheads="1"/>
          </p:cNvSpPr>
          <p:nvPr/>
        </p:nvSpPr>
        <p:spPr bwMode="auto">
          <a:xfrm>
            <a:off x="660400" y="5229928"/>
            <a:ext cx="3144992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395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395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、施力物、受力物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42471" y="32465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一、力是什么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38" grpId="0"/>
      <p:bldP spid="5139" grpId="0"/>
      <p:bldP spid="5140" grpId="0"/>
      <p:bldP spid="51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6146"/>
          <p:cNvSpPr txBox="1">
            <a:spLocks noChangeArrowheads="1"/>
          </p:cNvSpPr>
          <p:nvPr/>
        </p:nvSpPr>
        <p:spPr bwMode="auto">
          <a:xfrm>
            <a:off x="517416" y="2382568"/>
            <a:ext cx="3550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b="1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b="1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３、站在滑板上推墙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359367" y="1621612"/>
            <a:ext cx="20762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b="1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１、用力敲桌子</a:t>
            </a:r>
          </a:p>
          <a:p>
            <a:pPr defTabSz="1219200"/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9" name="文本框 6148"/>
          <p:cNvSpPr txBox="1">
            <a:spLocks noChangeArrowheads="1"/>
          </p:cNvSpPr>
          <p:nvPr/>
        </p:nvSpPr>
        <p:spPr bwMode="auto">
          <a:xfrm>
            <a:off x="359038" y="1984361"/>
            <a:ext cx="37676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b="1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２、小车的作用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zh-CN" altLang="en-US" kern="0" dirty="0">
                <a:solidFill>
                  <a:schemeClr val="fol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演示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 defTabSz="1219200"/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6150" name="PA-文本框 61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0400" y="1176276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　验</a:t>
            </a:r>
          </a:p>
        </p:txBody>
      </p:sp>
      <p:sp>
        <p:nvSpPr>
          <p:cNvPr id="6151" name="文本框 6150"/>
          <p:cNvSpPr txBox="1">
            <a:spLocks noChangeArrowheads="1"/>
          </p:cNvSpPr>
          <p:nvPr/>
        </p:nvSpPr>
        <p:spPr bwMode="auto">
          <a:xfrm>
            <a:off x="660400" y="4353618"/>
            <a:ext cx="2422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例子：</a:t>
            </a:r>
            <a:r>
              <a:rPr lang="zh-CN" altLang="en-US" sz="2000" b="1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划船、溜冰</a:t>
            </a:r>
          </a:p>
        </p:txBody>
      </p:sp>
      <p:pic>
        <p:nvPicPr>
          <p:cNvPr id="6152" name="图片 6151" descr="物体间力的作用是相互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718" y="2989054"/>
            <a:ext cx="2504909" cy="17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文本框 6152"/>
          <p:cNvSpPr txBox="1">
            <a:spLocks noChangeArrowheads="1"/>
          </p:cNvSpPr>
          <p:nvPr/>
        </p:nvSpPr>
        <p:spPr bwMode="auto">
          <a:xfrm>
            <a:off x="660400" y="4851822"/>
            <a:ext cx="106339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划船时，船到岸边，人用力推岸，对岸施加力作用的同时也受到岸施加的力的作用，船离岸而去． </a:t>
            </a:r>
          </a:p>
          <a:p>
            <a:pPr defTabSz="1219200"/>
            <a:endParaRPr lang="zh-CN" altLang="en-US" kern="0" dirty="0">
              <a:solidFill>
                <a:srgbClr val="CC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4" name="文本框 6153"/>
          <p:cNvSpPr txBox="1">
            <a:spLocks noChangeArrowheads="1"/>
          </p:cNvSpPr>
          <p:nvPr/>
        </p:nvSpPr>
        <p:spPr bwMode="auto">
          <a:xfrm>
            <a:off x="660400" y="2821239"/>
            <a:ext cx="5557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b="1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物体之间力的作用是相互的</a:t>
            </a:r>
            <a:endParaRPr lang="zh-CN" altLang="en-US" b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5" name="文本框 6154"/>
          <p:cNvSpPr txBox="1">
            <a:spLocks noChangeArrowheads="1"/>
          </p:cNvSpPr>
          <p:nvPr/>
        </p:nvSpPr>
        <p:spPr bwMode="auto">
          <a:xfrm>
            <a:off x="659658" y="5401523"/>
            <a:ext cx="5705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一个物体既是施力物，</a:t>
            </a:r>
            <a:r>
              <a:rPr lang="zh-CN" altLang="en-US" sz="2000" b="1" u="sng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同时</a:t>
            </a:r>
            <a:r>
              <a: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又是受力物（</a:t>
            </a:r>
            <a:r>
              <a:rPr lang="zh-CN" altLang="en-US" sz="2000" b="1" kern="0">
                <a:solidFill>
                  <a:schemeClr val="fol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理解</a:t>
            </a:r>
            <a:r>
              <a: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156" name="文本框 6155"/>
          <p:cNvSpPr txBox="1">
            <a:spLocks noChangeArrowheads="1"/>
          </p:cNvSpPr>
          <p:nvPr/>
        </p:nvSpPr>
        <p:spPr bwMode="auto">
          <a:xfrm>
            <a:off x="660400" y="3323712"/>
            <a:ext cx="5531445" cy="126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即：甲对乙物体施力时，乙物体</a:t>
            </a:r>
            <a:r>
              <a:rPr lang="zh-CN" altLang="zh-CN" sz="20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同时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也对甲物体施力（这两个力的大小相等，方向相反，且在同一直线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zh-CN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defTabSz="1219200"/>
            <a:endParaRPr lang="zh-CN" altLang="zh-CN" sz="1400" u="sng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2471" y="324651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二、力的作用是相互的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/>
      <p:bldP spid="6151" grpId="0"/>
      <p:bldP spid="6153" grpId="0"/>
      <p:bldP spid="6154" grpId="0"/>
      <p:bldP spid="6155" grpId="0"/>
      <p:bldP spid="61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63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3"/>
          <a:stretch>
            <a:fillRect/>
          </a:stretch>
        </p:blipFill>
        <p:spPr bwMode="auto">
          <a:xfrm>
            <a:off x="1899893" y="3941251"/>
            <a:ext cx="4635307" cy="189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163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71" y="1879211"/>
            <a:ext cx="2365869" cy="363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直接连接符 16387"/>
          <p:cNvSpPr>
            <a:spLocks noChangeShapeType="1"/>
          </p:cNvSpPr>
          <p:nvPr/>
        </p:nvSpPr>
        <p:spPr bwMode="auto">
          <a:xfrm>
            <a:off x="9679244" y="3212005"/>
            <a:ext cx="5748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89" name="直接连接符 16388"/>
          <p:cNvSpPr>
            <a:spLocks noChangeShapeType="1"/>
          </p:cNvSpPr>
          <p:nvPr/>
        </p:nvSpPr>
        <p:spPr bwMode="auto">
          <a:xfrm flipH="1">
            <a:off x="8889038" y="3212005"/>
            <a:ext cx="57483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0" name="直接连接符 16389"/>
          <p:cNvSpPr>
            <a:spLocks noChangeShapeType="1"/>
          </p:cNvSpPr>
          <p:nvPr/>
        </p:nvSpPr>
        <p:spPr bwMode="auto">
          <a:xfrm flipH="1">
            <a:off x="3118253" y="4311391"/>
            <a:ext cx="53333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1" name="直接连接符 16390"/>
          <p:cNvSpPr>
            <a:spLocks noChangeShapeType="1"/>
          </p:cNvSpPr>
          <p:nvPr/>
        </p:nvSpPr>
        <p:spPr bwMode="auto">
          <a:xfrm>
            <a:off x="5044119" y="4311391"/>
            <a:ext cx="47451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2" name="矩形 16391"/>
          <p:cNvSpPr>
            <a:spLocks noChangeArrowheads="1"/>
          </p:cNvSpPr>
          <p:nvPr/>
        </p:nvSpPr>
        <p:spPr bwMode="auto">
          <a:xfrm>
            <a:off x="617024" y="1381917"/>
            <a:ext cx="3076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物体间力的作用是相互的</a:t>
            </a:r>
          </a:p>
        </p:txBody>
      </p:sp>
      <p:sp>
        <p:nvSpPr>
          <p:cNvPr id="16393" name="文本框 16392"/>
          <p:cNvSpPr txBox="1">
            <a:spLocks noChangeArrowheads="1"/>
          </p:cNvSpPr>
          <p:nvPr/>
        </p:nvSpPr>
        <p:spPr bwMode="auto">
          <a:xfrm>
            <a:off x="660400" y="1879211"/>
            <a:ext cx="22993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力的单位：</a:t>
            </a:r>
          </a:p>
        </p:txBody>
      </p:sp>
      <p:sp>
        <p:nvSpPr>
          <p:cNvPr id="16394" name="文本框 16393"/>
          <p:cNvSpPr txBox="1">
            <a:spLocks noChangeArrowheads="1"/>
          </p:cNvSpPr>
          <p:nvPr/>
        </p:nvSpPr>
        <p:spPr bwMode="auto">
          <a:xfrm>
            <a:off x="1900046" y="1894276"/>
            <a:ext cx="1275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牛顿</a:t>
            </a:r>
          </a:p>
        </p:txBody>
      </p:sp>
      <p:sp>
        <p:nvSpPr>
          <p:cNvPr id="16395" name="文本框 16394"/>
          <p:cNvSpPr txBox="1">
            <a:spLocks noChangeArrowheads="1"/>
          </p:cNvSpPr>
          <p:nvPr/>
        </p:nvSpPr>
        <p:spPr bwMode="auto">
          <a:xfrm>
            <a:off x="2750164" y="1894276"/>
            <a:ext cx="26588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简称牛（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6396" name="文本框 16395"/>
          <p:cNvSpPr txBox="1">
            <a:spLocks noChangeArrowheads="1"/>
          </p:cNvSpPr>
          <p:nvPr/>
        </p:nvSpPr>
        <p:spPr bwMode="auto">
          <a:xfrm>
            <a:off x="660400" y="2416179"/>
            <a:ext cx="84769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两个较小的鸡蛋放在手中静止时对手的压力约为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1N</a:t>
            </a:r>
          </a:p>
        </p:txBody>
      </p:sp>
      <p:sp>
        <p:nvSpPr>
          <p:cNvPr id="16397" name="文本框 16396"/>
          <p:cNvSpPr txBox="1">
            <a:spLocks noChangeArrowheads="1"/>
          </p:cNvSpPr>
          <p:nvPr/>
        </p:nvSpPr>
        <p:spPr bwMode="auto">
          <a:xfrm>
            <a:off x="681686" y="2953146"/>
            <a:ext cx="85830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一个普通中学生站在地面上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对地面的压力约为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500N	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2471" y="324651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二、力的作用是相互的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4" grpId="0"/>
      <p:bldP spid="16395" grpId="0"/>
      <p:bldP spid="16396" grpId="0"/>
      <p:bldP spid="163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图片 29698" descr="弹簧的形变2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41" y="2363312"/>
            <a:ext cx="1744416" cy="222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29699" descr="弹簧的形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30" y="2308810"/>
            <a:ext cx="2019032" cy="222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文本框 29700"/>
          <p:cNvSpPr txBox="1">
            <a:spLocks noChangeArrowheads="1"/>
          </p:cNvSpPr>
          <p:nvPr/>
        </p:nvSpPr>
        <p:spPr bwMode="auto">
          <a:xfrm>
            <a:off x="681321" y="1383588"/>
            <a:ext cx="53968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8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力的作用效果跟力的大小有关．</a:t>
            </a:r>
          </a:p>
        </p:txBody>
      </p:sp>
      <p:sp>
        <p:nvSpPr>
          <p:cNvPr id="29703" name="文本框 29702"/>
          <p:cNvSpPr txBox="1">
            <a:spLocks noChangeArrowheads="1"/>
          </p:cNvSpPr>
          <p:nvPr/>
        </p:nvSpPr>
        <p:spPr bwMode="auto">
          <a:xfrm>
            <a:off x="-154810" y="5098937"/>
            <a:ext cx="6232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力的作用效果还与哪些因素有关？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2471" y="324651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二、力的作用是相互的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39571" y="4438664"/>
            <a:ext cx="13892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 txBox="1"/>
          <p:nvPr/>
        </p:nvSpPr>
        <p:spPr bwMode="auto">
          <a:xfrm>
            <a:off x="660400" y="1343602"/>
            <a:ext cx="10590192" cy="99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219200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lang="zh-CN" altLang="en-US" sz="2800" kern="0" cap="small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活动</a:t>
            </a:r>
            <a:r>
              <a:rPr lang="en-US" altLang="zh-CN" sz="2800" kern="0" cap="small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2.</a:t>
            </a:r>
            <a:r>
              <a:rPr lang="zh-CN" altLang="en-US" sz="2800" kern="0" cap="small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观察下图，分析足球受到哪些力的作用，产生了什么样的作用效果。</a:t>
            </a:r>
          </a:p>
        </p:txBody>
      </p:sp>
      <p:sp>
        <p:nvSpPr>
          <p:cNvPr id="6" name="副标题 2"/>
          <p:cNvSpPr txBox="1"/>
          <p:nvPr/>
        </p:nvSpPr>
        <p:spPr bwMode="auto">
          <a:xfrm>
            <a:off x="660400" y="5485114"/>
            <a:ext cx="6782122" cy="383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27025" indent="-327025" defTabSz="1219200">
              <a:spcBef>
                <a:spcPts val="720"/>
              </a:spcBef>
              <a:buClr>
                <a:schemeClr val="accent1"/>
              </a:buClr>
              <a:buSzPct val="70000"/>
              <a:defRPr/>
            </a:pPr>
            <a:r>
              <a:rPr lang="zh-CN" altLang="en-US" sz="2400" kern="0" cap="small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踢、顶、接的动作改变了球的运动状态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78" y="2766839"/>
            <a:ext cx="3014266" cy="2150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359" y="2746114"/>
            <a:ext cx="2425016" cy="21508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2471" y="324651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二、力的作用是相互的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83"/>
</p:tagLst>
</file>

<file path=ppt/theme/theme1.xml><?xml version="1.0" encoding="utf-8"?>
<a:theme xmlns:a="http://schemas.openxmlformats.org/drawingml/2006/main" name="办公资源网：www.bangongziyuan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Microsoft Office PowerPoint</Application>
  <PresentationFormat>宽屏</PresentationFormat>
  <Paragraphs>193</Paragraphs>
  <Slides>32</Slides>
  <Notes>4</Notes>
  <HiddenSlides>0</HiddenSlides>
  <MMClips>1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FandolFang R</vt:lpstr>
      <vt:lpstr>思源黑体 CN Light</vt:lpstr>
      <vt:lpstr>Arial</vt:lpstr>
      <vt:lpstr>Calibri</vt:lpstr>
      <vt:lpstr>Calibri Light</vt:lpstr>
      <vt:lpstr>Wingdings</vt:lpstr>
      <vt:lpstr>办公资源网：www.bangongziyuan.com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2</cp:revision>
  <dcterms:created xsi:type="dcterms:W3CDTF">2020-05-27T08:25:16Z</dcterms:created>
  <dcterms:modified xsi:type="dcterms:W3CDTF">2021-01-09T11:50:19Z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