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39"/>
  </p:notesMasterIdLst>
  <p:sldIdLst>
    <p:sldId id="3031" r:id="rId2"/>
    <p:sldId id="3036" r:id="rId3"/>
    <p:sldId id="3037" r:id="rId4"/>
    <p:sldId id="3038" r:id="rId5"/>
    <p:sldId id="3040" r:id="rId6"/>
    <p:sldId id="3041" r:id="rId7"/>
    <p:sldId id="3042" r:id="rId8"/>
    <p:sldId id="3044" r:id="rId9"/>
    <p:sldId id="3045" r:id="rId10"/>
    <p:sldId id="3049" r:id="rId11"/>
    <p:sldId id="3050" r:id="rId12"/>
    <p:sldId id="3051" r:id="rId13"/>
    <p:sldId id="3052" r:id="rId14"/>
    <p:sldId id="3054" r:id="rId15"/>
    <p:sldId id="3055" r:id="rId16"/>
    <p:sldId id="3057" r:id="rId17"/>
    <p:sldId id="3059" r:id="rId18"/>
    <p:sldId id="3061" r:id="rId19"/>
    <p:sldId id="3062" r:id="rId20"/>
    <p:sldId id="3063" r:id="rId21"/>
    <p:sldId id="3066" r:id="rId22"/>
    <p:sldId id="3067" r:id="rId23"/>
    <p:sldId id="3068" r:id="rId24"/>
    <p:sldId id="3072" r:id="rId25"/>
    <p:sldId id="3065" r:id="rId26"/>
    <p:sldId id="3073" r:id="rId27"/>
    <p:sldId id="3074" r:id="rId28"/>
    <p:sldId id="3075" r:id="rId29"/>
    <p:sldId id="3076" r:id="rId30"/>
    <p:sldId id="3079" r:id="rId31"/>
    <p:sldId id="3080" r:id="rId32"/>
    <p:sldId id="3081" r:id="rId33"/>
    <p:sldId id="3084" r:id="rId34"/>
    <p:sldId id="3085" r:id="rId35"/>
    <p:sldId id="287" r:id="rId36"/>
    <p:sldId id="3086" r:id="rId37"/>
    <p:sldId id="3032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3339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324"/>
      </p:cViewPr>
      <p:guideLst>
        <p:guide pos="415"/>
        <p:guide pos="7256"/>
        <p:guide orient="horz" pos="663"/>
        <p:guide orient="horz" pos="3339"/>
        <p:guide orient="horz" pos="3929"/>
        <p:guide orient="horz" pos="3861"/>
        <p:guide orient="horz" pos="7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D5BC077-11ED-40C3-8784-A47734FA038B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1DA94D7-7775-4516-A727-EA14513C958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546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4D7-7775-4516-A727-EA14513C958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21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C8111-80E1-41A6-BD82-5D0D5D01296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322" name="幻灯片图像占位符 7270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文本占位符 7270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17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32A24-E765-4CA5-9F10-C82088F81456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466" name="幻灯片图像占位符 7884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2467" name="文本占位符 7885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7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4D7-7775-4516-A727-EA14513C958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55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904569" y="884767"/>
            <a:ext cx="5014451" cy="501367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8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3A47502-F663-4D61-A298-A3735F7BBDDF}"/>
              </a:ext>
            </a:extLst>
          </p:cNvPr>
          <p:cNvSpPr/>
          <p:nvPr userDrawn="1"/>
        </p:nvSpPr>
        <p:spPr>
          <a:xfrm>
            <a:off x="0" y="217714"/>
            <a:ext cx="391886" cy="725714"/>
          </a:xfrm>
          <a:prstGeom prst="rect">
            <a:avLst/>
          </a:prstGeom>
          <a:solidFill>
            <a:srgbClr val="287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18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024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77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0A7F1BE7-220D-432B-9CF3-F7E10B92FD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3" name="Прямоугольник 12"/>
          <p:cNvSpPr/>
          <p:nvPr/>
        </p:nvSpPr>
        <p:spPr>
          <a:xfrm>
            <a:off x="941" y="0"/>
            <a:ext cx="2139928" cy="3895617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80D47E4-1E9E-4C14-A827-7D38862A456E}"/>
              </a:ext>
            </a:extLst>
          </p:cNvPr>
          <p:cNvGrpSpPr/>
          <p:nvPr/>
        </p:nvGrpSpPr>
        <p:grpSpPr>
          <a:xfrm>
            <a:off x="6502400" y="3443514"/>
            <a:ext cx="5032837" cy="1743365"/>
            <a:chOff x="-4766137" y="1956424"/>
            <a:chExt cx="5032837" cy="174336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B9B4C0F-FADA-4773-AB24-1E660F73F045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2872A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CA3225A-5052-4CEF-A17B-92596279295B}"/>
                </a:ext>
              </a:extLst>
            </p:cNvPr>
            <p:cNvGrpSpPr/>
            <p:nvPr/>
          </p:nvGrpSpPr>
          <p:grpSpPr>
            <a:xfrm>
              <a:off x="-4714868" y="1956424"/>
              <a:ext cx="4981568" cy="1167085"/>
              <a:chOff x="-4714868" y="1956424"/>
              <a:chExt cx="4981568" cy="1167085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A22535A-57BA-4436-9020-4F61A76BF155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1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EB5E970B-7283-4766-9A63-BC029ADABE3F}"/>
                  </a:ext>
                </a:extLst>
              </p:cNvPr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占位符 19">
                <a:extLst>
                  <a:ext uri="{FF2B5EF4-FFF2-40B4-BE49-F238E27FC236}">
                    <a16:creationId xmlns:a16="http://schemas.microsoft.com/office/drawing/2014/main" id="{72A8255A-BF26-43E9-B8C6-F6F0EB0FD9EB}"/>
                  </a:ext>
                </a:extLst>
              </p:cNvPr>
              <p:cNvSpPr txBox="1"/>
              <p:nvPr/>
            </p:nvSpPr>
            <p:spPr>
              <a:xfrm>
                <a:off x="-4708756" y="1956424"/>
                <a:ext cx="481473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2872A7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第二节  弹力</a:t>
                </a:r>
              </a:p>
            </p:txBody>
          </p:sp>
        </p:grpSp>
      </p:grpSp>
      <p:sp>
        <p:nvSpPr>
          <p:cNvPr id="22" name="文本占位符 20">
            <a:extLst>
              <a:ext uri="{FF2B5EF4-FFF2-40B4-BE49-F238E27FC236}">
                <a16:creationId xmlns:a16="http://schemas.microsoft.com/office/drawing/2014/main" id="{6F2BEE28-D6D4-4D48-8F33-DF9DFD71F03D}"/>
              </a:ext>
            </a:extLst>
          </p:cNvPr>
          <p:cNvSpPr txBox="1"/>
          <p:nvPr/>
        </p:nvSpPr>
        <p:spPr>
          <a:xfrm>
            <a:off x="6584149" y="276040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第七章   力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271F60E-20DD-4F62-848A-1BCAC6E01799}"/>
              </a:ext>
            </a:extLst>
          </p:cNvPr>
          <p:cNvSpPr/>
          <p:nvPr/>
        </p:nvSpPr>
        <p:spPr>
          <a:xfrm>
            <a:off x="9329205" y="324651"/>
            <a:ext cx="4062342" cy="300975"/>
          </a:xfrm>
          <a:prstGeom prst="rect">
            <a:avLst/>
          </a:prstGeom>
          <a:solidFill>
            <a:srgbClr val="2872A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人教版物理八年级下册（初中）</a:t>
            </a:r>
          </a:p>
        </p:txBody>
      </p:sp>
    </p:spTree>
    <p:extLst>
      <p:ext uri="{BB962C8B-B14F-4D97-AF65-F5344CB8AC3E}">
        <p14:creationId xmlns:p14="http://schemas.microsoft.com/office/powerpoint/2010/main" val="35158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658053" y="1258388"/>
            <a:ext cx="17815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23561" name="矩形 58"/>
          <p:cNvSpPr>
            <a:spLocks noChangeArrowheads="1"/>
          </p:cNvSpPr>
          <p:nvPr/>
        </p:nvSpPr>
        <p:spPr bwMode="auto">
          <a:xfrm>
            <a:off x="648381" y="1676142"/>
            <a:ext cx="6769805" cy="72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 b="1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条件：</a:t>
            </a:r>
            <a:r>
              <a:rPr lang="zh-CN" altLang="en-US" sz="2400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 直接接触     ② 发生弹性形变</a:t>
            </a:r>
            <a:endParaRPr lang="zh-CN" altLang="en-US" sz="2000" kern="0" dirty="0">
              <a:solidFill>
                <a:srgbClr val="0D0D0D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2" name="矩形 62"/>
          <p:cNvSpPr>
            <a:spLocks noChangeArrowheads="1"/>
          </p:cNvSpPr>
          <p:nvPr/>
        </p:nvSpPr>
        <p:spPr bwMode="auto">
          <a:xfrm>
            <a:off x="636362" y="2231877"/>
            <a:ext cx="4275667" cy="72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是否发生了挤压形变？</a:t>
            </a:r>
            <a:endParaRPr lang="zh-CN" altLang="en-US" kern="0" dirty="0">
              <a:solidFill>
                <a:srgbClr val="0D0D0D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48" name="矩形 64"/>
          <p:cNvSpPr>
            <a:spLocks noChangeArrowheads="1"/>
          </p:cNvSpPr>
          <p:nvPr/>
        </p:nvSpPr>
        <p:spPr bwMode="auto">
          <a:xfrm>
            <a:off x="663085" y="2799944"/>
            <a:ext cx="4275667" cy="72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可采用假设法</a:t>
            </a:r>
          </a:p>
        </p:txBody>
      </p:sp>
      <p:sp>
        <p:nvSpPr>
          <p:cNvPr id="39954" name="矩形 79"/>
          <p:cNvSpPr>
            <a:spLocks noChangeArrowheads="1"/>
          </p:cNvSpPr>
          <p:nvPr/>
        </p:nvSpPr>
        <p:spPr bwMode="auto">
          <a:xfrm>
            <a:off x="775790" y="3550634"/>
            <a:ext cx="3491795" cy="12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球动了么？</a:t>
            </a:r>
            <a:endParaRPr lang="en-US" altLang="zh-CN" sz="2400" kern="0" dirty="0">
              <a:solidFill>
                <a:srgbClr val="0D0D0D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defTabSz="121917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能否保持原状？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一、弹力</a:t>
            </a: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8482490" y="2687947"/>
            <a:ext cx="1618815" cy="1618815"/>
            <a:chOff x="0" y="0"/>
            <a:chExt cx="2163865" cy="2163864"/>
          </a:xfrm>
        </p:grpSpPr>
        <p:sp>
          <p:nvSpPr>
            <p:cNvPr id="35" name="椭圆 45"/>
            <p:cNvSpPr>
              <a:spLocks noChangeArrowheads="1"/>
            </p:cNvSpPr>
            <p:nvPr/>
          </p:nvSpPr>
          <p:spPr bwMode="auto">
            <a:xfrm>
              <a:off x="0" y="0"/>
              <a:ext cx="2163865" cy="2163864"/>
            </a:xfrm>
            <a:prstGeom prst="ellipse">
              <a:avLst/>
            </a:prstGeom>
            <a:solidFill>
              <a:srgbClr val="9ED3D7"/>
            </a:solidFill>
            <a:ln w="254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" name="组合 39939"/>
            <p:cNvGrpSpPr/>
            <p:nvPr/>
          </p:nvGrpSpPr>
          <p:grpSpPr bwMode="auto">
            <a:xfrm>
              <a:off x="637125" y="378922"/>
              <a:ext cx="908347" cy="1121717"/>
              <a:chOff x="0" y="0"/>
              <a:chExt cx="908304" cy="1121664"/>
            </a:xfrm>
          </p:grpSpPr>
          <p:pic>
            <p:nvPicPr>
              <p:cNvPr id="37" name="矩形 46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08304" cy="112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文本框 39941"/>
              <p:cNvSpPr txBox="1">
                <a:spLocks noChangeArrowheads="1"/>
              </p:cNvSpPr>
              <p:nvPr/>
            </p:nvSpPr>
            <p:spPr bwMode="auto">
              <a:xfrm>
                <a:off x="240757" y="236712"/>
                <a:ext cx="428608" cy="6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zh-CN" sz="2695">
                    <a:solidFill>
                      <a:srgbClr val="0D0D0D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</p:grpSp>
      </p:grpSp>
      <p:pic>
        <p:nvPicPr>
          <p:cNvPr id="39" name="组合 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15" y="4303200"/>
            <a:ext cx="1997686" cy="1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70"/>
          <p:cNvSpPr txBox="1">
            <a:spLocks noChangeArrowheads="1"/>
          </p:cNvSpPr>
          <p:nvPr/>
        </p:nvSpPr>
        <p:spPr bwMode="auto">
          <a:xfrm>
            <a:off x="9138092" y="4690385"/>
            <a:ext cx="587904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395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endParaRPr lang="zh-CN" altLang="en-US" sz="2395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 bwMode="auto">
          <a:xfrm>
            <a:off x="8020481" y="2672508"/>
            <a:ext cx="782685" cy="1680575"/>
            <a:chOff x="0" y="0"/>
            <a:chExt cx="1045908" cy="2246513"/>
          </a:xfrm>
        </p:grpSpPr>
        <p:pic>
          <p:nvPicPr>
            <p:cNvPr id="42" name="组合 2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68" y="3302"/>
              <a:ext cx="182835" cy="234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3" name="直接连接符 70"/>
            <p:cNvCxnSpPr>
              <a:cxnSpLocks noChangeShapeType="1"/>
            </p:cNvCxnSpPr>
            <p:nvPr/>
          </p:nvCxnSpPr>
          <p:spPr bwMode="auto">
            <a:xfrm rot="5400000">
              <a:off x="-509038" y="1107381"/>
              <a:ext cx="22147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" name="直接连接符 71"/>
          <p:cNvCxnSpPr>
            <a:cxnSpLocks noChangeShapeType="1"/>
          </p:cNvCxnSpPr>
          <p:nvPr/>
        </p:nvCxnSpPr>
        <p:spPr bwMode="auto">
          <a:xfrm rot="10800000" flipV="1">
            <a:off x="8458737" y="4316264"/>
            <a:ext cx="2002437" cy="712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椭圆形标注 78"/>
          <p:cNvSpPr>
            <a:spLocks noChangeArrowheads="1"/>
          </p:cNvSpPr>
          <p:nvPr/>
        </p:nvSpPr>
        <p:spPr bwMode="auto">
          <a:xfrm>
            <a:off x="4493055" y="3514577"/>
            <a:ext cx="3206750" cy="1015470"/>
          </a:xfrm>
          <a:prstGeom prst="wedgeEllipseCallout">
            <a:avLst>
              <a:gd name="adj1" fmla="val 66560"/>
              <a:gd name="adj2" fmla="val -37255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2695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假设没有这面墙</a:t>
            </a:r>
          </a:p>
        </p:txBody>
      </p:sp>
      <p:sp>
        <p:nvSpPr>
          <p:cNvPr id="46" name="矩形 84"/>
          <p:cNvSpPr>
            <a:spLocks noChangeArrowheads="1"/>
          </p:cNvSpPr>
          <p:nvPr/>
        </p:nvSpPr>
        <p:spPr bwMode="auto">
          <a:xfrm>
            <a:off x="9570410" y="3300793"/>
            <a:ext cx="587904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695" b="1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endParaRPr lang="zh-CN" altLang="en-US" sz="1495" baseline="-25000">
              <a:solidFill>
                <a:srgbClr val="0D0D0D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6"/>
          <p:cNvSpPr txBox="1">
            <a:spLocks noChangeArrowheads="1"/>
          </p:cNvSpPr>
          <p:nvPr/>
        </p:nvSpPr>
        <p:spPr bwMode="auto">
          <a:xfrm>
            <a:off x="7539468" y="2231877"/>
            <a:ext cx="587904" cy="285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990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只有支持力    </a:t>
            </a:r>
            <a:endParaRPr lang="en-US" altLang="zh-CN" sz="2990" b="1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990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F</a:t>
            </a:r>
            <a:endParaRPr lang="zh-CN" altLang="en-US" sz="2990" b="1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椭圆形标注 48"/>
          <p:cNvSpPr>
            <a:spLocks noChangeArrowheads="1"/>
          </p:cNvSpPr>
          <p:nvPr/>
        </p:nvSpPr>
        <p:spPr bwMode="auto">
          <a:xfrm>
            <a:off x="4867177" y="4369710"/>
            <a:ext cx="2565400" cy="1122362"/>
          </a:xfrm>
          <a:prstGeom prst="wedgeEllipseCallout">
            <a:avLst>
              <a:gd name="adj1" fmla="val 75106"/>
              <a:gd name="adj2" fmla="val -43519"/>
            </a:avLst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2695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假设没有下</a:t>
            </a:r>
            <a:endParaRPr lang="en-US" altLang="zh-CN" sz="2695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695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面的墙呢</a:t>
            </a:r>
          </a:p>
        </p:txBody>
      </p:sp>
      <p:grpSp>
        <p:nvGrpSpPr>
          <p:cNvPr id="49" name="组合 48"/>
          <p:cNvGrpSpPr/>
          <p:nvPr/>
        </p:nvGrpSpPr>
        <p:grpSpPr bwMode="auto">
          <a:xfrm>
            <a:off x="8480115" y="2691511"/>
            <a:ext cx="1618815" cy="1618815"/>
            <a:chOff x="0" y="0"/>
            <a:chExt cx="2163865" cy="2163864"/>
          </a:xfrm>
        </p:grpSpPr>
        <p:sp>
          <p:nvSpPr>
            <p:cNvPr id="50" name="椭圆 50"/>
            <p:cNvSpPr>
              <a:spLocks noChangeArrowheads="1"/>
            </p:cNvSpPr>
            <p:nvPr/>
          </p:nvSpPr>
          <p:spPr bwMode="auto">
            <a:xfrm>
              <a:off x="0" y="0"/>
              <a:ext cx="2163865" cy="2163864"/>
            </a:xfrm>
            <a:prstGeom prst="ellipse">
              <a:avLst/>
            </a:prstGeom>
            <a:solidFill>
              <a:srgbClr val="9ED3D7"/>
            </a:solidFill>
            <a:ln w="254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1" name="组合 39960"/>
            <p:cNvGrpSpPr/>
            <p:nvPr/>
          </p:nvGrpSpPr>
          <p:grpSpPr bwMode="auto">
            <a:xfrm>
              <a:off x="640300" y="380256"/>
              <a:ext cx="902251" cy="1121716"/>
              <a:chOff x="0" y="0"/>
              <a:chExt cx="902208" cy="1121664"/>
            </a:xfrm>
          </p:grpSpPr>
          <p:pic>
            <p:nvPicPr>
              <p:cNvPr id="52" name="矩形 5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02208" cy="112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文本框 39962"/>
              <p:cNvSpPr txBox="1">
                <a:spLocks noChangeArrowheads="1"/>
              </p:cNvSpPr>
              <p:nvPr/>
            </p:nvSpPr>
            <p:spPr bwMode="auto">
              <a:xfrm>
                <a:off x="237581" y="235379"/>
                <a:ext cx="428608" cy="677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zh-CN" sz="2695">
                    <a:solidFill>
                      <a:srgbClr val="0D0D0D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</p:grpSp>
      </p:grpSp>
      <p:sp>
        <p:nvSpPr>
          <p:cNvPr id="54" name="任意多边形 47"/>
          <p:cNvSpPr>
            <a:spLocks noChangeArrowheads="1"/>
          </p:cNvSpPr>
          <p:nvPr/>
        </p:nvSpPr>
        <p:spPr bwMode="auto">
          <a:xfrm rot="5400000">
            <a:off x="9147594" y="3082259"/>
            <a:ext cx="418065" cy="2565400"/>
          </a:xfrm>
          <a:custGeom>
            <a:avLst/>
            <a:gdLst>
              <a:gd name="T0" fmla="*/ 68239 w 559558"/>
              <a:gd name="T1" fmla="*/ 2333767 h 2538483"/>
              <a:gd name="T2" fmla="*/ 54591 w 559558"/>
              <a:gd name="T3" fmla="*/ 1815152 h 2538483"/>
              <a:gd name="T4" fmla="*/ 27296 w 559558"/>
              <a:gd name="T5" fmla="*/ 1119116 h 2538483"/>
              <a:gd name="T6" fmla="*/ 13648 w 559558"/>
              <a:gd name="T7" fmla="*/ 682388 h 2538483"/>
              <a:gd name="T8" fmla="*/ 0 w 559558"/>
              <a:gd name="T9" fmla="*/ 600501 h 2538483"/>
              <a:gd name="T10" fmla="*/ 13648 w 559558"/>
              <a:gd name="T11" fmla="*/ 218364 h 2538483"/>
              <a:gd name="T12" fmla="*/ 27296 w 559558"/>
              <a:gd name="T13" fmla="*/ 136477 h 2538483"/>
              <a:gd name="T14" fmla="*/ 95534 w 559558"/>
              <a:gd name="T15" fmla="*/ 54591 h 2538483"/>
              <a:gd name="T16" fmla="*/ 177421 w 559558"/>
              <a:gd name="T17" fmla="*/ 0 h 2538483"/>
              <a:gd name="T18" fmla="*/ 341194 w 559558"/>
              <a:gd name="T19" fmla="*/ 40943 h 2538483"/>
              <a:gd name="T20" fmla="*/ 368490 w 559558"/>
              <a:gd name="T21" fmla="*/ 122829 h 2538483"/>
              <a:gd name="T22" fmla="*/ 395785 w 559558"/>
              <a:gd name="T23" fmla="*/ 163773 h 2538483"/>
              <a:gd name="T24" fmla="*/ 409433 w 559558"/>
              <a:gd name="T25" fmla="*/ 204716 h 2538483"/>
              <a:gd name="T26" fmla="*/ 436728 w 559558"/>
              <a:gd name="T27" fmla="*/ 354841 h 2538483"/>
              <a:gd name="T28" fmla="*/ 464024 w 559558"/>
              <a:gd name="T29" fmla="*/ 464023 h 2538483"/>
              <a:gd name="T30" fmla="*/ 477672 w 559558"/>
              <a:gd name="T31" fmla="*/ 641444 h 2538483"/>
              <a:gd name="T32" fmla="*/ 491319 w 559558"/>
              <a:gd name="T33" fmla="*/ 723331 h 2538483"/>
              <a:gd name="T34" fmla="*/ 504967 w 559558"/>
              <a:gd name="T35" fmla="*/ 1091820 h 2538483"/>
              <a:gd name="T36" fmla="*/ 518615 w 559558"/>
              <a:gd name="T37" fmla="*/ 1501253 h 2538483"/>
              <a:gd name="T38" fmla="*/ 532263 w 559558"/>
              <a:gd name="T39" fmla="*/ 1856095 h 2538483"/>
              <a:gd name="T40" fmla="*/ 559558 w 559558"/>
              <a:gd name="T41" fmla="*/ 2047164 h 2538483"/>
              <a:gd name="T42" fmla="*/ 545910 w 559558"/>
              <a:gd name="T43" fmla="*/ 2347415 h 2538483"/>
              <a:gd name="T44" fmla="*/ 532263 w 559558"/>
              <a:gd name="T45" fmla="*/ 2388358 h 2538483"/>
              <a:gd name="T46" fmla="*/ 450376 w 559558"/>
              <a:gd name="T47" fmla="*/ 2456597 h 2538483"/>
              <a:gd name="T48" fmla="*/ 409433 w 559558"/>
              <a:gd name="T49" fmla="*/ 2497540 h 2538483"/>
              <a:gd name="T50" fmla="*/ 327546 w 559558"/>
              <a:gd name="T51" fmla="*/ 2524835 h 2538483"/>
              <a:gd name="T52" fmla="*/ 286603 w 559558"/>
              <a:gd name="T53" fmla="*/ 2538483 h 2538483"/>
              <a:gd name="T54" fmla="*/ 218364 w 559558"/>
              <a:gd name="T55" fmla="*/ 2524835 h 2538483"/>
              <a:gd name="T56" fmla="*/ 136478 w 559558"/>
              <a:gd name="T57" fmla="*/ 2470244 h 2538483"/>
              <a:gd name="T58" fmla="*/ 95534 w 559558"/>
              <a:gd name="T59" fmla="*/ 2456597 h 2538483"/>
              <a:gd name="T60" fmla="*/ 81887 w 559558"/>
              <a:gd name="T61" fmla="*/ 2415653 h 2538483"/>
              <a:gd name="T62" fmla="*/ 109182 w 559558"/>
              <a:gd name="T63" fmla="*/ 2320119 h 2538483"/>
              <a:gd name="T64" fmla="*/ 68239 w 559558"/>
              <a:gd name="T65" fmla="*/ 2333767 h 2538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9558" h="2538483">
                <a:moveTo>
                  <a:pt x="68239" y="2333767"/>
                </a:moveTo>
                <a:cubicBezTo>
                  <a:pt x="59141" y="2249606"/>
                  <a:pt x="74241" y="2332587"/>
                  <a:pt x="54591" y="1815152"/>
                </a:cubicBezTo>
                <a:cubicBezTo>
                  <a:pt x="27072" y="1090508"/>
                  <a:pt x="71368" y="1427635"/>
                  <a:pt x="27296" y="1119116"/>
                </a:cubicBezTo>
                <a:cubicBezTo>
                  <a:pt x="22747" y="973540"/>
                  <a:pt x="21303" y="827834"/>
                  <a:pt x="13648" y="682388"/>
                </a:cubicBezTo>
                <a:cubicBezTo>
                  <a:pt x="12194" y="654754"/>
                  <a:pt x="0" y="628173"/>
                  <a:pt x="0" y="600501"/>
                </a:cubicBezTo>
                <a:cubicBezTo>
                  <a:pt x="0" y="473041"/>
                  <a:pt x="6163" y="345604"/>
                  <a:pt x="13648" y="218364"/>
                </a:cubicBezTo>
                <a:cubicBezTo>
                  <a:pt x="15273" y="190740"/>
                  <a:pt x="18545" y="162729"/>
                  <a:pt x="27296" y="136477"/>
                </a:cubicBezTo>
                <a:cubicBezTo>
                  <a:pt x="35181" y="112821"/>
                  <a:pt x="78430" y="67894"/>
                  <a:pt x="95534" y="54591"/>
                </a:cubicBezTo>
                <a:cubicBezTo>
                  <a:pt x="121429" y="34451"/>
                  <a:pt x="177421" y="0"/>
                  <a:pt x="177421" y="0"/>
                </a:cubicBezTo>
                <a:cubicBezTo>
                  <a:pt x="198135" y="2589"/>
                  <a:pt x="314070" y="4778"/>
                  <a:pt x="341194" y="40943"/>
                </a:cubicBezTo>
                <a:cubicBezTo>
                  <a:pt x="358457" y="63960"/>
                  <a:pt x="352531" y="98889"/>
                  <a:pt x="368490" y="122829"/>
                </a:cubicBezTo>
                <a:cubicBezTo>
                  <a:pt x="377588" y="136477"/>
                  <a:pt x="388450" y="149102"/>
                  <a:pt x="395785" y="163773"/>
                </a:cubicBezTo>
                <a:cubicBezTo>
                  <a:pt x="402219" y="176640"/>
                  <a:pt x="405481" y="190884"/>
                  <a:pt x="409433" y="204716"/>
                </a:cubicBezTo>
                <a:cubicBezTo>
                  <a:pt x="430396" y="278084"/>
                  <a:pt x="421264" y="262057"/>
                  <a:pt x="436728" y="354841"/>
                </a:cubicBezTo>
                <a:cubicBezTo>
                  <a:pt x="447707" y="420716"/>
                  <a:pt x="446445" y="411288"/>
                  <a:pt x="464024" y="464023"/>
                </a:cubicBezTo>
                <a:cubicBezTo>
                  <a:pt x="468573" y="523163"/>
                  <a:pt x="471463" y="582455"/>
                  <a:pt x="477672" y="641444"/>
                </a:cubicBezTo>
                <a:cubicBezTo>
                  <a:pt x="480569" y="668964"/>
                  <a:pt x="489645" y="695710"/>
                  <a:pt x="491319" y="723331"/>
                </a:cubicBezTo>
                <a:cubicBezTo>
                  <a:pt x="498755" y="846020"/>
                  <a:pt x="500657" y="968982"/>
                  <a:pt x="504967" y="1091820"/>
                </a:cubicBezTo>
                <a:cubicBezTo>
                  <a:pt x="509755" y="1228289"/>
                  <a:pt x="513741" y="1364787"/>
                  <a:pt x="518615" y="1501253"/>
                </a:cubicBezTo>
                <a:cubicBezTo>
                  <a:pt x="522840" y="1619546"/>
                  <a:pt x="525312" y="1737931"/>
                  <a:pt x="532263" y="1856095"/>
                </a:cubicBezTo>
                <a:cubicBezTo>
                  <a:pt x="535369" y="1908898"/>
                  <a:pt x="550423" y="1992353"/>
                  <a:pt x="559558" y="2047164"/>
                </a:cubicBezTo>
                <a:cubicBezTo>
                  <a:pt x="555009" y="2147248"/>
                  <a:pt x="553899" y="2247547"/>
                  <a:pt x="545910" y="2347415"/>
                </a:cubicBezTo>
                <a:cubicBezTo>
                  <a:pt x="544763" y="2361755"/>
                  <a:pt x="540243" y="2376388"/>
                  <a:pt x="532263" y="2388358"/>
                </a:cubicBezTo>
                <a:cubicBezTo>
                  <a:pt x="502361" y="2433210"/>
                  <a:pt x="488137" y="2425129"/>
                  <a:pt x="450376" y="2456597"/>
                </a:cubicBezTo>
                <a:cubicBezTo>
                  <a:pt x="435549" y="2468953"/>
                  <a:pt x="426305" y="2488167"/>
                  <a:pt x="409433" y="2497540"/>
                </a:cubicBezTo>
                <a:cubicBezTo>
                  <a:pt x="384282" y="2511513"/>
                  <a:pt x="354842" y="2515737"/>
                  <a:pt x="327546" y="2524835"/>
                </a:cubicBezTo>
                <a:lnTo>
                  <a:pt x="286603" y="2538483"/>
                </a:lnTo>
                <a:cubicBezTo>
                  <a:pt x="263857" y="2533934"/>
                  <a:pt x="239482" y="2534434"/>
                  <a:pt x="218364" y="2524835"/>
                </a:cubicBezTo>
                <a:cubicBezTo>
                  <a:pt x="188499" y="2511260"/>
                  <a:pt x="167600" y="2480617"/>
                  <a:pt x="136478" y="2470244"/>
                </a:cubicBezTo>
                <a:lnTo>
                  <a:pt x="95534" y="2456597"/>
                </a:lnTo>
                <a:cubicBezTo>
                  <a:pt x="90985" y="2442949"/>
                  <a:pt x="81887" y="2430039"/>
                  <a:pt x="81887" y="2415653"/>
                </a:cubicBezTo>
                <a:cubicBezTo>
                  <a:pt x="81887" y="2396618"/>
                  <a:pt x="117572" y="2336899"/>
                  <a:pt x="109182" y="2320119"/>
                </a:cubicBezTo>
                <a:cubicBezTo>
                  <a:pt x="103079" y="2307912"/>
                  <a:pt x="77337" y="2417928"/>
                  <a:pt x="68239" y="233376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57150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任意多边形 76"/>
          <p:cNvSpPr>
            <a:spLocks noChangeArrowheads="1"/>
          </p:cNvSpPr>
          <p:nvPr/>
        </p:nvSpPr>
        <p:spPr bwMode="auto">
          <a:xfrm>
            <a:off x="8180818" y="2552552"/>
            <a:ext cx="418065" cy="1899108"/>
          </a:xfrm>
          <a:custGeom>
            <a:avLst/>
            <a:gdLst>
              <a:gd name="T0" fmla="*/ 68239 w 559558"/>
              <a:gd name="T1" fmla="*/ 2333767 h 2538483"/>
              <a:gd name="T2" fmla="*/ 54591 w 559558"/>
              <a:gd name="T3" fmla="*/ 1815152 h 2538483"/>
              <a:gd name="T4" fmla="*/ 27296 w 559558"/>
              <a:gd name="T5" fmla="*/ 1119116 h 2538483"/>
              <a:gd name="T6" fmla="*/ 13648 w 559558"/>
              <a:gd name="T7" fmla="*/ 682388 h 2538483"/>
              <a:gd name="T8" fmla="*/ 0 w 559558"/>
              <a:gd name="T9" fmla="*/ 600501 h 2538483"/>
              <a:gd name="T10" fmla="*/ 13648 w 559558"/>
              <a:gd name="T11" fmla="*/ 218364 h 2538483"/>
              <a:gd name="T12" fmla="*/ 27296 w 559558"/>
              <a:gd name="T13" fmla="*/ 136477 h 2538483"/>
              <a:gd name="T14" fmla="*/ 95534 w 559558"/>
              <a:gd name="T15" fmla="*/ 54591 h 2538483"/>
              <a:gd name="T16" fmla="*/ 177421 w 559558"/>
              <a:gd name="T17" fmla="*/ 0 h 2538483"/>
              <a:gd name="T18" fmla="*/ 341194 w 559558"/>
              <a:gd name="T19" fmla="*/ 40943 h 2538483"/>
              <a:gd name="T20" fmla="*/ 368490 w 559558"/>
              <a:gd name="T21" fmla="*/ 122829 h 2538483"/>
              <a:gd name="T22" fmla="*/ 395785 w 559558"/>
              <a:gd name="T23" fmla="*/ 163773 h 2538483"/>
              <a:gd name="T24" fmla="*/ 409433 w 559558"/>
              <a:gd name="T25" fmla="*/ 204716 h 2538483"/>
              <a:gd name="T26" fmla="*/ 436728 w 559558"/>
              <a:gd name="T27" fmla="*/ 354841 h 2538483"/>
              <a:gd name="T28" fmla="*/ 464024 w 559558"/>
              <a:gd name="T29" fmla="*/ 464023 h 2538483"/>
              <a:gd name="T30" fmla="*/ 477672 w 559558"/>
              <a:gd name="T31" fmla="*/ 641444 h 2538483"/>
              <a:gd name="T32" fmla="*/ 491319 w 559558"/>
              <a:gd name="T33" fmla="*/ 723331 h 2538483"/>
              <a:gd name="T34" fmla="*/ 504967 w 559558"/>
              <a:gd name="T35" fmla="*/ 1091820 h 2538483"/>
              <a:gd name="T36" fmla="*/ 518615 w 559558"/>
              <a:gd name="T37" fmla="*/ 1501253 h 2538483"/>
              <a:gd name="T38" fmla="*/ 532263 w 559558"/>
              <a:gd name="T39" fmla="*/ 1856095 h 2538483"/>
              <a:gd name="T40" fmla="*/ 559558 w 559558"/>
              <a:gd name="T41" fmla="*/ 2047164 h 2538483"/>
              <a:gd name="T42" fmla="*/ 545910 w 559558"/>
              <a:gd name="T43" fmla="*/ 2347415 h 2538483"/>
              <a:gd name="T44" fmla="*/ 532263 w 559558"/>
              <a:gd name="T45" fmla="*/ 2388358 h 2538483"/>
              <a:gd name="T46" fmla="*/ 450376 w 559558"/>
              <a:gd name="T47" fmla="*/ 2456597 h 2538483"/>
              <a:gd name="T48" fmla="*/ 409433 w 559558"/>
              <a:gd name="T49" fmla="*/ 2497540 h 2538483"/>
              <a:gd name="T50" fmla="*/ 327546 w 559558"/>
              <a:gd name="T51" fmla="*/ 2524835 h 2538483"/>
              <a:gd name="T52" fmla="*/ 286603 w 559558"/>
              <a:gd name="T53" fmla="*/ 2538483 h 2538483"/>
              <a:gd name="T54" fmla="*/ 218364 w 559558"/>
              <a:gd name="T55" fmla="*/ 2524835 h 2538483"/>
              <a:gd name="T56" fmla="*/ 136478 w 559558"/>
              <a:gd name="T57" fmla="*/ 2470244 h 2538483"/>
              <a:gd name="T58" fmla="*/ 95534 w 559558"/>
              <a:gd name="T59" fmla="*/ 2456597 h 2538483"/>
              <a:gd name="T60" fmla="*/ 81887 w 559558"/>
              <a:gd name="T61" fmla="*/ 2415653 h 2538483"/>
              <a:gd name="T62" fmla="*/ 109182 w 559558"/>
              <a:gd name="T63" fmla="*/ 2320119 h 2538483"/>
              <a:gd name="T64" fmla="*/ 68239 w 559558"/>
              <a:gd name="T65" fmla="*/ 2333767 h 2538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9558" h="2538483">
                <a:moveTo>
                  <a:pt x="68239" y="2333767"/>
                </a:moveTo>
                <a:cubicBezTo>
                  <a:pt x="59141" y="2249606"/>
                  <a:pt x="74241" y="2332587"/>
                  <a:pt x="54591" y="1815152"/>
                </a:cubicBezTo>
                <a:cubicBezTo>
                  <a:pt x="27072" y="1090508"/>
                  <a:pt x="71368" y="1427635"/>
                  <a:pt x="27296" y="1119116"/>
                </a:cubicBezTo>
                <a:cubicBezTo>
                  <a:pt x="22747" y="973540"/>
                  <a:pt x="21303" y="827834"/>
                  <a:pt x="13648" y="682388"/>
                </a:cubicBezTo>
                <a:cubicBezTo>
                  <a:pt x="12194" y="654754"/>
                  <a:pt x="0" y="628173"/>
                  <a:pt x="0" y="600501"/>
                </a:cubicBezTo>
                <a:cubicBezTo>
                  <a:pt x="0" y="473041"/>
                  <a:pt x="6163" y="345604"/>
                  <a:pt x="13648" y="218364"/>
                </a:cubicBezTo>
                <a:cubicBezTo>
                  <a:pt x="15273" y="190740"/>
                  <a:pt x="18545" y="162729"/>
                  <a:pt x="27296" y="136477"/>
                </a:cubicBezTo>
                <a:cubicBezTo>
                  <a:pt x="35181" y="112821"/>
                  <a:pt x="78430" y="67894"/>
                  <a:pt x="95534" y="54591"/>
                </a:cubicBezTo>
                <a:cubicBezTo>
                  <a:pt x="121429" y="34451"/>
                  <a:pt x="177421" y="0"/>
                  <a:pt x="177421" y="0"/>
                </a:cubicBezTo>
                <a:cubicBezTo>
                  <a:pt x="198135" y="2589"/>
                  <a:pt x="314070" y="4778"/>
                  <a:pt x="341194" y="40943"/>
                </a:cubicBezTo>
                <a:cubicBezTo>
                  <a:pt x="358457" y="63960"/>
                  <a:pt x="352531" y="98889"/>
                  <a:pt x="368490" y="122829"/>
                </a:cubicBezTo>
                <a:cubicBezTo>
                  <a:pt x="377588" y="136477"/>
                  <a:pt x="388450" y="149102"/>
                  <a:pt x="395785" y="163773"/>
                </a:cubicBezTo>
                <a:cubicBezTo>
                  <a:pt x="402219" y="176640"/>
                  <a:pt x="405481" y="190884"/>
                  <a:pt x="409433" y="204716"/>
                </a:cubicBezTo>
                <a:cubicBezTo>
                  <a:pt x="430396" y="278084"/>
                  <a:pt x="421264" y="262057"/>
                  <a:pt x="436728" y="354841"/>
                </a:cubicBezTo>
                <a:cubicBezTo>
                  <a:pt x="447707" y="420716"/>
                  <a:pt x="446445" y="411288"/>
                  <a:pt x="464024" y="464023"/>
                </a:cubicBezTo>
                <a:cubicBezTo>
                  <a:pt x="468573" y="523163"/>
                  <a:pt x="471463" y="582455"/>
                  <a:pt x="477672" y="641444"/>
                </a:cubicBezTo>
                <a:cubicBezTo>
                  <a:pt x="480569" y="668964"/>
                  <a:pt x="489645" y="695710"/>
                  <a:pt x="491319" y="723331"/>
                </a:cubicBezTo>
                <a:cubicBezTo>
                  <a:pt x="498755" y="846020"/>
                  <a:pt x="500657" y="968982"/>
                  <a:pt x="504967" y="1091820"/>
                </a:cubicBezTo>
                <a:cubicBezTo>
                  <a:pt x="509755" y="1228289"/>
                  <a:pt x="513741" y="1364787"/>
                  <a:pt x="518615" y="1501253"/>
                </a:cubicBezTo>
                <a:cubicBezTo>
                  <a:pt x="522840" y="1619546"/>
                  <a:pt x="525312" y="1737931"/>
                  <a:pt x="532263" y="1856095"/>
                </a:cubicBezTo>
                <a:cubicBezTo>
                  <a:pt x="535369" y="1908898"/>
                  <a:pt x="550423" y="1992353"/>
                  <a:pt x="559558" y="2047164"/>
                </a:cubicBezTo>
                <a:cubicBezTo>
                  <a:pt x="555009" y="2147248"/>
                  <a:pt x="553899" y="2247547"/>
                  <a:pt x="545910" y="2347415"/>
                </a:cubicBezTo>
                <a:cubicBezTo>
                  <a:pt x="544763" y="2361755"/>
                  <a:pt x="540243" y="2376388"/>
                  <a:pt x="532263" y="2388358"/>
                </a:cubicBezTo>
                <a:cubicBezTo>
                  <a:pt x="502361" y="2433210"/>
                  <a:pt x="488137" y="2425129"/>
                  <a:pt x="450376" y="2456597"/>
                </a:cubicBezTo>
                <a:cubicBezTo>
                  <a:pt x="435549" y="2468953"/>
                  <a:pt x="426305" y="2488167"/>
                  <a:pt x="409433" y="2497540"/>
                </a:cubicBezTo>
                <a:cubicBezTo>
                  <a:pt x="384282" y="2511513"/>
                  <a:pt x="354842" y="2515737"/>
                  <a:pt x="327546" y="2524835"/>
                </a:cubicBezTo>
                <a:lnTo>
                  <a:pt x="286603" y="2538483"/>
                </a:lnTo>
                <a:cubicBezTo>
                  <a:pt x="263857" y="2533934"/>
                  <a:pt x="239482" y="2534434"/>
                  <a:pt x="218364" y="2524835"/>
                </a:cubicBezTo>
                <a:cubicBezTo>
                  <a:pt x="188499" y="2511260"/>
                  <a:pt x="167600" y="2480617"/>
                  <a:pt x="136478" y="2470244"/>
                </a:cubicBezTo>
                <a:lnTo>
                  <a:pt x="95534" y="2456597"/>
                </a:lnTo>
                <a:cubicBezTo>
                  <a:pt x="90985" y="2442949"/>
                  <a:pt x="81887" y="2430039"/>
                  <a:pt x="81887" y="2415653"/>
                </a:cubicBezTo>
                <a:cubicBezTo>
                  <a:pt x="81887" y="2396618"/>
                  <a:pt x="117572" y="2336899"/>
                  <a:pt x="109182" y="2320119"/>
                </a:cubicBezTo>
                <a:cubicBezTo>
                  <a:pt x="103079" y="2307912"/>
                  <a:pt x="77337" y="2417928"/>
                  <a:pt x="68239" y="233376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57150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6" name="直接箭头连接符 81"/>
          <p:cNvCxnSpPr>
            <a:cxnSpLocks noChangeShapeType="1"/>
          </p:cNvCxnSpPr>
          <p:nvPr/>
        </p:nvCxnSpPr>
        <p:spPr bwMode="auto">
          <a:xfrm rot="5400000" flipH="1" flipV="1">
            <a:off x="8706369" y="3723016"/>
            <a:ext cx="1157993" cy="7126"/>
          </a:xfrm>
          <a:prstGeom prst="straightConnector1">
            <a:avLst/>
          </a:prstGeom>
          <a:noFill/>
          <a:ln w="38100" cap="sq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矩形 52"/>
          <p:cNvSpPr>
            <a:spLocks noChangeArrowheads="1"/>
          </p:cNvSpPr>
          <p:nvPr/>
        </p:nvSpPr>
        <p:spPr bwMode="auto">
          <a:xfrm>
            <a:off x="9410072" y="3033564"/>
            <a:ext cx="418704" cy="55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990" b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139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12139E-6 L 1.11111E-6 0.6541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/>
      <p:bldP spid="39954" grpId="0"/>
      <p:bldP spid="45" grpId="0" build="allAtOnce" animBg="1"/>
      <p:bldP spid="45" grpId="1" build="allAtOnce" animBg="1"/>
      <p:bldP spid="46" grpId="0"/>
      <p:bldP spid="47" grpId="0"/>
      <p:bldP spid="48" grpId="0" build="allAtOnce" animBg="1"/>
      <p:bldP spid="48" grpId="1" build="allAtOnce" animBg="1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40961"/>
          <p:cNvGrpSpPr/>
          <p:nvPr/>
        </p:nvGrpSpPr>
        <p:grpSpPr bwMode="auto">
          <a:xfrm>
            <a:off x="6566742" y="2306968"/>
            <a:ext cx="3928863" cy="2871031"/>
            <a:chOff x="0" y="0"/>
            <a:chExt cx="3938588" cy="2878137"/>
          </a:xfrm>
        </p:grpSpPr>
        <p:sp>
          <p:nvSpPr>
            <p:cNvPr id="24578" name="直角三角形 38"/>
            <p:cNvSpPr>
              <a:spLocks noChangeArrowheads="1"/>
            </p:cNvSpPr>
            <p:nvPr/>
          </p:nvSpPr>
          <p:spPr bwMode="auto">
            <a:xfrm flipH="1">
              <a:off x="0" y="1449387"/>
              <a:ext cx="3938588" cy="1428750"/>
            </a:xfrm>
            <a:prstGeom prst="rtTriangle">
              <a:avLst/>
            </a:prstGeom>
            <a:solidFill>
              <a:srgbClr val="9ED3D7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79" name="椭圆 39"/>
            <p:cNvSpPr>
              <a:spLocks noChangeArrowheads="1"/>
            </p:cNvSpPr>
            <p:nvPr/>
          </p:nvSpPr>
          <p:spPr bwMode="auto">
            <a:xfrm>
              <a:off x="30162" y="0"/>
              <a:ext cx="2343151" cy="2343150"/>
            </a:xfrm>
            <a:prstGeom prst="ellipse">
              <a:avLst/>
            </a:prstGeom>
            <a:solidFill>
              <a:srgbClr val="9ED3D7"/>
            </a:solidFill>
            <a:ln w="254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965" name="组合 40964"/>
          <p:cNvGrpSpPr/>
          <p:nvPr/>
        </p:nvGrpSpPr>
        <p:grpSpPr bwMode="auto">
          <a:xfrm>
            <a:off x="5857298" y="2470076"/>
            <a:ext cx="1257363" cy="2707923"/>
            <a:chOff x="0" y="0"/>
            <a:chExt cx="1260362" cy="2714643"/>
          </a:xfrm>
        </p:grpSpPr>
        <p:cxnSp>
          <p:nvCxnSpPr>
            <p:cNvPr id="24581" name="直接连接符 4"/>
            <p:cNvCxnSpPr>
              <a:cxnSpLocks noChangeShapeType="1"/>
            </p:cNvCxnSpPr>
            <p:nvPr/>
          </p:nvCxnSpPr>
          <p:spPr bwMode="auto">
            <a:xfrm rot="5400000">
              <a:off x="-639836" y="1357322"/>
              <a:ext cx="27146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4582" name="组合 4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92" y="-61595"/>
              <a:ext cx="237723" cy="287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8" name="直角三角形 6"/>
          <p:cNvSpPr>
            <a:spLocks noChangeArrowheads="1"/>
          </p:cNvSpPr>
          <p:nvPr/>
        </p:nvSpPr>
        <p:spPr bwMode="auto">
          <a:xfrm flipH="1">
            <a:off x="6568325" y="3752775"/>
            <a:ext cx="3928863" cy="1425223"/>
          </a:xfrm>
          <a:prstGeom prst="rtTriangle">
            <a:avLst/>
          </a:prstGeom>
          <a:solidFill>
            <a:srgbClr val="9ED3D7"/>
          </a:solidFill>
          <a:ln w="25400">
            <a:solidFill>
              <a:schemeClr val="tx1"/>
            </a:solidFill>
            <a:miter lim="800000"/>
          </a:ln>
        </p:spPr>
        <p:txBody>
          <a:bodyPr wrap="none"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9" name="椭圆 3"/>
          <p:cNvSpPr>
            <a:spLocks noChangeArrowheads="1"/>
          </p:cNvSpPr>
          <p:nvPr/>
        </p:nvSpPr>
        <p:spPr bwMode="auto">
          <a:xfrm>
            <a:off x="6595246" y="2306967"/>
            <a:ext cx="2337364" cy="2337364"/>
          </a:xfrm>
          <a:prstGeom prst="ellipse">
            <a:avLst/>
          </a:prstGeom>
          <a:solidFill>
            <a:srgbClr val="9ED3D7"/>
          </a:solidFill>
          <a:ln w="25400">
            <a:solidFill>
              <a:schemeClr val="tx1"/>
            </a:solidFill>
            <a:round/>
          </a:ln>
        </p:spPr>
        <p:txBody>
          <a:bodyPr wrap="none"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85" name="矩形 19"/>
          <p:cNvSpPr>
            <a:spLocks noChangeArrowheads="1"/>
          </p:cNvSpPr>
          <p:nvPr/>
        </p:nvSpPr>
        <p:spPr bwMode="auto">
          <a:xfrm>
            <a:off x="7836773" y="5463042"/>
            <a:ext cx="684803" cy="5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altLang="zh-CN" sz="3193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endParaRPr lang="zh-CN" altLang="en-US" sz="3193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4586" name="组合 40970"/>
          <p:cNvGrpSpPr/>
          <p:nvPr/>
        </p:nvGrpSpPr>
        <p:grpSpPr bwMode="auto">
          <a:xfrm>
            <a:off x="569725" y="1243952"/>
            <a:ext cx="6769804" cy="1194830"/>
            <a:chOff x="0" y="0"/>
            <a:chExt cx="6786561" cy="1197788"/>
          </a:xfrm>
        </p:grpSpPr>
        <p:sp>
          <p:nvSpPr>
            <p:cNvPr id="24587" name="TextBox 2"/>
            <p:cNvSpPr txBox="1">
              <a:spLocks noChangeArrowheads="1"/>
            </p:cNvSpPr>
            <p:nvPr/>
          </p:nvSpPr>
          <p:spPr bwMode="auto">
            <a:xfrm>
              <a:off x="0" y="0"/>
              <a:ext cx="2000234" cy="524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170"/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例</a:t>
              </a:r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：</a:t>
              </a:r>
            </a:p>
          </p:txBody>
        </p:sp>
        <p:sp>
          <p:nvSpPr>
            <p:cNvPr id="24588" name="矩形 22"/>
            <p:cNvSpPr>
              <a:spLocks noChangeArrowheads="1"/>
            </p:cNvSpPr>
            <p:nvPr/>
          </p:nvSpPr>
          <p:spPr bwMode="auto">
            <a:xfrm>
              <a:off x="0" y="734980"/>
              <a:ext cx="6786561" cy="46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457189" indent="-457189" defTabSz="1219170">
                <a:spcBef>
                  <a:spcPct val="20000"/>
                </a:spcBef>
              </a:pPr>
              <a:r>
                <a:rPr lang="zh-CN" altLang="en-US" sz="2000" kern="0" dirty="0">
                  <a:solidFill>
                    <a:srgbClr val="0D0D0D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条件：</a:t>
              </a:r>
              <a:r>
                <a:rPr lang="zh-CN" altLang="en-US" sz="2400" kern="0" dirty="0">
                  <a:solidFill>
                    <a:srgbClr val="0D0D0D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① 直接接触     ② 发生弹性形变</a:t>
              </a:r>
              <a:endParaRPr lang="zh-CN" altLang="en-US" sz="2000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974" name="矩形 23"/>
          <p:cNvSpPr>
            <a:spLocks noChangeArrowheads="1"/>
          </p:cNvSpPr>
          <p:nvPr/>
        </p:nvSpPr>
        <p:spPr bwMode="auto">
          <a:xfrm>
            <a:off x="660400" y="2523172"/>
            <a:ext cx="2992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采用假设法</a:t>
            </a:r>
            <a:r>
              <a:rPr lang="en-US" altLang="zh-CN" sz="2400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40975" name="椭圆 25"/>
          <p:cNvSpPr>
            <a:spLocks noChangeArrowheads="1"/>
          </p:cNvSpPr>
          <p:nvPr/>
        </p:nvSpPr>
        <p:spPr bwMode="auto">
          <a:xfrm>
            <a:off x="6598414" y="2306967"/>
            <a:ext cx="2337364" cy="2337364"/>
          </a:xfrm>
          <a:prstGeom prst="ellipse">
            <a:avLst/>
          </a:prstGeom>
          <a:solidFill>
            <a:srgbClr val="9ED3D7"/>
          </a:solidFill>
          <a:ln w="25400">
            <a:solidFill>
              <a:schemeClr val="tx1"/>
            </a:solidFill>
            <a:round/>
          </a:ln>
        </p:spPr>
        <p:txBody>
          <a:bodyPr wrap="none"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6" name="矩形 27"/>
          <p:cNvSpPr>
            <a:spLocks noChangeArrowheads="1"/>
          </p:cNvSpPr>
          <p:nvPr/>
        </p:nvSpPr>
        <p:spPr bwMode="auto">
          <a:xfrm>
            <a:off x="6910379" y="2948316"/>
            <a:ext cx="57008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spcBef>
                <a:spcPct val="20000"/>
              </a:spcBef>
            </a:pPr>
            <a:r>
              <a:rPr lang="en-US" altLang="zh-CN" sz="2393" b="1" kern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1593" b="1" kern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1393" kern="0" baseline="-25000">
              <a:solidFill>
                <a:srgbClr val="0D0D0D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0977" name="直接箭头连接符 52"/>
          <p:cNvCxnSpPr>
            <a:cxnSpLocks noChangeShapeType="1"/>
            <a:stCxn id="40975" idx="2"/>
          </p:cNvCxnSpPr>
          <p:nvPr/>
        </p:nvCxnSpPr>
        <p:spPr bwMode="auto">
          <a:xfrm rot="10800000" flipH="1" flipV="1">
            <a:off x="6598413" y="3475650"/>
            <a:ext cx="1594665" cy="1583"/>
          </a:xfrm>
          <a:prstGeom prst="straightConnector1">
            <a:avLst/>
          </a:prstGeom>
          <a:noFill/>
          <a:ln w="38100" cap="sq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8" name="矩形 56"/>
          <p:cNvSpPr>
            <a:spLocks noChangeArrowheads="1"/>
          </p:cNvSpPr>
          <p:nvPr/>
        </p:nvSpPr>
        <p:spPr bwMode="auto">
          <a:xfrm>
            <a:off x="4207207" y="3365848"/>
            <a:ext cx="3705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把墙拆了。。。</a:t>
            </a:r>
          </a:p>
        </p:txBody>
      </p:sp>
      <p:cxnSp>
        <p:nvCxnSpPr>
          <p:cNvPr id="40979" name="直接箭头连接符 57"/>
          <p:cNvCxnSpPr>
            <a:cxnSpLocks noChangeShapeType="1"/>
            <a:stCxn id="40975" idx="2"/>
          </p:cNvCxnSpPr>
          <p:nvPr/>
        </p:nvCxnSpPr>
        <p:spPr bwMode="auto">
          <a:xfrm rot="16200000" flipV="1">
            <a:off x="7136039" y="3523950"/>
            <a:ext cx="1528155" cy="557420"/>
          </a:xfrm>
          <a:prstGeom prst="straightConnector1">
            <a:avLst/>
          </a:prstGeom>
          <a:noFill/>
          <a:ln w="38100" cap="sq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0" name="矩形 61"/>
          <p:cNvSpPr>
            <a:spLocks noChangeArrowheads="1"/>
          </p:cNvSpPr>
          <p:nvPr/>
        </p:nvSpPr>
        <p:spPr bwMode="auto">
          <a:xfrm>
            <a:off x="8050555" y="3945972"/>
            <a:ext cx="926395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spcBef>
                <a:spcPct val="20000"/>
              </a:spcBef>
            </a:pPr>
            <a:r>
              <a:rPr lang="en-US" altLang="zh-CN" sz="2393" b="1" kern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F2</a:t>
            </a:r>
            <a:endParaRPr lang="zh-CN" altLang="en-US" sz="1393" kern="0" baseline="-25000">
              <a:solidFill>
                <a:srgbClr val="0D0D0D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2" name="矩形 34"/>
          <p:cNvSpPr>
            <a:spLocks noChangeArrowheads="1"/>
          </p:cNvSpPr>
          <p:nvPr/>
        </p:nvSpPr>
        <p:spPr bwMode="auto">
          <a:xfrm>
            <a:off x="3583209" y="3737379"/>
            <a:ext cx="3897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说明受到了墙的弹力</a:t>
            </a:r>
            <a:endParaRPr lang="en-US" altLang="zh-CN" sz="2400" kern="0" dirty="0">
              <a:solidFill>
                <a:srgbClr val="0D0D0D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3" name="矩形 35"/>
          <p:cNvSpPr>
            <a:spLocks noChangeArrowheads="1"/>
          </p:cNvSpPr>
          <p:nvPr/>
        </p:nvSpPr>
        <p:spPr bwMode="auto">
          <a:xfrm>
            <a:off x="3705583" y="4081907"/>
            <a:ext cx="4845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如果抽掉斜面呢？</a:t>
            </a:r>
          </a:p>
        </p:txBody>
      </p:sp>
      <p:sp>
        <p:nvSpPr>
          <p:cNvPr id="40984" name="矩形 37"/>
          <p:cNvSpPr>
            <a:spLocks noChangeArrowheads="1"/>
          </p:cNvSpPr>
          <p:nvPr/>
        </p:nvSpPr>
        <p:spPr bwMode="auto">
          <a:xfrm>
            <a:off x="3054355" y="4518882"/>
            <a:ext cx="4368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说明受到了斜面的弹力</a:t>
            </a:r>
            <a:endParaRPr lang="en-US" altLang="zh-CN" sz="2400" kern="0" dirty="0">
              <a:solidFill>
                <a:srgbClr val="0D0D0D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0985" name="直接箭头连接符 41"/>
          <p:cNvCxnSpPr>
            <a:cxnSpLocks noChangeShapeType="1"/>
            <a:stCxn id="40975" idx="2"/>
          </p:cNvCxnSpPr>
          <p:nvPr/>
        </p:nvCxnSpPr>
        <p:spPr bwMode="auto">
          <a:xfrm rot="10800000" flipH="1" flipV="1">
            <a:off x="6598413" y="3475650"/>
            <a:ext cx="1594665" cy="1583"/>
          </a:xfrm>
          <a:prstGeom prst="straightConnector1">
            <a:avLst/>
          </a:prstGeom>
          <a:noFill/>
          <a:ln w="38100" cap="sq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6" name="矩形 42"/>
          <p:cNvSpPr>
            <a:spLocks noChangeArrowheads="1"/>
          </p:cNvSpPr>
          <p:nvPr/>
        </p:nvSpPr>
        <p:spPr bwMode="auto">
          <a:xfrm>
            <a:off x="6948384" y="3011660"/>
            <a:ext cx="57008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spcBef>
                <a:spcPct val="20000"/>
              </a:spcBef>
            </a:pPr>
            <a:r>
              <a:rPr lang="en-US" altLang="zh-CN" sz="2393" b="1" kern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1593" b="1" kern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1393" kern="0" baseline="-25000">
              <a:solidFill>
                <a:srgbClr val="0D0D0D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7" name="矩形 43"/>
          <p:cNvSpPr>
            <a:spLocks noChangeArrowheads="1"/>
          </p:cNvSpPr>
          <p:nvPr/>
        </p:nvSpPr>
        <p:spPr bwMode="auto">
          <a:xfrm>
            <a:off x="1925877" y="4881763"/>
            <a:ext cx="5307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球受到墙和斜面两个弹力的作用</a:t>
            </a:r>
            <a:endParaRPr lang="en-US" altLang="zh-CN" sz="2400" kern="0" dirty="0">
              <a:solidFill>
                <a:srgbClr val="0D0D0D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一、弹力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620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C -0.09219 0.03958 -0.18333 0.0794 -0.28698 0.1787 C -0.39062 0.27824 -0.56684 0.51528 -0.62153 0.59653 C -0.67587 0.67755 -0.61528 0.6544 -0.61458 0.66597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5104 4.07407E-6 " pathEditMode="relative" rAng="0" ptsTypes="AA">
                                      <p:cBhvr>
                                        <p:cTn id="86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69 L 1.38889E-6 0.02407 " pathEditMode="relative" rAng="0" ptsTypes="AA">
                                      <p:cBhvr>
                                        <p:cTn id="88" dur="1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2593 L 1.38889E-6 0.04815 " pathEditMode="relative" rAng="0" ptsTypes="AA">
                                      <p:cBhvr>
                                        <p:cTn id="92" dur="11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4.07407E-6 L 0.09827 4.07407E-6 " pathEditMode="relative" rAng="0" ptsTypes="AA">
                                      <p:cBhvr>
                                        <p:cTn id="94" dur="11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5 L 1.38889E-6 0.73866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40968" grpId="1" animBg="1"/>
      <p:bldP spid="40969" grpId="0" animBg="1"/>
      <p:bldP spid="40969" grpId="1" animBg="1"/>
      <p:bldP spid="40974" grpId="0"/>
      <p:bldP spid="40975" grpId="0" animBg="1"/>
      <p:bldP spid="40975" grpId="1" animBg="1"/>
      <p:bldP spid="40975" grpId="2" animBg="1"/>
      <p:bldP spid="40975" grpId="3" animBg="1"/>
      <p:bldP spid="40976" grpId="0"/>
      <p:bldP spid="40976" grpId="1"/>
      <p:bldP spid="40978" grpId="0"/>
      <p:bldP spid="40978" grpId="1"/>
      <p:bldP spid="40980" grpId="0"/>
      <p:bldP spid="40982" grpId="0"/>
      <p:bldP spid="40982" grpId="1"/>
      <p:bldP spid="40983" grpId="0"/>
      <p:bldP spid="40984" grpId="0"/>
      <p:bldP spid="40984" grpId="1"/>
      <p:bldP spid="40986" grpId="0"/>
      <p:bldP spid="409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23"/>
          <p:cNvSpPr>
            <a:spLocks noChangeArrowheads="1"/>
          </p:cNvSpPr>
          <p:nvPr/>
        </p:nvSpPr>
        <p:spPr bwMode="auto">
          <a:xfrm>
            <a:off x="3114510" y="3585587"/>
            <a:ext cx="5772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说明只受绳子的拉力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2" name="Line 6"/>
          <p:cNvSpPr>
            <a:spLocks noChangeShapeType="1"/>
          </p:cNvSpPr>
          <p:nvPr/>
        </p:nvSpPr>
        <p:spPr bwMode="auto">
          <a:xfrm flipV="1">
            <a:off x="8327655" y="2086126"/>
            <a:ext cx="0" cy="7902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1988" name="组合 41987"/>
          <p:cNvGrpSpPr/>
          <p:nvPr/>
        </p:nvGrpSpPr>
        <p:grpSpPr bwMode="auto">
          <a:xfrm>
            <a:off x="7768651" y="2717973"/>
            <a:ext cx="1118008" cy="1912965"/>
            <a:chOff x="0" y="0"/>
            <a:chExt cx="1120775" cy="1918385"/>
          </a:xfrm>
        </p:grpSpPr>
        <p:sp>
          <p:nvSpPr>
            <p:cNvPr id="25604" name="Oval 5"/>
            <p:cNvSpPr>
              <a:spLocks noChangeArrowheads="1"/>
            </p:cNvSpPr>
            <p:nvPr/>
          </p:nvSpPr>
          <p:spPr bwMode="auto">
            <a:xfrm>
              <a:off x="0" y="799197"/>
              <a:ext cx="1120775" cy="111918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5" name="Line 6"/>
            <p:cNvSpPr>
              <a:spLocks noChangeShapeType="1"/>
            </p:cNvSpPr>
            <p:nvPr/>
          </p:nvSpPr>
          <p:spPr bwMode="auto">
            <a:xfrm flipV="1">
              <a:off x="560388" y="0"/>
              <a:ext cx="0" cy="792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991" name="AutoShape 4"/>
          <p:cNvSpPr>
            <a:spLocks noChangeArrowheads="1"/>
          </p:cNvSpPr>
          <p:nvPr/>
        </p:nvSpPr>
        <p:spPr bwMode="auto">
          <a:xfrm flipH="1">
            <a:off x="6702901" y="3286479"/>
            <a:ext cx="4204405" cy="2334197"/>
          </a:xfrm>
          <a:prstGeom prst="rtTriangle">
            <a:avLst/>
          </a:prstGeom>
          <a:solidFill>
            <a:schemeClr val="accent1"/>
          </a:solidFill>
          <a:ln w="28575" cap="sq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92" name="Text Box 16"/>
          <p:cNvSpPr txBox="1">
            <a:spLocks noChangeArrowheads="1"/>
          </p:cNvSpPr>
          <p:nvPr/>
        </p:nvSpPr>
        <p:spPr bwMode="auto">
          <a:xfrm>
            <a:off x="8641204" y="4512171"/>
            <a:ext cx="356305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793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grpSp>
        <p:nvGrpSpPr>
          <p:cNvPr id="25608" name="组合 41992"/>
          <p:cNvGrpSpPr/>
          <p:nvPr/>
        </p:nvGrpSpPr>
        <p:grpSpPr bwMode="auto">
          <a:xfrm>
            <a:off x="776228" y="1192652"/>
            <a:ext cx="6787752" cy="991851"/>
            <a:chOff x="0" y="0"/>
            <a:chExt cx="6804554" cy="994307"/>
          </a:xfrm>
        </p:grpSpPr>
        <p:sp>
          <p:nvSpPr>
            <p:cNvPr id="25609" name="TextBox 2"/>
            <p:cNvSpPr txBox="1">
              <a:spLocks noChangeArrowheads="1"/>
            </p:cNvSpPr>
            <p:nvPr/>
          </p:nvSpPr>
          <p:spPr bwMode="auto">
            <a:xfrm>
              <a:off x="0" y="0"/>
              <a:ext cx="2285986" cy="52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170"/>
              <a:r>
                <a:rPr lang="zh-CN" altLang="en-US" sz="28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例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：</a:t>
              </a:r>
            </a:p>
          </p:txBody>
        </p:sp>
        <p:sp>
          <p:nvSpPr>
            <p:cNvPr id="25610" name="矩形 18"/>
            <p:cNvSpPr>
              <a:spLocks noChangeArrowheads="1"/>
            </p:cNvSpPr>
            <p:nvPr/>
          </p:nvSpPr>
          <p:spPr bwMode="auto">
            <a:xfrm>
              <a:off x="17993" y="148910"/>
              <a:ext cx="6786561" cy="84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457189" indent="-457189" defTabSz="1219170">
                <a:spcBef>
                  <a:spcPct val="20000"/>
                </a:spcBef>
              </a:pPr>
              <a:endParaRPr lang="en-US" altLang="zh-CN" sz="2000" b="1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marL="457189" indent="-457189" defTabSz="1219170">
                <a:spcBef>
                  <a:spcPct val="20000"/>
                </a:spcBef>
              </a:pPr>
              <a:r>
                <a:rPr lang="zh-CN" altLang="en-US" sz="2000" b="1" kern="0" dirty="0">
                  <a:solidFill>
                    <a:srgbClr val="0D0D0D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条件：</a:t>
              </a:r>
              <a:r>
                <a:rPr lang="zh-CN" altLang="en-US" sz="2400" kern="0" dirty="0">
                  <a:solidFill>
                    <a:srgbClr val="0D0D0D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① 直接接触     ② 发生弹性形变</a:t>
              </a:r>
              <a:endParaRPr lang="zh-CN" altLang="en-US" sz="2000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5612" name="Picture 6" descr="E:\德安教学资料\课件\3.2 弹力\pic\图片1.png"/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76" y="1821668"/>
            <a:ext cx="3396780" cy="28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矩形 21"/>
          <p:cNvSpPr>
            <a:spLocks noChangeArrowheads="1"/>
          </p:cNvSpPr>
          <p:nvPr/>
        </p:nvSpPr>
        <p:spPr bwMode="auto">
          <a:xfrm>
            <a:off x="3636433" y="321490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假设去掉斜面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99" name="Oval 21"/>
          <p:cNvSpPr>
            <a:spLocks noChangeArrowheads="1"/>
          </p:cNvSpPr>
          <p:nvPr/>
        </p:nvSpPr>
        <p:spPr bwMode="auto">
          <a:xfrm>
            <a:off x="8568360" y="4532758"/>
            <a:ext cx="83929" cy="85513"/>
          </a:xfrm>
          <a:prstGeom prst="ellipse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round/>
          </a:ln>
        </p:spPr>
        <p:txBody>
          <a:bodyPr wrap="none" anchor="ctr"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00" name="TextBox 15"/>
          <p:cNvSpPr txBox="1">
            <a:spLocks noChangeArrowheads="1"/>
          </p:cNvSpPr>
          <p:nvPr/>
        </p:nvSpPr>
        <p:spPr bwMode="auto">
          <a:xfrm>
            <a:off x="4717884" y="4413120"/>
            <a:ext cx="2921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点有弹力么？</a:t>
            </a:r>
          </a:p>
        </p:txBody>
      </p:sp>
      <p:sp>
        <p:nvSpPr>
          <p:cNvPr id="42001" name="矩形 16"/>
          <p:cNvSpPr>
            <a:spLocks noChangeArrowheads="1"/>
          </p:cNvSpPr>
          <p:nvPr/>
        </p:nvSpPr>
        <p:spPr bwMode="auto">
          <a:xfrm>
            <a:off x="3135442" y="4032806"/>
            <a:ext cx="5536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球保持原状，说明</a:t>
            </a:r>
            <a:r>
              <a:rPr lang="en-US" altLang="zh-CN" sz="28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8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</a:t>
            </a:r>
            <a:r>
              <a:rPr lang="en-US" altLang="zh-CN" sz="28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02" name="矩形 20"/>
          <p:cNvSpPr>
            <a:spLocks noChangeArrowheads="1"/>
          </p:cNvSpPr>
          <p:nvPr/>
        </p:nvSpPr>
        <p:spPr bwMode="auto">
          <a:xfrm>
            <a:off x="3636433" y="276028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假设绳子断开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2003" name="直接箭头连接符 24"/>
          <p:cNvCxnSpPr>
            <a:cxnSpLocks noChangeShapeType="1"/>
          </p:cNvCxnSpPr>
          <p:nvPr/>
        </p:nvCxnSpPr>
        <p:spPr bwMode="auto">
          <a:xfrm rot="5400000" flipH="1" flipV="1">
            <a:off x="7721936" y="2869207"/>
            <a:ext cx="1213023" cy="1583"/>
          </a:xfrm>
          <a:prstGeom prst="straightConnector1">
            <a:avLst/>
          </a:prstGeom>
          <a:noFill/>
          <a:ln w="57150" cap="sq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004" name="Picture 20" descr="C:\Documents and Settings\Administrator\桌面\1291DF22310-595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27" y="2399675"/>
            <a:ext cx="2323112" cy="13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04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1" grpId="0" animBg="1"/>
      <p:bldP spid="41991" grpId="1" animBg="1"/>
      <p:bldP spid="41991" grpId="2" animBg="1"/>
      <p:bldP spid="41991" grpId="3" animBg="1"/>
      <p:bldP spid="41992" grpId="0"/>
      <p:bldP spid="41998" grpId="0"/>
      <p:bldP spid="41998" grpId="1"/>
      <p:bldP spid="41999" grpId="0" animBg="1"/>
      <p:bldP spid="42000" grpId="0"/>
      <p:bldP spid="42000" grpId="1"/>
      <p:bldP spid="42001" grpId="0"/>
      <p:bldP spid="42001" grpId="1"/>
      <p:bldP spid="42002" grpId="0"/>
      <p:bldP spid="4200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1"/>
          <p:cNvSpPr>
            <a:spLocks noChangeArrowheads="1"/>
          </p:cNvSpPr>
          <p:nvPr/>
        </p:nvSpPr>
        <p:spPr bwMode="auto">
          <a:xfrm>
            <a:off x="730738" y="1241849"/>
            <a:ext cx="7054849" cy="34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algn="just" defTabSz="1219170">
              <a:spcBef>
                <a:spcPct val="20000"/>
              </a:spcBef>
            </a:pPr>
            <a:endParaRPr lang="en-US" altLang="zh-CN" sz="9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algn="just" defTabSz="1219170">
              <a:spcBef>
                <a:spcPct val="20000"/>
              </a:spcBef>
            </a:pPr>
            <a:endParaRPr lang="en-US" altLang="zh-CN" sz="9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defTabSz="1219170">
              <a:spcBef>
                <a:spcPct val="20000"/>
              </a:spcBef>
            </a:pPr>
            <a:endParaRPr lang="en-US" altLang="zh-CN" sz="1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defTabSz="1219170">
              <a:spcBef>
                <a:spcPct val="20000"/>
              </a:spcBef>
            </a:pPr>
            <a:r>
              <a:rPr lang="zh-CN" altLang="en-US" sz="28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）弹力的种类：</a:t>
            </a:r>
            <a:endParaRPr lang="en-US" altLang="zh-CN" sz="28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defTabSz="1219170">
              <a:spcBef>
                <a:spcPct val="20000"/>
              </a:spcBef>
            </a:pPr>
            <a:endParaRPr lang="en-US" altLang="zh-CN" sz="28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defTabSz="1219170">
              <a:spcBef>
                <a:spcPct val="20000"/>
              </a:spcBef>
            </a:pPr>
            <a:endParaRPr lang="en-US" altLang="zh-CN" sz="20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defTabSz="1219170">
              <a:spcBef>
                <a:spcPct val="20000"/>
              </a:spcBef>
            </a:pP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0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defTabSz="1219170">
              <a:spcBef>
                <a:spcPct val="20000"/>
              </a:spcBef>
            </a:pPr>
            <a:r>
              <a:rPr lang="zh-CN" altLang="en-US" sz="24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按效果分为</a:t>
            </a:r>
            <a:endParaRPr lang="en-US" altLang="zh-CN" sz="24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defTabSz="1219170">
              <a:spcBef>
                <a:spcPct val="20000"/>
              </a:spcBef>
            </a:pPr>
            <a:endParaRPr lang="en-US" altLang="zh-CN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defTabSz="1219170">
              <a:spcBef>
                <a:spcPct val="2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endParaRPr lang="zh-CN" altLang="en-US" sz="16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6" name="左大括号 3"/>
          <p:cNvSpPr/>
          <p:nvPr/>
        </p:nvSpPr>
        <p:spPr bwMode="auto">
          <a:xfrm>
            <a:off x="2524779" y="2884500"/>
            <a:ext cx="356305" cy="1563375"/>
          </a:xfrm>
          <a:prstGeom prst="leftBrace">
            <a:avLst>
              <a:gd name="adj1" fmla="val 8300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defTabSz="121917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881084" y="2709944"/>
            <a:ext cx="24228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1219170"/>
            <a:r>
              <a:rPr lang="zh-CN" altLang="en-US" sz="24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压力</a:t>
            </a:r>
            <a:endParaRPr lang="en-US" altLang="zh-CN" sz="24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 defTabSz="1219170"/>
            <a:endParaRPr lang="en-US" altLang="zh-CN" sz="24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 defTabSz="1219170"/>
            <a:r>
              <a:rPr lang="zh-CN" altLang="en-US" sz="24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支持力</a:t>
            </a:r>
            <a:endParaRPr lang="en-US" altLang="zh-CN" sz="24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 defTabSz="1219170"/>
            <a:endParaRPr lang="en-US" altLang="zh-CN" sz="24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 defTabSz="1219170"/>
            <a:r>
              <a:rPr lang="zh-CN" altLang="en-US" sz="24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拉力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一、弹力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660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 txBox="1">
            <a:spLocks noChangeArrowheads="1"/>
          </p:cNvSpPr>
          <p:nvPr/>
        </p:nvSpPr>
        <p:spPr bwMode="auto">
          <a:xfrm>
            <a:off x="-2056728" y="3385582"/>
            <a:ext cx="9121423" cy="8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 eaLnBrk="0" hangingPunct="0"/>
            <a:r>
              <a:rPr lang="zh-CN" altLang="en-US" sz="24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弹力的大小与什么有关？</a:t>
            </a:r>
          </a:p>
        </p:txBody>
      </p:sp>
      <p:sp>
        <p:nvSpPr>
          <p:cNvPr id="45059" name="标题 1"/>
          <p:cNvSpPr txBox="1">
            <a:spLocks noChangeArrowheads="1"/>
          </p:cNvSpPr>
          <p:nvPr/>
        </p:nvSpPr>
        <p:spPr bwMode="auto">
          <a:xfrm>
            <a:off x="-1846613" y="5139948"/>
            <a:ext cx="9121423" cy="8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 eaLnBrk="0" hangingPunct="0"/>
            <a:r>
              <a:rPr lang="zh-CN" altLang="en-US" sz="24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弹性形变越大，弹力越大？</a:t>
            </a:r>
          </a:p>
        </p:txBody>
      </p:sp>
      <p:sp>
        <p:nvSpPr>
          <p:cNvPr id="45060" name="Rectangle 3"/>
          <p:cNvSpPr>
            <a:spLocks noRot="1" noChangeArrowheads="1"/>
          </p:cNvSpPr>
          <p:nvPr/>
        </p:nvSpPr>
        <p:spPr bwMode="auto">
          <a:xfrm>
            <a:off x="658294" y="2705658"/>
            <a:ext cx="7268633" cy="9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、弹力的大小：</a:t>
            </a:r>
          </a:p>
        </p:txBody>
      </p:sp>
      <p:sp>
        <p:nvSpPr>
          <p:cNvPr id="45061" name="文本框 45060"/>
          <p:cNvSpPr txBox="1">
            <a:spLocks noChangeArrowheads="1"/>
          </p:cNvSpPr>
          <p:nvPr/>
        </p:nvSpPr>
        <p:spPr bwMode="auto">
          <a:xfrm>
            <a:off x="776223" y="4035250"/>
            <a:ext cx="4185761" cy="114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在弹性限度内，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弹性形变越大，弹力越大！！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二、弹力的三要素</a:t>
            </a:r>
          </a:p>
        </p:txBody>
      </p:sp>
      <p:sp>
        <p:nvSpPr>
          <p:cNvPr id="7" name="文本框 44037"/>
          <p:cNvSpPr txBox="1">
            <a:spLocks noChangeArrowheads="1"/>
          </p:cNvSpPr>
          <p:nvPr/>
        </p:nvSpPr>
        <p:spPr bwMode="auto">
          <a:xfrm>
            <a:off x="2503984" y="1145584"/>
            <a:ext cx="1591497" cy="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170" eaLnBrk="0" hangingPunct="0"/>
            <a:r>
              <a:rPr lang="zh-CN" altLang="en-US" sz="24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大小</a:t>
            </a:r>
          </a:p>
        </p:txBody>
      </p:sp>
      <p:sp>
        <p:nvSpPr>
          <p:cNvPr id="8" name="文本框 44040"/>
          <p:cNvSpPr txBox="1">
            <a:spLocks noChangeArrowheads="1"/>
          </p:cNvSpPr>
          <p:nvPr/>
        </p:nvSpPr>
        <p:spPr bwMode="auto">
          <a:xfrm>
            <a:off x="2395380" y="1653721"/>
            <a:ext cx="1995312" cy="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170" eaLnBrk="0" hangingPunct="0"/>
            <a:r>
              <a:rPr lang="zh-CN" altLang="en-US" sz="24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作用点</a:t>
            </a:r>
          </a:p>
        </p:txBody>
      </p:sp>
      <p:sp>
        <p:nvSpPr>
          <p:cNvPr id="9" name="文本框 44043"/>
          <p:cNvSpPr txBox="1">
            <a:spLocks noChangeArrowheads="1"/>
          </p:cNvSpPr>
          <p:nvPr/>
        </p:nvSpPr>
        <p:spPr bwMode="auto">
          <a:xfrm>
            <a:off x="2818900" y="2296545"/>
            <a:ext cx="961663" cy="62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170" eaLnBrk="0" hangingPunct="0"/>
            <a:r>
              <a:rPr lang="zh-CN" altLang="en-US" sz="24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方向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663350" y="134231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弹力的三要素：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389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78 0.36458 " pathEditMode="relative" rAng="0" ptsTypes="AA">
                                      <p:cBhvr>
                                        <p:cTn id="6" dur="1000" spd="-999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182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1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45060" grpId="0"/>
      <p:bldP spid="45060" grpId="1"/>
      <p:bldP spid="450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2471" y="2016023"/>
            <a:ext cx="8351838" cy="2138363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弹性限度：</a:t>
            </a:r>
            <a:endParaRPr lang="en-US" altLang="zh-CN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如果形变过大，超过一定的限度，撤去外力后，物体就不能完全恢复原来的形状，这个限度叫做弹性限度。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698" name="Rectangle 3"/>
          <p:cNvSpPr>
            <a:spLocks noRot="1" noChangeArrowheads="1"/>
          </p:cNvSpPr>
          <p:nvPr/>
        </p:nvSpPr>
        <p:spPr bwMode="auto">
          <a:xfrm>
            <a:off x="451937" y="1354297"/>
            <a:ext cx="6769807" cy="57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、弹簧弹力的大小：</a:t>
            </a:r>
          </a:p>
        </p:txBody>
      </p:sp>
      <p:sp>
        <p:nvSpPr>
          <p:cNvPr id="46084" name="标题 1"/>
          <p:cNvSpPr txBox="1">
            <a:spLocks noChangeArrowheads="1"/>
          </p:cNvSpPr>
          <p:nvPr/>
        </p:nvSpPr>
        <p:spPr bwMode="auto">
          <a:xfrm>
            <a:off x="-723872" y="3249886"/>
            <a:ext cx="9121423" cy="8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 eaLnBrk="0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不超过弹性限度时，弹性形变越大，弹力越大！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二、弹力的三要素</a:t>
            </a:r>
          </a:p>
        </p:txBody>
      </p:sp>
      <p:sp>
        <p:nvSpPr>
          <p:cNvPr id="9" name="Rectangle 3"/>
          <p:cNvSpPr>
            <a:spLocks noRot="1" noChangeArrowheads="1"/>
          </p:cNvSpPr>
          <p:nvPr/>
        </p:nvSpPr>
        <p:spPr bwMode="auto">
          <a:xfrm>
            <a:off x="542471" y="4203753"/>
            <a:ext cx="6769807" cy="57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、弹簧弹力的特点：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0000" y="4971309"/>
            <a:ext cx="8337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17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两物体间的弹力是发生在相互接触面上，但可以将作用点移到重心上。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07191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  <p:bldP spid="4608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文本框 49165"/>
          <p:cNvSpPr txBox="1">
            <a:spLocks noChangeArrowheads="1"/>
          </p:cNvSpPr>
          <p:nvPr/>
        </p:nvSpPr>
        <p:spPr bwMode="auto">
          <a:xfrm>
            <a:off x="542471" y="1302306"/>
            <a:ext cx="7267053" cy="57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、弹力的作用点：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二、弹力的三要素</a:t>
            </a:r>
          </a:p>
        </p:txBody>
      </p:sp>
      <p:grpSp>
        <p:nvGrpSpPr>
          <p:cNvPr id="68" name="组合 49153"/>
          <p:cNvGrpSpPr/>
          <p:nvPr/>
        </p:nvGrpSpPr>
        <p:grpSpPr bwMode="auto">
          <a:xfrm>
            <a:off x="1433282" y="2868679"/>
            <a:ext cx="1618815" cy="1618815"/>
            <a:chOff x="0" y="0"/>
            <a:chExt cx="2163865" cy="2163864"/>
          </a:xfrm>
        </p:grpSpPr>
        <p:sp>
          <p:nvSpPr>
            <p:cNvPr id="69" name="椭圆 2"/>
            <p:cNvSpPr>
              <a:spLocks noChangeArrowheads="1"/>
            </p:cNvSpPr>
            <p:nvPr/>
          </p:nvSpPr>
          <p:spPr bwMode="auto">
            <a:xfrm>
              <a:off x="0" y="0"/>
              <a:ext cx="2163865" cy="2163864"/>
            </a:xfrm>
            <a:prstGeom prst="ellipse">
              <a:avLst/>
            </a:prstGeom>
            <a:solidFill>
              <a:srgbClr val="9ED3D7"/>
            </a:solidFill>
            <a:ln w="254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0" name="组合 49155"/>
            <p:cNvGrpSpPr/>
            <p:nvPr/>
          </p:nvGrpSpPr>
          <p:grpSpPr bwMode="auto">
            <a:xfrm>
              <a:off x="640491" y="376446"/>
              <a:ext cx="902251" cy="1121716"/>
              <a:chOff x="0" y="0"/>
              <a:chExt cx="902208" cy="1121664"/>
            </a:xfrm>
          </p:grpSpPr>
          <p:pic>
            <p:nvPicPr>
              <p:cNvPr id="71" name="矩形 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02208" cy="112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文本框 49157"/>
              <p:cNvSpPr txBox="1">
                <a:spLocks noChangeArrowheads="1"/>
              </p:cNvSpPr>
              <p:nvPr/>
            </p:nvSpPr>
            <p:spPr bwMode="auto">
              <a:xfrm>
                <a:off x="237392" y="239189"/>
                <a:ext cx="428608" cy="677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zh-CN" sz="2695">
                    <a:solidFill>
                      <a:srgbClr val="0D0D0D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</p:grpSp>
      </p:grpSp>
      <p:pic>
        <p:nvPicPr>
          <p:cNvPr id="73" name="组合 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31" y="4481555"/>
            <a:ext cx="1997686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70"/>
          <p:cNvSpPr txBox="1">
            <a:spLocks noChangeArrowheads="1"/>
          </p:cNvSpPr>
          <p:nvPr/>
        </p:nvSpPr>
        <p:spPr bwMode="auto">
          <a:xfrm>
            <a:off x="2088883" y="4871116"/>
            <a:ext cx="587905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395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endParaRPr lang="zh-CN" altLang="en-US" sz="2395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5" name="直接连接符 18"/>
          <p:cNvCxnSpPr>
            <a:cxnSpLocks noChangeShapeType="1"/>
          </p:cNvCxnSpPr>
          <p:nvPr/>
        </p:nvCxnSpPr>
        <p:spPr bwMode="auto">
          <a:xfrm rot="10800000" flipV="1">
            <a:off x="1409528" y="4496995"/>
            <a:ext cx="2002437" cy="712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直接箭头连接符 20"/>
          <p:cNvCxnSpPr>
            <a:cxnSpLocks noChangeShapeType="1"/>
          </p:cNvCxnSpPr>
          <p:nvPr/>
        </p:nvCxnSpPr>
        <p:spPr bwMode="auto">
          <a:xfrm rot="5400000" flipH="1" flipV="1">
            <a:off x="1666662" y="3903746"/>
            <a:ext cx="1157993" cy="7126"/>
          </a:xfrm>
          <a:prstGeom prst="straightConnector1">
            <a:avLst/>
          </a:prstGeom>
          <a:noFill/>
          <a:ln w="38100" cap="sq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矩形 21"/>
          <p:cNvSpPr>
            <a:spLocks noChangeArrowheads="1"/>
          </p:cNvSpPr>
          <p:nvPr/>
        </p:nvSpPr>
        <p:spPr bwMode="auto">
          <a:xfrm>
            <a:off x="2521201" y="3481524"/>
            <a:ext cx="587905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695" b="1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endParaRPr lang="zh-CN" altLang="en-US" sz="1495" baseline="-25000">
              <a:solidFill>
                <a:srgbClr val="0D0D0D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" name="直角三角形 24"/>
          <p:cNvSpPr>
            <a:spLocks noChangeArrowheads="1"/>
          </p:cNvSpPr>
          <p:nvPr/>
        </p:nvSpPr>
        <p:spPr bwMode="auto">
          <a:xfrm flipH="1">
            <a:off x="4624432" y="3534970"/>
            <a:ext cx="2946647" cy="1068917"/>
          </a:xfrm>
          <a:prstGeom prst="rtTriangle">
            <a:avLst/>
          </a:prstGeom>
          <a:solidFill>
            <a:srgbClr val="9ED3D7"/>
          </a:solidFill>
          <a:ln w="25400">
            <a:solidFill>
              <a:schemeClr val="tx1"/>
            </a:solidFill>
            <a:miter lim="800000"/>
          </a:ln>
        </p:spPr>
        <p:txBody>
          <a:bodyPr wrap="none"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" name="椭圆 25"/>
          <p:cNvSpPr>
            <a:spLocks noChangeArrowheads="1"/>
          </p:cNvSpPr>
          <p:nvPr/>
        </p:nvSpPr>
        <p:spPr bwMode="auto">
          <a:xfrm>
            <a:off x="4644623" y="2450614"/>
            <a:ext cx="1753023" cy="1753023"/>
          </a:xfrm>
          <a:prstGeom prst="ellipse">
            <a:avLst/>
          </a:prstGeom>
          <a:solidFill>
            <a:srgbClr val="9ED3D7"/>
          </a:solidFill>
          <a:ln w="25400">
            <a:solidFill>
              <a:schemeClr val="tx1"/>
            </a:solidFill>
            <a:round/>
          </a:ln>
        </p:spPr>
        <p:txBody>
          <a:bodyPr wrap="none"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矩形 19"/>
          <p:cNvSpPr>
            <a:spLocks noChangeArrowheads="1"/>
          </p:cNvSpPr>
          <p:nvPr/>
        </p:nvSpPr>
        <p:spPr bwMode="auto">
          <a:xfrm>
            <a:off x="5586457" y="4871116"/>
            <a:ext cx="561372" cy="46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395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endParaRPr lang="zh-CN" altLang="en-US" sz="2395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椭圆 27"/>
          <p:cNvSpPr>
            <a:spLocks noChangeArrowheads="1"/>
          </p:cNvSpPr>
          <p:nvPr/>
        </p:nvSpPr>
        <p:spPr bwMode="auto">
          <a:xfrm>
            <a:off x="4646998" y="2450614"/>
            <a:ext cx="1753023" cy="1753023"/>
          </a:xfrm>
          <a:prstGeom prst="ellipse">
            <a:avLst/>
          </a:prstGeom>
          <a:solidFill>
            <a:srgbClr val="9ED3D7"/>
          </a:solidFill>
          <a:ln w="25400">
            <a:solidFill>
              <a:schemeClr val="tx1"/>
            </a:solidFill>
            <a:round/>
          </a:ln>
        </p:spPr>
        <p:txBody>
          <a:bodyPr wrap="none"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" name="矩形 29"/>
          <p:cNvSpPr>
            <a:spLocks noChangeArrowheads="1"/>
          </p:cNvSpPr>
          <p:nvPr/>
        </p:nvSpPr>
        <p:spPr bwMode="auto">
          <a:xfrm>
            <a:off x="4880972" y="2931626"/>
            <a:ext cx="427567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795" b="1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1195" b="1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1045" baseline="-25000">
              <a:solidFill>
                <a:srgbClr val="0D0D0D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3" name="直接箭头连接符 30"/>
          <p:cNvCxnSpPr>
            <a:cxnSpLocks noChangeShapeType="1"/>
            <a:stCxn id="81" idx="2"/>
          </p:cNvCxnSpPr>
          <p:nvPr/>
        </p:nvCxnSpPr>
        <p:spPr bwMode="auto">
          <a:xfrm rot="10800000" flipH="1" flipV="1">
            <a:off x="4646998" y="3327126"/>
            <a:ext cx="1195999" cy="1187"/>
          </a:xfrm>
          <a:prstGeom prst="straightConnector1">
            <a:avLst/>
          </a:prstGeom>
          <a:noFill/>
          <a:ln w="38100" cap="sq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直接箭头连接符 32"/>
          <p:cNvCxnSpPr>
            <a:cxnSpLocks noChangeShapeType="1"/>
            <a:stCxn id="81" idx="2"/>
          </p:cNvCxnSpPr>
          <p:nvPr/>
        </p:nvCxnSpPr>
        <p:spPr bwMode="auto">
          <a:xfrm rot="16200000" flipV="1">
            <a:off x="5050811" y="3363944"/>
            <a:ext cx="1147304" cy="418065"/>
          </a:xfrm>
          <a:prstGeom prst="straightConnector1">
            <a:avLst/>
          </a:prstGeom>
          <a:noFill/>
          <a:ln w="38100" cap="sq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矩形 33"/>
          <p:cNvSpPr>
            <a:spLocks noChangeArrowheads="1"/>
          </p:cNvSpPr>
          <p:nvPr/>
        </p:nvSpPr>
        <p:spPr bwMode="auto">
          <a:xfrm>
            <a:off x="5736105" y="3466084"/>
            <a:ext cx="427567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795" b="1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1195" b="1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1045" baseline="-25000">
              <a:solidFill>
                <a:srgbClr val="0D0D0D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6" name="组合 49174"/>
          <p:cNvGrpSpPr/>
          <p:nvPr/>
        </p:nvGrpSpPr>
        <p:grpSpPr bwMode="auto">
          <a:xfrm>
            <a:off x="5158879" y="2856143"/>
            <a:ext cx="674605" cy="839693"/>
            <a:chOff x="0" y="0"/>
            <a:chExt cx="568" cy="707"/>
          </a:xfrm>
        </p:grpSpPr>
        <p:pic>
          <p:nvPicPr>
            <p:cNvPr id="87" name="矩形 3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文本框 49176"/>
            <p:cNvSpPr txBox="1">
              <a:spLocks noChangeArrowheads="1"/>
            </p:cNvSpPr>
            <p:nvPr/>
          </p:nvSpPr>
          <p:spPr bwMode="auto">
            <a:xfrm>
              <a:off x="172" y="87"/>
              <a:ext cx="27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2695">
                  <a:solidFill>
                    <a:srgbClr val="0D0D0D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89" name="直接连接符 36"/>
          <p:cNvCxnSpPr>
            <a:cxnSpLocks noChangeShapeType="1"/>
            <a:stCxn id="81" idx="2"/>
          </p:cNvCxnSpPr>
          <p:nvPr/>
        </p:nvCxnSpPr>
        <p:spPr bwMode="auto">
          <a:xfrm rot="5400000" flipH="1" flipV="1">
            <a:off x="2264502" y="4114560"/>
            <a:ext cx="845632" cy="712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0" name="组合 89"/>
          <p:cNvGrpSpPr/>
          <p:nvPr/>
        </p:nvGrpSpPr>
        <p:grpSpPr bwMode="auto">
          <a:xfrm flipV="1">
            <a:off x="7961867" y="4618988"/>
            <a:ext cx="71261" cy="45720"/>
            <a:chOff x="1579426" y="3457908"/>
            <a:chExt cx="500065" cy="428633"/>
          </a:xfrm>
        </p:grpSpPr>
        <p:cxnSp>
          <p:nvCxnSpPr>
            <p:cNvPr id="91" name="直接连接符 39"/>
            <p:cNvCxnSpPr>
              <a:cxnSpLocks noChangeShapeType="1"/>
              <a:stCxn id="81" idx="2"/>
            </p:cNvCxnSpPr>
            <p:nvPr/>
          </p:nvCxnSpPr>
          <p:spPr bwMode="auto">
            <a:xfrm>
              <a:off x="1579426" y="3457908"/>
              <a:ext cx="5000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直接连接符 41"/>
            <p:cNvCxnSpPr>
              <a:cxnSpLocks noChangeShapeType="1"/>
              <a:stCxn id="81" idx="2"/>
            </p:cNvCxnSpPr>
            <p:nvPr/>
          </p:nvCxnSpPr>
          <p:spPr bwMode="auto">
            <a:xfrm rot="5400000">
              <a:off x="1831834" y="3672227"/>
              <a:ext cx="4286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3" name="Picture 6" descr="E:\德安教学资料\课件\3.2 弹力\pic\图片1.png"/>
          <p:cNvPicPr>
            <a:picLocks noChangeAspect="1" noChangeArrowheads="1"/>
          </p:cNvPicPr>
          <p:nvPr/>
        </p:nvPicPr>
        <p:blipFill>
          <a:blip r:embed="rId5" cstate="print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98" y="2252270"/>
            <a:ext cx="160338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7" descr="C:\Documents and Settings\Administrator\桌面\zhi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91" y="3321187"/>
            <a:ext cx="213783" cy="21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" descr="C:\Documents and Settings\Administrator\桌面\zhi2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8164">
            <a:off x="5802616" y="3930469"/>
            <a:ext cx="233974" cy="23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6" name="直接连接符 76"/>
          <p:cNvCxnSpPr>
            <a:cxnSpLocks noChangeShapeType="1"/>
          </p:cNvCxnSpPr>
          <p:nvPr/>
        </p:nvCxnSpPr>
        <p:spPr bwMode="auto">
          <a:xfrm rot="10800000">
            <a:off x="5571064" y="3401738"/>
            <a:ext cx="271980" cy="77199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直接连接符 79"/>
          <p:cNvCxnSpPr>
            <a:cxnSpLocks noChangeShapeType="1"/>
            <a:stCxn id="81" idx="2"/>
          </p:cNvCxnSpPr>
          <p:nvPr/>
        </p:nvCxnSpPr>
        <p:spPr bwMode="auto">
          <a:xfrm>
            <a:off x="4624432" y="3321186"/>
            <a:ext cx="908579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矩形 82"/>
          <p:cNvSpPr>
            <a:spLocks noChangeArrowheads="1"/>
          </p:cNvSpPr>
          <p:nvPr/>
        </p:nvSpPr>
        <p:spPr bwMode="auto">
          <a:xfrm>
            <a:off x="4031937" y="5527584"/>
            <a:ext cx="3570208" cy="4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395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可以将作用点移到重心上</a:t>
            </a:r>
          </a:p>
        </p:txBody>
      </p:sp>
      <p:sp>
        <p:nvSpPr>
          <p:cNvPr id="113" name="椭圆 3"/>
          <p:cNvSpPr>
            <a:spLocks noChangeArrowheads="1"/>
          </p:cNvSpPr>
          <p:nvPr/>
        </p:nvSpPr>
        <p:spPr bwMode="auto">
          <a:xfrm>
            <a:off x="8715676" y="3126822"/>
            <a:ext cx="1618815" cy="1618815"/>
          </a:xfrm>
          <a:prstGeom prst="ellipse">
            <a:avLst/>
          </a:prstGeom>
          <a:solidFill>
            <a:srgbClr val="9ED3D7"/>
          </a:solidFill>
          <a:ln w="25400">
            <a:solidFill>
              <a:schemeClr val="tx1"/>
            </a:solidFill>
            <a:round/>
          </a:ln>
        </p:spPr>
        <p:txBody>
          <a:bodyPr wrap="none"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4" name="组合 6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25" y="1727729"/>
            <a:ext cx="249818" cy="308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5" name="直接连接符 22"/>
          <p:cNvCxnSpPr>
            <a:cxnSpLocks noChangeShapeType="1"/>
          </p:cNvCxnSpPr>
          <p:nvPr/>
        </p:nvCxnSpPr>
        <p:spPr bwMode="auto">
          <a:xfrm rot="16200000" flipH="1">
            <a:off x="8415192" y="2017525"/>
            <a:ext cx="1389592" cy="810001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6" name="组合 115"/>
          <p:cNvGrpSpPr/>
          <p:nvPr/>
        </p:nvGrpSpPr>
        <p:grpSpPr bwMode="auto">
          <a:xfrm>
            <a:off x="8715676" y="3587645"/>
            <a:ext cx="801687" cy="368562"/>
            <a:chOff x="0" y="0"/>
            <a:chExt cx="1071562" cy="492634"/>
          </a:xfrm>
        </p:grpSpPr>
        <p:cxnSp>
          <p:nvCxnSpPr>
            <p:cNvPr id="117" name="直接箭头连接符 21"/>
            <p:cNvCxnSpPr>
              <a:cxnSpLocks noChangeShapeType="1"/>
            </p:cNvCxnSpPr>
            <p:nvPr/>
          </p:nvCxnSpPr>
          <p:spPr bwMode="auto">
            <a:xfrm>
              <a:off x="0" y="454025"/>
              <a:ext cx="785818" cy="1588"/>
            </a:xfrm>
            <a:prstGeom prst="straightConnector1">
              <a:avLst/>
            </a:prstGeom>
            <a:noFill/>
            <a:ln w="57150" cap="sq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矩形 22"/>
            <p:cNvSpPr>
              <a:spLocks noChangeArrowheads="1"/>
            </p:cNvSpPr>
            <p:nvPr/>
          </p:nvSpPr>
          <p:spPr bwMode="auto">
            <a:xfrm>
              <a:off x="500061" y="0"/>
              <a:ext cx="571501" cy="49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1795" b="1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endParaRPr lang="zh-CN" altLang="en-US" sz="1045" baseline="-2500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 bwMode="auto">
          <a:xfrm>
            <a:off x="8982905" y="1897568"/>
            <a:ext cx="748242" cy="1209062"/>
            <a:chOff x="0" y="0"/>
            <a:chExt cx="1000128" cy="1616085"/>
          </a:xfrm>
        </p:grpSpPr>
        <p:cxnSp>
          <p:nvCxnSpPr>
            <p:cNvPr id="120" name="直接箭头连接符 23"/>
            <p:cNvCxnSpPr>
              <a:cxnSpLocks noChangeShapeType="1"/>
            </p:cNvCxnSpPr>
            <p:nvPr/>
          </p:nvCxnSpPr>
          <p:spPr bwMode="auto">
            <a:xfrm rot="16200000" flipV="1">
              <a:off x="-250031" y="651678"/>
              <a:ext cx="1214438" cy="714375"/>
            </a:xfrm>
            <a:prstGeom prst="straightConnector1">
              <a:avLst/>
            </a:prstGeom>
            <a:noFill/>
            <a:ln w="57150" cap="sq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" name="TextBox 24"/>
            <p:cNvSpPr txBox="1">
              <a:spLocks noChangeArrowheads="1"/>
            </p:cNvSpPr>
            <p:nvPr/>
          </p:nvSpPr>
          <p:spPr bwMode="auto">
            <a:xfrm>
              <a:off x="71441" y="0"/>
              <a:ext cx="928687" cy="985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95" b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拉力</a:t>
              </a:r>
            </a:p>
          </p:txBody>
        </p:sp>
      </p:grpSp>
      <p:grpSp>
        <p:nvGrpSpPr>
          <p:cNvPr id="122" name="组合 50189"/>
          <p:cNvGrpSpPr/>
          <p:nvPr/>
        </p:nvGrpSpPr>
        <p:grpSpPr bwMode="auto">
          <a:xfrm>
            <a:off x="9194313" y="3410679"/>
            <a:ext cx="674605" cy="838506"/>
            <a:chOff x="0" y="0"/>
            <a:chExt cx="568" cy="706"/>
          </a:xfrm>
        </p:grpSpPr>
        <p:pic>
          <p:nvPicPr>
            <p:cNvPr id="123" name="矩形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8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文本框 50191"/>
            <p:cNvSpPr txBox="1">
              <a:spLocks noChangeArrowheads="1"/>
            </p:cNvSpPr>
            <p:nvPr/>
          </p:nvSpPr>
          <p:spPr bwMode="auto">
            <a:xfrm>
              <a:off x="150" y="149"/>
              <a:ext cx="27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2695">
                  <a:solidFill>
                    <a:srgbClr val="0D0D0D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25" name="椭圆 68"/>
          <p:cNvSpPr>
            <a:spLocks noChangeArrowheads="1"/>
          </p:cNvSpPr>
          <p:nvPr/>
        </p:nvSpPr>
        <p:spPr bwMode="auto">
          <a:xfrm>
            <a:off x="9934082" y="3947514"/>
            <a:ext cx="72448" cy="7244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</a:ln>
        </p:spPr>
        <p:txBody>
          <a:bodyPr wrap="none"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6" name="组合 68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24" y="1872395"/>
            <a:ext cx="211218" cy="292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矩形 19"/>
          <p:cNvSpPr>
            <a:spLocks noChangeArrowheads="1"/>
          </p:cNvSpPr>
          <p:nvPr/>
        </p:nvSpPr>
        <p:spPr bwMode="auto">
          <a:xfrm>
            <a:off x="9368350" y="4871115"/>
            <a:ext cx="561372" cy="46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395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endParaRPr lang="zh-CN" altLang="en-US" sz="2395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246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08 L -4.58333E-6 -0.1578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4.81481E-6 L 0.09531 4.81481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046 L -0.03399 -0.1668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0.00301 L 0.09505 0.00301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2.08333E-6 0.1588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2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>
            <a:spLocks noChangeArrowheads="1"/>
          </p:cNvSpPr>
          <p:nvPr/>
        </p:nvSpPr>
        <p:spPr bwMode="auto">
          <a:xfrm>
            <a:off x="660400" y="1994284"/>
            <a:ext cx="10587195" cy="190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algn="just" defTabSz="121917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弹力的方向：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algn="just" defTabSz="1219170">
              <a:lnSpc>
                <a:spcPct val="150000"/>
              </a:lnSpc>
              <a:spcBef>
                <a:spcPct val="20000"/>
              </a:spcBef>
            </a:pPr>
            <a:endParaRPr lang="zh-CN" altLang="en-US" sz="3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algn="just" defTabSz="121917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弹力是由于物体发生弹性形变，趋于恢复原状而产生的，因而弹力方向指向形变趋于恢复的方向。</a:t>
            </a:r>
          </a:p>
        </p:txBody>
      </p:sp>
      <p:sp>
        <p:nvSpPr>
          <p:cNvPr id="51203" name="矩形 5"/>
          <p:cNvSpPr>
            <a:spLocks noChangeArrowheads="1"/>
          </p:cNvSpPr>
          <p:nvPr/>
        </p:nvSpPr>
        <p:spPr bwMode="auto">
          <a:xfrm>
            <a:off x="2071094" y="4473308"/>
            <a:ext cx="2565400" cy="5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3193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弹力方向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04" name="矩形 6"/>
          <p:cNvSpPr>
            <a:spLocks noChangeArrowheads="1"/>
          </p:cNvSpPr>
          <p:nvPr/>
        </p:nvSpPr>
        <p:spPr bwMode="auto">
          <a:xfrm>
            <a:off x="6346762" y="4473308"/>
            <a:ext cx="4346927" cy="5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3193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形变趋于恢复的方向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1205" name="直接箭头连接符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22" y="4281695"/>
            <a:ext cx="2760180" cy="95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49165"/>
          <p:cNvSpPr txBox="1">
            <a:spLocks noChangeArrowheads="1"/>
          </p:cNvSpPr>
          <p:nvPr/>
        </p:nvSpPr>
        <p:spPr bwMode="auto">
          <a:xfrm>
            <a:off x="542471" y="1302306"/>
            <a:ext cx="7267053" cy="57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、弹力的作用点：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二、弹力的三要素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28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  <p:bldP spid="512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658813" y="1367181"/>
            <a:ext cx="1141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拉力</a:t>
            </a:r>
          </a:p>
        </p:txBody>
      </p:sp>
      <p:pic>
        <p:nvPicPr>
          <p:cNvPr id="53251" name="Text Box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51" y="2183481"/>
            <a:ext cx="6370655" cy="84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412113" y="4174900"/>
            <a:ext cx="760119" cy="456071"/>
          </a:xfrm>
          <a:prstGeom prst="rect">
            <a:avLst/>
          </a:prstGeom>
          <a:solidFill>
            <a:srgbClr val="8AC6CD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defTabSz="121917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 flipV="1">
            <a:off x="6790588" y="3489209"/>
            <a:ext cx="0" cy="6841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7326759" y="4058250"/>
            <a:ext cx="29343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 eaLnBrk="0" hangingPunct="0"/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物体受到的拉力：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/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lang="zh-CN" altLang="en-US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什么物体形变产生的？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3255" name="组合 53254"/>
          <p:cNvGrpSpPr/>
          <p:nvPr/>
        </p:nvGrpSpPr>
        <p:grpSpPr bwMode="auto">
          <a:xfrm>
            <a:off x="3205363" y="3248505"/>
            <a:ext cx="2052320" cy="1520237"/>
            <a:chOff x="0" y="0"/>
            <a:chExt cx="1296" cy="960"/>
          </a:xfrm>
        </p:grpSpPr>
        <p:grpSp>
          <p:nvGrpSpPr>
            <p:cNvPr id="35847" name="组合 53255"/>
            <p:cNvGrpSpPr/>
            <p:nvPr/>
          </p:nvGrpSpPr>
          <p:grpSpPr bwMode="auto">
            <a:xfrm>
              <a:off x="336" y="0"/>
              <a:ext cx="480" cy="960"/>
              <a:chOff x="0" y="0"/>
              <a:chExt cx="480" cy="960"/>
            </a:xfrm>
          </p:grpSpPr>
          <p:sp>
            <p:nvSpPr>
              <p:cNvPr id="35848" name="Line 11"/>
              <p:cNvSpPr>
                <a:spLocks noChangeShapeType="1"/>
              </p:cNvSpPr>
              <p:nvPr/>
            </p:nvSpPr>
            <p:spPr bwMode="auto">
              <a:xfrm>
                <a:off x="240" y="0"/>
                <a:ext cx="0" cy="6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9" name="Rectangle 12"/>
              <p:cNvSpPr>
                <a:spLocks noChangeArrowheads="1"/>
              </p:cNvSpPr>
              <p:nvPr/>
            </p:nvSpPr>
            <p:spPr bwMode="auto">
              <a:xfrm>
                <a:off x="0" y="672"/>
                <a:ext cx="480" cy="288"/>
              </a:xfrm>
              <a:prstGeom prst="rect">
                <a:avLst/>
              </a:prstGeom>
              <a:solidFill>
                <a:srgbClr val="8AC6CD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defTabSz="1219170"/>
                <a:endPara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850" name="Line 13"/>
            <p:cNvSpPr>
              <a:spLocks noChangeShapeType="1"/>
            </p:cNvSpPr>
            <p:nvPr/>
          </p:nvSpPr>
          <p:spPr bwMode="auto">
            <a:xfrm>
              <a:off x="0" y="0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260" name="Text Box 14"/>
          <p:cNvSpPr txBox="1">
            <a:spLocks noChangeArrowheads="1"/>
          </p:cNvSpPr>
          <p:nvPr/>
        </p:nvSpPr>
        <p:spPr bwMode="auto">
          <a:xfrm>
            <a:off x="2685417" y="5433847"/>
            <a:ext cx="4346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可见拉力也是弹力</a:t>
            </a:r>
          </a:p>
        </p:txBody>
      </p:sp>
      <p:sp>
        <p:nvSpPr>
          <p:cNvPr id="53261" name="矩形 19"/>
          <p:cNvSpPr>
            <a:spLocks noChangeArrowheads="1"/>
          </p:cNvSpPr>
          <p:nvPr/>
        </p:nvSpPr>
        <p:spPr bwMode="auto">
          <a:xfrm>
            <a:off x="5981779" y="5295665"/>
            <a:ext cx="45607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方向：绳子对物体的拉力是沿着绳而指向绳收缩的方向。</a:t>
            </a:r>
          </a:p>
        </p:txBody>
      </p:sp>
      <p:grpSp>
        <p:nvGrpSpPr>
          <p:cNvPr id="53262" name="组合 53261"/>
          <p:cNvGrpSpPr/>
          <p:nvPr/>
        </p:nvGrpSpPr>
        <p:grpSpPr bwMode="auto">
          <a:xfrm>
            <a:off x="1495097" y="5101294"/>
            <a:ext cx="9121423" cy="71261"/>
            <a:chOff x="0" y="0"/>
            <a:chExt cx="9144000" cy="71438"/>
          </a:xfrm>
        </p:grpSpPr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>
              <a:off x="0" y="0"/>
              <a:ext cx="9144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5" name="Line 13"/>
            <p:cNvSpPr>
              <a:spLocks noChangeShapeType="1"/>
            </p:cNvSpPr>
            <p:nvPr/>
          </p:nvSpPr>
          <p:spPr bwMode="auto">
            <a:xfrm>
              <a:off x="0" y="71438"/>
              <a:ext cx="9144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几种常见的弹力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216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4" grpId="0"/>
      <p:bldP spid="53260" grpId="0"/>
      <p:bldP spid="532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60400" y="1424982"/>
            <a:ext cx="416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压力和支持力</a:t>
            </a:r>
          </a:p>
        </p:txBody>
      </p:sp>
      <p:pic>
        <p:nvPicPr>
          <p:cNvPr id="54275" name="Text Box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71" y="2250063"/>
            <a:ext cx="6841558" cy="76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6" name="组合 54275"/>
          <p:cNvGrpSpPr/>
          <p:nvPr/>
        </p:nvGrpSpPr>
        <p:grpSpPr bwMode="auto">
          <a:xfrm>
            <a:off x="7403923" y="3264051"/>
            <a:ext cx="2128332" cy="836131"/>
            <a:chOff x="0" y="0"/>
            <a:chExt cx="1344" cy="528"/>
          </a:xfrm>
        </p:grpSpPr>
        <p:sp>
          <p:nvSpPr>
            <p:cNvPr id="36868" name="Line 5"/>
            <p:cNvSpPr>
              <a:spLocks noChangeShapeType="1"/>
            </p:cNvSpPr>
            <p:nvPr/>
          </p:nvSpPr>
          <p:spPr bwMode="auto">
            <a:xfrm>
              <a:off x="0" y="0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9" name="Line 6"/>
            <p:cNvSpPr>
              <a:spLocks noChangeShapeType="1"/>
            </p:cNvSpPr>
            <p:nvPr/>
          </p:nvSpPr>
          <p:spPr bwMode="auto">
            <a:xfrm>
              <a:off x="288" y="0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0" name="Line 7"/>
            <p:cNvSpPr>
              <a:spLocks noChangeShapeType="1"/>
            </p:cNvSpPr>
            <p:nvPr/>
          </p:nvSpPr>
          <p:spPr bwMode="auto">
            <a:xfrm>
              <a:off x="1008" y="0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280" name="组合 54279"/>
          <p:cNvGrpSpPr/>
          <p:nvPr/>
        </p:nvGrpSpPr>
        <p:grpSpPr bwMode="auto">
          <a:xfrm>
            <a:off x="2007082" y="3403408"/>
            <a:ext cx="2128332" cy="1140177"/>
            <a:chOff x="0" y="0"/>
            <a:chExt cx="1344" cy="720"/>
          </a:xfrm>
        </p:grpSpPr>
        <p:sp>
          <p:nvSpPr>
            <p:cNvPr id="36872" name="Rectangle 9"/>
            <p:cNvSpPr>
              <a:spLocks noChangeArrowheads="1"/>
            </p:cNvSpPr>
            <p:nvPr/>
          </p:nvSpPr>
          <p:spPr bwMode="auto">
            <a:xfrm>
              <a:off x="480" y="0"/>
              <a:ext cx="336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defTabSz="1219170"/>
              <a:endPara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873" name="组合 54281"/>
            <p:cNvGrpSpPr/>
            <p:nvPr/>
          </p:nvGrpSpPr>
          <p:grpSpPr bwMode="auto">
            <a:xfrm>
              <a:off x="0" y="192"/>
              <a:ext cx="1344" cy="528"/>
              <a:chOff x="0" y="0"/>
              <a:chExt cx="1344" cy="528"/>
            </a:xfrm>
          </p:grpSpPr>
          <p:sp>
            <p:nvSpPr>
              <p:cNvPr id="36874" name="Line 11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5" name="Line 12"/>
              <p:cNvSpPr>
                <a:spLocks noChangeShapeType="1"/>
              </p:cNvSpPr>
              <p:nvPr/>
            </p:nvSpPr>
            <p:spPr bwMode="auto">
              <a:xfrm>
                <a:off x="288" y="0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6" name="Line 13"/>
              <p:cNvSpPr>
                <a:spLocks noChangeShapeType="1"/>
              </p:cNvSpPr>
              <p:nvPr/>
            </p:nvSpPr>
            <p:spPr bwMode="auto">
              <a:xfrm>
                <a:off x="1008" y="0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5323098" y="3645695"/>
            <a:ext cx="532083" cy="304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defTabSz="1219170"/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8392077" y="3264051"/>
            <a:ext cx="0" cy="684107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V="1">
            <a:off x="5589140" y="3189625"/>
            <a:ext cx="0" cy="456071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7403923" y="4160646"/>
            <a:ext cx="242287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zh-CN" altLang="en-US" sz="16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桌面受到的的压力：</a:t>
            </a:r>
            <a:endParaRPr lang="en-US" altLang="zh-CN" sz="16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/>
            <a:r>
              <a:rPr lang="zh-CN" altLang="en-US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lang="zh-CN" altLang="en-US" sz="16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什么物体形变产生的？</a:t>
            </a:r>
            <a:endParaRPr lang="zh-CN" altLang="en-US" sz="16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4572481" y="4149890"/>
            <a:ext cx="2565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zh-CN" altLang="en-US" sz="16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物体受到的支持力：</a:t>
            </a:r>
            <a:endParaRPr lang="en-US" altLang="zh-CN" sz="16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/>
            <a:r>
              <a:rPr lang="zh-CN" altLang="en-US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lang="zh-CN" altLang="en-US" sz="16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什么物体形变产生的？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1438575" y="5288981"/>
            <a:ext cx="4165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 eaLnBrk="0" hangingPunct="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可见压力和支持力都是弹力</a:t>
            </a:r>
          </a:p>
        </p:txBody>
      </p:sp>
      <p:sp>
        <p:nvSpPr>
          <p:cNvPr id="54292" name="矩形 20"/>
          <p:cNvSpPr>
            <a:spLocks noChangeArrowheads="1"/>
          </p:cNvSpPr>
          <p:nvPr/>
        </p:nvSpPr>
        <p:spPr bwMode="auto">
          <a:xfrm>
            <a:off x="5536883" y="5264548"/>
            <a:ext cx="5982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 eaLnBrk="0" hangingPunct="0"/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方向：垂直于接触面指向被压或被支持的物体</a:t>
            </a:r>
          </a:p>
        </p:txBody>
      </p:sp>
      <p:grpSp>
        <p:nvGrpSpPr>
          <p:cNvPr id="54293" name="组合 54292"/>
          <p:cNvGrpSpPr/>
          <p:nvPr/>
        </p:nvGrpSpPr>
        <p:grpSpPr bwMode="auto">
          <a:xfrm>
            <a:off x="1438575" y="4904066"/>
            <a:ext cx="9121423" cy="71261"/>
            <a:chOff x="0" y="0"/>
            <a:chExt cx="9144000" cy="71438"/>
          </a:xfrm>
        </p:grpSpPr>
        <p:sp>
          <p:nvSpPr>
            <p:cNvPr id="36885" name="Line 13"/>
            <p:cNvSpPr>
              <a:spLocks noChangeShapeType="1"/>
            </p:cNvSpPr>
            <p:nvPr/>
          </p:nvSpPr>
          <p:spPr bwMode="auto">
            <a:xfrm>
              <a:off x="0" y="0"/>
              <a:ext cx="9144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86" name="Line 13"/>
            <p:cNvSpPr>
              <a:spLocks noChangeShapeType="1"/>
            </p:cNvSpPr>
            <p:nvPr/>
          </p:nvSpPr>
          <p:spPr bwMode="auto">
            <a:xfrm>
              <a:off x="0" y="71438"/>
              <a:ext cx="9144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几种常见的弹力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391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 animBg="1"/>
      <p:bldP spid="54289" grpId="0" animBg="1"/>
      <p:bldP spid="54290" grpId="0" animBg="1"/>
      <p:bldP spid="54291" grpId="0"/>
      <p:bldP spid="542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37891"/>
          <p:cNvSpPr txBox="1">
            <a:spLocks noChangeArrowheads="1"/>
          </p:cNvSpPr>
          <p:nvPr/>
        </p:nvSpPr>
        <p:spPr bwMode="auto">
          <a:xfrm>
            <a:off x="660400" y="1551815"/>
            <a:ext cx="3877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复习：力的作用效果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690285" y="2381194"/>
            <a:ext cx="7696200" cy="20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lnSpc>
                <a:spcPct val="2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使物体的形状发生变化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defTabSz="1219170">
              <a:lnSpc>
                <a:spcPct val="2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改变物体的运动状态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6195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20481"/>
          <p:cNvSpPr txBox="1">
            <a:spLocks noChangeArrowheads="1"/>
          </p:cNvSpPr>
          <p:nvPr/>
        </p:nvSpPr>
        <p:spPr bwMode="auto">
          <a:xfrm>
            <a:off x="660400" y="1524386"/>
            <a:ext cx="847690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木块在水平面上运动时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下列力中是弹力的是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)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木块对水平面的压力    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 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水平面对木块的支持力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 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木块受到的阻力           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 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木块受到的重力</a:t>
            </a:r>
          </a:p>
        </p:txBody>
      </p:sp>
      <p:sp>
        <p:nvSpPr>
          <p:cNvPr id="20483" name="文本框 20482"/>
          <p:cNvSpPr txBox="1">
            <a:spLocks noChangeArrowheads="1"/>
          </p:cNvSpPr>
          <p:nvPr/>
        </p:nvSpPr>
        <p:spPr bwMode="auto">
          <a:xfrm>
            <a:off x="660400" y="3485884"/>
            <a:ext cx="87271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关于弹力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下列叙述正确的是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)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A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、物体发生形变时产生的力叫弹力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、不相互接触的物体间也可产生弹力 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、拉力不属于弹力               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、压缩的弹簧能产生弹力</a:t>
            </a:r>
          </a:p>
        </p:txBody>
      </p:sp>
      <p:sp>
        <p:nvSpPr>
          <p:cNvPr id="20485" name="文本框 20484"/>
          <p:cNvSpPr txBox="1">
            <a:spLocks noChangeArrowheads="1"/>
          </p:cNvSpPr>
          <p:nvPr/>
        </p:nvSpPr>
        <p:spPr bwMode="auto">
          <a:xfrm>
            <a:off x="5755998" y="1846879"/>
            <a:ext cx="492443" cy="6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altLang="zh-CN" sz="3593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0486" name="文本框 20485"/>
          <p:cNvSpPr txBox="1">
            <a:spLocks noChangeArrowheads="1"/>
          </p:cNvSpPr>
          <p:nvPr/>
        </p:nvSpPr>
        <p:spPr bwMode="auto">
          <a:xfrm>
            <a:off x="6032786" y="1846879"/>
            <a:ext cx="492443" cy="6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altLang="zh-CN" sz="3593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0487" name="文本框 20486"/>
          <p:cNvSpPr txBox="1">
            <a:spLocks noChangeArrowheads="1"/>
          </p:cNvSpPr>
          <p:nvPr/>
        </p:nvSpPr>
        <p:spPr bwMode="auto">
          <a:xfrm>
            <a:off x="4764909" y="3363313"/>
            <a:ext cx="518091" cy="6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altLang="zh-CN" sz="3593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几种常见的弹力</a:t>
            </a:r>
          </a:p>
        </p:txBody>
      </p:sp>
      <p:sp>
        <p:nvSpPr>
          <p:cNvPr id="9" name="文本框 20481"/>
          <p:cNvSpPr txBox="1">
            <a:spLocks noChangeArrowheads="1"/>
          </p:cNvSpPr>
          <p:nvPr/>
        </p:nvSpPr>
        <p:spPr bwMode="auto">
          <a:xfrm>
            <a:off x="660400" y="1516924"/>
            <a:ext cx="847690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木块在水平面上运动时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下列力中是弹力的是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)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木块对水平面的压力    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 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水平面对木块的支持力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 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木块受到的阻力           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 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木块受到的重力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475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  <p:bldP spid="20486" grpId="0"/>
      <p:bldP spid="204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23554"/>
          <p:cNvSpPr txBox="1">
            <a:spLocks noChangeArrowheads="1"/>
          </p:cNvSpPr>
          <p:nvPr/>
        </p:nvSpPr>
        <p:spPr bwMode="auto">
          <a:xfrm>
            <a:off x="1598169" y="2061262"/>
            <a:ext cx="4381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测量力的大小的工具。</a:t>
            </a:r>
          </a:p>
        </p:txBody>
      </p:sp>
      <p:sp>
        <p:nvSpPr>
          <p:cNvPr id="23556" name="矩形 23555"/>
          <p:cNvSpPr>
            <a:spLocks noChangeArrowheads="1"/>
          </p:cNvSpPr>
          <p:nvPr/>
        </p:nvSpPr>
        <p:spPr bwMode="auto">
          <a:xfrm>
            <a:off x="1494886" y="3194266"/>
            <a:ext cx="9682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在弹性限度内，弹簧受到的拉力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越大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，弹簧的伸长就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越长。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7" name="矩形 23556"/>
          <p:cNvSpPr>
            <a:spLocks noChangeArrowheads="1"/>
          </p:cNvSpPr>
          <p:nvPr/>
        </p:nvSpPr>
        <p:spPr bwMode="auto">
          <a:xfrm>
            <a:off x="542471" y="3194266"/>
            <a:ext cx="12209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原理：</a:t>
            </a:r>
          </a:p>
        </p:txBody>
      </p:sp>
      <p:sp>
        <p:nvSpPr>
          <p:cNvPr id="23558" name="文本框 23557"/>
          <p:cNvSpPr txBox="1">
            <a:spLocks noChangeArrowheads="1"/>
          </p:cNvSpPr>
          <p:nvPr/>
        </p:nvSpPr>
        <p:spPr bwMode="auto">
          <a:xfrm>
            <a:off x="542471" y="2061262"/>
            <a:ext cx="1329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弹簧测力计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5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bldLvl="0"/>
      <p:bldP spid="23557" grpId="0" bldLvl="0"/>
      <p:bldP spid="23558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6"/>
          <p:cNvSpPr>
            <a:spLocks noChangeArrowheads="1"/>
          </p:cNvSpPr>
          <p:nvPr/>
        </p:nvSpPr>
        <p:spPr bwMode="auto">
          <a:xfrm>
            <a:off x="2797459" y="1538769"/>
            <a:ext cx="6365714" cy="4314860"/>
          </a:xfrm>
          <a:prstGeom prst="roundRect">
            <a:avLst>
              <a:gd name="adj" fmla="val 2079"/>
            </a:avLst>
          </a:prstGeom>
          <a:solidFill>
            <a:srgbClr val="FFFFFF"/>
          </a:solidFill>
          <a:ln w="2000" cap="rnd">
            <a:solidFill>
              <a:srgbClr val="A2A2A2"/>
            </a:solidFill>
            <a:round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42" y="1299211"/>
            <a:ext cx="2197218" cy="453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"/>
          <p:cNvSpPr>
            <a:spLocks noChangeArrowheads="1"/>
          </p:cNvSpPr>
          <p:nvPr/>
        </p:nvSpPr>
        <p:spPr bwMode="auto">
          <a:xfrm>
            <a:off x="2931527" y="1604788"/>
            <a:ext cx="2477511" cy="5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99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弹簧秤的构造</a:t>
            </a:r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6094334" y="3078363"/>
            <a:ext cx="17672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8"/>
          <p:cNvSpPr>
            <a:spLocks noChangeArrowheads="1"/>
          </p:cNvSpPr>
          <p:nvPr/>
        </p:nvSpPr>
        <p:spPr bwMode="auto">
          <a:xfrm>
            <a:off x="7918619" y="2907337"/>
            <a:ext cx="798124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弹簧</a:t>
            </a:r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6094334" y="5529746"/>
            <a:ext cx="14822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Box 10"/>
          <p:cNvSpPr>
            <a:spLocks noChangeArrowheads="1"/>
          </p:cNvSpPr>
          <p:nvPr/>
        </p:nvSpPr>
        <p:spPr bwMode="auto">
          <a:xfrm>
            <a:off x="7623573" y="5116504"/>
            <a:ext cx="684107" cy="7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95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挂钩</a:t>
            </a:r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151343" y="1653141"/>
            <a:ext cx="17672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12"/>
          <p:cNvSpPr>
            <a:spLocks noChangeArrowheads="1"/>
          </p:cNvSpPr>
          <p:nvPr/>
        </p:nvSpPr>
        <p:spPr bwMode="auto">
          <a:xfrm>
            <a:off x="7975628" y="1482115"/>
            <a:ext cx="855133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吊环</a:t>
            </a:r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4099023" y="3306399"/>
            <a:ext cx="18812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Box 14"/>
          <p:cNvSpPr>
            <a:spLocks noChangeArrowheads="1"/>
          </p:cNvSpPr>
          <p:nvPr/>
        </p:nvSpPr>
        <p:spPr bwMode="auto">
          <a:xfrm>
            <a:off x="3357908" y="3135373"/>
            <a:ext cx="798124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指针</a:t>
            </a:r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4156032" y="4104523"/>
            <a:ext cx="15392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Box 16"/>
          <p:cNvSpPr>
            <a:spLocks noChangeArrowheads="1"/>
          </p:cNvSpPr>
          <p:nvPr/>
        </p:nvSpPr>
        <p:spPr bwMode="auto">
          <a:xfrm>
            <a:off x="3357907" y="3933497"/>
            <a:ext cx="627098" cy="6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面板</a:t>
            </a:r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H="1">
            <a:off x="4099023" y="4560595"/>
            <a:ext cx="19953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Box 18"/>
          <p:cNvSpPr>
            <a:spLocks noChangeArrowheads="1"/>
          </p:cNvSpPr>
          <p:nvPr/>
        </p:nvSpPr>
        <p:spPr bwMode="auto">
          <a:xfrm>
            <a:off x="3357907" y="4389568"/>
            <a:ext cx="627098" cy="6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铁杆</a:t>
            </a:r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弹簧测力计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23765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/>
      <p:bldP spid="23" grpId="0" bldLvl="0"/>
      <p:bldP spid="25" grpId="0" bldLvl="0"/>
      <p:bldP spid="26" grpId="0" bldLvl="0" animBg="1"/>
      <p:bldP spid="27" grpId="0" bldLvl="0"/>
      <p:bldP spid="29" grpId="0" bldLvl="0"/>
      <p:bldP spid="31" grpId="0" bldLvl="0"/>
      <p:bldP spid="33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25601"/>
          <p:cNvSpPr txBox="1">
            <a:spLocks noChangeArrowheads="1"/>
          </p:cNvSpPr>
          <p:nvPr/>
        </p:nvSpPr>
        <p:spPr bwMode="auto">
          <a:xfrm>
            <a:off x="657226" y="2411841"/>
            <a:ext cx="11515026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lnSpc>
                <a:spcPct val="150000"/>
              </a:lnSpc>
              <a:buFontTx/>
              <a:buAutoNum type="arabicParenBoth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“三看清”：看清测力计的量程、分度值以及指针是否对准零刻线，若不是，应调零。</a:t>
            </a:r>
          </a:p>
        </p:txBody>
      </p:sp>
      <p:sp>
        <p:nvSpPr>
          <p:cNvPr id="25603" name="文本框 25602"/>
          <p:cNvSpPr txBox="1">
            <a:spLocks noChangeArrowheads="1"/>
          </p:cNvSpPr>
          <p:nvPr/>
        </p:nvSpPr>
        <p:spPr bwMode="auto">
          <a:xfrm>
            <a:off x="658813" y="3029898"/>
            <a:ext cx="11739266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 测量前，用手轻轻地来回拉动几次，避免指针、弹簧和外壳之间的摩擦而影响测量的准确性。</a:t>
            </a:r>
          </a:p>
        </p:txBody>
      </p:sp>
      <p:sp>
        <p:nvSpPr>
          <p:cNvPr id="43011" name="文本框 25603"/>
          <p:cNvSpPr txBox="1">
            <a:spLocks noChangeArrowheads="1"/>
          </p:cNvSpPr>
          <p:nvPr/>
        </p:nvSpPr>
        <p:spPr bwMode="auto">
          <a:xfrm>
            <a:off x="660400" y="1523995"/>
            <a:ext cx="6392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弹簧测力计的使用方法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弹簧测力计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57226" y="4212038"/>
            <a:ext cx="87983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测量时，要使弹簧测力计受力方向沿弹簧的轴线方向。</a:t>
            </a:r>
          </a:p>
          <a:p>
            <a:pPr defTabSz="1219170"/>
            <a:endParaRPr lang="zh-CN" altLang="en-US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57226" y="4740126"/>
            <a:ext cx="81886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(5)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读数时，应保持测力计处于静止或匀速直线运动状态。</a:t>
            </a:r>
          </a:p>
          <a:p>
            <a:pPr defTabSz="1219170"/>
            <a:endParaRPr lang="zh-CN" altLang="en-US" sz="1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/>
            <a:endParaRPr lang="zh-CN" altLang="en-US" sz="1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58813" y="5263346"/>
            <a:ext cx="83074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(6)视线必须与刻度面垂直。</a:t>
            </a:r>
          </a:p>
          <a:p>
            <a:pPr defTabSz="1219170"/>
            <a:endParaRPr lang="zh-CN" altLang="en-US" sz="1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57226" y="3711874"/>
            <a:ext cx="7056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/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(3)被测力的大小不能超出量程。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6" grpId="0"/>
      <p:bldP spid="7" grpId="0" bldLvl="0"/>
      <p:bldP spid="8" grpId="0" bldLvl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9697" descr="wlj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EBA0"/>
              </a:clrFrom>
              <a:clrTo>
                <a:srgbClr val="FAEB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51" y="2632337"/>
            <a:ext cx="1964411" cy="236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29698" descr="图片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EBA0"/>
              </a:clrFrom>
              <a:clrTo>
                <a:srgbClr val="FAEB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91" y="2726172"/>
            <a:ext cx="1434040" cy="226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文本框 29700"/>
          <p:cNvSpPr txBox="1">
            <a:spLocks noChangeArrowheads="1"/>
          </p:cNvSpPr>
          <p:nvPr/>
        </p:nvSpPr>
        <p:spPr bwMode="auto">
          <a:xfrm>
            <a:off x="658813" y="1462354"/>
            <a:ext cx="8451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这里有好多不同用途、不同形状的测力计！</a:t>
            </a:r>
          </a:p>
        </p:txBody>
      </p:sp>
      <p:grpSp>
        <p:nvGrpSpPr>
          <p:cNvPr id="29702" name="组合 29701"/>
          <p:cNvGrpSpPr/>
          <p:nvPr/>
        </p:nvGrpSpPr>
        <p:grpSpPr bwMode="auto">
          <a:xfrm>
            <a:off x="2017949" y="2726172"/>
            <a:ext cx="1712485" cy="2981075"/>
            <a:chOff x="0" y="0"/>
            <a:chExt cx="1270" cy="1556"/>
          </a:xfrm>
        </p:grpSpPr>
        <p:pic>
          <p:nvPicPr>
            <p:cNvPr id="4711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89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1" name="Text Box 31"/>
            <p:cNvSpPr>
              <a:spLocks noChangeArrowheads="1"/>
            </p:cNvSpPr>
            <p:nvPr/>
          </p:nvSpPr>
          <p:spPr bwMode="auto">
            <a:xfrm>
              <a:off x="0" y="1315"/>
              <a:ext cx="127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endPara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弹簧测力计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45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2529"/>
          <p:cNvSpPr txBox="1">
            <a:spLocks noChangeArrowheads="1"/>
          </p:cNvSpPr>
          <p:nvPr/>
        </p:nvSpPr>
        <p:spPr bwMode="auto">
          <a:xfrm>
            <a:off x="635390" y="2336226"/>
            <a:ext cx="7488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作用在弹簧上的外力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越大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，弹簧的伸长就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2531" name="文本框 22530"/>
          <p:cNvSpPr txBox="1">
            <a:spLocks noChangeArrowheads="1"/>
          </p:cNvSpPr>
          <p:nvPr/>
        </p:nvSpPr>
        <p:spPr bwMode="auto">
          <a:xfrm>
            <a:off x="644100" y="3312979"/>
            <a:ext cx="7471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根据弹簧伸长的长度可以测定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力的大小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9939" name="文本框 22531"/>
          <p:cNvSpPr txBox="1">
            <a:spLocks noChangeArrowheads="1"/>
          </p:cNvSpPr>
          <p:nvPr/>
        </p:nvSpPr>
        <p:spPr bwMode="auto">
          <a:xfrm>
            <a:off x="635390" y="1385243"/>
            <a:ext cx="2011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弹簧测力计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555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/>
      <p:bldP spid="225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31746"/>
          <p:cNvSpPr txBox="1">
            <a:spLocks noChangeArrowheads="1"/>
          </p:cNvSpPr>
          <p:nvPr/>
        </p:nvSpPr>
        <p:spPr bwMode="auto">
          <a:xfrm>
            <a:off x="660400" y="1596830"/>
            <a:ext cx="108585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一、弹力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、弹性和塑性：撤去外力后能否恢复原状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、弹力的产生条件：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）接触（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）是否发生弹性形变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二、弹簧测力计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、原理：在弹性限度内，弹簧受到的拉力越大，弹簧的伸长就越长。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、使用：看、调、测、读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05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/>
          </p:cNvSpPr>
          <p:nvPr>
            <p:ph type="title" idx="4294967295"/>
          </p:nvPr>
        </p:nvSpPr>
        <p:spPr>
          <a:xfrm>
            <a:off x="660400" y="1148159"/>
            <a:ext cx="8210550" cy="895350"/>
          </a:xfrm>
        </p:spPr>
        <p:txBody>
          <a:bodyPr wrap="square" anchor="ctr">
            <a:normAutofit/>
          </a:bodyPr>
          <a:lstStyle/>
          <a:p>
            <a:pPr fontAlgn="auto"/>
            <a:r>
              <a:rPr lang="zh-CN" altLang="en-US" sz="240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读出下列各测力计的读数</a:t>
            </a:r>
          </a:p>
        </p:txBody>
      </p:sp>
      <p:pic>
        <p:nvPicPr>
          <p:cNvPr id="32773" name="Picture 5" descr="wps_clip_image-312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07" y="2043509"/>
            <a:ext cx="1497619" cy="26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wps_clip_image-313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00" y="5195562"/>
            <a:ext cx="4157408" cy="93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wps_clip_image-314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344" y="2210637"/>
            <a:ext cx="567211" cy="324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306041" y="2414477"/>
            <a:ext cx="1076835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393" b="1" u="sng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1.80N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024738" y="4395016"/>
            <a:ext cx="1076835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393" b="1" u="sng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2.60N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946321" y="2352166"/>
            <a:ext cx="1076835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393" b="1" u="sng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2.6N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80" grpId="0"/>
      <p:bldP spid="327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58813" y="1370958"/>
            <a:ext cx="8655050" cy="2584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b="1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下面对弹力的理解是正确还是错误的？</a:t>
            </a:r>
          </a:p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物体只要发生形变就能产生弹力</a:t>
            </a:r>
          </a:p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发生弹性形变的物体要恢复原状产生了弹力</a:t>
            </a:r>
          </a:p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弹力的产生主要是为了反抗自身的形变</a:t>
            </a:r>
          </a:p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弹簧越长弹力越大，弹簧越短弹力越小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60400" y="3842146"/>
            <a:ext cx="975882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错。必须发生弹性形变；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正确；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正确；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错。弹簧在伸长情况下，伸得越长弹力越大；在压缩状态下，缩得越短，弹力越大。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542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/>
          </p:cNvSpPr>
          <p:nvPr>
            <p:ph type="title" idx="4294967295"/>
          </p:nvPr>
        </p:nvSpPr>
        <p:spPr>
          <a:xfrm>
            <a:off x="658813" y="1028700"/>
            <a:ext cx="9706708" cy="1141412"/>
          </a:xfrm>
        </p:spPr>
        <p:txBody>
          <a:bodyPr wrap="square" anchor="ctr">
            <a:normAutofit/>
          </a:bodyPr>
          <a:lstStyle/>
          <a:p>
            <a:pPr fontAlgn="auto"/>
            <a:r>
              <a:rPr lang="zh-CN" altLang="en-US" sz="240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40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分析以下现象中，哪些是弹力在起作用，是怎样作用的？</a:t>
            </a:r>
          </a:p>
        </p:txBody>
      </p:sp>
      <p:sp>
        <p:nvSpPr>
          <p:cNvPr id="5120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81887" y="2043650"/>
            <a:ext cx="8134350" cy="2614613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物体静止在桌面上</a:t>
            </a:r>
          </a:p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栓细线的小球被悬挂在墙壁钉子上</a:t>
            </a:r>
          </a:p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卫星绕地球运行</a:t>
            </a:r>
          </a:p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射出的箭在水平运动</a:t>
            </a:r>
          </a:p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乒乓球在桌面上被球拍来回击打</a:t>
            </a:r>
          </a:p>
        </p:txBody>
      </p:sp>
      <p:pic>
        <p:nvPicPr>
          <p:cNvPr id="51203" name="Picture 5" descr="wps_clip_image-2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53" y="4298391"/>
            <a:ext cx="2188538" cy="161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7" descr="wps_clip_image-24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51" y="4513648"/>
            <a:ext cx="2145960" cy="11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5435862" y="2025497"/>
            <a:ext cx="8132762" cy="2037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桌面产生向上的弹力；</a:t>
            </a:r>
          </a:p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细线有向上的弹力；</a:t>
            </a:r>
          </a:p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不是；</a:t>
            </a:r>
          </a:p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箭已离开弓，不再受弹力；</a:t>
            </a: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球拍和桌面对球都有弹力作用。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340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内容占位符 8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19" y="2879650"/>
            <a:ext cx="1487984" cy="2231976"/>
          </a:xfrm>
        </p:spPr>
      </p:pic>
      <p:sp>
        <p:nvSpPr>
          <p:cNvPr id="8196" name="文本框 8195"/>
          <p:cNvSpPr txBox="1">
            <a:spLocks noChangeArrowheads="1"/>
          </p:cNvSpPr>
          <p:nvPr/>
        </p:nvSpPr>
        <p:spPr bwMode="auto">
          <a:xfrm>
            <a:off x="660400" y="1533676"/>
            <a:ext cx="11038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撑杆跳高要比普通跳高跳得高，它借助了什么？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02" y="2879650"/>
            <a:ext cx="1487984" cy="223197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5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69633"/>
          <p:cNvSpPr txBox="1">
            <a:spLocks noChangeArrowheads="1"/>
          </p:cNvSpPr>
          <p:nvPr/>
        </p:nvSpPr>
        <p:spPr bwMode="auto">
          <a:xfrm>
            <a:off x="658813" y="1495938"/>
            <a:ext cx="790206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使用弹簧测力计不必要的是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)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弹簧测力计竖直或水平放置，不得倾斜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使用前指针要“校零”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使用过程中，弹簧、指针不得与外壳有摩擦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拉力不得超过弹簧测力计所能承受的最大的力</a:t>
            </a:r>
          </a:p>
        </p:txBody>
      </p:sp>
      <p:sp>
        <p:nvSpPr>
          <p:cNvPr id="69635" name="文本框 69634"/>
          <p:cNvSpPr txBox="1">
            <a:spLocks noChangeArrowheads="1"/>
          </p:cNvSpPr>
          <p:nvPr/>
        </p:nvSpPr>
        <p:spPr bwMode="auto">
          <a:xfrm>
            <a:off x="4735516" y="1662476"/>
            <a:ext cx="503579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793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808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文本框 70657"/>
          <p:cNvSpPr txBox="1">
            <a:spLocks noChangeArrowheads="1"/>
          </p:cNvSpPr>
          <p:nvPr/>
        </p:nvSpPr>
        <p:spPr bwMode="auto">
          <a:xfrm>
            <a:off x="658813" y="1597266"/>
            <a:ext cx="98157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、下列关于弹力产生条件的说法中，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正确的是（      ）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、物体间不相互接触，也能产生弹力。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、只要两物体接触就一定会产生弹力。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、只有弹簧才能产生弹力。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rgbClr val="001E1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、两个物体直接接触且互相挤压发生弹性形变时才会产生弹力。</a:t>
            </a:r>
          </a:p>
        </p:txBody>
      </p:sp>
      <p:sp>
        <p:nvSpPr>
          <p:cNvPr id="70663" name="矩形 70662"/>
          <p:cNvSpPr>
            <a:spLocks noChangeArrowheads="1"/>
          </p:cNvSpPr>
          <p:nvPr/>
        </p:nvSpPr>
        <p:spPr bwMode="auto">
          <a:xfrm>
            <a:off x="2366617" y="2149925"/>
            <a:ext cx="518091" cy="6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altLang="zh-CN" sz="3593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423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文本框 73733"/>
          <p:cNvSpPr txBox="1">
            <a:spLocks noChangeArrowheads="1"/>
          </p:cNvSpPr>
          <p:nvPr/>
        </p:nvSpPr>
        <p:spPr bwMode="auto">
          <a:xfrm>
            <a:off x="658813" y="1669172"/>
            <a:ext cx="872711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关于弹力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下列叙述正确的是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)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A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、物体发生形变时产生的力叫弹力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、不相互接触的物体间也可产生弹力 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、拉力不属于弹力               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、压缩的弹簧能产生弹力</a:t>
            </a:r>
          </a:p>
        </p:txBody>
      </p:sp>
      <p:sp>
        <p:nvSpPr>
          <p:cNvPr id="73738" name="文本框 73737"/>
          <p:cNvSpPr txBox="1">
            <a:spLocks noChangeArrowheads="1"/>
          </p:cNvSpPr>
          <p:nvPr/>
        </p:nvSpPr>
        <p:spPr bwMode="auto">
          <a:xfrm>
            <a:off x="4833685" y="1669172"/>
            <a:ext cx="518091" cy="6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altLang="zh-CN" sz="3593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941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文本框 77825"/>
          <p:cNvSpPr txBox="1">
            <a:spLocks noChangeArrowheads="1"/>
          </p:cNvSpPr>
          <p:nvPr/>
        </p:nvSpPr>
        <p:spPr bwMode="auto">
          <a:xfrm>
            <a:off x="660400" y="1645369"/>
            <a:ext cx="992728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、关于弹簧测力计的使用，下列几种说法中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错误的是（        ）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、弹簧测力计必须竖直放置。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、使用前必须检查指针是否在“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0”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刻度处。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、使用时弹簧、指针、挂钩不能与外壳摩擦。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、使用时必须注意所测的不能超过弹簧测力计的测量范围。</a:t>
            </a:r>
          </a:p>
        </p:txBody>
      </p:sp>
      <p:pic>
        <p:nvPicPr>
          <p:cNvPr id="61443" name="图片 778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46" y="8467"/>
            <a:ext cx="1064165" cy="71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图片 778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EFA4"/>
              </a:clrFrom>
              <a:clrTo>
                <a:srgbClr val="FFEF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789" y="1836287"/>
            <a:ext cx="1065873" cy="33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矩形 77829"/>
          <p:cNvSpPr>
            <a:spLocks noChangeArrowheads="1"/>
          </p:cNvSpPr>
          <p:nvPr/>
        </p:nvSpPr>
        <p:spPr bwMode="auto">
          <a:xfrm>
            <a:off x="2404494" y="2208917"/>
            <a:ext cx="479618" cy="5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altLang="zh-CN" sz="3193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621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文本占位符 79873"/>
          <p:cNvSpPr>
            <a:spLocks noGrp="1" noChangeArrowheads="1"/>
          </p:cNvSpPr>
          <p:nvPr>
            <p:ph type="body" idx="4294967295"/>
          </p:nvPr>
        </p:nvSpPr>
        <p:spPr>
          <a:xfrm>
            <a:off x="733530" y="1458913"/>
            <a:ext cx="10862268" cy="47767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．（中考真题）在弹性限度内，弹簧的弹力大小与弹簧的伸长量成正比，即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F=</a:t>
            </a:r>
            <a:r>
              <a:rPr lang="en-US" altLang="zh-CN" sz="2400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kx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，其中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为弹力大小，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为伸长量，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为弹簧的劲度系数。已知某弹簧劲度系数为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100N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／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，原始长度为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10cm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，则在弹力为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5N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时，弹簧长度可能为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10cm     B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15cm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20cm     D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25cm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875" name="文本框 79874"/>
          <p:cNvSpPr txBox="1">
            <a:spLocks noChangeArrowheads="1"/>
          </p:cNvSpPr>
          <p:nvPr/>
        </p:nvSpPr>
        <p:spPr bwMode="auto">
          <a:xfrm>
            <a:off x="10499702" y="2624691"/>
            <a:ext cx="457176" cy="583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3193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zh-CN" altLang="en-US" sz="3193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10148644" y="2662619"/>
            <a:ext cx="1159292" cy="462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056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ldLvl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图片 82946" descr="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1" t="17879" r="5489" b="57127"/>
          <a:stretch>
            <a:fillRect/>
          </a:stretch>
        </p:blipFill>
        <p:spPr bwMode="auto">
          <a:xfrm>
            <a:off x="4209205" y="2235060"/>
            <a:ext cx="3773591" cy="377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文本框 82947"/>
          <p:cNvSpPr txBox="1">
            <a:spLocks noChangeArrowheads="1"/>
          </p:cNvSpPr>
          <p:nvPr/>
        </p:nvSpPr>
        <p:spPr bwMode="auto">
          <a:xfrm>
            <a:off x="660400" y="1125538"/>
            <a:ext cx="9716896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用手捏一个厚玻璃瓶，它会发生弹性形变吗？请设计一个实验来验证你的想法。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385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0A7F1BE7-220D-432B-9CF3-F7E10B92FD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3" name="Прямоугольник 12"/>
          <p:cNvSpPr/>
          <p:nvPr/>
        </p:nvSpPr>
        <p:spPr>
          <a:xfrm>
            <a:off x="941" y="0"/>
            <a:ext cx="2139928" cy="3895617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80D47E4-1E9E-4C14-A827-7D38862A456E}"/>
              </a:ext>
            </a:extLst>
          </p:cNvPr>
          <p:cNvGrpSpPr/>
          <p:nvPr/>
        </p:nvGrpSpPr>
        <p:grpSpPr>
          <a:xfrm>
            <a:off x="6502400" y="3443514"/>
            <a:ext cx="5032837" cy="1743365"/>
            <a:chOff x="-4766137" y="1956424"/>
            <a:chExt cx="5032837" cy="174336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B9B4C0F-FADA-4773-AB24-1E660F73F045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2872A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CA3225A-5052-4CEF-A17B-92596279295B}"/>
                </a:ext>
              </a:extLst>
            </p:cNvPr>
            <p:cNvGrpSpPr/>
            <p:nvPr/>
          </p:nvGrpSpPr>
          <p:grpSpPr>
            <a:xfrm>
              <a:off x="-4714868" y="1956424"/>
              <a:ext cx="4981568" cy="1167085"/>
              <a:chOff x="-4714868" y="1956424"/>
              <a:chExt cx="4981568" cy="1167085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A22535A-57BA-4436-9020-4F61A76BF155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1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EB5E970B-7283-4766-9A63-BC029ADABE3F}"/>
                  </a:ext>
                </a:extLst>
              </p:cNvPr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占位符 19">
                <a:extLst>
                  <a:ext uri="{FF2B5EF4-FFF2-40B4-BE49-F238E27FC236}">
                    <a16:creationId xmlns:a16="http://schemas.microsoft.com/office/drawing/2014/main" id="{72A8255A-BF26-43E9-B8C6-F6F0EB0FD9EB}"/>
                  </a:ext>
                </a:extLst>
              </p:cNvPr>
              <p:cNvSpPr txBox="1"/>
              <p:nvPr/>
            </p:nvSpPr>
            <p:spPr>
              <a:xfrm>
                <a:off x="-4708756" y="1956424"/>
                <a:ext cx="481473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2872A7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</p:grpSp>
      </p:grpSp>
      <p:sp>
        <p:nvSpPr>
          <p:cNvPr id="22" name="文本占位符 20">
            <a:extLst>
              <a:ext uri="{FF2B5EF4-FFF2-40B4-BE49-F238E27FC236}">
                <a16:creationId xmlns:a16="http://schemas.microsoft.com/office/drawing/2014/main" id="{6F2BEE28-D6D4-4D48-8F33-DF9DFD71F03D}"/>
              </a:ext>
            </a:extLst>
          </p:cNvPr>
          <p:cNvSpPr txBox="1"/>
          <p:nvPr/>
        </p:nvSpPr>
        <p:spPr>
          <a:xfrm>
            <a:off x="6584149" y="276040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第七章   力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271F60E-20DD-4F62-848A-1BCAC6E01799}"/>
              </a:ext>
            </a:extLst>
          </p:cNvPr>
          <p:cNvSpPr/>
          <p:nvPr/>
        </p:nvSpPr>
        <p:spPr>
          <a:xfrm>
            <a:off x="9329205" y="324651"/>
            <a:ext cx="4062342" cy="300975"/>
          </a:xfrm>
          <a:prstGeom prst="rect">
            <a:avLst/>
          </a:prstGeom>
          <a:solidFill>
            <a:srgbClr val="2872A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人教版物理八年级下册（初中）</a:t>
            </a:r>
          </a:p>
        </p:txBody>
      </p:sp>
    </p:spTree>
    <p:extLst>
      <p:ext uri="{BB962C8B-B14F-4D97-AF65-F5344CB8AC3E}">
        <p14:creationId xmlns:p14="http://schemas.microsoft.com/office/powerpoint/2010/main" val="8809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文本框 10242"/>
          <p:cNvSpPr txBox="1">
            <a:spLocks noChangeArrowheads="1"/>
          </p:cNvSpPr>
          <p:nvPr/>
        </p:nvSpPr>
        <p:spPr bwMode="auto">
          <a:xfrm>
            <a:off x="542471" y="1499659"/>
            <a:ext cx="11649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用力分别拉弹簧、橡皮筋和挤压橡皮泥、弯折铜丝；松手后，结果有什么不同吗？</a:t>
            </a:r>
          </a:p>
        </p:txBody>
      </p:sp>
      <p:pic>
        <p:nvPicPr>
          <p:cNvPr id="10244" name="图片 102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2702" y="3163836"/>
            <a:ext cx="3517620" cy="197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02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0649" y="2743200"/>
            <a:ext cx="2222607" cy="281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做一做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2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2289"/>
          <p:cNvSpPr txBox="1">
            <a:spLocks noChangeArrowheads="1"/>
          </p:cNvSpPr>
          <p:nvPr/>
        </p:nvSpPr>
        <p:spPr bwMode="auto">
          <a:xfrm>
            <a:off x="2463245" y="1665111"/>
            <a:ext cx="28726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endParaRPr lang="zh-CN" altLang="zh-CN" sz="44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1" name="文本框 12290"/>
          <p:cNvSpPr txBox="1">
            <a:spLocks noChangeArrowheads="1"/>
          </p:cNvSpPr>
          <p:nvPr/>
        </p:nvSpPr>
        <p:spPr bwMode="auto">
          <a:xfrm>
            <a:off x="1663385" y="1534091"/>
            <a:ext cx="9612636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类似于弹簧，物体受力时会发生形变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不受力又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恢复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到原来的形状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这种特性叫弹性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292" name="文本框 12291"/>
          <p:cNvSpPr txBox="1">
            <a:spLocks noChangeArrowheads="1"/>
          </p:cNvSpPr>
          <p:nvPr/>
        </p:nvSpPr>
        <p:spPr bwMode="auto">
          <a:xfrm>
            <a:off x="649792" y="1647286"/>
            <a:ext cx="1406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弹性:</a:t>
            </a:r>
          </a:p>
        </p:txBody>
      </p:sp>
      <p:sp>
        <p:nvSpPr>
          <p:cNvPr id="12293" name="文本框 12292"/>
          <p:cNvSpPr txBox="1">
            <a:spLocks noChangeArrowheads="1"/>
          </p:cNvSpPr>
          <p:nvPr/>
        </p:nvSpPr>
        <p:spPr bwMode="auto">
          <a:xfrm>
            <a:off x="542471" y="4047010"/>
            <a:ext cx="2455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弹性形变:</a:t>
            </a:r>
          </a:p>
        </p:txBody>
      </p:sp>
      <p:sp>
        <p:nvSpPr>
          <p:cNvPr id="12294" name="文本框 12293"/>
          <p:cNvSpPr txBox="1">
            <a:spLocks noChangeArrowheads="1"/>
          </p:cNvSpPr>
          <p:nvPr/>
        </p:nvSpPr>
        <p:spPr bwMode="auto">
          <a:xfrm>
            <a:off x="2056105" y="4047010"/>
            <a:ext cx="6348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物体变形后可以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恢复原状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的形变。</a:t>
            </a:r>
          </a:p>
        </p:txBody>
      </p:sp>
      <p:sp>
        <p:nvSpPr>
          <p:cNvPr id="12295" name="矩形 12294"/>
          <p:cNvSpPr>
            <a:spLocks noGrp="1" noChangeArrowheads="1"/>
          </p:cNvSpPr>
          <p:nvPr/>
        </p:nvSpPr>
        <p:spPr bwMode="auto">
          <a:xfrm>
            <a:off x="660400" y="2868304"/>
            <a:ext cx="1662759" cy="77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219170" indent="-1219170" defTabSz="1219170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塑性:</a:t>
            </a:r>
          </a:p>
        </p:txBody>
      </p:sp>
      <p:sp>
        <p:nvSpPr>
          <p:cNvPr id="12296" name="矩形 12295"/>
          <p:cNvSpPr>
            <a:spLocks noGrp="1" noChangeArrowheads="1"/>
          </p:cNvSpPr>
          <p:nvPr/>
        </p:nvSpPr>
        <p:spPr bwMode="auto">
          <a:xfrm>
            <a:off x="1310131" y="2933487"/>
            <a:ext cx="9965890" cy="147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类似橡皮泥，物体受力变形后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不能自动恢复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到原来的形状的特性叫塑性.</a:t>
            </a:r>
          </a:p>
          <a:p>
            <a:pPr marL="457189" indent="-457189" defTabSz="121917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7" name="文本框 12296"/>
          <p:cNvSpPr txBox="1">
            <a:spLocks noChangeArrowheads="1"/>
          </p:cNvSpPr>
          <p:nvPr/>
        </p:nvSpPr>
        <p:spPr bwMode="auto">
          <a:xfrm>
            <a:off x="660400" y="5048896"/>
            <a:ext cx="2153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塑性形变:</a:t>
            </a:r>
          </a:p>
        </p:txBody>
      </p:sp>
      <p:sp>
        <p:nvSpPr>
          <p:cNvPr id="12298" name="文本框 12297"/>
          <p:cNvSpPr txBox="1">
            <a:spLocks noChangeArrowheads="1"/>
          </p:cNvSpPr>
          <p:nvPr/>
        </p:nvSpPr>
        <p:spPr bwMode="auto">
          <a:xfrm>
            <a:off x="2163428" y="5048895"/>
            <a:ext cx="5675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物体变形后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不能自动恢复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原状的形变。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一、弹力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7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bldLvl="0"/>
      <p:bldP spid="12294" grpId="0" bldLvl="0"/>
      <p:bldP spid="12295" grpId="0" bldLvl="0"/>
      <p:bldP spid="12296" grpId="0" build="p"/>
      <p:bldP spid="12297" grpId="0" bldLvl="0"/>
      <p:bldP spid="1229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3"/>
          <p:cNvSpPr txBox="1">
            <a:spLocks noChangeArrowheads="1"/>
          </p:cNvSpPr>
          <p:nvPr/>
        </p:nvSpPr>
        <p:spPr bwMode="auto">
          <a:xfrm>
            <a:off x="660400" y="1475186"/>
            <a:ext cx="11383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物体的弹性有一定的限度，超过了这个限度也不能完全复原。</a:t>
            </a:r>
          </a:p>
        </p:txBody>
      </p:sp>
      <p:pic>
        <p:nvPicPr>
          <p:cNvPr id="15366" name="图片 133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1622" y="3037632"/>
            <a:ext cx="3519049" cy="21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133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8715" y="2850077"/>
            <a:ext cx="2574516" cy="2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一、弹力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26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一、弹力</a:t>
            </a:r>
          </a:p>
        </p:txBody>
      </p:sp>
      <p:sp>
        <p:nvSpPr>
          <p:cNvPr id="7" name="矩形 6"/>
          <p:cNvSpPr>
            <a:spLocks noChangeArrowheads="1" noChangeShapeType="1" noTextEdit="1"/>
          </p:cNvSpPr>
          <p:nvPr/>
        </p:nvSpPr>
        <p:spPr bwMode="auto">
          <a:xfrm>
            <a:off x="3991429" y="2815772"/>
            <a:ext cx="4070375" cy="651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/>
            <a:r>
              <a:rPr lang="zh-CN" altLang="en-US" sz="32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发生弹性形变时</a:t>
            </a:r>
          </a:p>
        </p:txBody>
      </p:sp>
      <p:sp>
        <p:nvSpPr>
          <p:cNvPr id="8" name="矩形 7"/>
          <p:cNvSpPr>
            <a:spLocks noChangeArrowheads="1" noChangeShapeType="1" noTextEdit="1"/>
          </p:cNvSpPr>
          <p:nvPr/>
        </p:nvSpPr>
        <p:spPr bwMode="auto">
          <a:xfrm>
            <a:off x="1696674" y="3564938"/>
            <a:ext cx="1837674" cy="6904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/>
            <a:r>
              <a:rPr lang="zh-CN" altLang="en-US" sz="32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</a:t>
            </a:r>
          </a:p>
        </p:txBody>
      </p:sp>
      <p:sp>
        <p:nvSpPr>
          <p:cNvPr id="9" name="右箭头 8"/>
          <p:cNvSpPr>
            <a:spLocks noChangeArrowheads="1"/>
          </p:cNvSpPr>
          <p:nvPr/>
        </p:nvSpPr>
        <p:spPr bwMode="auto">
          <a:xfrm>
            <a:off x="4009868" y="3775587"/>
            <a:ext cx="4265719" cy="121958"/>
          </a:xfrm>
          <a:prstGeom prst="rightArrow">
            <a:avLst>
              <a:gd name="adj1" fmla="val 50000"/>
              <a:gd name="adj2" fmla="val 5418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defTabSz="1219170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 noChangeShapeType="1" noTextEdit="1"/>
          </p:cNvSpPr>
          <p:nvPr/>
        </p:nvSpPr>
        <p:spPr bwMode="auto">
          <a:xfrm>
            <a:off x="8528879" y="3636885"/>
            <a:ext cx="1542488" cy="6913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/>
            <a:r>
              <a:rPr lang="zh-CN" altLang="en-US" sz="32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弹力</a:t>
            </a:r>
          </a:p>
        </p:txBody>
      </p:sp>
      <p:sp>
        <p:nvSpPr>
          <p:cNvPr id="11" name="矩形 10"/>
          <p:cNvSpPr>
            <a:spLocks noChangeArrowheads="1" noChangeShapeType="1" noTextEdit="1"/>
          </p:cNvSpPr>
          <p:nvPr/>
        </p:nvSpPr>
        <p:spPr bwMode="auto">
          <a:xfrm>
            <a:off x="4767662" y="4466758"/>
            <a:ext cx="1640884" cy="650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/>
            <a:r>
              <a:rPr lang="zh-CN" altLang="en-US" sz="32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产生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609720" y="1436935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弹力是如何产生的？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6385"/>
          <p:cNvSpPr txBox="1">
            <a:spLocks noChangeArrowheads="1"/>
          </p:cNvSpPr>
          <p:nvPr/>
        </p:nvSpPr>
        <p:spPr bwMode="auto">
          <a:xfrm>
            <a:off x="660400" y="1913718"/>
            <a:ext cx="1515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弹力</a:t>
            </a:r>
            <a:r>
              <a:rPr lang="en-US" altLang="zh-CN" sz="2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16387" name="文本框 16386"/>
          <p:cNvSpPr txBox="1">
            <a:spLocks noChangeArrowheads="1"/>
          </p:cNvSpPr>
          <p:nvPr/>
        </p:nvSpPr>
        <p:spPr bwMode="auto">
          <a:xfrm>
            <a:off x="660400" y="2707401"/>
            <a:ext cx="39510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弹力产生的条件</a:t>
            </a:r>
            <a:r>
              <a:rPr lang="en-US" altLang="zh-CN" sz="2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16388" name="文本框 16387"/>
          <p:cNvSpPr txBox="1">
            <a:spLocks noChangeArrowheads="1"/>
          </p:cNvSpPr>
          <p:nvPr/>
        </p:nvSpPr>
        <p:spPr bwMode="auto">
          <a:xfrm>
            <a:off x="3696079" y="2690602"/>
            <a:ext cx="2083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相互接触</a:t>
            </a: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</a:p>
        </p:txBody>
      </p:sp>
      <p:sp>
        <p:nvSpPr>
          <p:cNvPr id="16389" name="文本框 16388"/>
          <p:cNvSpPr txBox="1">
            <a:spLocks noChangeArrowheads="1"/>
          </p:cNvSpPr>
          <p:nvPr/>
        </p:nvSpPr>
        <p:spPr bwMode="auto">
          <a:xfrm>
            <a:off x="3696079" y="3461169"/>
            <a:ext cx="3016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发生弹性形变</a:t>
            </a:r>
            <a:r>
              <a:rPr lang="zh-CN" altLang="en-US" sz="28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6390" name="文本框 16389"/>
          <p:cNvSpPr txBox="1">
            <a:spLocks noChangeArrowheads="1"/>
          </p:cNvSpPr>
          <p:nvPr/>
        </p:nvSpPr>
        <p:spPr bwMode="auto">
          <a:xfrm>
            <a:off x="745913" y="4394061"/>
            <a:ext cx="2860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弹力的表现</a:t>
            </a:r>
            <a:r>
              <a:rPr lang="en-US" altLang="zh-CN" sz="2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  <a:endParaRPr lang="en-US" altLang="zh-CN" sz="28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1" name="矩形 16390"/>
          <p:cNvSpPr>
            <a:spLocks noChangeArrowheads="1"/>
          </p:cNvSpPr>
          <p:nvPr/>
        </p:nvSpPr>
        <p:spPr bwMode="auto">
          <a:xfrm>
            <a:off x="1829038" y="1920035"/>
            <a:ext cx="6320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物体由于弹性形变而产生的力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6392" name="文本框 16391"/>
          <p:cNvSpPr txBox="1">
            <a:spLocks noChangeArrowheads="1"/>
          </p:cNvSpPr>
          <p:nvPr/>
        </p:nvSpPr>
        <p:spPr bwMode="auto">
          <a:xfrm>
            <a:off x="2915374" y="4394061"/>
            <a:ext cx="57293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压力  支持力  拉力  </a:t>
            </a:r>
          </a:p>
          <a:p>
            <a:pPr defTabSz="1219170"/>
            <a:endParaRPr lang="zh-CN" altLang="en-US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一、弹力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57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1" grpId="0"/>
      <p:bldP spid="1639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7409"/>
          <p:cNvSpPr>
            <a:spLocks noGrp="1"/>
          </p:cNvSpPr>
          <p:nvPr>
            <p:ph type="title" idx="4294967295"/>
          </p:nvPr>
        </p:nvSpPr>
        <p:spPr>
          <a:xfrm>
            <a:off x="660400" y="1494971"/>
            <a:ext cx="9426229" cy="464458"/>
          </a:xfrm>
        </p:spPr>
        <p:txBody>
          <a:bodyPr anchor="ctr">
            <a:noAutofit/>
          </a:bodyPr>
          <a:lstStyle/>
          <a:p>
            <a:pPr fontAlgn="auto"/>
            <a:r>
              <a:rPr lang="zh-CN" altLang="en-US" sz="2800" b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生活中在哪儿应用到了弹力？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141" y="3152437"/>
            <a:ext cx="2284174" cy="15227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一、弹力</a:t>
            </a:r>
          </a:p>
        </p:txBody>
      </p:sp>
      <p:pic>
        <p:nvPicPr>
          <p:cNvPr id="6" name="图片 184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8198" y="3145991"/>
            <a:ext cx="2349398" cy="15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94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017" y="3145991"/>
            <a:ext cx="2303512" cy="15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2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heme/theme1.xml><?xml version="1.0" encoding="utf-8"?>
<a:theme xmlns:a="http://schemas.openxmlformats.org/drawingml/2006/main" name="办公资源网：www.bangongziyuan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1956</Words>
  <Application>Microsoft Office PowerPoint</Application>
  <PresentationFormat>宽屏</PresentationFormat>
  <Paragraphs>279</Paragraphs>
  <Slides>37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FandolFang R</vt:lpstr>
      <vt:lpstr>思源黑体 CN Light</vt:lpstr>
      <vt:lpstr>Arial</vt:lpstr>
      <vt:lpstr>Calibri</vt:lpstr>
      <vt:lpstr>Calibri Light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生活中在哪儿应用到了弹力？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读出下列各测力计的读数</vt:lpstr>
      <vt:lpstr>PowerPoint 演示文稿</vt:lpstr>
      <vt:lpstr>例题2. 分析以下现象中，哪些是弹力在起作用，是怎样作用的？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2020-05-18T05:19:52Z</dcterms:created>
  <dcterms:modified xsi:type="dcterms:W3CDTF">2021-01-09T11:50:27Z</dcterms:modified>
</cp:coreProperties>
</file>