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6"/>
  </p:notesMasterIdLst>
  <p:sldIdLst>
    <p:sldId id="3031" r:id="rId2"/>
    <p:sldId id="3035" r:id="rId3"/>
    <p:sldId id="3037" r:id="rId4"/>
    <p:sldId id="3038" r:id="rId5"/>
    <p:sldId id="3039" r:id="rId6"/>
    <p:sldId id="3040" r:id="rId7"/>
    <p:sldId id="3041" r:id="rId8"/>
    <p:sldId id="3042" r:id="rId9"/>
    <p:sldId id="3043" r:id="rId10"/>
    <p:sldId id="3044" r:id="rId11"/>
    <p:sldId id="3045" r:id="rId12"/>
    <p:sldId id="3046" r:id="rId13"/>
    <p:sldId id="3047" r:id="rId14"/>
    <p:sldId id="3048" r:id="rId15"/>
    <p:sldId id="3049" r:id="rId16"/>
    <p:sldId id="3050" r:id="rId17"/>
    <p:sldId id="3051" r:id="rId18"/>
    <p:sldId id="3053" r:id="rId19"/>
    <p:sldId id="3054" r:id="rId20"/>
    <p:sldId id="3055" r:id="rId21"/>
    <p:sldId id="3056" r:id="rId22"/>
    <p:sldId id="3057" r:id="rId23"/>
    <p:sldId id="3058" r:id="rId24"/>
    <p:sldId id="3059" r:id="rId25"/>
    <p:sldId id="3061" r:id="rId26"/>
    <p:sldId id="3062" r:id="rId27"/>
    <p:sldId id="3064" r:id="rId28"/>
    <p:sldId id="3066" r:id="rId29"/>
    <p:sldId id="3067" r:id="rId30"/>
    <p:sldId id="3068" r:id="rId31"/>
    <p:sldId id="3069" r:id="rId32"/>
    <p:sldId id="3070" r:id="rId33"/>
    <p:sldId id="287" r:id="rId34"/>
    <p:sldId id="3032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87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324"/>
      </p:cViewPr>
      <p:guideLst>
        <p:guide pos="416"/>
        <p:guide pos="7287"/>
        <p:guide orient="horz" pos="663"/>
        <p:guide orient="horz" pos="712"/>
        <p:guide orient="horz" pos="3974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D5BC077-11ED-40C3-8784-A47734FA038B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1DA94D7-7775-4516-A727-EA14513C958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546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4D7-7775-4516-A727-EA14513C958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21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228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文本占位符 1229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zh-CN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64093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740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8675" name="文本占位符 1741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zh-CN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374509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4D7-7775-4516-A727-EA14513C958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55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904569" y="884767"/>
            <a:ext cx="5014451" cy="501367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8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3A47502-F663-4D61-A298-A3735F7BBDDF}"/>
              </a:ext>
            </a:extLst>
          </p:cNvPr>
          <p:cNvSpPr/>
          <p:nvPr userDrawn="1"/>
        </p:nvSpPr>
        <p:spPr>
          <a:xfrm>
            <a:off x="0" y="217714"/>
            <a:ext cx="391886" cy="725714"/>
          </a:xfrm>
          <a:prstGeom prst="rect">
            <a:avLst/>
          </a:prstGeom>
          <a:solidFill>
            <a:srgbClr val="287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1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14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77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uolo.m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zhongli_pinguo.as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0A7F1BE7-220D-432B-9CF3-F7E10B92FD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3" name="Прямоугольник 12"/>
          <p:cNvSpPr/>
          <p:nvPr/>
        </p:nvSpPr>
        <p:spPr>
          <a:xfrm>
            <a:off x="941" y="0"/>
            <a:ext cx="2139928" cy="3895617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80D47E4-1E9E-4C14-A827-7D38862A456E}"/>
              </a:ext>
            </a:extLst>
          </p:cNvPr>
          <p:cNvGrpSpPr/>
          <p:nvPr/>
        </p:nvGrpSpPr>
        <p:grpSpPr>
          <a:xfrm>
            <a:off x="6502400" y="3443514"/>
            <a:ext cx="5032837" cy="1743365"/>
            <a:chOff x="-4766137" y="1956424"/>
            <a:chExt cx="5032837" cy="174336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B9B4C0F-FADA-4773-AB24-1E660F73F045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2872A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CA3225A-5052-4CEF-A17B-92596279295B}"/>
                </a:ext>
              </a:extLst>
            </p:cNvPr>
            <p:cNvGrpSpPr/>
            <p:nvPr/>
          </p:nvGrpSpPr>
          <p:grpSpPr>
            <a:xfrm>
              <a:off x="-4714868" y="1956424"/>
              <a:ext cx="4981568" cy="1167085"/>
              <a:chOff x="-4714868" y="1956424"/>
              <a:chExt cx="4981568" cy="1167085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A22535A-57BA-4436-9020-4F61A76BF155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EB5E970B-7283-4766-9A63-BC029ADABE3F}"/>
                  </a:ext>
                </a:extLst>
              </p:cNvPr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占位符 19">
                <a:extLst>
                  <a:ext uri="{FF2B5EF4-FFF2-40B4-BE49-F238E27FC236}">
                    <a16:creationId xmlns:a16="http://schemas.microsoft.com/office/drawing/2014/main" id="{72A8255A-BF26-43E9-B8C6-F6F0EB0FD9EB}"/>
                  </a:ext>
                </a:extLst>
              </p:cNvPr>
              <p:cNvSpPr txBox="1"/>
              <p:nvPr/>
            </p:nvSpPr>
            <p:spPr>
              <a:xfrm>
                <a:off x="-4708756" y="1956424"/>
                <a:ext cx="481473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2872A7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第三节  重力</a:t>
                </a:r>
              </a:p>
            </p:txBody>
          </p:sp>
        </p:grpSp>
      </p:grpSp>
      <p:sp>
        <p:nvSpPr>
          <p:cNvPr id="22" name="文本占位符 20">
            <a:extLst>
              <a:ext uri="{FF2B5EF4-FFF2-40B4-BE49-F238E27FC236}">
                <a16:creationId xmlns:a16="http://schemas.microsoft.com/office/drawing/2014/main" id="{6F2BEE28-D6D4-4D48-8F33-DF9DFD71F03D}"/>
              </a:ext>
            </a:extLst>
          </p:cNvPr>
          <p:cNvSpPr txBox="1"/>
          <p:nvPr/>
        </p:nvSpPr>
        <p:spPr>
          <a:xfrm>
            <a:off x="6584149" y="276040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第七章   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271F60E-20DD-4F62-848A-1BCAC6E01799}"/>
              </a:ext>
            </a:extLst>
          </p:cNvPr>
          <p:cNvSpPr/>
          <p:nvPr/>
        </p:nvSpPr>
        <p:spPr>
          <a:xfrm>
            <a:off x="9329205" y="324651"/>
            <a:ext cx="4062342" cy="300975"/>
          </a:xfrm>
          <a:prstGeom prst="rect">
            <a:avLst/>
          </a:prstGeom>
          <a:solidFill>
            <a:srgbClr val="2872A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人教版物理八年级下册（初中）</a:t>
            </a:r>
          </a:p>
        </p:txBody>
      </p:sp>
    </p:spTree>
    <p:extLst>
      <p:ext uri="{BB962C8B-B14F-4D97-AF65-F5344CB8AC3E}">
        <p14:creationId xmlns:p14="http://schemas.microsoft.com/office/powerpoint/2010/main" val="35158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15362"/>
          <p:cNvSpPr txBox="1">
            <a:spLocks noChangeArrowheads="1"/>
          </p:cNvSpPr>
          <p:nvPr/>
        </p:nvSpPr>
        <p:spPr bwMode="auto">
          <a:xfrm>
            <a:off x="839893" y="1932847"/>
            <a:ext cx="6809136" cy="23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观察并记录：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弹簧秤下端悬挂三个钩码时，弹簧秤的指针所在位置。</a:t>
            </a: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993662" y="2599548"/>
            <a:ext cx="1083169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15364" descr="13 2 29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760" y="1516380"/>
            <a:ext cx="1083169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88469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6386"/>
          <p:cNvSpPr txBox="1">
            <a:spLocks noChangeArrowheads="1"/>
          </p:cNvSpPr>
          <p:nvPr/>
        </p:nvSpPr>
        <p:spPr bwMode="auto">
          <a:xfrm>
            <a:off x="660400" y="2106120"/>
            <a:ext cx="4147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实验记录表格</a:t>
            </a:r>
          </a:p>
        </p:txBody>
      </p:sp>
      <p:sp>
        <p:nvSpPr>
          <p:cNvPr id="27651" name="文本框 16387"/>
          <p:cNvSpPr txBox="1">
            <a:spLocks noChangeArrowheads="1"/>
          </p:cNvSpPr>
          <p:nvPr/>
        </p:nvSpPr>
        <p:spPr bwMode="auto">
          <a:xfrm>
            <a:off x="590715" y="1378807"/>
            <a:ext cx="4636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分析论证：</a:t>
            </a:r>
          </a:p>
        </p:txBody>
      </p:sp>
      <p:graphicFrame>
        <p:nvGraphicFramePr>
          <p:cNvPr id="16389" name="表格 16388"/>
          <p:cNvGraphicFramePr/>
          <p:nvPr>
            <p:extLst>
              <p:ext uri="{D42A27DB-BD31-4B8C-83A1-F6EECF244321}">
                <p14:modId xmlns:p14="http://schemas.microsoft.com/office/powerpoint/2010/main" val="3542076955"/>
              </p:ext>
            </p:extLst>
          </p:nvPr>
        </p:nvGraphicFramePr>
        <p:xfrm>
          <a:off x="1364343" y="3033488"/>
          <a:ext cx="9318172" cy="2809935"/>
        </p:xfrm>
        <a:graphic>
          <a:graphicData uri="http://schemas.openxmlformats.org/drawingml/2006/table">
            <a:tbl>
              <a:tblPr/>
              <a:tblGrid>
                <a:gridCol w="3636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75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zh-CN" altLang="en-US" sz="2400" b="1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2400" b="1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  <a:endParaRPr lang="zh-CN" altLang="en-US" sz="2400" b="1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5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质量</a:t>
                      </a:r>
                      <a:r>
                        <a:rPr lang="en-US" altLang="zh-CN" sz="2400" b="1" i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m</a:t>
                      </a:r>
                      <a:r>
                        <a:rPr lang="zh-CN" altLang="en-US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kg</a:t>
                      </a:r>
                      <a:r>
                        <a:rPr lang="zh-CN" altLang="en-US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5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重力</a:t>
                      </a:r>
                      <a:r>
                        <a:rPr lang="en-US" altLang="zh-CN" sz="2400" b="1" i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G</a:t>
                      </a:r>
                      <a:r>
                        <a:rPr lang="zh-CN" altLang="en-US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N</a:t>
                      </a:r>
                      <a:r>
                        <a:rPr lang="zh-CN" altLang="en-US" sz="2400" b="1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66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重力</a:t>
                      </a:r>
                      <a:r>
                        <a:rPr lang="en-US" altLang="zh-CN" sz="2400" b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2400" b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质量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即</a:t>
                      </a:r>
                      <a:r>
                        <a:rPr lang="en-US" altLang="zh-CN" sz="2400" b="1" i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G</a:t>
                      </a:r>
                      <a:r>
                        <a:rPr lang="en-US" altLang="zh-CN" sz="2400" b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/m</a:t>
                      </a:r>
                      <a:r>
                        <a:rPr lang="zh-CN" altLang="en-US" sz="2400" b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2400" b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N/kg</a:t>
                      </a:r>
                      <a:r>
                        <a:rPr lang="zh-CN" altLang="en-US" sz="2400" b="1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96" marB="4559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6" name="矩形 16415"/>
          <p:cNvSpPr>
            <a:spLocks noChangeArrowheads="1"/>
          </p:cNvSpPr>
          <p:nvPr/>
        </p:nvSpPr>
        <p:spPr bwMode="auto">
          <a:xfrm>
            <a:off x="5373384" y="5019873"/>
            <a:ext cx="988155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en-US" altLang="zh-CN" sz="2793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9.8</a:t>
            </a:r>
          </a:p>
        </p:txBody>
      </p:sp>
      <p:sp>
        <p:nvSpPr>
          <p:cNvPr id="16417" name="矩形 16416"/>
          <p:cNvSpPr>
            <a:spLocks noChangeArrowheads="1"/>
          </p:cNvSpPr>
          <p:nvPr/>
        </p:nvSpPr>
        <p:spPr bwMode="auto">
          <a:xfrm>
            <a:off x="7331434" y="5028069"/>
            <a:ext cx="988155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en-US" altLang="zh-CN" sz="2793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9.8</a:t>
            </a:r>
          </a:p>
        </p:txBody>
      </p:sp>
      <p:sp>
        <p:nvSpPr>
          <p:cNvPr id="16418" name="矩形 16417"/>
          <p:cNvSpPr>
            <a:spLocks noChangeArrowheads="1"/>
          </p:cNvSpPr>
          <p:nvPr/>
        </p:nvSpPr>
        <p:spPr bwMode="auto">
          <a:xfrm>
            <a:off x="9199314" y="5015542"/>
            <a:ext cx="988155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en-US" altLang="zh-CN" sz="2793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9.8</a:t>
            </a:r>
          </a:p>
        </p:txBody>
      </p:sp>
      <p:sp>
        <p:nvSpPr>
          <p:cNvPr id="16419" name="矩形 16418"/>
          <p:cNvSpPr>
            <a:spLocks noChangeArrowheads="1"/>
          </p:cNvSpPr>
          <p:nvPr/>
        </p:nvSpPr>
        <p:spPr bwMode="auto">
          <a:xfrm>
            <a:off x="5234030" y="3625023"/>
            <a:ext cx="1266864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en-US" altLang="zh-CN" sz="2793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0.05</a:t>
            </a:r>
          </a:p>
        </p:txBody>
      </p:sp>
      <p:sp>
        <p:nvSpPr>
          <p:cNvPr id="16420" name="矩形 16419"/>
          <p:cNvSpPr>
            <a:spLocks noChangeArrowheads="1"/>
          </p:cNvSpPr>
          <p:nvPr/>
        </p:nvSpPr>
        <p:spPr bwMode="auto">
          <a:xfrm>
            <a:off x="7147478" y="3623220"/>
            <a:ext cx="988155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en-US" altLang="zh-CN" sz="2793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</a:t>
            </a:r>
          </a:p>
        </p:txBody>
      </p:sp>
      <p:sp>
        <p:nvSpPr>
          <p:cNvPr id="16421" name="矩形 16420"/>
          <p:cNvSpPr>
            <a:spLocks noChangeArrowheads="1"/>
          </p:cNvSpPr>
          <p:nvPr/>
        </p:nvSpPr>
        <p:spPr bwMode="auto">
          <a:xfrm>
            <a:off x="8977677" y="3623219"/>
            <a:ext cx="1266864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en-US" altLang="zh-CN" sz="2793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0.15</a:t>
            </a:r>
          </a:p>
        </p:txBody>
      </p:sp>
      <p:sp>
        <p:nvSpPr>
          <p:cNvPr id="16422" name="矩形 16421"/>
          <p:cNvSpPr>
            <a:spLocks noChangeArrowheads="1"/>
          </p:cNvSpPr>
          <p:nvPr/>
        </p:nvSpPr>
        <p:spPr bwMode="auto">
          <a:xfrm>
            <a:off x="5360717" y="4147154"/>
            <a:ext cx="1064165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en-US" altLang="zh-CN" sz="2793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0.49</a:t>
            </a:r>
          </a:p>
        </p:txBody>
      </p:sp>
      <p:sp>
        <p:nvSpPr>
          <p:cNvPr id="16423" name="矩形 16422"/>
          <p:cNvSpPr>
            <a:spLocks noChangeArrowheads="1"/>
          </p:cNvSpPr>
          <p:nvPr/>
        </p:nvSpPr>
        <p:spPr bwMode="auto">
          <a:xfrm>
            <a:off x="7071468" y="4145351"/>
            <a:ext cx="1064165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en-US" altLang="zh-CN" sz="2793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0.98</a:t>
            </a:r>
          </a:p>
        </p:txBody>
      </p:sp>
      <p:sp>
        <p:nvSpPr>
          <p:cNvPr id="16424" name="矩形 16423"/>
          <p:cNvSpPr>
            <a:spLocks noChangeArrowheads="1"/>
          </p:cNvSpPr>
          <p:nvPr/>
        </p:nvSpPr>
        <p:spPr bwMode="auto">
          <a:xfrm>
            <a:off x="9123304" y="4177181"/>
            <a:ext cx="1064165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en-US" altLang="zh-CN" sz="2793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1.47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487576"/>
      </p:ext>
    </p:extLst>
  </p:cSld>
  <p:clrMapOvr>
    <a:masterClrMapping/>
  </p:clrMapOvr>
  <p:transition spd="med">
    <p:split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/>
      <p:bldP spid="16417" grpId="0"/>
      <p:bldP spid="16418" grpId="0"/>
      <p:bldP spid="16419" grpId="0"/>
      <p:bldP spid="16420" grpId="0"/>
      <p:bldP spid="16421" grpId="0"/>
      <p:bldP spid="16422" grpId="0"/>
      <p:bldP spid="16423" grpId="0"/>
      <p:bldP spid="164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表格 18434"/>
          <p:cNvGraphicFramePr/>
          <p:nvPr>
            <p:extLst>
              <p:ext uri="{D42A27DB-BD31-4B8C-83A1-F6EECF244321}">
                <p14:modId xmlns:p14="http://schemas.microsoft.com/office/powerpoint/2010/main" val="2081020467"/>
              </p:ext>
            </p:extLst>
          </p:nvPr>
        </p:nvGraphicFramePr>
        <p:xfrm>
          <a:off x="660400" y="1325385"/>
          <a:ext cx="2584403" cy="741408"/>
        </p:xfrm>
        <a:graphic>
          <a:graphicData uri="http://schemas.openxmlformats.org/drawingml/2006/table">
            <a:tbl>
              <a:tblPr/>
              <a:tblGrid>
                <a:gridCol w="258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140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实验表明：</a:t>
                      </a:r>
                    </a:p>
                  </a:txBody>
                  <a:tcPr marL="91215" marR="91215" marT="45584" marB="45584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41" name="表格 18440"/>
          <p:cNvGraphicFramePr/>
          <p:nvPr>
            <p:extLst>
              <p:ext uri="{D42A27DB-BD31-4B8C-83A1-F6EECF244321}">
                <p14:modId xmlns:p14="http://schemas.microsoft.com/office/powerpoint/2010/main" val="3796488010"/>
              </p:ext>
            </p:extLst>
          </p:nvPr>
        </p:nvGraphicFramePr>
        <p:xfrm>
          <a:off x="660400" y="1915561"/>
          <a:ext cx="6898076" cy="574840"/>
        </p:xfrm>
        <a:graphic>
          <a:graphicData uri="http://schemas.openxmlformats.org/drawingml/2006/table">
            <a:tbl>
              <a:tblPr/>
              <a:tblGrid>
                <a:gridCol w="689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8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1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、物体受到的重力跟它的质量成正比。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47" name="表格 18446"/>
          <p:cNvGraphicFramePr/>
          <p:nvPr>
            <p:extLst>
              <p:ext uri="{D42A27DB-BD31-4B8C-83A1-F6EECF244321}">
                <p14:modId xmlns:p14="http://schemas.microsoft.com/office/powerpoint/2010/main" val="1783615039"/>
              </p:ext>
            </p:extLst>
          </p:nvPr>
        </p:nvGraphicFramePr>
        <p:xfrm>
          <a:off x="660400" y="2439530"/>
          <a:ext cx="10675257" cy="1968781"/>
        </p:xfrm>
        <a:graphic>
          <a:graphicData uri="http://schemas.openxmlformats.org/drawingml/2006/table">
            <a:tbl>
              <a:tblPr/>
              <a:tblGrid>
                <a:gridCol w="10675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6878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2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、重力跟质量的比值是个定值，为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9.8N/Kg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。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   这个定值用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g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表示，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g= 9.8N/Kg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g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表示的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物理意义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是：质量为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千克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的物体，它所受到重力大小为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9.8N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。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53" name="表格 18452"/>
          <p:cNvGraphicFramePr/>
          <p:nvPr>
            <p:extLst>
              <p:ext uri="{D42A27DB-BD31-4B8C-83A1-F6EECF244321}">
                <p14:modId xmlns:p14="http://schemas.microsoft.com/office/powerpoint/2010/main" val="4228730077"/>
              </p:ext>
            </p:extLst>
          </p:nvPr>
        </p:nvGraphicFramePr>
        <p:xfrm>
          <a:off x="660400" y="3881138"/>
          <a:ext cx="7398487" cy="574840"/>
        </p:xfrm>
        <a:graphic>
          <a:graphicData uri="http://schemas.openxmlformats.org/drawingml/2006/table">
            <a:tbl>
              <a:tblPr/>
              <a:tblGrid>
                <a:gridCol w="739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8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3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、物体受到的重力跟它的质量的关系为：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59" name="对象 184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28077"/>
              </p:ext>
            </p:extLst>
          </p:nvPr>
        </p:nvGraphicFramePr>
        <p:xfrm>
          <a:off x="4149514" y="4305757"/>
          <a:ext cx="3859154" cy="73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00325" imgH="704850" progId="PBrush">
                  <p:embed/>
                </p:oleObj>
              </mc:Choice>
              <mc:Fallback>
                <p:oleObj r:id="rId3" imgW="2600325" imgH="704850" progId="PBrush">
                  <p:embed/>
                  <p:pic>
                    <p:nvPicPr>
                      <p:cNvPr id="18459" name="对象 18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514" y="4305757"/>
                        <a:ext cx="3859154" cy="7329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0" name="表格 18459"/>
          <p:cNvGraphicFramePr/>
          <p:nvPr>
            <p:extLst>
              <p:ext uri="{D42A27DB-BD31-4B8C-83A1-F6EECF244321}">
                <p14:modId xmlns:p14="http://schemas.microsoft.com/office/powerpoint/2010/main" val="1747616944"/>
              </p:ext>
            </p:extLst>
          </p:nvPr>
        </p:nvGraphicFramePr>
        <p:xfrm>
          <a:off x="731039" y="5038742"/>
          <a:ext cx="10533977" cy="944624"/>
        </p:xfrm>
        <a:graphic>
          <a:graphicData uri="http://schemas.openxmlformats.org/drawingml/2006/table">
            <a:tbl>
              <a:tblPr/>
              <a:tblGrid>
                <a:gridCol w="1053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62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说明：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m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单位用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Kg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，重力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G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的单位才是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N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，粗略计算可取值为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g= 10N/Kg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。</a:t>
                      </a:r>
                    </a:p>
                  </a:txBody>
                  <a:tcPr marL="91215" marR="91215" marT="45592" marB="45592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66" name="圆角矩形标注 18465"/>
          <p:cNvSpPr>
            <a:spLocks noChangeArrowheads="1"/>
          </p:cNvSpPr>
          <p:nvPr/>
        </p:nvSpPr>
        <p:spPr bwMode="auto">
          <a:xfrm>
            <a:off x="656933" y="5129822"/>
            <a:ext cx="12367101" cy="1436308"/>
          </a:xfrm>
          <a:prstGeom prst="wedgeRoundRectCallout">
            <a:avLst>
              <a:gd name="adj1" fmla="val -42810"/>
              <a:gd name="adj2" fmla="val 77120"/>
              <a:gd name="adj3" fmla="val 16667"/>
            </a:avLst>
          </a:prstGeom>
          <a:noFill/>
          <a:ln w="25400">
            <a:noFill/>
            <a:miter lim="800000"/>
          </a:ln>
        </p:spPr>
        <p:txBody>
          <a:bodyPr anchor="ctr"/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补充说明：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不同地方，重力与质量的比值一般不同，随纬度的增高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值增大，赤道最小，极点最大。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8643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4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4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19458"/>
          <p:cNvSpPr txBox="1">
            <a:spLocks noChangeArrowheads="1"/>
          </p:cNvSpPr>
          <p:nvPr/>
        </p:nvSpPr>
        <p:spPr bwMode="auto">
          <a:xfrm>
            <a:off x="63727" y="5347251"/>
            <a:ext cx="11504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以质量为横坐标、重力为纵坐标描点。连接这些点，你发现什么？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3" name="文本框 19459"/>
          <p:cNvSpPr txBox="1">
            <a:spLocks noChangeArrowheads="1"/>
          </p:cNvSpPr>
          <p:nvPr/>
        </p:nvSpPr>
        <p:spPr bwMode="auto">
          <a:xfrm>
            <a:off x="660400" y="1450704"/>
            <a:ext cx="6552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重力与质量关系的图象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  <p:pic>
        <p:nvPicPr>
          <p:cNvPr id="6" name="图片 194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6"/>
          <a:stretch>
            <a:fillRect/>
          </a:stretch>
        </p:blipFill>
        <p:spPr bwMode="auto">
          <a:xfrm>
            <a:off x="4517567" y="2009424"/>
            <a:ext cx="3156867" cy="31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398549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文本框 20492"/>
          <p:cNvSpPr txBox="1">
            <a:spLocks noChangeArrowheads="1"/>
          </p:cNvSpPr>
          <p:nvPr/>
        </p:nvSpPr>
        <p:spPr bwMode="auto">
          <a:xfrm>
            <a:off x="660400" y="1519888"/>
            <a:ext cx="6552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重力与质量关系的图象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  <p:pic>
        <p:nvPicPr>
          <p:cNvPr id="16" name="图片 20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6"/>
          <a:stretch>
            <a:fillRect/>
          </a:stretch>
        </p:blipFill>
        <p:spPr bwMode="auto">
          <a:xfrm>
            <a:off x="4861560" y="2043108"/>
            <a:ext cx="3156867" cy="31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7046901" y="2803226"/>
            <a:ext cx="57009" cy="5700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5640681" y="4209446"/>
            <a:ext cx="57009" cy="5700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0484"/>
          <p:cNvSpPr txBox="1">
            <a:spLocks noChangeArrowheads="1"/>
          </p:cNvSpPr>
          <p:nvPr/>
        </p:nvSpPr>
        <p:spPr bwMode="auto">
          <a:xfrm>
            <a:off x="5431649" y="4893553"/>
            <a:ext cx="6270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0.05</a:t>
            </a:r>
          </a:p>
        </p:txBody>
      </p:sp>
      <p:sp>
        <p:nvSpPr>
          <p:cNvPr id="20" name="文本框 20485"/>
          <p:cNvSpPr txBox="1">
            <a:spLocks noChangeArrowheads="1"/>
          </p:cNvSpPr>
          <p:nvPr/>
        </p:nvSpPr>
        <p:spPr bwMode="auto">
          <a:xfrm>
            <a:off x="4633525" y="4095428"/>
            <a:ext cx="456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</a:t>
            </a: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6343791" y="3515838"/>
            <a:ext cx="57009" cy="5700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 flipV="1">
            <a:off x="4956575" y="2613197"/>
            <a:ext cx="2346866" cy="233736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0488"/>
          <p:cNvSpPr txBox="1">
            <a:spLocks noChangeArrowheads="1"/>
          </p:cNvSpPr>
          <p:nvPr/>
        </p:nvSpPr>
        <p:spPr bwMode="auto">
          <a:xfrm>
            <a:off x="4747542" y="3403008"/>
            <a:ext cx="285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4" name="文本框 20489"/>
          <p:cNvSpPr txBox="1">
            <a:spLocks noChangeArrowheads="1"/>
          </p:cNvSpPr>
          <p:nvPr/>
        </p:nvSpPr>
        <p:spPr bwMode="auto">
          <a:xfrm>
            <a:off x="6172765" y="4893553"/>
            <a:ext cx="456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</a:t>
            </a:r>
          </a:p>
        </p:txBody>
      </p:sp>
      <p:sp>
        <p:nvSpPr>
          <p:cNvPr id="25" name="文本框 20490"/>
          <p:cNvSpPr txBox="1">
            <a:spLocks noChangeArrowheads="1"/>
          </p:cNvSpPr>
          <p:nvPr/>
        </p:nvSpPr>
        <p:spPr bwMode="auto">
          <a:xfrm>
            <a:off x="6837868" y="4922057"/>
            <a:ext cx="456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0.15</a:t>
            </a:r>
          </a:p>
        </p:txBody>
      </p:sp>
      <p:sp>
        <p:nvSpPr>
          <p:cNvPr id="26" name="文本框 20491"/>
          <p:cNvSpPr txBox="1">
            <a:spLocks noChangeArrowheads="1"/>
          </p:cNvSpPr>
          <p:nvPr/>
        </p:nvSpPr>
        <p:spPr bwMode="auto">
          <a:xfrm>
            <a:off x="4652528" y="2698710"/>
            <a:ext cx="399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94363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21506"/>
          <p:cNvSpPr>
            <a:spLocks noChangeArrowheads="1"/>
          </p:cNvSpPr>
          <p:nvPr/>
        </p:nvSpPr>
        <p:spPr bwMode="auto">
          <a:xfrm>
            <a:off x="660400" y="1441729"/>
            <a:ext cx="3572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得出结论：</a:t>
            </a:r>
          </a:p>
        </p:txBody>
      </p:sp>
      <p:sp>
        <p:nvSpPr>
          <p:cNvPr id="21508" name="文本框 21507"/>
          <p:cNvSpPr txBox="1">
            <a:spLocks noChangeArrowheads="1"/>
          </p:cNvSpPr>
          <p:nvPr/>
        </p:nvSpPr>
        <p:spPr bwMode="auto">
          <a:xfrm>
            <a:off x="737164" y="3107751"/>
            <a:ext cx="9611522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793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物体受到的重力大小跟它的质量成＿＿＿＿关系。</a:t>
            </a:r>
          </a:p>
        </p:txBody>
      </p:sp>
      <p:sp>
        <p:nvSpPr>
          <p:cNvPr id="21509" name="文本框 21508"/>
          <p:cNvSpPr txBox="1">
            <a:spLocks noChangeArrowheads="1"/>
          </p:cNvSpPr>
          <p:nvPr/>
        </p:nvSpPr>
        <p:spPr bwMode="auto">
          <a:xfrm>
            <a:off x="737163" y="4247930"/>
            <a:ext cx="10360473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793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物重跟质量的比约等于＿＿＿</a:t>
            </a:r>
            <a:r>
              <a:rPr lang="en-US" altLang="zh-CN" sz="2793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N/kg</a:t>
            </a:r>
            <a:r>
              <a:rPr lang="zh-CN" altLang="en-US" sz="2793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，是个定值。</a:t>
            </a:r>
          </a:p>
        </p:txBody>
      </p:sp>
      <p:sp>
        <p:nvSpPr>
          <p:cNvPr id="21510" name="文本框 21509"/>
          <p:cNvSpPr txBox="1">
            <a:spLocks noChangeArrowheads="1"/>
          </p:cNvSpPr>
          <p:nvPr/>
        </p:nvSpPr>
        <p:spPr bwMode="auto">
          <a:xfrm>
            <a:off x="5689977" y="2947444"/>
            <a:ext cx="2746150" cy="5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319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正比</a:t>
            </a:r>
          </a:p>
        </p:txBody>
      </p:sp>
      <p:sp>
        <p:nvSpPr>
          <p:cNvPr id="21511" name="文本框 21510"/>
          <p:cNvSpPr txBox="1">
            <a:spLocks noChangeArrowheads="1"/>
          </p:cNvSpPr>
          <p:nvPr/>
        </p:nvSpPr>
        <p:spPr bwMode="auto">
          <a:xfrm>
            <a:off x="4232957" y="4158937"/>
            <a:ext cx="1747548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altLang="zh-CN" sz="2793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9.8</a:t>
            </a:r>
          </a:p>
        </p:txBody>
      </p:sp>
      <p:sp>
        <p:nvSpPr>
          <p:cNvPr id="32775" name="矩形 21511"/>
          <p:cNvSpPr>
            <a:spLocks noChangeArrowheads="1"/>
          </p:cNvSpPr>
          <p:nvPr/>
        </p:nvSpPr>
        <p:spPr bwMode="auto">
          <a:xfrm>
            <a:off x="737163" y="2258870"/>
            <a:ext cx="5776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物体重力大小与质量有关。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45754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本框 22530"/>
          <p:cNvSpPr txBox="1">
            <a:spLocks noChangeArrowheads="1"/>
          </p:cNvSpPr>
          <p:nvPr/>
        </p:nvSpPr>
        <p:spPr bwMode="auto">
          <a:xfrm>
            <a:off x="639776" y="1435910"/>
            <a:ext cx="10753938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如果用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表示物体受到的重力，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表示物体的质量，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表示比值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9.8 N/kg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，重力跟质量的关系可以写作：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文本框 22531"/>
          <p:cNvSpPr txBox="1">
            <a:spLocks noChangeArrowheads="1"/>
          </p:cNvSpPr>
          <p:nvPr/>
        </p:nvSpPr>
        <p:spPr bwMode="auto">
          <a:xfrm>
            <a:off x="5259869" y="3054701"/>
            <a:ext cx="1292201" cy="7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4387" kern="0" dirty="0">
                <a:solidFill>
                  <a:srgbClr val="FF5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</a:p>
        </p:txBody>
      </p:sp>
      <p:pic>
        <p:nvPicPr>
          <p:cNvPr id="22533" name="图片 225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65" y="2760196"/>
            <a:ext cx="1568433" cy="136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225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30" y="3067074"/>
            <a:ext cx="1871733" cy="71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组合 22534"/>
          <p:cNvGrpSpPr/>
          <p:nvPr/>
        </p:nvGrpSpPr>
        <p:grpSpPr bwMode="auto">
          <a:xfrm>
            <a:off x="747487" y="4564919"/>
            <a:ext cx="1491734" cy="1344460"/>
            <a:chOff x="0" y="0"/>
            <a:chExt cx="942" cy="849"/>
          </a:xfrm>
        </p:grpSpPr>
        <p:sp>
          <p:nvSpPr>
            <p:cNvPr id="33799" name="文本框 22535"/>
            <p:cNvSpPr txBox="1">
              <a:spLocks noChangeArrowheads="1"/>
            </p:cNvSpPr>
            <p:nvPr/>
          </p:nvSpPr>
          <p:spPr bwMode="auto">
            <a:xfrm>
              <a:off x="0" y="0"/>
              <a:ext cx="89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3193" b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G ——</a:t>
              </a:r>
            </a:p>
          </p:txBody>
        </p:sp>
        <p:sp>
          <p:nvSpPr>
            <p:cNvPr id="33800" name="文本框 22536"/>
            <p:cNvSpPr txBox="1">
              <a:spLocks noChangeArrowheads="1"/>
            </p:cNvSpPr>
            <p:nvPr/>
          </p:nvSpPr>
          <p:spPr bwMode="auto">
            <a:xfrm>
              <a:off x="0" y="480"/>
              <a:ext cx="94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3193" b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 ——</a:t>
              </a:r>
            </a:p>
          </p:txBody>
        </p:sp>
      </p:grpSp>
      <p:sp>
        <p:nvSpPr>
          <p:cNvPr id="22538" name="矩形 22537"/>
          <p:cNvSpPr>
            <a:spLocks noChangeArrowheads="1"/>
          </p:cNvSpPr>
          <p:nvPr/>
        </p:nvSpPr>
        <p:spPr bwMode="auto">
          <a:xfrm>
            <a:off x="2039690" y="4555417"/>
            <a:ext cx="4620887" cy="5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31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</a:t>
            </a:r>
            <a:r>
              <a:rPr lang="en-US" altLang="zh-CN" sz="31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193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牛顿</a:t>
            </a:r>
            <a:r>
              <a:rPr lang="zh-CN" altLang="en-US" sz="3193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193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3193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2539" name="矩形 22538"/>
          <p:cNvSpPr>
            <a:spLocks noChangeArrowheads="1"/>
          </p:cNvSpPr>
          <p:nvPr/>
        </p:nvSpPr>
        <p:spPr bwMode="auto">
          <a:xfrm>
            <a:off x="2039688" y="5391547"/>
            <a:ext cx="4788747" cy="5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31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</a:t>
            </a:r>
            <a:r>
              <a:rPr lang="en-US" altLang="zh-CN" sz="31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193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</a:t>
            </a:r>
            <a:r>
              <a:rPr lang="zh-CN" altLang="en-US" sz="3193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193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kg</a:t>
            </a:r>
            <a:r>
              <a:rPr lang="zh-CN" altLang="en-US" sz="3193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45919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8" grpId="0"/>
      <p:bldP spid="225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235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08696"/>
              </p:ext>
            </p:extLst>
          </p:nvPr>
        </p:nvGraphicFramePr>
        <p:xfrm>
          <a:off x="660400" y="1614155"/>
          <a:ext cx="3711912" cy="88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50265" imgH="203200" progId="Equation.3">
                  <p:embed/>
                </p:oleObj>
              </mc:Choice>
              <mc:Fallback>
                <p:oleObj r:id="rId4" imgW="850265" imgH="203200" progId="Equation.3">
                  <p:embed/>
                  <p:pic>
                    <p:nvPicPr>
                      <p:cNvPr id="34818" name="对象 235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614155"/>
                        <a:ext cx="3711912" cy="885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文本框 23555"/>
          <p:cNvSpPr txBox="1">
            <a:spLocks noChangeArrowheads="1"/>
          </p:cNvSpPr>
          <p:nvPr/>
        </p:nvSpPr>
        <p:spPr bwMode="auto">
          <a:xfrm>
            <a:off x="660400" y="4708802"/>
            <a:ext cx="7297137" cy="523220"/>
          </a:xfrm>
          <a:prstGeom prst="rect">
            <a:avLst/>
          </a:prstGeom>
          <a:noFill/>
          <a:ln w="381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注：粗略计算时，可取 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= 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10N/kg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3557" name="文本框 23556"/>
          <p:cNvSpPr txBox="1">
            <a:spLocks noChangeArrowheads="1"/>
          </p:cNvSpPr>
          <p:nvPr/>
        </p:nvSpPr>
        <p:spPr bwMode="auto">
          <a:xfrm>
            <a:off x="660400" y="2725776"/>
            <a:ext cx="10710144" cy="153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表示的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物理意义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是：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质量为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的物体，它所受到重力大小为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9.8 N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5018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组合 25602"/>
          <p:cNvGrpSpPr/>
          <p:nvPr/>
        </p:nvGrpSpPr>
        <p:grpSpPr bwMode="auto">
          <a:xfrm>
            <a:off x="7957537" y="1942338"/>
            <a:ext cx="2688205" cy="3487057"/>
            <a:chOff x="0" y="0"/>
            <a:chExt cx="1200" cy="2496"/>
          </a:xfrm>
        </p:grpSpPr>
        <p:sp>
          <p:nvSpPr>
            <p:cNvPr id="36867" name="椭圆 25603"/>
            <p:cNvSpPr>
              <a:spLocks noChangeArrowheads="1"/>
            </p:cNvSpPr>
            <p:nvPr/>
          </p:nvSpPr>
          <p:spPr bwMode="auto">
            <a:xfrm>
              <a:off x="0" y="1392"/>
              <a:ext cx="1152" cy="110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8" name="椭圆 25604"/>
            <p:cNvSpPr>
              <a:spLocks noChangeArrowheads="1"/>
            </p:cNvSpPr>
            <p:nvPr/>
          </p:nvSpPr>
          <p:spPr bwMode="auto">
            <a:xfrm>
              <a:off x="0" y="1344"/>
              <a:ext cx="720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9" name="椭圆 25605"/>
            <p:cNvSpPr>
              <a:spLocks noChangeArrowheads="1"/>
            </p:cNvSpPr>
            <p:nvPr/>
          </p:nvSpPr>
          <p:spPr bwMode="auto">
            <a:xfrm>
              <a:off x="720" y="1392"/>
              <a:ext cx="480" cy="24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0" name="椭圆 25606"/>
            <p:cNvSpPr>
              <a:spLocks noChangeArrowheads="1"/>
            </p:cNvSpPr>
            <p:nvPr/>
          </p:nvSpPr>
          <p:spPr bwMode="auto">
            <a:xfrm>
              <a:off x="528" y="1392"/>
              <a:ext cx="384" cy="2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1" name="椭圆 25607"/>
            <p:cNvSpPr>
              <a:spLocks noChangeArrowheads="1"/>
            </p:cNvSpPr>
            <p:nvPr/>
          </p:nvSpPr>
          <p:spPr bwMode="auto">
            <a:xfrm>
              <a:off x="720" y="1248"/>
              <a:ext cx="48" cy="14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2" name="直接连接符 25608"/>
            <p:cNvSpPr>
              <a:spLocks noChangeShapeType="1"/>
            </p:cNvSpPr>
            <p:nvPr/>
          </p:nvSpPr>
          <p:spPr bwMode="auto">
            <a:xfrm flipV="1">
              <a:off x="672" y="0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610" name="文本框 25609"/>
          <p:cNvSpPr txBox="1">
            <a:spLocks noChangeArrowheads="1"/>
          </p:cNvSpPr>
          <p:nvPr/>
        </p:nvSpPr>
        <p:spPr bwMode="auto">
          <a:xfrm>
            <a:off x="542471" y="2513585"/>
            <a:ext cx="6849159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用一根线把物体悬挂起来，物体静止时，线的方向跟重力方向一致，这个方向叫做竖直向下。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12" name="矩形 25611"/>
          <p:cNvSpPr>
            <a:spLocks noChangeArrowheads="1"/>
          </p:cNvSpPr>
          <p:nvPr/>
        </p:nvSpPr>
        <p:spPr bwMode="auto">
          <a:xfrm>
            <a:off x="660400" y="1419118"/>
            <a:ext cx="7297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重力的方向：物体自由落向地面的方向。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三、重力的方向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15134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266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DEC"/>
              </a:clrFrom>
              <a:clrTo>
                <a:srgbClr val="EBEDEC">
                  <a:alpha val="0"/>
                </a:srgbClr>
              </a:clrTo>
            </a:clrChange>
            <a:lum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51" y="1921432"/>
            <a:ext cx="2014315" cy="311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266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BE6"/>
              </a:clrFrom>
              <a:clrTo>
                <a:srgbClr val="EEEBE6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61" y="1921432"/>
            <a:ext cx="2095190" cy="335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26628"/>
          <p:cNvSpPr txBox="1">
            <a:spLocks noChangeArrowheads="1"/>
          </p:cNvSpPr>
          <p:nvPr/>
        </p:nvSpPr>
        <p:spPr bwMode="auto">
          <a:xfrm>
            <a:off x="5563918" y="2440845"/>
            <a:ext cx="791791" cy="230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3593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竖直向下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三、重力的方向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1054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765" y="1872343"/>
            <a:ext cx="2434848" cy="333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牛顿的故事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42" y="1872343"/>
            <a:ext cx="2513086" cy="333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一、重力的由来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01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49"/>
          <p:cNvGrpSpPr/>
          <p:nvPr/>
        </p:nvGrpSpPr>
        <p:grpSpPr bwMode="auto">
          <a:xfrm>
            <a:off x="2287569" y="1938303"/>
            <a:ext cx="7759543" cy="2441881"/>
            <a:chOff x="0" y="0"/>
            <a:chExt cx="4900" cy="1542"/>
          </a:xfrm>
        </p:grpSpPr>
        <p:grpSp>
          <p:nvGrpSpPr>
            <p:cNvPr id="38915" name="Group 45"/>
            <p:cNvGrpSpPr/>
            <p:nvPr/>
          </p:nvGrpSpPr>
          <p:grpSpPr bwMode="auto">
            <a:xfrm>
              <a:off x="2341" y="0"/>
              <a:ext cx="1225" cy="862"/>
              <a:chOff x="0" y="0"/>
              <a:chExt cx="1225" cy="862"/>
            </a:xfrm>
          </p:grpSpPr>
          <p:sp>
            <p:nvSpPr>
              <p:cNvPr id="38916" name="Oval 17"/>
              <p:cNvSpPr>
                <a:spLocks noChangeArrowheads="1"/>
              </p:cNvSpPr>
              <p:nvPr/>
            </p:nvSpPr>
            <p:spPr bwMode="auto">
              <a:xfrm>
                <a:off x="454" y="681"/>
                <a:ext cx="181" cy="18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defTabSz="1219170"/>
                <a:endParaRPr lang="zh-CN" altLang="zh-CN" sz="2393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17" name="Oval 18"/>
              <p:cNvSpPr>
                <a:spLocks noChangeArrowheads="1"/>
              </p:cNvSpPr>
              <p:nvPr/>
            </p:nvSpPr>
            <p:spPr bwMode="auto">
              <a:xfrm>
                <a:off x="998" y="318"/>
                <a:ext cx="181" cy="18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defTabSz="1219170"/>
                <a:endParaRPr lang="zh-CN" altLang="zh-CN" sz="2393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18" name="Rectangle 19"/>
              <p:cNvSpPr>
                <a:spLocks noChangeArrowheads="1"/>
              </p:cNvSpPr>
              <p:nvPr/>
            </p:nvSpPr>
            <p:spPr bwMode="auto">
              <a:xfrm rot="-2050536">
                <a:off x="0" y="0"/>
                <a:ext cx="1225" cy="54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defTabSz="1219170"/>
                <a:endParaRPr lang="zh-CN" altLang="zh-CN" sz="2393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919" name="Group 43"/>
            <p:cNvGrpSpPr/>
            <p:nvPr/>
          </p:nvGrpSpPr>
          <p:grpSpPr bwMode="auto">
            <a:xfrm>
              <a:off x="0" y="240"/>
              <a:ext cx="1225" cy="793"/>
              <a:chOff x="0" y="0"/>
              <a:chExt cx="1225" cy="793"/>
            </a:xfrm>
          </p:grpSpPr>
          <p:sp>
            <p:nvSpPr>
              <p:cNvPr id="38920" name="Oval 10"/>
              <p:cNvSpPr>
                <a:spLocks noChangeArrowheads="1"/>
              </p:cNvSpPr>
              <p:nvPr/>
            </p:nvSpPr>
            <p:spPr bwMode="auto">
              <a:xfrm rot="1409310">
                <a:off x="260" y="612"/>
                <a:ext cx="181" cy="18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defTabSz="1219170"/>
                <a:endParaRPr lang="zh-CN" altLang="zh-CN" sz="2393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21" name="Oval 11"/>
              <p:cNvSpPr>
                <a:spLocks noChangeArrowheads="1"/>
              </p:cNvSpPr>
              <p:nvPr/>
            </p:nvSpPr>
            <p:spPr bwMode="auto">
              <a:xfrm rot="1409310">
                <a:off x="904" y="496"/>
                <a:ext cx="181" cy="18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defTabSz="1219170"/>
                <a:endParaRPr lang="zh-CN" altLang="zh-CN" sz="2393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22" name="Rectangle 12"/>
              <p:cNvSpPr>
                <a:spLocks noChangeArrowheads="1"/>
              </p:cNvSpPr>
              <p:nvPr/>
            </p:nvSpPr>
            <p:spPr bwMode="auto">
              <a:xfrm rot="-641228">
                <a:off x="0" y="0"/>
                <a:ext cx="1225" cy="54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defTabSz="1219170"/>
                <a:endParaRPr lang="zh-CN" altLang="zh-CN" sz="2393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923" name="Group 42"/>
            <p:cNvGrpSpPr/>
            <p:nvPr/>
          </p:nvGrpSpPr>
          <p:grpSpPr bwMode="auto">
            <a:xfrm>
              <a:off x="55" y="408"/>
              <a:ext cx="4845" cy="1134"/>
              <a:chOff x="0" y="0"/>
              <a:chExt cx="4845" cy="1134"/>
            </a:xfrm>
          </p:grpSpPr>
          <p:sp>
            <p:nvSpPr>
              <p:cNvPr id="38924" name="Freeform 7"/>
              <p:cNvSpPr>
                <a:spLocks noChangeArrowheads="1"/>
              </p:cNvSpPr>
              <p:nvPr/>
            </p:nvSpPr>
            <p:spPr bwMode="auto">
              <a:xfrm rot="-597755">
                <a:off x="0" y="180"/>
                <a:ext cx="4845" cy="687"/>
              </a:xfrm>
              <a:custGeom>
                <a:avLst/>
                <a:gdLst>
                  <a:gd name="T0" fmla="*/ 0 w 2903"/>
                  <a:gd name="T1" fmla="*/ 68 h 484"/>
                  <a:gd name="T2" fmla="*/ 635 w 2903"/>
                  <a:gd name="T3" fmla="*/ 68 h 484"/>
                  <a:gd name="T4" fmla="*/ 1224 w 2903"/>
                  <a:gd name="T5" fmla="*/ 476 h 484"/>
                  <a:gd name="T6" fmla="*/ 2222 w 2903"/>
                  <a:gd name="T7" fmla="*/ 22 h 484"/>
                  <a:gd name="T8" fmla="*/ 2903 w 2903"/>
                  <a:gd name="T9" fmla="*/ 476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3" h="484">
                    <a:moveTo>
                      <a:pt x="0" y="68"/>
                    </a:moveTo>
                    <a:cubicBezTo>
                      <a:pt x="215" y="34"/>
                      <a:pt x="431" y="0"/>
                      <a:pt x="635" y="68"/>
                    </a:cubicBezTo>
                    <a:cubicBezTo>
                      <a:pt x="839" y="136"/>
                      <a:pt x="960" y="484"/>
                      <a:pt x="1224" y="476"/>
                    </a:cubicBezTo>
                    <a:cubicBezTo>
                      <a:pt x="1488" y="468"/>
                      <a:pt x="1942" y="22"/>
                      <a:pt x="2222" y="22"/>
                    </a:cubicBezTo>
                    <a:cubicBezTo>
                      <a:pt x="2502" y="22"/>
                      <a:pt x="2789" y="400"/>
                      <a:pt x="2903" y="4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25" name="Line 22"/>
              <p:cNvSpPr>
                <a:spLocks noChangeShapeType="1"/>
              </p:cNvSpPr>
              <p:nvPr/>
            </p:nvSpPr>
            <p:spPr bwMode="auto">
              <a:xfrm flipH="1">
                <a:off x="18" y="681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26" name="Line 23"/>
              <p:cNvSpPr>
                <a:spLocks noChangeShapeType="1"/>
              </p:cNvSpPr>
              <p:nvPr/>
            </p:nvSpPr>
            <p:spPr bwMode="auto">
              <a:xfrm flipH="1">
                <a:off x="290" y="590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27" name="Line 24"/>
              <p:cNvSpPr>
                <a:spLocks noChangeShapeType="1"/>
              </p:cNvSpPr>
              <p:nvPr/>
            </p:nvSpPr>
            <p:spPr bwMode="auto">
              <a:xfrm flipH="1">
                <a:off x="562" y="545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28" name="Line 25"/>
              <p:cNvSpPr>
                <a:spLocks noChangeShapeType="1"/>
              </p:cNvSpPr>
              <p:nvPr/>
            </p:nvSpPr>
            <p:spPr bwMode="auto">
              <a:xfrm flipH="1">
                <a:off x="880" y="499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29" name="Line 26"/>
              <p:cNvSpPr>
                <a:spLocks noChangeShapeType="1"/>
              </p:cNvSpPr>
              <p:nvPr/>
            </p:nvSpPr>
            <p:spPr bwMode="auto">
              <a:xfrm flipH="1">
                <a:off x="1152" y="590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0" name="Line 27"/>
              <p:cNvSpPr>
                <a:spLocks noChangeShapeType="1"/>
              </p:cNvSpPr>
              <p:nvPr/>
            </p:nvSpPr>
            <p:spPr bwMode="auto">
              <a:xfrm flipH="1">
                <a:off x="1379" y="726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1" name="Line 28"/>
              <p:cNvSpPr>
                <a:spLocks noChangeShapeType="1"/>
              </p:cNvSpPr>
              <p:nvPr/>
            </p:nvSpPr>
            <p:spPr bwMode="auto">
              <a:xfrm flipH="1">
                <a:off x="1606" y="862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2" name="Line 29"/>
              <p:cNvSpPr>
                <a:spLocks noChangeShapeType="1"/>
              </p:cNvSpPr>
              <p:nvPr/>
            </p:nvSpPr>
            <p:spPr bwMode="auto">
              <a:xfrm flipH="1">
                <a:off x="1878" y="95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3" name="Line 30"/>
              <p:cNvSpPr>
                <a:spLocks noChangeShapeType="1"/>
              </p:cNvSpPr>
              <p:nvPr/>
            </p:nvSpPr>
            <p:spPr bwMode="auto">
              <a:xfrm flipH="1">
                <a:off x="2195" y="862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4" name="Line 31"/>
              <p:cNvSpPr>
                <a:spLocks noChangeShapeType="1"/>
              </p:cNvSpPr>
              <p:nvPr/>
            </p:nvSpPr>
            <p:spPr bwMode="auto">
              <a:xfrm flipH="1">
                <a:off x="2422" y="726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5" name="Line 32"/>
              <p:cNvSpPr>
                <a:spLocks noChangeShapeType="1"/>
              </p:cNvSpPr>
              <p:nvPr/>
            </p:nvSpPr>
            <p:spPr bwMode="auto">
              <a:xfrm flipH="1">
                <a:off x="2649" y="545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6" name="Line 33"/>
              <p:cNvSpPr>
                <a:spLocks noChangeShapeType="1"/>
              </p:cNvSpPr>
              <p:nvPr/>
            </p:nvSpPr>
            <p:spPr bwMode="auto">
              <a:xfrm flipH="1">
                <a:off x="2876" y="409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7" name="Line 34"/>
              <p:cNvSpPr>
                <a:spLocks noChangeShapeType="1"/>
              </p:cNvSpPr>
              <p:nvPr/>
            </p:nvSpPr>
            <p:spPr bwMode="auto">
              <a:xfrm flipH="1">
                <a:off x="3102" y="227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8" name="Line 35"/>
              <p:cNvSpPr>
                <a:spLocks noChangeShapeType="1"/>
              </p:cNvSpPr>
              <p:nvPr/>
            </p:nvSpPr>
            <p:spPr bwMode="auto">
              <a:xfrm flipH="1">
                <a:off x="4010" y="46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39" name="Line 36"/>
              <p:cNvSpPr>
                <a:spLocks noChangeShapeType="1"/>
              </p:cNvSpPr>
              <p:nvPr/>
            </p:nvSpPr>
            <p:spPr bwMode="auto">
              <a:xfrm flipH="1">
                <a:off x="3783" y="0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40" name="Line 37"/>
              <p:cNvSpPr>
                <a:spLocks noChangeShapeType="1"/>
              </p:cNvSpPr>
              <p:nvPr/>
            </p:nvSpPr>
            <p:spPr bwMode="auto">
              <a:xfrm flipH="1">
                <a:off x="3556" y="0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41" name="Line 38"/>
              <p:cNvSpPr>
                <a:spLocks noChangeShapeType="1"/>
              </p:cNvSpPr>
              <p:nvPr/>
            </p:nvSpPr>
            <p:spPr bwMode="auto">
              <a:xfrm flipH="1">
                <a:off x="3329" y="91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42" name="Line 39"/>
              <p:cNvSpPr>
                <a:spLocks noChangeShapeType="1"/>
              </p:cNvSpPr>
              <p:nvPr/>
            </p:nvSpPr>
            <p:spPr bwMode="auto">
              <a:xfrm flipH="1">
                <a:off x="4463" y="273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43" name="Line 40"/>
              <p:cNvSpPr>
                <a:spLocks noChangeShapeType="1"/>
              </p:cNvSpPr>
              <p:nvPr/>
            </p:nvSpPr>
            <p:spPr bwMode="auto">
              <a:xfrm flipH="1">
                <a:off x="4236" y="136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44" name="Line 41"/>
              <p:cNvSpPr>
                <a:spLocks noChangeShapeType="1"/>
              </p:cNvSpPr>
              <p:nvPr/>
            </p:nvSpPr>
            <p:spPr bwMode="auto">
              <a:xfrm flipH="1">
                <a:off x="4690" y="409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7683" name="Group 50"/>
          <p:cNvGrpSpPr/>
          <p:nvPr/>
        </p:nvGrpSpPr>
        <p:grpSpPr bwMode="auto">
          <a:xfrm>
            <a:off x="3218713" y="2692086"/>
            <a:ext cx="768038" cy="1976308"/>
            <a:chOff x="0" y="0"/>
            <a:chExt cx="485" cy="1248"/>
          </a:xfrm>
        </p:grpSpPr>
        <p:sp>
          <p:nvSpPr>
            <p:cNvPr id="38947" name="Oval 13"/>
            <p:cNvSpPr>
              <a:spLocks noChangeArrowheads="1"/>
            </p:cNvSpPr>
            <p:nvPr/>
          </p:nvSpPr>
          <p:spPr bwMode="auto">
            <a:xfrm rot="1409310">
              <a:off x="0" y="0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defTabSz="1219170"/>
              <a:endParaRPr lang="zh-CN" altLang="zh-CN" sz="239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8" name="Line 14"/>
            <p:cNvSpPr>
              <a:spLocks noChangeShapeType="1"/>
            </p:cNvSpPr>
            <p:nvPr/>
          </p:nvSpPr>
          <p:spPr bwMode="auto">
            <a:xfrm>
              <a:off x="29" y="68"/>
              <a:ext cx="0" cy="1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9" name="Rectangle 46"/>
            <p:cNvSpPr>
              <a:spLocks noChangeArrowheads="1"/>
            </p:cNvSpPr>
            <p:nvPr/>
          </p:nvSpPr>
          <p:spPr bwMode="auto">
            <a:xfrm>
              <a:off x="117" y="704"/>
              <a:ext cx="36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3987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27687" name="Group 52"/>
          <p:cNvGrpSpPr/>
          <p:nvPr/>
        </p:nvGrpSpPr>
        <p:grpSpPr bwMode="auto">
          <a:xfrm>
            <a:off x="6929043" y="2297775"/>
            <a:ext cx="864637" cy="1939886"/>
            <a:chOff x="0" y="0"/>
            <a:chExt cx="546" cy="1225"/>
          </a:xfrm>
        </p:grpSpPr>
        <p:sp>
          <p:nvSpPr>
            <p:cNvPr id="38951" name="Oval 20"/>
            <p:cNvSpPr>
              <a:spLocks noChangeArrowheads="1"/>
            </p:cNvSpPr>
            <p:nvPr/>
          </p:nvSpPr>
          <p:spPr bwMode="auto">
            <a:xfrm>
              <a:off x="0" y="0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defTabSz="1219170"/>
              <a:endParaRPr lang="zh-CN" altLang="zh-CN" sz="2393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8952" name="Group 51"/>
            <p:cNvGrpSpPr/>
            <p:nvPr/>
          </p:nvGrpSpPr>
          <p:grpSpPr bwMode="auto">
            <a:xfrm>
              <a:off x="45" y="45"/>
              <a:ext cx="501" cy="1180"/>
              <a:chOff x="0" y="0"/>
              <a:chExt cx="501" cy="1180"/>
            </a:xfrm>
          </p:grpSpPr>
          <p:sp>
            <p:nvSpPr>
              <p:cNvPr id="38953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18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54" name="Rectangle 47"/>
              <p:cNvSpPr>
                <a:spLocks noChangeArrowheads="1"/>
              </p:cNvSpPr>
              <p:nvPr/>
            </p:nvSpPr>
            <p:spPr bwMode="auto">
              <a:xfrm>
                <a:off x="133" y="726"/>
                <a:ext cx="36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3987" b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G</a:t>
                </a:r>
              </a:p>
            </p:txBody>
          </p:sp>
        </p:grpSp>
      </p:grpSp>
      <p:sp>
        <p:nvSpPr>
          <p:cNvPr id="38955" name="TextBox 42"/>
          <p:cNvSpPr txBox="1">
            <a:spLocks noChangeArrowheads="1"/>
          </p:cNvSpPr>
          <p:nvPr/>
        </p:nvSpPr>
        <p:spPr bwMode="auto">
          <a:xfrm>
            <a:off x="4759539" y="5171422"/>
            <a:ext cx="22407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竖直向下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三、重力的方向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779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文本框 28675"/>
          <p:cNvSpPr txBox="1">
            <a:spLocks noChangeArrowheads="1"/>
          </p:cNvSpPr>
          <p:nvPr/>
        </p:nvSpPr>
        <p:spPr bwMode="auto">
          <a:xfrm>
            <a:off x="0" y="1521597"/>
            <a:ext cx="5700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重垂线的工作原理是什么？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7" name="文本框 28676"/>
          <p:cNvSpPr txBox="1">
            <a:spLocks noChangeArrowheads="1"/>
          </p:cNvSpPr>
          <p:nvPr/>
        </p:nvSpPr>
        <p:spPr bwMode="auto">
          <a:xfrm>
            <a:off x="709187" y="2357739"/>
            <a:ext cx="7089384" cy="22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重力的方向总是竖直向下。因为在一根线下挂重物时，重物静止后，在重力的作用下，悬线下垂的方向跟重力的方向一致。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9941" name="图片 286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0" r="66132"/>
          <a:stretch>
            <a:fillRect/>
          </a:stretch>
        </p:blipFill>
        <p:spPr bwMode="auto">
          <a:xfrm>
            <a:off x="8945084" y="2181426"/>
            <a:ext cx="1203521" cy="24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组合 28678"/>
          <p:cNvGrpSpPr/>
          <p:nvPr/>
        </p:nvGrpSpPr>
        <p:grpSpPr bwMode="auto">
          <a:xfrm>
            <a:off x="8850067" y="2689756"/>
            <a:ext cx="304048" cy="2052320"/>
            <a:chOff x="0" y="0"/>
            <a:chExt cx="192" cy="1296"/>
          </a:xfrm>
        </p:grpSpPr>
        <p:sp>
          <p:nvSpPr>
            <p:cNvPr id="39943" name="等腰三角形 28679"/>
            <p:cNvSpPr>
              <a:spLocks noChangeArrowheads="1"/>
            </p:cNvSpPr>
            <p:nvPr/>
          </p:nvSpPr>
          <p:spPr bwMode="auto">
            <a:xfrm flipV="1">
              <a:off x="0" y="1104"/>
              <a:ext cx="192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4" name="直接连接符 28680"/>
            <p:cNvSpPr>
              <a:spLocks noChangeShapeType="1"/>
            </p:cNvSpPr>
            <p:nvPr/>
          </p:nvSpPr>
          <p:spPr bwMode="auto">
            <a:xfrm>
              <a:off x="96" y="0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682" name="直接连接符 28681"/>
          <p:cNvSpPr>
            <a:spLocks noChangeShapeType="1"/>
          </p:cNvSpPr>
          <p:nvPr/>
        </p:nvSpPr>
        <p:spPr bwMode="auto">
          <a:xfrm flipH="1">
            <a:off x="8850068" y="2309696"/>
            <a:ext cx="532083" cy="53208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3" name="文本框 28682"/>
          <p:cNvSpPr txBox="1">
            <a:spLocks noChangeArrowheads="1"/>
          </p:cNvSpPr>
          <p:nvPr/>
        </p:nvSpPr>
        <p:spPr bwMode="auto">
          <a:xfrm>
            <a:off x="6850314" y="4859931"/>
            <a:ext cx="5928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检验建筑物是否垂直与地面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三、重力的方向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6645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30722" descr="重锤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F5FF"/>
              </a:clrFrom>
              <a:clrTo>
                <a:srgbClr val="E3F5FF">
                  <a:alpha val="0"/>
                </a:srgbClr>
              </a:clrTo>
            </a:clrChange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58" y="1862532"/>
            <a:ext cx="7829221" cy="33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直接连接符 30723"/>
          <p:cNvSpPr>
            <a:spLocks noChangeShapeType="1"/>
          </p:cNvSpPr>
          <p:nvPr/>
        </p:nvSpPr>
        <p:spPr bwMode="auto">
          <a:xfrm flipH="1">
            <a:off x="3927566" y="3838841"/>
            <a:ext cx="0" cy="1444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5" name="文本框 30724"/>
          <p:cNvSpPr txBox="1">
            <a:spLocks noChangeArrowheads="1"/>
          </p:cNvSpPr>
          <p:nvPr/>
        </p:nvSpPr>
        <p:spPr bwMode="auto">
          <a:xfrm>
            <a:off x="3395484" y="5131042"/>
            <a:ext cx="1065751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en-US" altLang="zh-CN" sz="2793" b="1" i="1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30726" name="直接连接符 30725"/>
          <p:cNvSpPr>
            <a:spLocks noChangeShapeType="1"/>
          </p:cNvSpPr>
          <p:nvPr/>
        </p:nvSpPr>
        <p:spPr bwMode="auto">
          <a:xfrm flipH="1">
            <a:off x="7576135" y="3610805"/>
            <a:ext cx="0" cy="15962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7" name="文本框 30726"/>
          <p:cNvSpPr txBox="1">
            <a:spLocks noChangeArrowheads="1"/>
          </p:cNvSpPr>
          <p:nvPr/>
        </p:nvSpPr>
        <p:spPr bwMode="auto">
          <a:xfrm>
            <a:off x="7044052" y="5055030"/>
            <a:ext cx="1065751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en-US" altLang="zh-CN" sz="2793" b="1" i="1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三、重力的方向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21436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文本框 31746"/>
          <p:cNvSpPr txBox="1">
            <a:spLocks noChangeArrowheads="1"/>
          </p:cNvSpPr>
          <p:nvPr/>
        </p:nvSpPr>
        <p:spPr bwMode="auto">
          <a:xfrm>
            <a:off x="413884" y="2109054"/>
            <a:ext cx="1976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1219170"/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不一样！</a:t>
            </a:r>
          </a:p>
        </p:txBody>
      </p:sp>
      <p:sp>
        <p:nvSpPr>
          <p:cNvPr id="31749" name="文本框 31748"/>
          <p:cNvSpPr txBox="1">
            <a:spLocks noChangeArrowheads="1"/>
          </p:cNvSpPr>
          <p:nvPr/>
        </p:nvSpPr>
        <p:spPr bwMode="auto">
          <a:xfrm>
            <a:off x="175944" y="1476012"/>
            <a:ext cx="7668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竖直向下与垂直向下一样吗？</a:t>
            </a:r>
            <a:endParaRPr lang="zh-CN" alt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989" name="组合 31749"/>
          <p:cNvGrpSpPr/>
          <p:nvPr/>
        </p:nvGrpSpPr>
        <p:grpSpPr bwMode="auto">
          <a:xfrm>
            <a:off x="2255054" y="3538138"/>
            <a:ext cx="2888451" cy="2052320"/>
            <a:chOff x="0" y="0"/>
            <a:chExt cx="1824" cy="1296"/>
          </a:xfrm>
        </p:grpSpPr>
        <p:grpSp>
          <p:nvGrpSpPr>
            <p:cNvPr id="41990" name="组合 31750"/>
            <p:cNvGrpSpPr/>
            <p:nvPr/>
          </p:nvGrpSpPr>
          <p:grpSpPr bwMode="auto">
            <a:xfrm>
              <a:off x="0" y="0"/>
              <a:ext cx="1824" cy="1296"/>
              <a:chOff x="0" y="0"/>
              <a:chExt cx="1824" cy="1296"/>
            </a:xfrm>
          </p:grpSpPr>
          <p:sp>
            <p:nvSpPr>
              <p:cNvPr id="41991" name="直接连接符 31751"/>
              <p:cNvSpPr>
                <a:spLocks noChangeShapeType="1"/>
              </p:cNvSpPr>
              <p:nvPr/>
            </p:nvSpPr>
            <p:spPr bwMode="auto">
              <a:xfrm flipH="1">
                <a:off x="0" y="48"/>
                <a:ext cx="1824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992" name="直接连接符 31752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993" name="直接连接符 31753"/>
              <p:cNvSpPr>
                <a:spLocks noChangeShapeType="1"/>
              </p:cNvSpPr>
              <p:nvPr/>
            </p:nvSpPr>
            <p:spPr bwMode="auto">
              <a:xfrm>
                <a:off x="1824" y="48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994" name="直接连接符 31754"/>
              <p:cNvSpPr>
                <a:spLocks noChangeShapeType="1"/>
              </p:cNvSpPr>
              <p:nvPr/>
            </p:nvSpPr>
            <p:spPr bwMode="auto">
              <a:xfrm>
                <a:off x="432" y="240"/>
                <a:ext cx="384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995" name="直接连接符 31755"/>
              <p:cNvSpPr>
                <a:spLocks noChangeShapeType="1"/>
              </p:cNvSpPr>
              <p:nvPr/>
            </p:nvSpPr>
            <p:spPr bwMode="auto">
              <a:xfrm flipV="1">
                <a:off x="432" y="0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996" name="直接连接符 31756"/>
              <p:cNvSpPr>
                <a:spLocks noChangeShapeType="1"/>
              </p:cNvSpPr>
              <p:nvPr/>
            </p:nvSpPr>
            <p:spPr bwMode="auto">
              <a:xfrm>
                <a:off x="768" y="0"/>
                <a:ext cx="38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997" name="直接连接符 31757"/>
            <p:cNvSpPr>
              <a:spLocks noChangeShapeType="1"/>
            </p:cNvSpPr>
            <p:nvPr/>
          </p:nvSpPr>
          <p:spPr bwMode="auto">
            <a:xfrm>
              <a:off x="768" y="0"/>
              <a:ext cx="48" cy="72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998" name="直接连接符 31758"/>
            <p:cNvSpPr>
              <a:spLocks noChangeShapeType="1"/>
            </p:cNvSpPr>
            <p:nvPr/>
          </p:nvSpPr>
          <p:spPr bwMode="auto">
            <a:xfrm>
              <a:off x="432" y="240"/>
              <a:ext cx="720" cy="28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760" name="直接连接符 31759"/>
          <p:cNvSpPr>
            <a:spLocks noChangeShapeType="1"/>
          </p:cNvSpPr>
          <p:nvPr/>
        </p:nvSpPr>
        <p:spPr bwMode="auto">
          <a:xfrm>
            <a:off x="3471245" y="4146233"/>
            <a:ext cx="0" cy="98815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椭圆 31760"/>
          <p:cNvSpPr>
            <a:spLocks noChangeArrowheads="1"/>
          </p:cNvSpPr>
          <p:nvPr/>
        </p:nvSpPr>
        <p:spPr bwMode="auto">
          <a:xfrm>
            <a:off x="3395233" y="4070222"/>
            <a:ext cx="152024" cy="15202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2001" name="组合 31761"/>
          <p:cNvGrpSpPr/>
          <p:nvPr/>
        </p:nvGrpSpPr>
        <p:grpSpPr bwMode="auto">
          <a:xfrm>
            <a:off x="6663742" y="3538138"/>
            <a:ext cx="2888451" cy="2052320"/>
            <a:chOff x="0" y="0"/>
            <a:chExt cx="1824" cy="1296"/>
          </a:xfrm>
        </p:grpSpPr>
        <p:grpSp>
          <p:nvGrpSpPr>
            <p:cNvPr id="42002" name="组合 31762"/>
            <p:cNvGrpSpPr/>
            <p:nvPr/>
          </p:nvGrpSpPr>
          <p:grpSpPr bwMode="auto">
            <a:xfrm>
              <a:off x="0" y="0"/>
              <a:ext cx="1824" cy="1296"/>
              <a:chOff x="0" y="0"/>
              <a:chExt cx="1824" cy="1296"/>
            </a:xfrm>
          </p:grpSpPr>
          <p:sp>
            <p:nvSpPr>
              <p:cNvPr id="42003" name="直接连接符 31763"/>
              <p:cNvSpPr>
                <a:spLocks noChangeShapeType="1"/>
              </p:cNvSpPr>
              <p:nvPr/>
            </p:nvSpPr>
            <p:spPr bwMode="auto">
              <a:xfrm flipH="1">
                <a:off x="0" y="48"/>
                <a:ext cx="1824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004" name="直接连接符 31764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005" name="直接连接符 31765"/>
              <p:cNvSpPr>
                <a:spLocks noChangeShapeType="1"/>
              </p:cNvSpPr>
              <p:nvPr/>
            </p:nvSpPr>
            <p:spPr bwMode="auto">
              <a:xfrm>
                <a:off x="1824" y="48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006" name="直接连接符 31766"/>
              <p:cNvSpPr>
                <a:spLocks noChangeShapeType="1"/>
              </p:cNvSpPr>
              <p:nvPr/>
            </p:nvSpPr>
            <p:spPr bwMode="auto">
              <a:xfrm>
                <a:off x="432" y="240"/>
                <a:ext cx="384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007" name="直接连接符 31767"/>
              <p:cNvSpPr>
                <a:spLocks noChangeShapeType="1"/>
              </p:cNvSpPr>
              <p:nvPr/>
            </p:nvSpPr>
            <p:spPr bwMode="auto">
              <a:xfrm flipV="1">
                <a:off x="432" y="0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008" name="直接连接符 31768"/>
              <p:cNvSpPr>
                <a:spLocks noChangeShapeType="1"/>
              </p:cNvSpPr>
              <p:nvPr/>
            </p:nvSpPr>
            <p:spPr bwMode="auto">
              <a:xfrm>
                <a:off x="768" y="0"/>
                <a:ext cx="38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009" name="直接连接符 31769"/>
            <p:cNvSpPr>
              <a:spLocks noChangeShapeType="1"/>
            </p:cNvSpPr>
            <p:nvPr/>
          </p:nvSpPr>
          <p:spPr bwMode="auto">
            <a:xfrm>
              <a:off x="768" y="0"/>
              <a:ext cx="48" cy="72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10" name="直接连接符 31770"/>
            <p:cNvSpPr>
              <a:spLocks noChangeShapeType="1"/>
            </p:cNvSpPr>
            <p:nvPr/>
          </p:nvSpPr>
          <p:spPr bwMode="auto">
            <a:xfrm>
              <a:off x="432" y="240"/>
              <a:ext cx="720" cy="28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772" name="椭圆 31771"/>
          <p:cNvSpPr>
            <a:spLocks noChangeArrowheads="1"/>
          </p:cNvSpPr>
          <p:nvPr/>
        </p:nvSpPr>
        <p:spPr bwMode="auto">
          <a:xfrm>
            <a:off x="7803919" y="4070222"/>
            <a:ext cx="152024" cy="15202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3" name="直接连接符 31772"/>
          <p:cNvSpPr>
            <a:spLocks noChangeShapeType="1"/>
          </p:cNvSpPr>
          <p:nvPr/>
        </p:nvSpPr>
        <p:spPr bwMode="auto">
          <a:xfrm>
            <a:off x="7854595" y="4146233"/>
            <a:ext cx="709444" cy="98815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74" name="文本框 31773"/>
          <p:cNvSpPr txBox="1">
            <a:spLocks noChangeArrowheads="1"/>
          </p:cNvSpPr>
          <p:nvPr/>
        </p:nvSpPr>
        <p:spPr bwMode="auto">
          <a:xfrm>
            <a:off x="3521920" y="5514448"/>
            <a:ext cx="1916132" cy="6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3593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正确</a:t>
            </a:r>
          </a:p>
        </p:txBody>
      </p:sp>
      <p:sp>
        <p:nvSpPr>
          <p:cNvPr id="31775" name="文本框 31774"/>
          <p:cNvSpPr txBox="1">
            <a:spLocks noChangeArrowheads="1"/>
          </p:cNvSpPr>
          <p:nvPr/>
        </p:nvSpPr>
        <p:spPr bwMode="auto">
          <a:xfrm>
            <a:off x="7626560" y="5590459"/>
            <a:ext cx="2220180" cy="6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3593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错误</a:t>
            </a:r>
          </a:p>
        </p:txBody>
      </p:sp>
      <p:sp>
        <p:nvSpPr>
          <p:cNvPr id="31776" name="矩形 31775"/>
          <p:cNvSpPr>
            <a:spLocks noChangeArrowheads="1"/>
          </p:cNvSpPr>
          <p:nvPr/>
        </p:nvSpPr>
        <p:spPr bwMode="auto">
          <a:xfrm>
            <a:off x="542471" y="2680541"/>
            <a:ext cx="8158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放在斜面上的物体受到的重力方向是哪个？</a:t>
            </a:r>
          </a:p>
        </p:txBody>
      </p:sp>
      <p:sp>
        <p:nvSpPr>
          <p:cNvPr id="31777" name="文本框 31776"/>
          <p:cNvSpPr txBox="1">
            <a:spLocks noChangeArrowheads="1"/>
          </p:cNvSpPr>
          <p:nvPr/>
        </p:nvSpPr>
        <p:spPr bwMode="auto">
          <a:xfrm>
            <a:off x="3065848" y="4982365"/>
            <a:ext cx="1065751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en-US" altLang="zh-CN" sz="2793" b="1" i="1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31778" name="文本框 31777"/>
          <p:cNvSpPr txBox="1">
            <a:spLocks noChangeArrowheads="1"/>
          </p:cNvSpPr>
          <p:nvPr/>
        </p:nvSpPr>
        <p:spPr bwMode="auto">
          <a:xfrm>
            <a:off x="8234653" y="4906353"/>
            <a:ext cx="1065751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en-US" altLang="zh-CN" sz="2793" b="1" i="1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三、重力的方向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186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9" grpId="0"/>
      <p:bldP spid="31776" grpId="0"/>
      <p:bldP spid="31777" grpId="0"/>
      <p:bldP spid="317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32770"/>
          <p:cNvSpPr txBox="1">
            <a:spLocks noChangeArrowheads="1"/>
          </p:cNvSpPr>
          <p:nvPr/>
        </p:nvSpPr>
        <p:spPr bwMode="auto">
          <a:xfrm>
            <a:off x="660400" y="1323676"/>
            <a:ext cx="1085124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地球上几个地方的苹果都可以向“下”落，但从地球外面看，几个苹果下落的方向显然不同。那么，我们所说的“下”指的是什么方向？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3012" name="图片 327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85" y="3024487"/>
            <a:ext cx="1900722" cy="19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三、重力的方向</a:t>
            </a:r>
          </a:p>
        </p:txBody>
      </p:sp>
      <p:pic>
        <p:nvPicPr>
          <p:cNvPr id="6" name="图片 33795" descr="13 2 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95" y="3188775"/>
            <a:ext cx="1787034" cy="163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919206" y="5220100"/>
            <a:ext cx="6613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每个苹果的重力方向均指向地心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2864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矩形 34820"/>
          <p:cNvSpPr>
            <a:spLocks noChangeArrowheads="1"/>
          </p:cNvSpPr>
          <p:nvPr/>
        </p:nvSpPr>
        <p:spPr bwMode="auto">
          <a:xfrm>
            <a:off x="7004717" y="2109516"/>
            <a:ext cx="5673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en-US" altLang="zh-CN" sz="2000" b="1" kern="0">
                <a:solidFill>
                  <a:srgbClr val="FF5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1" kern="0">
                <a:solidFill>
                  <a:srgbClr val="FF5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重力在物体上的作用点</a:t>
            </a:r>
          </a:p>
        </p:txBody>
      </p:sp>
      <p:sp>
        <p:nvSpPr>
          <p:cNvPr id="34823" name="文本框 34822"/>
          <p:cNvSpPr txBox="1">
            <a:spLocks noChangeArrowheads="1"/>
          </p:cNvSpPr>
          <p:nvPr/>
        </p:nvSpPr>
        <p:spPr bwMode="auto">
          <a:xfrm>
            <a:off x="542471" y="1477945"/>
            <a:ext cx="9671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）质量均匀、外形规则的物体重心：它的圆心、球心、几何中心。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四、重心</a:t>
            </a:r>
          </a:p>
        </p:txBody>
      </p:sp>
      <p:pic>
        <p:nvPicPr>
          <p:cNvPr id="18" name="图片 17" descr="hand_stitched_PU_5_soccer_b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"/>
          <a:stretch>
            <a:fillRect/>
          </a:stretch>
        </p:blipFill>
        <p:spPr bwMode="auto">
          <a:xfrm>
            <a:off x="5194104" y="3798703"/>
            <a:ext cx="1767276" cy="163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e26458c67c8504e41ff9c8920bdb43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62" y="2943570"/>
            <a:ext cx="1824284" cy="14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 descr="b28f8417eb217904962b43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93" y="2943570"/>
            <a:ext cx="2109329" cy="15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直接连接符 20"/>
          <p:cNvSpPr>
            <a:spLocks noChangeShapeType="1"/>
          </p:cNvSpPr>
          <p:nvPr/>
        </p:nvSpPr>
        <p:spPr bwMode="auto">
          <a:xfrm flipH="1">
            <a:off x="4224953" y="3684686"/>
            <a:ext cx="0" cy="10831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825891" y="4653837"/>
            <a:ext cx="799313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95" b="1" i="1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23" name="直接连接符 22"/>
          <p:cNvSpPr>
            <a:spLocks noChangeShapeType="1"/>
          </p:cNvSpPr>
          <p:nvPr/>
        </p:nvSpPr>
        <p:spPr bwMode="auto">
          <a:xfrm>
            <a:off x="3768882" y="3171605"/>
            <a:ext cx="912142" cy="1140178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直接连接符 23"/>
          <p:cNvSpPr>
            <a:spLocks noChangeShapeType="1"/>
          </p:cNvSpPr>
          <p:nvPr/>
        </p:nvSpPr>
        <p:spPr bwMode="auto">
          <a:xfrm flipH="1">
            <a:off x="3768882" y="3171605"/>
            <a:ext cx="912142" cy="1140178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直接连接符 24"/>
          <p:cNvSpPr>
            <a:spLocks noChangeShapeType="1"/>
          </p:cNvSpPr>
          <p:nvPr/>
        </p:nvSpPr>
        <p:spPr bwMode="auto">
          <a:xfrm flipH="1">
            <a:off x="6106246" y="4675215"/>
            <a:ext cx="0" cy="10617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707184" y="5633678"/>
            <a:ext cx="799313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95" b="1" i="1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27" name="直接连接符 26"/>
          <p:cNvSpPr>
            <a:spLocks noChangeShapeType="1"/>
          </p:cNvSpPr>
          <p:nvPr/>
        </p:nvSpPr>
        <p:spPr bwMode="auto">
          <a:xfrm flipH="1">
            <a:off x="7987540" y="3684686"/>
            <a:ext cx="0" cy="10831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588477" y="4653837"/>
            <a:ext cx="799313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95" b="1" i="1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241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3" grpId="0"/>
      <p:bldP spid="22" grpId="0"/>
      <p:bldP spid="26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60400" y="4940146"/>
            <a:ext cx="7398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质地均匀、外形规则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物体的重心在它的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几何中心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上．</a:t>
            </a:r>
          </a:p>
          <a:p>
            <a:pPr defTabSz="1219170"/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660400" y="4117626"/>
            <a:ext cx="77146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质量均匀、外形规则的唱片的重心在它的</a:t>
            </a: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圆心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上．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四、重心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lum bright="-1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18" y="1662770"/>
            <a:ext cx="4574832" cy="15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68" y="2091896"/>
            <a:ext cx="1023415" cy="14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78" y="2048008"/>
            <a:ext cx="1094666" cy="1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质量分布均匀的唱片的重心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81" y="2015209"/>
            <a:ext cx="1326923" cy="137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立方体 36866" descr="栎木"/>
          <p:cNvSpPr>
            <a:spLocks noChangeArrowheads="1"/>
          </p:cNvSpPr>
          <p:nvPr/>
        </p:nvSpPr>
        <p:spPr bwMode="auto">
          <a:xfrm>
            <a:off x="5683907" y="1583511"/>
            <a:ext cx="2830261" cy="1168699"/>
          </a:xfrm>
          <a:prstGeom prst="cube">
            <a:avLst>
              <a:gd name="adj" fmla="val 25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直接连接符 26"/>
          <p:cNvSpPr>
            <a:spLocks noChangeShapeType="1"/>
          </p:cNvSpPr>
          <p:nvPr/>
        </p:nvSpPr>
        <p:spPr bwMode="auto">
          <a:xfrm>
            <a:off x="5711205" y="1896737"/>
            <a:ext cx="2412806" cy="855474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 flipH="1">
            <a:off x="5711204" y="1896736"/>
            <a:ext cx="2495247" cy="855474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 flipH="1">
            <a:off x="6945216" y="2294033"/>
            <a:ext cx="0" cy="10617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546154" y="3252495"/>
            <a:ext cx="799313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95" b="1" i="1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pic>
        <p:nvPicPr>
          <p:cNvPr id="31" name="图片 36871" descr="20059281848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489" y="1676480"/>
            <a:ext cx="2136695" cy="131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直接连接符 31"/>
          <p:cNvSpPr>
            <a:spLocks noChangeShapeType="1"/>
          </p:cNvSpPr>
          <p:nvPr/>
        </p:nvSpPr>
        <p:spPr bwMode="auto">
          <a:xfrm flipH="1">
            <a:off x="9963836" y="2353441"/>
            <a:ext cx="0" cy="10617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9564773" y="3311903"/>
            <a:ext cx="799313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95" b="1" i="1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388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8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37889"/>
          <p:cNvSpPr txBox="1">
            <a:spLocks noChangeArrowheads="1"/>
          </p:cNvSpPr>
          <p:nvPr/>
        </p:nvSpPr>
        <p:spPr bwMode="auto">
          <a:xfrm>
            <a:off x="542471" y="1414862"/>
            <a:ext cx="10289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）质量不均匀、外形不规则物体重心：</a:t>
            </a:r>
            <a:r>
              <a:rPr lang="zh-CN" altLang="en-US" sz="24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可以用悬挂法确定。</a:t>
            </a:r>
          </a:p>
        </p:txBody>
      </p:sp>
      <p:grpSp>
        <p:nvGrpSpPr>
          <p:cNvPr id="37891" name="组合 37890"/>
          <p:cNvGrpSpPr>
            <a:grpSpLocks noChangeAspect="1"/>
          </p:cNvGrpSpPr>
          <p:nvPr/>
        </p:nvGrpSpPr>
        <p:grpSpPr bwMode="auto">
          <a:xfrm>
            <a:off x="3203387" y="2443518"/>
            <a:ext cx="5785227" cy="2781005"/>
            <a:chOff x="0" y="0"/>
            <a:chExt cx="4406" cy="2118"/>
          </a:xfrm>
        </p:grpSpPr>
        <p:pic>
          <p:nvPicPr>
            <p:cNvPr id="48131" name="图片 37891"/>
            <p:cNvPicPr>
              <a:picLocks noChangeAspect="1" noChangeArrowheads="1"/>
            </p:cNvPicPr>
            <p:nvPr/>
          </p:nvPicPr>
          <p:blipFill>
            <a:blip r:embed="rId3">
              <a:lum bright="-24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2" name="图片 37892" descr="悬挂法测物体的重心位置%20[1]"/>
            <p:cNvPicPr>
              <a:picLocks noChangeAspect="1" noChangeArrowheads="1"/>
            </p:cNvPicPr>
            <p:nvPr/>
          </p:nvPicPr>
          <p:blipFill>
            <a:blip r:embed="rId4">
              <a:lum contras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6"/>
              <a:ext cx="123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四、重心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11479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表格 39938"/>
          <p:cNvGraphicFramePr/>
          <p:nvPr>
            <p:extLst>
              <p:ext uri="{D42A27DB-BD31-4B8C-83A1-F6EECF244321}">
                <p14:modId xmlns:p14="http://schemas.microsoft.com/office/powerpoint/2010/main" val="370577664"/>
              </p:ext>
            </p:extLst>
          </p:nvPr>
        </p:nvGraphicFramePr>
        <p:xfrm>
          <a:off x="660400" y="1437165"/>
          <a:ext cx="1722935" cy="700813"/>
        </p:xfrm>
        <a:graphic>
          <a:graphicData uri="http://schemas.openxmlformats.org/drawingml/2006/table">
            <a:tbl>
              <a:tblPr/>
              <a:tblGrid>
                <a:gridCol w="172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8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讨论：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945" name="表格 39944"/>
          <p:cNvGraphicFramePr/>
          <p:nvPr>
            <p:extLst>
              <p:ext uri="{D42A27DB-BD31-4B8C-83A1-F6EECF244321}">
                <p14:modId xmlns:p14="http://schemas.microsoft.com/office/powerpoint/2010/main" val="1953183870"/>
              </p:ext>
            </p:extLst>
          </p:nvPr>
        </p:nvGraphicFramePr>
        <p:xfrm>
          <a:off x="660400" y="2134626"/>
          <a:ext cx="5840939" cy="578781"/>
        </p:xfrm>
        <a:graphic>
          <a:graphicData uri="http://schemas.openxmlformats.org/drawingml/2006/table">
            <a:tbl>
              <a:tblPr/>
              <a:tblGrid>
                <a:gridCol w="584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78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物体的重心是否一定在物体上？</a:t>
                      </a:r>
                    </a:p>
                  </a:txBody>
                  <a:tcPr marL="91215" marR="91215" marT="45551" marB="45551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951" name="对象 399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15091"/>
              </p:ext>
            </p:extLst>
          </p:nvPr>
        </p:nvGraphicFramePr>
        <p:xfrm>
          <a:off x="2210763" y="2835439"/>
          <a:ext cx="2257369" cy="224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57350" imgH="1647825" progId="PBrush">
                  <p:embed/>
                </p:oleObj>
              </mc:Choice>
              <mc:Fallback>
                <p:oleObj r:id="rId3" imgW="1657350" imgH="1647825" progId="PBrush">
                  <p:embed/>
                  <p:pic>
                    <p:nvPicPr>
                      <p:cNvPr id="39951" name="对象 399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63" y="2835439"/>
                        <a:ext cx="2257369" cy="224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对象 399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99102"/>
              </p:ext>
            </p:extLst>
          </p:nvPr>
        </p:nvGraphicFramePr>
        <p:xfrm>
          <a:off x="5467131" y="2954013"/>
          <a:ext cx="1685171" cy="178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85900" imgH="1571625" progId="PBrush">
                  <p:embed/>
                </p:oleObj>
              </mc:Choice>
              <mc:Fallback>
                <p:oleObj r:id="rId5" imgW="1485900" imgH="1571625" progId="PBrush">
                  <p:embed/>
                  <p:pic>
                    <p:nvPicPr>
                      <p:cNvPr id="39952" name="对象 399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131" y="2954013"/>
                        <a:ext cx="1685171" cy="1782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对象 399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04799"/>
              </p:ext>
            </p:extLst>
          </p:nvPr>
        </p:nvGraphicFramePr>
        <p:xfrm>
          <a:off x="7894511" y="2754307"/>
          <a:ext cx="1956212" cy="21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371725" imgH="2419350" progId="PBrush">
                  <p:embed/>
                </p:oleObj>
              </mc:Choice>
              <mc:Fallback>
                <p:oleObj r:id="rId7" imgW="2371725" imgH="2419350" progId="PBrush">
                  <p:embed/>
                  <p:pic>
                    <p:nvPicPr>
                      <p:cNvPr id="39953" name="对象 399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511" y="2754307"/>
                        <a:ext cx="1956212" cy="21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表格 39953"/>
          <p:cNvGraphicFramePr/>
          <p:nvPr>
            <p:extLst>
              <p:ext uri="{D42A27DB-BD31-4B8C-83A1-F6EECF244321}">
                <p14:modId xmlns:p14="http://schemas.microsoft.com/office/powerpoint/2010/main" val="1035343529"/>
              </p:ext>
            </p:extLst>
          </p:nvPr>
        </p:nvGraphicFramePr>
        <p:xfrm>
          <a:off x="660400" y="5421550"/>
          <a:ext cx="5723173" cy="578781"/>
        </p:xfrm>
        <a:graphic>
          <a:graphicData uri="http://schemas.openxmlformats.org/drawingml/2006/table">
            <a:tbl>
              <a:tblPr/>
              <a:tblGrid>
                <a:gridCol w="5723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78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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物体的重心不一定在物体上。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51" marB="45551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四、重心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9704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9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99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99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99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99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9" name="表格 40968"/>
          <p:cNvGraphicFramePr/>
          <p:nvPr>
            <p:extLst>
              <p:ext uri="{D42A27DB-BD31-4B8C-83A1-F6EECF244321}">
                <p14:modId xmlns:p14="http://schemas.microsoft.com/office/powerpoint/2010/main" val="95847316"/>
              </p:ext>
            </p:extLst>
          </p:nvPr>
        </p:nvGraphicFramePr>
        <p:xfrm>
          <a:off x="660400" y="1507468"/>
          <a:ext cx="7982332" cy="4626632"/>
        </p:xfrm>
        <a:graphic>
          <a:graphicData uri="http://schemas.openxmlformats.org/drawingml/2006/table">
            <a:tbl>
              <a:tblPr/>
              <a:tblGrid>
                <a:gridCol w="798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663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、在太空运行的宇宙飞船中，用天平测量某物体的质量，其结果正确的是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     ）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、测出的质量和在地球上测出的质量是一样的；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、测出的质量比在地球上测出的质量大；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、测出的质量比在地球上测出的质量小；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、在天空中用天平不能测出物体的质量。</a:t>
                      </a:r>
                    </a:p>
                  </a:txBody>
                  <a:tcPr marL="91215" marR="91215" marT="45604" marB="45604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987" name="表格 40986"/>
          <p:cNvGraphicFramePr/>
          <p:nvPr>
            <p:extLst>
              <p:ext uri="{D42A27DB-BD31-4B8C-83A1-F6EECF244321}">
                <p14:modId xmlns:p14="http://schemas.microsoft.com/office/powerpoint/2010/main" val="2297150489"/>
              </p:ext>
            </p:extLst>
          </p:nvPr>
        </p:nvGraphicFramePr>
        <p:xfrm>
          <a:off x="3283192" y="2156448"/>
          <a:ext cx="409132" cy="517934"/>
        </p:xfrm>
        <a:graphic>
          <a:graphicData uri="http://schemas.openxmlformats.org/drawingml/2006/table">
            <a:tbl>
              <a:tblPr/>
              <a:tblGrid>
                <a:gridCol w="40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93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0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6102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6146" descr="pic_2758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9831" r="7317" b="6606"/>
          <a:stretch>
            <a:fillRect/>
          </a:stretch>
        </p:blipFill>
        <p:spPr bwMode="auto">
          <a:xfrm>
            <a:off x="6555239" y="2516331"/>
            <a:ext cx="2355851" cy="219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-123620" y="1539200"/>
            <a:ext cx="104768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牛顿认为，地球和月亮之间存在互相吸引的力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6149" name="矩形 6148"/>
          <p:cNvSpPr>
            <a:spLocks noChangeArrowheads="1"/>
          </p:cNvSpPr>
          <p:nvPr/>
        </p:nvSpPr>
        <p:spPr bwMode="auto">
          <a:xfrm>
            <a:off x="-299962" y="3292669"/>
            <a:ext cx="3879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zh-CN" altLang="en-US" sz="3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万有引力</a:t>
            </a:r>
          </a:p>
        </p:txBody>
      </p:sp>
      <p:sp>
        <p:nvSpPr>
          <p:cNvPr id="6150" name="矩形 6149"/>
          <p:cNvSpPr>
            <a:spLocks noChangeArrowheads="1"/>
          </p:cNvSpPr>
          <p:nvPr/>
        </p:nvSpPr>
        <p:spPr bwMode="auto">
          <a:xfrm>
            <a:off x="165099" y="5282175"/>
            <a:ext cx="11518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宇宙间任何两个物体，大到天体，小到灰尘之间，都存在互相吸引的力。</a:t>
            </a:r>
            <a:endParaRPr lang="zh-CN" altLang="en-US" sz="2000" kern="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一、重力的由来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0107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2968758499"/>
              </p:ext>
            </p:extLst>
          </p:nvPr>
        </p:nvGraphicFramePr>
        <p:xfrm>
          <a:off x="660400" y="1397557"/>
          <a:ext cx="8282759" cy="3936056"/>
        </p:xfrm>
        <a:graphic>
          <a:graphicData uri="http://schemas.openxmlformats.org/drawingml/2006/table">
            <a:tbl>
              <a:tblPr/>
              <a:tblGrid>
                <a:gridCol w="828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101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2400" b="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、有关重力的说法正确的是（    ）</a:t>
                      </a:r>
                    </a:p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</a:t>
                      </a:r>
                      <a:r>
                        <a:rPr lang="zh-CN" altLang="en-US" sz="2400" b="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、重力的施力物体是地球；</a:t>
                      </a:r>
                    </a:p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</a:t>
                      </a:r>
                      <a:r>
                        <a:rPr lang="zh-CN" altLang="en-US" sz="2400" b="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、物体的质量跟重力成正比；</a:t>
                      </a:r>
                    </a:p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</a:t>
                      </a:r>
                      <a:r>
                        <a:rPr lang="zh-CN" altLang="en-US" sz="2400" b="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、重力的方向总是垂直于物体表面；</a:t>
                      </a:r>
                    </a:p>
                    <a:p>
                      <a:pPr marL="0" lvl="0" indent="0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</a:t>
                      </a:r>
                      <a:r>
                        <a:rPr lang="zh-CN" altLang="en-US" sz="2400" b="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、重心一定在物体上。</a:t>
                      </a:r>
                    </a:p>
                  </a:txBody>
                  <a:tcPr marL="91215" marR="91215" marT="45597" marB="4559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extLst>
              <p:ext uri="{D42A27DB-BD31-4B8C-83A1-F6EECF244321}">
                <p14:modId xmlns:p14="http://schemas.microsoft.com/office/powerpoint/2010/main" val="4151459134"/>
              </p:ext>
            </p:extLst>
          </p:nvPr>
        </p:nvGraphicFramePr>
        <p:xfrm>
          <a:off x="4801779" y="1594327"/>
          <a:ext cx="503579" cy="517822"/>
        </p:xfrm>
        <a:graphic>
          <a:graphicData uri="http://schemas.openxmlformats.org/drawingml/2006/table">
            <a:tbl>
              <a:tblPr/>
              <a:tblGrid>
                <a:gridCol w="503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82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551" marB="45551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0" y="3246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5235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文本框 41986"/>
          <p:cNvSpPr txBox="1">
            <a:spLocks noChangeArrowheads="1"/>
          </p:cNvSpPr>
          <p:nvPr/>
        </p:nvSpPr>
        <p:spPr bwMode="auto">
          <a:xfrm>
            <a:off x="734431" y="1532163"/>
            <a:ext cx="2660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重力：</a:t>
            </a:r>
          </a:p>
        </p:txBody>
      </p:sp>
      <p:sp>
        <p:nvSpPr>
          <p:cNvPr id="41988" name="矩形 41987"/>
          <p:cNvSpPr>
            <a:spLocks noChangeArrowheads="1"/>
          </p:cNvSpPr>
          <p:nvPr/>
        </p:nvSpPr>
        <p:spPr bwMode="auto">
          <a:xfrm>
            <a:off x="1993292" y="1531911"/>
            <a:ext cx="6579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由于</a:t>
            </a:r>
            <a:r>
              <a:rPr lang="zh-CN" altLang="en-US" sz="24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地球的吸引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而使物体受到的力，符号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1989" name="文本框 41988"/>
          <p:cNvSpPr txBox="1">
            <a:spLocks noChangeArrowheads="1"/>
          </p:cNvSpPr>
          <p:nvPr/>
        </p:nvSpPr>
        <p:spPr bwMode="auto">
          <a:xfrm>
            <a:off x="691673" y="2257994"/>
            <a:ext cx="3952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重力的大小：</a:t>
            </a:r>
          </a:p>
        </p:txBody>
      </p:sp>
      <p:sp>
        <p:nvSpPr>
          <p:cNvPr id="41990" name="矩形 41989"/>
          <p:cNvSpPr>
            <a:spLocks noChangeArrowheads="1"/>
          </p:cNvSpPr>
          <p:nvPr/>
        </p:nvSpPr>
        <p:spPr bwMode="auto">
          <a:xfrm>
            <a:off x="2868600" y="2257994"/>
            <a:ext cx="6179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物体所受的重力与物体的质量成正比。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41991" name="组合 41990"/>
          <p:cNvGrpSpPr/>
          <p:nvPr/>
        </p:nvGrpSpPr>
        <p:grpSpPr bwMode="auto">
          <a:xfrm>
            <a:off x="3260453" y="3045053"/>
            <a:ext cx="5733641" cy="1146512"/>
            <a:chOff x="0" y="0"/>
            <a:chExt cx="2968" cy="724"/>
          </a:xfrm>
        </p:grpSpPr>
        <p:sp>
          <p:nvSpPr>
            <p:cNvPr id="52231" name="文本框 41991"/>
            <p:cNvSpPr txBox="1">
              <a:spLocks noChangeArrowheads="1"/>
            </p:cNvSpPr>
            <p:nvPr/>
          </p:nvSpPr>
          <p:spPr bwMode="auto">
            <a:xfrm>
              <a:off x="0" y="118"/>
              <a:ext cx="76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3200" i="1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G=m g</a:t>
              </a:r>
            </a:p>
          </p:txBody>
        </p:sp>
        <p:sp>
          <p:nvSpPr>
            <p:cNvPr id="52232" name="文本框 41992"/>
            <p:cNvSpPr txBox="1">
              <a:spLocks noChangeArrowheads="1"/>
            </p:cNvSpPr>
            <p:nvPr/>
          </p:nvSpPr>
          <p:spPr bwMode="auto">
            <a:xfrm>
              <a:off x="1245" y="0"/>
              <a:ext cx="163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i="1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重力</a:t>
              </a:r>
              <a:r>
                <a:rPr lang="en-US" altLang="zh-CN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牛顿（</a:t>
              </a:r>
              <a:r>
                <a:rPr lang="en-US" altLang="zh-CN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en-US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52233" name="文本框 41993"/>
            <p:cNvSpPr txBox="1">
              <a:spLocks noChangeArrowheads="1"/>
            </p:cNvSpPr>
            <p:nvPr/>
          </p:nvSpPr>
          <p:spPr bwMode="auto">
            <a:xfrm>
              <a:off x="1245" y="432"/>
              <a:ext cx="1723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i="1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en-US" altLang="zh-CN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质量</a:t>
              </a:r>
              <a:r>
                <a:rPr lang="en-US" altLang="zh-CN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千克（</a:t>
              </a:r>
              <a:r>
                <a:rPr lang="en-US" altLang="zh-CN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kg</a:t>
              </a:r>
              <a:r>
                <a:rPr lang="zh-CN" altLang="en-US" sz="24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41995" name="文本框 41994"/>
          <p:cNvSpPr txBox="1">
            <a:spLocks noChangeArrowheads="1"/>
          </p:cNvSpPr>
          <p:nvPr/>
        </p:nvSpPr>
        <p:spPr bwMode="auto">
          <a:xfrm>
            <a:off x="660400" y="4240022"/>
            <a:ext cx="3960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altLang="zh-CN" sz="24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重力的方向：</a:t>
            </a:r>
          </a:p>
        </p:txBody>
      </p:sp>
      <p:sp>
        <p:nvSpPr>
          <p:cNvPr id="41996" name="矩形 41995"/>
          <p:cNvSpPr>
            <a:spLocks noChangeArrowheads="1"/>
          </p:cNvSpPr>
          <p:nvPr/>
        </p:nvSpPr>
        <p:spPr bwMode="auto">
          <a:xfrm>
            <a:off x="2922526" y="4240022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竖直向下</a:t>
            </a:r>
          </a:p>
        </p:txBody>
      </p:sp>
      <p:sp>
        <p:nvSpPr>
          <p:cNvPr id="41997" name="文本框 41996"/>
          <p:cNvSpPr txBox="1">
            <a:spLocks noChangeArrowheads="1"/>
          </p:cNvSpPr>
          <p:nvPr/>
        </p:nvSpPr>
        <p:spPr bwMode="auto">
          <a:xfrm>
            <a:off x="676218" y="5105786"/>
            <a:ext cx="4492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altLang="zh-CN" sz="24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24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重力的作用点：</a:t>
            </a:r>
          </a:p>
        </p:txBody>
      </p:sp>
      <p:sp>
        <p:nvSpPr>
          <p:cNvPr id="41998" name="矩形 41997"/>
          <p:cNvSpPr>
            <a:spLocks noChangeArrowheads="1"/>
          </p:cNvSpPr>
          <p:nvPr/>
        </p:nvSpPr>
        <p:spPr bwMode="auto">
          <a:xfrm>
            <a:off x="3260453" y="5105785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 心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0" y="3246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32836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41990" grpId="0"/>
      <p:bldP spid="41995" grpId="0"/>
      <p:bldP spid="41996" grpId="0"/>
      <p:bldP spid="41997" grpId="0"/>
      <p:bldP spid="419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1" name="表格 43010"/>
          <p:cNvGraphicFramePr/>
          <p:nvPr>
            <p:extLst>
              <p:ext uri="{D42A27DB-BD31-4B8C-83A1-F6EECF244321}">
                <p14:modId xmlns:p14="http://schemas.microsoft.com/office/powerpoint/2010/main" val="279528061"/>
              </p:ext>
            </p:extLst>
          </p:nvPr>
        </p:nvGraphicFramePr>
        <p:xfrm>
          <a:off x="1018572" y="1967695"/>
          <a:ext cx="10197296" cy="3667821"/>
        </p:xfrm>
        <a:graphic>
          <a:graphicData uri="http://schemas.openxmlformats.org/drawingml/2006/table">
            <a:tbl>
              <a:tblPr/>
              <a:tblGrid>
                <a:gridCol w="266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4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重力和质量的关系</a:t>
                      </a:r>
                    </a:p>
                  </a:txBody>
                  <a:tcPr marL="91215" marR="91215" marT="45604" marB="4560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重力</a:t>
                      </a:r>
                      <a:r>
                        <a:rPr lang="en-US" altLang="zh-CN" sz="2000" b="1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N</a:t>
                      </a:r>
                      <a:endParaRPr lang="zh-CN" altLang="en-US" sz="2000" b="1" i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4" marB="4560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质量</a:t>
                      </a:r>
                      <a:r>
                        <a:rPr lang="en-US" altLang="zh-CN" sz="2000" b="1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m</a:t>
                      </a:r>
                      <a:endParaRPr lang="zh-CN" altLang="en-US" sz="2000" b="1" i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4" marB="4560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5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联  系</a:t>
                      </a:r>
                    </a:p>
                  </a:txBody>
                  <a:tcPr marL="91215" marR="91215" marT="45604" marB="4560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4" marB="4560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4" marB="45604" anchor="ctr">
                    <a:lnL>
                      <a:noFill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44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000" b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altLang="zh-CN" sz="2000" b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区  别</a:t>
                      </a:r>
                    </a:p>
                  </a:txBody>
                  <a:tcPr marL="91215" marR="91215" marT="45604" marB="4560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4" marB="4560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4" marB="4560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032" name="矩形 43031"/>
          <p:cNvSpPr>
            <a:spLocks noChangeArrowheads="1"/>
          </p:cNvSpPr>
          <p:nvPr/>
        </p:nvSpPr>
        <p:spPr bwMode="auto">
          <a:xfrm>
            <a:off x="6498719" y="2637188"/>
            <a:ext cx="1889211" cy="5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>
              <a:lnSpc>
                <a:spcPct val="130000"/>
              </a:lnSpc>
            </a:pPr>
            <a:r>
              <a:rPr lang="en-US" altLang="zh-CN" sz="28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= m g</a:t>
            </a:r>
          </a:p>
        </p:txBody>
      </p:sp>
      <p:sp>
        <p:nvSpPr>
          <p:cNvPr id="43033" name="矩形 43032"/>
          <p:cNvSpPr>
            <a:spLocks noChangeArrowheads="1"/>
          </p:cNvSpPr>
          <p:nvPr/>
        </p:nvSpPr>
        <p:spPr bwMode="auto">
          <a:xfrm>
            <a:off x="3783348" y="3454185"/>
            <a:ext cx="34965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buFont typeface="Wingdings" panose="05000000000000000000" pitchFamily="2" charset="2"/>
              <a:buChar char="Ø"/>
            </a:pPr>
            <a:r>
              <a:rPr lang="zh-CN" altLang="en-US" sz="24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重力随位置的变化而变化</a:t>
            </a:r>
          </a:p>
          <a:p>
            <a:pPr defTabSz="1219170">
              <a:buFont typeface="Wingdings" panose="05000000000000000000" pitchFamily="2" charset="2"/>
              <a:buChar char="Ø"/>
            </a:pPr>
            <a:r>
              <a:rPr lang="zh-CN" altLang="en-US" sz="24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重力为矢量</a:t>
            </a:r>
          </a:p>
          <a:p>
            <a:pPr defTabSz="1219170">
              <a:buFont typeface="Wingdings" panose="05000000000000000000" pitchFamily="2" charset="2"/>
              <a:buChar char="Ø"/>
            </a:pPr>
            <a:r>
              <a:rPr lang="zh-CN" altLang="en-US" sz="24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重力指的是物体由于地球的吸引而受到的力</a:t>
            </a:r>
          </a:p>
        </p:txBody>
      </p:sp>
      <p:sp>
        <p:nvSpPr>
          <p:cNvPr id="43034" name="矩形 43033"/>
          <p:cNvSpPr>
            <a:spLocks noChangeArrowheads="1"/>
          </p:cNvSpPr>
          <p:nvPr/>
        </p:nvSpPr>
        <p:spPr bwMode="auto">
          <a:xfrm>
            <a:off x="7727643" y="3454185"/>
            <a:ext cx="30404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buFont typeface="Wingdings" panose="05000000000000000000" pitchFamily="2" charset="2"/>
              <a:buChar char="Ø"/>
            </a:pPr>
            <a:r>
              <a:rPr lang="zh-CN" altLang="en-US" sz="24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质量不随位置的变化而变化</a:t>
            </a:r>
          </a:p>
          <a:p>
            <a:pPr defTabSz="1219170">
              <a:buFont typeface="Wingdings" panose="05000000000000000000" pitchFamily="2" charset="2"/>
              <a:buChar char="Ø"/>
            </a:pPr>
            <a:r>
              <a:rPr lang="zh-CN" altLang="en-US" sz="24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质量为标量</a:t>
            </a:r>
          </a:p>
          <a:p>
            <a:pPr defTabSz="1219170">
              <a:buFont typeface="Wingdings" panose="05000000000000000000" pitchFamily="2" charset="2"/>
              <a:buChar char="Ø"/>
            </a:pPr>
            <a:r>
              <a:rPr lang="zh-CN" altLang="en-US" sz="24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质量指的是物 体所含物质的多少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0" y="3246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57676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0A7F1BE7-220D-432B-9CF3-F7E10B92FD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3" name="Прямоугольник 12"/>
          <p:cNvSpPr/>
          <p:nvPr/>
        </p:nvSpPr>
        <p:spPr>
          <a:xfrm>
            <a:off x="941" y="0"/>
            <a:ext cx="2139928" cy="3895617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80D47E4-1E9E-4C14-A827-7D38862A456E}"/>
              </a:ext>
            </a:extLst>
          </p:cNvPr>
          <p:cNvGrpSpPr/>
          <p:nvPr/>
        </p:nvGrpSpPr>
        <p:grpSpPr>
          <a:xfrm>
            <a:off x="6502400" y="3443514"/>
            <a:ext cx="5032837" cy="1743365"/>
            <a:chOff x="-4766137" y="1956424"/>
            <a:chExt cx="5032837" cy="174336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B9B4C0F-FADA-4773-AB24-1E660F73F045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2872A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CA3225A-5052-4CEF-A17B-92596279295B}"/>
                </a:ext>
              </a:extLst>
            </p:cNvPr>
            <p:cNvGrpSpPr/>
            <p:nvPr/>
          </p:nvGrpSpPr>
          <p:grpSpPr>
            <a:xfrm>
              <a:off x="-4714868" y="1956424"/>
              <a:ext cx="4981568" cy="1167085"/>
              <a:chOff x="-4714868" y="1956424"/>
              <a:chExt cx="4981568" cy="1167085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A22535A-57BA-4436-9020-4F61A76BF155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EB5E970B-7283-4766-9A63-BC029ADABE3F}"/>
                  </a:ext>
                </a:extLst>
              </p:cNvPr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占位符 19">
                <a:extLst>
                  <a:ext uri="{FF2B5EF4-FFF2-40B4-BE49-F238E27FC236}">
                    <a16:creationId xmlns:a16="http://schemas.microsoft.com/office/drawing/2014/main" id="{72A8255A-BF26-43E9-B8C6-F6F0EB0FD9EB}"/>
                  </a:ext>
                </a:extLst>
              </p:cNvPr>
              <p:cNvSpPr txBox="1"/>
              <p:nvPr/>
            </p:nvSpPr>
            <p:spPr>
              <a:xfrm>
                <a:off x="-4708756" y="1956424"/>
                <a:ext cx="481473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2872A7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</p:grpSp>
      </p:grpSp>
      <p:sp>
        <p:nvSpPr>
          <p:cNvPr id="22" name="文本占位符 20">
            <a:extLst>
              <a:ext uri="{FF2B5EF4-FFF2-40B4-BE49-F238E27FC236}">
                <a16:creationId xmlns:a16="http://schemas.microsoft.com/office/drawing/2014/main" id="{6F2BEE28-D6D4-4D48-8F33-DF9DFD71F03D}"/>
              </a:ext>
            </a:extLst>
          </p:cNvPr>
          <p:cNvSpPr txBox="1"/>
          <p:nvPr/>
        </p:nvSpPr>
        <p:spPr>
          <a:xfrm>
            <a:off x="6584149" y="276040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第七章   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271F60E-20DD-4F62-848A-1BCAC6E01799}"/>
              </a:ext>
            </a:extLst>
          </p:cNvPr>
          <p:cNvSpPr/>
          <p:nvPr/>
        </p:nvSpPr>
        <p:spPr>
          <a:xfrm>
            <a:off x="9329205" y="324651"/>
            <a:ext cx="4062342" cy="300975"/>
          </a:xfrm>
          <a:prstGeom prst="rect">
            <a:avLst/>
          </a:prstGeom>
          <a:solidFill>
            <a:srgbClr val="2872A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人教版物理八年级下册（初中）</a:t>
            </a:r>
          </a:p>
        </p:txBody>
      </p:sp>
    </p:spTree>
    <p:extLst>
      <p:ext uri="{BB962C8B-B14F-4D97-AF65-F5344CB8AC3E}">
        <p14:creationId xmlns:p14="http://schemas.microsoft.com/office/powerpoint/2010/main" val="8809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牛顿的故事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27" y="3027025"/>
            <a:ext cx="2272191" cy="25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60400" y="1460884"/>
            <a:ext cx="9389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熟了的苹果为什么向地面下落，而不向上飞？</a:t>
            </a:r>
          </a:p>
        </p:txBody>
      </p:sp>
      <p:pic>
        <p:nvPicPr>
          <p:cNvPr id="18436" name="Picture 6" descr="重力的作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77" y="3027025"/>
            <a:ext cx="2077972" cy="25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60399" y="2073897"/>
            <a:ext cx="9389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衣服上的水为什么落到地面上，而不向上飞？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一、重力的由来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34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表格 8194"/>
          <p:cNvGraphicFramePr/>
          <p:nvPr>
            <p:extLst>
              <p:ext uri="{D42A27DB-BD31-4B8C-83A1-F6EECF244321}">
                <p14:modId xmlns:p14="http://schemas.microsoft.com/office/powerpoint/2010/main" val="4290412330"/>
              </p:ext>
            </p:extLst>
          </p:nvPr>
        </p:nvGraphicFramePr>
        <p:xfrm>
          <a:off x="542471" y="1455930"/>
          <a:ext cx="10807700" cy="2377503"/>
        </p:xfrm>
        <a:graphic>
          <a:graphicData uri="http://schemas.openxmlformats.org/drawingml/2006/table">
            <a:tbl>
              <a:tblPr/>
              <a:tblGrid>
                <a:gridCol w="1080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50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6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原来如此：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地球对它周围的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  <a:hlinkClick r:id="rId3" action="ppaction://hlinkfile"/>
                        </a:rPr>
                        <a:t>一切物体都有引力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作用，当这个物体失去支持的时候，这个引力能够把它们拉向地面。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01" name="表格 8200"/>
          <p:cNvGraphicFramePr/>
          <p:nvPr>
            <p:extLst>
              <p:ext uri="{D42A27DB-BD31-4B8C-83A1-F6EECF244321}">
                <p14:modId xmlns:p14="http://schemas.microsoft.com/office/powerpoint/2010/main" val="2543832557"/>
              </p:ext>
            </p:extLst>
          </p:nvPr>
        </p:nvGraphicFramePr>
        <p:xfrm>
          <a:off x="542471" y="3496838"/>
          <a:ext cx="10807700" cy="1301842"/>
        </p:xfrm>
        <a:graphic>
          <a:graphicData uri="http://schemas.openxmlformats.org/drawingml/2006/table">
            <a:tbl>
              <a:tblPr/>
              <a:tblGrid>
                <a:gridCol w="1080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022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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重力：地面附近的物体由于地球的吸引而受到的力。简称物重，用符号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G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表示。</a:t>
                      </a:r>
                    </a:p>
                  </a:txBody>
                  <a:tcPr marL="91215" marR="91215" marT="45607" marB="45607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07" name="表格 8206"/>
          <p:cNvGraphicFramePr/>
          <p:nvPr>
            <p:extLst>
              <p:ext uri="{D42A27DB-BD31-4B8C-83A1-F6EECF244321}">
                <p14:modId xmlns:p14="http://schemas.microsoft.com/office/powerpoint/2010/main" val="3948178589"/>
              </p:ext>
            </p:extLst>
          </p:nvPr>
        </p:nvGraphicFramePr>
        <p:xfrm>
          <a:off x="542471" y="5135338"/>
          <a:ext cx="6261435" cy="517822"/>
        </p:xfrm>
        <a:graphic>
          <a:graphicData uri="http://schemas.openxmlformats.org/drawingml/2006/table">
            <a:tbl>
              <a:tblPr/>
              <a:tblGrid>
                <a:gridCol w="626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2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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地面附近的一切物体都受到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  <a:hlinkClick r:id="rId4" action="ppaction://hlinkfile"/>
                        </a:rPr>
                        <a:t>重力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。</a:t>
                      </a:r>
                    </a:p>
                  </a:txBody>
                  <a:tcPr marL="91215" marR="91215" marT="45551" marB="45551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一、重力的由来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2701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2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60401" y="1645034"/>
            <a:ext cx="2464447" cy="4560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CN" altLang="en-US" sz="2095" b="1" i="1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95" b="1" i="1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95" b="1" i="1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）提出问题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60401" y="2325577"/>
            <a:ext cx="2331426" cy="4560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CN" altLang="en-US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）作出假设</a:t>
            </a:r>
          </a:p>
        </p:txBody>
      </p:sp>
      <p:sp>
        <p:nvSpPr>
          <p:cNvPr id="27" name="直接连接符 26"/>
          <p:cNvSpPr>
            <a:spLocks noChangeShapeType="1"/>
          </p:cNvSpPr>
          <p:nvPr/>
        </p:nvSpPr>
        <p:spPr bwMode="auto">
          <a:xfrm>
            <a:off x="1629551" y="2785211"/>
            <a:ext cx="0" cy="22803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60401" y="3009684"/>
            <a:ext cx="2388435" cy="399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CN" altLang="en-US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）设计实验</a:t>
            </a: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1629551" y="2101104"/>
            <a:ext cx="0" cy="22803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直接连接符 29"/>
          <p:cNvSpPr>
            <a:spLocks noChangeShapeType="1"/>
          </p:cNvSpPr>
          <p:nvPr/>
        </p:nvSpPr>
        <p:spPr bwMode="auto">
          <a:xfrm>
            <a:off x="1629551" y="3412309"/>
            <a:ext cx="0" cy="22803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60400" y="3636782"/>
            <a:ext cx="2394373" cy="399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CN" altLang="en-US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）进行实验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997764" y="1645034"/>
            <a:ext cx="4218658" cy="456071"/>
          </a:xfrm>
          <a:prstGeom prst="rect">
            <a:avLst/>
          </a:prstGeom>
          <a:solidFill>
            <a:schemeClr val="bg1"/>
          </a:solidFill>
          <a:ln w="38100">
            <a:solidFill>
              <a:srgbClr val="FF99CC"/>
            </a:solidFill>
            <a:prstDash val="dashDot"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95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重力的大小跟什么因素有关系？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997764" y="2614185"/>
            <a:ext cx="4218658" cy="456071"/>
          </a:xfrm>
          <a:prstGeom prst="rect">
            <a:avLst/>
          </a:prstGeom>
          <a:solidFill>
            <a:schemeClr val="bg1"/>
          </a:solidFill>
          <a:ln w="38100">
            <a:solidFill>
              <a:srgbClr val="FF99CC"/>
            </a:solidFill>
            <a:prstDash val="dashDot"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95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重力的大小跟物体的</a:t>
            </a:r>
            <a:r>
              <a:rPr lang="zh-CN" altLang="en-US" sz="2095" b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质量</a:t>
            </a:r>
            <a:r>
              <a:rPr lang="zh-CN" altLang="en-US" sz="2095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有关？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997764" y="2158114"/>
            <a:ext cx="4218658" cy="456071"/>
          </a:xfrm>
          <a:prstGeom prst="rect">
            <a:avLst/>
          </a:prstGeom>
          <a:solidFill>
            <a:schemeClr val="bg1"/>
          </a:solidFill>
          <a:ln w="38100">
            <a:solidFill>
              <a:srgbClr val="FF99CC"/>
            </a:solidFill>
            <a:prstDash val="dashDot"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95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重力的大小跟物体的</a:t>
            </a:r>
            <a:r>
              <a:rPr lang="zh-CN" altLang="en-US" sz="2095" b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形状</a:t>
            </a:r>
            <a:r>
              <a:rPr lang="zh-CN" altLang="en-US" sz="2095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有关？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997764" y="3070256"/>
            <a:ext cx="4218658" cy="456071"/>
          </a:xfrm>
          <a:prstGeom prst="rect">
            <a:avLst/>
          </a:prstGeom>
          <a:solidFill>
            <a:schemeClr val="bg1"/>
          </a:solidFill>
          <a:ln w="38100">
            <a:solidFill>
              <a:srgbClr val="FF99CC"/>
            </a:solidFill>
            <a:prstDash val="dashDot"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95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重力的大小跟物体的</a:t>
            </a:r>
            <a:r>
              <a:rPr lang="zh-CN" altLang="en-US" sz="2095" b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位置</a:t>
            </a:r>
            <a:r>
              <a:rPr lang="zh-CN" altLang="en-US" sz="2095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有关？</a:t>
            </a:r>
          </a:p>
        </p:txBody>
      </p:sp>
      <p:sp>
        <p:nvSpPr>
          <p:cNvPr id="36" name="直接连接符 35"/>
          <p:cNvSpPr>
            <a:spLocks noChangeShapeType="1"/>
          </p:cNvSpPr>
          <p:nvPr/>
        </p:nvSpPr>
        <p:spPr bwMode="auto">
          <a:xfrm>
            <a:off x="2655711" y="1873069"/>
            <a:ext cx="34205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直接连接符 36"/>
          <p:cNvSpPr>
            <a:spLocks noChangeShapeType="1"/>
          </p:cNvSpPr>
          <p:nvPr/>
        </p:nvSpPr>
        <p:spPr bwMode="auto">
          <a:xfrm flipV="1">
            <a:off x="2655711" y="2272131"/>
            <a:ext cx="285044" cy="28504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直接连接符 37"/>
          <p:cNvSpPr>
            <a:spLocks noChangeShapeType="1"/>
          </p:cNvSpPr>
          <p:nvPr/>
        </p:nvSpPr>
        <p:spPr bwMode="auto">
          <a:xfrm>
            <a:off x="2655711" y="2671193"/>
            <a:ext cx="34205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直接连接符 38"/>
          <p:cNvSpPr>
            <a:spLocks noChangeShapeType="1"/>
          </p:cNvSpPr>
          <p:nvPr/>
        </p:nvSpPr>
        <p:spPr bwMode="auto">
          <a:xfrm>
            <a:off x="2655711" y="2842220"/>
            <a:ext cx="285044" cy="34205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直接连接符 39"/>
          <p:cNvSpPr>
            <a:spLocks noChangeShapeType="1"/>
          </p:cNvSpPr>
          <p:nvPr/>
        </p:nvSpPr>
        <p:spPr bwMode="auto">
          <a:xfrm>
            <a:off x="1629551" y="3985961"/>
            <a:ext cx="0" cy="22803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60400" y="4210434"/>
            <a:ext cx="2394373" cy="399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CN" altLang="en-US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）分析论证</a:t>
            </a:r>
          </a:p>
        </p:txBody>
      </p:sp>
      <p:sp>
        <p:nvSpPr>
          <p:cNvPr id="42" name="直接连接符 41"/>
          <p:cNvSpPr>
            <a:spLocks noChangeShapeType="1"/>
          </p:cNvSpPr>
          <p:nvPr/>
        </p:nvSpPr>
        <p:spPr bwMode="auto">
          <a:xfrm>
            <a:off x="1629551" y="4609495"/>
            <a:ext cx="0" cy="22803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60400" y="4837531"/>
            <a:ext cx="2394373" cy="399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CN" altLang="en-US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95" b="1" i="1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）得出结论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04009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1266"/>
          <p:cNvSpPr txBox="1">
            <a:spLocks noChangeArrowheads="1"/>
          </p:cNvSpPr>
          <p:nvPr/>
        </p:nvSpPr>
        <p:spPr bwMode="auto">
          <a:xfrm>
            <a:off x="549500" y="1442372"/>
            <a:ext cx="3800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设计实验：</a:t>
            </a:r>
          </a:p>
        </p:txBody>
      </p:sp>
      <p:sp>
        <p:nvSpPr>
          <p:cNvPr id="11268" name="文本框 11267"/>
          <p:cNvSpPr txBox="1">
            <a:spLocks noChangeArrowheads="1"/>
          </p:cNvSpPr>
          <p:nvPr/>
        </p:nvSpPr>
        <p:spPr bwMode="auto">
          <a:xfrm>
            <a:off x="660400" y="2296022"/>
            <a:ext cx="5740400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把质量均为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 g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个钩码，逐个增加，挂在弹簧测力计下，并记下示数。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532" name="图片 11268" descr="13 2 29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63" y="1791176"/>
            <a:ext cx="1015639" cy="32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11269" descr="13 2 29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0" y="1965592"/>
            <a:ext cx="942235" cy="358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11270" descr="13 2 29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69" y="1965592"/>
            <a:ext cx="931558" cy="3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64985"/>
      </p:ext>
    </p:extLst>
  </p:cSld>
  <p:clrMapOvr>
    <a:masterClrMapping/>
  </p:clrMapOvr>
  <p:transition spd="med">
    <p:strips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本框 13314"/>
          <p:cNvSpPr txBox="1">
            <a:spLocks noChangeArrowheads="1"/>
          </p:cNvSpPr>
          <p:nvPr/>
        </p:nvSpPr>
        <p:spPr bwMode="auto">
          <a:xfrm>
            <a:off x="764633" y="2271244"/>
            <a:ext cx="6565081" cy="24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观察并记录：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弹簧秤下端悬挂一个钩码时，弹簧秤的指针所在位置。</a:t>
            </a:r>
          </a:p>
        </p:txBody>
      </p:sp>
      <p:sp>
        <p:nvSpPr>
          <p:cNvPr id="24580" name="矩形 13316"/>
          <p:cNvSpPr>
            <a:spLocks noChangeArrowheads="1"/>
          </p:cNvSpPr>
          <p:nvPr/>
        </p:nvSpPr>
        <p:spPr bwMode="auto">
          <a:xfrm>
            <a:off x="570950" y="1426347"/>
            <a:ext cx="3536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进行实验：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044543" y="2710705"/>
            <a:ext cx="1083169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13317" descr="13 2 29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641" y="1741554"/>
            <a:ext cx="1241131" cy="399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30015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框 14338"/>
          <p:cNvSpPr txBox="1">
            <a:spLocks noChangeArrowheads="1"/>
          </p:cNvSpPr>
          <p:nvPr/>
        </p:nvSpPr>
        <p:spPr bwMode="auto">
          <a:xfrm>
            <a:off x="660399" y="2330511"/>
            <a:ext cx="6745571" cy="23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观察并记录：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弹簧秤下端悬挂两个钩码时，弹簧秤的指针所在位置。</a:t>
            </a:r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8058010" y="2547017"/>
            <a:ext cx="1083169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14340" descr="13 2 29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07" y="1691883"/>
            <a:ext cx="1108111" cy="421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523C0DE-DABF-43CA-9985-0685166F7F7D}"/>
              </a:ext>
            </a:extLst>
          </p:cNvPr>
          <p:cNvSpPr txBox="1"/>
          <p:nvPr/>
        </p:nvSpPr>
        <p:spPr>
          <a:xfrm>
            <a:off x="542471" y="32465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二、重力的大小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9205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1"/>
</p:tagLst>
</file>

<file path=ppt/theme/theme1.xml><?xml version="1.0" encoding="utf-8"?>
<a:theme xmlns:a="http://schemas.openxmlformats.org/drawingml/2006/main" name="办公资源网：www.bangongziyuan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1539</Words>
  <Application>Microsoft Office PowerPoint</Application>
  <PresentationFormat>宽屏</PresentationFormat>
  <Paragraphs>201</Paragraphs>
  <Slides>34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FandolFang R</vt:lpstr>
      <vt:lpstr>思源黑体 CN Light</vt:lpstr>
      <vt:lpstr>Arial</vt:lpstr>
      <vt:lpstr>Calibri</vt:lpstr>
      <vt:lpstr>Calibri Light</vt:lpstr>
      <vt:lpstr>Wingdings</vt:lpstr>
      <vt:lpstr>办公资源网：www.bangongziyuan.com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2020-05-18T05:19:52Z</dcterms:created>
  <dcterms:modified xsi:type="dcterms:W3CDTF">2021-01-09T11:50:34Z</dcterms:modified>
</cp:coreProperties>
</file>