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5" r:id="rId1"/>
  </p:sldMasterIdLst>
  <p:notesMasterIdLst>
    <p:notesMasterId r:id="rId24"/>
  </p:notesMasterIdLst>
  <p:sldIdLst>
    <p:sldId id="3037" r:id="rId2"/>
    <p:sldId id="3042" r:id="rId3"/>
    <p:sldId id="3043" r:id="rId4"/>
    <p:sldId id="3044" r:id="rId5"/>
    <p:sldId id="3045" r:id="rId6"/>
    <p:sldId id="3047" r:id="rId7"/>
    <p:sldId id="3048" r:id="rId8"/>
    <p:sldId id="3049" r:id="rId9"/>
    <p:sldId id="3050" r:id="rId10"/>
    <p:sldId id="3051" r:id="rId11"/>
    <p:sldId id="3052" r:id="rId12"/>
    <p:sldId id="3053" r:id="rId13"/>
    <p:sldId id="3055" r:id="rId14"/>
    <p:sldId id="3056" r:id="rId15"/>
    <p:sldId id="3060" r:id="rId16"/>
    <p:sldId id="3061" r:id="rId17"/>
    <p:sldId id="3062" r:id="rId18"/>
    <p:sldId id="3063" r:id="rId19"/>
    <p:sldId id="3064" r:id="rId20"/>
    <p:sldId id="3065" r:id="rId21"/>
    <p:sldId id="287" r:id="rId22"/>
    <p:sldId id="3038" r:id="rId23"/>
  </p:sldIdLst>
  <p:sldSz cx="12192000" cy="6858000"/>
  <p:notesSz cx="6858000" cy="9144000"/>
  <p:custDataLst>
    <p:tags r:id="rId2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6" userDrawn="1">
          <p15:clr>
            <a:srgbClr val="A4A3A4"/>
          </p15:clr>
        </p15:guide>
        <p15:guide id="2" pos="7256" userDrawn="1">
          <p15:clr>
            <a:srgbClr val="A4A3A4"/>
          </p15:clr>
        </p15:guide>
        <p15:guide id="3" orient="horz" pos="663" userDrawn="1">
          <p15:clr>
            <a:srgbClr val="A4A3A4"/>
          </p15:clr>
        </p15:guide>
        <p15:guide id="4" orient="horz" pos="3906" userDrawn="1">
          <p15:clr>
            <a:srgbClr val="A4A3A4"/>
          </p15:clr>
        </p15:guide>
        <p15:guide id="5" orient="horz" pos="3928" userDrawn="1">
          <p15:clr>
            <a:srgbClr val="A4A3A4"/>
          </p15:clr>
        </p15:guide>
        <p15:guide id="6" orient="horz" pos="3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72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450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132" y="348"/>
      </p:cViewPr>
      <p:guideLst>
        <p:guide pos="416"/>
        <p:guide pos="7256"/>
        <p:guide orient="horz" pos="663"/>
        <p:guide orient="horz" pos="3906"/>
        <p:guide orient="horz" pos="3928"/>
        <p:guide orient="horz" pos="3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E399C730-A70C-44DF-AD3B-7A2680477EF5}" type="datetimeFigureOut">
              <a:rPr lang="zh-CN" altLang="en-US" smtClean="0"/>
              <a:pPr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9F9734B8-9310-487D-BF09-2C8414488C05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41699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9734B8-9310-487D-BF09-2C8414488C05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13876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4A0C9C-0E48-45E3-B9CE-34D480DAB3CF}" type="slidenum">
              <a: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1662965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67234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9734B8-9310-487D-BF09-2C8414488C05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5518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исунок 2"/>
          <p:cNvSpPr>
            <a:spLocks noGrp="1"/>
          </p:cNvSpPr>
          <p:nvPr>
            <p:ph type="pic" sz="quarter" idx="12"/>
          </p:nvPr>
        </p:nvSpPr>
        <p:spPr>
          <a:xfrm>
            <a:off x="4331303" y="2025133"/>
            <a:ext cx="7860697" cy="4832867"/>
          </a:xfrm>
          <a:custGeom>
            <a:avLst/>
            <a:gdLst>
              <a:gd name="connsiteX0" fmla="*/ 7286189 w 11791045"/>
              <a:gd name="connsiteY0" fmla="*/ 3039443 h 7250420"/>
              <a:gd name="connsiteX1" fmla="*/ 11791045 w 11791045"/>
              <a:gd name="connsiteY1" fmla="*/ 3039443 h 7250420"/>
              <a:gd name="connsiteX2" fmla="*/ 11791045 w 11791045"/>
              <a:gd name="connsiteY2" fmla="*/ 3787821 h 7250420"/>
              <a:gd name="connsiteX3" fmla="*/ 9797679 w 11791045"/>
              <a:gd name="connsiteY3" fmla="*/ 6667039 h 7250420"/>
              <a:gd name="connsiteX4" fmla="*/ 5019675 w 11791045"/>
              <a:gd name="connsiteY4" fmla="*/ 0 h 7250420"/>
              <a:gd name="connsiteX5" fmla="*/ 10039350 w 11791045"/>
              <a:gd name="connsiteY5" fmla="*/ 7250420 h 7250420"/>
              <a:gd name="connsiteX6" fmla="*/ 0 w 11791045"/>
              <a:gd name="connsiteY6" fmla="*/ 7250420 h 7250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91045" h="7250420">
                <a:moveTo>
                  <a:pt x="7286189" y="3039443"/>
                </a:moveTo>
                <a:lnTo>
                  <a:pt x="11791045" y="3039443"/>
                </a:lnTo>
                <a:lnTo>
                  <a:pt x="11791045" y="3787821"/>
                </a:lnTo>
                <a:lnTo>
                  <a:pt x="9797679" y="6667039"/>
                </a:lnTo>
                <a:close/>
                <a:moveTo>
                  <a:pt x="5019675" y="0"/>
                </a:moveTo>
                <a:lnTo>
                  <a:pt x="10039350" y="7250420"/>
                </a:lnTo>
                <a:lnTo>
                  <a:pt x="0" y="7250420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>
                <a:solidFill>
                  <a:schemeClr val="tx1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7" name="Рисунок 3"/>
          <p:cNvSpPr>
            <a:spLocks noGrp="1"/>
          </p:cNvSpPr>
          <p:nvPr>
            <p:ph type="pic" sz="quarter" idx="11"/>
          </p:nvPr>
        </p:nvSpPr>
        <p:spPr>
          <a:xfrm>
            <a:off x="5397425" y="0"/>
            <a:ext cx="6182859" cy="3807111"/>
          </a:xfrm>
          <a:custGeom>
            <a:avLst/>
            <a:gdLst>
              <a:gd name="connsiteX0" fmla="*/ 0 w 9274287"/>
              <a:gd name="connsiteY0" fmla="*/ 3038170 h 5711550"/>
              <a:gd name="connsiteX1" fmla="*/ 3260986 w 9274287"/>
              <a:gd name="connsiteY1" fmla="*/ 3038170 h 5711550"/>
              <a:gd name="connsiteX2" fmla="*/ 1606260 w 9274287"/>
              <a:gd name="connsiteY2" fmla="*/ 5428257 h 5711550"/>
              <a:gd name="connsiteX3" fmla="*/ 1486480 w 9274287"/>
              <a:gd name="connsiteY3" fmla="*/ 0 h 5711550"/>
              <a:gd name="connsiteX4" fmla="*/ 9274287 w 9274287"/>
              <a:gd name="connsiteY4" fmla="*/ 0 h 5711550"/>
              <a:gd name="connsiteX5" fmla="*/ 5435834 w 9274287"/>
              <a:gd name="connsiteY5" fmla="*/ 5711550 h 5711550"/>
              <a:gd name="connsiteX6" fmla="*/ 1649441 w 9274287"/>
              <a:gd name="connsiteY6" fmla="*/ 242484 h 5711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74287" h="5711550">
                <a:moveTo>
                  <a:pt x="0" y="3038170"/>
                </a:moveTo>
                <a:lnTo>
                  <a:pt x="3260986" y="3038170"/>
                </a:lnTo>
                <a:lnTo>
                  <a:pt x="1606260" y="5428257"/>
                </a:lnTo>
                <a:close/>
                <a:moveTo>
                  <a:pt x="1486480" y="0"/>
                </a:moveTo>
                <a:lnTo>
                  <a:pt x="9274287" y="0"/>
                </a:lnTo>
                <a:lnTo>
                  <a:pt x="5435834" y="5711550"/>
                </a:lnTo>
                <a:lnTo>
                  <a:pt x="1649441" y="242484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>
                <a:solidFill>
                  <a:schemeClr val="tx1"/>
                </a:solidFill>
              </a:defRPr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760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id="{F60902A2-2FFE-4797-98CE-CE974749EF40}"/>
              </a:ext>
            </a:extLst>
          </p:cNvPr>
          <p:cNvGrpSpPr/>
          <p:nvPr userDrawn="1"/>
        </p:nvGrpSpPr>
        <p:grpSpPr>
          <a:xfrm rot="16200000">
            <a:off x="350291" y="276617"/>
            <a:ext cx="523220" cy="651972"/>
            <a:chOff x="5162550" y="-2857500"/>
            <a:chExt cx="933450" cy="1609396"/>
          </a:xfrm>
          <a:solidFill>
            <a:srgbClr val="2872A7"/>
          </a:solidFill>
        </p:grpSpPr>
        <p:sp>
          <p:nvSpPr>
            <p:cNvPr id="7" name="等腰三角形 6">
              <a:extLst>
                <a:ext uri="{FF2B5EF4-FFF2-40B4-BE49-F238E27FC236}">
                  <a16:creationId xmlns:a16="http://schemas.microsoft.com/office/drawing/2014/main" id="{35858FC8-6E84-4A72-8723-A0C833650DEA}"/>
                </a:ext>
              </a:extLst>
            </p:cNvPr>
            <p:cNvSpPr/>
            <p:nvPr/>
          </p:nvSpPr>
          <p:spPr>
            <a:xfrm>
              <a:off x="5162550" y="-2857500"/>
              <a:ext cx="933450" cy="80469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FandolFang R" panose="00000500000000000000" pitchFamily="50" charset="-122"/>
              </a:endParaRPr>
            </a:p>
          </p:txBody>
        </p:sp>
        <p:sp>
          <p:nvSpPr>
            <p:cNvPr id="8" name="等腰三角形 7">
              <a:extLst>
                <a:ext uri="{FF2B5EF4-FFF2-40B4-BE49-F238E27FC236}">
                  <a16:creationId xmlns:a16="http://schemas.microsoft.com/office/drawing/2014/main" id="{67BD1C40-43CF-4111-8FAD-E9A6F9E003E7}"/>
                </a:ext>
              </a:extLst>
            </p:cNvPr>
            <p:cNvSpPr/>
            <p:nvPr/>
          </p:nvSpPr>
          <p:spPr>
            <a:xfrm rot="10800000">
              <a:off x="5162550" y="-2052802"/>
              <a:ext cx="933450" cy="80469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FandolFang R" panose="00000500000000000000" pitchFamily="50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32341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72F153D-2634-4A61-86A1-BC20FEA3F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17F7F9A-A884-481E-94FE-076C159260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8BC00A4-AC4B-428D-91CB-B3D28DBEA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FandolFang R" panose="00000500000000000000" pitchFamily="50" charset="-122"/>
              </a:defRPr>
            </a:lvl1pPr>
          </a:lstStyle>
          <a:p>
            <a:fld id="{2E05D328-291A-47AC-BDFD-986BBBD9F7A5}" type="datetimeFigureOut">
              <a:rPr lang="zh-CN" altLang="en-US" smtClean="0"/>
              <a:pPr/>
              <a:t>2021/1/9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A8006B1-F14B-4844-9FBA-D5F2D8F4A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6CF8928-CF5D-4210-A8FC-3389789EF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FandolFang R" panose="00000500000000000000" pitchFamily="50" charset="-122"/>
              </a:defRPr>
            </a:lvl1pPr>
          </a:lstStyle>
          <a:p>
            <a:fld id="{643A03F8-67D8-4B14-B435-8036BD8CFE83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61544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421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3" r:id="rId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FandolFang R" panose="00000500000000000000" pitchFamily="50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FandolFang R" panose="00000500000000000000" pitchFamily="50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FandolFang R" panose="00000500000000000000" pitchFamily="50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FandolFang R" panose="00000500000000000000" pitchFamily="50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FandolFang R" panose="00000500000000000000" pitchFamily="50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6" userDrawn="1">
          <p15:clr>
            <a:srgbClr val="F26B43"/>
          </p15:clr>
        </p15:guide>
        <p15:guide id="2" pos="7256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712" userDrawn="1">
          <p15:clr>
            <a:srgbClr val="F26B43"/>
          </p15:clr>
        </p15:guide>
        <p15:guide id="5" orient="horz" pos="3928" userDrawn="1">
          <p15:clr>
            <a:srgbClr val="F26B43"/>
          </p15:clr>
        </p15:guide>
        <p15:guide id="6" orient="horz" pos="386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audio" Target="../media/audio1.wav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video" Target="file:///D:\&#20108;&#21147;&#24179;&#34913;\kj\10v002%5b1%5d.asf" TargetMode="External"/><Relationship Id="rId2" Type="http://schemas.microsoft.com/office/2007/relationships/media" Target="file:///D:\&#20108;&#21147;&#24179;&#34913;\kj\10v002%5b1%5d.asf" TargetMode="External"/><Relationship Id="rId1" Type="http://schemas.openxmlformats.org/officeDocument/2006/relationships/tags" Target="../tags/tag7.xml"/><Relationship Id="rId5" Type="http://schemas.openxmlformats.org/officeDocument/2006/relationships/image" Target="../media/image12.png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占位符 26">
            <a:extLst>
              <a:ext uri="{FF2B5EF4-FFF2-40B4-BE49-F238E27FC236}">
                <a16:creationId xmlns:a16="http://schemas.microsoft.com/office/drawing/2014/main" id="{3074A435-A658-4395-BFFF-31D8D2941D3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97" b="3897"/>
          <a:stretch>
            <a:fillRect/>
          </a:stretch>
        </p:blipFill>
        <p:spPr/>
      </p:pic>
      <p:pic>
        <p:nvPicPr>
          <p:cNvPr id="3" name="图片占位符 2">
            <a:extLst>
              <a:ext uri="{FF2B5EF4-FFF2-40B4-BE49-F238E27FC236}">
                <a16:creationId xmlns:a16="http://schemas.microsoft.com/office/drawing/2014/main" id="{1E459776-346F-4629-B73E-1F7B49508021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5" b="3825"/>
          <a:stretch>
            <a:fillRect/>
          </a:stretch>
        </p:blipFill>
        <p:spPr/>
      </p:pic>
      <p:sp>
        <p:nvSpPr>
          <p:cNvPr id="30" name="Полилиния 29"/>
          <p:cNvSpPr/>
          <p:nvPr/>
        </p:nvSpPr>
        <p:spPr>
          <a:xfrm>
            <a:off x="4331576" y="2025132"/>
            <a:ext cx="6691867" cy="4832868"/>
          </a:xfrm>
          <a:custGeom>
            <a:avLst/>
            <a:gdLst>
              <a:gd name="connsiteX0" fmla="*/ 5019675 w 10039350"/>
              <a:gd name="connsiteY0" fmla="*/ 0 h 7250420"/>
              <a:gd name="connsiteX1" fmla="*/ 10039350 w 10039350"/>
              <a:gd name="connsiteY1" fmla="*/ 7250420 h 7250420"/>
              <a:gd name="connsiteX2" fmla="*/ 8979162 w 10039350"/>
              <a:gd name="connsiteY2" fmla="*/ 7250420 h 7250420"/>
              <a:gd name="connsiteX3" fmla="*/ 5019675 w 10039350"/>
              <a:gd name="connsiteY3" fmla="*/ 1531336 h 7250420"/>
              <a:gd name="connsiteX4" fmla="*/ 1060189 w 10039350"/>
              <a:gd name="connsiteY4" fmla="*/ 7250420 h 7250420"/>
              <a:gd name="connsiteX5" fmla="*/ 0 w 10039350"/>
              <a:gd name="connsiteY5" fmla="*/ 7250420 h 7250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39350" h="7250420">
                <a:moveTo>
                  <a:pt x="5019675" y="0"/>
                </a:moveTo>
                <a:lnTo>
                  <a:pt x="10039350" y="7250420"/>
                </a:lnTo>
                <a:lnTo>
                  <a:pt x="8979162" y="7250420"/>
                </a:lnTo>
                <a:lnTo>
                  <a:pt x="5019675" y="1531336"/>
                </a:lnTo>
                <a:lnTo>
                  <a:pt x="1060189" y="7250420"/>
                </a:lnTo>
                <a:lnTo>
                  <a:pt x="0" y="7250420"/>
                </a:lnTo>
                <a:close/>
              </a:path>
            </a:pathLst>
          </a:custGeom>
          <a:solidFill>
            <a:schemeClr val="accent4">
              <a:alpha val="87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39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3F3F3F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9" name="Полилиния 28"/>
          <p:cNvSpPr/>
          <p:nvPr/>
        </p:nvSpPr>
        <p:spPr>
          <a:xfrm>
            <a:off x="6388367" y="0"/>
            <a:ext cx="5191071" cy="3807111"/>
          </a:xfrm>
          <a:custGeom>
            <a:avLst/>
            <a:gdLst>
              <a:gd name="connsiteX0" fmla="*/ 0 w 7787808"/>
              <a:gd name="connsiteY0" fmla="*/ 0 h 5711548"/>
              <a:gd name="connsiteX1" fmla="*/ 543778 w 7787808"/>
              <a:gd name="connsiteY1" fmla="*/ 0 h 5711548"/>
              <a:gd name="connsiteX2" fmla="*/ 3949354 w 7787808"/>
              <a:gd name="connsiteY2" fmla="*/ 4919012 h 5711548"/>
              <a:gd name="connsiteX3" fmla="*/ 7255184 w 7787808"/>
              <a:gd name="connsiteY3" fmla="*/ 0 h 5711548"/>
              <a:gd name="connsiteX4" fmla="*/ 7787808 w 7787808"/>
              <a:gd name="connsiteY4" fmla="*/ 0 h 5711548"/>
              <a:gd name="connsiteX5" fmla="*/ 3949354 w 7787808"/>
              <a:gd name="connsiteY5" fmla="*/ 5711548 h 5711548"/>
              <a:gd name="connsiteX6" fmla="*/ 162961 w 7787808"/>
              <a:gd name="connsiteY6" fmla="*/ 242484 h 5711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87808" h="5711548">
                <a:moveTo>
                  <a:pt x="0" y="0"/>
                </a:moveTo>
                <a:lnTo>
                  <a:pt x="543778" y="0"/>
                </a:lnTo>
                <a:lnTo>
                  <a:pt x="3949354" y="4919012"/>
                </a:lnTo>
                <a:lnTo>
                  <a:pt x="7255184" y="0"/>
                </a:lnTo>
                <a:lnTo>
                  <a:pt x="7787808" y="0"/>
                </a:lnTo>
                <a:lnTo>
                  <a:pt x="3949354" y="5711548"/>
                </a:lnTo>
                <a:lnTo>
                  <a:pt x="162961" y="242484"/>
                </a:lnTo>
                <a:close/>
              </a:path>
            </a:pathLst>
          </a:custGeom>
          <a:solidFill>
            <a:schemeClr val="accent4">
              <a:alpha val="87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39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3F3F3F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6F067E04-396E-4852-A32F-C641803C8CBF}"/>
              </a:ext>
            </a:extLst>
          </p:cNvPr>
          <p:cNvGrpSpPr/>
          <p:nvPr/>
        </p:nvGrpSpPr>
        <p:grpSpPr>
          <a:xfrm>
            <a:off x="770797" y="3247636"/>
            <a:ext cx="5032837" cy="1743365"/>
            <a:chOff x="-4766137" y="1956424"/>
            <a:chExt cx="5032837" cy="1743365"/>
          </a:xfrm>
        </p:grpSpPr>
        <p:sp>
          <p:nvSpPr>
            <p:cNvPr id="20" name="矩形: 圆角 19">
              <a:extLst>
                <a:ext uri="{FF2B5EF4-FFF2-40B4-BE49-F238E27FC236}">
                  <a16:creationId xmlns:a16="http://schemas.microsoft.com/office/drawing/2014/main" id="{E083A1E9-F81C-4845-90FA-428D94D42052}"/>
                </a:ext>
              </a:extLst>
            </p:cNvPr>
            <p:cNvSpPr/>
            <p:nvPr/>
          </p:nvSpPr>
          <p:spPr>
            <a:xfrm>
              <a:off x="-4766137" y="3345066"/>
              <a:ext cx="3562392" cy="354723"/>
            </a:xfrm>
            <a:prstGeom prst="roundRect">
              <a:avLst>
                <a:gd name="adj" fmla="val 50000"/>
              </a:avLst>
            </a:prstGeom>
            <a:solidFill>
              <a:srgbClr val="2872A7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914400">
                <a:defRPr/>
              </a:pPr>
              <a:r>
                <a:rPr lang="zh-CN" altLang="en-US" sz="1600">
                  <a:solidFill>
                    <a:prstClr val="white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讲解人：</a:t>
              </a:r>
              <a:r>
                <a:rPr lang="en-US" altLang="zh-CN" sz="1600">
                  <a:solidFill>
                    <a:prstClr val="white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xippt  </a:t>
              </a:r>
              <a:r>
                <a:rPr lang="zh-CN" altLang="en-US" sz="1600">
                  <a:solidFill>
                    <a:prstClr val="white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时间：</a:t>
              </a:r>
              <a:r>
                <a:rPr lang="en-US" altLang="zh-CN" sz="1600">
                  <a:solidFill>
                    <a:prstClr val="white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2020.5.20</a:t>
              </a:r>
              <a:endParaRPr lang="en-US" altLang="zh-CN" sz="1600" dirty="0">
                <a:solidFill>
                  <a:prstClr val="white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174A1000-9EDD-4308-819A-B51E5B2BE975}"/>
                </a:ext>
              </a:extLst>
            </p:cNvPr>
            <p:cNvGrpSpPr/>
            <p:nvPr/>
          </p:nvGrpSpPr>
          <p:grpSpPr>
            <a:xfrm>
              <a:off x="-4714868" y="1956424"/>
              <a:ext cx="4981568" cy="1167085"/>
              <a:chOff x="-4714868" y="1956424"/>
              <a:chExt cx="4981568" cy="1167085"/>
            </a:xfrm>
          </p:grpSpPr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72141EEC-5C7F-4BF9-89B5-0A77EEC73CD5}"/>
                  </a:ext>
                </a:extLst>
              </p:cNvPr>
              <p:cNvSpPr txBox="1"/>
              <p:nvPr/>
            </p:nvSpPr>
            <p:spPr>
              <a:xfrm>
                <a:off x="-4714868" y="2808615"/>
                <a:ext cx="4981567" cy="3148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>
                  <a:lnSpc>
                    <a:spcPct val="150000"/>
                  </a:lnSpc>
                </a:pPr>
                <a:r>
                  <a:rPr lang="en-US" altLang="zh-CN" sz="11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+mn-ea"/>
                    <a:sym typeface="Arial" panose="020B0604020202020204" pitchFamily="34" charset="0"/>
                  </a:rPr>
                  <a:t>MENTAL HEALTH COUNSELING PPT</a:t>
                </a:r>
              </a:p>
            </p:txBody>
          </p:sp>
          <p:cxnSp>
            <p:nvCxnSpPr>
              <p:cNvPr id="23" name="直接连接符 22">
                <a:extLst>
                  <a:ext uri="{FF2B5EF4-FFF2-40B4-BE49-F238E27FC236}">
                    <a16:creationId xmlns:a16="http://schemas.microsoft.com/office/drawing/2014/main" id="{028E7A50-6890-4BCD-A013-DD8BE1ED350D}"/>
                  </a:ext>
                </a:extLst>
              </p:cNvPr>
              <p:cNvCxnSpPr/>
              <p:nvPr/>
            </p:nvCxnSpPr>
            <p:spPr>
              <a:xfrm>
                <a:off x="-4634728" y="2827846"/>
                <a:ext cx="4901428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文本占位符 19">
                <a:extLst>
                  <a:ext uri="{FF2B5EF4-FFF2-40B4-BE49-F238E27FC236}">
                    <a16:creationId xmlns:a16="http://schemas.microsoft.com/office/drawing/2014/main" id="{FDBFFB35-A3FD-4935-94DA-16497F3F398B}"/>
                  </a:ext>
                </a:extLst>
              </p:cNvPr>
              <p:cNvSpPr txBox="1"/>
              <p:nvPr/>
            </p:nvSpPr>
            <p:spPr>
              <a:xfrm>
                <a:off x="-4708756" y="1956424"/>
                <a:ext cx="4814735" cy="756609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 algn="dist">
                  <a:buNone/>
                  <a:defRPr/>
                </a:pPr>
                <a:r>
                  <a:rPr lang="zh-CN" altLang="en-US" sz="4800" b="1" dirty="0">
                    <a:solidFill>
                      <a:srgbClr val="2872A7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+mn-ea"/>
                    <a:sym typeface="Arial" panose="020B0604020202020204" pitchFamily="34" charset="0"/>
                  </a:rPr>
                  <a:t>第二节 二力平衡</a:t>
                </a:r>
              </a:p>
            </p:txBody>
          </p:sp>
        </p:grpSp>
      </p:grpSp>
      <p:sp>
        <p:nvSpPr>
          <p:cNvPr id="25" name="文本占位符 20">
            <a:extLst>
              <a:ext uri="{FF2B5EF4-FFF2-40B4-BE49-F238E27FC236}">
                <a16:creationId xmlns:a16="http://schemas.microsoft.com/office/drawing/2014/main" id="{47D93F41-7446-44A9-8F1B-4E2E49E177B2}"/>
              </a:ext>
            </a:extLst>
          </p:cNvPr>
          <p:cNvSpPr txBox="1"/>
          <p:nvPr/>
        </p:nvSpPr>
        <p:spPr>
          <a:xfrm>
            <a:off x="852546" y="256452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第八章   运动和力</a:t>
            </a: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6B8932ED-A02F-4817-A436-44D4244CC4BB}"/>
              </a:ext>
            </a:extLst>
          </p:cNvPr>
          <p:cNvSpPr/>
          <p:nvPr/>
        </p:nvSpPr>
        <p:spPr>
          <a:xfrm>
            <a:off x="-1068815" y="324651"/>
            <a:ext cx="4062342" cy="300975"/>
          </a:xfrm>
          <a:prstGeom prst="rect">
            <a:avLst/>
          </a:prstGeom>
          <a:solidFill>
            <a:srgbClr val="2872A7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marL="0" marR="0" lvl="0" indent="0" algn="r" defTabSz="115189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人教版物理八年级下册（初中）</a:t>
            </a:r>
          </a:p>
        </p:txBody>
      </p:sp>
    </p:spTree>
    <p:extLst>
      <p:ext uri="{BB962C8B-B14F-4D97-AF65-F5344CB8AC3E}">
        <p14:creationId xmlns:p14="http://schemas.microsoft.com/office/powerpoint/2010/main" val="3795894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30211t09-01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946" y="2407591"/>
            <a:ext cx="4582047" cy="2918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660400" y="1393342"/>
            <a:ext cx="660828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zh-CN" altLang="en-US" sz="2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图中哪些反映了二力平衡？</a:t>
            </a:r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1657203" y="3582974"/>
            <a:ext cx="176683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1219170"/>
            <a:r>
              <a:rPr lang="zh-CN" altLang="en-US" sz="4000" b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乙、丙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08856C02-F50A-4437-91CF-514C230909B2}"/>
              </a:ext>
            </a:extLst>
          </p:cNvPr>
          <p:cNvSpPr txBox="1"/>
          <p:nvPr/>
        </p:nvSpPr>
        <p:spPr>
          <a:xfrm>
            <a:off x="1001387" y="379093"/>
            <a:ext cx="41344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二、探究二力平衡的条件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80277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9" name="Picture 5" descr="G=N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952" y="2547736"/>
            <a:ext cx="2592628" cy="2590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0" name="Text Box 6"/>
          <p:cNvSpPr txBox="1">
            <a:spLocks noChangeArrowheads="1"/>
          </p:cNvSpPr>
          <p:nvPr/>
        </p:nvSpPr>
        <p:spPr bwMode="auto">
          <a:xfrm>
            <a:off x="568946" y="1287403"/>
            <a:ext cx="727813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zh-CN" altLang="en-US" sz="2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请举出二力平衡的例子</a:t>
            </a:r>
          </a:p>
        </p:txBody>
      </p:sp>
      <p:sp>
        <p:nvSpPr>
          <p:cNvPr id="41991" name="Text Box 7"/>
          <p:cNvSpPr txBox="1">
            <a:spLocks noChangeArrowheads="1"/>
          </p:cNvSpPr>
          <p:nvPr/>
        </p:nvSpPr>
        <p:spPr bwMode="auto">
          <a:xfrm>
            <a:off x="5306900" y="2044942"/>
            <a:ext cx="323367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支持力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N</a:t>
            </a:r>
          </a:p>
        </p:txBody>
      </p:sp>
      <p:sp>
        <p:nvSpPr>
          <p:cNvPr id="41992" name="Text Box 8"/>
          <p:cNvSpPr txBox="1">
            <a:spLocks noChangeArrowheads="1"/>
          </p:cNvSpPr>
          <p:nvPr/>
        </p:nvSpPr>
        <p:spPr bwMode="auto">
          <a:xfrm>
            <a:off x="5391455" y="5310679"/>
            <a:ext cx="25147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重力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G</a:t>
            </a:r>
          </a:p>
        </p:txBody>
      </p:sp>
      <p:sp>
        <p:nvSpPr>
          <p:cNvPr id="41993" name="Text Box 9"/>
          <p:cNvSpPr txBox="1">
            <a:spLocks noChangeArrowheads="1"/>
          </p:cNvSpPr>
          <p:nvPr/>
        </p:nvSpPr>
        <p:spPr bwMode="auto">
          <a:xfrm>
            <a:off x="3554245" y="3227111"/>
            <a:ext cx="165325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G=N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08856C02-F50A-4437-91CF-514C230909B2}"/>
              </a:ext>
            </a:extLst>
          </p:cNvPr>
          <p:cNvSpPr txBox="1"/>
          <p:nvPr/>
        </p:nvSpPr>
        <p:spPr>
          <a:xfrm>
            <a:off x="1001387" y="379093"/>
            <a:ext cx="41344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二、探究二力平衡的条件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55924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1" grpId="0"/>
      <p:bldP spid="41992" grpId="0"/>
      <p:bldP spid="4199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4" name="Picture 4" descr="30211t09-009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1746" y="2090057"/>
            <a:ext cx="4123877" cy="2777340"/>
          </a:xfrm>
          <a:noFill/>
        </p:spPr>
      </p:pic>
      <p:pic>
        <p:nvPicPr>
          <p:cNvPr id="3" name="Picture 5" descr="30211t09-00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281" y="2334070"/>
            <a:ext cx="3506875" cy="2533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08856C02-F50A-4437-91CF-514C230909B2}"/>
              </a:ext>
            </a:extLst>
          </p:cNvPr>
          <p:cNvSpPr txBox="1"/>
          <p:nvPr/>
        </p:nvSpPr>
        <p:spPr>
          <a:xfrm>
            <a:off x="1001387" y="379093"/>
            <a:ext cx="41344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二、探究二力平衡的条件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09682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1" name="Group 2"/>
          <p:cNvGrpSpPr/>
          <p:nvPr/>
        </p:nvGrpSpPr>
        <p:grpSpPr bwMode="auto">
          <a:xfrm>
            <a:off x="2519666" y="4310743"/>
            <a:ext cx="7152668" cy="1201522"/>
            <a:chOff x="384" y="2544"/>
            <a:chExt cx="5040" cy="1243"/>
          </a:xfrm>
        </p:grpSpPr>
        <p:grpSp>
          <p:nvGrpSpPr>
            <p:cNvPr id="25602" name="Group 3"/>
            <p:cNvGrpSpPr/>
            <p:nvPr/>
          </p:nvGrpSpPr>
          <p:grpSpPr bwMode="auto">
            <a:xfrm>
              <a:off x="384" y="2544"/>
              <a:ext cx="637" cy="1243"/>
              <a:chOff x="3561" y="6732"/>
              <a:chExt cx="952" cy="1292"/>
            </a:xfrm>
          </p:grpSpPr>
          <p:sp>
            <p:nvSpPr>
              <p:cNvPr id="25603" name="Oval 4"/>
              <p:cNvSpPr>
                <a:spLocks noChangeArrowheads="1"/>
              </p:cNvSpPr>
              <p:nvPr/>
            </p:nvSpPr>
            <p:spPr bwMode="auto">
              <a:xfrm>
                <a:off x="3853" y="7600"/>
                <a:ext cx="316" cy="424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pPr defTabSz="1219170"/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5604" name="AutoShape 5"/>
              <p:cNvSpPr>
                <a:spLocks noChangeArrowheads="1"/>
              </p:cNvSpPr>
              <p:nvPr/>
            </p:nvSpPr>
            <p:spPr bwMode="auto">
              <a:xfrm>
                <a:off x="3569" y="7448"/>
                <a:ext cx="864" cy="304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</a:ln>
            </p:spPr>
            <p:txBody>
              <a:bodyPr/>
              <a:lstStyle/>
              <a:p>
                <a:pPr defTabSz="1219170"/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5605" name="Line 6"/>
              <p:cNvSpPr>
                <a:spLocks noChangeShapeType="1"/>
              </p:cNvSpPr>
              <p:nvPr/>
            </p:nvSpPr>
            <p:spPr bwMode="auto">
              <a:xfrm>
                <a:off x="4001" y="6820"/>
                <a:ext cx="0" cy="65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1219170"/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5606" name="Line 7"/>
              <p:cNvSpPr>
                <a:spLocks noChangeShapeType="1"/>
              </p:cNvSpPr>
              <p:nvPr/>
            </p:nvSpPr>
            <p:spPr bwMode="auto">
              <a:xfrm>
                <a:off x="3561" y="6824"/>
                <a:ext cx="95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1219170"/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5607" name="Rectangle 8" descr="浅色上对角线"/>
              <p:cNvSpPr>
                <a:spLocks noChangeArrowheads="1"/>
              </p:cNvSpPr>
              <p:nvPr/>
            </p:nvSpPr>
            <p:spPr bwMode="auto">
              <a:xfrm>
                <a:off x="3569" y="6732"/>
                <a:ext cx="900" cy="88"/>
              </a:xfrm>
              <a:prstGeom prst="rect">
                <a:avLst/>
              </a:prstGeom>
              <a:pattFill prst="ltUpDiag">
                <a:fgClr>
                  <a:srgbClr val="000000"/>
                </a:fgClr>
                <a:bgClr>
                  <a:srgbClr val="FFFFFF"/>
                </a:bgClr>
              </a:patt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/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5608" name="Group 9"/>
            <p:cNvGrpSpPr/>
            <p:nvPr/>
          </p:nvGrpSpPr>
          <p:grpSpPr bwMode="auto">
            <a:xfrm>
              <a:off x="1748" y="2549"/>
              <a:ext cx="1107" cy="1153"/>
              <a:chOff x="4521" y="7136"/>
              <a:chExt cx="1176" cy="916"/>
            </a:xfrm>
          </p:grpSpPr>
          <p:sp>
            <p:nvSpPr>
              <p:cNvPr id="25609" name="Line 10"/>
              <p:cNvSpPr>
                <a:spLocks noChangeShapeType="1"/>
              </p:cNvSpPr>
              <p:nvPr/>
            </p:nvSpPr>
            <p:spPr bwMode="auto">
              <a:xfrm>
                <a:off x="4521" y="7964"/>
                <a:ext cx="117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1219170"/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5610" name="Rectangle 11" descr="浅色上对角线"/>
              <p:cNvSpPr>
                <a:spLocks noChangeArrowheads="1"/>
              </p:cNvSpPr>
              <p:nvPr/>
            </p:nvSpPr>
            <p:spPr bwMode="auto">
              <a:xfrm>
                <a:off x="4585" y="7976"/>
                <a:ext cx="1052" cy="76"/>
              </a:xfrm>
              <a:prstGeom prst="rect">
                <a:avLst/>
              </a:prstGeom>
              <a:pattFill prst="ltUpDiag">
                <a:fgClr>
                  <a:srgbClr val="000000"/>
                </a:fgClr>
                <a:bgClr>
                  <a:srgbClr val="FFFFFF"/>
                </a:bgClr>
              </a:patt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/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grpSp>
            <p:nvGrpSpPr>
              <p:cNvPr id="25611" name="Group 12"/>
              <p:cNvGrpSpPr/>
              <p:nvPr/>
            </p:nvGrpSpPr>
            <p:grpSpPr bwMode="auto">
              <a:xfrm>
                <a:off x="4809" y="7136"/>
                <a:ext cx="816" cy="840"/>
                <a:chOff x="4901" y="7136"/>
                <a:chExt cx="816" cy="840"/>
              </a:xfrm>
            </p:grpSpPr>
            <p:grpSp>
              <p:nvGrpSpPr>
                <p:cNvPr id="25612" name="Group 13"/>
                <p:cNvGrpSpPr/>
                <p:nvPr/>
              </p:nvGrpSpPr>
              <p:grpSpPr bwMode="auto">
                <a:xfrm>
                  <a:off x="5445" y="7232"/>
                  <a:ext cx="272" cy="568"/>
                  <a:chOff x="5445" y="7247"/>
                  <a:chExt cx="332" cy="553"/>
                </a:xfrm>
              </p:grpSpPr>
              <p:sp>
                <p:nvSpPr>
                  <p:cNvPr id="25613" name="Freeform 14"/>
                  <p:cNvSpPr>
                    <a:spLocks noChangeArrowheads="1"/>
                  </p:cNvSpPr>
                  <p:nvPr/>
                </p:nvSpPr>
                <p:spPr bwMode="auto">
                  <a:xfrm>
                    <a:off x="5445" y="7247"/>
                    <a:ext cx="304" cy="517"/>
                  </a:xfrm>
                  <a:custGeom>
                    <a:avLst/>
                    <a:gdLst>
                      <a:gd name="T0" fmla="*/ 12 w 403"/>
                      <a:gd name="T1" fmla="*/ 165 h 641"/>
                      <a:gd name="T2" fmla="*/ 200 w 403"/>
                      <a:gd name="T3" fmla="*/ 53 h 641"/>
                      <a:gd name="T4" fmla="*/ 376 w 403"/>
                      <a:gd name="T5" fmla="*/ 29 h 641"/>
                      <a:gd name="T6" fmla="*/ 364 w 403"/>
                      <a:gd name="T7" fmla="*/ 229 h 641"/>
                      <a:gd name="T8" fmla="*/ 200 w 403"/>
                      <a:gd name="T9" fmla="*/ 489 h 641"/>
                      <a:gd name="T10" fmla="*/ 0 w 403"/>
                      <a:gd name="T11" fmla="*/ 641 h 6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03" h="641">
                        <a:moveTo>
                          <a:pt x="12" y="165"/>
                        </a:moveTo>
                        <a:cubicBezTo>
                          <a:pt x="75" y="120"/>
                          <a:pt x="139" y="76"/>
                          <a:pt x="200" y="53"/>
                        </a:cubicBezTo>
                        <a:cubicBezTo>
                          <a:pt x="261" y="30"/>
                          <a:pt x="349" y="0"/>
                          <a:pt x="376" y="29"/>
                        </a:cubicBezTo>
                        <a:cubicBezTo>
                          <a:pt x="403" y="58"/>
                          <a:pt x="393" y="153"/>
                          <a:pt x="364" y="229"/>
                        </a:cubicBezTo>
                        <a:cubicBezTo>
                          <a:pt x="335" y="305"/>
                          <a:pt x="261" y="420"/>
                          <a:pt x="200" y="489"/>
                        </a:cubicBezTo>
                        <a:cubicBezTo>
                          <a:pt x="139" y="558"/>
                          <a:pt x="69" y="599"/>
                          <a:pt x="0" y="641"/>
                        </a:cubicBez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defTabSz="1219170"/>
                    <a:endParaRPr lang="zh-CN" altLang="en-US" sz="2400" kern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25614" name="Freeform 15"/>
                  <p:cNvSpPr>
                    <a:spLocks noChangeArrowheads="1"/>
                  </p:cNvSpPr>
                  <p:nvPr/>
                </p:nvSpPr>
                <p:spPr bwMode="auto">
                  <a:xfrm>
                    <a:off x="5449" y="7296"/>
                    <a:ext cx="328" cy="504"/>
                  </a:xfrm>
                  <a:custGeom>
                    <a:avLst/>
                    <a:gdLst>
                      <a:gd name="T0" fmla="*/ 12 w 403"/>
                      <a:gd name="T1" fmla="*/ 165 h 641"/>
                      <a:gd name="T2" fmla="*/ 200 w 403"/>
                      <a:gd name="T3" fmla="*/ 53 h 641"/>
                      <a:gd name="T4" fmla="*/ 376 w 403"/>
                      <a:gd name="T5" fmla="*/ 29 h 641"/>
                      <a:gd name="T6" fmla="*/ 364 w 403"/>
                      <a:gd name="T7" fmla="*/ 229 h 641"/>
                      <a:gd name="T8" fmla="*/ 200 w 403"/>
                      <a:gd name="T9" fmla="*/ 489 h 641"/>
                      <a:gd name="T10" fmla="*/ 0 w 403"/>
                      <a:gd name="T11" fmla="*/ 641 h 6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03" h="641">
                        <a:moveTo>
                          <a:pt x="12" y="165"/>
                        </a:moveTo>
                        <a:cubicBezTo>
                          <a:pt x="75" y="120"/>
                          <a:pt x="139" y="76"/>
                          <a:pt x="200" y="53"/>
                        </a:cubicBezTo>
                        <a:cubicBezTo>
                          <a:pt x="261" y="30"/>
                          <a:pt x="349" y="0"/>
                          <a:pt x="376" y="29"/>
                        </a:cubicBezTo>
                        <a:cubicBezTo>
                          <a:pt x="403" y="58"/>
                          <a:pt x="393" y="153"/>
                          <a:pt x="364" y="229"/>
                        </a:cubicBezTo>
                        <a:cubicBezTo>
                          <a:pt x="335" y="305"/>
                          <a:pt x="261" y="420"/>
                          <a:pt x="200" y="489"/>
                        </a:cubicBezTo>
                        <a:cubicBezTo>
                          <a:pt x="139" y="558"/>
                          <a:pt x="69" y="599"/>
                          <a:pt x="0" y="641"/>
                        </a:cubicBez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defTabSz="1219170"/>
                    <a:endParaRPr lang="zh-CN" altLang="en-US" sz="2400" kern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25615" name="AutoShape 16"/>
                <p:cNvSpPr>
                  <a:spLocks noChangeArrowheads="1"/>
                </p:cNvSpPr>
                <p:nvPr/>
              </p:nvSpPr>
              <p:spPr bwMode="auto">
                <a:xfrm>
                  <a:off x="4901" y="7136"/>
                  <a:ext cx="548" cy="840"/>
                </a:xfrm>
                <a:prstGeom prst="can">
                  <a:avLst>
                    <a:gd name="adj" fmla="val 14917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25616" name="Group 17"/>
            <p:cNvGrpSpPr/>
            <p:nvPr/>
          </p:nvGrpSpPr>
          <p:grpSpPr bwMode="auto">
            <a:xfrm>
              <a:off x="3495" y="3088"/>
              <a:ext cx="1929" cy="629"/>
              <a:chOff x="6377" y="7564"/>
              <a:chExt cx="2048" cy="500"/>
            </a:xfrm>
          </p:grpSpPr>
          <p:sp>
            <p:nvSpPr>
              <p:cNvPr id="25617" name="Line 18"/>
              <p:cNvSpPr>
                <a:spLocks noChangeShapeType="1"/>
              </p:cNvSpPr>
              <p:nvPr/>
            </p:nvSpPr>
            <p:spPr bwMode="auto">
              <a:xfrm>
                <a:off x="6377" y="7976"/>
                <a:ext cx="197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1219170"/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5618" name="Rectangle 19" descr="浅色上对角线"/>
              <p:cNvSpPr>
                <a:spLocks noChangeArrowheads="1"/>
              </p:cNvSpPr>
              <p:nvPr/>
            </p:nvSpPr>
            <p:spPr bwMode="auto">
              <a:xfrm>
                <a:off x="6441" y="7988"/>
                <a:ext cx="1916" cy="76"/>
              </a:xfrm>
              <a:prstGeom prst="rect">
                <a:avLst/>
              </a:prstGeom>
              <a:pattFill prst="ltUpDiag">
                <a:fgClr>
                  <a:srgbClr val="000000"/>
                </a:fgClr>
                <a:bgClr>
                  <a:srgbClr val="FFFFFF"/>
                </a:bgClr>
              </a:patt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/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5619" name="Rectangle 20"/>
              <p:cNvSpPr>
                <a:spLocks noChangeArrowheads="1"/>
              </p:cNvSpPr>
              <p:nvPr/>
            </p:nvSpPr>
            <p:spPr bwMode="auto">
              <a:xfrm>
                <a:off x="6537" y="7700"/>
                <a:ext cx="648" cy="16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</a:ln>
            </p:spPr>
            <p:txBody>
              <a:bodyPr/>
              <a:lstStyle/>
              <a:p>
                <a:pPr defTabSz="1219170"/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5620" name="Rectangle 21"/>
              <p:cNvSpPr>
                <a:spLocks noChangeArrowheads="1"/>
              </p:cNvSpPr>
              <p:nvPr/>
            </p:nvSpPr>
            <p:spPr bwMode="auto">
              <a:xfrm>
                <a:off x="7329" y="7688"/>
                <a:ext cx="648" cy="16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</a:ln>
            </p:spPr>
            <p:txBody>
              <a:bodyPr/>
              <a:lstStyle/>
              <a:p>
                <a:pPr defTabSz="1219170"/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5621" name="Oval 22"/>
              <p:cNvSpPr>
                <a:spLocks noChangeArrowheads="1"/>
              </p:cNvSpPr>
              <p:nvPr/>
            </p:nvSpPr>
            <p:spPr bwMode="auto">
              <a:xfrm>
                <a:off x="6649" y="7864"/>
                <a:ext cx="136" cy="112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pPr defTabSz="1219170"/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5622" name="Oval 23"/>
              <p:cNvSpPr>
                <a:spLocks noChangeArrowheads="1"/>
              </p:cNvSpPr>
              <p:nvPr/>
            </p:nvSpPr>
            <p:spPr bwMode="auto">
              <a:xfrm>
                <a:off x="6937" y="7860"/>
                <a:ext cx="136" cy="112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pPr defTabSz="1219170"/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5623" name="Oval 24"/>
              <p:cNvSpPr>
                <a:spLocks noChangeArrowheads="1"/>
              </p:cNvSpPr>
              <p:nvPr/>
            </p:nvSpPr>
            <p:spPr bwMode="auto">
              <a:xfrm>
                <a:off x="7489" y="7860"/>
                <a:ext cx="136" cy="112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pPr defTabSz="1219170"/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5624" name="Line 25"/>
              <p:cNvSpPr>
                <a:spLocks noChangeShapeType="1"/>
              </p:cNvSpPr>
              <p:nvPr/>
            </p:nvSpPr>
            <p:spPr bwMode="auto">
              <a:xfrm>
                <a:off x="7185" y="7828"/>
                <a:ext cx="15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1219170"/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5625" name="Rectangle 26"/>
              <p:cNvSpPr>
                <a:spLocks noChangeArrowheads="1"/>
              </p:cNvSpPr>
              <p:nvPr/>
            </p:nvSpPr>
            <p:spPr bwMode="auto">
              <a:xfrm>
                <a:off x="7949" y="7564"/>
                <a:ext cx="416" cy="3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</a:ln>
            </p:spPr>
            <p:txBody>
              <a:bodyPr/>
              <a:lstStyle/>
              <a:p>
                <a:pPr defTabSz="1219170"/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5626" name="Oval 27"/>
              <p:cNvSpPr>
                <a:spLocks noChangeArrowheads="1"/>
              </p:cNvSpPr>
              <p:nvPr/>
            </p:nvSpPr>
            <p:spPr bwMode="auto">
              <a:xfrm>
                <a:off x="8153" y="7872"/>
                <a:ext cx="136" cy="112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pPr defTabSz="1219170"/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5627" name="AutoShape 28"/>
              <p:cNvSpPr>
                <a:spLocks noChangeArrowheads="1"/>
              </p:cNvSpPr>
              <p:nvPr/>
            </p:nvSpPr>
            <p:spPr bwMode="auto">
              <a:xfrm flipV="1">
                <a:off x="7993" y="7588"/>
                <a:ext cx="188" cy="124"/>
              </a:xfrm>
              <a:custGeom>
                <a:avLst/>
                <a:gdLst>
                  <a:gd name="T0" fmla="*/ 0 w 21600"/>
                  <a:gd name="T1" fmla="*/ 0 h 21600"/>
                  <a:gd name="T2" fmla="*/ 6520 w 21600"/>
                  <a:gd name="T3" fmla="*/ 21600 h 21600"/>
                  <a:gd name="T4" fmla="*/ 15080 w 21600"/>
                  <a:gd name="T5" fmla="*/ 21600 h 21600"/>
                  <a:gd name="T6" fmla="*/ 21600 w 21600"/>
                  <a:gd name="T7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6520" y="21600"/>
                    </a:lnTo>
                    <a:lnTo>
                      <a:pt x="1508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</a:ln>
            </p:spPr>
            <p:txBody>
              <a:bodyPr/>
              <a:lstStyle/>
              <a:p>
                <a:pPr defTabSz="1219170"/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5628" name="Rectangle 29"/>
              <p:cNvSpPr>
                <a:spLocks noChangeArrowheads="1"/>
              </p:cNvSpPr>
              <p:nvPr/>
            </p:nvSpPr>
            <p:spPr bwMode="auto">
              <a:xfrm>
                <a:off x="8229" y="7564"/>
                <a:ext cx="140" cy="16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</a:ln>
            </p:spPr>
            <p:txBody>
              <a:bodyPr/>
              <a:lstStyle/>
              <a:p>
                <a:pPr defTabSz="1219170"/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5629" name="Rectangle 30"/>
              <p:cNvSpPr>
                <a:spLocks noChangeArrowheads="1"/>
              </p:cNvSpPr>
              <p:nvPr/>
            </p:nvSpPr>
            <p:spPr bwMode="auto">
              <a:xfrm>
                <a:off x="8237" y="7564"/>
                <a:ext cx="188" cy="14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170"/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25630" name="Rectangle 31"/>
          <p:cNvSpPr>
            <a:spLocks noChangeArrowheads="1"/>
          </p:cNvSpPr>
          <p:nvPr/>
        </p:nvSpPr>
        <p:spPr bwMode="auto">
          <a:xfrm>
            <a:off x="660400" y="1231108"/>
            <a:ext cx="8361304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170">
              <a:lnSpc>
                <a:spcPct val="150000"/>
              </a:lnSpc>
              <a:spcBef>
                <a:spcPct val="50000"/>
              </a:spcBef>
            </a:pPr>
            <a:r>
              <a:rPr lang="en-US" altLang="zh-CN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lang="zh-CN" altLang="en-US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、根据运动状态判断受力情况</a:t>
            </a:r>
          </a:p>
          <a:p>
            <a:pPr defTabSz="1219170"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US" altLang="zh-CN" sz="2000" b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 b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、静止悬挂的电灯</a:t>
            </a:r>
            <a:r>
              <a:rPr lang="en-US" altLang="zh-CN" sz="2000" b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G=20N,</a:t>
            </a:r>
            <a:r>
              <a:rPr lang="zh-CN" altLang="en-US" sz="2000" b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电线的拉力 </a:t>
            </a:r>
            <a:r>
              <a:rPr lang="en-US" altLang="zh-CN" sz="2000" b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F=?</a:t>
            </a:r>
          </a:p>
          <a:p>
            <a:pPr defTabSz="1219170"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US" altLang="zh-CN" sz="2000" b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000" b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、静止在桌面上的茶杯</a:t>
            </a:r>
            <a:r>
              <a:rPr lang="en-US" altLang="zh-CN" sz="2000" b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,m=0.25kg,</a:t>
            </a:r>
            <a:r>
              <a:rPr lang="zh-CN" altLang="en-US" sz="2000" b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桌面的支持力 </a:t>
            </a:r>
            <a:r>
              <a:rPr lang="en-US" altLang="zh-CN" sz="2000" b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N=?</a:t>
            </a:r>
          </a:p>
          <a:p>
            <a:pPr defTabSz="1219170"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US" altLang="zh-CN" sz="2000" b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2000" b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、匀速运动的拖车</a:t>
            </a:r>
            <a:r>
              <a:rPr lang="en-US" altLang="zh-CN" sz="2000" b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,F</a:t>
            </a:r>
            <a:r>
              <a:rPr lang="zh-CN" altLang="en-US" sz="2000" b="1" kern="0" baseline="-250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牵</a:t>
            </a:r>
            <a:r>
              <a:rPr lang="en-US" altLang="zh-CN" sz="2000" b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=1.5×10</a:t>
            </a:r>
            <a:r>
              <a:rPr lang="en-US" altLang="zh-CN" sz="2000" b="1" kern="0" baseline="300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</a:t>
            </a:r>
            <a:r>
              <a:rPr lang="en-US" altLang="zh-CN" sz="2000" b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N, f</a:t>
            </a:r>
            <a:r>
              <a:rPr lang="zh-CN" altLang="en-US" sz="2000" b="1" kern="0" baseline="-250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阻</a:t>
            </a:r>
            <a:r>
              <a:rPr lang="en-US" altLang="zh-CN" sz="2000" b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=? 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08856C02-F50A-4437-91CF-514C230909B2}"/>
              </a:ext>
            </a:extLst>
          </p:cNvPr>
          <p:cNvSpPr txBox="1"/>
          <p:nvPr/>
        </p:nvSpPr>
        <p:spPr>
          <a:xfrm>
            <a:off x="1001387" y="379093"/>
            <a:ext cx="44935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三、二力平衡的条件的应用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003337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ChangeArrowheads="1"/>
          </p:cNvSpPr>
          <p:nvPr/>
        </p:nvSpPr>
        <p:spPr bwMode="auto">
          <a:xfrm>
            <a:off x="660400" y="1130300"/>
            <a:ext cx="8727111" cy="2325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170">
              <a:lnSpc>
                <a:spcPct val="200000"/>
              </a:lnSpc>
            </a:pPr>
            <a:r>
              <a:rPr lang="en-US" altLang="zh-CN" sz="2800" kern="0" dirty="0">
                <a:solidFill>
                  <a:srgbClr val="0000C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  <a:r>
              <a:rPr lang="zh-CN" altLang="en-US" sz="2800" kern="0" dirty="0">
                <a:solidFill>
                  <a:srgbClr val="0000C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、根据受力情况判断运动状态</a:t>
            </a:r>
          </a:p>
          <a:p>
            <a:pPr defTabSz="1219170">
              <a:lnSpc>
                <a:spcPct val="200000"/>
              </a:lnSpc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、一辆小车受到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50N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的拉力和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30N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的阻力，车怎样运动？</a:t>
            </a:r>
          </a:p>
          <a:p>
            <a:pPr defTabSz="1219170">
              <a:lnSpc>
                <a:spcPct val="200000"/>
              </a:lnSpc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、一本书 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G=3N,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桌面对它的支持力 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N=3N,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书处于什么状态？</a:t>
            </a:r>
          </a:p>
        </p:txBody>
      </p:sp>
      <p:pic>
        <p:nvPicPr>
          <p:cNvPr id="26626" name="Picture 3" descr="30211t09-00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7" r="14427" b="32687"/>
          <a:stretch>
            <a:fillRect/>
          </a:stretch>
        </p:blipFill>
        <p:spPr bwMode="auto">
          <a:xfrm>
            <a:off x="2277101" y="3807147"/>
            <a:ext cx="3346182" cy="187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4" descr="30211t09-00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87" t="18555" r="7588" b="27785"/>
          <a:stretch>
            <a:fillRect/>
          </a:stretch>
        </p:blipFill>
        <p:spPr bwMode="auto">
          <a:xfrm>
            <a:off x="7058783" y="4078172"/>
            <a:ext cx="2328728" cy="1513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08856C02-F50A-4437-91CF-514C230909B2}"/>
              </a:ext>
            </a:extLst>
          </p:cNvPr>
          <p:cNvSpPr txBox="1"/>
          <p:nvPr/>
        </p:nvSpPr>
        <p:spPr>
          <a:xfrm>
            <a:off x="1001387" y="379093"/>
            <a:ext cx="44935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三、二力平衡的条件的应用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585718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4"/>
          <p:cNvSpPr>
            <a:spLocks noChangeArrowheads="1"/>
          </p:cNvSpPr>
          <p:nvPr/>
        </p:nvSpPr>
        <p:spPr bwMode="auto">
          <a:xfrm>
            <a:off x="660400" y="1089060"/>
            <a:ext cx="10453077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defTabSz="1219170">
              <a:lnSpc>
                <a:spcPct val="250000"/>
              </a:lnSpc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、一个茶杯放在桌子上静止不动，下列几对力中属于平衡力的是（      ）</a:t>
            </a:r>
          </a:p>
          <a:p>
            <a:pPr defTabSz="1219170">
              <a:lnSpc>
                <a:spcPct val="250000"/>
              </a:lnSpc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．茶杯的重力和桌子对茶杯的支持力</a:t>
            </a:r>
          </a:p>
          <a:p>
            <a:pPr defTabSz="1219170">
              <a:lnSpc>
                <a:spcPct val="250000"/>
              </a:lnSpc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．茶杯对桌子的压力和桌子对茶杯的支持力</a:t>
            </a:r>
          </a:p>
          <a:p>
            <a:pPr defTabSz="1219170">
              <a:lnSpc>
                <a:spcPct val="250000"/>
              </a:lnSpc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C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．桌子的重力与茶杯的重力</a:t>
            </a:r>
          </a:p>
          <a:p>
            <a:pPr defTabSz="1219170">
              <a:lnSpc>
                <a:spcPct val="250000"/>
              </a:lnSpc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D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．桌子的重力与茶杯对桌子的压力</a:t>
            </a:r>
            <a:endParaRPr lang="zh-CN" altLang="en-US" sz="16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08856C02-F50A-4437-91CF-514C230909B2}"/>
              </a:ext>
            </a:extLst>
          </p:cNvPr>
          <p:cNvSpPr txBox="1"/>
          <p:nvPr/>
        </p:nvSpPr>
        <p:spPr>
          <a:xfrm>
            <a:off x="1001387" y="379093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08856C02-F50A-4437-91CF-514C230909B2}"/>
              </a:ext>
            </a:extLst>
          </p:cNvPr>
          <p:cNvSpPr txBox="1"/>
          <p:nvPr/>
        </p:nvSpPr>
        <p:spPr>
          <a:xfrm>
            <a:off x="9823840" y="1424122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endParaRPr lang="zh-CN" altLang="en-US" sz="2800" dirty="0">
              <a:latin typeface="Arial" panose="020B0604020202020204" pitchFamily="34" charset="0"/>
              <a:ea typeface="思源黑体 CN Medium" panose="020B0600000000000000" pitchFamily="34" charset="-122"/>
              <a:cs typeface="+mn-ea"/>
              <a:sym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95538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60400" y="1709597"/>
            <a:ext cx="750422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lnSpc>
                <a:spcPct val="200000"/>
              </a:lnSpc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、下列关于运动和力的说法中，正确的是（       ）</a:t>
            </a:r>
          </a:p>
          <a:p>
            <a:pPr defTabSz="1219170">
              <a:lnSpc>
                <a:spcPct val="200000"/>
              </a:lnSpc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．物体静止不动一定是不受力的作用</a:t>
            </a:r>
          </a:p>
          <a:p>
            <a:pPr defTabSz="1219170">
              <a:lnSpc>
                <a:spcPct val="200000"/>
              </a:lnSpc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．物体做匀速直线运动一定是不受外力</a:t>
            </a:r>
          </a:p>
          <a:p>
            <a:pPr defTabSz="1219170">
              <a:lnSpc>
                <a:spcPct val="200000"/>
              </a:lnSpc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C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．受平衡力作用的物体一定是静止的</a:t>
            </a:r>
          </a:p>
          <a:p>
            <a:pPr defTabSz="1219170">
              <a:lnSpc>
                <a:spcPct val="200000"/>
              </a:lnSpc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D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．平衡力不改变物体的运动状态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08856C02-F50A-4437-91CF-514C230909B2}"/>
              </a:ext>
            </a:extLst>
          </p:cNvPr>
          <p:cNvSpPr txBox="1"/>
          <p:nvPr/>
        </p:nvSpPr>
        <p:spPr>
          <a:xfrm>
            <a:off x="1001387" y="379093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08856C02-F50A-4437-91CF-514C230909B2}"/>
              </a:ext>
            </a:extLst>
          </p:cNvPr>
          <p:cNvSpPr txBox="1"/>
          <p:nvPr/>
        </p:nvSpPr>
        <p:spPr>
          <a:xfrm flipH="1">
            <a:off x="5757705" y="1709597"/>
            <a:ext cx="40661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c</a:t>
            </a:r>
            <a:endParaRPr lang="zh-CN" altLang="en-US" sz="3600" dirty="0">
              <a:latin typeface="Arial" panose="020B0604020202020204" pitchFamily="34" charset="0"/>
              <a:ea typeface="思源黑体 CN Medium" panose="020B0600000000000000" pitchFamily="34" charset="-122"/>
              <a:cs typeface="+mn-ea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205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5"/>
          <p:cNvSpPr>
            <a:spLocks noChangeArrowheads="1"/>
          </p:cNvSpPr>
          <p:nvPr/>
        </p:nvSpPr>
        <p:spPr bwMode="auto">
          <a:xfrm>
            <a:off x="660400" y="1289740"/>
            <a:ext cx="6715964" cy="5139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defTabSz="1219170">
              <a:lnSpc>
                <a:spcPct val="200000"/>
              </a:lnSpc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、用细绳将小球静止悬吊在天花板上（如图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）。下列关于平衡力的说法正确的是（      ）</a:t>
            </a:r>
            <a:b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</a:b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．球所受的重力和球对绳的拉力</a:t>
            </a:r>
          </a:p>
          <a:p>
            <a:pPr defTabSz="1219170" eaLnBrk="0" hangingPunct="0">
              <a:lnSpc>
                <a:spcPct val="200000"/>
              </a:lnSpc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．球对绳的拉力和绳对球的拉力</a:t>
            </a:r>
          </a:p>
          <a:p>
            <a:pPr defTabSz="1219170" eaLnBrk="0" hangingPunct="0">
              <a:lnSpc>
                <a:spcPct val="200000"/>
              </a:lnSpc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C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．绳对球的拉力和球所受的重力</a:t>
            </a:r>
          </a:p>
          <a:p>
            <a:pPr defTabSz="1219170" eaLnBrk="0" hangingPunct="0">
              <a:lnSpc>
                <a:spcPct val="200000"/>
              </a:lnSpc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D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．球对绳的拉力和绳对天花板的拉力</a:t>
            </a:r>
          </a:p>
          <a:p>
            <a:pPr defTabSz="1219170" eaLnBrk="0" hangingPunct="0">
              <a:lnSpc>
                <a:spcPct val="200000"/>
              </a:lnSpc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	</a:t>
            </a:r>
          </a:p>
        </p:txBody>
      </p:sp>
      <p:pic>
        <p:nvPicPr>
          <p:cNvPr id="31746" name="Picture 6"/>
          <p:cNvPicPr>
            <a:picLocks noChangeAspect="1" noChangeArrowheads="1"/>
          </p:cNvPicPr>
          <p:nvPr/>
        </p:nvPicPr>
        <p:blipFill>
          <a:blip r:embed="rId3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514" y="2135994"/>
            <a:ext cx="2155252" cy="315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08856C02-F50A-4437-91CF-514C230909B2}"/>
              </a:ext>
            </a:extLst>
          </p:cNvPr>
          <p:cNvSpPr txBox="1"/>
          <p:nvPr/>
        </p:nvSpPr>
        <p:spPr>
          <a:xfrm>
            <a:off x="1001387" y="379093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  <p:sp>
        <p:nvSpPr>
          <p:cNvPr id="2" name="矩形 1"/>
          <p:cNvSpPr/>
          <p:nvPr/>
        </p:nvSpPr>
        <p:spPr>
          <a:xfrm>
            <a:off x="5333010" y="2135994"/>
            <a:ext cx="4411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c</a:t>
            </a:r>
            <a:endParaRPr lang="zh-CN" altLang="en-US" sz="4000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490087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Object 4"/>
          <p:cNvPicPr>
            <a:picLocks noChangeAspect="1" noChangeArrowheads="1"/>
          </p:cNvPicPr>
          <p:nvPr/>
        </p:nvPicPr>
        <p:blipFill>
          <a:blip r:embed="rId3">
            <a:biLevel thresh="50000"/>
            <a:grayscl/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867" y="2575370"/>
            <a:ext cx="8654267" cy="2847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0" name="Rectangle 5"/>
          <p:cNvSpPr>
            <a:spLocks noChangeArrowheads="1"/>
          </p:cNvSpPr>
          <p:nvPr/>
        </p:nvSpPr>
        <p:spPr bwMode="auto">
          <a:xfrm>
            <a:off x="660400" y="1508009"/>
            <a:ext cx="76386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1219170" eaLnBrk="0" hangingPunct="0"/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、在图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所示情况中，物体处于平衡状态的是（ 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）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08856C02-F50A-4437-91CF-514C230909B2}"/>
              </a:ext>
            </a:extLst>
          </p:cNvPr>
          <p:cNvSpPr txBox="1"/>
          <p:nvPr/>
        </p:nvSpPr>
        <p:spPr>
          <a:xfrm>
            <a:off x="1001387" y="379093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  <p:sp>
        <p:nvSpPr>
          <p:cNvPr id="2" name="矩形 1"/>
          <p:cNvSpPr/>
          <p:nvPr/>
        </p:nvSpPr>
        <p:spPr>
          <a:xfrm>
            <a:off x="7321901" y="1446453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c</a:t>
            </a:r>
            <a:endParaRPr lang="zh-CN" altLang="en-US" sz="3200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520319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4"/>
          <p:cNvSpPr>
            <a:spLocks noChangeArrowheads="1"/>
          </p:cNvSpPr>
          <p:nvPr/>
        </p:nvSpPr>
        <p:spPr bwMode="auto">
          <a:xfrm>
            <a:off x="580012" y="1536938"/>
            <a:ext cx="9659257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defTabSz="1219170">
              <a:lnSpc>
                <a:spcPct val="200000"/>
              </a:lnSpc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7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．当物体只受到一对平衡力作用时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       )</a:t>
            </a: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defTabSz="1219170">
              <a:lnSpc>
                <a:spcPct val="200000"/>
              </a:lnSpc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．物体一定处于静止状态</a:t>
            </a:r>
          </a:p>
          <a:p>
            <a:pPr defTabSz="1219170">
              <a:lnSpc>
                <a:spcPct val="200000"/>
              </a:lnSpc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．物体一定处于匀速直线运动状态</a:t>
            </a:r>
          </a:p>
          <a:p>
            <a:pPr defTabSz="1219170">
              <a:lnSpc>
                <a:spcPct val="200000"/>
              </a:lnSpc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C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．物体的运动状态可能要发生变化</a:t>
            </a:r>
          </a:p>
          <a:p>
            <a:pPr defTabSz="1219170">
              <a:lnSpc>
                <a:spcPct val="200000"/>
              </a:lnSpc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D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．物体有可能处于静止状态，也有可能处于匀速直线运动状态</a:t>
            </a:r>
          </a:p>
        </p:txBody>
      </p:sp>
      <p:sp>
        <p:nvSpPr>
          <p:cNvPr id="3" name="矩形 2"/>
          <p:cNvSpPr/>
          <p:nvPr/>
        </p:nvSpPr>
        <p:spPr>
          <a:xfrm>
            <a:off x="5764406" y="1757951"/>
            <a:ext cx="4812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D</a:t>
            </a:r>
            <a:endParaRPr lang="zh-CN" altLang="en-US" sz="3200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08856C02-F50A-4437-91CF-514C230909B2}"/>
              </a:ext>
            </a:extLst>
          </p:cNvPr>
          <p:cNvSpPr txBox="1"/>
          <p:nvPr/>
        </p:nvSpPr>
        <p:spPr>
          <a:xfrm>
            <a:off x="1001387" y="379093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240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878" y="2170632"/>
            <a:ext cx="2395923" cy="239592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9500" y="2359742"/>
            <a:ext cx="2546041" cy="2206813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133501" y="4772232"/>
            <a:ext cx="26271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zh-CN" altLang="en-US" sz="28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潜艇匀速升降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08856C02-F50A-4437-91CF-514C230909B2}"/>
              </a:ext>
            </a:extLst>
          </p:cNvPr>
          <p:cNvSpPr txBox="1"/>
          <p:nvPr/>
        </p:nvSpPr>
        <p:spPr>
          <a:xfrm>
            <a:off x="1001387" y="379093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情景导入</a:t>
            </a:r>
          </a:p>
        </p:txBody>
      </p:sp>
      <p:sp>
        <p:nvSpPr>
          <p:cNvPr id="3" name="矩形 2"/>
          <p:cNvSpPr/>
          <p:nvPr/>
        </p:nvSpPr>
        <p:spPr>
          <a:xfrm>
            <a:off x="7078731" y="4798293"/>
            <a:ext cx="23968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/>
            <a:r>
              <a:rPr lang="zh-CN" altLang="en-US" sz="28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飞船缓缓着陆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75123697"/>
      </p:ext>
    </p:extLst>
  </p:cSld>
  <p:clrMapOvr>
    <a:masterClrMapping/>
  </p:clrMapOvr>
  <p:transition>
    <p:newsflash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ChangeArrowheads="1"/>
          </p:cNvSpPr>
          <p:nvPr/>
        </p:nvSpPr>
        <p:spPr bwMode="auto">
          <a:xfrm>
            <a:off x="341552" y="3062404"/>
            <a:ext cx="5124687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266700">
              <a:defRPr sz="2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9pPr>
          </a:lstStyle>
          <a:p>
            <a:pPr indent="355591" algn="ctr" defTabSz="1219170"/>
            <a:endParaRPr lang="en-US" altLang="zh-CN" sz="1800" kern="0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indent="355591" algn="just" defTabSz="1219170" eaLnBrk="0" hangingPunct="0"/>
            <a:r>
              <a:rPr lang="zh-CN" altLang="en-US" sz="32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二、二力平衡条件：</a:t>
            </a:r>
          </a:p>
        </p:txBody>
      </p:sp>
      <p:sp>
        <p:nvSpPr>
          <p:cNvPr id="34818" name="Rectangle 3"/>
          <p:cNvSpPr>
            <a:spLocks noChangeArrowheads="1"/>
          </p:cNvSpPr>
          <p:nvPr/>
        </p:nvSpPr>
        <p:spPr bwMode="auto">
          <a:xfrm>
            <a:off x="3174080" y="2056429"/>
            <a:ext cx="266041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defTabSz="1219170"/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静止状态</a:t>
            </a:r>
          </a:p>
          <a:p>
            <a:pPr algn="just" defTabSz="1219170"/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匀速直线运动状态</a:t>
            </a:r>
          </a:p>
        </p:txBody>
      </p:sp>
      <p:sp>
        <p:nvSpPr>
          <p:cNvPr id="34819" name="Rectangle 4"/>
          <p:cNvSpPr>
            <a:spLocks noChangeArrowheads="1"/>
          </p:cNvSpPr>
          <p:nvPr/>
        </p:nvSpPr>
        <p:spPr bwMode="auto">
          <a:xfrm>
            <a:off x="6750821" y="2153396"/>
            <a:ext cx="373965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219170"/>
            <a:r>
              <a:rPr lang="zh-CN" altLang="en-US" sz="32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受力为平衡力</a:t>
            </a:r>
            <a:r>
              <a:rPr lang="zh-CN" altLang="en-US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</a:p>
        </p:txBody>
      </p:sp>
      <p:sp>
        <p:nvSpPr>
          <p:cNvPr id="34820" name="Rectangle 5"/>
          <p:cNvSpPr>
            <a:spLocks noChangeArrowheads="1"/>
          </p:cNvSpPr>
          <p:nvPr/>
        </p:nvSpPr>
        <p:spPr bwMode="auto">
          <a:xfrm>
            <a:off x="739939" y="2082002"/>
            <a:ext cx="216395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1219170"/>
            <a:r>
              <a:rPr lang="zh-CN" altLang="en-US" sz="2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平衡状态</a:t>
            </a:r>
          </a:p>
        </p:txBody>
      </p:sp>
      <p:sp>
        <p:nvSpPr>
          <p:cNvPr id="34821" name="Line 6"/>
          <p:cNvSpPr>
            <a:spLocks noChangeShapeType="1"/>
          </p:cNvSpPr>
          <p:nvPr/>
        </p:nvSpPr>
        <p:spPr bwMode="auto">
          <a:xfrm>
            <a:off x="5990702" y="2434679"/>
            <a:ext cx="760119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219170"/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34822" name="Group 7"/>
          <p:cNvGrpSpPr/>
          <p:nvPr/>
        </p:nvGrpSpPr>
        <p:grpSpPr bwMode="auto">
          <a:xfrm>
            <a:off x="2261937" y="2136799"/>
            <a:ext cx="836131" cy="532083"/>
            <a:chOff x="1104" y="1776"/>
            <a:chExt cx="528" cy="336"/>
          </a:xfrm>
        </p:grpSpPr>
        <p:sp>
          <p:nvSpPr>
            <p:cNvPr id="34823" name="Line 8"/>
            <p:cNvSpPr>
              <a:spLocks noChangeShapeType="1"/>
            </p:cNvSpPr>
            <p:nvPr/>
          </p:nvSpPr>
          <p:spPr bwMode="auto">
            <a:xfrm>
              <a:off x="1104" y="1920"/>
              <a:ext cx="432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1219170"/>
              <a:endPara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4824" name="AutoShape 9"/>
            <p:cNvSpPr/>
            <p:nvPr/>
          </p:nvSpPr>
          <p:spPr bwMode="auto">
            <a:xfrm>
              <a:off x="1584" y="1776"/>
              <a:ext cx="48" cy="336"/>
            </a:xfrm>
            <a:prstGeom prst="leftBrace">
              <a:avLst>
                <a:gd name="adj1" fmla="val 58301"/>
                <a:gd name="adj2" fmla="val 50000"/>
              </a:avLst>
            </a:prstGeom>
            <a:noFill/>
            <a:ln w="762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1219170"/>
              <a:endPara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4826" name="Rectangle 11"/>
          <p:cNvSpPr>
            <a:spLocks noChangeArrowheads="1"/>
          </p:cNvSpPr>
          <p:nvPr/>
        </p:nvSpPr>
        <p:spPr bwMode="auto">
          <a:xfrm>
            <a:off x="660400" y="1249115"/>
            <a:ext cx="239681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1219170"/>
            <a:r>
              <a:rPr lang="zh-CN" altLang="en-US" sz="2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一、平衡状态</a:t>
            </a:r>
          </a:p>
        </p:txBody>
      </p:sp>
      <p:sp>
        <p:nvSpPr>
          <p:cNvPr id="34827" name="Rectangle 12"/>
          <p:cNvSpPr>
            <a:spLocks noChangeArrowheads="1"/>
          </p:cNvSpPr>
          <p:nvPr/>
        </p:nvSpPr>
        <p:spPr bwMode="auto">
          <a:xfrm>
            <a:off x="2170306" y="5584254"/>
            <a:ext cx="42402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1219170" eaLnBrk="0" hangingPunct="0">
              <a:spcBef>
                <a:spcPct val="50000"/>
              </a:spcBef>
            </a:pPr>
            <a:r>
              <a:rPr lang="zh-CN" altLang="en-US" sz="2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三、二力平衡条件的应用</a:t>
            </a:r>
          </a:p>
        </p:txBody>
      </p:sp>
      <p:sp>
        <p:nvSpPr>
          <p:cNvPr id="34828" name="Rectangle 13"/>
          <p:cNvSpPr>
            <a:spLocks noChangeArrowheads="1"/>
          </p:cNvSpPr>
          <p:nvPr/>
        </p:nvSpPr>
        <p:spPr bwMode="auto">
          <a:xfrm>
            <a:off x="642180" y="4174310"/>
            <a:ext cx="833279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170"/>
            <a:r>
              <a:rPr lang="zh-CN" altLang="en-US" sz="28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作用在一个物体上的两个力大小相等，方向相反，作用在同一条直线上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08856C02-F50A-4437-91CF-514C230909B2}"/>
              </a:ext>
            </a:extLst>
          </p:cNvPr>
          <p:cNvSpPr txBox="1"/>
          <p:nvPr/>
        </p:nvSpPr>
        <p:spPr>
          <a:xfrm>
            <a:off x="1001387" y="379093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小结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109637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FFDF8912-3067-43D1-8B6A-A2EC6CA25512}"/>
              </a:ext>
            </a:extLst>
          </p:cNvPr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CFAD7A5F-FAC1-414B-896C-2780965A5606}"/>
              </a:ext>
            </a:extLst>
          </p:cNvPr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AE58FB28-7959-4C0B-B09F-EDEE9BEC0C87}"/>
              </a:ext>
            </a:extLst>
          </p:cNvPr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1FCC2A86-F5F5-4D1B-83F4-E930D552D3A1}"/>
              </a:ext>
            </a:extLst>
          </p:cNvPr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3061809"/>
      </p:ext>
    </p:extLst>
  </p:cSld>
  <p:clrMapOvr>
    <a:masterClrMapping/>
  </p:clrMapOvr>
  <p:transition spd="slow" advClick="0" advTm="3000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占位符 26">
            <a:extLst>
              <a:ext uri="{FF2B5EF4-FFF2-40B4-BE49-F238E27FC236}">
                <a16:creationId xmlns:a16="http://schemas.microsoft.com/office/drawing/2014/main" id="{3074A435-A658-4395-BFFF-31D8D2941D3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97" b="3897"/>
          <a:stretch>
            <a:fillRect/>
          </a:stretch>
        </p:blipFill>
        <p:spPr/>
      </p:pic>
      <p:pic>
        <p:nvPicPr>
          <p:cNvPr id="3" name="图片占位符 2">
            <a:extLst>
              <a:ext uri="{FF2B5EF4-FFF2-40B4-BE49-F238E27FC236}">
                <a16:creationId xmlns:a16="http://schemas.microsoft.com/office/drawing/2014/main" id="{1E459776-346F-4629-B73E-1F7B49508021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5" b="3825"/>
          <a:stretch>
            <a:fillRect/>
          </a:stretch>
        </p:blipFill>
        <p:spPr/>
      </p:pic>
      <p:sp>
        <p:nvSpPr>
          <p:cNvPr id="30" name="Полилиния 29"/>
          <p:cNvSpPr/>
          <p:nvPr/>
        </p:nvSpPr>
        <p:spPr>
          <a:xfrm>
            <a:off x="4331576" y="2025132"/>
            <a:ext cx="6691867" cy="4832868"/>
          </a:xfrm>
          <a:custGeom>
            <a:avLst/>
            <a:gdLst>
              <a:gd name="connsiteX0" fmla="*/ 5019675 w 10039350"/>
              <a:gd name="connsiteY0" fmla="*/ 0 h 7250420"/>
              <a:gd name="connsiteX1" fmla="*/ 10039350 w 10039350"/>
              <a:gd name="connsiteY1" fmla="*/ 7250420 h 7250420"/>
              <a:gd name="connsiteX2" fmla="*/ 8979162 w 10039350"/>
              <a:gd name="connsiteY2" fmla="*/ 7250420 h 7250420"/>
              <a:gd name="connsiteX3" fmla="*/ 5019675 w 10039350"/>
              <a:gd name="connsiteY3" fmla="*/ 1531336 h 7250420"/>
              <a:gd name="connsiteX4" fmla="*/ 1060189 w 10039350"/>
              <a:gd name="connsiteY4" fmla="*/ 7250420 h 7250420"/>
              <a:gd name="connsiteX5" fmla="*/ 0 w 10039350"/>
              <a:gd name="connsiteY5" fmla="*/ 7250420 h 7250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39350" h="7250420">
                <a:moveTo>
                  <a:pt x="5019675" y="0"/>
                </a:moveTo>
                <a:lnTo>
                  <a:pt x="10039350" y="7250420"/>
                </a:lnTo>
                <a:lnTo>
                  <a:pt x="8979162" y="7250420"/>
                </a:lnTo>
                <a:lnTo>
                  <a:pt x="5019675" y="1531336"/>
                </a:lnTo>
                <a:lnTo>
                  <a:pt x="1060189" y="7250420"/>
                </a:lnTo>
                <a:lnTo>
                  <a:pt x="0" y="7250420"/>
                </a:lnTo>
                <a:close/>
              </a:path>
            </a:pathLst>
          </a:custGeom>
          <a:solidFill>
            <a:schemeClr val="accent4">
              <a:alpha val="87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39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3F3F3F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9" name="Полилиния 28"/>
          <p:cNvSpPr/>
          <p:nvPr/>
        </p:nvSpPr>
        <p:spPr>
          <a:xfrm>
            <a:off x="6388367" y="0"/>
            <a:ext cx="5191071" cy="3807111"/>
          </a:xfrm>
          <a:custGeom>
            <a:avLst/>
            <a:gdLst>
              <a:gd name="connsiteX0" fmla="*/ 0 w 7787808"/>
              <a:gd name="connsiteY0" fmla="*/ 0 h 5711548"/>
              <a:gd name="connsiteX1" fmla="*/ 543778 w 7787808"/>
              <a:gd name="connsiteY1" fmla="*/ 0 h 5711548"/>
              <a:gd name="connsiteX2" fmla="*/ 3949354 w 7787808"/>
              <a:gd name="connsiteY2" fmla="*/ 4919012 h 5711548"/>
              <a:gd name="connsiteX3" fmla="*/ 7255184 w 7787808"/>
              <a:gd name="connsiteY3" fmla="*/ 0 h 5711548"/>
              <a:gd name="connsiteX4" fmla="*/ 7787808 w 7787808"/>
              <a:gd name="connsiteY4" fmla="*/ 0 h 5711548"/>
              <a:gd name="connsiteX5" fmla="*/ 3949354 w 7787808"/>
              <a:gd name="connsiteY5" fmla="*/ 5711548 h 5711548"/>
              <a:gd name="connsiteX6" fmla="*/ 162961 w 7787808"/>
              <a:gd name="connsiteY6" fmla="*/ 242484 h 5711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87808" h="5711548">
                <a:moveTo>
                  <a:pt x="0" y="0"/>
                </a:moveTo>
                <a:lnTo>
                  <a:pt x="543778" y="0"/>
                </a:lnTo>
                <a:lnTo>
                  <a:pt x="3949354" y="4919012"/>
                </a:lnTo>
                <a:lnTo>
                  <a:pt x="7255184" y="0"/>
                </a:lnTo>
                <a:lnTo>
                  <a:pt x="7787808" y="0"/>
                </a:lnTo>
                <a:lnTo>
                  <a:pt x="3949354" y="5711548"/>
                </a:lnTo>
                <a:lnTo>
                  <a:pt x="162961" y="242484"/>
                </a:lnTo>
                <a:close/>
              </a:path>
            </a:pathLst>
          </a:custGeom>
          <a:solidFill>
            <a:schemeClr val="accent4">
              <a:alpha val="87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39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3F3F3F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6F067E04-396E-4852-A32F-C641803C8CBF}"/>
              </a:ext>
            </a:extLst>
          </p:cNvPr>
          <p:cNvGrpSpPr/>
          <p:nvPr/>
        </p:nvGrpSpPr>
        <p:grpSpPr>
          <a:xfrm>
            <a:off x="770797" y="3247636"/>
            <a:ext cx="5032837" cy="1743365"/>
            <a:chOff x="-4766137" y="1956424"/>
            <a:chExt cx="5032837" cy="1743365"/>
          </a:xfrm>
        </p:grpSpPr>
        <p:sp>
          <p:nvSpPr>
            <p:cNvPr id="20" name="矩形: 圆角 19">
              <a:extLst>
                <a:ext uri="{FF2B5EF4-FFF2-40B4-BE49-F238E27FC236}">
                  <a16:creationId xmlns:a16="http://schemas.microsoft.com/office/drawing/2014/main" id="{E083A1E9-F81C-4845-90FA-428D94D42052}"/>
                </a:ext>
              </a:extLst>
            </p:cNvPr>
            <p:cNvSpPr/>
            <p:nvPr/>
          </p:nvSpPr>
          <p:spPr>
            <a:xfrm>
              <a:off x="-4766137" y="3345066"/>
              <a:ext cx="3562392" cy="354723"/>
            </a:xfrm>
            <a:prstGeom prst="roundRect">
              <a:avLst>
                <a:gd name="adj" fmla="val 50000"/>
              </a:avLst>
            </a:prstGeom>
            <a:solidFill>
              <a:srgbClr val="2872A7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914400">
                <a:defRPr/>
              </a:pPr>
              <a:r>
                <a:rPr lang="zh-CN" altLang="en-US" sz="1600">
                  <a:solidFill>
                    <a:prstClr val="white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讲解人：</a:t>
              </a:r>
              <a:r>
                <a:rPr lang="en-US" altLang="zh-CN" sz="1600">
                  <a:solidFill>
                    <a:prstClr val="white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xippt  </a:t>
              </a:r>
              <a:r>
                <a:rPr lang="zh-CN" altLang="en-US" sz="1600">
                  <a:solidFill>
                    <a:prstClr val="white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时间：</a:t>
              </a:r>
              <a:r>
                <a:rPr lang="en-US" altLang="zh-CN" sz="1600">
                  <a:solidFill>
                    <a:prstClr val="white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2020.5.20</a:t>
              </a:r>
              <a:endParaRPr lang="en-US" altLang="zh-CN" sz="1600" dirty="0">
                <a:solidFill>
                  <a:prstClr val="white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174A1000-9EDD-4308-819A-B51E5B2BE975}"/>
                </a:ext>
              </a:extLst>
            </p:cNvPr>
            <p:cNvGrpSpPr/>
            <p:nvPr/>
          </p:nvGrpSpPr>
          <p:grpSpPr>
            <a:xfrm>
              <a:off x="-4714868" y="1956424"/>
              <a:ext cx="4981568" cy="1167085"/>
              <a:chOff x="-4714868" y="1956424"/>
              <a:chExt cx="4981568" cy="1167085"/>
            </a:xfrm>
          </p:grpSpPr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72141EEC-5C7F-4BF9-89B5-0A77EEC73CD5}"/>
                  </a:ext>
                </a:extLst>
              </p:cNvPr>
              <p:cNvSpPr txBox="1"/>
              <p:nvPr/>
            </p:nvSpPr>
            <p:spPr>
              <a:xfrm>
                <a:off x="-4714868" y="2808615"/>
                <a:ext cx="4981567" cy="3148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>
                  <a:lnSpc>
                    <a:spcPct val="150000"/>
                  </a:lnSpc>
                </a:pPr>
                <a:r>
                  <a:rPr lang="en-US" altLang="zh-CN" sz="11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+mn-ea"/>
                    <a:sym typeface="Arial" panose="020B0604020202020204" pitchFamily="34" charset="0"/>
                  </a:rPr>
                  <a:t>MENTAL HEALTH COUNSELING PPT</a:t>
                </a:r>
              </a:p>
            </p:txBody>
          </p:sp>
          <p:cxnSp>
            <p:nvCxnSpPr>
              <p:cNvPr id="23" name="直接连接符 22">
                <a:extLst>
                  <a:ext uri="{FF2B5EF4-FFF2-40B4-BE49-F238E27FC236}">
                    <a16:creationId xmlns:a16="http://schemas.microsoft.com/office/drawing/2014/main" id="{028E7A50-6890-4BCD-A013-DD8BE1ED350D}"/>
                  </a:ext>
                </a:extLst>
              </p:cNvPr>
              <p:cNvCxnSpPr/>
              <p:nvPr/>
            </p:nvCxnSpPr>
            <p:spPr>
              <a:xfrm>
                <a:off x="-4634728" y="2827846"/>
                <a:ext cx="4901428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文本占位符 19">
                <a:extLst>
                  <a:ext uri="{FF2B5EF4-FFF2-40B4-BE49-F238E27FC236}">
                    <a16:creationId xmlns:a16="http://schemas.microsoft.com/office/drawing/2014/main" id="{FDBFFB35-A3FD-4935-94DA-16497F3F398B}"/>
                  </a:ext>
                </a:extLst>
              </p:cNvPr>
              <p:cNvSpPr txBox="1"/>
              <p:nvPr/>
            </p:nvSpPr>
            <p:spPr>
              <a:xfrm>
                <a:off x="-4708756" y="1956424"/>
                <a:ext cx="4814735" cy="756609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 algn="dist">
                  <a:buNone/>
                  <a:defRPr/>
                </a:pPr>
                <a:r>
                  <a:rPr lang="zh-CN" altLang="en-US" sz="4800" b="1" dirty="0">
                    <a:solidFill>
                      <a:srgbClr val="2872A7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+mn-ea"/>
                    <a:sym typeface="Arial" panose="020B0604020202020204" pitchFamily="34" charset="0"/>
                  </a:rPr>
                  <a:t>感谢各位的聆听</a:t>
                </a:r>
              </a:p>
            </p:txBody>
          </p:sp>
        </p:grpSp>
      </p:grpSp>
      <p:sp>
        <p:nvSpPr>
          <p:cNvPr id="25" name="文本占位符 20">
            <a:extLst>
              <a:ext uri="{FF2B5EF4-FFF2-40B4-BE49-F238E27FC236}">
                <a16:creationId xmlns:a16="http://schemas.microsoft.com/office/drawing/2014/main" id="{47D93F41-7446-44A9-8F1B-4E2E49E177B2}"/>
              </a:ext>
            </a:extLst>
          </p:cNvPr>
          <p:cNvSpPr txBox="1"/>
          <p:nvPr/>
        </p:nvSpPr>
        <p:spPr>
          <a:xfrm>
            <a:off x="852546" y="256452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第八章   运动和力</a:t>
            </a: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6B8932ED-A02F-4817-A436-44D4244CC4BB}"/>
              </a:ext>
            </a:extLst>
          </p:cNvPr>
          <p:cNvSpPr/>
          <p:nvPr/>
        </p:nvSpPr>
        <p:spPr>
          <a:xfrm>
            <a:off x="-1068815" y="324651"/>
            <a:ext cx="4062342" cy="300975"/>
          </a:xfrm>
          <a:prstGeom prst="rect">
            <a:avLst/>
          </a:prstGeom>
          <a:solidFill>
            <a:srgbClr val="2872A7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marL="0" marR="0" lvl="0" indent="0" algn="r" defTabSz="115189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人教版物理八年级下册（初中）</a:t>
            </a:r>
          </a:p>
        </p:txBody>
      </p:sp>
    </p:spTree>
    <p:extLst>
      <p:ext uri="{BB962C8B-B14F-4D97-AF65-F5344CB8AC3E}">
        <p14:creationId xmlns:p14="http://schemas.microsoft.com/office/powerpoint/2010/main" val="3963157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22344" y="2211611"/>
            <a:ext cx="2033580" cy="1290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6"/>
          <p:cNvSpPr txBox="1">
            <a:spLocks noChangeArrowheads="1"/>
          </p:cNvSpPr>
          <p:nvPr/>
        </p:nvSpPr>
        <p:spPr bwMode="auto">
          <a:xfrm>
            <a:off x="2622344" y="3656084"/>
            <a:ext cx="2636661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zh-CN" altLang="en-US" sz="1600" b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保持平衡的杂技演员</a:t>
            </a:r>
          </a:p>
        </p:txBody>
      </p:sp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9556" y="2215844"/>
            <a:ext cx="1953134" cy="1300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16"/>
          <p:cNvSpPr txBox="1">
            <a:spLocks noChangeArrowheads="1"/>
          </p:cNvSpPr>
          <p:nvPr/>
        </p:nvSpPr>
        <p:spPr bwMode="auto">
          <a:xfrm>
            <a:off x="6399185" y="3656084"/>
            <a:ext cx="2351617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zh-CN" altLang="en-US" sz="1600" b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叠放在一起的石头</a:t>
            </a:r>
          </a:p>
        </p:txBody>
      </p:sp>
      <p:pic>
        <p:nvPicPr>
          <p:cNvPr id="8" name="Picture 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25634" y="4422675"/>
            <a:ext cx="2454866" cy="1247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907390" y="5812919"/>
            <a:ext cx="1654620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170"/>
            <a:r>
              <a:rPr lang="zh-CN" altLang="en-US" sz="1600" b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匀速行驶的列车</a:t>
            </a:r>
          </a:p>
        </p:txBody>
      </p:sp>
      <p:pic>
        <p:nvPicPr>
          <p:cNvPr id="51206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99184" y="4418083"/>
            <a:ext cx="1993505" cy="1252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092979" y="5820124"/>
            <a:ext cx="4646287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 defTabSz="1219170"/>
            <a:r>
              <a:rPr lang="zh-CN" altLang="en-US" sz="1600" b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跳伞运动员和降落伞在空中匀速直线下降</a:t>
            </a:r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660400" y="1292525"/>
            <a:ext cx="10840979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zh-CN" altLang="en-US" sz="2000" b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思考：    杂技演员和石头各受几个力而处于静止状态？列车和跳伞运动员各受几个力而处于匀速直线运动状态？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08856C02-F50A-4437-91CF-514C230909B2}"/>
              </a:ext>
            </a:extLst>
          </p:cNvPr>
          <p:cNvSpPr txBox="1"/>
          <p:nvPr/>
        </p:nvSpPr>
        <p:spPr>
          <a:xfrm>
            <a:off x="1001387" y="379093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情景导入</a:t>
            </a:r>
          </a:p>
        </p:txBody>
      </p:sp>
    </p:spTree>
    <p:extLst>
      <p:ext uri="{BB962C8B-B14F-4D97-AF65-F5344CB8AC3E}">
        <p14:creationId xmlns:p14="http://schemas.microsoft.com/office/powerpoint/2010/main" val="1092798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  <p:bldP spid="9" grpId="0"/>
      <p:bldP spid="11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4"/>
          <p:cNvSpPr>
            <a:spLocks noChangeArrowheads="1"/>
          </p:cNvSpPr>
          <p:nvPr/>
        </p:nvSpPr>
        <p:spPr bwMode="auto">
          <a:xfrm>
            <a:off x="812701" y="1641700"/>
            <a:ext cx="10706199" cy="3633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1pPr>
            <a:lvl2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2pPr>
            <a:lvl3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3pPr>
            <a:lvl4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4pPr>
            <a:lvl5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9pPr>
          </a:lstStyle>
          <a:p>
            <a:pPr defTabSz="1219170">
              <a:lnSpc>
                <a:spcPct val="250000"/>
              </a:lnSpc>
              <a:tabLst>
                <a:tab pos="304792" algn="l"/>
              </a:tabLst>
            </a:pPr>
            <a:r>
              <a:rPr lang="en-US" altLang="zh-CN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、力的平衡：物体在受到几个力作用时，如果保持</a:t>
            </a:r>
            <a:r>
              <a:rPr lang="zh-CN" altLang="en-US" u="sng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静止状态</a:t>
            </a:r>
            <a:r>
              <a:rPr lang="zh-CN" altLang="en-US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或</a:t>
            </a:r>
            <a:r>
              <a:rPr lang="zh-CN" altLang="en-US" u="sng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匀速直线运动</a:t>
            </a:r>
            <a:r>
              <a:rPr lang="zh-CN" altLang="en-US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状态，我们就说这几个力平衡。</a:t>
            </a:r>
          </a:p>
          <a:p>
            <a:pPr defTabSz="1219170">
              <a:lnSpc>
                <a:spcPct val="250000"/>
              </a:lnSpc>
              <a:tabLst>
                <a:tab pos="304792" algn="l"/>
              </a:tabLst>
            </a:pPr>
            <a:r>
              <a:rPr lang="en-US" altLang="zh-CN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、二力平衡条件：作用在一个物体上的两个力，大小</a:t>
            </a:r>
            <a:r>
              <a:rPr lang="zh-CN" altLang="en-US" u="sng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相等</a:t>
            </a:r>
            <a:r>
              <a:rPr lang="zh-CN" altLang="en-US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，方向</a:t>
            </a:r>
            <a:r>
              <a:rPr lang="zh-CN" altLang="en-US" u="sng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相反</a:t>
            </a:r>
            <a:r>
              <a:rPr lang="zh-CN" altLang="en-US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，并在</a:t>
            </a:r>
            <a:r>
              <a:rPr lang="zh-CN" altLang="en-US" u="sng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同一直线</a:t>
            </a:r>
            <a:r>
              <a:rPr lang="zh-CN" altLang="en-US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上。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08856C02-F50A-4437-91CF-514C230909B2}"/>
              </a:ext>
            </a:extLst>
          </p:cNvPr>
          <p:cNvSpPr txBox="1"/>
          <p:nvPr/>
        </p:nvSpPr>
        <p:spPr>
          <a:xfrm>
            <a:off x="1001387" y="379093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一、二力平衡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76285825"/>
      </p:ext>
    </p:extLst>
  </p:cSld>
  <p:clrMapOvr>
    <a:masterClrMapping/>
  </p:clrMapOvr>
  <p:transition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1426914" y="1914071"/>
            <a:ext cx="3420533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8" name="Line 3"/>
          <p:cNvSpPr>
            <a:spLocks noChangeShapeType="1"/>
          </p:cNvSpPr>
          <p:nvPr/>
        </p:nvSpPr>
        <p:spPr bwMode="auto">
          <a:xfrm flipH="1">
            <a:off x="1711958" y="1629027"/>
            <a:ext cx="228036" cy="285044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9" name="Line 4"/>
          <p:cNvSpPr>
            <a:spLocks noChangeShapeType="1"/>
          </p:cNvSpPr>
          <p:nvPr/>
        </p:nvSpPr>
        <p:spPr bwMode="auto">
          <a:xfrm flipH="1">
            <a:off x="1932388" y="1688097"/>
            <a:ext cx="228036" cy="285044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0" name="Line 5"/>
          <p:cNvSpPr>
            <a:spLocks noChangeShapeType="1"/>
          </p:cNvSpPr>
          <p:nvPr/>
        </p:nvSpPr>
        <p:spPr bwMode="auto">
          <a:xfrm flipH="1">
            <a:off x="2396064" y="1629027"/>
            <a:ext cx="228036" cy="285044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1" name="Line 6"/>
          <p:cNvSpPr>
            <a:spLocks noChangeShapeType="1"/>
          </p:cNvSpPr>
          <p:nvPr/>
        </p:nvSpPr>
        <p:spPr bwMode="auto">
          <a:xfrm flipH="1">
            <a:off x="2738118" y="1629027"/>
            <a:ext cx="228036" cy="285044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2" name="Line 7"/>
          <p:cNvSpPr>
            <a:spLocks noChangeShapeType="1"/>
          </p:cNvSpPr>
          <p:nvPr/>
        </p:nvSpPr>
        <p:spPr bwMode="auto">
          <a:xfrm flipH="1">
            <a:off x="3080171" y="1629027"/>
            <a:ext cx="228036" cy="285044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3" name="Line 8"/>
          <p:cNvSpPr>
            <a:spLocks noChangeShapeType="1"/>
          </p:cNvSpPr>
          <p:nvPr/>
        </p:nvSpPr>
        <p:spPr bwMode="auto">
          <a:xfrm flipH="1">
            <a:off x="3365216" y="1629027"/>
            <a:ext cx="228036" cy="285044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4" name="Line 9"/>
          <p:cNvSpPr>
            <a:spLocks noChangeShapeType="1"/>
          </p:cNvSpPr>
          <p:nvPr/>
        </p:nvSpPr>
        <p:spPr bwMode="auto">
          <a:xfrm flipH="1">
            <a:off x="3650260" y="1629027"/>
            <a:ext cx="228036" cy="285044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5" name="Line 10"/>
          <p:cNvSpPr>
            <a:spLocks noChangeShapeType="1"/>
          </p:cNvSpPr>
          <p:nvPr/>
        </p:nvSpPr>
        <p:spPr bwMode="auto">
          <a:xfrm flipH="1">
            <a:off x="3992313" y="1629027"/>
            <a:ext cx="228036" cy="285044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6" name="Line 11"/>
          <p:cNvSpPr>
            <a:spLocks noChangeShapeType="1"/>
          </p:cNvSpPr>
          <p:nvPr/>
        </p:nvSpPr>
        <p:spPr bwMode="auto">
          <a:xfrm flipH="1">
            <a:off x="4277358" y="1629027"/>
            <a:ext cx="228036" cy="285044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7" name="Line 12"/>
          <p:cNvSpPr>
            <a:spLocks noChangeShapeType="1"/>
          </p:cNvSpPr>
          <p:nvPr/>
        </p:nvSpPr>
        <p:spPr bwMode="auto">
          <a:xfrm>
            <a:off x="2909145" y="1914071"/>
            <a:ext cx="0" cy="171026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8" name="Oval 14"/>
          <p:cNvSpPr>
            <a:spLocks noChangeArrowheads="1"/>
          </p:cNvSpPr>
          <p:nvPr/>
        </p:nvSpPr>
        <p:spPr bwMode="auto">
          <a:xfrm>
            <a:off x="2681109" y="4536480"/>
            <a:ext cx="456071" cy="399062"/>
          </a:xfrm>
          <a:prstGeom prst="ellipse">
            <a:avLst/>
          </a:prstGeom>
          <a:gradFill rotWithShape="0">
            <a:gsLst>
              <a:gs pos="0">
                <a:srgbClr val="4D0808"/>
              </a:gs>
              <a:gs pos="30000">
                <a:srgbClr val="FF0300"/>
              </a:gs>
              <a:gs pos="55000">
                <a:srgbClr val="FF7A00"/>
              </a:gs>
              <a:gs pos="100000">
                <a:srgbClr val="FFF200"/>
              </a:gs>
            </a:gsLst>
            <a:lin ang="5400000" scaled="1"/>
          </a:gradFill>
          <a:ln w="38100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9" name="AutoShape 13" descr="白色大理石"/>
          <p:cNvSpPr>
            <a:spLocks noChangeArrowheads="1"/>
          </p:cNvSpPr>
          <p:nvPr/>
        </p:nvSpPr>
        <p:spPr bwMode="auto">
          <a:xfrm rot="8090947">
            <a:off x="2238696" y="3866032"/>
            <a:ext cx="1370589" cy="1407407"/>
          </a:xfrm>
          <a:prstGeom prst="rtTriangl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38100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0" name="Text Box 23"/>
          <p:cNvSpPr txBox="1">
            <a:spLocks noChangeArrowheads="1"/>
          </p:cNvSpPr>
          <p:nvPr/>
        </p:nvSpPr>
        <p:spPr bwMode="auto">
          <a:xfrm>
            <a:off x="1993360" y="5560182"/>
            <a:ext cx="22839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>
            <a:spAutoFit/>
          </a:bodyPr>
          <a:lstStyle/>
          <a:p>
            <a:r>
              <a:rPr lang="zh-CN" altLang="zh-CN" sz="28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静止的电灯</a:t>
            </a:r>
            <a:endParaRPr lang="zh-CN" altLang="en-US" sz="1000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41" name="Group 25"/>
          <p:cNvGrpSpPr/>
          <p:nvPr/>
        </p:nvGrpSpPr>
        <p:grpSpPr bwMode="auto">
          <a:xfrm>
            <a:off x="2795130" y="4080409"/>
            <a:ext cx="786248" cy="1414533"/>
            <a:chOff x="2496" y="2736"/>
            <a:chExt cx="662" cy="1191"/>
          </a:xfrm>
        </p:grpSpPr>
        <p:sp>
          <p:nvSpPr>
            <p:cNvPr id="42" name="Oval 16"/>
            <p:cNvSpPr>
              <a:spLocks noChangeArrowheads="1"/>
            </p:cNvSpPr>
            <p:nvPr/>
          </p:nvSpPr>
          <p:spPr bwMode="auto">
            <a:xfrm>
              <a:off x="2496" y="2736"/>
              <a:ext cx="192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43" name="Group 21"/>
            <p:cNvGrpSpPr/>
            <p:nvPr/>
          </p:nvGrpSpPr>
          <p:grpSpPr bwMode="auto">
            <a:xfrm>
              <a:off x="2592" y="2832"/>
              <a:ext cx="566" cy="1095"/>
              <a:chOff x="2592" y="2832"/>
              <a:chExt cx="566" cy="1095"/>
            </a:xfrm>
          </p:grpSpPr>
          <p:sp>
            <p:nvSpPr>
              <p:cNvPr id="44" name="Line 17"/>
              <p:cNvSpPr>
                <a:spLocks noChangeShapeType="1"/>
              </p:cNvSpPr>
              <p:nvPr/>
            </p:nvSpPr>
            <p:spPr bwMode="auto">
              <a:xfrm>
                <a:off x="2592" y="2832"/>
                <a:ext cx="0" cy="1056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5" name="Text Box 18"/>
              <p:cNvSpPr txBox="1">
                <a:spLocks noChangeArrowheads="1"/>
              </p:cNvSpPr>
              <p:nvPr/>
            </p:nvSpPr>
            <p:spPr bwMode="auto">
              <a:xfrm>
                <a:off x="2726" y="3423"/>
                <a:ext cx="432" cy="5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 sz="3290" b="1">
                    <a:solidFill>
                      <a:srgbClr val="FF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G</a:t>
                </a:r>
                <a:endParaRPr lang="en-US" altLang="zh-CN" b="1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46" name="Group 22"/>
          <p:cNvGrpSpPr/>
          <p:nvPr/>
        </p:nvGrpSpPr>
        <p:grpSpPr bwMode="auto">
          <a:xfrm>
            <a:off x="2909140" y="2880847"/>
            <a:ext cx="692419" cy="1313580"/>
            <a:chOff x="2592" y="1726"/>
            <a:chExt cx="583" cy="1106"/>
          </a:xfrm>
        </p:grpSpPr>
        <p:sp>
          <p:nvSpPr>
            <p:cNvPr id="47" name="Line 19"/>
            <p:cNvSpPr>
              <a:spLocks noChangeShapeType="1"/>
            </p:cNvSpPr>
            <p:nvPr/>
          </p:nvSpPr>
          <p:spPr bwMode="auto">
            <a:xfrm>
              <a:off x="2592" y="1776"/>
              <a:ext cx="0" cy="1056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8" name="Text Box 20"/>
            <p:cNvSpPr txBox="1">
              <a:spLocks noChangeArrowheads="1"/>
            </p:cNvSpPr>
            <p:nvPr/>
          </p:nvSpPr>
          <p:spPr bwMode="auto">
            <a:xfrm>
              <a:off x="2822" y="1726"/>
              <a:ext cx="353" cy="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990" b="1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F</a:t>
              </a:r>
              <a:endParaRPr lang="en-US" altLang="zh-CN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49" name="Picture 11" descr="AD06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591" y="2039167"/>
            <a:ext cx="4107546" cy="2787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0" name="Group 13"/>
          <p:cNvGrpSpPr/>
          <p:nvPr/>
        </p:nvGrpSpPr>
        <p:grpSpPr bwMode="auto">
          <a:xfrm>
            <a:off x="8245501" y="2872605"/>
            <a:ext cx="564788" cy="768422"/>
            <a:chOff x="2736" y="768"/>
            <a:chExt cx="627" cy="995"/>
          </a:xfrm>
        </p:grpSpPr>
        <p:sp>
          <p:nvSpPr>
            <p:cNvPr id="51" name="Rectangle 7"/>
            <p:cNvSpPr>
              <a:spLocks noChangeArrowheads="1"/>
            </p:cNvSpPr>
            <p:nvPr/>
          </p:nvSpPr>
          <p:spPr bwMode="auto">
            <a:xfrm>
              <a:off x="2911" y="768"/>
              <a:ext cx="452" cy="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400" b="1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N</a:t>
              </a:r>
            </a:p>
          </p:txBody>
        </p:sp>
        <p:sp>
          <p:nvSpPr>
            <p:cNvPr id="52" name="Line 12"/>
            <p:cNvSpPr>
              <a:spLocks noChangeShapeType="1"/>
            </p:cNvSpPr>
            <p:nvPr/>
          </p:nvSpPr>
          <p:spPr bwMode="auto">
            <a:xfrm>
              <a:off x="2736" y="768"/>
              <a:ext cx="0" cy="995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05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3" name="Group 14"/>
          <p:cNvGrpSpPr/>
          <p:nvPr/>
        </p:nvGrpSpPr>
        <p:grpSpPr bwMode="auto">
          <a:xfrm>
            <a:off x="8115788" y="3627512"/>
            <a:ext cx="662071" cy="980800"/>
            <a:chOff x="2592" y="1728"/>
            <a:chExt cx="735" cy="1270"/>
          </a:xfrm>
        </p:grpSpPr>
        <p:sp>
          <p:nvSpPr>
            <p:cNvPr id="54" name="Line 4"/>
            <p:cNvSpPr>
              <a:spLocks noChangeShapeType="1"/>
            </p:cNvSpPr>
            <p:nvPr/>
          </p:nvSpPr>
          <p:spPr bwMode="auto">
            <a:xfrm>
              <a:off x="2736" y="1920"/>
              <a:ext cx="0" cy="995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05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5" name="Text Box 6"/>
            <p:cNvSpPr txBox="1">
              <a:spLocks noChangeArrowheads="1"/>
            </p:cNvSpPr>
            <p:nvPr/>
          </p:nvSpPr>
          <p:spPr bwMode="auto">
            <a:xfrm>
              <a:off x="2857" y="2400"/>
              <a:ext cx="470" cy="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400" b="1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G</a:t>
              </a:r>
              <a:endParaRPr lang="en-US" altLang="zh-CN" sz="105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6" name="Oval 3"/>
            <p:cNvSpPr>
              <a:spLocks noChangeArrowheads="1"/>
            </p:cNvSpPr>
            <p:nvPr/>
          </p:nvSpPr>
          <p:spPr bwMode="auto">
            <a:xfrm>
              <a:off x="2592" y="1728"/>
              <a:ext cx="288" cy="19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FF0000"/>
              </a:solidFill>
              <a:round/>
            </a:ln>
          </p:spPr>
          <p:txBody>
            <a:bodyPr wrap="none" anchor="ctr"/>
            <a:lstStyle/>
            <a:p>
              <a:endParaRPr lang="zh-CN" altLang="en-US" sz="105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7" name="Text Box 10"/>
          <p:cNvSpPr txBox="1">
            <a:spLocks noChangeArrowheads="1"/>
          </p:cNvSpPr>
          <p:nvPr/>
        </p:nvSpPr>
        <p:spPr bwMode="auto">
          <a:xfrm>
            <a:off x="6369036" y="5565174"/>
            <a:ext cx="40682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静止放在桌面上的书</a:t>
            </a:r>
            <a:endParaRPr lang="zh-CN" altLang="en-US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08856C02-F50A-4437-91CF-514C230909B2}"/>
              </a:ext>
            </a:extLst>
          </p:cNvPr>
          <p:cNvSpPr txBox="1"/>
          <p:nvPr/>
        </p:nvSpPr>
        <p:spPr>
          <a:xfrm>
            <a:off x="1001387" y="379093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一、二力平衡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86453780"/>
      </p:ext>
    </p:ext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Line 2"/>
          <p:cNvSpPr>
            <a:spLocks noChangeShapeType="1"/>
          </p:cNvSpPr>
          <p:nvPr/>
        </p:nvSpPr>
        <p:spPr bwMode="auto">
          <a:xfrm>
            <a:off x="1535290" y="5405308"/>
            <a:ext cx="9121423" cy="0"/>
          </a:xfrm>
          <a:prstGeom prst="line">
            <a:avLst/>
          </a:prstGeom>
          <a:noFill/>
          <a:ln w="76200">
            <a:solidFill>
              <a:srgbClr val="FF99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21917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5" name="Text Box 4"/>
          <p:cNvSpPr txBox="1">
            <a:spLocks noChangeArrowheads="1"/>
          </p:cNvSpPr>
          <p:nvPr/>
        </p:nvSpPr>
        <p:spPr bwMode="auto">
          <a:xfrm>
            <a:off x="3192551" y="4904099"/>
            <a:ext cx="350288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1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做匀速运动的小汽车</a:t>
            </a:r>
          </a:p>
        </p:txBody>
      </p:sp>
      <p:grpSp>
        <p:nvGrpSpPr>
          <p:cNvPr id="46" name="Group 6"/>
          <p:cNvGrpSpPr/>
          <p:nvPr/>
        </p:nvGrpSpPr>
        <p:grpSpPr bwMode="auto">
          <a:xfrm>
            <a:off x="7571071" y="4904099"/>
            <a:ext cx="1275574" cy="427567"/>
            <a:chOff x="4686" y="3024"/>
            <a:chExt cx="1074" cy="360"/>
          </a:xfrm>
        </p:grpSpPr>
        <p:pic>
          <p:nvPicPr>
            <p:cNvPr id="47" name="Picture 3" descr="未定标题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6" y="3024"/>
              <a:ext cx="1074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" name="Oval 5"/>
            <p:cNvSpPr>
              <a:spLocks noChangeArrowheads="1"/>
            </p:cNvSpPr>
            <p:nvPr/>
          </p:nvSpPr>
          <p:spPr bwMode="auto">
            <a:xfrm>
              <a:off x="5136" y="3168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algn="ctr"/>
              <a:endParaRPr lang="zh-CN" altLang="zh-CN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9" name="Group 34"/>
          <p:cNvGrpSpPr/>
          <p:nvPr/>
        </p:nvGrpSpPr>
        <p:grpSpPr bwMode="auto">
          <a:xfrm>
            <a:off x="4799014" y="2794770"/>
            <a:ext cx="1275574" cy="427567"/>
            <a:chOff x="2352" y="1248"/>
            <a:chExt cx="1074" cy="360"/>
          </a:xfrm>
        </p:grpSpPr>
        <p:grpSp>
          <p:nvGrpSpPr>
            <p:cNvPr id="50" name="Group 31"/>
            <p:cNvGrpSpPr/>
            <p:nvPr/>
          </p:nvGrpSpPr>
          <p:grpSpPr bwMode="auto">
            <a:xfrm>
              <a:off x="2352" y="1248"/>
              <a:ext cx="1074" cy="360"/>
              <a:chOff x="4686" y="3024"/>
              <a:chExt cx="1074" cy="360"/>
            </a:xfrm>
          </p:grpSpPr>
          <p:pic>
            <p:nvPicPr>
              <p:cNvPr id="52" name="Picture 32" descr="未定标题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86" y="3024"/>
                <a:ext cx="1074" cy="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3" name="Oval 33"/>
              <p:cNvSpPr>
                <a:spLocks noChangeArrowheads="1"/>
              </p:cNvSpPr>
              <p:nvPr/>
            </p:nvSpPr>
            <p:spPr bwMode="auto">
              <a:xfrm>
                <a:off x="5136" y="3168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pPr algn="ctr"/>
                <a:endParaRPr lang="zh-CN" altLang="zh-CN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51" name="Oval 17"/>
            <p:cNvSpPr>
              <a:spLocks noChangeArrowheads="1"/>
            </p:cNvSpPr>
            <p:nvPr/>
          </p:nvSpPr>
          <p:spPr bwMode="auto">
            <a:xfrm>
              <a:off x="2736" y="1344"/>
              <a:ext cx="240" cy="1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algn="ctr"/>
              <a:endParaRPr lang="zh-CN" altLang="zh-CN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4" name="Group 23"/>
          <p:cNvGrpSpPr/>
          <p:nvPr/>
        </p:nvGrpSpPr>
        <p:grpSpPr bwMode="auto">
          <a:xfrm>
            <a:off x="5426114" y="1597584"/>
            <a:ext cx="630662" cy="1368213"/>
            <a:chOff x="2880" y="240"/>
            <a:chExt cx="531" cy="1152"/>
          </a:xfrm>
        </p:grpSpPr>
        <p:sp>
          <p:nvSpPr>
            <p:cNvPr id="55" name="Line 19"/>
            <p:cNvSpPr>
              <a:spLocks noChangeShapeType="1"/>
            </p:cNvSpPr>
            <p:nvPr/>
          </p:nvSpPr>
          <p:spPr bwMode="auto">
            <a:xfrm>
              <a:off x="2880" y="480"/>
              <a:ext cx="0" cy="912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6" name="Text Box 20"/>
            <p:cNvSpPr txBox="1">
              <a:spLocks noChangeArrowheads="1"/>
            </p:cNvSpPr>
            <p:nvPr/>
          </p:nvSpPr>
          <p:spPr bwMode="auto">
            <a:xfrm>
              <a:off x="2976" y="240"/>
              <a:ext cx="435" cy="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359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N</a:t>
              </a:r>
              <a:endParaRPr lang="en-US" altLang="zh-CN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7" name="Group 22"/>
          <p:cNvGrpSpPr/>
          <p:nvPr/>
        </p:nvGrpSpPr>
        <p:grpSpPr bwMode="auto">
          <a:xfrm>
            <a:off x="5426109" y="3079814"/>
            <a:ext cx="655602" cy="1386029"/>
            <a:chOff x="2880" y="1488"/>
            <a:chExt cx="552" cy="1167"/>
          </a:xfrm>
        </p:grpSpPr>
        <p:sp>
          <p:nvSpPr>
            <p:cNvPr id="58" name="Line 18"/>
            <p:cNvSpPr>
              <a:spLocks noChangeShapeType="1"/>
            </p:cNvSpPr>
            <p:nvPr/>
          </p:nvSpPr>
          <p:spPr bwMode="auto">
            <a:xfrm>
              <a:off x="2880" y="1488"/>
              <a:ext cx="0" cy="912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9" name="Text Box 21"/>
            <p:cNvSpPr txBox="1">
              <a:spLocks noChangeArrowheads="1"/>
            </p:cNvSpPr>
            <p:nvPr/>
          </p:nvSpPr>
          <p:spPr bwMode="auto">
            <a:xfrm>
              <a:off x="2976" y="2112"/>
              <a:ext cx="456" cy="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359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G</a:t>
              </a:r>
              <a:endParaRPr lang="en-US" altLang="zh-CN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0" name="Group 29"/>
          <p:cNvGrpSpPr/>
          <p:nvPr/>
        </p:nvGrpSpPr>
        <p:grpSpPr bwMode="auto">
          <a:xfrm>
            <a:off x="5483120" y="2338699"/>
            <a:ext cx="3263759" cy="713799"/>
            <a:chOff x="2928" y="864"/>
            <a:chExt cx="2748" cy="601"/>
          </a:xfrm>
        </p:grpSpPr>
        <p:sp>
          <p:nvSpPr>
            <p:cNvPr id="61" name="Line 24"/>
            <p:cNvSpPr>
              <a:spLocks noChangeShapeType="1"/>
            </p:cNvSpPr>
            <p:nvPr/>
          </p:nvSpPr>
          <p:spPr bwMode="auto">
            <a:xfrm>
              <a:off x="2928" y="1440"/>
              <a:ext cx="1920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2" name="Text Box 26"/>
            <p:cNvSpPr txBox="1">
              <a:spLocks noChangeArrowheads="1"/>
            </p:cNvSpPr>
            <p:nvPr/>
          </p:nvSpPr>
          <p:spPr bwMode="auto">
            <a:xfrm>
              <a:off x="4176" y="864"/>
              <a:ext cx="1500" cy="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4040" b="1">
                  <a:solidFill>
                    <a:srgbClr val="0000FF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牵引力</a:t>
              </a:r>
            </a:p>
          </p:txBody>
        </p:sp>
      </p:grpSp>
      <p:grpSp>
        <p:nvGrpSpPr>
          <p:cNvPr id="63" name="Group 28"/>
          <p:cNvGrpSpPr/>
          <p:nvPr/>
        </p:nvGrpSpPr>
        <p:grpSpPr bwMode="auto">
          <a:xfrm>
            <a:off x="2461649" y="2338699"/>
            <a:ext cx="2907453" cy="713799"/>
            <a:chOff x="384" y="864"/>
            <a:chExt cx="2448" cy="601"/>
          </a:xfrm>
        </p:grpSpPr>
        <p:sp>
          <p:nvSpPr>
            <p:cNvPr id="64" name="Line 25"/>
            <p:cNvSpPr>
              <a:spLocks noChangeShapeType="1"/>
            </p:cNvSpPr>
            <p:nvPr/>
          </p:nvSpPr>
          <p:spPr bwMode="auto">
            <a:xfrm>
              <a:off x="912" y="1440"/>
              <a:ext cx="1920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5" name="Text Box 27"/>
            <p:cNvSpPr txBox="1">
              <a:spLocks noChangeArrowheads="1"/>
            </p:cNvSpPr>
            <p:nvPr/>
          </p:nvSpPr>
          <p:spPr bwMode="auto">
            <a:xfrm>
              <a:off x="384" y="864"/>
              <a:ext cx="1052" cy="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4040" b="1">
                  <a:solidFill>
                    <a:srgbClr val="0000FF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阻力</a:t>
              </a:r>
            </a:p>
          </p:txBody>
        </p:sp>
      </p:grpSp>
      <p:sp>
        <p:nvSpPr>
          <p:cNvPr id="70" name="文本框 69">
            <a:extLst>
              <a:ext uri="{FF2B5EF4-FFF2-40B4-BE49-F238E27FC236}">
                <a16:creationId xmlns:a16="http://schemas.microsoft.com/office/drawing/2014/main" id="{08856C02-F50A-4437-91CF-514C230909B2}"/>
              </a:ext>
            </a:extLst>
          </p:cNvPr>
          <p:cNvSpPr txBox="1"/>
          <p:nvPr/>
        </p:nvSpPr>
        <p:spPr>
          <a:xfrm>
            <a:off x="1001387" y="379093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一、二力平衡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79315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3000">
        <p:sndAc>
          <p:stSnd>
            <p:snd r:embed="rId3" name="WHOOSH.WAV"/>
          </p:stSnd>
        </p:sndAc>
      </p:transition>
    </mc:Choice>
    <mc:Fallback xmlns="">
      <p:transition spd="slow" advTm="3000">
        <p:sndAc>
          <p:stSnd>
            <p:snd r:embed="rId5" name="WHOO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460116" y="1668642"/>
            <a:ext cx="9121423" cy="3146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170">
              <a:lnSpc>
                <a:spcPct val="250000"/>
              </a:lnSpc>
            </a:pPr>
            <a:r>
              <a:rPr lang="en-US" altLang="zh-CN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en-US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物体保持静止或匀速直线运动状态，叫做平衡。</a:t>
            </a:r>
          </a:p>
          <a:p>
            <a:pPr defTabSz="1219170">
              <a:lnSpc>
                <a:spcPct val="250000"/>
              </a:lnSpc>
            </a:pPr>
            <a:r>
              <a:rPr lang="zh-CN" altLang="en-US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平衡的物体所受的力叫做平衡力。</a:t>
            </a:r>
          </a:p>
          <a:p>
            <a:pPr defTabSz="1219170">
              <a:lnSpc>
                <a:spcPct val="250000"/>
              </a:lnSpc>
            </a:pPr>
            <a:r>
              <a:rPr lang="zh-CN" altLang="en-US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如果物体只受两个力而处于平衡的情况叫做二力平衡。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08856C02-F50A-4437-91CF-514C230909B2}"/>
              </a:ext>
            </a:extLst>
          </p:cNvPr>
          <p:cNvSpPr txBox="1"/>
          <p:nvPr/>
        </p:nvSpPr>
        <p:spPr>
          <a:xfrm>
            <a:off x="1001387" y="379093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一、二力平衡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11839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10v002[1].asf">
            <a:hlinkClick r:id="" action="ppaction://media"/>
          </p:cNvPr>
          <p:cNvPicPr>
            <a:picLocks noRot="1" noChangeAspect="1" noChangeArrowheads="1"/>
          </p:cNvPicPr>
          <p:nvPr>
            <a:videoFile r:link="rId3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294" y="2550884"/>
            <a:ext cx="4721413" cy="2871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578771" y="1408557"/>
            <a:ext cx="854816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zh-CN" altLang="en-US" sz="2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讨论：实验的器材、装置、实验方案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08856C02-F50A-4437-91CF-514C230909B2}"/>
              </a:ext>
            </a:extLst>
          </p:cNvPr>
          <p:cNvSpPr txBox="1"/>
          <p:nvPr/>
        </p:nvSpPr>
        <p:spPr>
          <a:xfrm>
            <a:off x="1001387" y="379093"/>
            <a:ext cx="41344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二、探究二力平衡的条件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06260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78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3789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890"/>
                  </p:tgtEl>
                </p:cond>
              </p:nextCondLst>
            </p:seq>
            <p:vide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7890"/>
                </p:tgtEl>
              </p:cMediaNode>
            </p:video>
          </p:childTnLst>
        </p:cTn>
      </p:par>
    </p:tnLst>
    <p:bldLst>
      <p:bldP spid="3789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660400" y="1942638"/>
            <a:ext cx="10272207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219170">
              <a:lnSpc>
                <a:spcPct val="150000"/>
              </a:lnSpc>
              <a:spcBef>
                <a:spcPct val="50000"/>
              </a:spcBef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、在细线的两端悬挂质量相同的钩码，木块能否静止？</a:t>
            </a:r>
          </a:p>
          <a:p>
            <a:pPr defTabSz="1219170">
              <a:lnSpc>
                <a:spcPct val="150000"/>
              </a:lnSpc>
              <a:spcBef>
                <a:spcPct val="50000"/>
              </a:spcBef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、在细线的两端悬挂质量不同的钩码，木块能否静止？</a:t>
            </a:r>
            <a:endParaRPr lang="en-US" altLang="zh-CN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defTabSz="1219170">
              <a:lnSpc>
                <a:spcPct val="150000"/>
              </a:lnSpc>
              <a:spcBef>
                <a:spcPct val="50000"/>
              </a:spcBef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、把木块扭转一下，使两个力的作用线不在同一直线上，木块能否静止？重新平衡后，两力的方向有啥特点？</a:t>
            </a:r>
          </a:p>
        </p:txBody>
      </p:sp>
      <p:sp>
        <p:nvSpPr>
          <p:cNvPr id="20482" name="Text Box 3"/>
          <p:cNvSpPr txBox="1">
            <a:spLocks noChangeArrowheads="1"/>
          </p:cNvSpPr>
          <p:nvPr/>
        </p:nvSpPr>
        <p:spPr bwMode="auto">
          <a:xfrm>
            <a:off x="598341" y="1311237"/>
            <a:ext cx="308956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zh-CN" altLang="en-US" sz="2800" kern="0" dirty="0">
                <a:solidFill>
                  <a:srgbClr val="3333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动手实验</a:t>
            </a:r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598341" y="4295815"/>
            <a:ext cx="11258714" cy="1939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1219170">
              <a:lnSpc>
                <a:spcPct val="150000"/>
              </a:lnSpc>
            </a:pP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结论：二力平衡的条件</a:t>
            </a:r>
            <a:b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</a:br>
            <a:r>
              <a:rPr lang="zh-CN" altLang="en-US" sz="2000" kern="0" dirty="0">
                <a:solidFill>
                  <a:schemeClr val="tx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作用在</a:t>
            </a: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同一个</a:t>
            </a:r>
            <a:r>
              <a:rPr lang="zh-CN" altLang="en-US" sz="2000" kern="0" dirty="0">
                <a:solidFill>
                  <a:schemeClr val="tx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物体上的两个力</a:t>
            </a: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大小相等</a:t>
            </a:r>
            <a:r>
              <a:rPr lang="zh-CN" altLang="en-US" sz="2000" kern="0" dirty="0">
                <a:solidFill>
                  <a:schemeClr val="tx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方向相反</a:t>
            </a:r>
            <a:r>
              <a:rPr lang="zh-CN" altLang="en-US" sz="2000" kern="0" dirty="0">
                <a:solidFill>
                  <a:schemeClr val="tx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，且作用</a:t>
            </a: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在同一直线上</a:t>
            </a:r>
            <a:r>
              <a:rPr lang="zh-CN" altLang="en-US" sz="2000" kern="0" dirty="0">
                <a:solidFill>
                  <a:schemeClr val="tx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，即合力为零</a:t>
            </a:r>
            <a:r>
              <a:rPr lang="zh-CN" altLang="en-US" sz="2800" kern="0" dirty="0">
                <a:solidFill>
                  <a:schemeClr val="tx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。</a:t>
            </a:r>
            <a:br>
              <a:rPr lang="zh-CN" altLang="en-US" sz="2800" kern="0" dirty="0">
                <a:solidFill>
                  <a:schemeClr val="tx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</a:br>
            <a:endParaRPr lang="zh-CN" altLang="en-US" sz="32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08856C02-F50A-4437-91CF-514C230909B2}"/>
              </a:ext>
            </a:extLst>
          </p:cNvPr>
          <p:cNvSpPr txBox="1"/>
          <p:nvPr/>
        </p:nvSpPr>
        <p:spPr>
          <a:xfrm>
            <a:off x="1001387" y="379093"/>
            <a:ext cx="41344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二、探究二力平衡的条件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7497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  <p:bldP spid="3891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5.0,&quot;FooterHeight&quot;:9.0,&quot;SideMargin&quot;:5.5,&quot;TopMargin&quot;:0.0,&quot;BottomMargin&quot;:0.0,&quot;IntervalMargin&quot;:1.5,&quot;SettingType&quot;:&quot;System&quot;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683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683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683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683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683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683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683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683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683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683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683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683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683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683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683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683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6838"/>
</p:tagLst>
</file>

<file path=ppt/theme/theme1.xml><?xml version="1.0" encoding="utf-8"?>
<a:theme xmlns:a="http://schemas.openxmlformats.org/drawingml/2006/main" name="办公资源网：www.bangongziyuan.com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</TotalTime>
  <Words>1072</Words>
  <Application>Microsoft Office PowerPoint</Application>
  <PresentationFormat>宽屏</PresentationFormat>
  <Paragraphs>115</Paragraphs>
  <Slides>22</Slides>
  <Notes>4</Notes>
  <HiddenSlides>0</HiddenSlides>
  <MMClips>1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8" baseType="lpstr">
      <vt:lpstr>FandolFang R</vt:lpstr>
      <vt:lpstr>思源黑体 CN Light</vt:lpstr>
      <vt:lpstr>Arial</vt:lpstr>
      <vt:lpstr>Calibri</vt:lpstr>
      <vt:lpstr>Calibri Light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办公资源网</dc:creator>
  <dc:description>办公资源网：https://www.bangongziyuan.com/</dc:description>
  <cp:lastModifiedBy>天 下</cp:lastModifiedBy>
  <cp:revision>1</cp:revision>
  <dcterms:created xsi:type="dcterms:W3CDTF">2020-05-18T06:27:50Z</dcterms:created>
  <dcterms:modified xsi:type="dcterms:W3CDTF">2021-01-09T11:50:38Z</dcterms:modified>
</cp:coreProperties>
</file>